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709" r:id="rId3"/>
    <p:sldId id="604" r:id="rId4"/>
    <p:sldId id="605" r:id="rId5"/>
    <p:sldId id="606" r:id="rId6"/>
    <p:sldId id="607" r:id="rId7"/>
    <p:sldId id="797" r:id="rId8"/>
    <p:sldId id="798" r:id="rId9"/>
    <p:sldId id="608" r:id="rId10"/>
    <p:sldId id="609" r:id="rId11"/>
    <p:sldId id="610" r:id="rId12"/>
    <p:sldId id="611" r:id="rId13"/>
    <p:sldId id="612" r:id="rId14"/>
    <p:sldId id="799" r:id="rId15"/>
    <p:sldId id="800" r:id="rId16"/>
    <p:sldId id="801" r:id="rId17"/>
    <p:sldId id="613" r:id="rId18"/>
    <p:sldId id="757" r:id="rId19"/>
    <p:sldId id="795" r:id="rId20"/>
    <p:sldId id="796" r:id="rId21"/>
    <p:sldId id="756" r:id="rId22"/>
    <p:sldId id="758" r:id="rId23"/>
    <p:sldId id="759" r:id="rId24"/>
    <p:sldId id="761" r:id="rId25"/>
    <p:sldId id="762" r:id="rId26"/>
    <p:sldId id="764" r:id="rId27"/>
    <p:sldId id="765" r:id="rId28"/>
    <p:sldId id="767" r:id="rId29"/>
    <p:sldId id="768" r:id="rId30"/>
    <p:sldId id="769" r:id="rId31"/>
    <p:sldId id="770" r:id="rId32"/>
    <p:sldId id="771" r:id="rId33"/>
    <p:sldId id="459" r:id="rId34"/>
    <p:sldId id="592" r:id="rId35"/>
    <p:sldId id="268" r:id="rId36"/>
  </p:sldIdLst>
  <p:sldSz cx="12198350" cy="6859270"/>
  <p:notesSz cx="6858000" cy="9144000"/>
  <p:custDataLst>
    <p:tags r:id="rId42"/>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947" userDrawn="1">
          <p15:clr>
            <a:srgbClr val="A4A3A4"/>
          </p15:clr>
        </p15:guide>
        <p15:guide id="3" pos="914" userDrawn="1">
          <p15:clr>
            <a:srgbClr val="A4A3A4"/>
          </p15:clr>
        </p15:guide>
        <p15:guide id="4" pos="3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81" autoAdjust="0"/>
  </p:normalViewPr>
  <p:slideViewPr>
    <p:cSldViewPr showGuides="1">
      <p:cViewPr varScale="1">
        <p:scale>
          <a:sx n="92" d="100"/>
          <a:sy n="92" d="100"/>
        </p:scale>
        <p:origin x="224" y="60"/>
      </p:cViewPr>
      <p:guideLst>
        <p:guide orient="horz" pos="2160"/>
        <p:guide orient="horz" pos="2947"/>
        <p:guide pos="914"/>
        <p:guide pos="3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35.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35148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6</a:t>
            </a:r>
            <a:r>
              <a:rPr lang="zh-CN" altLang="en-US" sz="1800" b="0" dirty="0">
                <a:latin typeface="微软雅黑" panose="020B0503020204020204" pitchFamily="34" charset="-122"/>
                <a:ea typeface="微软雅黑" panose="020B0503020204020204" pitchFamily="34" charset="-122"/>
              </a:rPr>
              <a:t>章配置网络和</a:t>
            </a:r>
            <a:r>
              <a:rPr lang="zh-CN" sz="1800" b="0" dirty="0">
                <a:latin typeface="微软雅黑" panose="020B0503020204020204" pitchFamily="34" charset="-122"/>
                <a:ea typeface="微软雅黑" panose="020B0503020204020204" pitchFamily="34" charset="-122"/>
              </a:rPr>
              <a:t>使用</a:t>
            </a:r>
            <a:r>
              <a:rPr lang="en-US" altLang="zh-CN" sz="1800" b="0" dirty="0">
                <a:latin typeface="微软雅黑" panose="020B0503020204020204" pitchFamily="34" charset="-122"/>
                <a:ea typeface="微软雅黑" panose="020B0503020204020204" pitchFamily="34" charset="-122"/>
              </a:rPr>
              <a:t>SSH</a:t>
            </a:r>
            <a:r>
              <a:rPr lang="zh-CN" altLang="en-US" sz="1800" b="0" dirty="0">
                <a:latin typeface="微软雅黑" panose="020B0503020204020204" pitchFamily="34" charset="-122"/>
                <a:ea typeface="微软雅黑" panose="020B0503020204020204" pitchFamily="34" charset="-122"/>
              </a:rPr>
              <a:t>服务</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2.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0.xml"/><Relationship Id="rId2" Type="http://schemas.openxmlformats.org/officeDocument/2006/relationships/image" Target="../media/image2.png"/><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2.png"/><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8.xml"/><Relationship Id="rId2" Type="http://schemas.openxmlformats.org/officeDocument/2006/relationships/image" Target="../media/image2.png"/><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0.xml"/><Relationship Id="rId2" Type="http://schemas.openxmlformats.org/officeDocument/2006/relationships/image" Target="../media/image2.png"/><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2.xml"/><Relationship Id="rId2" Type="http://schemas.openxmlformats.org/officeDocument/2006/relationships/image" Target="../media/image2.png"/><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4.xml"/><Relationship Id="rId2" Type="http://schemas.openxmlformats.org/officeDocument/2006/relationships/image" Target="../media/image3.png"/><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6-2</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6804025" cy="737235"/>
          </a:xfrm>
          <a:prstGeom prst="rect">
            <a:avLst/>
          </a:prstGeom>
          <a:noFill/>
        </p:spPr>
        <p:txBody>
          <a:bodyPr wrap="square" lIns="121963" tIns="60981" rIns="121963" bIns="60981" rtlCol="0">
            <a:spAutoFit/>
          </a:bodyPr>
          <a:lstStyle/>
          <a:p>
            <a:r>
              <a:rPr sz="4000" b="1" dirty="0">
                <a:solidFill>
                  <a:schemeClr val="bg1"/>
                </a:solidFill>
              </a:rPr>
              <a:t>配置网络和</a:t>
            </a:r>
            <a:r>
              <a:rPr lang="zh-CN" sz="4000" b="1" dirty="0">
                <a:solidFill>
                  <a:schemeClr val="bg1"/>
                </a:solidFill>
              </a:rPr>
              <a:t>使用</a:t>
            </a:r>
            <a:r>
              <a:rPr lang="en-US" altLang="zh-CN" sz="4000" b="1" dirty="0">
                <a:solidFill>
                  <a:schemeClr val="bg1"/>
                </a:solidFill>
              </a:rPr>
              <a:t>SSH</a:t>
            </a:r>
            <a:r>
              <a:rPr lang="zh-CN" altLang="en-US" sz="4000" b="1" dirty="0">
                <a:solidFill>
                  <a:schemeClr val="bg1"/>
                </a:solidFill>
              </a:rPr>
              <a:t>服务</a:t>
            </a:r>
            <a:endParaRPr lang="zh-CN" altLang="en-US" sz="4000" b="1" dirty="0">
              <a:solidFill>
                <a:schemeClr val="bg1"/>
              </a:solidFill>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319976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．查看是否生效</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device show ens160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GENERAL.DEVICE:                         ens160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基本的</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地址配置成功。</a:t>
            </a:r>
            <a:r>
              <a:rPr lang="zh-CN" altLang="en-US" sz="2000" dirty="0">
                <a:solidFill>
                  <a:srgbClr val="4C6062"/>
                </a:solidFill>
                <a:latin typeface="微软雅黑" panose="020B0503020204020204" pitchFamily="34" charset="-122"/>
                <a:ea typeface="微软雅黑" panose="020B0503020204020204" pitchFamily="34" charset="-122"/>
                <a:sym typeface="+mn-ea"/>
              </a:rPr>
              <a:t>或者使用</a:t>
            </a:r>
            <a:r>
              <a:rPr lang="en-US" altLang="zh-CN" sz="2000" dirty="0">
                <a:solidFill>
                  <a:srgbClr val="4C6062"/>
                </a:solidFill>
                <a:latin typeface="微软雅黑" panose="020B0503020204020204" pitchFamily="34" charset="-122"/>
                <a:ea typeface="微软雅黑" panose="020B0503020204020204" pitchFamily="34" charset="-122"/>
                <a:sym typeface="+mn-ea"/>
              </a:rPr>
              <a:t>ifconfig</a:t>
            </a:r>
            <a:r>
              <a:rPr lang="zh-CN" altLang="en-US" sz="2000" dirty="0">
                <a:solidFill>
                  <a:srgbClr val="4C6062"/>
                </a:solidFill>
                <a:latin typeface="微软雅黑" panose="020B0503020204020204" pitchFamily="34" charset="-122"/>
                <a:ea typeface="微软雅黑" panose="020B0503020204020204" pitchFamily="34" charset="-122"/>
                <a:sym typeface="+mn-ea"/>
              </a:rPr>
              <a:t>命令来查看。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1981990"/>
            <a:ext cx="10028789" cy="1615431"/>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493705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．修改连接设置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）修改</a:t>
            </a:r>
            <a:r>
              <a:rPr lang="en-US" altLang="zh-CN" sz="1800" dirty="0">
                <a:solidFill>
                  <a:srgbClr val="4C6062"/>
                </a:solidFill>
                <a:latin typeface="微软雅黑" panose="020B0503020204020204" pitchFamily="34" charset="-122"/>
                <a:ea typeface="微软雅黑" panose="020B0503020204020204" pitchFamily="34" charset="-122"/>
              </a:rPr>
              <a:t>test2</a:t>
            </a:r>
            <a:r>
              <a:rPr lang="zh-CN" altLang="en-US" sz="1800" dirty="0">
                <a:solidFill>
                  <a:srgbClr val="4C6062"/>
                </a:solidFill>
                <a:latin typeface="微软雅黑" panose="020B0503020204020204" pitchFamily="34" charset="-122"/>
                <a:ea typeface="微软雅黑" panose="020B0503020204020204" pitchFamily="34" charset="-122"/>
              </a:rPr>
              <a:t>为自动启动 </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nmcli</a:t>
            </a:r>
            <a:r>
              <a:rPr lang="en-US" altLang="zh-CN" sz="1800" dirty="0">
                <a:solidFill>
                  <a:srgbClr val="4C6062"/>
                </a:solidFill>
                <a:latin typeface="微软雅黑" panose="020B0503020204020204" pitchFamily="34" charset="-122"/>
                <a:ea typeface="微软雅黑" panose="020B0503020204020204" pitchFamily="34" charset="-122"/>
              </a:rPr>
              <a:t> connection modify test2 </a:t>
            </a:r>
            <a:r>
              <a:rPr lang="en-US" altLang="zh-CN" sz="1800" dirty="0" err="1">
                <a:solidFill>
                  <a:srgbClr val="4C6062"/>
                </a:solidFill>
                <a:latin typeface="微软雅黑" panose="020B0503020204020204" pitchFamily="34" charset="-122"/>
                <a:ea typeface="微软雅黑" panose="020B0503020204020204" pitchFamily="34" charset="-122"/>
              </a:rPr>
              <a:t>connection.autoconnect</a:t>
            </a:r>
            <a:r>
              <a:rPr lang="en-US" altLang="zh-CN" sz="1800" dirty="0">
                <a:solidFill>
                  <a:srgbClr val="4C6062"/>
                </a:solidFill>
                <a:latin typeface="微软雅黑" panose="020B0503020204020204" pitchFamily="34" charset="-122"/>
                <a:ea typeface="微软雅黑" panose="020B0503020204020204" pitchFamily="34" charset="-122"/>
              </a:rPr>
              <a:t> yes</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2</a:t>
            </a:r>
            <a:r>
              <a:rPr lang="zh-CN" altLang="en-US" sz="1800" dirty="0">
                <a:solidFill>
                  <a:srgbClr val="4C6062"/>
                </a:solidFill>
                <a:latin typeface="微软雅黑" panose="020B0503020204020204" pitchFamily="34" charset="-122"/>
                <a:ea typeface="微软雅黑" panose="020B0503020204020204" pitchFamily="34" charset="-122"/>
              </a:rPr>
              <a:t>）修改</a:t>
            </a:r>
            <a:r>
              <a:rPr lang="en-US" altLang="zh-CN" sz="1800" dirty="0">
                <a:solidFill>
                  <a:srgbClr val="4C6062"/>
                </a:solidFill>
                <a:latin typeface="微软雅黑" panose="020B0503020204020204" pitchFamily="34" charset="-122"/>
                <a:ea typeface="微软雅黑" panose="020B0503020204020204" pitchFamily="34" charset="-122"/>
              </a:rPr>
              <a:t>DNS</a:t>
            </a:r>
            <a:r>
              <a:rPr lang="zh-CN" altLang="en-US" sz="1800" dirty="0">
                <a:solidFill>
                  <a:srgbClr val="4C6062"/>
                </a:solidFill>
                <a:latin typeface="微软雅黑" panose="020B0503020204020204" pitchFamily="34" charset="-122"/>
                <a:ea typeface="微软雅黑" panose="020B0503020204020204" pitchFamily="34" charset="-122"/>
              </a:rPr>
              <a:t>为</a:t>
            </a:r>
            <a:r>
              <a:rPr lang="en-US" altLang="zh-CN" sz="1800" dirty="0">
                <a:solidFill>
                  <a:srgbClr val="4C6062"/>
                </a:solidFill>
                <a:latin typeface="微软雅黑" panose="020B0503020204020204" pitchFamily="34" charset="-122"/>
                <a:ea typeface="微软雅黑" panose="020B0503020204020204" pitchFamily="34" charset="-122"/>
              </a:rPr>
              <a:t>192.168.10.1 </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nmcli</a:t>
            </a:r>
            <a:r>
              <a:rPr lang="en-US" altLang="zh-CN" sz="1800" dirty="0">
                <a:solidFill>
                  <a:srgbClr val="4C6062"/>
                </a:solidFill>
                <a:latin typeface="微软雅黑" panose="020B0503020204020204" pitchFamily="34" charset="-122"/>
                <a:ea typeface="微软雅黑" panose="020B0503020204020204" pitchFamily="34" charset="-122"/>
              </a:rPr>
              <a:t> connection modify test2 ipv4.dns 192.168.10.1</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3</a:t>
            </a:r>
            <a:r>
              <a:rPr lang="zh-CN" altLang="en-US" sz="1800" dirty="0">
                <a:solidFill>
                  <a:srgbClr val="4C6062"/>
                </a:solidFill>
                <a:latin typeface="微软雅黑" panose="020B0503020204020204" pitchFamily="34" charset="-122"/>
                <a:ea typeface="微软雅黑" panose="020B0503020204020204" pitchFamily="34" charset="-122"/>
              </a:rPr>
              <a:t>）添加</a:t>
            </a:r>
            <a:r>
              <a:rPr lang="en-US" altLang="zh-CN" sz="1800" dirty="0">
                <a:solidFill>
                  <a:srgbClr val="4C6062"/>
                </a:solidFill>
                <a:latin typeface="微软雅黑" panose="020B0503020204020204" pitchFamily="34" charset="-122"/>
                <a:ea typeface="微软雅黑" panose="020B0503020204020204" pitchFamily="34" charset="-122"/>
              </a:rPr>
              <a:t>DNS 114.114.114.114 </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nmcli</a:t>
            </a:r>
            <a:r>
              <a:rPr lang="en-US" altLang="zh-CN" sz="1800" dirty="0">
                <a:solidFill>
                  <a:srgbClr val="4C6062"/>
                </a:solidFill>
                <a:latin typeface="微软雅黑" panose="020B0503020204020204" pitchFamily="34" charset="-122"/>
                <a:ea typeface="微软雅黑" panose="020B0503020204020204" pitchFamily="34" charset="-122"/>
              </a:rPr>
              <a:t> connection modify test2 +ipv4.dns 114.114.114.114</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4</a:t>
            </a:r>
            <a:r>
              <a:rPr lang="zh-CN" altLang="en-US" sz="1800" dirty="0">
                <a:solidFill>
                  <a:srgbClr val="4C6062"/>
                </a:solidFill>
                <a:latin typeface="微软雅黑" panose="020B0503020204020204" pitchFamily="34" charset="-122"/>
                <a:ea typeface="微软雅黑" panose="020B0503020204020204" pitchFamily="34" charset="-122"/>
              </a:rPr>
              <a:t>）看下是否成功</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cat /</a:t>
            </a:r>
            <a:r>
              <a:rPr lang="en-US" altLang="zh-CN" sz="1800" dirty="0" err="1">
                <a:solidFill>
                  <a:srgbClr val="4C6062"/>
                </a:solidFill>
                <a:latin typeface="微软雅黑" panose="020B0503020204020204" pitchFamily="34" charset="-122"/>
                <a:ea typeface="微软雅黑" panose="020B0503020204020204" pitchFamily="34" charset="-122"/>
              </a:rPr>
              <a:t>etc</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sysconfig</a:t>
            </a:r>
            <a:r>
              <a:rPr lang="en-US" altLang="zh-CN" sz="1800" dirty="0">
                <a:solidFill>
                  <a:srgbClr val="4C6062"/>
                </a:solidFill>
                <a:latin typeface="微软雅黑" panose="020B0503020204020204" pitchFamily="34" charset="-122"/>
                <a:ea typeface="微软雅黑" panose="020B0503020204020204" pitchFamily="34" charset="-122"/>
              </a:rPr>
              <a:t>/network-scripts/ifcfg-test2</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2058194"/>
            <a:ext cx="10028789" cy="3992877"/>
          </a:xfrm>
          <a:prstGeom prst="rect">
            <a:avLst/>
          </a:prstGeom>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538333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．修改连接设置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5</a:t>
            </a:r>
            <a:r>
              <a:rPr lang="zh-CN" altLang="en-US" sz="1600" dirty="0">
                <a:solidFill>
                  <a:srgbClr val="4C6062"/>
                </a:solidFill>
                <a:latin typeface="微软雅黑" panose="020B0503020204020204" pitchFamily="34" charset="-122"/>
                <a:ea typeface="微软雅黑" panose="020B0503020204020204" pitchFamily="34" charset="-122"/>
              </a:rPr>
              <a:t>）删除</a:t>
            </a:r>
            <a:r>
              <a:rPr lang="en-US" altLang="zh-CN" sz="1600" dirty="0">
                <a:solidFill>
                  <a:srgbClr val="4C6062"/>
                </a:solidFill>
                <a:latin typeface="微软雅黑" panose="020B0503020204020204" pitchFamily="34" charset="-122"/>
                <a:ea typeface="微软雅黑" panose="020B0503020204020204" pitchFamily="34" charset="-122"/>
              </a:rPr>
              <a:t>DNS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nmcli</a:t>
            </a:r>
            <a:r>
              <a:rPr lang="en-US" altLang="zh-CN" sz="1600" dirty="0">
                <a:solidFill>
                  <a:srgbClr val="4C6062"/>
                </a:solidFill>
                <a:latin typeface="微软雅黑" panose="020B0503020204020204" pitchFamily="34" charset="-122"/>
                <a:ea typeface="微软雅黑" panose="020B0503020204020204" pitchFamily="34" charset="-122"/>
              </a:rPr>
              <a:t> connection modify test2 -ipv4.dns 114.114.114.114</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6</a:t>
            </a:r>
            <a:r>
              <a:rPr lang="zh-CN" altLang="en-US" sz="1600" dirty="0">
                <a:solidFill>
                  <a:srgbClr val="4C6062"/>
                </a:solidFill>
                <a:latin typeface="微软雅黑" panose="020B0503020204020204" pitchFamily="34" charset="-122"/>
                <a:ea typeface="微软雅黑" panose="020B0503020204020204" pitchFamily="34" charset="-122"/>
              </a:rPr>
              <a:t>）修改</a:t>
            </a:r>
            <a:r>
              <a:rPr lang="en-US" altLang="zh-CN" sz="1600" dirty="0">
                <a:solidFill>
                  <a:srgbClr val="4C6062"/>
                </a:solidFill>
                <a:latin typeface="微软雅黑" panose="020B0503020204020204" pitchFamily="34" charset="-122"/>
                <a:ea typeface="微软雅黑" panose="020B0503020204020204" pitchFamily="34" charset="-122"/>
              </a:rPr>
              <a:t>IP</a:t>
            </a:r>
            <a:r>
              <a:rPr lang="zh-CN" altLang="en-US" sz="1600" dirty="0">
                <a:solidFill>
                  <a:srgbClr val="4C6062"/>
                </a:solidFill>
                <a:latin typeface="微软雅黑" panose="020B0503020204020204" pitchFamily="34" charset="-122"/>
                <a:ea typeface="微软雅黑" panose="020B0503020204020204" pitchFamily="34" charset="-122"/>
              </a:rPr>
              <a:t>地址和默认网关</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nmcli</a:t>
            </a:r>
            <a:r>
              <a:rPr lang="en-US" altLang="zh-CN" sz="1600" dirty="0">
                <a:solidFill>
                  <a:srgbClr val="4C6062"/>
                </a:solidFill>
                <a:latin typeface="微软雅黑" panose="020B0503020204020204" pitchFamily="34" charset="-122"/>
                <a:ea typeface="微软雅黑" panose="020B0503020204020204" pitchFamily="34" charset="-122"/>
              </a:rPr>
              <a:t> connection modify test2 ipv4.addresses 192.168.10.200/24 gw4 192.168.10.254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7</a:t>
            </a:r>
            <a:r>
              <a:rPr lang="zh-CN" altLang="en-US" sz="1600" dirty="0">
                <a:solidFill>
                  <a:srgbClr val="4C6062"/>
                </a:solidFill>
                <a:latin typeface="微软雅黑" panose="020B0503020204020204" pitchFamily="34" charset="-122"/>
                <a:ea typeface="微软雅黑" panose="020B0503020204020204" pitchFamily="34" charset="-122"/>
              </a:rPr>
              <a:t>）还可以添加多个</a:t>
            </a:r>
            <a:r>
              <a:rPr lang="en-US" altLang="zh-CN" sz="1600" dirty="0">
                <a:solidFill>
                  <a:srgbClr val="4C6062"/>
                </a:solidFill>
                <a:latin typeface="微软雅黑" panose="020B0503020204020204" pitchFamily="34" charset="-122"/>
                <a:ea typeface="微软雅黑" panose="020B0503020204020204" pitchFamily="34" charset="-122"/>
              </a:rPr>
              <a:t>IP</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nmcli</a:t>
            </a:r>
            <a:r>
              <a:rPr lang="en-US" altLang="zh-CN" sz="1600" dirty="0">
                <a:solidFill>
                  <a:srgbClr val="4C6062"/>
                </a:solidFill>
                <a:latin typeface="微软雅黑" panose="020B0503020204020204" pitchFamily="34" charset="-122"/>
                <a:ea typeface="微软雅黑" panose="020B0503020204020204" pitchFamily="34" charset="-122"/>
              </a:rPr>
              <a:t> connection modify test2 +ipv4.addresses 192.168.10.250/24</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nmcli</a:t>
            </a:r>
            <a:r>
              <a:rPr lang="en-US" altLang="zh-CN" sz="1600" dirty="0">
                <a:solidFill>
                  <a:srgbClr val="4C6062"/>
                </a:solidFill>
                <a:latin typeface="微软雅黑" panose="020B0503020204020204" pitchFamily="34" charset="-122"/>
                <a:ea typeface="微软雅黑" panose="020B0503020204020204" pitchFamily="34" charset="-122"/>
              </a:rPr>
              <a:t>  connection  show  "test2"</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8</a:t>
            </a:r>
            <a:r>
              <a:rPr lang="zh-CN" altLang="en-US" sz="1600" dirty="0">
                <a:solidFill>
                  <a:srgbClr val="4C6062"/>
                </a:solidFill>
                <a:latin typeface="微软雅黑" panose="020B0503020204020204" pitchFamily="34" charset="-122"/>
                <a:ea typeface="微软雅黑" panose="020B0503020204020204" pitchFamily="34" charset="-122"/>
              </a:rPr>
              <a:t>）为了不影响后面的实训，将</a:t>
            </a:r>
            <a:r>
              <a:rPr lang="en-US" altLang="zh-CN" sz="1600" dirty="0">
                <a:solidFill>
                  <a:srgbClr val="4C6062"/>
                </a:solidFill>
                <a:latin typeface="微软雅黑" panose="020B0503020204020204" pitchFamily="34" charset="-122"/>
                <a:ea typeface="微软雅黑" panose="020B0503020204020204" pitchFamily="34" charset="-122"/>
              </a:rPr>
              <a:t>test2</a:t>
            </a:r>
            <a:r>
              <a:rPr lang="zh-CN" altLang="en-US" sz="1600" dirty="0">
                <a:solidFill>
                  <a:srgbClr val="4C6062"/>
                </a:solidFill>
                <a:latin typeface="微软雅黑" panose="020B0503020204020204" pitchFamily="34" charset="-122"/>
                <a:ea typeface="微软雅黑" panose="020B0503020204020204" pitchFamily="34" charset="-122"/>
              </a:rPr>
              <a:t>连接删除</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 </a:t>
            </a:r>
            <a:r>
              <a:rPr lang="en-US" altLang="zh-CN" sz="1600" dirty="0" err="1">
                <a:solidFill>
                  <a:srgbClr val="4C6062"/>
                </a:solidFill>
                <a:latin typeface="微软雅黑" panose="020B0503020204020204" pitchFamily="34" charset="-122"/>
                <a:ea typeface="微软雅黑" panose="020B0503020204020204" pitchFamily="34" charset="-122"/>
              </a:rPr>
              <a:t>nmcli</a:t>
            </a:r>
            <a:r>
              <a:rPr lang="en-US" altLang="zh-CN" sz="1600" dirty="0">
                <a:solidFill>
                  <a:srgbClr val="4C6062"/>
                </a:solidFill>
                <a:latin typeface="微软雅黑" panose="020B0503020204020204" pitchFamily="34" charset="-122"/>
                <a:ea typeface="微软雅黑" panose="020B0503020204020204" pitchFamily="34" charset="-122"/>
              </a:rPr>
              <a:t> connection delete test2</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1981994"/>
            <a:ext cx="10028789" cy="4343400"/>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课堂练习</a:t>
            </a:r>
            <a:endParaRPr lang="zh-CN" altLang="en-US" b="0" dirty="0"/>
          </a:p>
        </p:txBody>
      </p:sp>
      <p:sp>
        <p:nvSpPr>
          <p:cNvPr id="2" name="文本框 1"/>
          <p:cNvSpPr txBox="1"/>
          <p:nvPr/>
        </p:nvSpPr>
        <p:spPr>
          <a:xfrm>
            <a:off x="984793" y="1601127"/>
            <a:ext cx="9888772" cy="2876550"/>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3: 高级配置与排错</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DNS 设置：为现有的网络连接添加一个 DNS 服务器地址 8.8.8.8，然后移除它。</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rPr>
              <a:t>多IP配置：为一个现有连接添加额外的 IP 地址 192.168.1.101，并验证配置。</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）禁用和启用网络接口：先禁用一个网络接口（如 ens</a:t>
            </a:r>
            <a:r>
              <a:rPr lang="en-US" altLang="zh-CN" sz="1600" dirty="0">
                <a:solidFill>
                  <a:srgbClr val="4C6062"/>
                </a:solidFill>
                <a:latin typeface="微软雅黑" panose="020B0503020204020204" pitchFamily="34" charset="-122"/>
                <a:ea typeface="微软雅黑" panose="020B0503020204020204" pitchFamily="34" charset="-122"/>
                <a:sym typeface="+mn-ea"/>
              </a:rPr>
              <a:t>160</a:t>
            </a:r>
            <a:r>
              <a:rPr lang="zh-CN" altLang="en-US" sz="1600" dirty="0">
                <a:solidFill>
                  <a:srgbClr val="4C6062"/>
                </a:solidFill>
                <a:latin typeface="微软雅黑" panose="020B0503020204020204" pitchFamily="34" charset="-122"/>
                <a:ea typeface="微软雅黑" panose="020B0503020204020204" pitchFamily="34" charset="-122"/>
                <a:sym typeface="+mn-ea"/>
              </a:rPr>
              <a:t>），然后再重新启用它。</a:t>
            </a:r>
            <a:endParaRPr lang="zh-CN" altLang="en-US"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sym typeface="+mn-ea"/>
              </a:rPr>
              <a:t>练习 4: 修改网络配置文件</a:t>
            </a:r>
            <a:endParaRPr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修改配置文件，设置固定IP地址：192.168.62.200/24，网关：192.168.62.1，重启生效，查询IP情况</a:t>
            </a:r>
            <a:r>
              <a:rPr lang="zh-CN" sz="1600" dirty="0">
                <a:solidFill>
                  <a:srgbClr val="4C6062"/>
                </a:solidFill>
                <a:latin typeface="微软雅黑" panose="020B0503020204020204" pitchFamily="34" charset="-122"/>
                <a:ea typeface="微软雅黑" panose="020B0503020204020204" pitchFamily="34" charset="-122"/>
              </a:rPr>
              <a:t>。</a:t>
            </a:r>
            <a:endParaRPr 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highlight>
                  <a:srgbClr val="FFFF00"/>
                </a:highlight>
              </a:rPr>
              <a:t>任务</a:t>
            </a:r>
            <a:r>
              <a:rPr lang="en-US" altLang="zh-CN" dirty="0">
                <a:highlight>
                  <a:srgbClr val="FFFF00"/>
                </a:highlight>
              </a:rPr>
              <a:t>6-3  </a:t>
            </a:r>
            <a:r>
              <a:rPr lang="zh-CN" altLang="en-US" dirty="0">
                <a:highlight>
                  <a:srgbClr val="FFFF00"/>
                </a:highlight>
              </a:rPr>
              <a:t>课堂练习（参考答案）</a:t>
            </a:r>
            <a:endParaRPr lang="zh-CN" altLang="en-US" b="0" dirty="0">
              <a:highlight>
                <a:srgbClr val="FFFF00"/>
              </a:highlight>
            </a:endParaRPr>
          </a:p>
        </p:txBody>
      </p:sp>
      <p:sp>
        <p:nvSpPr>
          <p:cNvPr id="2" name="文本框 1"/>
          <p:cNvSpPr txBox="1"/>
          <p:nvPr/>
        </p:nvSpPr>
        <p:spPr>
          <a:xfrm>
            <a:off x="984793" y="1601127"/>
            <a:ext cx="9888772" cy="3230245"/>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3: 高级配置与排错</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nmcli connection modify myConnection ipv4.dns 8.8.8.8</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 </a:t>
            </a:r>
            <a:r>
              <a:rPr lang="en-US" sz="1600" dirty="0">
                <a:solidFill>
                  <a:srgbClr val="4C6062"/>
                </a:solidFill>
                <a:latin typeface="微软雅黑" panose="020B0503020204020204" pitchFamily="34" charset="-122"/>
                <a:ea typeface="微软雅黑" panose="020B0503020204020204" pitchFamily="34" charset="-122"/>
              </a:rPr>
              <a:t>        nmcli connection modify myConnection -ipv4.dns 8.8.8.8</a:t>
            </a:r>
            <a:endParaRPr 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rPr>
              <a:t>nmcli connection modify myConnection +ipv4.addresses 192.168.1.101/24</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 </a:t>
            </a:r>
            <a:r>
              <a:rPr lang="en-US" sz="1600" dirty="0">
                <a:solidFill>
                  <a:srgbClr val="4C6062"/>
                </a:solidFill>
                <a:latin typeface="微软雅黑" panose="020B0503020204020204" pitchFamily="34" charset="-122"/>
                <a:ea typeface="微软雅黑" panose="020B0503020204020204" pitchFamily="34" charset="-122"/>
              </a:rPr>
              <a:t>        nmcli connection show myConnection</a:t>
            </a:r>
            <a:endParaRPr 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nmcli device disconnect ens160</a:t>
            </a:r>
            <a:endParaRPr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sym typeface="+mn-ea"/>
              </a:rPr>
              <a:t> </a:t>
            </a:r>
            <a:r>
              <a:rPr lang="en-US" sz="1600" dirty="0">
                <a:solidFill>
                  <a:srgbClr val="4C6062"/>
                </a:solidFill>
                <a:latin typeface="微软雅黑" panose="020B0503020204020204" pitchFamily="34" charset="-122"/>
                <a:ea typeface="微软雅黑" panose="020B0503020204020204" pitchFamily="34" charset="-122"/>
                <a:sym typeface="+mn-ea"/>
              </a:rPr>
              <a:t>        nmcli device connect ens160</a:t>
            </a:r>
            <a:endParaRPr 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highlight>
                  <a:srgbClr val="FFFF00"/>
                </a:highlight>
              </a:rPr>
              <a:t>任务</a:t>
            </a:r>
            <a:r>
              <a:rPr lang="en-US" altLang="zh-CN" dirty="0">
                <a:highlight>
                  <a:srgbClr val="FFFF00"/>
                </a:highlight>
              </a:rPr>
              <a:t>6-3  </a:t>
            </a:r>
            <a:r>
              <a:rPr lang="zh-CN" altLang="en-US" dirty="0">
                <a:highlight>
                  <a:srgbClr val="FFFF00"/>
                </a:highlight>
              </a:rPr>
              <a:t>课堂练习（参考答案）</a:t>
            </a:r>
            <a:endParaRPr lang="zh-CN" altLang="en-US" b="0" dirty="0">
              <a:highlight>
                <a:srgbClr val="FFFF00"/>
              </a:highlight>
            </a:endParaRPr>
          </a:p>
        </p:txBody>
      </p:sp>
      <p:sp>
        <p:nvSpPr>
          <p:cNvPr id="2" name="文本框 1"/>
          <p:cNvSpPr txBox="1"/>
          <p:nvPr/>
        </p:nvSpPr>
        <p:spPr>
          <a:xfrm>
            <a:off x="984885" y="1600835"/>
            <a:ext cx="11188065" cy="4569460"/>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sym typeface="+mn-ea"/>
              </a:rPr>
              <a:t>练习 4: 修改网络配置文件</a:t>
            </a:r>
            <a:endParaRPr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打开 /etc/sysconfig/network-scripts/ifcfg-myConnection 文件进行编辑。</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2</a:t>
            </a:r>
            <a:r>
              <a:rPr lang="zh-CN" sz="1600" dirty="0">
                <a:solidFill>
                  <a:srgbClr val="4C6062"/>
                </a:solidFill>
                <a:latin typeface="微软雅黑" panose="020B0503020204020204" pitchFamily="34" charset="-122"/>
                <a:ea typeface="微软雅黑" panose="020B0503020204020204" pitchFamily="34" charset="-122"/>
              </a:rPr>
              <a:t>）修改或添加以下行以设置固定的 IP 地址、子网掩码（通过 CIDR 表示法 /24）和默认网关：</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BOOTPROTO=static</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IPADDR=192.168.62.200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NETMASK=255.255.255.0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GATEWAY=192.168.62.1</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3</a:t>
            </a:r>
            <a:r>
              <a:rPr lang="zh-CN" altLang="en-US" sz="1600" dirty="0">
                <a:solidFill>
                  <a:srgbClr val="4C6062"/>
                </a:solidFill>
                <a:latin typeface="微软雅黑" panose="020B0503020204020204" pitchFamily="34" charset="-122"/>
                <a:ea typeface="微软雅黑" panose="020B0503020204020204" pitchFamily="34" charset="-122"/>
              </a:rPr>
              <a:t>）保存并关闭文件。</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4</a:t>
            </a:r>
            <a:r>
              <a:rPr lang="zh-CN" altLang="en-US" sz="1600" dirty="0">
                <a:solidFill>
                  <a:srgbClr val="4C6062"/>
                </a:solidFill>
                <a:latin typeface="微软雅黑" panose="020B0503020204020204" pitchFamily="34" charset="-122"/>
                <a:ea typeface="微软雅黑" panose="020B0503020204020204" pitchFamily="34" charset="-122"/>
              </a:rPr>
              <a:t>）重启网络服务以使更改生效：nmcli connection down myConnection</a:t>
            </a:r>
            <a:r>
              <a:rPr lang="en-US" altLang="zh-CN" sz="1600" dirty="0">
                <a:solidFill>
                  <a:srgbClr val="4C6062"/>
                </a:solidFill>
                <a:latin typeface="微软雅黑" panose="020B0503020204020204" pitchFamily="34" charset="-122"/>
                <a:ea typeface="微软雅黑" panose="020B0503020204020204" pitchFamily="34" charset="-122"/>
              </a:rPr>
              <a:t>; nmcli connection up myConnection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5</a:t>
            </a:r>
            <a:r>
              <a:rPr lang="zh-CN" altLang="en-US" sz="1600" dirty="0">
                <a:solidFill>
                  <a:srgbClr val="4C6062"/>
                </a:solidFill>
                <a:latin typeface="微软雅黑" panose="020B0503020204020204" pitchFamily="34" charset="-122"/>
                <a:ea typeface="微软雅黑" panose="020B0503020204020204" pitchFamily="34" charset="-122"/>
              </a:rPr>
              <a:t>）可以使用</a:t>
            </a:r>
            <a:r>
              <a:rPr lang="en-US" altLang="zh-CN" sz="1600" dirty="0">
                <a:solidFill>
                  <a:srgbClr val="4C6062"/>
                </a:solidFill>
                <a:latin typeface="微软雅黑" panose="020B0503020204020204" pitchFamily="34" charset="-122"/>
                <a:ea typeface="微软雅黑" panose="020B0503020204020204" pitchFamily="34" charset="-122"/>
              </a:rPr>
              <a:t> ifconfig</a:t>
            </a:r>
            <a:r>
              <a:rPr lang="zh-CN" altLang="en-US" sz="1600" dirty="0">
                <a:solidFill>
                  <a:srgbClr val="4C6062"/>
                </a:solidFill>
                <a:latin typeface="微软雅黑" panose="020B0503020204020204" pitchFamily="34" charset="-122"/>
                <a:ea typeface="微软雅黑" panose="020B0503020204020204" pitchFamily="34" charset="-122"/>
              </a:rPr>
              <a:t> 或ifconfig ens160查看 IP 地址配置。</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99751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7</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zh-CN" altLang="en-US" sz="2000" dirty="0">
                <a:solidFill>
                  <a:srgbClr val="4C6062"/>
                </a:solidFill>
                <a:latin typeface="微软雅黑" panose="020B0503020204020204" pitchFamily="34" charset="-122"/>
                <a:ea typeface="微软雅黑" panose="020B0503020204020204" pitchFamily="34" charset="-122"/>
              </a:rPr>
              <a:t>命令和</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a:t>
            </a:r>
            <a:r>
              <a:rPr lang="en-US" altLang="zh-CN" sz="2000" dirty="0" err="1">
                <a:solidFill>
                  <a:srgbClr val="4C6062"/>
                </a:solidFill>
                <a:latin typeface="微软雅黑" panose="020B0503020204020204" pitchFamily="34" charset="-122"/>
                <a:ea typeface="微软雅黑" panose="020B0503020204020204" pitchFamily="34" charset="-122"/>
              </a:rPr>
              <a:t>ifcfg</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文件的对应关系</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2492096"/>
            <a:ext cx="10028789" cy="3833298"/>
          </a:xfrm>
          <a:prstGeom prst="rect">
            <a:avLst/>
          </a:prstGeom>
        </p:spPr>
      </p:pic>
      <p:graphicFrame>
        <p:nvGraphicFramePr>
          <p:cNvPr id="3" name="表格 2"/>
          <p:cNvGraphicFramePr>
            <a:graphicFrameLocks noGrp="1"/>
          </p:cNvGraphicFramePr>
          <p:nvPr/>
        </p:nvGraphicFramePr>
        <p:xfrm>
          <a:off x="2728779" y="2590862"/>
          <a:ext cx="6799396" cy="3506064"/>
        </p:xfrm>
        <a:graphic>
          <a:graphicData uri="http://schemas.openxmlformats.org/drawingml/2006/table">
            <a:tbl>
              <a:tblPr firstRow="1" firstCol="1" bandRow="1">
                <a:tableStyleId>{5C22544A-7EE6-4342-B048-85BDC9FD1C3A}</a:tableStyleId>
              </a:tblPr>
              <a:tblGrid>
                <a:gridCol w="2772718"/>
                <a:gridCol w="4026678"/>
              </a:tblGrid>
              <a:tr h="264492">
                <a:tc>
                  <a:txBody>
                    <a:bodyPr/>
                    <a:lstStyle/>
                    <a:p>
                      <a:pPr algn="ctr">
                        <a:lnSpc>
                          <a:spcPts val="1600"/>
                        </a:lnSpc>
                        <a:spcBef>
                          <a:spcPts val="120"/>
                        </a:spcBef>
                        <a:spcAft>
                          <a:spcPts val="120"/>
                        </a:spcAft>
                      </a:pPr>
                      <a:r>
                        <a:rPr lang="en-US" sz="1200" kern="100">
                          <a:effectLst/>
                        </a:rPr>
                        <a:t>nmcli</a:t>
                      </a:r>
                      <a:r>
                        <a:rPr lang="zh-CN" sz="1200" kern="100">
                          <a:effectLst/>
                        </a:rPr>
                        <a:t>命令</a:t>
                      </a:r>
                      <a:endParaRPr lang="zh-CN" sz="1200" kern="100">
                        <a:solidFill>
                          <a:srgbClr val="FFFFFF"/>
                        </a:solidFill>
                        <a:effectLst/>
                        <a:latin typeface="方正兰亭黑简体"/>
                        <a:cs typeface="Times New Roman" panose="02020603050405020304" pitchFamily="18" charset="0"/>
                      </a:endParaRPr>
                    </a:p>
                  </a:txBody>
                  <a:tcPr marL="68580" marR="68580" marT="0" marB="0" anchor="ctr"/>
                </a:tc>
                <a:tc>
                  <a:txBody>
                    <a:bodyPr/>
                    <a:lstStyle/>
                    <a:p>
                      <a:pPr algn="ctr">
                        <a:lnSpc>
                          <a:spcPts val="1600"/>
                        </a:lnSpc>
                        <a:spcBef>
                          <a:spcPts val="120"/>
                        </a:spcBef>
                        <a:spcAft>
                          <a:spcPts val="120"/>
                        </a:spcAft>
                      </a:pPr>
                      <a:r>
                        <a:rPr lang="en-US" sz="1200" kern="100">
                          <a:effectLst/>
                        </a:rPr>
                        <a:t>/etc/sysconfig/network-scripts/ifcfg-*</a:t>
                      </a:r>
                      <a:r>
                        <a:rPr lang="zh-CN" sz="1200" kern="100">
                          <a:effectLst/>
                        </a:rPr>
                        <a:t>文件</a:t>
                      </a:r>
                      <a:endParaRPr lang="zh-CN" sz="1200" kern="100">
                        <a:solidFill>
                          <a:srgbClr val="FFFFFF"/>
                        </a:solidFill>
                        <a:effectLst/>
                        <a:latin typeface="方正兰亭黑简体"/>
                        <a:cs typeface="Times New Roman" panose="02020603050405020304" pitchFamily="18" charset="0"/>
                      </a:endParaRPr>
                    </a:p>
                  </a:txBody>
                  <a:tcPr marL="68580" marR="68580" marT="0" marB="0" anchor="ctr"/>
                </a:tc>
              </a:tr>
              <a:tr h="264024">
                <a:tc>
                  <a:txBody>
                    <a:bodyPr/>
                    <a:lstStyle/>
                    <a:p>
                      <a:pPr>
                        <a:lnSpc>
                          <a:spcPts val="1600"/>
                        </a:lnSpc>
                        <a:spcBef>
                          <a:spcPts val="120"/>
                        </a:spcBef>
                        <a:spcAft>
                          <a:spcPts val="120"/>
                        </a:spcAft>
                      </a:pPr>
                      <a:r>
                        <a:rPr lang="en-US" sz="1200" kern="100">
                          <a:effectLst/>
                        </a:rPr>
                        <a:t>ipv4.method manual</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BOOTPROTO=none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ipv4.method auto</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BOOTPROTO=dhcp</a:t>
                      </a:r>
                      <a:endParaRPr lang="zh-CN" sz="1200" kern="100">
                        <a:effectLst/>
                        <a:latin typeface="Times New Roman" panose="02020603050405020304" pitchFamily="18" charset="0"/>
                        <a:ea typeface="方正书宋简体"/>
                      </a:endParaRPr>
                    </a:p>
                  </a:txBody>
                  <a:tcPr marL="68580" marR="68580" marT="0" marB="0" anchor="ctr"/>
                </a:tc>
              </a:tr>
              <a:tr h="601196">
                <a:tc>
                  <a:txBody>
                    <a:bodyPr/>
                    <a:lstStyle/>
                    <a:p>
                      <a:pPr>
                        <a:lnSpc>
                          <a:spcPts val="1600"/>
                        </a:lnSpc>
                        <a:spcBef>
                          <a:spcPts val="120"/>
                        </a:spcBef>
                        <a:spcAft>
                          <a:spcPts val="120"/>
                        </a:spcAft>
                      </a:pPr>
                      <a:r>
                        <a:rPr lang="en-US" sz="1200" kern="100">
                          <a:effectLst/>
                        </a:rPr>
                        <a:t>ipv4.addresses 192.0.2.1/24</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IPADDR=192.0.2.1</a:t>
                      </a:r>
                      <a:endParaRPr lang="zh-CN" sz="1200" kern="100">
                        <a:effectLst/>
                      </a:endParaRPr>
                    </a:p>
                    <a:p>
                      <a:pPr>
                        <a:lnSpc>
                          <a:spcPts val="1600"/>
                        </a:lnSpc>
                        <a:spcBef>
                          <a:spcPts val="120"/>
                        </a:spcBef>
                        <a:spcAft>
                          <a:spcPts val="120"/>
                        </a:spcAft>
                      </a:pPr>
                      <a:r>
                        <a:rPr lang="en-US" sz="1200" kern="100">
                          <a:effectLst/>
                        </a:rPr>
                        <a:t>PREFIX=24</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gw4 192.0.2.254</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GATEWAY=192.0.2.254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ipv4.dns 8.8.8.8</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DNS0=8.8.8.8</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ipv4.dns-search example.com</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DOMAIN=example.com </a:t>
                      </a:r>
                      <a:endParaRPr lang="zh-CN" sz="1200" kern="100">
                        <a:effectLst/>
                        <a:latin typeface="Times New Roman" panose="02020603050405020304" pitchFamily="18" charset="0"/>
                        <a:ea typeface="方正书宋简体"/>
                      </a:endParaRPr>
                    </a:p>
                  </a:txBody>
                  <a:tcPr marL="68580" marR="68580" marT="0" marB="0" anchor="ctr"/>
                </a:tc>
              </a:tr>
              <a:tr h="264160">
                <a:tc>
                  <a:txBody>
                    <a:bodyPr/>
                    <a:lstStyle/>
                    <a:p>
                      <a:pPr>
                        <a:lnSpc>
                          <a:spcPts val="1600"/>
                        </a:lnSpc>
                        <a:spcBef>
                          <a:spcPts val="120"/>
                        </a:spcBef>
                        <a:spcAft>
                          <a:spcPts val="120"/>
                        </a:spcAft>
                      </a:pPr>
                      <a:r>
                        <a:rPr lang="en-US" sz="1200" kern="100">
                          <a:effectLst/>
                        </a:rPr>
                        <a:t>ipv4.ignore-auto-dns true</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PEERDNS=no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connection.autoconnect yes</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ONBOOT=yes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connection.id eth0</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NAME=eth0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connection.interface-name eth0</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a:effectLst/>
                        </a:rPr>
                        <a:t>DEVICE=eth0 </a:t>
                      </a:r>
                      <a:endParaRPr lang="zh-CN" sz="1200" kern="100">
                        <a:effectLst/>
                        <a:latin typeface="Times New Roman" panose="02020603050405020304" pitchFamily="18" charset="0"/>
                        <a:ea typeface="方正书宋简体"/>
                      </a:endParaRPr>
                    </a:p>
                  </a:txBody>
                  <a:tcPr marL="68580" marR="68580" marT="0" marB="0" anchor="ctr"/>
                </a:tc>
              </a:tr>
              <a:tr h="264024">
                <a:tc>
                  <a:txBody>
                    <a:bodyPr/>
                    <a:lstStyle/>
                    <a:p>
                      <a:pPr>
                        <a:lnSpc>
                          <a:spcPts val="1600"/>
                        </a:lnSpc>
                        <a:spcBef>
                          <a:spcPts val="120"/>
                        </a:spcBef>
                        <a:spcAft>
                          <a:spcPts val="120"/>
                        </a:spcAft>
                      </a:pPr>
                      <a:r>
                        <a:rPr lang="en-US" sz="1200" kern="100">
                          <a:effectLst/>
                        </a:rPr>
                        <a:t>802-3-ethernet.mac-address . . .</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en-US" sz="1200" kern="100" dirty="0">
                          <a:effectLst/>
                        </a:rPr>
                        <a:t>HWADDR= . . .</a:t>
                      </a:r>
                      <a:endParaRPr lang="zh-CN" sz="12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课堂练习</a:t>
            </a:r>
            <a:endParaRPr lang="zh-CN" altLang="en-US" b="0" dirty="0"/>
          </a:p>
        </p:txBody>
      </p:sp>
      <p:sp>
        <p:nvSpPr>
          <p:cNvPr id="2" name="文本框 1"/>
          <p:cNvSpPr txBox="1"/>
          <p:nvPr/>
        </p:nvSpPr>
        <p:spPr>
          <a:xfrm>
            <a:off x="984793" y="1601127"/>
            <a:ext cx="9888772" cy="2999740"/>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a:t>
            </a:r>
            <a:r>
              <a:rPr lang="en-US" sz="2000" dirty="0">
                <a:solidFill>
                  <a:srgbClr val="4C6062"/>
                </a:solidFill>
                <a:latin typeface="微软雅黑" panose="020B0503020204020204" pitchFamily="34" charset="-122"/>
                <a:ea typeface="微软雅黑" panose="020B0503020204020204" pitchFamily="34" charset="-122"/>
              </a:rPr>
              <a:t>5</a:t>
            </a:r>
            <a:r>
              <a:rPr sz="2000" dirty="0">
                <a:solidFill>
                  <a:srgbClr val="4C6062"/>
                </a:solidFill>
                <a:latin typeface="微软雅黑" panose="020B0503020204020204" pitchFamily="34" charset="-122"/>
                <a:ea typeface="微软雅黑" panose="020B0503020204020204" pitchFamily="34" charset="-122"/>
              </a:rPr>
              <a:t>: 配置公司和家庭网络会话</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创建公司网络配置</a:t>
            </a:r>
            <a:r>
              <a:rPr lang="zh-CN" sz="1600" dirty="0">
                <a:solidFill>
                  <a:srgbClr val="4C6062"/>
                </a:solidFill>
                <a:latin typeface="微软雅黑" panose="020B0503020204020204" pitchFamily="34" charset="-122"/>
                <a:ea typeface="微软雅黑" panose="020B0503020204020204" pitchFamily="34" charset="-122"/>
              </a:rPr>
              <a:t>：使用 nmcli 命令创建一个名为 CompanyNet 的新连接；设置公司网络的静态 IP 地址为 192.168.100.100/24，网关为 192.168.100.1；设置公司网络的DNS地址，例如 8.8.8.8 和 8.8.4.4（谷歌的公共DNS服务器）。</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rPr>
              <a:t>创建家庭网络配置：创建名为 HomeNet 的连接</a:t>
            </a:r>
            <a:r>
              <a:rPr lang="zh-CN"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设置静态 IP 地址为 192.168.50.50/24，网关为 192.168.50.1</a:t>
            </a:r>
            <a:r>
              <a:rPr lang="zh-CN"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设置家庭网络的DNS地址，例如 1.1.1.1</a:t>
            </a:r>
            <a:r>
              <a:rPr lang="zh-CN" sz="1600" dirty="0">
                <a:solidFill>
                  <a:srgbClr val="4C6062"/>
                </a:solidFill>
                <a:latin typeface="微软雅黑" panose="020B0503020204020204" pitchFamily="34" charset="-122"/>
                <a:ea typeface="微软雅黑" panose="020B0503020204020204" pitchFamily="34" charset="-122"/>
              </a:rPr>
              <a:t>。</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）切换</a:t>
            </a:r>
            <a:r>
              <a:rPr sz="1600" dirty="0">
                <a:solidFill>
                  <a:srgbClr val="4C6062"/>
                </a:solidFill>
                <a:latin typeface="微软雅黑" panose="020B0503020204020204" pitchFamily="34" charset="-122"/>
                <a:ea typeface="微软雅黑" panose="020B0503020204020204" pitchFamily="34" charset="-122"/>
                <a:sym typeface="+mn-ea"/>
              </a:rPr>
              <a:t>网络会话</a:t>
            </a:r>
            <a:r>
              <a:rPr lang="zh-CN" sz="1600" dirty="0">
                <a:solidFill>
                  <a:srgbClr val="4C6062"/>
                </a:solidFill>
                <a:latin typeface="微软雅黑" panose="020B0503020204020204" pitchFamily="34" charset="-122"/>
                <a:ea typeface="微软雅黑" panose="020B0503020204020204" pitchFamily="34" charset="-122"/>
                <a:sym typeface="+mn-ea"/>
              </a:rPr>
              <a:t>，并验证配置。</a:t>
            </a:r>
            <a:endParaRPr lang="zh-CN" sz="16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课堂练习（参考答案）</a:t>
            </a:r>
            <a:endParaRPr lang="zh-CN" altLang="en-US" b="0" dirty="0"/>
          </a:p>
        </p:txBody>
      </p:sp>
      <p:sp>
        <p:nvSpPr>
          <p:cNvPr id="2" name="文本框 1"/>
          <p:cNvSpPr txBox="1"/>
          <p:nvPr/>
        </p:nvSpPr>
        <p:spPr>
          <a:xfrm>
            <a:off x="984793" y="1601127"/>
            <a:ext cx="9888772" cy="3815080"/>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a:t>
            </a:r>
            <a:r>
              <a:rPr lang="en-US" sz="2000" dirty="0">
                <a:solidFill>
                  <a:srgbClr val="4C6062"/>
                </a:solidFill>
                <a:latin typeface="微软雅黑" panose="020B0503020204020204" pitchFamily="34" charset="-122"/>
                <a:ea typeface="微软雅黑" panose="020B0503020204020204" pitchFamily="34" charset="-122"/>
              </a:rPr>
              <a:t>5</a:t>
            </a:r>
            <a:r>
              <a:rPr sz="2000" dirty="0">
                <a:solidFill>
                  <a:srgbClr val="4C6062"/>
                </a:solidFill>
                <a:latin typeface="微软雅黑" panose="020B0503020204020204" pitchFamily="34" charset="-122"/>
                <a:ea typeface="微软雅黑" panose="020B0503020204020204" pitchFamily="34" charset="-122"/>
              </a:rPr>
              <a:t>: 配置公司和家庭网络会话</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创建公司网络配置</a:t>
            </a:r>
            <a:r>
              <a:rPr lang="zh-CN" sz="1600" dirty="0">
                <a:solidFill>
                  <a:srgbClr val="4C6062"/>
                </a:solidFill>
                <a:latin typeface="微软雅黑" panose="020B0503020204020204" pitchFamily="34" charset="-122"/>
                <a:ea typeface="微软雅黑" panose="020B0503020204020204" pitchFamily="34" charset="-122"/>
              </a:rPr>
              <a:t>：nmcli connection add con-name CompanyNet type ethernet ifname eth</a:t>
            </a:r>
            <a:r>
              <a:rPr lang="en-US" altLang="zh-CN" sz="1600" dirty="0">
                <a:solidFill>
                  <a:srgbClr val="4C6062"/>
                </a:solidFill>
                <a:latin typeface="微软雅黑" panose="020B0503020204020204" pitchFamily="34" charset="-122"/>
                <a:ea typeface="微软雅黑" panose="020B0503020204020204" pitchFamily="34" charset="-122"/>
              </a:rPr>
              <a:t>160</a:t>
            </a:r>
            <a:r>
              <a:rPr lang="zh-CN" sz="1600" dirty="0">
                <a:solidFill>
                  <a:srgbClr val="4C6062"/>
                </a:solidFill>
                <a:latin typeface="微软雅黑" panose="020B0503020204020204" pitchFamily="34" charset="-122"/>
                <a:ea typeface="微软雅黑" panose="020B0503020204020204" pitchFamily="34" charset="-122"/>
              </a:rPr>
              <a:t> ipv4.method manual ipv4.addresses 192.168.100.100/24 ipv4.gateway 192.168.100.1 ipv4.dns "8.8.8.8,8.8.4.4" autoconnect no</a:t>
            </a:r>
            <a:endParaRPr 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rPr>
              <a:t># 检查是否成功创建：nmcli connection show </a:t>
            </a:r>
            <a:r>
              <a:rPr lang="zh-CN" sz="1600" dirty="0">
                <a:solidFill>
                  <a:srgbClr val="4C6062"/>
                </a:solidFill>
                <a:latin typeface="微软雅黑" panose="020B0503020204020204" pitchFamily="34" charset="-122"/>
                <a:ea typeface="微软雅黑" panose="020B0503020204020204" pitchFamily="34" charset="-122"/>
                <a:sym typeface="+mn-ea"/>
              </a:rPr>
              <a:t>CompanyNet</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或</a:t>
            </a:r>
            <a:r>
              <a:rPr lang="en-US" altLang="zh-CN" sz="1600" dirty="0">
                <a:solidFill>
                  <a:srgbClr val="4C6062"/>
                </a:solidFill>
                <a:latin typeface="微软雅黑" panose="020B0503020204020204" pitchFamily="34" charset="-122"/>
                <a:ea typeface="微软雅黑" panose="020B0503020204020204" pitchFamily="34" charset="-122"/>
              </a:rPr>
              <a:t> nmcli connection show</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创建家庭网络配置：</a:t>
            </a:r>
            <a:r>
              <a:rPr sz="1600" dirty="0">
                <a:solidFill>
                  <a:srgbClr val="4C6062"/>
                </a:solidFill>
                <a:latin typeface="微软雅黑" panose="020B0503020204020204" pitchFamily="34" charset="-122"/>
                <a:ea typeface="微软雅黑" panose="020B0503020204020204" pitchFamily="34" charset="-122"/>
              </a:rPr>
              <a:t>nmcli connection add con-name HomeNet type ethernet ifname eth0 ipv4.method manual ipv4.addresses 192.168.50.50/24 ipv4.gateway 192.168.50.1 ipv4.dns "1.1.1.1" autoconnect no</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 检查是否成功创建：nmcli connection show HomeNet</a:t>
            </a:r>
            <a:r>
              <a:rPr lang="en-US" altLang="zh-CN" sz="1600" dirty="0">
                <a:solidFill>
                  <a:srgbClr val="4C6062"/>
                </a:solidFill>
                <a:latin typeface="微软雅黑" panose="020B0503020204020204" pitchFamily="34" charset="-122"/>
                <a:ea typeface="微软雅黑" panose="020B0503020204020204" pitchFamily="34" charset="-122"/>
                <a:sym typeface="+mn-ea"/>
              </a:rPr>
              <a:t> </a:t>
            </a:r>
            <a:r>
              <a:rPr lang="zh-CN" altLang="en-US" sz="1600" dirty="0">
                <a:solidFill>
                  <a:srgbClr val="4C6062"/>
                </a:solidFill>
                <a:latin typeface="微软雅黑" panose="020B0503020204020204" pitchFamily="34" charset="-122"/>
                <a:ea typeface="微软雅黑" panose="020B0503020204020204" pitchFamily="34" charset="-122"/>
                <a:sym typeface="+mn-ea"/>
              </a:rPr>
              <a:t>或</a:t>
            </a:r>
            <a:r>
              <a:rPr lang="en-US" altLang="zh-CN" sz="1600" dirty="0">
                <a:solidFill>
                  <a:srgbClr val="4C6062"/>
                </a:solidFill>
                <a:latin typeface="微软雅黑" panose="020B0503020204020204" pitchFamily="34" charset="-122"/>
                <a:ea typeface="微软雅黑" panose="020B0503020204020204" pitchFamily="34" charset="-122"/>
                <a:sym typeface="+mn-ea"/>
              </a:rPr>
              <a:t> nmcli connection show</a:t>
            </a:r>
            <a:endParaRPr lang="zh-CN" sz="16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课堂练习（参考答案）</a:t>
            </a:r>
            <a:endParaRPr lang="zh-CN" altLang="en-US" b="0" dirty="0"/>
          </a:p>
        </p:txBody>
      </p:sp>
      <p:sp>
        <p:nvSpPr>
          <p:cNvPr id="2" name="文本框 1"/>
          <p:cNvSpPr txBox="1"/>
          <p:nvPr/>
        </p:nvSpPr>
        <p:spPr>
          <a:xfrm>
            <a:off x="984793" y="1601127"/>
            <a:ext cx="9888772" cy="5015865"/>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a:t>
            </a:r>
            <a:r>
              <a:rPr lang="en-US" sz="2000" dirty="0">
                <a:solidFill>
                  <a:srgbClr val="4C6062"/>
                </a:solidFill>
                <a:latin typeface="微软雅黑" panose="020B0503020204020204" pitchFamily="34" charset="-122"/>
                <a:ea typeface="微软雅黑" panose="020B0503020204020204" pitchFamily="34" charset="-122"/>
              </a:rPr>
              <a:t>5</a:t>
            </a:r>
            <a:r>
              <a:rPr sz="2000" dirty="0">
                <a:solidFill>
                  <a:srgbClr val="4C6062"/>
                </a:solidFill>
                <a:latin typeface="微软雅黑" panose="020B0503020204020204" pitchFamily="34" charset="-122"/>
                <a:ea typeface="微软雅黑" panose="020B0503020204020204" pitchFamily="34" charset="-122"/>
              </a:rPr>
              <a:t>: 配置公司和家庭网络会话</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zh-CN" sz="1600" dirty="0">
                <a:solidFill>
                  <a:srgbClr val="4C6062"/>
                </a:solidFill>
                <a:latin typeface="微软雅黑" panose="020B0503020204020204" pitchFamily="34" charset="-122"/>
                <a:ea typeface="微软雅黑" panose="020B0503020204020204" pitchFamily="34" charset="-122"/>
                <a:sym typeface="+mn-ea"/>
              </a:rPr>
              <a:t># 启用公司网络配置</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nmcli connection up CompanyNet</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 验证配置是否生效</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nmcli connection show --active（</a:t>
            </a:r>
            <a:r>
              <a:rPr lang="en-US" altLang="zh-CN" sz="1600" dirty="0">
                <a:solidFill>
                  <a:srgbClr val="4C6062"/>
                </a:solidFill>
                <a:latin typeface="微软雅黑" panose="020B0503020204020204" pitchFamily="34" charset="-122"/>
                <a:ea typeface="微软雅黑" panose="020B0503020204020204" pitchFamily="34" charset="-122"/>
                <a:sym typeface="+mn-ea"/>
              </a:rPr>
              <a:t>ifconfig</a:t>
            </a:r>
            <a:r>
              <a:rPr lang="zh-CN" sz="1600" dirty="0">
                <a:solidFill>
                  <a:srgbClr val="4C6062"/>
                </a:solidFill>
                <a:latin typeface="微软雅黑" panose="020B0503020204020204" pitchFamily="34" charset="-122"/>
                <a:ea typeface="微软雅黑" panose="020B0503020204020204" pitchFamily="34" charset="-122"/>
                <a:sym typeface="+mn-ea"/>
              </a:rPr>
              <a:t>）</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 启用家庭网络配置</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nmcli connection up HomeNet</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 验证配置是否生效</a:t>
            </a:r>
            <a:endParaRPr 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sz="1600" dirty="0">
                <a:solidFill>
                  <a:srgbClr val="4C6062"/>
                </a:solidFill>
                <a:latin typeface="微软雅黑" panose="020B0503020204020204" pitchFamily="34" charset="-122"/>
                <a:ea typeface="微软雅黑" panose="020B0503020204020204" pitchFamily="34" charset="-122"/>
                <a:sym typeface="+mn-ea"/>
              </a:rPr>
              <a:t>nmcli connection show --active（</a:t>
            </a:r>
            <a:r>
              <a:rPr lang="en-US" altLang="zh-CN" sz="1600" dirty="0">
                <a:solidFill>
                  <a:srgbClr val="4C6062"/>
                </a:solidFill>
                <a:latin typeface="微软雅黑" panose="020B0503020204020204" pitchFamily="34" charset="-122"/>
                <a:ea typeface="微软雅黑" panose="020B0503020204020204" pitchFamily="34" charset="-122"/>
                <a:sym typeface="+mn-ea"/>
              </a:rPr>
              <a:t>ifconfig</a:t>
            </a:r>
            <a:r>
              <a:rPr lang="zh-CN" sz="1600" dirty="0">
                <a:solidFill>
                  <a:srgbClr val="4C6062"/>
                </a:solidFill>
                <a:latin typeface="微软雅黑" panose="020B0503020204020204" pitchFamily="34" charset="-122"/>
                <a:ea typeface="微软雅黑" panose="020B0503020204020204" pitchFamily="34" charset="-122"/>
                <a:sym typeface="+mn-ea"/>
              </a:rPr>
              <a:t>）</a:t>
            </a: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386259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．常用命令 </a:t>
            </a:r>
            <a:endParaRPr lang="zh-CN" altLang="en-US" sz="20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show</a:t>
            </a:r>
            <a:r>
              <a:rPr lang="zh-CN" altLang="en-US" sz="1400" dirty="0">
                <a:solidFill>
                  <a:srgbClr val="4C6062"/>
                </a:solidFill>
                <a:latin typeface="微软雅黑" panose="020B0503020204020204" pitchFamily="34" charset="-122"/>
                <a:ea typeface="微软雅黑" panose="020B0503020204020204" pitchFamily="34" charset="-122"/>
              </a:rPr>
              <a:t>：显示所有连接。</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show --active</a:t>
            </a:r>
            <a:r>
              <a:rPr lang="zh-CN" altLang="en-US" sz="1400" dirty="0">
                <a:solidFill>
                  <a:srgbClr val="4C6062"/>
                </a:solidFill>
                <a:latin typeface="微软雅黑" panose="020B0503020204020204" pitchFamily="34" charset="-122"/>
                <a:ea typeface="微软雅黑" panose="020B0503020204020204" pitchFamily="34" charset="-122"/>
              </a:rPr>
              <a:t>：显示所有活动的连接状态。</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show "ens160"</a:t>
            </a:r>
            <a:r>
              <a:rPr lang="zh-CN" altLang="en-US" sz="1400" dirty="0">
                <a:solidFill>
                  <a:srgbClr val="4C6062"/>
                </a:solidFill>
                <a:latin typeface="微软雅黑" panose="020B0503020204020204" pitchFamily="34" charset="-122"/>
                <a:ea typeface="微软雅黑" panose="020B0503020204020204" pitchFamily="34" charset="-122"/>
              </a:rPr>
              <a:t>：显示网络连接配置。</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device status</a:t>
            </a:r>
            <a:r>
              <a:rPr lang="zh-CN" altLang="en-US" sz="1400" dirty="0">
                <a:solidFill>
                  <a:srgbClr val="4C6062"/>
                </a:solidFill>
                <a:latin typeface="微软雅黑" panose="020B0503020204020204" pitchFamily="34" charset="-122"/>
                <a:ea typeface="微软雅黑" panose="020B0503020204020204" pitchFamily="34" charset="-122"/>
              </a:rPr>
              <a:t>：显示设备状态。</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device show ens160</a:t>
            </a:r>
            <a:r>
              <a:rPr lang="zh-CN" altLang="en-US" sz="1400" dirty="0">
                <a:solidFill>
                  <a:srgbClr val="4C6062"/>
                </a:solidFill>
                <a:latin typeface="微软雅黑" panose="020B0503020204020204" pitchFamily="34" charset="-122"/>
                <a:ea typeface="微软雅黑" panose="020B0503020204020204" pitchFamily="34" charset="-122"/>
              </a:rPr>
              <a:t>：显示网络接口属性。</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add help</a:t>
            </a:r>
            <a:r>
              <a:rPr lang="zh-CN" altLang="en-US" sz="1400" dirty="0">
                <a:solidFill>
                  <a:srgbClr val="4C6062"/>
                </a:solidFill>
                <a:latin typeface="微软雅黑" panose="020B0503020204020204" pitchFamily="34" charset="-122"/>
                <a:ea typeface="微软雅黑" panose="020B0503020204020204" pitchFamily="34" charset="-122"/>
              </a:rPr>
              <a:t>：查看帮助。</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reload</a:t>
            </a:r>
            <a:r>
              <a:rPr lang="zh-CN" altLang="en-US" sz="1400" dirty="0">
                <a:solidFill>
                  <a:srgbClr val="4C6062"/>
                </a:solidFill>
                <a:latin typeface="微软雅黑" panose="020B0503020204020204" pitchFamily="34" charset="-122"/>
                <a:ea typeface="微软雅黑" panose="020B0503020204020204" pitchFamily="34" charset="-122"/>
              </a:rPr>
              <a:t>：重新加载配置。</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down test2</a:t>
            </a:r>
            <a:r>
              <a:rPr lang="zh-CN" altLang="en-US" sz="1400" dirty="0">
                <a:solidFill>
                  <a:srgbClr val="4C6062"/>
                </a:solidFill>
                <a:latin typeface="微软雅黑" panose="020B0503020204020204" pitchFamily="34" charset="-122"/>
                <a:ea typeface="微软雅黑" panose="020B0503020204020204" pitchFamily="34" charset="-122"/>
              </a:rPr>
              <a:t>：禁用</a:t>
            </a:r>
            <a:r>
              <a:rPr lang="en-US" altLang="zh-CN" sz="1400" dirty="0">
                <a:solidFill>
                  <a:srgbClr val="4C6062"/>
                </a:solidFill>
                <a:latin typeface="微软雅黑" panose="020B0503020204020204" pitchFamily="34" charset="-122"/>
                <a:ea typeface="微软雅黑" panose="020B0503020204020204" pitchFamily="34" charset="-122"/>
              </a:rPr>
              <a:t>test2</a:t>
            </a:r>
            <a:r>
              <a:rPr lang="zh-CN" altLang="en-US" sz="1400" dirty="0">
                <a:solidFill>
                  <a:srgbClr val="4C6062"/>
                </a:solidFill>
                <a:latin typeface="微软雅黑" panose="020B0503020204020204" pitchFamily="34" charset="-122"/>
                <a:ea typeface="微软雅黑" panose="020B0503020204020204" pitchFamily="34" charset="-122"/>
              </a:rPr>
              <a:t>的配置，注意一个网卡可以有多个配置。</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connection up test2</a:t>
            </a:r>
            <a:r>
              <a:rPr lang="zh-CN" altLang="en-US" sz="1400" dirty="0">
                <a:solidFill>
                  <a:srgbClr val="4C6062"/>
                </a:solidFill>
                <a:latin typeface="微软雅黑" panose="020B0503020204020204" pitchFamily="34" charset="-122"/>
                <a:ea typeface="微软雅黑" panose="020B0503020204020204" pitchFamily="34" charset="-122"/>
              </a:rPr>
              <a:t>：启用</a:t>
            </a:r>
            <a:r>
              <a:rPr lang="en-US" altLang="zh-CN" sz="1400" dirty="0">
                <a:solidFill>
                  <a:srgbClr val="4C6062"/>
                </a:solidFill>
                <a:latin typeface="微软雅黑" panose="020B0503020204020204" pitchFamily="34" charset="-122"/>
                <a:ea typeface="微软雅黑" panose="020B0503020204020204" pitchFamily="34" charset="-122"/>
              </a:rPr>
              <a:t>test2</a:t>
            </a:r>
            <a:r>
              <a:rPr lang="zh-CN" altLang="en-US" sz="1400" dirty="0">
                <a:solidFill>
                  <a:srgbClr val="4C6062"/>
                </a:solidFill>
                <a:latin typeface="微软雅黑" panose="020B0503020204020204" pitchFamily="34" charset="-122"/>
                <a:ea typeface="微软雅黑" panose="020B0503020204020204" pitchFamily="34" charset="-122"/>
              </a:rPr>
              <a:t>的配置。</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device disconnect ens160</a:t>
            </a:r>
            <a:r>
              <a:rPr lang="zh-CN" altLang="en-US" sz="1400" dirty="0">
                <a:solidFill>
                  <a:srgbClr val="4C6062"/>
                </a:solidFill>
                <a:latin typeface="微软雅黑" panose="020B0503020204020204" pitchFamily="34" charset="-122"/>
                <a:ea typeface="微软雅黑" panose="020B0503020204020204" pitchFamily="34" charset="-122"/>
              </a:rPr>
              <a:t>：禁用</a:t>
            </a:r>
            <a:r>
              <a:rPr lang="en-US" altLang="zh-CN" sz="1400" dirty="0">
                <a:solidFill>
                  <a:srgbClr val="4C6062"/>
                </a:solidFill>
                <a:latin typeface="微软雅黑" panose="020B0503020204020204" pitchFamily="34" charset="-122"/>
                <a:ea typeface="微软雅黑" panose="020B0503020204020204" pitchFamily="34" charset="-122"/>
              </a:rPr>
              <a:t>ens160</a:t>
            </a:r>
            <a:r>
              <a:rPr lang="zh-CN" altLang="en-US" sz="1400" dirty="0">
                <a:solidFill>
                  <a:srgbClr val="4C6062"/>
                </a:solidFill>
                <a:latin typeface="微软雅黑" panose="020B0503020204020204" pitchFamily="34" charset="-122"/>
                <a:ea typeface="微软雅黑" panose="020B0503020204020204" pitchFamily="34" charset="-122"/>
              </a:rPr>
              <a:t>网卡，物理网卡。</a:t>
            </a:r>
            <a:endParaRPr lang="zh-CN" altLang="en-US" sz="1400" dirty="0">
              <a:solidFill>
                <a:srgbClr val="4C6062"/>
              </a:solidFill>
              <a:latin typeface="微软雅黑" panose="020B0503020204020204" pitchFamily="34" charset="-122"/>
              <a:ea typeface="微软雅黑" panose="020B0503020204020204" pitchFamily="34" charset="-122"/>
            </a:endParaRPr>
          </a:p>
          <a:p>
            <a:pPr marL="895350" lvl="1" indent="-285750">
              <a:spcBef>
                <a:spcPts val="360"/>
              </a:spcBef>
              <a:spcAft>
                <a:spcPts val="240"/>
              </a:spcAft>
              <a:buFont typeface="Wingdings" panose="05000000000000000000" pitchFamily="2" charset="2"/>
              <a:buChar char="l"/>
            </a:pPr>
            <a:r>
              <a:rPr lang="en-US" altLang="zh-CN" sz="1400" dirty="0" err="1">
                <a:solidFill>
                  <a:srgbClr val="4C6062"/>
                </a:solidFill>
                <a:latin typeface="微软雅黑" panose="020B0503020204020204" pitchFamily="34" charset="-122"/>
                <a:ea typeface="微软雅黑" panose="020B0503020204020204" pitchFamily="34" charset="-122"/>
              </a:rPr>
              <a:t>nmcli</a:t>
            </a:r>
            <a:r>
              <a:rPr lang="en-US" altLang="zh-CN" sz="1400" dirty="0">
                <a:solidFill>
                  <a:srgbClr val="4C6062"/>
                </a:solidFill>
                <a:latin typeface="微软雅黑" panose="020B0503020204020204" pitchFamily="34" charset="-122"/>
                <a:ea typeface="微软雅黑" panose="020B0503020204020204" pitchFamily="34" charset="-122"/>
              </a:rPr>
              <a:t> device connect ens160</a:t>
            </a:r>
            <a:r>
              <a:rPr lang="zh-CN" altLang="en-US" sz="1400" dirty="0">
                <a:solidFill>
                  <a:srgbClr val="4C6062"/>
                </a:solidFill>
                <a:latin typeface="微软雅黑" panose="020B0503020204020204" pitchFamily="34" charset="-122"/>
                <a:ea typeface="微软雅黑" panose="020B0503020204020204" pitchFamily="34" charset="-122"/>
              </a:rPr>
              <a:t>：启用</a:t>
            </a:r>
            <a:r>
              <a:rPr lang="en-US" altLang="zh-CN" sz="1400" dirty="0">
                <a:solidFill>
                  <a:srgbClr val="4C6062"/>
                </a:solidFill>
                <a:latin typeface="微软雅黑" panose="020B0503020204020204" pitchFamily="34" charset="-122"/>
                <a:ea typeface="微软雅黑" panose="020B0503020204020204" pitchFamily="34" charset="-122"/>
              </a:rPr>
              <a:t>ens160</a:t>
            </a:r>
            <a:r>
              <a:rPr lang="zh-CN" altLang="en-US" sz="1400" dirty="0">
                <a:solidFill>
                  <a:srgbClr val="4C6062"/>
                </a:solidFill>
                <a:latin typeface="微软雅黑" panose="020B0503020204020204" pitchFamily="34" charset="-122"/>
                <a:ea typeface="微软雅黑" panose="020B0503020204020204" pitchFamily="34" charset="-122"/>
              </a:rPr>
              <a:t>网卡。</a:t>
            </a:r>
            <a:endParaRPr lang="zh-CN" altLang="en-US" sz="14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1084780" y="1967127"/>
            <a:ext cx="10028789" cy="3321331"/>
          </a:xfrm>
          <a:prstGeom prst="rect">
            <a:avLst/>
          </a:prstGeom>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2" name="文本框 1"/>
          <p:cNvSpPr txBox="1"/>
          <p:nvPr/>
        </p:nvSpPr>
        <p:spPr>
          <a:xfrm>
            <a:off x="984793" y="1471587"/>
            <a:ext cx="9888772" cy="55308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．配置</a:t>
            </a:r>
            <a:r>
              <a:rPr lang="en-US" altLang="zh-CN" sz="2000" dirty="0">
                <a:solidFill>
                  <a:srgbClr val="4C6062"/>
                </a:solidFill>
                <a:latin typeface="微软雅黑" panose="020B0503020204020204" pitchFamily="34" charset="-122"/>
                <a:ea typeface="微软雅黑" panose="020B0503020204020204" pitchFamily="34" charset="-122"/>
              </a:rPr>
              <a:t>sshd</a:t>
            </a:r>
            <a:r>
              <a:rPr lang="zh-CN" altLang="en-US" sz="2000" dirty="0">
                <a:solidFill>
                  <a:srgbClr val="4C6062"/>
                </a:solidFill>
                <a:latin typeface="微软雅黑" panose="020B0503020204020204" pitchFamily="34" charset="-122"/>
                <a:ea typeface="微软雅黑" panose="020B0503020204020204" pitchFamily="34" charset="-122"/>
              </a:rPr>
              <a:t>服务</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11" name="矩形 10"/>
          <p:cNvSpPr/>
          <p:nvPr>
            <p:custDataLst>
              <p:tags r:id="rId1"/>
            </p:custDataLst>
          </p:nvPr>
        </p:nvSpPr>
        <p:spPr>
          <a:xfrm>
            <a:off x="929595" y="2210197"/>
            <a:ext cx="10023393" cy="3307715"/>
          </a:xfrm>
          <a:prstGeom prst="rect">
            <a:avLst/>
          </a:prstGeom>
        </p:spPr>
        <p:txBody>
          <a:bodyPr wrap="square">
            <a:spAutoFit/>
          </a:bodyPr>
          <a:p>
            <a:pPr marL="342900" indent="266700" fontAlgn="base">
              <a:spcBef>
                <a:spcPct val="20000"/>
              </a:spcBef>
              <a:spcAft>
                <a:spcPts val="600"/>
              </a:spcAft>
              <a:buClr>
                <a:srgbClr val="FF0000"/>
              </a:buClr>
              <a:buSzPct val="80000"/>
              <a:buFont typeface="Wingdings 3" panose="05040102010807070707" charset="2"/>
              <a:buChar char=""/>
            </a:pPr>
            <a:r>
              <a:rPr lang="zh-CN" altLang="en-US" sz="1600" dirty="0">
                <a:solidFill>
                  <a:srgbClr val="4C6062"/>
                </a:solidFill>
                <a:latin typeface="微软雅黑" panose="020B0503020204020204" pitchFamily="34" charset="-122"/>
                <a:ea typeface="微软雅黑" panose="020B0503020204020204" pitchFamily="34" charset="-122"/>
              </a:rPr>
              <a:t> SSH（Secure shell）是一种能够以安全的方式提供远程登录的协议，也是目前远程管理Linux系统的首选方式。</a:t>
            </a: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r>
              <a:rPr lang="zh-CN" altLang="en-US" sz="1600" dirty="0">
                <a:solidFill>
                  <a:srgbClr val="4C6062"/>
                </a:solidFill>
                <a:latin typeface="微软雅黑" panose="020B0503020204020204" pitchFamily="34" charset="-122"/>
                <a:ea typeface="微软雅黑" panose="020B0503020204020204" pitchFamily="34" charset="-122"/>
              </a:rPr>
              <a:t> 想要使用SSH协议来远程管理Linux系统，则需要部署配置sshd服务程序。sshd是基于SSH协议开发的一款远程管理服务程序，不仅使用起来方便快捷，而且能够提供了以下两种安全验证的方法。</a:t>
            </a: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r>
              <a:rPr lang="zh-CN" altLang="en-US" sz="1600" dirty="0">
                <a:solidFill>
                  <a:srgbClr val="4C6062"/>
                </a:solidFill>
                <a:latin typeface="微软雅黑" panose="020B0503020204020204" pitchFamily="34" charset="-122"/>
                <a:ea typeface="微软雅黑" panose="020B0503020204020204" pitchFamily="34" charset="-122"/>
              </a:rPr>
              <a:t>基于口令的验证—用账户和密码来验证登录。</a:t>
            </a: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266700" fontAlgn="base">
              <a:spcBef>
                <a:spcPct val="20000"/>
              </a:spcBef>
              <a:spcAft>
                <a:spcPts val="600"/>
              </a:spcAft>
              <a:buClr>
                <a:srgbClr val="FF0000"/>
              </a:buClr>
              <a:buSzPct val="80000"/>
              <a:buFont typeface="Wingdings 3" panose="05040102010807070707" charset="2"/>
              <a:buChar char=""/>
            </a:pPr>
            <a:r>
              <a:rPr lang="zh-CN" altLang="en-US" sz="1600" dirty="0">
                <a:solidFill>
                  <a:srgbClr val="4C6062"/>
                </a:solidFill>
                <a:latin typeface="微软雅黑" panose="020B0503020204020204" pitchFamily="34" charset="-122"/>
                <a:ea typeface="微软雅黑" panose="020B0503020204020204" pitchFamily="34" charset="-122"/>
              </a:rPr>
              <a:t>基于密钥的验证—需要在本地生成密钥对，然后把密钥对中的公钥上传至服务器，并与服务器中的公钥进行比较；该方式相较来说更安全。</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2" name="文本框 1"/>
          <p:cNvSpPr txBox="1"/>
          <p:nvPr/>
        </p:nvSpPr>
        <p:spPr>
          <a:xfrm>
            <a:off x="984793" y="1471587"/>
            <a:ext cx="9888772" cy="553085"/>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sshd服务配置文件中包含的重要参数如表6-1所示</a:t>
            </a:r>
            <a:r>
              <a:rPr lang="zh-CN" sz="2000" dirty="0">
                <a:solidFill>
                  <a:srgbClr val="4C6062"/>
                </a:solidFill>
                <a:latin typeface="微软雅黑" panose="020B0503020204020204" pitchFamily="34" charset="-122"/>
                <a:ea typeface="微软雅黑" panose="020B0503020204020204" pitchFamily="34" charset="-122"/>
              </a:rPr>
              <a:t>。</a:t>
            </a:r>
            <a:endParaRPr 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aphicFrame>
        <p:nvGraphicFramePr>
          <p:cNvPr id="5" name="表格 4"/>
          <p:cNvGraphicFramePr>
            <a:graphicFrameLocks noGrp="1"/>
          </p:cNvGraphicFramePr>
          <p:nvPr>
            <p:custDataLst>
              <p:tags r:id="rId1"/>
            </p:custDataLst>
          </p:nvPr>
        </p:nvGraphicFramePr>
        <p:xfrm>
          <a:off x="1077984" y="2134426"/>
          <a:ext cx="9956550" cy="3495921"/>
        </p:xfrm>
        <a:graphic>
          <a:graphicData uri="http://schemas.openxmlformats.org/drawingml/2006/table">
            <a:tbl>
              <a:tblPr firstRow="1" firstCol="1" bandRow="1" bandCol="1">
                <a:tableStyleId>{22838BEF-8BB2-4498-84A7-C5851F593DF1}</a:tableStyleId>
              </a:tblPr>
              <a:tblGrid>
                <a:gridCol w="4978275"/>
                <a:gridCol w="4978275"/>
              </a:tblGrid>
              <a:tr h="268917">
                <a:tc>
                  <a:txBody>
                    <a:bodyPr/>
                    <a:p>
                      <a:pPr algn="ct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参    数</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gn="ct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作    用</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Port 22</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默认的sshd服务端口</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ListenAddress 0.0.0.0</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设定sshd服务器监听的IP地址</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Protocol 2</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SSH协议的版本号</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HostKey /etc/ssh/ssh_host_key</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SSH协议版本为1时，DES私钥存放的位置</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HostKey /etc/ssh/ssh_host_rsa_key</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SSH协议版本为2时，RSA私钥存放的位置</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HostKey /etc/ssh/ssh_host_dsa_key</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SSH协议版本为2时，DSA私钥存放的位置</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PermitRootLogin yes</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设定是否允许root管理员直接登录</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StrictModes yes</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当远程用户的私钥改变时直接拒绝连接</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MaxAuthTries 6</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最大密码尝试次数</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MaxSessions 10</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最大终端数</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PasswordAuthentication yes</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是否允许密码验证</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r h="268917">
                <a:tc>
                  <a:txBody>
                    <a:bodyPr/>
                    <a:p>
                      <a:pPr>
                        <a:lnSpc>
                          <a:spcPts val="1600"/>
                        </a:lnSpc>
                        <a:spcBef>
                          <a:spcPts val="120"/>
                        </a:spcBef>
                        <a:spcAft>
                          <a:spcPts val="120"/>
                        </a:spcAft>
                      </a:pPr>
                      <a:r>
                        <a:rPr sz="1600" b="0" dirty="0">
                          <a:solidFill>
                            <a:srgbClr val="4C6062"/>
                          </a:solidFill>
                          <a:latin typeface="微软雅黑" panose="020B0503020204020204" pitchFamily="34" charset="-122"/>
                          <a:ea typeface="微软雅黑" panose="020B0503020204020204" pitchFamily="34" charset="-122"/>
                        </a:rPr>
                        <a:t>PermitEmptyPasswords no</a:t>
                      </a:r>
                      <a:endParaRPr sz="1600" b="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c>
                  <a:txBody>
                    <a:bodyPr/>
                    <a:p>
                      <a:pPr>
                        <a:lnSpc>
                          <a:spcPts val="1600"/>
                        </a:lnSpc>
                        <a:spcBef>
                          <a:spcPts val="120"/>
                        </a:spcBef>
                        <a:spcAft>
                          <a:spcPts val="120"/>
                        </a:spcAft>
                      </a:pPr>
                      <a:r>
                        <a:rPr sz="1600" dirty="0">
                          <a:solidFill>
                            <a:srgbClr val="4C6062"/>
                          </a:solidFill>
                          <a:latin typeface="微软雅黑" panose="020B0503020204020204" pitchFamily="34" charset="-122"/>
                          <a:ea typeface="微软雅黑" panose="020B0503020204020204" pitchFamily="34" charset="-122"/>
                        </a:rPr>
                        <a:t>是否允许空密码登录（很不安全）</a:t>
                      </a:r>
                      <a:endParaRPr sz="1600" dirty="0">
                        <a:solidFill>
                          <a:srgbClr val="4C6062"/>
                        </a:solidFill>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矩形 2"/>
          <p:cNvSpPr/>
          <p:nvPr>
            <p:custDataLst>
              <p:tags r:id="rId1"/>
            </p:custDataLst>
          </p:nvPr>
        </p:nvSpPr>
        <p:spPr>
          <a:xfrm>
            <a:off x="989965" y="1677035"/>
            <a:ext cx="10045065" cy="1137285"/>
          </a:xfrm>
          <a:prstGeom prst="rect">
            <a:avLst/>
          </a:prstGeom>
        </p:spPr>
        <p:txBody>
          <a:bodyPr wrap="square">
            <a:spAutoFit/>
          </a:bodyPr>
          <a:p>
            <a:pPr indent="266700" algn="just">
              <a:spcBef>
                <a:spcPts val="600"/>
              </a:spcBef>
              <a:spcAft>
                <a:spcPts val="0"/>
              </a:spcAft>
            </a:pPr>
            <a:r>
              <a:rPr sz="2000" dirty="0">
                <a:solidFill>
                  <a:srgbClr val="4C6062"/>
                </a:solidFill>
                <a:latin typeface="微软雅黑" panose="020B0503020204020204" pitchFamily="34" charset="-122"/>
                <a:ea typeface="微软雅黑" panose="020B0503020204020204" pitchFamily="34" charset="-122"/>
              </a:rPr>
              <a:t>现有计算机的情况如下。</a:t>
            </a:r>
            <a:endParaRPr sz="2000" dirty="0">
              <a:solidFill>
                <a:srgbClr val="4C6062"/>
              </a:solidFill>
              <a:latin typeface="微软雅黑" panose="020B0503020204020204" pitchFamily="34" charset="-122"/>
              <a:ea typeface="微软雅黑" panose="020B0503020204020204" pitchFamily="34" charset="-122"/>
            </a:endParaRPr>
          </a:p>
          <a:p>
            <a:pPr marL="342900" lvl="0" indent="-342900" algn="just">
              <a:spcAft>
                <a:spcPts val="0"/>
              </a:spcAft>
              <a:buSzPts val="1000"/>
              <a:buFont typeface="Wingdings" panose="05000000000000000000" pitchFamily="2" charset="2"/>
              <a:buChar char=""/>
              <a:tabLst>
                <a:tab pos="355600" algn="l"/>
              </a:tabLst>
            </a:pPr>
            <a:r>
              <a:rPr sz="1600" dirty="0">
                <a:solidFill>
                  <a:srgbClr val="4C6062"/>
                </a:solidFill>
                <a:latin typeface="微软雅黑" panose="020B0503020204020204" pitchFamily="34" charset="-122"/>
                <a:ea typeface="微软雅黑" panose="020B0503020204020204" pitchFamily="34" charset="-122"/>
              </a:rPr>
              <a:t>计算机名为RHEL 7-1，角色为RHEL 7服务器，IP为192.168.10.1/24。</a:t>
            </a:r>
            <a:endParaRPr sz="1600" dirty="0">
              <a:solidFill>
                <a:srgbClr val="4C6062"/>
              </a:solidFill>
              <a:latin typeface="微软雅黑" panose="020B0503020204020204" pitchFamily="34" charset="-122"/>
              <a:ea typeface="微软雅黑" panose="020B0503020204020204" pitchFamily="34" charset="-122"/>
            </a:endParaRPr>
          </a:p>
          <a:p>
            <a:pPr marL="342900" lvl="0" indent="-342900" algn="just">
              <a:spcAft>
                <a:spcPts val="0"/>
              </a:spcAft>
              <a:buSzPts val="1000"/>
              <a:buFont typeface="Wingdings" panose="05000000000000000000" pitchFamily="2" charset="2"/>
              <a:buChar char=""/>
              <a:tabLst>
                <a:tab pos="355600" algn="l"/>
              </a:tabLst>
            </a:pPr>
            <a:r>
              <a:rPr sz="1600" dirty="0">
                <a:solidFill>
                  <a:srgbClr val="4C6062"/>
                </a:solidFill>
                <a:latin typeface="微软雅黑" panose="020B0503020204020204" pitchFamily="34" charset="-122"/>
                <a:ea typeface="微软雅黑" panose="020B0503020204020204" pitchFamily="34" charset="-122"/>
              </a:rPr>
              <a:t>计算机名为RHEL 7-2，角色为RHEL 7客户机，IP为192.168.10.20/24。</a:t>
            </a:r>
            <a:endParaRPr sz="1600" dirty="0">
              <a:solidFill>
                <a:srgbClr val="4C6062"/>
              </a:solidFill>
              <a:latin typeface="微软雅黑" panose="020B0503020204020204" pitchFamily="34" charset="-122"/>
              <a:ea typeface="微软雅黑" panose="020B0503020204020204" pitchFamily="34" charset="-122"/>
            </a:endParaRPr>
          </a:p>
          <a:p>
            <a:pPr marL="342900" lvl="0" indent="-342900" algn="just">
              <a:spcAft>
                <a:spcPts val="0"/>
              </a:spcAft>
              <a:buSzPts val="1000"/>
              <a:buFont typeface="Wingdings" panose="05000000000000000000" pitchFamily="2" charset="2"/>
              <a:buChar char=""/>
              <a:tabLst>
                <a:tab pos="355600" algn="l"/>
              </a:tabLst>
            </a:pPr>
            <a:r>
              <a:rPr sz="1600" dirty="0">
                <a:solidFill>
                  <a:srgbClr val="4C6062"/>
                </a:solidFill>
                <a:latin typeface="微软雅黑" panose="020B0503020204020204" pitchFamily="34" charset="-122"/>
                <a:ea typeface="微软雅黑" panose="020B0503020204020204" pitchFamily="34" charset="-122"/>
              </a:rPr>
              <a:t>需特别注意两台虚拟机的网络配置方式一定要一致，本例中都改为：桥接模式。</a:t>
            </a:r>
            <a:endParaRPr sz="1600" dirty="0">
              <a:solidFill>
                <a:srgbClr val="4C6062"/>
              </a:solidFill>
              <a:latin typeface="微软雅黑" panose="020B0503020204020204" pitchFamily="34" charset="-122"/>
              <a:ea typeface="微软雅黑" panose="020B0503020204020204" pitchFamily="34" charset="-122"/>
            </a:endParaRPr>
          </a:p>
        </p:txBody>
      </p:sp>
      <p:sp>
        <p:nvSpPr>
          <p:cNvPr id="18" name="矩形 17"/>
          <p:cNvSpPr/>
          <p:nvPr>
            <p:custDataLst>
              <p:tags r:id="rId2"/>
            </p:custDataLst>
          </p:nvPr>
        </p:nvSpPr>
        <p:spPr>
          <a:xfrm>
            <a:off x="1069975" y="3658235"/>
            <a:ext cx="9820910" cy="583565"/>
          </a:xfrm>
          <a:prstGeom prst="rect">
            <a:avLst/>
          </a:prstGeom>
        </p:spPr>
        <p:txBody>
          <a:bodyPr wrap="square">
            <a:spAutoFit/>
          </a:bodyPr>
          <a:p>
            <a:pPr indent="266700" algn="just">
              <a:spcAft>
                <a:spcPts val="0"/>
              </a:spcAft>
            </a:pPr>
            <a:r>
              <a:rPr sz="1600" dirty="0">
                <a:solidFill>
                  <a:srgbClr val="4C6062"/>
                </a:solidFill>
                <a:latin typeface="微软雅黑" panose="020B0503020204020204" pitchFamily="34" charset="-122"/>
                <a:ea typeface="微软雅黑" panose="020B0503020204020204" pitchFamily="34" charset="-122"/>
              </a:rPr>
              <a:t>在RHEL 7系统中，已经默认安装并启用了sshd服务程序。接下来使用ssh命令在RHEL 7-2上远程连接RHEL 7-1，其格式为“ssh [参数] 主机IP地址”。要退出登录则执行exit命令。在RHEL 7-2上操作。</a:t>
            </a:r>
            <a:endParaRPr sz="1600" dirty="0">
              <a:solidFill>
                <a:srgbClr val="4C6062"/>
              </a:solidFill>
              <a:latin typeface="微软雅黑" panose="020B0503020204020204" pitchFamily="34" charset="-122"/>
              <a:ea typeface="微软雅黑" panose="020B0503020204020204" pitchFamily="34" charset="-122"/>
            </a:endParaRPr>
          </a:p>
        </p:txBody>
      </p:sp>
      <p:sp>
        <p:nvSpPr>
          <p:cNvPr id="10" name="矩形 9"/>
          <p:cNvSpPr/>
          <p:nvPr>
            <p:custDataLst>
              <p:tags r:id="rId3"/>
            </p:custDataLst>
          </p:nvPr>
        </p:nvSpPr>
        <p:spPr>
          <a:xfrm>
            <a:off x="1095605" y="4369459"/>
            <a:ext cx="9446731" cy="553085"/>
          </a:xfrm>
          <a:prstGeom prst="rect">
            <a:avLst/>
          </a:prstGeom>
        </p:spPr>
        <p:txBody>
          <a:bodyPr wrap="square">
            <a:spAutoFit/>
          </a:bodyPr>
          <a:p>
            <a:pPr indent="457200" algn="l">
              <a:lnSpc>
                <a:spcPct val="150000"/>
              </a:lnSpc>
              <a:spcBef>
                <a:spcPts val="360"/>
              </a:spcBef>
              <a:spcAft>
                <a:spcPts val="240"/>
              </a:spcAft>
              <a:buClrTx/>
              <a:buSzTx/>
              <a:buNone/>
            </a:pPr>
            <a:r>
              <a:rPr lang="en-US" altLang="zh-CN" sz="2000" dirty="0">
                <a:solidFill>
                  <a:srgbClr val="4C6062"/>
                </a:solidFill>
                <a:latin typeface="微软雅黑" panose="020B0503020204020204" pitchFamily="34" charset="-122"/>
                <a:ea typeface="微软雅黑" panose="020B0503020204020204" pitchFamily="34" charset="-122"/>
              </a:rPr>
              <a:t>[root@RHEL7-2 ~]# ssh 192.168.10.1</a:t>
            </a:r>
            <a:endParaRPr lang="en-US" altLang="zh-CN" sz="2000" dirty="0">
              <a:solidFill>
                <a:srgbClr val="4C606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4"/>
            </p:custDataLst>
          </p:nvPr>
        </p:nvPicPr>
        <p:blipFill>
          <a:blip r:embed="rId5"/>
          <a:stretch>
            <a:fillRect/>
          </a:stretch>
        </p:blipFill>
        <p:spPr>
          <a:xfrm flipV="1">
            <a:off x="1069975" y="4356100"/>
            <a:ext cx="10028555" cy="73279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矩形 2"/>
          <p:cNvSpPr/>
          <p:nvPr>
            <p:custDataLst>
              <p:tags r:id="rId1"/>
            </p:custDataLst>
          </p:nvPr>
        </p:nvSpPr>
        <p:spPr>
          <a:xfrm>
            <a:off x="989965" y="1677035"/>
            <a:ext cx="10045065" cy="706755"/>
          </a:xfrm>
          <a:prstGeom prst="rect">
            <a:avLst/>
          </a:prstGeom>
        </p:spPr>
        <p:txBody>
          <a:bodyPr wrap="square">
            <a:spAutoFit/>
          </a:bodyPr>
          <a:p>
            <a:pPr indent="266700" algn="just">
              <a:spcBef>
                <a:spcPts val="600"/>
              </a:spcBef>
              <a:spcAft>
                <a:spcPts val="0"/>
              </a:spcAft>
            </a:pPr>
            <a:r>
              <a:rPr sz="2000" dirty="0">
                <a:solidFill>
                  <a:srgbClr val="4C6062"/>
                </a:solidFill>
                <a:latin typeface="微软雅黑" panose="020B0503020204020204" pitchFamily="34" charset="-122"/>
                <a:ea typeface="微软雅黑" panose="020B0503020204020204" pitchFamily="34" charset="-122"/>
              </a:rPr>
              <a:t>如果禁止以root管理员的身份远程登录到服务器，则可以大大降低被黑客暴力破解密码的概率。下面进行相应配置。</a:t>
            </a:r>
            <a:endParaRPr sz="2000" dirty="0">
              <a:solidFill>
                <a:srgbClr val="4C6062"/>
              </a:solidFill>
              <a:latin typeface="微软雅黑" panose="020B0503020204020204" pitchFamily="34" charset="-122"/>
              <a:ea typeface="微软雅黑" panose="020B0503020204020204" pitchFamily="34" charset="-122"/>
            </a:endParaRPr>
          </a:p>
        </p:txBody>
      </p:sp>
      <p:sp>
        <p:nvSpPr>
          <p:cNvPr id="18" name="矩形 17"/>
          <p:cNvSpPr/>
          <p:nvPr>
            <p:custDataLst>
              <p:tags r:id="rId2"/>
            </p:custDataLst>
          </p:nvPr>
        </p:nvSpPr>
        <p:spPr>
          <a:xfrm>
            <a:off x="765175" y="2612390"/>
            <a:ext cx="9820910" cy="829945"/>
          </a:xfrm>
          <a:prstGeom prst="rect">
            <a:avLst/>
          </a:prstGeom>
        </p:spPr>
        <p:txBody>
          <a:bodyPr wrap="square">
            <a:spAutoFit/>
          </a:bodyPr>
          <a:p>
            <a:pPr indent="266700" algn="just">
              <a:spcAft>
                <a:spcPts val="0"/>
              </a:spcAft>
            </a:pPr>
            <a:r>
              <a:rPr sz="1600" dirty="0">
                <a:solidFill>
                  <a:srgbClr val="4C6062"/>
                </a:solidFill>
                <a:latin typeface="微软雅黑" panose="020B0503020204020204" pitchFamily="34" charset="-122"/>
                <a:ea typeface="微软雅黑" panose="020B0503020204020204" pitchFamily="34" charset="-122"/>
              </a:rPr>
              <a:t>（1）在RHEL 7-1 SSH服务器上。首先使用vim文本编辑器打开sshd服务的主配置文件，然后把第38行#PermitRootLogin yes参数前的井号（#）去掉，并把参数值yes改成no，这样就不再允许root管理员远程登录了。记得最后保存文件并退出。</a:t>
            </a:r>
            <a:endParaRPr sz="1600" dirty="0">
              <a:solidFill>
                <a:srgbClr val="4C6062"/>
              </a:solidFill>
              <a:latin typeface="微软雅黑" panose="020B0503020204020204" pitchFamily="34" charset="-122"/>
              <a:ea typeface="微软雅黑" panose="020B0503020204020204" pitchFamily="34" charset="-122"/>
            </a:endParaRPr>
          </a:p>
        </p:txBody>
      </p:sp>
      <p:sp>
        <p:nvSpPr>
          <p:cNvPr id="10" name="矩形 9"/>
          <p:cNvSpPr/>
          <p:nvPr>
            <p:custDataLst>
              <p:tags r:id="rId3"/>
            </p:custDataLst>
          </p:nvPr>
        </p:nvSpPr>
        <p:spPr>
          <a:xfrm>
            <a:off x="1222375" y="3505835"/>
            <a:ext cx="9446895" cy="3061970"/>
          </a:xfrm>
          <a:prstGeom prst="rect">
            <a:avLst/>
          </a:prstGeom>
        </p:spPr>
        <p:txBody>
          <a:bodyPr wrap="square">
            <a:noAutofit/>
          </a:bodyPr>
          <a:p>
            <a:pPr indent="457200" algn="l">
              <a:lnSpc>
                <a:spcPct val="150000"/>
              </a:lnSpc>
              <a:spcBef>
                <a:spcPts val="360"/>
              </a:spcBef>
              <a:spcAft>
                <a:spcPts val="240"/>
              </a:spcAft>
              <a:buClrTx/>
              <a:buSzTx/>
              <a:buNone/>
            </a:pPr>
            <a:r>
              <a:rPr lang="en-US" altLang="zh-CN" sz="2000" dirty="0">
                <a:solidFill>
                  <a:srgbClr val="4C6062"/>
                </a:solidFill>
                <a:latin typeface="微软雅黑" panose="020B0503020204020204" pitchFamily="34" charset="-122"/>
                <a:ea typeface="微软雅黑" panose="020B0503020204020204" pitchFamily="34" charset="-122"/>
              </a:rPr>
              <a:t>[root@RHEL7-1 ~]# vim /etc/ssh/sshd_config</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600" dirty="0">
                <a:solidFill>
                  <a:srgbClr val="4C6062"/>
                </a:solidFill>
                <a:latin typeface="微软雅黑" panose="020B0503020204020204" pitchFamily="34" charset="-122"/>
                <a:ea typeface="微软雅黑" panose="020B0503020204020204" pitchFamily="34" charset="-122"/>
              </a:rPr>
              <a:t> </a:t>
            </a:r>
            <a:r>
              <a:rPr lang="en-US" altLang="zh-CN" sz="1400" dirty="0">
                <a:solidFill>
                  <a:srgbClr val="4C6062"/>
                </a:solidFill>
                <a:latin typeface="微软雅黑" panose="020B0503020204020204" pitchFamily="34" charset="-122"/>
                <a:ea typeface="微软雅黑" panose="020B0503020204020204" pitchFamily="34" charset="-122"/>
              </a:rPr>
              <a:t>……</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400" dirty="0">
                <a:solidFill>
                  <a:srgbClr val="4C6062"/>
                </a:solidFill>
                <a:latin typeface="微软雅黑" panose="020B0503020204020204" pitchFamily="34" charset="-122"/>
                <a:ea typeface="微软雅黑" panose="020B0503020204020204" pitchFamily="34" charset="-122"/>
              </a:rPr>
              <a:t> 36 </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400" dirty="0">
                <a:solidFill>
                  <a:srgbClr val="4C6062"/>
                </a:solidFill>
                <a:latin typeface="微软雅黑" panose="020B0503020204020204" pitchFamily="34" charset="-122"/>
                <a:ea typeface="微软雅黑" panose="020B0503020204020204" pitchFamily="34" charset="-122"/>
              </a:rPr>
              <a:t> 37 #LoginGraceTime 2m</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400" dirty="0">
                <a:solidFill>
                  <a:srgbClr val="4C6062"/>
                </a:solidFill>
                <a:latin typeface="微软雅黑" panose="020B0503020204020204" pitchFamily="34" charset="-122"/>
                <a:ea typeface="微软雅黑" panose="020B0503020204020204" pitchFamily="34" charset="-122"/>
              </a:rPr>
              <a:t> 38 PermitRootLogin no</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400" dirty="0">
                <a:solidFill>
                  <a:srgbClr val="4C6062"/>
                </a:solidFill>
                <a:latin typeface="微软雅黑" panose="020B0503020204020204" pitchFamily="34" charset="-122"/>
                <a:ea typeface="微软雅黑" panose="020B0503020204020204" pitchFamily="34" charset="-122"/>
              </a:rPr>
              <a:t> 39 #StrictModes yes</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None/>
            </a:pPr>
            <a:r>
              <a:rPr lang="en-US" altLang="zh-CN" sz="1400" dirty="0">
                <a:solidFill>
                  <a:srgbClr val="4C6062"/>
                </a:solidFill>
                <a:latin typeface="微软雅黑" panose="020B0503020204020204" pitchFamily="34" charset="-122"/>
                <a:ea typeface="微软雅黑" panose="020B0503020204020204" pitchFamily="34" charset="-122"/>
              </a:rPr>
              <a:t> ……</a:t>
            </a:r>
            <a:endParaRPr lang="en-US" altLang="zh-CN" sz="1400" dirty="0">
              <a:solidFill>
                <a:srgbClr val="4C606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4"/>
            </p:custDataLst>
          </p:nvPr>
        </p:nvPicPr>
        <p:blipFill>
          <a:blip r:embed="rId5"/>
          <a:stretch>
            <a:fillRect/>
          </a:stretch>
        </p:blipFill>
        <p:spPr>
          <a:xfrm flipV="1">
            <a:off x="1222375" y="3505835"/>
            <a:ext cx="10028555" cy="73279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18" name="矩形 17"/>
          <p:cNvSpPr/>
          <p:nvPr>
            <p:custDataLst>
              <p:tags r:id="rId1"/>
            </p:custDataLst>
          </p:nvPr>
        </p:nvSpPr>
        <p:spPr>
          <a:xfrm>
            <a:off x="774700" y="1905635"/>
            <a:ext cx="10259695" cy="829945"/>
          </a:xfrm>
          <a:prstGeom prst="rect">
            <a:avLst/>
          </a:prstGeom>
        </p:spPr>
        <p:txBody>
          <a:bodyPr wrap="square">
            <a:spAutoFit/>
          </a:bodyPr>
          <a:p>
            <a:pPr indent="266700" algn="just">
              <a:spcAft>
                <a:spcPts val="0"/>
              </a:spcAft>
            </a:pPr>
            <a:r>
              <a:rPr sz="1600" dirty="0">
                <a:solidFill>
                  <a:srgbClr val="4C6062"/>
                </a:solidFill>
                <a:latin typeface="微软雅黑" panose="020B0503020204020204" pitchFamily="34" charset="-122"/>
                <a:ea typeface="微软雅黑" panose="020B0503020204020204" pitchFamily="34" charset="-122"/>
              </a:rPr>
              <a:t>（2）一般的服务程序并不会在配置文件修改之后立即获得最新的参数。如果想让新配置文件生效，则需要手动重启相应的服务程序。最好也将这个服务程序加入到开机启动项中，这样系统在下一次启动时，该服务程序便会自动运行，继续为用户提供服务。</a:t>
            </a:r>
            <a:endParaRPr sz="1600" dirty="0">
              <a:solidFill>
                <a:srgbClr val="4C6062"/>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835025" y="2820035"/>
            <a:ext cx="10034270" cy="732790"/>
            <a:chOff x="1925" y="5401"/>
            <a:chExt cx="15802" cy="1154"/>
          </a:xfrm>
        </p:grpSpPr>
        <p:sp>
          <p:nvSpPr>
            <p:cNvPr id="10" name="矩形 9"/>
            <p:cNvSpPr/>
            <p:nvPr>
              <p:custDataLst>
                <p:tags r:id="rId2"/>
              </p:custDataLst>
            </p:nvPr>
          </p:nvSpPr>
          <p:spPr>
            <a:xfrm>
              <a:off x="1925" y="5521"/>
              <a:ext cx="14877" cy="1008"/>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systemctl restart sshd</a:t>
              </a:r>
              <a:endParaRPr sz="1600" dirty="0">
                <a:solidFill>
                  <a:srgbClr val="4C6062"/>
                </a:solidFill>
                <a:latin typeface="微软雅黑" panose="020B0503020204020204" pitchFamily="34" charset="-122"/>
                <a:ea typeface="微软雅黑" panose="020B0503020204020204" pitchFamily="34" charset="-122"/>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systemctl enable sshd</a:t>
              </a:r>
              <a:endParaRPr lang="en-US" altLang="zh-CN" sz="1400" dirty="0">
                <a:solidFill>
                  <a:srgbClr val="4C6062"/>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custDataLst>
                <p:tags r:id="rId3"/>
              </p:custDataLst>
            </p:nvPr>
          </p:nvPicPr>
          <p:blipFill>
            <a:blip r:embed="rId4"/>
            <a:stretch>
              <a:fillRect/>
            </a:stretch>
          </p:blipFill>
          <p:spPr>
            <a:xfrm flipV="1">
              <a:off x="1935" y="5401"/>
              <a:ext cx="15793" cy="1154"/>
            </a:xfrm>
            <a:prstGeom prst="rect">
              <a:avLst/>
            </a:prstGeom>
          </p:spPr>
        </p:pic>
      </p:grpSp>
      <p:sp>
        <p:nvSpPr>
          <p:cNvPr id="5" name="矩形 4"/>
          <p:cNvSpPr/>
          <p:nvPr>
            <p:custDataLst>
              <p:tags r:id="rId5"/>
            </p:custDataLst>
          </p:nvPr>
        </p:nvSpPr>
        <p:spPr>
          <a:xfrm>
            <a:off x="610235" y="3963035"/>
            <a:ext cx="10259695" cy="337185"/>
          </a:xfrm>
          <a:prstGeom prst="rect">
            <a:avLst/>
          </a:prstGeom>
        </p:spPr>
        <p:txBody>
          <a:bodyPr wrap="square">
            <a:spAutoFit/>
          </a:bodyPr>
          <a:p>
            <a:pPr indent="266700" algn="just">
              <a:spcAft>
                <a:spcPts val="0"/>
              </a:spcAft>
            </a:pPr>
            <a:r>
              <a:rPr sz="1600" dirty="0">
                <a:solidFill>
                  <a:srgbClr val="4C6062"/>
                </a:solidFill>
                <a:latin typeface="微软雅黑" panose="020B0503020204020204" pitchFamily="34" charset="-122"/>
                <a:ea typeface="微软雅黑" panose="020B0503020204020204" pitchFamily="34" charset="-122"/>
              </a:rPr>
              <a:t>（3）当root管理员再来尝试访问sshd服务程序时，系统会提示不可访问的错误信息。仍然在RHEL 7-2上测试。</a:t>
            </a:r>
            <a:endParaRPr sz="1600" dirty="0">
              <a:solidFill>
                <a:srgbClr val="4C6062"/>
              </a:solidFill>
              <a:latin typeface="微软雅黑" panose="020B0503020204020204" pitchFamily="34" charset="-122"/>
              <a:ea typeface="微软雅黑" panose="020B0503020204020204" pitchFamily="34" charset="-122"/>
            </a:endParaRPr>
          </a:p>
        </p:txBody>
      </p:sp>
      <p:sp>
        <p:nvSpPr>
          <p:cNvPr id="8" name="矩形 7"/>
          <p:cNvSpPr/>
          <p:nvPr>
            <p:custDataLst>
              <p:tags r:id="rId6"/>
            </p:custDataLst>
          </p:nvPr>
        </p:nvSpPr>
        <p:spPr>
          <a:xfrm>
            <a:off x="841375" y="4446905"/>
            <a:ext cx="9446895" cy="933450"/>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[root@RHEL7-2 ~]# ssh 192.168.10.1</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root@192.168.10.10's password:此处输入远程主机root管理员的密码</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Permission denied, please try again.</a:t>
            </a:r>
            <a:endParaRPr sz="1600" dirty="0">
              <a:solidFill>
                <a:srgbClr val="4C6062"/>
              </a:solidFill>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custDataLst>
              <p:tags r:id="rId7"/>
            </p:custDataLst>
          </p:nvPr>
        </p:nvPicPr>
        <p:blipFill>
          <a:blip r:embed="rId4"/>
          <a:stretch>
            <a:fillRect/>
          </a:stretch>
        </p:blipFill>
        <p:spPr>
          <a:xfrm flipV="1">
            <a:off x="835025" y="4344035"/>
            <a:ext cx="10028555" cy="102743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2" name="文本框 1"/>
          <p:cNvSpPr txBox="1"/>
          <p:nvPr/>
        </p:nvSpPr>
        <p:spPr>
          <a:xfrm>
            <a:off x="984793" y="1471587"/>
            <a:ext cx="9888772" cy="55308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sz="2000" dirty="0">
                <a:solidFill>
                  <a:srgbClr val="4C6062"/>
                </a:solidFill>
                <a:latin typeface="微软雅黑" panose="020B0503020204020204" pitchFamily="34" charset="-122"/>
                <a:ea typeface="微软雅黑" panose="020B0503020204020204" pitchFamily="34" charset="-122"/>
              </a:rPr>
              <a:t>安全密钥验证</a:t>
            </a:r>
            <a:endParaRPr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2047240"/>
            <a:ext cx="9809480" cy="1753235"/>
          </a:xfrm>
          <a:prstGeom prst="rect">
            <a:avLst/>
          </a:prstGeom>
          <a:noFill/>
        </p:spPr>
        <p:txBody>
          <a:bodyPr wrap="square" rtlCol="0" anchor="t">
            <a:spAutoFit/>
          </a:bodyPr>
          <a:p>
            <a:r>
              <a:rPr lang="en-US" sz="1600" dirty="0">
                <a:solidFill>
                  <a:srgbClr val="4C6062"/>
                </a:solidFill>
                <a:latin typeface="微软雅黑" panose="020B0503020204020204" pitchFamily="34" charset="-122"/>
                <a:ea typeface="微软雅黑" panose="020B0503020204020204" pitchFamily="34" charset="-122"/>
              </a:rPr>
              <a:t>        </a:t>
            </a:r>
            <a:r>
              <a:rPr sz="1800" dirty="0">
                <a:solidFill>
                  <a:srgbClr val="4C6062"/>
                </a:solidFill>
                <a:latin typeface="微软雅黑" panose="020B0503020204020204" pitchFamily="34" charset="-122"/>
                <a:ea typeface="微软雅黑" panose="020B0503020204020204" pitchFamily="34" charset="-122"/>
              </a:rPr>
              <a:t>加密是对信息进行编码和解码的技术，在传输数据时，如果担心被他人监听或截获，就可以在传输前先使用公钥对数据加密处理，然后再行传送。这样，只有掌握私钥的用户才能解密这段数据，除此之外的其他人即便截获了数据，一般也很难将其破译为明文信息。</a:t>
            </a:r>
            <a:endParaRPr sz="1800" dirty="0">
              <a:solidFill>
                <a:srgbClr val="4C6062"/>
              </a:solidFill>
              <a:latin typeface="微软雅黑" panose="020B0503020204020204" pitchFamily="34" charset="-122"/>
              <a:ea typeface="微软雅黑" panose="020B0503020204020204" pitchFamily="34" charset="-122"/>
            </a:endParaRPr>
          </a:p>
          <a:p>
            <a:r>
              <a:rPr sz="1800" dirty="0">
                <a:solidFill>
                  <a:srgbClr val="4C6062"/>
                </a:solidFill>
                <a:latin typeface="微软雅黑" panose="020B0503020204020204" pitchFamily="34" charset="-122"/>
                <a:ea typeface="微软雅黑" panose="020B0503020204020204" pitchFamily="34" charset="-122"/>
              </a:rPr>
              <a:t>    </a:t>
            </a:r>
            <a:r>
              <a:rPr lang="en-US" sz="1800" dirty="0">
                <a:solidFill>
                  <a:srgbClr val="4C6062"/>
                </a:solidFill>
                <a:latin typeface="微软雅黑" panose="020B0503020204020204" pitchFamily="34" charset="-122"/>
                <a:ea typeface="微软雅黑" panose="020B0503020204020204" pitchFamily="34" charset="-122"/>
              </a:rPr>
              <a:t>  </a:t>
            </a:r>
            <a:r>
              <a:rPr sz="1800" dirty="0">
                <a:solidFill>
                  <a:srgbClr val="4C6062"/>
                </a:solidFill>
                <a:latin typeface="微软雅黑" panose="020B0503020204020204" pitchFamily="34" charset="-122"/>
                <a:ea typeface="微软雅黑" panose="020B0503020204020204" pitchFamily="34" charset="-122"/>
              </a:rPr>
              <a:t>在生产环境中使用密码进行口令验证存在着被暴力破解或嗅探截获的风险。如果正确配置了密钥验证方式，那么sshd服务程序将更加安全。</a:t>
            </a:r>
            <a:endParaRPr sz="1800" dirty="0">
              <a:solidFill>
                <a:srgbClr val="4C6062"/>
              </a:solidFill>
              <a:latin typeface="微软雅黑" panose="020B0503020204020204" pitchFamily="34" charset="-122"/>
              <a:ea typeface="微软雅黑" panose="020B0503020204020204" pitchFamily="34" charset="-122"/>
            </a:endParaRPr>
          </a:p>
          <a:p>
            <a:r>
              <a:rPr lang="en-US" sz="1800" dirty="0">
                <a:solidFill>
                  <a:srgbClr val="4C6062"/>
                </a:solidFill>
                <a:latin typeface="微软雅黑" panose="020B0503020204020204" pitchFamily="34" charset="-122"/>
                <a:ea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下面使用密钥验证方式，以用户student身份登录SSH服务器，具体配置如下。</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450975" y="4277360"/>
            <a:ext cx="9117330" cy="772160"/>
          </a:xfrm>
          <a:prstGeom prst="rect">
            <a:avLst/>
          </a:prstGeom>
        </p:spPr>
      </p:pic>
      <p:sp>
        <p:nvSpPr>
          <p:cNvPr id="8" name="矩形 7"/>
          <p:cNvSpPr/>
          <p:nvPr>
            <p:custDataLst>
              <p:tags r:id="rId3"/>
            </p:custDataLst>
          </p:nvPr>
        </p:nvSpPr>
        <p:spPr>
          <a:xfrm>
            <a:off x="1984375" y="4344035"/>
            <a:ext cx="8542655" cy="669925"/>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useradd student</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passwd student</a:t>
            </a:r>
            <a:endParaRPr sz="16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36830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2</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在客户端主机RHEL 7-2中生成“密钥对”。查看公钥id_rsa.pub和私钥id_rsa。</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527175" y="1992630"/>
            <a:ext cx="9117330" cy="4631055"/>
          </a:xfrm>
          <a:prstGeom prst="rect">
            <a:avLst/>
          </a:prstGeom>
        </p:spPr>
      </p:pic>
      <p:sp>
        <p:nvSpPr>
          <p:cNvPr id="8" name="矩形 7"/>
          <p:cNvSpPr/>
          <p:nvPr>
            <p:custDataLst>
              <p:tags r:id="rId3"/>
            </p:custDataLst>
          </p:nvPr>
        </p:nvSpPr>
        <p:spPr>
          <a:xfrm>
            <a:off x="1527175" y="1981835"/>
            <a:ext cx="8542655" cy="4641215"/>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[root@RHEL7-2 ~]# </a:t>
            </a:r>
            <a:r>
              <a:rPr sz="1600" b="1" dirty="0">
                <a:solidFill>
                  <a:srgbClr val="4C6062"/>
                </a:solidFill>
                <a:latin typeface="微软雅黑" panose="020B0503020204020204" pitchFamily="34" charset="-122"/>
                <a:ea typeface="微软雅黑" panose="020B0503020204020204" pitchFamily="34" charset="-122"/>
                <a:sym typeface="+mn-ea"/>
              </a:rPr>
              <a:t>ssh-keygen</a:t>
            </a:r>
            <a:endParaRPr sz="1600" b="1"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Generating public/private rsa key pair.</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Enter file in which to save the key (/root/.ssh/id_rsa): //按回车键或设置密钥的存储路径</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Enter passphrase (empty for no passphrase): //直接按回车键或设置密钥的密码</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Enter same passphrase again: //再次按回车键或设置密钥的密码</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Your identification has been saved in /root/.ssh/id_rsa.</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Your public key has been saved in /root/.ssh/id_rsa.pub.</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The key fingerprint is:</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SHA256:jSb1Z223Gp2j9HlDNMvXKwptRXR5A8vMnjCtCYPCTHs root@RHEL7-1</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The key's randomart image is:</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+---[RSA 2048]----+</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       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 . .   * oo.|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 E.o o B  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o. +o B..o |</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 S ooo+= =|</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o  .o...==|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 o o.=o|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o ..=o+|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           ..o.oo|</a:t>
            </a:r>
            <a:endParaRPr sz="14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400" dirty="0">
                <a:solidFill>
                  <a:srgbClr val="4C6062"/>
                </a:solidFill>
                <a:latin typeface="微软雅黑" panose="020B0503020204020204" pitchFamily="34" charset="-122"/>
                <a:ea typeface="微软雅黑" panose="020B0503020204020204" pitchFamily="34" charset="-122"/>
                <a:sym typeface="+mn-ea"/>
              </a:rPr>
              <a:t>+----[SHA256]-----+</a:t>
            </a:r>
            <a:endParaRPr sz="14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36830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3</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把客户端主机RHEL 7-2中生成的公钥文件传送至远程主机：</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527175" y="1992630"/>
            <a:ext cx="9117330" cy="2871470"/>
          </a:xfrm>
          <a:prstGeom prst="rect">
            <a:avLst/>
          </a:prstGeom>
        </p:spPr>
      </p:pic>
      <p:sp>
        <p:nvSpPr>
          <p:cNvPr id="8" name="矩形 7"/>
          <p:cNvSpPr/>
          <p:nvPr>
            <p:custDataLst>
              <p:tags r:id="rId3"/>
            </p:custDataLst>
          </p:nvPr>
        </p:nvSpPr>
        <p:spPr>
          <a:xfrm>
            <a:off x="1527175" y="1981835"/>
            <a:ext cx="9130030" cy="2894965"/>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[root@RHEL7-2 ~]# </a:t>
            </a:r>
            <a:r>
              <a:rPr sz="1600" b="1" dirty="0">
                <a:solidFill>
                  <a:srgbClr val="4C6062"/>
                </a:solidFill>
                <a:latin typeface="微软雅黑" panose="020B0503020204020204" pitchFamily="34" charset="-122"/>
                <a:ea typeface="微软雅黑" panose="020B0503020204020204" pitchFamily="34" charset="-122"/>
                <a:sym typeface="+mn-ea"/>
              </a:rPr>
              <a:t>ssh</a:t>
            </a:r>
            <a:r>
              <a:rPr lang="en-US" sz="1600" b="1" dirty="0">
                <a:solidFill>
                  <a:srgbClr val="4C6062"/>
                </a:solidFill>
                <a:latin typeface="微软雅黑" panose="020B0503020204020204" pitchFamily="34" charset="-122"/>
                <a:ea typeface="微软雅黑" panose="020B0503020204020204" pitchFamily="34" charset="-122"/>
                <a:sym typeface="+mn-ea"/>
              </a:rPr>
              <a:t>-</a:t>
            </a:r>
            <a:r>
              <a:rPr sz="1600" b="1" dirty="0">
                <a:solidFill>
                  <a:srgbClr val="4C6062"/>
                </a:solidFill>
                <a:latin typeface="微软雅黑" panose="020B0503020204020204" pitchFamily="34" charset="-122"/>
                <a:ea typeface="微软雅黑" panose="020B0503020204020204" pitchFamily="34" charset="-122"/>
                <a:sym typeface="+mn-ea"/>
              </a:rPr>
              <a:t>copy</a:t>
            </a:r>
            <a:r>
              <a:rPr lang="en-US" sz="1600" b="1" dirty="0">
                <a:solidFill>
                  <a:srgbClr val="4C6062"/>
                </a:solidFill>
                <a:latin typeface="微软雅黑" panose="020B0503020204020204" pitchFamily="34" charset="-122"/>
                <a:ea typeface="微软雅黑" panose="020B0503020204020204" pitchFamily="34" charset="-122"/>
                <a:sym typeface="+mn-ea"/>
              </a:rPr>
              <a:t>-</a:t>
            </a:r>
            <a:r>
              <a:rPr sz="1600" b="1" dirty="0">
                <a:solidFill>
                  <a:srgbClr val="4C6062"/>
                </a:solidFill>
                <a:latin typeface="微软雅黑" panose="020B0503020204020204" pitchFamily="34" charset="-122"/>
                <a:ea typeface="微软雅黑" panose="020B0503020204020204" pitchFamily="34" charset="-122"/>
                <a:sym typeface="+mn-ea"/>
              </a:rPr>
              <a:t>id</a:t>
            </a:r>
            <a:r>
              <a:rPr sz="1600" b="1" dirty="0">
                <a:solidFill>
                  <a:srgbClr val="4C6062"/>
                </a:solidFill>
                <a:latin typeface="微软雅黑" panose="020B0503020204020204" pitchFamily="34" charset="-122"/>
                <a:ea typeface="微软雅黑" panose="020B0503020204020204" pitchFamily="34" charset="-122"/>
                <a:sym typeface="+mn-ea"/>
              </a:rPr>
              <a:t> student@192.168.10.1</a:t>
            </a:r>
            <a:endParaRPr sz="1600" b="1"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/usr/bin/ssh-copy-id: INFO: attempting to log in with the new key(s), to filter out any that are already installed</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/usr/bin/ssh-copy-id: INFO: 1 key(s) remain to be installed -- if you are prompted now it is to install the new keys</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student@192.168.10.1's password: //此处输入远程服务器密码</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Number of key(s) added: 1</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Now try logging into the machine, with:   "ssh 'student@192.168.10.1'"</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and check to make sure that only the key(s) you wanted were added.</a:t>
            </a:r>
            <a:r>
              <a:rPr sz="1600" dirty="0">
                <a:solidFill>
                  <a:srgbClr val="4C6062"/>
                </a:solidFill>
                <a:latin typeface="微软雅黑" panose="020B0503020204020204" pitchFamily="34" charset="-122"/>
                <a:ea typeface="微软雅黑" panose="020B0503020204020204" pitchFamily="34" charset="-122"/>
                <a:sym typeface="+mn-ea"/>
              </a:rPr>
              <a:t>student</a:t>
            </a:r>
            <a:endParaRPr sz="1600" dirty="0">
              <a:solidFill>
                <a:srgbClr val="4C6062"/>
              </a:solidFill>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4"/>
            </p:custDataLst>
          </p:nvPr>
        </p:nvSpPr>
        <p:spPr>
          <a:xfrm>
            <a:off x="1603375" y="6053455"/>
            <a:ext cx="5558790" cy="368300"/>
          </a:xfrm>
          <a:prstGeom prst="rect">
            <a:avLst/>
          </a:prstGeom>
          <a:noFill/>
        </p:spPr>
        <p:txBody>
          <a:bodyPr wrap="square" rtlCol="0" anchor="t">
            <a:spAutoFit/>
          </a:bodyPr>
          <a:p>
            <a:r>
              <a:rPr lang="zh-CN" sz="1800" dirty="0">
                <a:solidFill>
                  <a:srgbClr val="4C6062"/>
                </a:solidFill>
                <a:latin typeface="微软雅黑" panose="020B0503020204020204" pitchFamily="34" charset="-122"/>
                <a:ea typeface="微软雅黑" panose="020B0503020204020204" pitchFamily="34" charset="-122"/>
              </a:rPr>
              <a:t>至此，你可以控制远程服务器</a:t>
            </a:r>
            <a:r>
              <a:rPr sz="1800" dirty="0">
                <a:solidFill>
                  <a:srgbClr val="4C6062"/>
                </a:solidFill>
                <a:latin typeface="微软雅黑" panose="020B0503020204020204" pitchFamily="34" charset="-122"/>
                <a:ea typeface="微软雅黑" panose="020B0503020204020204" pitchFamily="34" charset="-122"/>
                <a:sym typeface="+mn-ea"/>
              </a:rPr>
              <a:t>RHEL 7-</a:t>
            </a:r>
            <a:r>
              <a:rPr lang="en-US" sz="1800" dirty="0">
                <a:solidFill>
                  <a:srgbClr val="4C6062"/>
                </a:solidFill>
                <a:latin typeface="微软雅黑" panose="020B0503020204020204" pitchFamily="34" charset="-122"/>
                <a:ea typeface="微软雅黑" panose="020B0503020204020204" pitchFamily="34" charset="-122"/>
                <a:sym typeface="+mn-ea"/>
              </a:rPr>
              <a:t>1</a:t>
            </a:r>
            <a:r>
              <a:rPr lang="zh-CN" altLang="en-US" sz="1800" dirty="0">
                <a:solidFill>
                  <a:srgbClr val="4C6062"/>
                </a:solidFill>
                <a:latin typeface="微软雅黑" panose="020B0503020204020204" pitchFamily="34" charset="-122"/>
                <a:ea typeface="微软雅黑" panose="020B0503020204020204" pitchFamily="34" charset="-122"/>
                <a:sym typeface="+mn-ea"/>
              </a:rPr>
              <a:t>了。</a:t>
            </a: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5"/>
            </p:custDataLst>
          </p:nvPr>
        </p:nvSpPr>
        <p:spPr>
          <a:xfrm>
            <a:off x="841375" y="5029835"/>
            <a:ext cx="9809480" cy="36830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4</a:t>
            </a:r>
            <a:r>
              <a:rPr lang="zh-CN" altLang="en-US" sz="1800" dirty="0">
                <a:solidFill>
                  <a:srgbClr val="4C6062"/>
                </a:solidFill>
                <a:latin typeface="微软雅黑" panose="020B0503020204020204" pitchFamily="34" charset="-122"/>
                <a:ea typeface="微软雅黑" panose="020B0503020204020204" pitchFamily="34" charset="-122"/>
              </a:rPr>
              <a:t>）</a:t>
            </a:r>
            <a:r>
              <a:rPr lang="zh-CN" sz="1800" dirty="0">
                <a:solidFill>
                  <a:srgbClr val="4C6062"/>
                </a:solidFill>
                <a:latin typeface="微软雅黑" panose="020B0503020204020204" pitchFamily="34" charset="-122"/>
                <a:ea typeface="微软雅黑" panose="020B0503020204020204" pitchFamily="34" charset="-122"/>
              </a:rPr>
              <a:t>在</a:t>
            </a:r>
            <a:r>
              <a:rPr sz="1800" dirty="0">
                <a:solidFill>
                  <a:srgbClr val="4C6062"/>
                </a:solidFill>
                <a:latin typeface="微软雅黑" panose="020B0503020204020204" pitchFamily="34" charset="-122"/>
                <a:ea typeface="微软雅黑" panose="020B0503020204020204" pitchFamily="34" charset="-122"/>
                <a:sym typeface="+mn-ea"/>
              </a:rPr>
              <a:t>RHEL 7-2主机</a:t>
            </a:r>
            <a:r>
              <a:rPr lang="zh-CN" sz="1800" dirty="0">
                <a:solidFill>
                  <a:srgbClr val="4C6062"/>
                </a:solidFill>
                <a:latin typeface="微软雅黑" panose="020B0503020204020204" pitchFamily="34" charset="-122"/>
                <a:ea typeface="微软雅黑" panose="020B0503020204020204" pitchFamily="34" charset="-122"/>
                <a:sym typeface="+mn-ea"/>
              </a:rPr>
              <a:t>上通过</a:t>
            </a:r>
            <a:r>
              <a:rPr sz="1800" dirty="0">
                <a:solidFill>
                  <a:srgbClr val="4C6062"/>
                </a:solidFill>
                <a:latin typeface="微软雅黑" panose="020B0503020204020204" pitchFamily="34" charset="-122"/>
                <a:ea typeface="微软雅黑" panose="020B0503020204020204" pitchFamily="34" charset="-122"/>
                <a:sym typeface="+mn-ea"/>
              </a:rPr>
              <a:t>student</a:t>
            </a:r>
            <a:r>
              <a:rPr lang="zh-CN" sz="1800" dirty="0">
                <a:solidFill>
                  <a:srgbClr val="4C6062"/>
                </a:solidFill>
                <a:latin typeface="微软雅黑" panose="020B0503020204020204" pitchFamily="34" charset="-122"/>
                <a:ea typeface="微软雅黑" panose="020B0503020204020204" pitchFamily="34" charset="-122"/>
                <a:sym typeface="+mn-ea"/>
              </a:rPr>
              <a:t>用户</a:t>
            </a:r>
            <a:r>
              <a:rPr lang="zh-CN" sz="1800" dirty="0">
                <a:solidFill>
                  <a:srgbClr val="4C6062"/>
                </a:solidFill>
                <a:latin typeface="微软雅黑" panose="020B0503020204020204" pitchFamily="34" charset="-122"/>
                <a:ea typeface="微软雅黑" panose="020B0503020204020204" pitchFamily="34" charset="-122"/>
                <a:sym typeface="+mn-ea"/>
              </a:rPr>
              <a:t>登录</a:t>
            </a:r>
            <a:r>
              <a:rPr sz="1800" dirty="0">
                <a:solidFill>
                  <a:srgbClr val="4C6062"/>
                </a:solidFill>
                <a:latin typeface="微软雅黑" panose="020B0503020204020204" pitchFamily="34" charset="-122"/>
                <a:ea typeface="微软雅黑" panose="020B0503020204020204" pitchFamily="34" charset="-122"/>
                <a:sym typeface="+mn-ea"/>
              </a:rPr>
              <a:t>RHEL 7-</a:t>
            </a:r>
            <a:r>
              <a:rPr lang="en-US" sz="1800" dirty="0">
                <a:solidFill>
                  <a:srgbClr val="4C6062"/>
                </a:solidFill>
                <a:latin typeface="微软雅黑" panose="020B0503020204020204" pitchFamily="34" charset="-122"/>
                <a:ea typeface="微软雅黑" panose="020B0503020204020204" pitchFamily="34" charset="-122"/>
                <a:sym typeface="+mn-ea"/>
              </a:rPr>
              <a:t>1</a:t>
            </a:r>
            <a:r>
              <a:rPr lang="zh-CN" altLang="en-US" sz="1800" dirty="0">
                <a:solidFill>
                  <a:srgbClr val="4C6062"/>
                </a:solidFill>
                <a:latin typeface="微软雅黑" panose="020B0503020204020204" pitchFamily="34" charset="-122"/>
                <a:ea typeface="微软雅黑" panose="020B0503020204020204" pitchFamily="34" charset="-122"/>
                <a:sym typeface="+mn-ea"/>
              </a:rPr>
              <a:t>服务器：</a:t>
            </a: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p:txBody>
      </p:sp>
      <p:sp>
        <p:nvSpPr>
          <p:cNvPr id="15" name="矩形 14"/>
          <p:cNvSpPr/>
          <p:nvPr>
            <p:custDataLst>
              <p:tags r:id="rId6"/>
            </p:custDataLst>
          </p:nvPr>
        </p:nvSpPr>
        <p:spPr>
          <a:xfrm>
            <a:off x="841375" y="5547360"/>
            <a:ext cx="9130030" cy="341630"/>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[root@RHEL7-2 ~]#</a:t>
            </a:r>
            <a:r>
              <a:rPr lang="en-US" sz="1600" dirty="0">
                <a:solidFill>
                  <a:srgbClr val="4C6062"/>
                </a:solidFill>
                <a:latin typeface="微软雅黑" panose="020B0503020204020204" pitchFamily="34" charset="-122"/>
                <a:ea typeface="微软雅黑" panose="020B0503020204020204" pitchFamily="34" charset="-122"/>
                <a:sym typeface="+mn-ea"/>
              </a:rPr>
              <a:t> </a:t>
            </a:r>
            <a:r>
              <a:rPr sz="1600" b="1" dirty="0">
                <a:solidFill>
                  <a:srgbClr val="4C6062"/>
                </a:solidFill>
                <a:latin typeface="微软雅黑" panose="020B0503020204020204" pitchFamily="34" charset="-122"/>
                <a:ea typeface="微软雅黑" panose="020B0503020204020204" pitchFamily="34" charset="-122"/>
                <a:sym typeface="+mn-ea"/>
              </a:rPr>
              <a:t>ssh student@192.168.10.1</a:t>
            </a:r>
            <a:endParaRPr sz="1600" b="1" dirty="0">
              <a:solidFill>
                <a:srgbClr val="4C6062"/>
              </a:solidFill>
              <a:latin typeface="微软雅黑" panose="020B0503020204020204" pitchFamily="34" charset="-122"/>
              <a:ea typeface="微软雅黑" panose="020B0503020204020204" pitchFamily="34" charset="-122"/>
              <a:sym typeface="+mn-ea"/>
            </a:endParaRPr>
          </a:p>
        </p:txBody>
      </p:sp>
      <p:pic>
        <p:nvPicPr>
          <p:cNvPr id="16" name="图片 15"/>
          <p:cNvPicPr>
            <a:picLocks noChangeAspect="1"/>
          </p:cNvPicPr>
          <p:nvPr>
            <p:custDataLst>
              <p:tags r:id="rId7"/>
            </p:custDataLst>
          </p:nvPr>
        </p:nvPicPr>
        <p:blipFill>
          <a:blip r:embed="rId2"/>
          <a:stretch>
            <a:fillRect/>
          </a:stretch>
        </p:blipFill>
        <p:spPr>
          <a:xfrm flipV="1">
            <a:off x="1222375" y="5479415"/>
            <a:ext cx="9117330" cy="464185"/>
          </a:xfrm>
          <a:prstGeom prst="rect">
            <a:avLst/>
          </a:prstGeom>
        </p:spPr>
      </p:pic>
    </p:spTree>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92202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5</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对服务器RHEL 7-1进行设置（65行左右），使其只允许密钥验证，拒绝传统的口令验证方式。将“PasswordAuthentication yes”改为“PasswordAuthentication no”。记得在修改配置文件后保存并重启sshd服务程序。</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450975" y="2743835"/>
            <a:ext cx="9117330" cy="2625090"/>
          </a:xfrm>
          <a:prstGeom prst="rect">
            <a:avLst/>
          </a:prstGeom>
        </p:spPr>
      </p:pic>
      <p:sp>
        <p:nvSpPr>
          <p:cNvPr id="8" name="矩形 7"/>
          <p:cNvSpPr/>
          <p:nvPr>
            <p:custDataLst>
              <p:tags r:id="rId3"/>
            </p:custDataLst>
          </p:nvPr>
        </p:nvSpPr>
        <p:spPr>
          <a:xfrm>
            <a:off x="1450975" y="2696845"/>
            <a:ext cx="9130030" cy="2672080"/>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a:t>
            </a:r>
            <a:r>
              <a:rPr sz="1600" b="1" dirty="0">
                <a:solidFill>
                  <a:srgbClr val="4C6062"/>
                </a:solidFill>
                <a:latin typeface="微软雅黑" panose="020B0503020204020204" pitchFamily="34" charset="-122"/>
                <a:ea typeface="微软雅黑" panose="020B0503020204020204" pitchFamily="34" charset="-122"/>
                <a:sym typeface="+mn-ea"/>
              </a:rPr>
              <a:t>vim /etc/ssh/sshd_config </a:t>
            </a:r>
            <a:endParaRPr sz="1600" b="1"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74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62 # To disable tunneled clear text passwords, change to no here!</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63 #PasswordAuthentication yes</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64 #PermitEmptyPasswords no</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65 PasswordAuthentication no</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66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systemctl restart sshd</a:t>
            </a:r>
            <a:endParaRPr sz="16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92202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6</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在客户端RHEL 7-2上尝试使用student用户远程登录到服务器，此时无须输入密码也可成功登录。同时利用ifconfig命令可查看到ens33的IP地址是192.168.10.1，也即RHEL 7-1的网卡和IP地址，说明已成功登录到了远程服务器RHEL 7-1上。</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450975" y="2743835"/>
            <a:ext cx="9117330" cy="2625090"/>
          </a:xfrm>
          <a:prstGeom prst="rect">
            <a:avLst/>
          </a:prstGeom>
        </p:spPr>
      </p:pic>
      <p:sp>
        <p:nvSpPr>
          <p:cNvPr id="8" name="矩形 7"/>
          <p:cNvSpPr/>
          <p:nvPr>
            <p:custDataLst>
              <p:tags r:id="rId3"/>
            </p:custDataLst>
          </p:nvPr>
        </p:nvSpPr>
        <p:spPr>
          <a:xfrm>
            <a:off x="1450975" y="2696845"/>
            <a:ext cx="9130030" cy="2672080"/>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[root@RHEL7-2 ~]# </a:t>
            </a:r>
            <a:r>
              <a:rPr sz="1600" b="1" dirty="0">
                <a:solidFill>
                  <a:srgbClr val="4C6062"/>
                </a:solidFill>
                <a:latin typeface="微软雅黑" panose="020B0503020204020204" pitchFamily="34" charset="-122"/>
                <a:ea typeface="微软雅黑" panose="020B0503020204020204" pitchFamily="34" charset="-122"/>
                <a:sym typeface="+mn-ea"/>
              </a:rPr>
              <a:t>ssh student@192.168.10.1</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Last failed login: Sat Jul 14 20:14:22 CST 2018 from 192.168.10.20 on ssh:notty</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There were 6 failed login attempts since the last successful login.</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[student@RHEL7-1 ~]$ </a:t>
            </a:r>
            <a:r>
              <a:rPr sz="1600" b="1" dirty="0">
                <a:solidFill>
                  <a:srgbClr val="4C6062"/>
                </a:solidFill>
                <a:latin typeface="微软雅黑" panose="020B0503020204020204" pitchFamily="34" charset="-122"/>
                <a:ea typeface="微软雅黑" panose="020B0503020204020204" pitchFamily="34" charset="-122"/>
                <a:sym typeface="+mn-ea"/>
              </a:rPr>
              <a:t>ifconfig</a:t>
            </a:r>
            <a:endParaRPr sz="1600" b="1"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ens33: flags=4163&lt;UP,BROADCAST,RUNNING,MULTICAST&gt;  mtu 1500</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inet 192.168.10.1  netmask 255.255.255.0  broadcast 192.168.10.255</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inet6 fe80::4552:1294:af20:24c6  prefixlen 64  scopeid 0x20&lt;link&gt;</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ether 00:0c:29:2b:88:d8  txqueuelen 1000  (Ethernet)</a:t>
            </a: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		……</a:t>
            </a:r>
            <a:endParaRPr sz="16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441383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．创建新连接配置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）创建新连接配置</a:t>
            </a:r>
            <a:r>
              <a:rPr lang="en-US" altLang="zh-CN" sz="2000" dirty="0">
                <a:solidFill>
                  <a:srgbClr val="4C6062"/>
                </a:solidFill>
                <a:latin typeface="微软雅黑" panose="020B0503020204020204" pitchFamily="34" charset="-122"/>
                <a:ea typeface="微软雅黑" panose="020B0503020204020204" pitchFamily="34" charset="-122"/>
              </a:rPr>
              <a:t>default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通过</a:t>
            </a:r>
            <a:r>
              <a:rPr lang="en-US" altLang="zh-CN" sz="2000" dirty="0">
                <a:solidFill>
                  <a:srgbClr val="4C6062"/>
                </a:solidFill>
                <a:latin typeface="微软雅黑" panose="020B0503020204020204" pitchFamily="34" charset="-122"/>
                <a:ea typeface="微软雅黑" panose="020B0503020204020204" pitchFamily="34" charset="-122"/>
              </a:rPr>
              <a:t>DHCP</a:t>
            </a:r>
            <a:r>
              <a:rPr lang="zh-CN" altLang="en-US" sz="2000" dirty="0">
                <a:solidFill>
                  <a:srgbClr val="4C6062"/>
                </a:solidFill>
                <a:latin typeface="微软雅黑" panose="020B0503020204020204" pitchFamily="34" charset="-122"/>
                <a:ea typeface="微软雅黑" panose="020B0503020204020204" pitchFamily="34" charset="-122"/>
              </a:rPr>
              <a:t>自动获取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nmcli</a:t>
            </a:r>
            <a:r>
              <a:rPr lang="en-US" altLang="zh-CN" sz="1800" dirty="0">
                <a:solidFill>
                  <a:srgbClr val="4C6062"/>
                </a:solidFill>
                <a:latin typeface="微软雅黑" panose="020B0503020204020204" pitchFamily="34" charset="-122"/>
                <a:ea typeface="微软雅黑" panose="020B0503020204020204" pitchFamily="34" charset="-122"/>
              </a:rPr>
              <a:t> connection show</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NAME                        UUID                                  	TYPE      	DEVICE </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ens160  25982f0e-69c7-4987-986c-6994e7f34762  	ethernet  	ens160 </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virbr0  ea1235ae-ebb4-4750-ba67-bbb4de7b4b1d  bridge    	virbr0</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[root@Server01 ~]# </a:t>
            </a:r>
            <a:r>
              <a:rPr lang="en-US" altLang="zh-CN" sz="1800" dirty="0" err="1">
                <a:solidFill>
                  <a:srgbClr val="4C6062"/>
                </a:solidFill>
                <a:latin typeface="微软雅黑" panose="020B0503020204020204" pitchFamily="34" charset="-122"/>
                <a:ea typeface="微软雅黑" panose="020B0503020204020204" pitchFamily="34" charset="-122"/>
              </a:rPr>
              <a:t>nmcli</a:t>
            </a:r>
            <a:r>
              <a:rPr lang="en-US" altLang="zh-CN" sz="1800" dirty="0">
                <a:solidFill>
                  <a:srgbClr val="4C6062"/>
                </a:solidFill>
                <a:latin typeface="微软雅黑" panose="020B0503020204020204" pitchFamily="34" charset="-122"/>
                <a:ea typeface="微软雅黑" panose="020B0503020204020204" pitchFamily="34" charset="-122"/>
              </a:rPr>
              <a:t> connection add con-name default type Ethernet </a:t>
            </a:r>
            <a:r>
              <a:rPr lang="en-US" altLang="zh-CN" sz="1800" dirty="0" err="1">
                <a:solidFill>
                  <a:srgbClr val="4C6062"/>
                </a:solidFill>
                <a:latin typeface="微软雅黑" panose="020B0503020204020204" pitchFamily="34" charset="-122"/>
                <a:ea typeface="微软雅黑" panose="020B0503020204020204" pitchFamily="34" charset="-122"/>
              </a:rPr>
              <a:t>ifname</a:t>
            </a:r>
            <a:r>
              <a:rPr lang="en-US" altLang="zh-CN" sz="1800" dirty="0">
                <a:solidFill>
                  <a:srgbClr val="4C6062"/>
                </a:solidFill>
                <a:latin typeface="微软雅黑" panose="020B0503020204020204" pitchFamily="34" charset="-122"/>
                <a:ea typeface="微软雅黑" panose="020B0503020204020204" pitchFamily="34" charset="-122"/>
              </a:rPr>
              <a:t> ens160</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连接 </a:t>
            </a:r>
            <a:r>
              <a:rPr lang="en-US" altLang="zh-CN" sz="1800" dirty="0">
                <a:solidFill>
                  <a:srgbClr val="4C6062"/>
                </a:solidFill>
                <a:latin typeface="微软雅黑" panose="020B0503020204020204" pitchFamily="34" charset="-122"/>
                <a:ea typeface="微软雅黑" panose="020B0503020204020204" pitchFamily="34" charset="-122"/>
              </a:rPr>
              <a:t>"default" (01178d20-ffc4-4fda-a15a-0da2547f8545) </a:t>
            </a:r>
            <a:r>
              <a:rPr lang="zh-CN" altLang="en-US" sz="1800" dirty="0">
                <a:solidFill>
                  <a:srgbClr val="4C6062"/>
                </a:solidFill>
                <a:latin typeface="微软雅黑" panose="020B0503020204020204" pitchFamily="34" charset="-122"/>
                <a:ea typeface="微软雅黑" panose="020B0503020204020204" pitchFamily="34" charset="-122"/>
              </a:rPr>
              <a:t>已成功添加。</a:t>
            </a: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1084780" y="2591594"/>
            <a:ext cx="10028789" cy="3428999"/>
          </a:xfrm>
          <a:prstGeom prst="rect">
            <a:avLst/>
          </a:prstGeom>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6-4  </a:t>
            </a:r>
            <a:r>
              <a:rPr lang="zh-CN" altLang="en-US" dirty="0"/>
              <a:t>使用</a:t>
            </a:r>
            <a:r>
              <a:rPr lang="en-US" dirty="0" err="1"/>
              <a:t>SSH</a:t>
            </a:r>
            <a:r>
              <a:rPr lang="zh-CN" altLang="en-US" dirty="0" err="1"/>
              <a:t>服务</a:t>
            </a:r>
            <a:endParaRPr lang="zh-CN" altLang="en-US" b="0" dirty="0" err="1"/>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368300"/>
          </a:xfrm>
          <a:prstGeom prst="rect">
            <a:avLst/>
          </a:prstGeom>
          <a:noFill/>
        </p:spPr>
        <p:txBody>
          <a:bodyPr wrap="square" rtlCol="0" anchor="t">
            <a:spAutoFit/>
          </a:bodyPr>
          <a:p>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7</a:t>
            </a:r>
            <a:r>
              <a:rPr lang="zh-CN" altLang="en-US" sz="1800" dirty="0">
                <a:solidFill>
                  <a:srgbClr val="4C6062"/>
                </a:solidFill>
                <a:latin typeface="微软雅黑" panose="020B0503020204020204" pitchFamily="34" charset="-122"/>
                <a:ea typeface="微软雅黑" panose="020B0503020204020204" pitchFamily="34" charset="-122"/>
              </a:rPr>
              <a:t>）</a:t>
            </a:r>
            <a:r>
              <a:rPr sz="1800" dirty="0">
                <a:solidFill>
                  <a:srgbClr val="4C6062"/>
                </a:solidFill>
                <a:latin typeface="微软雅黑" panose="020B0503020204020204" pitchFamily="34" charset="-122"/>
                <a:ea typeface="微软雅黑" panose="020B0503020204020204" pitchFamily="34" charset="-122"/>
              </a:rPr>
              <a:t>在RHEL 7-1上查看RHEL 7-2客户机的公钥是否传送成功。本例成功传送。</a:t>
            </a:r>
            <a:endParaRPr sz="18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1"/>
            </p:custDataLst>
          </p:nvPr>
        </p:nvPicPr>
        <p:blipFill>
          <a:blip r:embed="rId2"/>
          <a:stretch>
            <a:fillRect/>
          </a:stretch>
        </p:blipFill>
        <p:spPr>
          <a:xfrm flipV="1">
            <a:off x="1450975" y="2743835"/>
            <a:ext cx="9643745" cy="2625090"/>
          </a:xfrm>
          <a:prstGeom prst="rect">
            <a:avLst/>
          </a:prstGeom>
        </p:spPr>
      </p:pic>
      <p:sp>
        <p:nvSpPr>
          <p:cNvPr id="8" name="矩形 7"/>
          <p:cNvSpPr/>
          <p:nvPr>
            <p:custDataLst>
              <p:tags r:id="rId3"/>
            </p:custDataLst>
          </p:nvPr>
        </p:nvSpPr>
        <p:spPr>
          <a:xfrm>
            <a:off x="1450975" y="2696845"/>
            <a:ext cx="9644380" cy="2672080"/>
          </a:xfrm>
          <a:prstGeom prst="rect">
            <a:avLst/>
          </a:prstGeom>
        </p:spPr>
        <p:txBody>
          <a:bodyPr wrap="square">
            <a:noAutofit/>
          </a:bodyPr>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[root@RHEL7-1 ~]# </a:t>
            </a:r>
            <a:r>
              <a:rPr sz="1600" b="1" dirty="0">
                <a:solidFill>
                  <a:srgbClr val="4C6062"/>
                </a:solidFill>
                <a:latin typeface="微软雅黑" panose="020B0503020204020204" pitchFamily="34" charset="-122"/>
                <a:ea typeface="微软雅黑" panose="020B0503020204020204" pitchFamily="34" charset="-122"/>
                <a:sym typeface="+mn-ea"/>
              </a:rPr>
              <a:t>cat /home/student/.ssh/authorized_keys </a:t>
            </a:r>
            <a:endParaRPr sz="1600" b="1"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endParaRPr sz="1600" dirty="0">
              <a:solidFill>
                <a:srgbClr val="4C6062"/>
              </a:solidFill>
              <a:latin typeface="微软雅黑" panose="020B0503020204020204" pitchFamily="34" charset="-122"/>
              <a:ea typeface="微软雅黑" panose="020B0503020204020204" pitchFamily="34" charset="-122"/>
              <a:sym typeface="+mn-ea"/>
            </a:endParaRPr>
          </a:p>
          <a:p>
            <a:pPr marL="26670" marR="26670" indent="284480" algn="just">
              <a:spcAft>
                <a:spcPts val="0"/>
              </a:spcAft>
            </a:pPr>
            <a:r>
              <a:rPr sz="1600" dirty="0">
                <a:solidFill>
                  <a:srgbClr val="4C6062"/>
                </a:solidFill>
                <a:latin typeface="微软雅黑" panose="020B0503020204020204" pitchFamily="34" charset="-122"/>
                <a:ea typeface="微软雅黑" panose="020B0503020204020204" pitchFamily="34" charset="-122"/>
                <a:sym typeface="+mn-ea"/>
              </a:rPr>
              <a:t>ssh-rsa AAAAB3NzaC1yc2EAAAADAQABAAABAQCurhcVb9GHKP4taKQMuJRdLLKTAVnC4f9Y9 H2Or4rLx3YCqsBVYUUn4gSzi8LAcKPcPdBZ817Y4a2OuOVmNW+hpTR9vfwwuGOiU1Fu4Sf5/14qgkd5EreUjE/KIPlZVNX904blbIJ90yu6J3CVz6opAdzdrxckstWrMSlp68SIhi517OVqQxzA+2G7uCkplh3pbtLCKlz6ck6x0zXd7MBgR9S7nwm1DjHl5NWQ+542Z++MA8QJ9CpXyHDA54oEVrQoLitdWEYItcJIEqowIHM99L86vSCtKzhfD4VWvfLnMiO1UtostQfpLazjXoU/XVp1fkfYtc7FFl+uSAxIO1nJ root@RHEL7-2</a:t>
            </a:r>
            <a:endParaRPr sz="16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6-5  </a:t>
            </a:r>
            <a:r>
              <a:t>远程传输命令</a:t>
            </a: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24330"/>
            <a:ext cx="9809480" cy="706755"/>
          </a:xfrm>
          <a:prstGeom prst="rect">
            <a:avLst/>
          </a:prstGeom>
          <a:noFill/>
        </p:spPr>
        <p:txBody>
          <a:bodyPr wrap="square" rtlCol="0" anchor="t">
            <a:spAutoFit/>
          </a:bodyPr>
          <a:p>
            <a:r>
              <a:rPr sz="2000" dirty="0">
                <a:solidFill>
                  <a:srgbClr val="4C6062"/>
                </a:solidFill>
                <a:latin typeface="微软雅黑" panose="020B0503020204020204" pitchFamily="34" charset="-122"/>
                <a:ea typeface="微软雅黑" panose="020B0503020204020204" pitchFamily="34" charset="-122"/>
              </a:rPr>
              <a:t> </a:t>
            </a:r>
            <a:r>
              <a:rPr lang="en-US" sz="2000" dirty="0">
                <a:solidFill>
                  <a:srgbClr val="4C6062"/>
                </a:solidFill>
                <a:latin typeface="微软雅黑" panose="020B0503020204020204" pitchFamily="34" charset="-122"/>
                <a:ea typeface="微软雅黑" panose="020B0503020204020204" pitchFamily="34" charset="-122"/>
              </a:rPr>
              <a:t>  </a:t>
            </a:r>
            <a:r>
              <a:rPr sz="2000" dirty="0">
                <a:solidFill>
                  <a:srgbClr val="4C6062"/>
                </a:solidFill>
                <a:latin typeface="微软雅黑" panose="020B0503020204020204" pitchFamily="34" charset="-122"/>
                <a:ea typeface="微软雅黑" panose="020B0503020204020204" pitchFamily="34" charset="-122"/>
              </a:rPr>
              <a:t>scp（secure copy）是一个基于SSH协议在网络之间进行安全传输的命令，其格式为“scp [参数] 本地文件 远程帐户@远程IP地址:远程目录”。</a:t>
            </a:r>
            <a:endParaRPr sz="2000" dirty="0">
              <a:solidFill>
                <a:srgbClr val="4C6062"/>
              </a:solidFill>
              <a:latin typeface="微软雅黑" panose="020B0503020204020204" pitchFamily="34" charset="-122"/>
              <a:ea typeface="微软雅黑" panose="020B0503020204020204" pitchFamily="34" charset="-122"/>
            </a:endParaRPr>
          </a:p>
        </p:txBody>
      </p:sp>
      <p:pic>
        <p:nvPicPr>
          <p:cNvPr id="37890" name="Picture 2" descr="1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728797" y="3348171"/>
            <a:ext cx="1182473" cy="118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custDataLst>
              <p:tags r:id="rId3"/>
            </p:custDataLst>
          </p:nvPr>
        </p:nvSpPr>
        <p:spPr>
          <a:xfrm>
            <a:off x="4291548" y="4655344"/>
            <a:ext cx="2056973" cy="297517"/>
          </a:xfrm>
          <a:prstGeom prst="rect">
            <a:avLst/>
          </a:prstGeom>
        </p:spPr>
        <p:txBody>
          <a:bodyPr wrap="none">
            <a:spAutoFit/>
          </a:bodyPr>
          <a:p>
            <a:pPr algn="ctr">
              <a:lnSpc>
                <a:spcPts val="1600"/>
              </a:lnSpc>
              <a:spcAft>
                <a:spcPts val="600"/>
              </a:spcAft>
            </a:pPr>
            <a:r>
              <a:rPr lang="en-US" altLang="zh-CN" kern="100" dirty="0">
                <a:latin typeface="Arial" panose="020B0604020202020204" pitchFamily="34" charset="0"/>
                <a:ea typeface="方正兰亭黑简体"/>
                <a:cs typeface="Times New Roman" panose="02020603050405020304" pitchFamily="18" charset="0"/>
              </a:rPr>
              <a:t>15</a:t>
            </a:r>
            <a:r>
              <a:rPr lang="zh-CN" altLang="zh-CN" kern="100" dirty="0">
                <a:latin typeface="Arial" panose="020B0604020202020204" pitchFamily="34" charset="0"/>
                <a:ea typeface="方正兰亭黑简体"/>
                <a:cs typeface="Times New Roman" panose="02020603050405020304" pitchFamily="18" charset="0"/>
              </a:rPr>
              <a:t>．远程传输命令</a:t>
            </a:r>
            <a:endParaRPr lang="zh-CN" altLang="zh-CN" kern="100" dirty="0">
              <a:latin typeface="Arial" panose="020B0604020202020204" pitchFamily="34" charset="0"/>
              <a:ea typeface="方正兰亭黑简体"/>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视频学习</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a:bodyPr>
          <a:lstStyle/>
          <a:p>
            <a:r>
              <a:rPr lang="zh-CN" altLang="en-US" dirty="0"/>
              <a:t>配置</a:t>
            </a:r>
            <a:r>
              <a:rPr lang="en-US" altLang="zh-CN" dirty="0"/>
              <a:t>Linux</a:t>
            </a:r>
            <a:r>
              <a:rPr lang="zh-CN" altLang="en-US" dirty="0"/>
              <a:t>下的</a:t>
            </a:r>
            <a:r>
              <a:rPr lang="en-US" altLang="zh-CN" dirty="0"/>
              <a:t>TCP/IP</a:t>
            </a:r>
            <a:r>
              <a:rPr lang="zh-CN" altLang="en-US" dirty="0"/>
              <a:t>和远程管理</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10" name="文本框 9"/>
          <p:cNvSpPr txBox="1"/>
          <p:nvPr/>
        </p:nvSpPr>
        <p:spPr>
          <a:xfrm>
            <a:off x="2626880" y="5791994"/>
            <a:ext cx="6106390" cy="318805"/>
          </a:xfrm>
          <a:prstGeom prst="rect">
            <a:avLst/>
          </a:prstGeom>
          <a:noFill/>
        </p:spPr>
        <p:txBody>
          <a:bodyPr wrap="square">
            <a:spAutoFit/>
          </a:bodyPr>
          <a:lstStyle/>
          <a:p>
            <a:pPr algn="ctr">
              <a:lnSpc>
                <a:spcPts val="1600"/>
              </a:lnSpc>
              <a:spcAft>
                <a:spcPts val="600"/>
              </a:spcAft>
            </a:pPr>
            <a:r>
              <a:rPr lang="zh-CN" altLang="zh-CN" sz="2400" kern="100" dirty="0">
                <a:effectLst/>
                <a:latin typeface="Arial" panose="020B0604020202020204" pitchFamily="34" charset="0"/>
                <a:ea typeface="方正兰亭黑简体"/>
                <a:cs typeface="Times New Roman" panose="02020603050405020304" pitchFamily="18" charset="0"/>
              </a:rPr>
              <a:t>配置</a:t>
            </a:r>
            <a:r>
              <a:rPr lang="en-US" altLang="zh-CN" sz="2400" kern="100" dirty="0">
                <a:effectLst/>
                <a:latin typeface="Arial" panose="020B0604020202020204" pitchFamily="34" charset="0"/>
                <a:ea typeface="方正兰亭黑简体"/>
                <a:cs typeface="Times New Roman" panose="02020603050405020304" pitchFamily="18" charset="0"/>
              </a:rPr>
              <a:t>TCP-IP</a:t>
            </a:r>
            <a:r>
              <a:rPr lang="zh-CN" altLang="zh-CN" sz="2400" kern="100" dirty="0">
                <a:effectLst/>
                <a:latin typeface="Arial" panose="020B0604020202020204" pitchFamily="34" charset="0"/>
                <a:ea typeface="方正兰亭黑简体"/>
                <a:cs typeface="Times New Roman" panose="02020603050405020304" pitchFamily="18" charset="0"/>
              </a:rPr>
              <a:t>网络接口</a:t>
            </a:r>
            <a:endParaRPr lang="zh-CN" altLang="zh-CN" sz="2400" kern="100" dirty="0">
              <a:effectLst/>
              <a:latin typeface="Arial" panose="020B0604020202020204" pitchFamily="34" charset="0"/>
              <a:ea typeface="方正兰亭黑简体"/>
              <a:cs typeface="Times New Roman" panose="02020603050405020304" pitchFamily="18" charset="0"/>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70375" y="2623189"/>
            <a:ext cx="2878653" cy="287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5093702"/>
          </a:xfrm>
          <a:prstGeom prst="rect">
            <a:avLst/>
          </a:prstGeom>
          <a:noFill/>
        </p:spPr>
        <p:txBody>
          <a:bodyPr wrap="square" rtlCol="0" anchor="t">
            <a:spAutoFit/>
          </a:bodyPr>
          <a:lstStyle/>
          <a:p>
            <a:pPr indent="457200">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2</a:t>
            </a:r>
            <a:r>
              <a:rPr lang="zh-CN" altLang="en-US" sz="1800" dirty="0">
                <a:solidFill>
                  <a:srgbClr val="4C6062"/>
                </a:solidFill>
                <a:latin typeface="微软雅黑" panose="020B0503020204020204" pitchFamily="34" charset="-122"/>
                <a:ea typeface="微软雅黑" panose="020B0503020204020204" pitchFamily="34" charset="-122"/>
              </a:rPr>
              <a:t>．项目实训目的</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掌握</a:t>
            </a:r>
            <a:r>
              <a:rPr lang="en-US" altLang="zh-CN" sz="1800" dirty="0">
                <a:solidFill>
                  <a:srgbClr val="4C6062"/>
                </a:solidFill>
                <a:latin typeface="微软雅黑" panose="020B0503020204020204" pitchFamily="34" charset="-122"/>
                <a:ea typeface="微软雅黑" panose="020B0503020204020204" pitchFamily="34" charset="-122"/>
              </a:rPr>
              <a:t>Linux</a:t>
            </a:r>
            <a:r>
              <a:rPr lang="zh-CN" altLang="en-US" sz="1800" dirty="0">
                <a:solidFill>
                  <a:srgbClr val="4C6062"/>
                </a:solidFill>
                <a:latin typeface="微软雅黑" panose="020B0503020204020204" pitchFamily="34" charset="-122"/>
                <a:ea typeface="微软雅黑" panose="020B0503020204020204" pitchFamily="34" charset="-122"/>
              </a:rPr>
              <a:t>下</a:t>
            </a:r>
            <a:r>
              <a:rPr lang="en-US" altLang="zh-CN" sz="1800" dirty="0">
                <a:solidFill>
                  <a:srgbClr val="4C6062"/>
                </a:solidFill>
                <a:latin typeface="微软雅黑" panose="020B0503020204020204" pitchFamily="34" charset="-122"/>
                <a:ea typeface="微软雅黑" panose="020B0503020204020204" pitchFamily="34" charset="-122"/>
              </a:rPr>
              <a:t>TCP/IP</a:t>
            </a:r>
            <a:r>
              <a:rPr lang="zh-CN" altLang="en-US" sz="1800" dirty="0">
                <a:solidFill>
                  <a:srgbClr val="4C6062"/>
                </a:solidFill>
                <a:latin typeface="微软雅黑" panose="020B0503020204020204" pitchFamily="34" charset="-122"/>
                <a:ea typeface="微软雅黑" panose="020B0503020204020204" pitchFamily="34" charset="-122"/>
              </a:rPr>
              <a:t>网络的设置方法。</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学会使用命令检测网络配置。</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学会启用和禁用系统服务。</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掌握</a:t>
            </a:r>
            <a:r>
              <a:rPr lang="en-US" altLang="zh-CN" sz="1800" dirty="0">
                <a:solidFill>
                  <a:srgbClr val="4C6062"/>
                </a:solidFill>
                <a:latin typeface="微软雅黑" panose="020B0503020204020204" pitchFamily="34" charset="-122"/>
                <a:ea typeface="微软雅黑" panose="020B0503020204020204" pitchFamily="34" charset="-122"/>
              </a:rPr>
              <a:t>SSH</a:t>
            </a:r>
            <a:r>
              <a:rPr lang="zh-CN" altLang="en-US" sz="1800" dirty="0">
                <a:solidFill>
                  <a:srgbClr val="4C6062"/>
                </a:solidFill>
                <a:latin typeface="微软雅黑" panose="020B0503020204020204" pitchFamily="34" charset="-122"/>
                <a:ea typeface="微软雅黑" panose="020B0503020204020204" pitchFamily="34" charset="-122"/>
              </a:rPr>
              <a:t>服务及应用。</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3</a:t>
            </a:r>
            <a:r>
              <a:rPr lang="zh-CN" altLang="en-US" sz="1800" dirty="0">
                <a:solidFill>
                  <a:srgbClr val="4C6062"/>
                </a:solidFill>
                <a:latin typeface="微软雅黑" panose="020B0503020204020204" pitchFamily="34" charset="-122"/>
                <a:ea typeface="微软雅黑" panose="020B0503020204020204" pitchFamily="34" charset="-122"/>
              </a:rPr>
              <a:t>．项目背景</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① 某企业新增了</a:t>
            </a:r>
            <a:r>
              <a:rPr lang="en-US" altLang="zh-CN" sz="1800" dirty="0">
                <a:solidFill>
                  <a:srgbClr val="4C6062"/>
                </a:solidFill>
                <a:latin typeface="微软雅黑" panose="020B0503020204020204" pitchFamily="34" charset="-122"/>
                <a:ea typeface="微软雅黑" panose="020B0503020204020204" pitchFamily="34" charset="-122"/>
              </a:rPr>
              <a:t>Linux</a:t>
            </a:r>
            <a:r>
              <a:rPr lang="zh-CN" altLang="en-US" sz="1800" dirty="0">
                <a:solidFill>
                  <a:srgbClr val="4C6062"/>
                </a:solidFill>
                <a:latin typeface="微软雅黑" panose="020B0503020204020204" pitchFamily="34" charset="-122"/>
                <a:ea typeface="微软雅黑" panose="020B0503020204020204" pitchFamily="34" charset="-122"/>
              </a:rPr>
              <a:t>服务器，但还没有配置</a:t>
            </a:r>
            <a:r>
              <a:rPr lang="en-US" altLang="zh-CN" sz="1800" dirty="0">
                <a:solidFill>
                  <a:srgbClr val="4C6062"/>
                </a:solidFill>
                <a:latin typeface="微软雅黑" panose="020B0503020204020204" pitchFamily="34" charset="-122"/>
                <a:ea typeface="微软雅黑" panose="020B0503020204020204" pitchFamily="34" charset="-122"/>
              </a:rPr>
              <a:t>TCP/IP</a:t>
            </a:r>
            <a:r>
              <a:rPr lang="zh-CN" altLang="en-US" sz="1800" dirty="0">
                <a:solidFill>
                  <a:srgbClr val="4C6062"/>
                </a:solidFill>
                <a:latin typeface="微软雅黑" panose="020B0503020204020204" pitchFamily="34" charset="-122"/>
                <a:ea typeface="微软雅黑" panose="020B0503020204020204" pitchFamily="34" charset="-122"/>
              </a:rPr>
              <a:t>网络参数，请设置好各项</a:t>
            </a:r>
            <a:r>
              <a:rPr lang="en-US" altLang="zh-CN" sz="1800" dirty="0">
                <a:solidFill>
                  <a:srgbClr val="4C6062"/>
                </a:solidFill>
                <a:latin typeface="微软雅黑" panose="020B0503020204020204" pitchFamily="34" charset="-122"/>
                <a:ea typeface="微软雅黑" panose="020B0503020204020204" pitchFamily="34" charset="-122"/>
              </a:rPr>
              <a:t>TCP/IP</a:t>
            </a:r>
            <a:r>
              <a:rPr lang="zh-CN" altLang="en-US" sz="1800" dirty="0">
                <a:solidFill>
                  <a:srgbClr val="4C6062"/>
                </a:solidFill>
                <a:latin typeface="微软雅黑" panose="020B0503020204020204" pitchFamily="34" charset="-122"/>
                <a:ea typeface="微软雅黑" panose="020B0503020204020204" pitchFamily="34" charset="-122"/>
              </a:rPr>
              <a:t>参数，并连通网络（使用不同的方法）。</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② 要求用户在多个配置文件中快速切换。在公司网络中使用笔记本电脑时需要手动指定网络的</a:t>
            </a:r>
            <a:r>
              <a:rPr lang="en-US" altLang="zh-CN" sz="1800" dirty="0">
                <a:solidFill>
                  <a:srgbClr val="4C6062"/>
                </a:solidFill>
                <a:latin typeface="微软雅黑" panose="020B0503020204020204" pitchFamily="34" charset="-122"/>
                <a:ea typeface="微软雅黑" panose="020B0503020204020204" pitchFamily="34" charset="-122"/>
              </a:rPr>
              <a:t>IP</a:t>
            </a:r>
            <a:r>
              <a:rPr lang="zh-CN" altLang="en-US" sz="1800" dirty="0">
                <a:solidFill>
                  <a:srgbClr val="4C6062"/>
                </a:solidFill>
                <a:latin typeface="微软雅黑" panose="020B0503020204020204" pitchFamily="34" charset="-122"/>
                <a:ea typeface="微软雅黑" panose="020B0503020204020204" pitchFamily="34" charset="-122"/>
              </a:rPr>
              <a:t>地址，而回到家中则是使用</a:t>
            </a:r>
            <a:r>
              <a:rPr lang="en-US" altLang="zh-CN" sz="1800" dirty="0">
                <a:solidFill>
                  <a:srgbClr val="4C6062"/>
                </a:solidFill>
                <a:latin typeface="微软雅黑" panose="020B0503020204020204" pitchFamily="34" charset="-122"/>
                <a:ea typeface="微软雅黑" panose="020B0503020204020204" pitchFamily="34" charset="-122"/>
              </a:rPr>
              <a:t>DHCP</a:t>
            </a:r>
            <a:r>
              <a:rPr lang="zh-CN" altLang="en-US" sz="1800" dirty="0">
                <a:solidFill>
                  <a:srgbClr val="4C6062"/>
                </a:solidFill>
                <a:latin typeface="微软雅黑" panose="020B0503020204020204" pitchFamily="34" charset="-122"/>
                <a:ea typeface="微软雅黑" panose="020B0503020204020204" pitchFamily="34" charset="-122"/>
              </a:rPr>
              <a:t>自动分配</a:t>
            </a:r>
            <a:r>
              <a:rPr lang="en-US" altLang="zh-CN" sz="1800" dirty="0">
                <a:solidFill>
                  <a:srgbClr val="4C6062"/>
                </a:solidFill>
                <a:latin typeface="微软雅黑" panose="020B0503020204020204" pitchFamily="34" charset="-122"/>
                <a:ea typeface="微软雅黑" panose="020B0503020204020204" pitchFamily="34" charset="-122"/>
              </a:rPr>
              <a:t>IP</a:t>
            </a:r>
            <a:r>
              <a:rPr lang="zh-CN" altLang="en-US" sz="1800" dirty="0">
                <a:solidFill>
                  <a:srgbClr val="4C6062"/>
                </a:solidFill>
                <a:latin typeface="微软雅黑" panose="020B0503020204020204" pitchFamily="34" charset="-122"/>
                <a:ea typeface="微软雅黑" panose="020B0503020204020204" pitchFamily="34" charset="-122"/>
              </a:rPr>
              <a:t>地址。</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③ 通过</a:t>
            </a:r>
            <a:r>
              <a:rPr lang="en-US" altLang="zh-CN" sz="1800" dirty="0">
                <a:solidFill>
                  <a:srgbClr val="4C6062"/>
                </a:solidFill>
                <a:latin typeface="微软雅黑" panose="020B0503020204020204" pitchFamily="34" charset="-122"/>
                <a:ea typeface="微软雅黑" panose="020B0503020204020204" pitchFamily="34" charset="-122"/>
              </a:rPr>
              <a:t>SSH</a:t>
            </a:r>
            <a:r>
              <a:rPr lang="zh-CN" altLang="en-US" sz="1800" dirty="0">
                <a:solidFill>
                  <a:srgbClr val="4C6062"/>
                </a:solidFill>
                <a:latin typeface="微软雅黑" panose="020B0503020204020204" pitchFamily="34" charset="-122"/>
                <a:ea typeface="微软雅黑" panose="020B0503020204020204" pitchFamily="34" charset="-122"/>
              </a:rPr>
              <a:t>服务访问远程主机，可以使用证书登录远程主机，不需要输入远程主机的用户名和密码。</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④ 使用</a:t>
            </a:r>
            <a:r>
              <a:rPr lang="en-US" altLang="zh-CN" sz="1800" dirty="0">
                <a:solidFill>
                  <a:srgbClr val="4C6062"/>
                </a:solidFill>
                <a:latin typeface="微软雅黑" panose="020B0503020204020204" pitchFamily="34" charset="-122"/>
                <a:ea typeface="微软雅黑" panose="020B0503020204020204" pitchFamily="34" charset="-122"/>
              </a:rPr>
              <a:t>VNC</a:t>
            </a:r>
            <a:r>
              <a:rPr lang="zh-CN" altLang="en-US" sz="1800" dirty="0">
                <a:solidFill>
                  <a:srgbClr val="4C6062"/>
                </a:solidFill>
                <a:latin typeface="微软雅黑" panose="020B0503020204020204" pitchFamily="34" charset="-122"/>
                <a:ea typeface="微软雅黑" panose="020B0503020204020204" pitchFamily="34" charset="-122"/>
              </a:rPr>
              <a:t>服务访问远程主机，使用图形界面访问，桌面端口号为</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4</a:t>
            </a:r>
            <a:r>
              <a:rPr lang="zh-CN" altLang="en-US" sz="1800" dirty="0">
                <a:solidFill>
                  <a:srgbClr val="4C6062"/>
                </a:solidFill>
                <a:latin typeface="微软雅黑" panose="020B0503020204020204" pitchFamily="34" charset="-122"/>
                <a:ea typeface="微软雅黑" panose="020B0503020204020204" pitchFamily="34" charset="-122"/>
              </a:rPr>
              <a:t>．项目实训内容</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在</a:t>
            </a:r>
            <a:r>
              <a:rPr lang="en-US" altLang="zh-CN" sz="1800" dirty="0">
                <a:solidFill>
                  <a:srgbClr val="4C6062"/>
                </a:solidFill>
                <a:latin typeface="微软雅黑" panose="020B0503020204020204" pitchFamily="34" charset="-122"/>
                <a:ea typeface="微软雅黑" panose="020B0503020204020204" pitchFamily="34" charset="-122"/>
              </a:rPr>
              <a:t>Linux</a:t>
            </a:r>
            <a:r>
              <a:rPr lang="zh-CN" altLang="en-US" sz="1800" dirty="0">
                <a:solidFill>
                  <a:srgbClr val="4C6062"/>
                </a:solidFill>
                <a:latin typeface="微软雅黑" panose="020B0503020204020204" pitchFamily="34" charset="-122"/>
                <a:ea typeface="微软雅黑" panose="020B0503020204020204" pitchFamily="34" charset="-122"/>
              </a:rPr>
              <a:t>系统下练习</a:t>
            </a:r>
            <a:r>
              <a:rPr lang="en-US" altLang="zh-CN" sz="1800" dirty="0">
                <a:solidFill>
                  <a:srgbClr val="4C6062"/>
                </a:solidFill>
                <a:latin typeface="微软雅黑" panose="020B0503020204020204" pitchFamily="34" charset="-122"/>
                <a:ea typeface="微软雅黑" panose="020B0503020204020204" pitchFamily="34" charset="-122"/>
              </a:rPr>
              <a:t>TCP/IP</a:t>
            </a:r>
            <a:r>
              <a:rPr lang="zh-CN" altLang="en-US" sz="1800" dirty="0">
                <a:solidFill>
                  <a:srgbClr val="4C6062"/>
                </a:solidFill>
                <a:latin typeface="微软雅黑" panose="020B0503020204020204" pitchFamily="34" charset="-122"/>
                <a:ea typeface="微软雅黑" panose="020B0503020204020204" pitchFamily="34" charset="-122"/>
              </a:rPr>
              <a:t>网络设置、网络检测方法、创建实用的网络会话、</a:t>
            </a:r>
            <a:r>
              <a:rPr lang="en-US" altLang="zh-CN" sz="1800" dirty="0">
                <a:solidFill>
                  <a:srgbClr val="4C6062"/>
                </a:solidFill>
                <a:latin typeface="微软雅黑" panose="020B0503020204020204" pitchFamily="34" charset="-122"/>
                <a:ea typeface="微软雅黑" panose="020B0503020204020204" pitchFamily="34" charset="-122"/>
              </a:rPr>
              <a:t>SSH</a:t>
            </a:r>
            <a:r>
              <a:rPr lang="zh-CN" altLang="en-US" sz="1800" dirty="0">
                <a:solidFill>
                  <a:srgbClr val="4C6062"/>
                </a:solidFill>
                <a:latin typeface="微软雅黑" panose="020B0503020204020204" pitchFamily="34" charset="-122"/>
                <a:ea typeface="微软雅黑" panose="020B0503020204020204" pitchFamily="34" charset="-122"/>
              </a:rPr>
              <a:t>服务和</a:t>
            </a:r>
            <a:r>
              <a:rPr lang="en-US" altLang="zh-CN" sz="1800" dirty="0">
                <a:solidFill>
                  <a:srgbClr val="4C6062"/>
                </a:solidFill>
                <a:latin typeface="微软雅黑" panose="020B0503020204020204" pitchFamily="34" charset="-122"/>
                <a:ea typeface="微软雅黑" panose="020B0503020204020204" pitchFamily="34" charset="-122"/>
              </a:rPr>
              <a:t>VNC</a:t>
            </a:r>
            <a:r>
              <a:rPr lang="zh-CN" altLang="en-US" sz="1800" dirty="0">
                <a:solidFill>
                  <a:srgbClr val="4C6062"/>
                </a:solidFill>
                <a:latin typeface="微软雅黑" panose="020B0503020204020204" pitchFamily="34" charset="-122"/>
                <a:ea typeface="微软雅黑" panose="020B0503020204020204" pitchFamily="34" charset="-122"/>
              </a:rPr>
              <a:t>服务。</a:t>
            </a: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a:bodyPr>
          <a:lstStyle/>
          <a:p>
            <a:r>
              <a:rPr lang="zh-CN" altLang="en-US" dirty="0"/>
              <a:t>配置</a:t>
            </a:r>
            <a:r>
              <a:rPr lang="en-US" altLang="zh-CN" dirty="0"/>
              <a:t>Linux</a:t>
            </a:r>
            <a:r>
              <a:rPr lang="zh-CN" altLang="en-US" dirty="0"/>
              <a:t>下的</a:t>
            </a:r>
            <a:r>
              <a:rPr lang="en-US" altLang="zh-CN" dirty="0"/>
              <a:t>TCP/IP</a:t>
            </a:r>
            <a:r>
              <a:rPr lang="zh-CN" altLang="en-US" dirty="0"/>
              <a:t>和远程管理</a:t>
            </a:r>
            <a:endParaRPr lang="zh-CN" altLang="en-US"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561416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．创建新连接配置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）删除连接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connection delete default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成功删除连接 </a:t>
            </a:r>
            <a:r>
              <a:rPr lang="en-US" altLang="zh-CN" sz="2000" dirty="0">
                <a:solidFill>
                  <a:srgbClr val="4C6062"/>
                </a:solidFill>
                <a:latin typeface="微软雅黑" panose="020B0503020204020204" pitchFamily="34" charset="-122"/>
                <a:ea typeface="微软雅黑" panose="020B0503020204020204" pitchFamily="34" charset="-122"/>
              </a:rPr>
              <a:t>"default" (01178d20-ffc4-4fda-a15a-0da2547f8545)</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）创建新的连接配置</a:t>
            </a:r>
            <a:r>
              <a:rPr lang="en-US" altLang="zh-CN" sz="2000" dirty="0">
                <a:solidFill>
                  <a:srgbClr val="4C6062"/>
                </a:solidFill>
                <a:latin typeface="微软雅黑" panose="020B0503020204020204" pitchFamily="34" charset="-122"/>
                <a:ea typeface="微软雅黑" panose="020B0503020204020204" pitchFamily="34" charset="-122"/>
              </a:rPr>
              <a:t>test2</a:t>
            </a:r>
            <a:r>
              <a:rPr lang="zh-CN" altLang="en-US" sz="2000" dirty="0">
                <a:solidFill>
                  <a:srgbClr val="4C6062"/>
                </a:solidFill>
                <a:latin typeface="微软雅黑" panose="020B0503020204020204" pitchFamily="34" charset="-122"/>
                <a:ea typeface="微软雅黑" panose="020B0503020204020204" pitchFamily="34" charset="-122"/>
              </a:rPr>
              <a:t>，指定静态</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，不自动连接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connection add con-name test2 ipv4.method manual </a:t>
            </a:r>
            <a:r>
              <a:rPr lang="en-US" altLang="zh-CN" sz="2000" dirty="0" err="1">
                <a:solidFill>
                  <a:srgbClr val="4C6062"/>
                </a:solidFill>
                <a:latin typeface="微软雅黑" panose="020B0503020204020204" pitchFamily="34" charset="-122"/>
                <a:ea typeface="微软雅黑" panose="020B0503020204020204" pitchFamily="34" charset="-122"/>
              </a:rPr>
              <a:t>ifname</a:t>
            </a:r>
            <a:r>
              <a:rPr lang="en-US" altLang="zh-CN" sz="2000" dirty="0">
                <a:solidFill>
                  <a:srgbClr val="4C6062"/>
                </a:solidFill>
                <a:latin typeface="微软雅黑" panose="020B0503020204020204" pitchFamily="34" charset="-122"/>
                <a:ea typeface="微软雅黑" panose="020B0503020204020204" pitchFamily="34" charset="-122"/>
              </a:rPr>
              <a:t> ens160 </a:t>
            </a:r>
            <a:r>
              <a:rPr lang="en-US" altLang="zh-CN" sz="2000" dirty="0" err="1">
                <a:solidFill>
                  <a:srgbClr val="4C6062"/>
                </a:solidFill>
                <a:latin typeface="微软雅黑" panose="020B0503020204020204" pitchFamily="34" charset="-122"/>
                <a:ea typeface="微软雅黑" panose="020B0503020204020204" pitchFamily="34" charset="-122"/>
              </a:rPr>
              <a:t>autoconnect</a:t>
            </a:r>
            <a:r>
              <a:rPr lang="en-US" altLang="zh-CN" sz="2000" dirty="0">
                <a:solidFill>
                  <a:srgbClr val="4C6062"/>
                </a:solidFill>
                <a:latin typeface="微软雅黑" panose="020B0503020204020204" pitchFamily="34" charset="-122"/>
                <a:ea typeface="微软雅黑" panose="020B0503020204020204" pitchFamily="34" charset="-122"/>
              </a:rPr>
              <a:t> no type Ethernet ipv4.addresses 192.168.10.100/24 gw4 192.168.10.1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Connection 'test2' (7b0ae802-1bb7-41a3-92ad-5a1587eb367f) successfully added.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flipV="1">
            <a:off x="1084780" y="2591594"/>
            <a:ext cx="10028789" cy="1021076"/>
          </a:xfrm>
          <a:prstGeom prst="rect">
            <a:avLst/>
          </a:prstGeom>
        </p:spPr>
      </p:pic>
      <p:pic>
        <p:nvPicPr>
          <p:cNvPr id="7" name="图片 6"/>
          <p:cNvPicPr>
            <a:picLocks noChangeAspect="1"/>
          </p:cNvPicPr>
          <p:nvPr/>
        </p:nvPicPr>
        <p:blipFill>
          <a:blip r:embed="rId1"/>
          <a:stretch>
            <a:fillRect/>
          </a:stretch>
        </p:blipFill>
        <p:spPr>
          <a:xfrm flipV="1">
            <a:off x="1084780" y="4123208"/>
            <a:ext cx="10028789" cy="2373635"/>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476778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．创建新连接配置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）参数说明</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con-name</a:t>
            </a:r>
            <a:r>
              <a:rPr lang="zh-CN" altLang="en-US" sz="2000" dirty="0">
                <a:solidFill>
                  <a:srgbClr val="4C6062"/>
                </a:solidFill>
                <a:latin typeface="微软雅黑" panose="020B0503020204020204" pitchFamily="34" charset="-122"/>
                <a:ea typeface="微软雅黑" panose="020B0503020204020204" pitchFamily="34" charset="-122"/>
              </a:rPr>
              <a:t>：指定连接名字，没有特殊要求。</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ipv4.methmod</a:t>
            </a:r>
            <a:r>
              <a:rPr lang="zh-CN" altLang="en-US" sz="2000" dirty="0">
                <a:solidFill>
                  <a:srgbClr val="4C6062"/>
                </a:solidFill>
                <a:latin typeface="微软雅黑" panose="020B0503020204020204" pitchFamily="34" charset="-122"/>
                <a:ea typeface="微软雅黑" panose="020B0503020204020204" pitchFamily="34" charset="-122"/>
              </a:rPr>
              <a:t>：指定获取</a:t>
            </a:r>
            <a:r>
              <a:rPr lang="en-US" altLang="zh-CN" sz="2000" dirty="0">
                <a:solidFill>
                  <a:srgbClr val="4C6062"/>
                </a:solidFill>
                <a:latin typeface="微软雅黑" panose="020B0503020204020204" pitchFamily="34" charset="-122"/>
                <a:ea typeface="微软雅黑" panose="020B0503020204020204" pitchFamily="34" charset="-122"/>
              </a:rPr>
              <a:t>IP</a:t>
            </a:r>
            <a:r>
              <a:rPr lang="zh-CN" altLang="en-US" sz="2000" dirty="0">
                <a:solidFill>
                  <a:srgbClr val="4C6062"/>
                </a:solidFill>
                <a:latin typeface="微软雅黑" panose="020B0503020204020204" pitchFamily="34" charset="-122"/>
                <a:ea typeface="微软雅黑" panose="020B0503020204020204" pitchFamily="34" charset="-122"/>
              </a:rPr>
              <a:t>地址的方式。</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err="1">
                <a:solidFill>
                  <a:srgbClr val="4C6062"/>
                </a:solidFill>
                <a:latin typeface="微软雅黑" panose="020B0503020204020204" pitchFamily="34" charset="-122"/>
                <a:ea typeface="微软雅黑" panose="020B0503020204020204" pitchFamily="34" charset="-122"/>
              </a:rPr>
              <a:t>ifname</a:t>
            </a:r>
            <a:r>
              <a:rPr lang="zh-CN" altLang="en-US" sz="2000" dirty="0">
                <a:solidFill>
                  <a:srgbClr val="4C6062"/>
                </a:solidFill>
                <a:latin typeface="微软雅黑" panose="020B0503020204020204" pitchFamily="34" charset="-122"/>
                <a:ea typeface="微软雅黑" panose="020B0503020204020204" pitchFamily="34" charset="-122"/>
              </a:rPr>
              <a:t>：指定网卡设备名，也就是次配置所生效的网卡。</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err="1">
                <a:solidFill>
                  <a:srgbClr val="4C6062"/>
                </a:solidFill>
                <a:latin typeface="微软雅黑" panose="020B0503020204020204" pitchFamily="34" charset="-122"/>
                <a:ea typeface="微软雅黑" panose="020B0503020204020204" pitchFamily="34" charset="-122"/>
              </a:rPr>
              <a:t>autoconnect</a:t>
            </a:r>
            <a:r>
              <a:rPr lang="zh-CN" altLang="en-US" sz="2000" dirty="0">
                <a:solidFill>
                  <a:srgbClr val="4C6062"/>
                </a:solidFill>
                <a:latin typeface="微软雅黑" panose="020B0503020204020204" pitchFamily="34" charset="-122"/>
                <a:ea typeface="微软雅黑" panose="020B0503020204020204" pitchFamily="34" charset="-122"/>
              </a:rPr>
              <a:t>：指定是否自动启动。</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ipv4.addresses</a:t>
            </a:r>
            <a:r>
              <a:rPr lang="zh-CN" altLang="en-US" sz="2000" dirty="0">
                <a:solidFill>
                  <a:srgbClr val="4C6062"/>
                </a:solidFill>
                <a:latin typeface="微软雅黑" panose="020B0503020204020204" pitchFamily="34" charset="-122"/>
                <a:ea typeface="微软雅黑" panose="020B0503020204020204" pitchFamily="34" charset="-122"/>
              </a:rPr>
              <a:t>：指定</a:t>
            </a:r>
            <a:r>
              <a:rPr lang="en-US" altLang="zh-CN" sz="2000" dirty="0">
                <a:solidFill>
                  <a:srgbClr val="4C6062"/>
                </a:solidFill>
                <a:latin typeface="微软雅黑" panose="020B0503020204020204" pitchFamily="34" charset="-122"/>
                <a:ea typeface="微软雅黑" panose="020B0503020204020204" pitchFamily="34" charset="-122"/>
              </a:rPr>
              <a:t>IPv4</a:t>
            </a:r>
            <a:r>
              <a:rPr lang="zh-CN" altLang="en-US" sz="2000" dirty="0">
                <a:solidFill>
                  <a:srgbClr val="4C6062"/>
                </a:solidFill>
                <a:latin typeface="微软雅黑" panose="020B0503020204020204" pitchFamily="34" charset="-122"/>
                <a:ea typeface="微软雅黑" panose="020B0503020204020204" pitchFamily="34" charset="-122"/>
              </a:rPr>
              <a:t>地址。</a:t>
            </a:r>
            <a:endParaRPr lang="zh-CN" altLang="en-US" sz="2000" dirty="0">
              <a:solidFill>
                <a:srgbClr val="4C6062"/>
              </a:solidFill>
              <a:latin typeface="微软雅黑" panose="020B0503020204020204" pitchFamily="34" charset="-122"/>
              <a:ea typeface="微软雅黑" panose="020B0503020204020204" pitchFamily="34" charset="-122"/>
            </a:endParaRPr>
          </a:p>
          <a:p>
            <a:pPr marL="952500" lvl="1" indent="-342900">
              <a:lnSpc>
                <a:spcPct val="150000"/>
              </a:lnSpc>
              <a:spcBef>
                <a:spcPts val="360"/>
              </a:spcBef>
              <a:spcAft>
                <a:spcPts val="240"/>
              </a:spcAft>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gw4</a:t>
            </a:r>
            <a:r>
              <a:rPr lang="zh-CN" altLang="en-US" sz="2000" dirty="0">
                <a:solidFill>
                  <a:srgbClr val="4C6062"/>
                </a:solidFill>
                <a:latin typeface="微软雅黑" panose="020B0503020204020204" pitchFamily="34" charset="-122"/>
                <a:ea typeface="微软雅黑" panose="020B0503020204020204" pitchFamily="34" charset="-122"/>
              </a:rPr>
              <a:t>：指定网关。</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2591594"/>
            <a:ext cx="10028789" cy="3327719"/>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6-3  </a:t>
            </a:r>
            <a:r>
              <a:rPr lang="zh-CN" altLang="en-US" dirty="0"/>
              <a:t>课堂练习</a:t>
            </a:r>
            <a:endParaRPr lang="zh-CN" altLang="en-US" b="0" dirty="0"/>
          </a:p>
        </p:txBody>
      </p:sp>
      <p:sp>
        <p:nvSpPr>
          <p:cNvPr id="2" name="文本框 1"/>
          <p:cNvSpPr txBox="1"/>
          <p:nvPr/>
        </p:nvSpPr>
        <p:spPr>
          <a:xfrm>
            <a:off x="984793" y="1601127"/>
            <a:ext cx="9888772" cy="4507865"/>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1: 基础命令熟悉</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a:t>
            </a:r>
            <a:r>
              <a:rPr sz="1600" dirty="0">
                <a:solidFill>
                  <a:srgbClr val="4C6062"/>
                </a:solidFill>
                <a:latin typeface="微软雅黑" panose="020B0503020204020204" pitchFamily="34" charset="-122"/>
                <a:ea typeface="微软雅黑" panose="020B0503020204020204" pitchFamily="34" charset="-122"/>
              </a:rPr>
              <a:t>查看网络连接：使用 nmcli connection show 命令列出所有网络连接，然后只列出活动的连接。</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rPr>
              <a:t>检查设备状态：使用 nmcli device status 查看所有网络设备的状态。</a:t>
            </a:r>
            <a:endParaRPr sz="16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FontTx/>
            </a:pPr>
            <a:r>
              <a:rPr sz="2000" dirty="0">
                <a:solidFill>
                  <a:srgbClr val="4C6062"/>
                </a:solidFill>
                <a:latin typeface="微软雅黑" panose="020B0503020204020204" pitchFamily="34" charset="-122"/>
                <a:ea typeface="微软雅黑" panose="020B0503020204020204" pitchFamily="34" charset="-122"/>
                <a:sym typeface="+mn-ea"/>
              </a:rPr>
              <a:t>练习 2: 创建和管理网络连接</a:t>
            </a:r>
            <a:endParaRPr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1</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创建新连接：创建一个新的以太网连接 myConnection，将其绑定到网卡 ens</a:t>
            </a:r>
            <a:r>
              <a:rPr lang="en-US" sz="1600" dirty="0">
                <a:solidFill>
                  <a:srgbClr val="4C6062"/>
                </a:solidFill>
                <a:latin typeface="微软雅黑" panose="020B0503020204020204" pitchFamily="34" charset="-122"/>
                <a:ea typeface="微软雅黑" panose="020B0503020204020204" pitchFamily="34" charset="-122"/>
                <a:sym typeface="+mn-ea"/>
              </a:rPr>
              <a:t>160</a:t>
            </a:r>
            <a:r>
              <a:rPr sz="1600" dirty="0">
                <a:solidFill>
                  <a:srgbClr val="4C6062"/>
                </a:solidFill>
                <a:latin typeface="微软雅黑" panose="020B0503020204020204" pitchFamily="34" charset="-122"/>
                <a:ea typeface="微软雅黑" panose="020B0503020204020204" pitchFamily="34" charset="-122"/>
                <a:sym typeface="+mn-ea"/>
              </a:rPr>
              <a:t>，并设置为自动获取 IP。</a:t>
            </a:r>
            <a:endParaRPr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修改连接属性：修改 myConnection，设置固定的 IP 地址为 192.168.1.100，子网掩码为 255.255.255.0，并设置网关为 192.168.1.1。</a:t>
            </a:r>
            <a:endParaRPr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）删除连接：删除刚刚创建的 myConnection 连接。</a:t>
            </a:r>
            <a:endParaRPr lang="zh-CN" altLang="en-US"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highlight>
                  <a:srgbClr val="FFFF00"/>
                </a:highlight>
              </a:rPr>
              <a:t>任务</a:t>
            </a:r>
            <a:r>
              <a:rPr lang="en-US" altLang="zh-CN" dirty="0">
                <a:highlight>
                  <a:srgbClr val="FFFF00"/>
                </a:highlight>
              </a:rPr>
              <a:t>6-3  </a:t>
            </a:r>
            <a:r>
              <a:rPr lang="zh-CN" altLang="en-US" dirty="0">
                <a:highlight>
                  <a:srgbClr val="FFFF00"/>
                </a:highlight>
              </a:rPr>
              <a:t>课堂练习（参考答案）</a:t>
            </a:r>
            <a:endParaRPr lang="zh-CN" altLang="en-US" b="0" dirty="0">
              <a:highlight>
                <a:srgbClr val="FFFF00"/>
              </a:highlight>
            </a:endParaRPr>
          </a:p>
        </p:txBody>
      </p:sp>
      <p:sp>
        <p:nvSpPr>
          <p:cNvPr id="2" name="文本框 1"/>
          <p:cNvSpPr txBox="1"/>
          <p:nvPr/>
        </p:nvSpPr>
        <p:spPr>
          <a:xfrm>
            <a:off x="984793" y="1601127"/>
            <a:ext cx="9888772" cy="4507865"/>
          </a:xfrm>
          <a:prstGeom prst="rect">
            <a:avLst/>
          </a:prstGeom>
          <a:noFill/>
        </p:spPr>
        <p:txBody>
          <a:bodyPr wrap="square" rtlCol="0" anchor="t">
            <a:sp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练习 1: 基础命令熟悉</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）列出所有网络连接的命令是：</a:t>
            </a:r>
            <a:r>
              <a:rPr sz="1600" dirty="0">
                <a:solidFill>
                  <a:srgbClr val="4C6062"/>
                </a:solidFill>
                <a:latin typeface="微软雅黑" panose="020B0503020204020204" pitchFamily="34" charset="-122"/>
                <a:ea typeface="微软雅黑" panose="020B0503020204020204" pitchFamily="34" charset="-122"/>
              </a:rPr>
              <a:t>nmcli connection show</a:t>
            </a:r>
            <a:endParaRPr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 </a:t>
            </a:r>
            <a:r>
              <a:rPr lang="en-US" sz="1600" dirty="0">
                <a:solidFill>
                  <a:srgbClr val="4C6062"/>
                </a:solidFill>
                <a:latin typeface="微软雅黑" panose="020B0503020204020204" pitchFamily="34" charset="-122"/>
                <a:ea typeface="微软雅黑" panose="020B0503020204020204" pitchFamily="34" charset="-122"/>
              </a:rPr>
              <a:t>        只列出活动的连接的命令是：nmcli connection show --active</a:t>
            </a:r>
            <a:endParaRPr 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rPr>
              <a:t>nmcli device status</a:t>
            </a:r>
            <a:endParaRPr sz="1600" dirty="0">
              <a:solidFill>
                <a:srgbClr val="4C6062"/>
              </a:solidFill>
              <a:latin typeface="微软雅黑" panose="020B0503020204020204" pitchFamily="34" charset="-122"/>
              <a:ea typeface="微软雅黑" panose="020B0503020204020204" pitchFamily="34" charset="-122"/>
            </a:endParaRPr>
          </a:p>
          <a:p>
            <a:pPr indent="457200" algn="l">
              <a:lnSpc>
                <a:spcPct val="150000"/>
              </a:lnSpc>
              <a:spcBef>
                <a:spcPts val="360"/>
              </a:spcBef>
              <a:spcAft>
                <a:spcPts val="240"/>
              </a:spcAft>
              <a:buClrTx/>
              <a:buSzTx/>
              <a:buFontTx/>
            </a:pPr>
            <a:r>
              <a:rPr sz="2000" dirty="0">
                <a:solidFill>
                  <a:srgbClr val="4C6062"/>
                </a:solidFill>
                <a:latin typeface="微软雅黑" panose="020B0503020204020204" pitchFamily="34" charset="-122"/>
                <a:ea typeface="微软雅黑" panose="020B0503020204020204" pitchFamily="34" charset="-122"/>
                <a:sym typeface="+mn-ea"/>
              </a:rPr>
              <a:t>练习 2: 创建和管理网络连接</a:t>
            </a:r>
            <a:endParaRPr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1</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nmcli connection add con-name myConnection type ethernet ifname ens160 autoconnect yes ipv4.method auto</a:t>
            </a:r>
            <a:endParaRPr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2</a:t>
            </a: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sz="1600" dirty="0">
                <a:solidFill>
                  <a:srgbClr val="4C6062"/>
                </a:solidFill>
                <a:latin typeface="微软雅黑" panose="020B0503020204020204" pitchFamily="34" charset="-122"/>
                <a:ea typeface="微软雅黑" panose="020B0503020204020204" pitchFamily="34" charset="-122"/>
                <a:sym typeface="+mn-ea"/>
              </a:rPr>
              <a:t>nmcli connection modify myConnection ipv4.addresses 192.168.1.100/24 ipv4.gateway 192.168.1.1 ipv4.method manual</a:t>
            </a:r>
            <a:endParaRPr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sym typeface="+mn-ea"/>
              </a:rPr>
              <a:t>（</a:t>
            </a:r>
            <a:r>
              <a:rPr lang="en-US" altLang="zh-CN" sz="1600" dirty="0">
                <a:solidFill>
                  <a:srgbClr val="4C6062"/>
                </a:solidFill>
                <a:latin typeface="微软雅黑" panose="020B0503020204020204" pitchFamily="34" charset="-122"/>
                <a:ea typeface="微软雅黑" panose="020B0503020204020204" pitchFamily="34" charset="-122"/>
                <a:sym typeface="+mn-ea"/>
              </a:rPr>
              <a:t>3</a:t>
            </a:r>
            <a:r>
              <a:rPr lang="zh-CN" altLang="en-US" sz="1600" dirty="0">
                <a:solidFill>
                  <a:srgbClr val="4C6062"/>
                </a:solidFill>
                <a:latin typeface="微软雅黑" panose="020B0503020204020204" pitchFamily="34" charset="-122"/>
                <a:ea typeface="微软雅黑" panose="020B0503020204020204" pitchFamily="34" charset="-122"/>
                <a:sym typeface="+mn-ea"/>
              </a:rPr>
              <a:t>）nmcli connection delete myConnection</a:t>
            </a:r>
            <a:endParaRPr lang="zh-CN" altLang="en-US" sz="16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315195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．查看</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a:t>
            </a:r>
            <a:r>
              <a:rPr lang="zh-CN" altLang="en-US" sz="2000" dirty="0">
                <a:solidFill>
                  <a:srgbClr val="4C6062"/>
                </a:solidFill>
                <a:latin typeface="微软雅黑" panose="020B0503020204020204" pitchFamily="34" charset="-122"/>
                <a:ea typeface="微软雅黑" panose="020B0503020204020204" pitchFamily="34" charset="-122"/>
              </a:rPr>
              <a:t>目录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ls /</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a:t>
            </a:r>
            <a:r>
              <a:rPr lang="en-US" altLang="zh-CN" sz="2000" dirty="0" err="1">
                <a:solidFill>
                  <a:srgbClr val="4C6062"/>
                </a:solidFill>
                <a:latin typeface="微软雅黑" panose="020B0503020204020204" pitchFamily="34" charset="-122"/>
                <a:ea typeface="微软雅黑" panose="020B0503020204020204" pitchFamily="34" charset="-122"/>
              </a:rPr>
              <a:t>ifcfg</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/network-scripts/ifcfg-ens160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/network-scripts/ifcfg-test2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多出一个文件</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sysconfig</a:t>
            </a:r>
            <a:r>
              <a:rPr lang="en-US" altLang="zh-CN" sz="2000" dirty="0">
                <a:solidFill>
                  <a:srgbClr val="4C6062"/>
                </a:solidFill>
                <a:latin typeface="微软雅黑" panose="020B0503020204020204" pitchFamily="34" charset="-122"/>
                <a:ea typeface="微软雅黑" panose="020B0503020204020204" pitchFamily="34" charset="-122"/>
              </a:rPr>
              <a:t>/network-scripts/ifcfg-test2</a:t>
            </a:r>
            <a:r>
              <a:rPr lang="zh-CN" altLang="en-US" sz="2000" dirty="0">
                <a:solidFill>
                  <a:srgbClr val="4C6062"/>
                </a:solidFill>
                <a:latin typeface="微软雅黑" panose="020B0503020204020204" pitchFamily="34" charset="-122"/>
                <a:ea typeface="微软雅黑" panose="020B0503020204020204" pitchFamily="34" charset="-122"/>
              </a:rPr>
              <a:t>，说明添加确实生效了。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1981992"/>
            <a:ext cx="10028789" cy="2286001"/>
          </a:xfrm>
          <a:prstGeom prst="rect">
            <a:avLst/>
          </a:prstGeom>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6-3  </a:t>
            </a:r>
            <a:r>
              <a:rPr lang="zh-CN" altLang="en-US" dirty="0"/>
              <a:t>使用</a:t>
            </a:r>
            <a:r>
              <a:rPr lang="en-US" altLang="zh-CN" dirty="0" err="1"/>
              <a:t>nmcli</a:t>
            </a:r>
            <a:r>
              <a:rPr lang="zh-CN" altLang="en-US" dirty="0"/>
              <a:t>命令配置网络</a:t>
            </a:r>
            <a:endParaRPr lang="zh-CN" altLang="en-US" b="0" dirty="0"/>
          </a:p>
        </p:txBody>
      </p:sp>
      <p:sp>
        <p:nvSpPr>
          <p:cNvPr id="2" name="文本框 1"/>
          <p:cNvSpPr txBox="1"/>
          <p:nvPr/>
        </p:nvSpPr>
        <p:spPr>
          <a:xfrm>
            <a:off x="984793" y="1471587"/>
            <a:ext cx="9888772" cy="5306389"/>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．启用</a:t>
            </a:r>
            <a:r>
              <a:rPr lang="en-US" altLang="zh-CN" sz="2000" dirty="0">
                <a:solidFill>
                  <a:srgbClr val="4C6062"/>
                </a:solidFill>
                <a:latin typeface="微软雅黑" panose="020B0503020204020204" pitchFamily="34" charset="-122"/>
                <a:ea typeface="微软雅黑" panose="020B0503020204020204" pitchFamily="34" charset="-122"/>
              </a:rPr>
              <a:t>test2</a:t>
            </a:r>
            <a:r>
              <a:rPr lang="zh-CN" altLang="en-US" sz="2000" dirty="0">
                <a:solidFill>
                  <a:srgbClr val="4C6062"/>
                </a:solidFill>
                <a:latin typeface="微软雅黑" panose="020B0503020204020204" pitchFamily="34" charset="-122"/>
                <a:ea typeface="微软雅黑" panose="020B0503020204020204" pitchFamily="34" charset="-122"/>
              </a:rPr>
              <a:t>连接配置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connection up test2</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连接已成功激活（</a:t>
            </a:r>
            <a:r>
              <a:rPr lang="en-US" altLang="zh-CN" sz="2000" dirty="0">
                <a:solidFill>
                  <a:srgbClr val="4C6062"/>
                </a:solidFill>
                <a:latin typeface="微软雅黑" panose="020B0503020204020204" pitchFamily="34" charset="-122"/>
                <a:ea typeface="微软雅黑" panose="020B0503020204020204" pitchFamily="34" charset="-122"/>
              </a:rPr>
              <a:t>D-Bus </a:t>
            </a:r>
            <a:r>
              <a:rPr lang="zh-CN" altLang="en-US" sz="2000" dirty="0">
                <a:solidFill>
                  <a:srgbClr val="4C6062"/>
                </a:solidFill>
                <a:latin typeface="微软雅黑" panose="020B0503020204020204" pitchFamily="34" charset="-122"/>
                <a:ea typeface="微软雅黑" panose="020B0503020204020204" pitchFamily="34" charset="-122"/>
              </a:rPr>
              <a:t>活动路径：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/org/</a:t>
            </a:r>
            <a:r>
              <a:rPr lang="en-US" altLang="zh-CN" sz="2000" dirty="0" err="1">
                <a:solidFill>
                  <a:srgbClr val="4C6062"/>
                </a:solidFill>
                <a:latin typeface="微软雅黑" panose="020B0503020204020204" pitchFamily="34" charset="-122"/>
                <a:ea typeface="微软雅黑" panose="020B0503020204020204" pitchFamily="34" charset="-122"/>
              </a:rPr>
              <a:t>freedesktop</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NetworkManager</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ActiveConnection</a:t>
            </a:r>
            <a:r>
              <a:rPr lang="en-US" altLang="zh-CN" sz="2000" dirty="0">
                <a:solidFill>
                  <a:srgbClr val="4C6062"/>
                </a:solidFill>
                <a:latin typeface="微软雅黑" panose="020B0503020204020204" pitchFamily="34" charset="-122"/>
                <a:ea typeface="微软雅黑" panose="020B0503020204020204" pitchFamily="34" charset="-122"/>
              </a:rPr>
              <a:t>/11</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nmcli</a:t>
            </a:r>
            <a:r>
              <a:rPr lang="en-US" altLang="zh-CN" sz="2000" dirty="0">
                <a:solidFill>
                  <a:srgbClr val="4C6062"/>
                </a:solidFill>
                <a:latin typeface="微软雅黑" panose="020B0503020204020204" pitchFamily="34" charset="-122"/>
                <a:ea typeface="微软雅黑" panose="020B0503020204020204" pitchFamily="34" charset="-122"/>
              </a:rPr>
              <a:t>  connection show</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NAME    UUID                                  		       TYPE            DEVICE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test2   7b0ae802-1bb7-41a3-92ad-5a1587eb367f  802-3-ethernet  ens160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virbr0  f30a1db5-d30b-47e6-a8b1-b57c614385aa  bridge          virbr0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ens160   9d5c53ac-93b5-41bb-af37-4908cce6dc31  802-3-ethernet  --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1981990"/>
            <a:ext cx="10028789" cy="2133603"/>
          </a:xfrm>
          <a:prstGeom prst="rect">
            <a:avLst/>
          </a:prstGeom>
        </p:spPr>
      </p:pic>
    </p:spTree>
  </p:cSld>
  <p:clrMapOvr>
    <a:masterClrMapping/>
  </p:clrMapOvr>
  <p:transition spd="slow">
    <p:push/>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MTZkYjg0N2JiYWNhNTQ5NzI1NWQ0NDkwNzA4NjVlODc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12186</Words>
  <Application>WPS 演示</Application>
  <PresentationFormat>自定义</PresentationFormat>
  <Paragraphs>542</Paragraphs>
  <Slides>34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宋体</vt:lpstr>
      <vt:lpstr>Wingdings</vt:lpstr>
      <vt:lpstr>微软雅黑</vt:lpstr>
      <vt:lpstr>Arial Unicode MS</vt:lpstr>
      <vt:lpstr>Microsoft YaHei UI</vt:lpstr>
      <vt:lpstr>Times New Roman</vt:lpstr>
      <vt:lpstr>Arial Unicode MS</vt:lpstr>
      <vt:lpstr>等线</vt:lpstr>
      <vt:lpstr>方正兰亭黑简体</vt:lpstr>
      <vt:lpstr>黑体</vt:lpstr>
      <vt:lpstr>方正书宋简体</vt:lpstr>
      <vt:lpstr>Wingdings 3</vt:lpstr>
      <vt:lpstr>Office Theme</vt:lpstr>
      <vt:lpstr>PowerPoint 演示文稿</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四、项目实录</vt:lpstr>
      <vt:lpstr>四、项目实录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L</cp:lastModifiedBy>
  <cp:revision>554</cp:revision>
  <dcterms:created xsi:type="dcterms:W3CDTF">2006-08-16T00:00:00Z</dcterms:created>
  <dcterms:modified xsi:type="dcterms:W3CDTF">2024-03-27T01:53:31Z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EACEF7097A684A66B87CAA454DC450F4_12</vt:lpwstr>
  </property>
</Properties>
</file>