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709" r:id="rId3"/>
    <p:sldId id="614" r:id="rId4"/>
    <p:sldId id="640" r:id="rId5"/>
    <p:sldId id="642" r:id="rId6"/>
    <p:sldId id="656" r:id="rId7"/>
    <p:sldId id="657" r:id="rId8"/>
    <p:sldId id="643" r:id="rId9"/>
    <p:sldId id="658" r:id="rId10"/>
    <p:sldId id="644" r:id="rId11"/>
    <p:sldId id="645" r:id="rId12"/>
    <p:sldId id="646" r:id="rId13"/>
    <p:sldId id="647" r:id="rId14"/>
    <p:sldId id="648" r:id="rId15"/>
    <p:sldId id="659" r:id="rId16"/>
    <p:sldId id="649" r:id="rId17"/>
    <p:sldId id="650" r:id="rId18"/>
    <p:sldId id="651" r:id="rId19"/>
    <p:sldId id="660" r:id="rId20"/>
    <p:sldId id="661" r:id="rId21"/>
    <p:sldId id="652" r:id="rId22"/>
    <p:sldId id="662" r:id="rId23"/>
    <p:sldId id="663" r:id="rId24"/>
    <p:sldId id="665" r:id="rId25"/>
    <p:sldId id="666" r:id="rId26"/>
    <p:sldId id="668" r:id="rId27"/>
    <p:sldId id="653" r:id="rId28"/>
    <p:sldId id="667" r:id="rId29"/>
    <p:sldId id="670" r:id="rId30"/>
    <p:sldId id="402" r:id="rId31"/>
    <p:sldId id="459" r:id="rId32"/>
    <p:sldId id="592" r:id="rId33"/>
    <p:sldId id="268" r:id="rId34"/>
  </p:sldIdLst>
  <p:sldSz cx="12198350" cy="6859270"/>
  <p:notesSz cx="6858000" cy="9144000"/>
  <p:custDataLst>
    <p:tags r:id="rId40"/>
  </p:custDataLst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orient="horz" pos="2928" userDrawn="1">
          <p15:clr>
            <a:srgbClr val="A4A3A4"/>
          </p15:clr>
        </p15:guide>
        <p15:guide id="3" pos="866" userDrawn="1">
          <p15:clr>
            <a:srgbClr val="A4A3A4"/>
          </p15:clr>
        </p15:guide>
        <p15:guide id="4" pos="3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8D"/>
    <a:srgbClr val="3E5CCC"/>
    <a:srgbClr val="92D050"/>
    <a:srgbClr val="3A4187"/>
    <a:srgbClr val="8C9EE0"/>
    <a:srgbClr val="28A7E1"/>
    <a:srgbClr val="1A8ABC"/>
    <a:srgbClr val="A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681" autoAdjust="0"/>
  </p:normalViewPr>
  <p:slideViewPr>
    <p:cSldViewPr showGuides="1">
      <p:cViewPr varScale="1">
        <p:scale>
          <a:sx n="92" d="100"/>
          <a:sy n="92" d="100"/>
        </p:scale>
        <p:origin x="224" y="60"/>
      </p:cViewPr>
      <p:guideLst>
        <p:guide orient="horz" pos="2143"/>
        <p:guide orient="horz" pos="2928"/>
        <p:guide pos="866"/>
        <p:guide pos="37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8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1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648A5-1AAC-44C2-A860-4F80AF8A9A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E859-46AC-4E08-A9B0-A4992BE5FD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F97D0-0773-4E69-AF7F-C79F2523E1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1F428-825D-447D-9C0B-75CC2874064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TextBox 1"/>
          <p:cNvSpPr txBox="1"/>
          <p:nvPr userDrawn="1"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内容</a:t>
            </a:r>
            <a:endParaRPr lang="en-US" altLang="zh-CN" sz="53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 userDrawn="1"/>
        </p:nvSpPr>
        <p:spPr>
          <a:xfrm>
            <a:off x="2233987" y="1642914"/>
            <a:ext cx="1274388" cy="266761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1900" dirty="0">
              <a:solidFill>
                <a:srgbClr val="4197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 userDrawn="1"/>
        </p:nvSpPr>
        <p:spPr>
          <a:xfrm>
            <a:off x="3567791" y="762794"/>
            <a:ext cx="718145" cy="946434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28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导航</a:t>
            </a:r>
            <a:endParaRPr lang="en-US" altLang="zh-CN" sz="28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51570" y="332656"/>
            <a:ext cx="3514805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firewall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450975" y="2515235"/>
            <a:ext cx="2460625" cy="860425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sz="4800" dirty="0" smtClean="0">
                <a:solidFill>
                  <a:schemeClr val="bg1"/>
                </a:solidFill>
              </a:rPr>
              <a:t>项目</a:t>
            </a:r>
            <a:r>
              <a:rPr lang="en-US" altLang="zh-CN" sz="4800" dirty="0" smtClean="0">
                <a:solidFill>
                  <a:schemeClr val="bg1"/>
                </a:solidFill>
              </a:rPr>
              <a:t>6-3</a:t>
            </a:r>
            <a:r>
              <a:rPr lang="zh-CN" altLang="en-US" sz="4800" dirty="0" smtClean="0">
                <a:solidFill>
                  <a:schemeClr val="bg1"/>
                </a:solidFill>
              </a:rPr>
              <a:t> 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4175" y="2576830"/>
            <a:ext cx="6804025" cy="73723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sz="4000" b="1" dirty="0">
                <a:solidFill>
                  <a:schemeClr val="bg1"/>
                </a:solidFill>
              </a:rPr>
              <a:t>firewall防火墙</a:t>
            </a:r>
            <a:endParaRPr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6-6  </a:t>
            </a:r>
            <a:r>
              <a:rPr lang="zh-CN" altLang="en-US" dirty="0"/>
              <a:t>使用</a:t>
            </a:r>
            <a:r>
              <a:rPr lang="en-US" altLang="zh-CN" dirty="0" err="1"/>
              <a:t>firewalld</a:t>
            </a:r>
            <a:r>
              <a:rPr lang="en-US" altLang="zh-CN" dirty="0"/>
              <a:t> </a:t>
            </a:r>
            <a:r>
              <a:rPr lang="zh-CN" altLang="en-US" dirty="0"/>
              <a:t>服务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616911"/>
            <a:ext cx="10050315" cy="4589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6-1】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将当前区域中请求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服务的流量设置为允许，但仅限当前生效，具体配置如图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7375" y="2224147"/>
            <a:ext cx="5450237" cy="4090805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1219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1" i="0" u="sng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ea typeface="方正黑体简体"/>
                <a:cs typeface="Times New Roman" panose="02020603050405020304" pitchFamily="18" charset="0"/>
              </a:rPr>
              <a:t>【</a:t>
            </a:r>
            <a:r>
              <a:rPr kumimoji="0" lang="zh-CN" altLang="en-US" sz="1000" b="1" i="0" u="sng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ea typeface="方正黑体简体"/>
                <a:cs typeface="Times New Roman" panose="02020603050405020304" pitchFamily="18" charset="0"/>
              </a:rPr>
              <a:t>例</a:t>
            </a:r>
            <a:r>
              <a:rPr kumimoji="0" lang="en-US" altLang="zh-CN" sz="1000" b="1" i="0" u="sng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Arial" panose="020B0604020202020204" pitchFamily="34" charset="0"/>
                <a:ea typeface="方正黑体简体"/>
                <a:cs typeface="Times New Roman" panose="02020603050405020304" pitchFamily="18" charset="0"/>
              </a:rPr>
              <a:t>6-1】</a:t>
            </a:r>
            <a:r>
              <a:rPr kumimoji="0" lang="en-US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6-6  </a:t>
            </a:r>
            <a:r>
              <a:rPr lang="zh-CN" altLang="en-US" dirty="0"/>
              <a:t>使用</a:t>
            </a:r>
            <a:r>
              <a:rPr lang="en-US" altLang="zh-CN" dirty="0" err="1"/>
              <a:t>firewalld</a:t>
            </a:r>
            <a:r>
              <a:rPr lang="en-US" altLang="zh-CN" dirty="0"/>
              <a:t> </a:t>
            </a:r>
            <a:r>
              <a:rPr lang="zh-CN" altLang="en-US" dirty="0"/>
              <a:t>服务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616911"/>
            <a:ext cx="10050315" cy="18592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6-2】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尝试添加一条防火墙策略规则，使其放行访问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8088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～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8089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）的流量，并将其设置为永久生效，以达到系统重启后防火墙策略规则依然生效的目的。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选择“端口”→“添加”，打开“端口和协议”对话框。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配置完毕后单击“确定”按钮，如图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591" y="3540086"/>
            <a:ext cx="4260715" cy="329474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6-6  </a:t>
            </a:r>
            <a:r>
              <a:rPr lang="zh-CN" altLang="en-US" dirty="0"/>
              <a:t>使用</a:t>
            </a:r>
            <a:r>
              <a:rPr lang="en-US" altLang="zh-CN" dirty="0" err="1"/>
              <a:t>firewalld</a:t>
            </a:r>
            <a:r>
              <a:rPr lang="en-US" altLang="zh-CN" dirty="0"/>
              <a:t> </a:t>
            </a:r>
            <a:r>
              <a:rPr lang="zh-CN" altLang="en-US" dirty="0"/>
              <a:t>服务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616911"/>
            <a:ext cx="10050315" cy="45890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在“选项”菜单中单击“重载防火墙”，让配置的防火墙策略规则立即生效，如图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98775" y="2244929"/>
            <a:ext cx="6192624" cy="3534919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6-7  </a:t>
            </a:r>
            <a:r>
              <a:rPr lang="zh-CN" altLang="en-US" dirty="0"/>
              <a:t>配置</a:t>
            </a:r>
            <a:r>
              <a:rPr lang="en-US" altLang="zh-CN" dirty="0"/>
              <a:t>NAT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616911"/>
            <a:ext cx="10050315" cy="28441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 8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的防火墙（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firewall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）利用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表能够实现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功能，将内网地址与外网地址进行转换，完成内、外网的通信。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表支持以下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种操作。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SNAT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：改变数据包的源地址。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DNAT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：改变数据包的目的地址。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MASQUERADE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MASQUERADE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的作用与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SNAT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完全一样，改变数据包的源地址。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6-7  </a:t>
            </a:r>
            <a:r>
              <a:rPr lang="zh-CN" altLang="en-US" dirty="0"/>
              <a:t>配置</a:t>
            </a:r>
            <a:r>
              <a:rPr lang="en-US" altLang="zh-CN" dirty="0"/>
              <a:t>NAT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616911"/>
            <a:ext cx="10050315" cy="13668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企业环境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企业网络拓扑如图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所示。内部主机使用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192.168.10.0/24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网段的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地址，并且使用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主机作为服务器连接互联网，外网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地址为固定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202.112.113.112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3975" y="3058657"/>
            <a:ext cx="6784975" cy="317224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6-7  </a:t>
            </a:r>
            <a:r>
              <a:rPr lang="zh-CN" altLang="en-US" dirty="0"/>
              <a:t>配置</a:t>
            </a:r>
            <a:r>
              <a:rPr lang="en-US" altLang="zh-CN" dirty="0"/>
              <a:t>NAT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616911"/>
            <a:ext cx="10050315" cy="19362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企业环境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）配置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SNAT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保证内网用户能够正常访问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）配置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DNAT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保证外网用户能够正常访问内网的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服务器和客户端的信息如表所示：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1688" y="3560868"/>
            <a:ext cx="10231870" cy="3035964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6-7  </a:t>
            </a:r>
            <a:r>
              <a:rPr lang="zh-CN" altLang="en-US" dirty="0"/>
              <a:t>配置</a:t>
            </a:r>
            <a:r>
              <a:rPr lang="en-US" altLang="zh-CN" dirty="0"/>
              <a:t>NAT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616911"/>
            <a:ext cx="10050315" cy="39060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SNAT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并测试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Server02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上安装双网卡。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Server02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关机状态下，在虚拟机中添加两块网卡：第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块网卡连接到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VMnet1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，第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块网卡连接到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VMnet8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启动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Server02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，以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用户身份登录计算机。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单击右上角的网络连接图标，配置。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设置网络接口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ens224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地址为：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202.112.113.112/24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 按照前文的方法，设置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ens160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地址为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192.168.10.20/24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6-7  </a:t>
            </a:r>
            <a:r>
              <a:rPr lang="zh-CN" altLang="en-US" dirty="0"/>
              <a:t>配置</a:t>
            </a:r>
            <a:r>
              <a:rPr lang="en-US" altLang="zh-CN" dirty="0"/>
              <a:t>NAT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616911"/>
            <a:ext cx="10050315" cy="54141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SNAT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并测试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）测试环境。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①配置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Server01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地址、子网掩码、网关等信息。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Server02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要安装双网卡，同时一定要注意计算机的网络连接方式！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Server01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上测试与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Server02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的连通性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 ~]# ping 192.168.10.20   -c  4       	//</a:t>
            </a:r>
            <a:r>
              <a:rPr lang="zh-CN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 ~]# ping 202.112.113.112 -c  4      	//</a:t>
            </a:r>
            <a:r>
              <a:rPr lang="zh-CN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 ~]# ping 202.112.113.113 -c  4      	//</a:t>
            </a:r>
            <a:r>
              <a:rPr lang="zh-CN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不通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Server02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上测试与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Server01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的连通性。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ping -c 4 192.168.10.1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ping -c 4 202.112.113.113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上测试与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Server01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Server02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的连通性。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6-7  </a:t>
            </a:r>
            <a:r>
              <a:rPr lang="zh-CN" altLang="en-US" dirty="0"/>
              <a:t>配置</a:t>
            </a:r>
            <a:r>
              <a:rPr lang="en-US" altLang="zh-CN" dirty="0"/>
              <a:t>NAT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616911"/>
            <a:ext cx="10050315" cy="4737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SNAT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并测试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）测试环境。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Server02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上测试与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Server01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的连通性。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ping -c 4 192.168.10.1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ping -c 4 202.112.113.113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上测试与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Server01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Server02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的连通性。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[root@Client1 ~]# ping -c 4 202.112.113.112			//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[root@Client1 ~]# ping -c 4 192.168.10.1		//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不通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connect: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网络不可达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6-7  </a:t>
            </a:r>
            <a:r>
              <a:rPr lang="zh-CN" altLang="en-US" dirty="0"/>
              <a:t>配置</a:t>
            </a:r>
            <a:r>
              <a:rPr lang="en-US" altLang="zh-CN" dirty="0"/>
              <a:t>NAT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616911"/>
            <a:ext cx="10050315" cy="24286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SNAT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并测试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Server02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上开启转发功能。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[root@client1 ~]# cat /proc/sys/net/ipv4/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ip_forward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                          //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确认开启路由存储转发，其值为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。若没有开启，则需要下面的操作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echo 1 &gt; /proc/sys/net/ipv4/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ip_forward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6-6  </a:t>
            </a:r>
            <a:r>
              <a:rPr lang="zh-CN" altLang="en-US" dirty="0"/>
              <a:t>使用</a:t>
            </a:r>
            <a:r>
              <a:rPr lang="en-US" altLang="zh-CN" dirty="0" err="1"/>
              <a:t>firewalld</a:t>
            </a:r>
            <a:r>
              <a:rPr lang="en-US" altLang="zh-CN" dirty="0"/>
              <a:t> </a:t>
            </a:r>
            <a:r>
              <a:rPr lang="zh-CN" altLang="en-US" dirty="0"/>
              <a:t>服务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616911"/>
            <a:ext cx="9888772" cy="23462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 8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集成了多款防火墙管理工具，其中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firewalld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提供了支持网络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防火墙区域（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zone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）定义的网络连接以及接口安全等级的动态防火墙管理工具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—Linux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系统的动态防火墙管理器（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dynamic firewall manager of Linux systems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系统的动态防火墙管理器拥有基于命令行界面（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Command Line Interface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）和基于图形用户界面（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Graphical User Interface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GUI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）的两种管理方式。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6-7  </a:t>
            </a:r>
            <a:r>
              <a:rPr lang="zh-CN" altLang="en-US" dirty="0"/>
              <a:t>配置</a:t>
            </a:r>
            <a:r>
              <a:rPr lang="en-US" altLang="zh-CN" dirty="0"/>
              <a:t>NAT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616911"/>
            <a:ext cx="10905583" cy="53833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SNAT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并测试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Server02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上将接口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ens224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加入外网区域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external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将内网计算机的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地址转换成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RHEL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主机接口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ens224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--get-zone-of-interface=ens224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--permanent --zone=external --change-interface=ens224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interface is under control of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NetworkManager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setting zone to 'external'.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--zone=external --list-all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external (active)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76327" y="2591594"/>
            <a:ext cx="10028789" cy="39052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6-7  </a:t>
            </a:r>
            <a:r>
              <a:rPr lang="zh-CN" altLang="en-US" dirty="0"/>
              <a:t>配置</a:t>
            </a:r>
            <a:r>
              <a:rPr lang="en-US" altLang="zh-CN" dirty="0"/>
              <a:t>NAT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616911"/>
            <a:ext cx="10905583" cy="43984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SNAT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并测试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）由于需要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连接网络，因此将外网区域的伪装打开（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Server02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--permanent --zone=external --add-masquerade 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--reload 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--permanent --zone=external --query-masquerade 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					#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查询伪装是否打开，下面的命令也可以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--zone=external --list-all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external (active)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76327" y="2591594"/>
            <a:ext cx="10028789" cy="390525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6-7  </a:t>
            </a:r>
            <a:r>
              <a:rPr lang="zh-CN" altLang="en-US" dirty="0"/>
              <a:t>配置</a:t>
            </a:r>
            <a:r>
              <a:rPr lang="en-US" altLang="zh-CN" dirty="0"/>
              <a:t>NAT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616710"/>
            <a:ext cx="11213465" cy="51898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SNAT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并测试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Server02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上配置内部接口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ens160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将内部接口加入内网区域（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7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firewall-</a:t>
            </a:r>
            <a:r>
              <a:rPr lang="en-US" altLang="zh-CN" sz="17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7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--get-zone-of-interface=ens160</a:t>
            </a:r>
            <a:endParaRPr lang="en-US" altLang="zh-CN" sz="17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7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lang="en-US" altLang="zh-CN" sz="17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7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firewall-</a:t>
            </a:r>
            <a:r>
              <a:rPr lang="en-US" altLang="zh-CN" sz="17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7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--permanent --zone=internal --change-interface=ens160</a:t>
            </a:r>
            <a:endParaRPr lang="en-US" altLang="zh-CN" sz="17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7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interface is under control of </a:t>
            </a:r>
            <a:r>
              <a:rPr lang="en-US" altLang="zh-CN" sz="17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NetworkManager</a:t>
            </a:r>
            <a:r>
              <a:rPr lang="en-US" altLang="zh-CN" sz="17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setting zone to 'internal'.</a:t>
            </a:r>
            <a:endParaRPr lang="en-US" altLang="zh-CN" sz="17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7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endParaRPr lang="en-US" altLang="zh-CN" sz="17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7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firewall-</a:t>
            </a:r>
            <a:r>
              <a:rPr lang="en-US" altLang="zh-CN" sz="17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7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--reload </a:t>
            </a:r>
            <a:endParaRPr lang="en-US" altLang="zh-CN" sz="17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7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firewall-</a:t>
            </a:r>
            <a:r>
              <a:rPr lang="en-US" altLang="zh-CN" sz="17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7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--zone=internal --list-all</a:t>
            </a:r>
            <a:endParaRPr lang="en-US" altLang="zh-CN" sz="17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7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 (active)</a:t>
            </a:r>
            <a:endParaRPr lang="en-US" altLang="zh-CN" sz="17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222375" y="3125470"/>
            <a:ext cx="10028555" cy="36576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6-7  </a:t>
            </a:r>
            <a:r>
              <a:rPr lang="zh-CN" altLang="en-US" dirty="0"/>
              <a:t>配置</a:t>
            </a:r>
            <a:r>
              <a:rPr lang="en-US" altLang="zh-CN" dirty="0"/>
              <a:t>NAT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1069975" y="1448435"/>
            <a:ext cx="10050145" cy="53251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SNAT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并测试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）在外网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上配置供测试的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[root@client2 ~]# mount /dev/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cdrom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/media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[root@client2 ~]#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clean all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[root@client2 ~]#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httpd -y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[root@client2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--permanent --add-service=http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[root@client2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--reload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[root@client2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–list-all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[root@client2 ~]#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restart httpd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[root@client2 ~]# netstat -an |grep :80        	//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端口是否开放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[root@client2 ~]#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127.0.0.1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76325" y="2592070"/>
            <a:ext cx="10028555" cy="419608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6-7  </a:t>
            </a:r>
            <a:r>
              <a:rPr lang="zh-CN" altLang="en-US" dirty="0"/>
              <a:t>配置</a:t>
            </a:r>
            <a:r>
              <a:rPr lang="en-US" altLang="zh-CN" dirty="0"/>
              <a:t>NAT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616911"/>
            <a:ext cx="10050315" cy="3413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SNAT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并测试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）在内网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Server01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上测试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SNAT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配置是否成功。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ping 202.112.113.113 -c 4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202.112.113.113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[root@Client1 ~]# cat /var/log/httpd/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access_log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|grep 192.168.10.1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[root@Client1 ~]# cat /var/log/httpd/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access_log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|grep 202.112.113.112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76327" y="2591594"/>
            <a:ext cx="10028789" cy="243888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6-7  </a:t>
            </a:r>
            <a:r>
              <a:rPr lang="zh-CN" altLang="en-US" dirty="0"/>
              <a:t>配置</a:t>
            </a:r>
            <a:r>
              <a:rPr lang="en-US" altLang="zh-CN" dirty="0"/>
              <a:t>NAT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616911"/>
            <a:ext cx="10050315" cy="390600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DNAT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并测试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Server01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上配置内网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服务器及防火墙。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mount /dev/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cdrom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/media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clean all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httpd -y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restart httpd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netstat -an |grep :80         	//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端口是否开放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127.0.0.1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76327" y="2591593"/>
            <a:ext cx="10028789" cy="2931323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6-7  </a:t>
            </a:r>
            <a:r>
              <a:rPr lang="zh-CN" altLang="en-US" dirty="0"/>
              <a:t>配置</a:t>
            </a:r>
            <a:r>
              <a:rPr lang="en-US" altLang="zh-CN" dirty="0"/>
              <a:t>NAT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885" y="1616710"/>
            <a:ext cx="10050145" cy="52260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DNAT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并测试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Server02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上配置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DNAT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端口映射，将外网的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服务器访问映射到内部的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Server01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3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firewall-</a:t>
            </a:r>
            <a:r>
              <a:rPr lang="en-US" altLang="zh-CN" sz="13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3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--permanent --zone=external --add-forward-port=port=80: proto=</a:t>
            </a:r>
            <a:r>
              <a:rPr lang="en-US" altLang="zh-CN" sz="13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tcp:toaddr</a:t>
            </a:r>
            <a:r>
              <a:rPr lang="en-US" altLang="zh-CN" sz="13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=192.168.10.1</a:t>
            </a:r>
            <a:endParaRPr lang="en-US" altLang="zh-CN" sz="13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3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endParaRPr lang="en-US" altLang="zh-CN" sz="13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3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firewall-</a:t>
            </a:r>
            <a:r>
              <a:rPr lang="en-US" altLang="zh-CN" sz="13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3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--reload </a:t>
            </a:r>
            <a:endParaRPr lang="en-US" altLang="zh-CN" sz="13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3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 </a:t>
            </a:r>
            <a:r>
              <a:rPr lang="zh-CN" altLang="en-US" sz="13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查询端口映射结果</a:t>
            </a:r>
            <a:endParaRPr lang="zh-CN" altLang="en-US" sz="13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3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firewall-</a:t>
            </a:r>
            <a:r>
              <a:rPr lang="en-US" altLang="zh-CN" sz="13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3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--zone=external --query-forward-port=port=80:proto= </a:t>
            </a:r>
            <a:r>
              <a:rPr lang="en-US" altLang="zh-CN" sz="13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tcp:toaddr</a:t>
            </a:r>
            <a:r>
              <a:rPr lang="en-US" altLang="zh-CN" sz="13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=192.168.10.1</a:t>
            </a:r>
            <a:endParaRPr lang="en-US" altLang="zh-CN" sz="13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3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en-US" altLang="zh-CN" sz="13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3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firewall-</a:t>
            </a:r>
            <a:r>
              <a:rPr lang="en-US" altLang="zh-CN" sz="13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3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--zone=external --list-all	#</a:t>
            </a:r>
            <a:r>
              <a:rPr lang="zh-CN" altLang="en-US" sz="13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查询端口映射结果</a:t>
            </a:r>
            <a:endParaRPr lang="zh-CN" altLang="en-US" sz="13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3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external (active)</a:t>
            </a:r>
            <a:endParaRPr lang="en-US" altLang="zh-CN" sz="13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3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06475" y="3048635"/>
            <a:ext cx="10028555" cy="341566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6-7  </a:t>
            </a:r>
            <a:r>
              <a:rPr lang="zh-CN" altLang="en-US" dirty="0"/>
              <a:t>配置</a:t>
            </a:r>
            <a:r>
              <a:rPr lang="en-US" altLang="zh-CN" dirty="0"/>
              <a:t>NAT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616911"/>
            <a:ext cx="10050315" cy="38290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DNAT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并测试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）在外网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Client1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上测试。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在外网上访问的是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202.112.113.112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NAT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Server02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会将该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端口的请求转发到内网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Server01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[root@client2 ~]# ping 192.168.10.1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connect: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网络不可达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[root@client2 ~]#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firefox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202.112.113.112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4098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079" y="3582988"/>
            <a:ext cx="4430372" cy="166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1076327" y="2591591"/>
            <a:ext cx="10028789" cy="302269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6-7  </a:t>
            </a:r>
            <a:r>
              <a:rPr lang="zh-CN" altLang="en-US" dirty="0"/>
              <a:t>配置</a:t>
            </a:r>
            <a:r>
              <a:rPr lang="en-US" altLang="zh-CN" dirty="0"/>
              <a:t>NAT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616911"/>
            <a:ext cx="10050315" cy="41676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．实训结束后删除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Server02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SNAT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DNAT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--permanent --zone=external --remove-forward-port=port= 80:proto=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tcp:toaddr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=192.168.10.1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--permanent --zone=public --change-interface=ens224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--permanent --zone=public --change-interface=ens160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[root@Server02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--reload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76327" y="2180116"/>
            <a:ext cx="10028789" cy="3434172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108639" y="4234151"/>
            <a:ext cx="1371536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项目实施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项目实录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6-6  </a:t>
            </a:r>
            <a:r>
              <a:rPr lang="zh-CN" altLang="en-US" dirty="0"/>
              <a:t>使用</a:t>
            </a:r>
            <a:r>
              <a:rPr lang="en-US" altLang="zh-CN" dirty="0" err="1"/>
              <a:t>firewalld</a:t>
            </a:r>
            <a:r>
              <a:rPr lang="en-US" altLang="zh-CN" dirty="0"/>
              <a:t> </a:t>
            </a:r>
            <a:r>
              <a:rPr lang="zh-CN" altLang="en-US" dirty="0"/>
              <a:t>服务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616911"/>
            <a:ext cx="3285582" cy="29211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．使用终端管理工具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命令行终端是一种极富效率的运行工具，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firewall-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命令是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firewalld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防火墙管理工具的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CLI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2775" y="1705368"/>
            <a:ext cx="6522801" cy="445842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视频学习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Linux</a:t>
            </a:r>
            <a:r>
              <a:rPr lang="zh-CN" altLang="en-US" dirty="0"/>
              <a:t>下的</a:t>
            </a:r>
            <a:r>
              <a:rPr dirty="0"/>
              <a:t>配置与管理firewall</a:t>
            </a:r>
            <a:endParaRPr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98280" y="5772004"/>
            <a:ext cx="6106390" cy="318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00"/>
              </a:lnSpc>
              <a:spcAft>
                <a:spcPts val="600"/>
              </a:spcAft>
            </a:pPr>
            <a:r>
              <a:rPr lang="zh-CN" altLang="en-US" sz="2400" kern="100" dirty="0">
                <a:effectLst/>
                <a:latin typeface="Arial" panose="020B0604020202020204" pitchFamily="34" charset="0"/>
                <a:ea typeface="方正兰亭黑简体"/>
                <a:cs typeface="Times New Roman" panose="02020603050405020304" pitchFamily="18" charset="0"/>
              </a:rPr>
              <a:t>配置与管理</a:t>
            </a:r>
            <a:r>
              <a:rPr lang="en-US" altLang="zh-CN" sz="2400" kern="100" dirty="0">
                <a:effectLst/>
                <a:latin typeface="Arial" panose="020B0604020202020204" pitchFamily="34" charset="0"/>
                <a:ea typeface="方正兰亭黑简体"/>
                <a:cs typeface="Times New Roman" panose="02020603050405020304" pitchFamily="18" charset="0"/>
              </a:rPr>
              <a:t>firewall</a:t>
            </a:r>
            <a:endParaRPr lang="zh-CN" altLang="zh-CN" sz="2400" kern="100" dirty="0">
              <a:effectLst/>
              <a:latin typeface="Arial" panose="020B0604020202020204" pitchFamily="34" charset="0"/>
              <a:ea typeface="方正兰亭黑简体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75" y="2623189"/>
            <a:ext cx="2878653" cy="2878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50937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．项目实训目的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网络的设置方法。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学会使用命令检测网络配置。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学会启用和禁用系统服务。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服务及应用。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．项目背景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某企业新增了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服务器，但还没有配置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网络参数，请设置好各项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参数，并连通网络（使用不同的方法）。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要求用户在多个配置文件中快速切换。在公司网络中使用笔记本电脑时需要手动指定网络的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地址，而回到家中则是使用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自动分配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通过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服务访问远程主机，可以使用证书登录远程主机，不需要输入远程主机的用户名和密码。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使用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VNC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服务访问远程主机，使用图形界面访问，桌面端口号为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．项目实训内容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系统下练习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网络设置、网络检测方法、创建实用的网络会话、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服务和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VNC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Linux</a:t>
            </a:r>
            <a:r>
              <a:rPr lang="zh-CN" altLang="en-US" dirty="0"/>
              <a:t>下的</a:t>
            </a:r>
            <a:r>
              <a:rPr lang="en-US" altLang="zh-CN" dirty="0"/>
              <a:t>TCP/IP</a:t>
            </a:r>
            <a:r>
              <a:rPr lang="zh-CN" altLang="en-US" dirty="0"/>
              <a:t>和远程管理</a:t>
            </a:r>
            <a:endParaRPr lang="zh-CN" altLang="en-US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6-6  </a:t>
            </a:r>
            <a:r>
              <a:rPr lang="zh-CN" altLang="en-US" dirty="0"/>
              <a:t>使用</a:t>
            </a:r>
            <a:r>
              <a:rPr lang="en-US" altLang="zh-CN" dirty="0" err="1"/>
              <a:t>firewalld</a:t>
            </a:r>
            <a:r>
              <a:rPr lang="en-US" altLang="zh-CN" dirty="0"/>
              <a:t> </a:t>
            </a:r>
            <a:r>
              <a:rPr lang="zh-CN" altLang="en-US" dirty="0"/>
              <a:t>服务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616911"/>
            <a:ext cx="10050315" cy="48447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）使用终端管理工具实例。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查看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firewalld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服务当前状态和使用的区域。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--state 	                  	#</a:t>
            </a:r>
            <a:r>
              <a:rPr lang="zh-CN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查看防火墙状态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 ~]# 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systemctl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restart 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firewalld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 ~]# 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--get-default-zone 		#</a:t>
            </a:r>
            <a:r>
              <a:rPr lang="zh-CN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查看默认区域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查询防火墙生效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ens160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网卡在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firewalld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服务中的区域。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 ~]# 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--get-active-zones	 	#</a:t>
            </a:r>
            <a:r>
              <a:rPr lang="zh-CN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查看当前防火墙中生效的区域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 ~]# 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--set-default-zone=trusted	#</a:t>
            </a:r>
            <a:r>
              <a:rPr lang="zh-CN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设定默认区域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4780" y="2637316"/>
            <a:ext cx="10028789" cy="178307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7955" y="4651643"/>
            <a:ext cx="10028789" cy="1783077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6-6  </a:t>
            </a:r>
            <a:r>
              <a:rPr lang="zh-CN" altLang="en-US" dirty="0"/>
              <a:t>使用</a:t>
            </a:r>
            <a:r>
              <a:rPr lang="en-US" altLang="zh-CN" dirty="0" err="1"/>
              <a:t>firewalld</a:t>
            </a:r>
            <a:r>
              <a:rPr lang="en-US" altLang="zh-CN" dirty="0"/>
              <a:t> </a:t>
            </a:r>
            <a:r>
              <a:rPr lang="zh-CN" altLang="en-US" dirty="0"/>
              <a:t>服务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616911"/>
            <a:ext cx="10050315" cy="42907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）使用终端管理工具实例。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把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firewalld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服务中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ens160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网卡的默认区域修改为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external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，并在系统重启后生效。分别查看运行时模式与永久模式下的区域名称。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05740" algn="just">
              <a:lnSpc>
                <a:spcPct val="150000"/>
              </a:lnSpc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 ~]# firewall-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--list-all --zone=work 		#</a:t>
            </a:r>
            <a:r>
              <a:rPr lang="zh-CN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查看指定区域的火墙策略</a:t>
            </a:r>
            <a:endParaRPr lang="zh-CN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 ~]# firewall-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--permanent  --zone=external   --change-interface=ens160</a:t>
            </a:r>
            <a:endParaRPr lang="zh-CN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endParaRPr lang="zh-CN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 ~]# firewall-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--get-zone-of-interface=ens160</a:t>
            </a:r>
            <a:endParaRPr lang="zh-CN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trusted</a:t>
            </a:r>
            <a:endParaRPr lang="zh-CN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 ~]# firewall-</a:t>
            </a:r>
            <a:r>
              <a:rPr lang="en-US" altLang="zh-CN" sz="12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--permanent --get-zone-of-interface=ens160</a:t>
            </a:r>
            <a:endParaRPr lang="zh-CN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2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 zone</a:t>
            </a:r>
            <a:endParaRPr lang="zh-CN" altLang="zh-CN" sz="12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把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firewalld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服务的当前默认区域设置为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 启动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firewalld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服务的应急状况模式，阻断一切网络连接。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76327" y="2972593"/>
            <a:ext cx="10028789" cy="193547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6-6  </a:t>
            </a:r>
            <a:r>
              <a:rPr lang="zh-CN" altLang="en-US" dirty="0"/>
              <a:t>使用</a:t>
            </a:r>
            <a:r>
              <a:rPr lang="en-US" altLang="zh-CN" dirty="0" err="1"/>
              <a:t>firewalld</a:t>
            </a:r>
            <a:r>
              <a:rPr lang="en-US" altLang="zh-CN" dirty="0"/>
              <a:t> </a:t>
            </a:r>
            <a:r>
              <a:rPr lang="zh-CN" altLang="en-US" dirty="0"/>
              <a:t>服务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616911"/>
            <a:ext cx="10050315" cy="50755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）使用终端管理工具实例。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把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firewalld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服务的当前默认区域设置为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--set-default-zone=public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--get-default-zone 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 启动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firewalld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服务的应急状况模式，阻断一切网络连接。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 ~]# 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--panic-on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 ~]# 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--panic-off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76327" y="2591594"/>
            <a:ext cx="10028789" cy="147827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76326" y="4595656"/>
            <a:ext cx="10028789" cy="1577338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6-6  </a:t>
            </a:r>
            <a:r>
              <a:rPr lang="zh-CN" altLang="en-US" dirty="0"/>
              <a:t>使用</a:t>
            </a:r>
            <a:r>
              <a:rPr lang="en-US" altLang="zh-CN" dirty="0" err="1"/>
              <a:t>firewalld</a:t>
            </a:r>
            <a:r>
              <a:rPr lang="en-US" altLang="zh-CN" dirty="0"/>
              <a:t> </a:t>
            </a:r>
            <a:r>
              <a:rPr lang="zh-CN" altLang="en-US" dirty="0"/>
              <a:t>服务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616911"/>
            <a:ext cx="10143582" cy="5117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）使用终端管理工具实例。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⑥ 查询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区域是否允许请求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的流量。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 ~]# 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--zone=public --query-service=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yes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 ~]# 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--zone=public --query-service=https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⑦ 把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firewalld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服务中请求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的流量设置为永久允许，并立即生效。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--get-services 		#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查看所有可以设定的服务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--zone=public --add-service=https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--permanent --zone=public --add-service=https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--reload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firewall-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--list-all			#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查看生效的防火墙策略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76327" y="2591594"/>
            <a:ext cx="10028789" cy="1600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84780" y="4725194"/>
            <a:ext cx="10028789" cy="20574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6-6  </a:t>
            </a:r>
            <a:r>
              <a:rPr lang="zh-CN" altLang="en-US" dirty="0"/>
              <a:t>使用</a:t>
            </a:r>
            <a:r>
              <a:rPr lang="en-US" altLang="zh-CN" dirty="0" err="1"/>
              <a:t>firewalld</a:t>
            </a:r>
            <a:r>
              <a:rPr lang="en-US" altLang="zh-CN" dirty="0"/>
              <a:t> </a:t>
            </a:r>
            <a:r>
              <a:rPr lang="zh-CN" altLang="en-US" dirty="0"/>
              <a:t>服务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3" y="1616911"/>
            <a:ext cx="10143582" cy="52602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）使用终端管理工具实例。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⑧ 把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firewalld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服务中请求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的流量设置为永久拒绝，并立即生效。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 ~]# 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--permanent --zone=public --remove-service=https 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 ~]# 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--reload 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 ~]# 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--list-all			#</a:t>
            </a:r>
            <a:r>
              <a:rPr lang="zh-CN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查看生效的防火墙策略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⑨ 把在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firewalld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服务中访问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8088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8089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端口的流量策略设置为允许，但仅限当前生效。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 ~]# 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--zone=public --add-port=8088-8089/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 ~]# firewall-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--zone=public --list-ports 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2159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8088-8089/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endParaRPr lang="zh-CN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76327" y="2591594"/>
            <a:ext cx="10028789" cy="1676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V="1">
            <a:off x="1076327" y="4725194"/>
            <a:ext cx="10028789" cy="1676400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6-6  </a:t>
            </a:r>
            <a:r>
              <a:rPr lang="zh-CN" altLang="en-US" dirty="0"/>
              <a:t>使用</a:t>
            </a:r>
            <a:r>
              <a:rPr lang="en-US" altLang="zh-CN" dirty="0" err="1"/>
              <a:t>firewalld</a:t>
            </a:r>
            <a:r>
              <a:rPr lang="en-US" altLang="zh-CN" dirty="0"/>
              <a:t> </a:t>
            </a:r>
            <a:r>
              <a:rPr lang="zh-CN" altLang="en-US" dirty="0"/>
              <a:t>服务</a:t>
            </a:r>
            <a:endParaRPr lang="zh-CN" altLang="en-US" b="0" dirty="0"/>
          </a:p>
        </p:txBody>
      </p:sp>
      <p:sp>
        <p:nvSpPr>
          <p:cNvPr id="2" name="文本框 1"/>
          <p:cNvSpPr txBox="1"/>
          <p:nvPr/>
        </p:nvSpPr>
        <p:spPr>
          <a:xfrm>
            <a:off x="984792" y="1616911"/>
            <a:ext cx="4199983" cy="31827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．使用图形管理工具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）安装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firewall-config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）启动图形界面的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firewall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安装完成后，计算机的“活动”菜单中就会出现防火墙图标，在终端输入命令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firewall-config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或者单击“活动”→“防火墙”。功能如图所示。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5775" y="3005900"/>
            <a:ext cx="5105400" cy="3817242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956175" y="1905794"/>
            <a:ext cx="6705600" cy="9233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indent="215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mount /dev/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cdrom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/media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vim 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yumdnf.repos.d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dvd.repo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215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dnf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install firewall-config -y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032375" y="1905123"/>
            <a:ext cx="6629400" cy="491801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commondata" val="eyJoZGlkIjoiMTZkYjg0N2JiYWNhNTQ5NzI1NWQ0NDkwNzA4NjVlODc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8629</Words>
  <Application>WPS 演示</Application>
  <PresentationFormat>自定义</PresentationFormat>
  <Paragraphs>376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Arial Unicode MS</vt:lpstr>
      <vt:lpstr>Microsoft YaHei UI</vt:lpstr>
      <vt:lpstr>Times New Roman</vt:lpstr>
      <vt:lpstr>方正黑体简体</vt:lpstr>
      <vt:lpstr>Arial Unicode MS</vt:lpstr>
      <vt:lpstr>等线</vt:lpstr>
      <vt:lpstr>Arial</vt:lpstr>
      <vt:lpstr>方正兰亭黑简体</vt:lpstr>
      <vt:lpstr>黑体</vt:lpstr>
      <vt:lpstr>Office Theme</vt:lpstr>
      <vt:lpstr>PowerPoint 演示文稿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PowerPoint 演示文稿</vt:lpstr>
      <vt:lpstr>四、项目实录</vt:lpstr>
      <vt:lpstr>四、项目实录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一一</cp:lastModifiedBy>
  <cp:revision>495</cp:revision>
  <dcterms:created xsi:type="dcterms:W3CDTF">2006-08-16T00:00:00Z</dcterms:created>
  <dcterms:modified xsi:type="dcterms:W3CDTF">2023-12-19T11:29:43Z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EACEF7097A684A66B87CAA454DC450F4_12</vt:lpwstr>
  </property>
</Properties>
</file>