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722" r:id="rId3"/>
    <p:sldId id="257" r:id="rId4"/>
    <p:sldId id="280" r:id="rId5"/>
    <p:sldId id="636" r:id="rId6"/>
    <p:sldId id="637" r:id="rId7"/>
    <p:sldId id="638" r:id="rId8"/>
    <p:sldId id="639" r:id="rId9"/>
    <p:sldId id="640" r:id="rId10"/>
    <p:sldId id="642" r:id="rId11"/>
    <p:sldId id="366" r:id="rId12"/>
    <p:sldId id="340" r:id="rId13"/>
    <p:sldId id="370" r:id="rId14"/>
    <p:sldId id="371" r:id="rId15"/>
    <p:sldId id="644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765" r:id="rId25"/>
    <p:sldId id="654" r:id="rId26"/>
    <p:sldId id="655" r:id="rId27"/>
    <p:sldId id="657" r:id="rId28"/>
    <p:sldId id="656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268" r:id="rId39"/>
  </p:sldIdLst>
  <p:sldSz cx="12198350" cy="6859270"/>
  <p:notesSz cx="6858000" cy="9144000"/>
  <p:custDataLst>
    <p:tags r:id="rId45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160"/>
        <p:guide orient="horz" pos="292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2862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7shell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7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271399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shell基础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4"/>
            <a:ext cx="79628" cy="291592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项目设计与准备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本项目要用到</a:t>
            </a:r>
            <a:r>
              <a:rPr lang="en-US" altLang="zh-CN" sz="2000" kern="100" dirty="0">
                <a:effectLst/>
                <a:latin typeface="+mn-ea"/>
              </a:rPr>
              <a:t>Server01</a:t>
            </a:r>
            <a:r>
              <a:rPr lang="zh-CN" altLang="en-US" sz="2000" kern="100" dirty="0">
                <a:effectLst/>
                <a:latin typeface="+mn-ea"/>
              </a:rPr>
              <a:t>，完成的任务如下。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）理解命令运行的判断依据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）掌握</a:t>
            </a:r>
            <a:r>
              <a:rPr lang="en-US" altLang="zh-CN" sz="2000" kern="100" dirty="0">
                <a:effectLst/>
                <a:latin typeface="+mn-ea"/>
              </a:rPr>
              <a:t>grep</a:t>
            </a:r>
            <a:r>
              <a:rPr lang="zh-CN" altLang="en-US" sz="2000" kern="100" dirty="0">
                <a:effectLst/>
                <a:latin typeface="+mn-ea"/>
              </a:rPr>
              <a:t>的高级用法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3</a:t>
            </a:r>
            <a:r>
              <a:rPr lang="zh-CN" altLang="en-US" sz="2000" kern="100" dirty="0">
                <a:effectLst/>
                <a:latin typeface="+mn-ea"/>
              </a:rPr>
              <a:t>）掌握正则表示法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4</a:t>
            </a:r>
            <a:r>
              <a:rPr lang="zh-CN" altLang="en-US" sz="2000" kern="100" dirty="0">
                <a:effectLst/>
                <a:latin typeface="+mn-ea"/>
              </a:rPr>
              <a:t>）学会使用重定向和管道命令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4"/>
            <a:ext cx="79628" cy="291592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7-1 </a:t>
            </a:r>
            <a:r>
              <a:rPr lang="zh-CN" altLang="en-US" dirty="0"/>
              <a:t>命令运行的判断依据：</a:t>
            </a:r>
            <a:r>
              <a:rPr lang="en-US" altLang="zh-CN" dirty="0"/>
              <a:t>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5116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，计算机的网络连接方式是仅主机模式（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在某些情况下，若想使多条命令一次输入而顺序执行，该如何办呢？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例如在关机的时候希望可以先运行两次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同步化写入磁盘后才关机，那么怎么操作呢？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sync; sync; shutdown -h now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在命令与命令中间利用分号（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）来隔开，这样一来，分号前的命令运行完后就会立刻接着运行后面的命令。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4496595"/>
            <a:ext cx="10028789" cy="6170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7-1 </a:t>
            </a:r>
            <a:r>
              <a:rPr lang="zh-CN" altLang="en-US" dirty="0"/>
              <a:t>命令运行的判断依据：</a:t>
            </a:r>
            <a:r>
              <a:rPr lang="en-US" altLang="zh-CN" dirty="0"/>
              <a:t>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1576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$?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（命令回传值）与“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命令的执行情况说明如下表：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584119"/>
            <a:ext cx="10028789" cy="2903075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441575" y="2658492"/>
          <a:ext cx="7315200" cy="2676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115"/>
                <a:gridCol w="5479085"/>
              </a:tblGrid>
              <a:tr h="50877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命令执行情况</a:t>
                      </a:r>
                      <a:endParaRPr lang="zh-CN" sz="16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说</a:t>
                      </a:r>
                      <a:r>
                        <a:rPr lang="en-US" sz="1600" kern="100">
                          <a:effectLst/>
                        </a:rPr>
                        <a:t>    </a:t>
                      </a:r>
                      <a:r>
                        <a:rPr lang="zh-CN" sz="1600" kern="100">
                          <a:effectLst/>
                        </a:rPr>
                        <a:t>明</a:t>
                      </a:r>
                      <a:endParaRPr lang="zh-CN" sz="16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8376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0">
                          <a:effectLst/>
                        </a:rPr>
                        <a:t>cmd1 &amp;&amp; cmd2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0">
                          <a:effectLst/>
                        </a:rPr>
                        <a:t>若</a:t>
                      </a:r>
                      <a:r>
                        <a:rPr lang="en-US" sz="1600" kern="0">
                          <a:effectLst/>
                        </a:rPr>
                        <a:t>cmd1</a:t>
                      </a:r>
                      <a:r>
                        <a:rPr lang="zh-CN" sz="1600" kern="0">
                          <a:effectLst/>
                        </a:rPr>
                        <a:t>运行完毕且正确运行（</a:t>
                      </a:r>
                      <a:r>
                        <a:rPr lang="en-US" sz="1600" kern="0">
                          <a:effectLst/>
                        </a:rPr>
                        <a:t>$?=0</a:t>
                      </a:r>
                      <a:r>
                        <a:rPr lang="zh-CN" sz="1600" kern="0">
                          <a:effectLst/>
                        </a:rPr>
                        <a:t>），则开始运行</a:t>
                      </a:r>
                      <a:r>
                        <a:rPr lang="en-US" sz="1600" kern="0">
                          <a:effectLst/>
                        </a:rPr>
                        <a:t>cmd2</a:t>
                      </a:r>
                      <a:r>
                        <a:rPr lang="zh-CN" sz="1600" kern="0">
                          <a:effectLst/>
                        </a:rPr>
                        <a:t>；若</a:t>
                      </a:r>
                      <a:r>
                        <a:rPr lang="en-US" sz="1600" kern="0">
                          <a:effectLst/>
                        </a:rPr>
                        <a:t>cmd1</a:t>
                      </a:r>
                      <a:r>
                        <a:rPr lang="zh-CN" sz="1600" kern="0">
                          <a:effectLst/>
                        </a:rPr>
                        <a:t>运行完毕且为错误（</a:t>
                      </a:r>
                      <a:r>
                        <a:rPr lang="en-US" sz="1600" kern="0">
                          <a:effectLst/>
                        </a:rPr>
                        <a:t>$?≠0</a:t>
                      </a:r>
                      <a:r>
                        <a:rPr lang="zh-CN" sz="1600" kern="0">
                          <a:effectLst/>
                        </a:rPr>
                        <a:t>），则</a:t>
                      </a:r>
                      <a:r>
                        <a:rPr lang="en-US" sz="1600" kern="0">
                          <a:effectLst/>
                        </a:rPr>
                        <a:t>cmd2</a:t>
                      </a:r>
                      <a:r>
                        <a:rPr lang="zh-CN" sz="1600" kern="0">
                          <a:effectLst/>
                        </a:rPr>
                        <a:t>不运行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108376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0">
                          <a:effectLst/>
                        </a:rPr>
                        <a:t>cmd1 || cmd2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0" dirty="0">
                          <a:effectLst/>
                        </a:rPr>
                        <a:t>若</a:t>
                      </a:r>
                      <a:r>
                        <a:rPr lang="en-US" sz="1600" kern="0" dirty="0">
                          <a:effectLst/>
                        </a:rPr>
                        <a:t>cmd1</a:t>
                      </a:r>
                      <a:r>
                        <a:rPr lang="zh-CN" sz="1600" kern="0" dirty="0">
                          <a:effectLst/>
                        </a:rPr>
                        <a:t>运行完毕且正确运行（</a:t>
                      </a:r>
                      <a:r>
                        <a:rPr lang="en-US" sz="1600" kern="0" dirty="0">
                          <a:effectLst/>
                        </a:rPr>
                        <a:t>$?=0</a:t>
                      </a:r>
                      <a:r>
                        <a:rPr lang="zh-CN" sz="1600" kern="0" dirty="0">
                          <a:effectLst/>
                        </a:rPr>
                        <a:t>），则</a:t>
                      </a:r>
                      <a:r>
                        <a:rPr lang="en-US" sz="1600" kern="0" dirty="0">
                          <a:effectLst/>
                        </a:rPr>
                        <a:t>cmd2</a:t>
                      </a:r>
                      <a:r>
                        <a:rPr lang="zh-CN" sz="1600" kern="0" dirty="0">
                          <a:effectLst/>
                        </a:rPr>
                        <a:t>不运行；若</a:t>
                      </a:r>
                      <a:r>
                        <a:rPr lang="en-US" sz="1600" kern="0" dirty="0">
                          <a:effectLst/>
                        </a:rPr>
                        <a:t>cmd1</a:t>
                      </a:r>
                      <a:r>
                        <a:rPr lang="zh-CN" sz="1600" kern="0" dirty="0">
                          <a:effectLst/>
                        </a:rPr>
                        <a:t>运行完毕且为错误（</a:t>
                      </a:r>
                      <a:r>
                        <a:rPr lang="en-US" sz="1600" kern="0" dirty="0">
                          <a:effectLst/>
                        </a:rPr>
                        <a:t>$?≠0</a:t>
                      </a:r>
                      <a:r>
                        <a:rPr lang="zh-CN" sz="1600" kern="0" dirty="0">
                          <a:effectLst/>
                        </a:rPr>
                        <a:t>），则开始运行</a:t>
                      </a:r>
                      <a:r>
                        <a:rPr lang="en-US" sz="1600" kern="0" dirty="0">
                          <a:effectLst/>
                        </a:rPr>
                        <a:t>cmd2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7-1 </a:t>
            </a:r>
            <a:r>
              <a:rPr lang="zh-CN" altLang="en-US" dirty="0"/>
              <a:t>命令运行的判断依据：</a:t>
            </a:r>
            <a:r>
              <a:rPr lang="en-US" altLang="zh-CN" dirty="0"/>
              <a:t>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128885" cy="2042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实例说明：要求在某个目录下面创建一个文件。如果该目录存在的话，直接创建这个文件；如果不存在，就不进行创建操作。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7-1】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查阅目录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是否存在，若存在，则用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110" y="3429794"/>
            <a:ext cx="10028789" cy="3276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0575" y="3513455"/>
            <a:ext cx="6096000" cy="3215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ls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&amp;&amp; touch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ls: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无法访问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':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没有那个文件或目录 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说明找不到该目录，但并没有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的错误，表示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并没有运行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ls 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&amp;&amp;  touch 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total 0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rw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-r--r--. 1 root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root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0 Jul 14 22:34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endParaRPr lang="en-US" altLang="zh-CN" sz="1400" dirty="0" err="1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7-1 </a:t>
            </a:r>
            <a:r>
              <a:rPr lang="zh-CN" altLang="en-US" dirty="0"/>
              <a:t>命令运行的判断依据：</a:t>
            </a:r>
            <a:r>
              <a:rPr lang="en-US" altLang="zh-CN" dirty="0"/>
              <a:t>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128885" cy="2055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上面的例子中，我们还必须手动自行创建目录，很麻烦。能不能自动判断：没有该目录就创建呢？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7-2】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是否存在，若不存在，则予以创建；若存在，就不做任何事情。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415" y="3549809"/>
            <a:ext cx="10028789" cy="2590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9975" y="3582035"/>
            <a:ext cx="10128250" cy="2476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rm  -r 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&lt;==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先删除此目录以方便测试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ls 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|| 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无法访问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没有那个文件或目录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Total      0             &lt;==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结果出现了，能访问到该目录，不报错，说明运行了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4936202"/>
            <a:ext cx="6464933" cy="159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7-1 </a:t>
            </a:r>
            <a:r>
              <a:rPr lang="zh-CN" altLang="en-US" dirty="0"/>
              <a:t>命令运行的判断依据：</a:t>
            </a:r>
            <a:r>
              <a:rPr lang="en-US" altLang="zh-CN" dirty="0"/>
              <a:t>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128885" cy="595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7-3】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存在与否，都要创建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文件，怎么办呢？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4770917"/>
            <a:ext cx="10028789" cy="18592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1375" y="1986280"/>
            <a:ext cx="10167620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[root@Server01 ~]#ls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||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&amp;&amp; touch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分析：若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不存在。回传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$?≠0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；因为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||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遇到不为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，故开始执行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，由于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mkdir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会成功执行，所以回传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$?=0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；因为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&amp;&amp;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$?=0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，故会执行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touch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，最终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就被创建了。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存在。回传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$?=0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；因为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||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$?=0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不会执行，此时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$?=0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继续向后传；而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&amp;&amp;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$?=0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就开始创建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，所以最终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tmp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hehe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被创建。流程图如下：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1986280"/>
            <a:ext cx="9531985" cy="6305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7-1 </a:t>
            </a:r>
            <a:r>
              <a:rPr lang="zh-CN" altLang="en-US" dirty="0"/>
              <a:t>命令运行的判断依据：</a:t>
            </a:r>
            <a:r>
              <a:rPr lang="en-US" altLang="zh-CN" dirty="0"/>
              <a:t>;</a:t>
            </a:r>
            <a:r>
              <a:rPr lang="zh-CN" altLang="en-US" dirty="0"/>
              <a:t>、</a:t>
            </a:r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7-4】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bobbying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是否存在：若存在，则显示“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；若不存在，则显示“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75335" y="2743835"/>
            <a:ext cx="10338869" cy="2630170"/>
            <a:chOff x="1221" y="4321"/>
            <a:chExt cx="16282" cy="41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09" y="5161"/>
              <a:ext cx="15793" cy="936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221" y="4321"/>
              <a:ext cx="16281" cy="41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457200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</a:pPr>
              <a:endPara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</a:pP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ls  /</a:t>
              </a:r>
              <a:r>
                <a:rPr lang="en-US" altLang="zh-CN" sz="2000" dirty="0" err="1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tmp</a:t>
              </a: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en-US" altLang="zh-CN" sz="2000" dirty="0" err="1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bobbying</a:t>
              </a: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&amp;&amp;  echo "exist"  ||  echo  "not exist"</a:t>
              </a:r>
              <a:endPara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</a:pP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意思是说，在</a:t>
              </a: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ls  /</a:t>
              </a:r>
              <a:r>
                <a:rPr lang="en-US" altLang="zh-CN" sz="2000" dirty="0" err="1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tmp</a:t>
              </a: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/</a:t>
              </a:r>
              <a:r>
                <a:rPr lang="en-US" altLang="zh-CN" sz="2000" dirty="0" err="1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bobbying</a:t>
              </a: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运行后，若正确，就运行</a:t>
              </a: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echo  "exist"</a:t>
              </a: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，若有问题，就运行</a:t>
              </a:r>
              <a:r>
                <a:rPr lang="en-US" altLang="zh-CN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echo  "not exist"</a:t>
              </a:r>
              <a:r>
                <a:rPr lang="zh-CN" altLang="en-US" sz="2000" dirty="0">
                  <a:solidFill>
                    <a:srgbClr val="4C606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。那如果写成如下的方式又会如何呢？</a:t>
              </a:r>
              <a:endPara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>
                <a:lnSpc>
                  <a:spcPct val="150000"/>
                </a:lnSpc>
                <a:spcBef>
                  <a:spcPts val="360"/>
                </a:spcBef>
                <a:spcAft>
                  <a:spcPts val="240"/>
                </a:spcAft>
              </a:pPr>
              <a:endPara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7-2  </a:t>
            </a:r>
            <a:r>
              <a:rPr lang="zh-CN" altLang="en-US" dirty="0"/>
              <a:t>掌握</a:t>
            </a:r>
            <a:r>
              <a:rPr lang="en-US" altLang="zh-CN" dirty="0"/>
              <a:t>grep</a:t>
            </a:r>
            <a:r>
              <a:rPr lang="zh-CN" altLang="en-US" dirty="0"/>
              <a:t>的高级使用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3192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中处理字符很方便的命令，其命令格式如下。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 [-A] [-B]  [--color=auto]  '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查找字符串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filename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选项与参数的含义如下。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：后面可加数字，为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的意思，除了列出该行外，后续的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行也列出来。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：后面可加数字，为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的意思，除了列出该行外，前面的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行也列出来。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027716"/>
            <a:ext cx="10028789" cy="563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27574" y="1642913"/>
            <a:ext cx="52145" cy="2853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7-2  </a:t>
            </a:r>
            <a:r>
              <a:rPr lang="zh-CN" altLang="en-US" dirty="0"/>
              <a:t>掌握</a:t>
            </a:r>
            <a:r>
              <a:rPr lang="en-US" altLang="zh-CN" dirty="0"/>
              <a:t>grep</a:t>
            </a:r>
            <a:r>
              <a:rPr lang="zh-CN" altLang="en-US" dirty="0"/>
              <a:t>的高级使用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3192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7-5】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dmesg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列出核心信息，再以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找出内含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的那行。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dmesg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grep  'IPv6'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  1.228032] Segment Routing with IPv6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  13.707603] IPv6: ADDRCONF(NETDEV_UP): ens160: link is not ready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dmesg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可列出核心信息，通过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027715"/>
            <a:ext cx="10028789" cy="21183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7-2  </a:t>
            </a:r>
            <a:r>
              <a:rPr lang="zh-CN" altLang="en-US" dirty="0"/>
              <a:t>掌握</a:t>
            </a:r>
            <a:r>
              <a:rPr lang="en-US" altLang="zh-CN" dirty="0"/>
              <a:t>grep</a:t>
            </a:r>
            <a:r>
              <a:rPr lang="zh-CN" altLang="en-US" dirty="0"/>
              <a:t>的高级使用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31926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7-6】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承上题，要将获取到的关键字显色，且加上行号（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）来表示。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dmesg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grep  -n  --color=auto  'IPv6'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1265:[    1.228032] Segment Routing with IPv6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1531:[   13.707603] IPv6: ADDRCONF(NETDEV_UP): ens160: link is not ready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除了会有特殊颜色外，最前面还有行号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027715"/>
            <a:ext cx="10028789" cy="21183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7-2  </a:t>
            </a:r>
            <a:r>
              <a:rPr lang="zh-CN" altLang="en-US" dirty="0"/>
              <a:t>掌握</a:t>
            </a:r>
            <a:r>
              <a:rPr lang="en-US" altLang="zh-CN" dirty="0"/>
              <a:t>grep</a:t>
            </a:r>
            <a:r>
              <a:rPr lang="zh-CN" altLang="en-US" dirty="0"/>
              <a:t>的高级使用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5962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7-7】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承上题，在关键字所在行的前一行与后一行也一起找出来显示。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dmesg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| grep  -n  -A1  -B1  --color=auto  'IPv6'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1264-[    1.227794] NET: Registered protocol family 10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1265:[    1.228032] Segment Routing with IPv6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1266-[    1.228032] NET: Registered protocol family 17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1530-[    9.349047] random: 7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urandom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warning(s) missed due to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ratelimiting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1531:[   13.707603] IPv6: ADDRCONF(NETDEV_UP): ens160: link is not ready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1532-[   13.761952] vmxnet3 0000:03:00.0 ens160: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 3, mode 0, 2 v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如上所示，你会发现关键字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1265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所在的前后各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行及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行也都被显示出来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这样可以让你将关键字前后数据找出来进行分析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103914"/>
            <a:ext cx="10028789" cy="382521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128885" cy="692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说明：练习文件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的内容。文件共有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行，最底下一行为空白行。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/root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的目录下创建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sample.txt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文件，并输入以下内容：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"Open Source" is a good mechanism to develop programs.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 is my favorite food.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Football game is not use feet only.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dress doesn't fit me.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However, this dress is about $ 3183 dollars.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is free air not free beer.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 hair is very beauty.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can't finish the test.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Oh! The soup taste good.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motorcycle is cheap than car.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window is clear.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symbol '*' is represented as start.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Oh!	My god!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gd software is a library for drafting programs.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are the best is mean you are the no. 1.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world &lt;Happy&gt; is the same with "glad".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like dog.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is the best tools for search keyword.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goooooogle yes!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go! go! Let's go.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I am Bobby</a:t>
            </a:r>
            <a:endParaRPr lang="zh-CN" altLang="en-US" sz="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V="1">
            <a:off x="1200785" y="1981835"/>
            <a:ext cx="9834880" cy="3873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784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查找特定字符串。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假设我们要从文件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sample.txt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当中取得“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这个特定字符串，最简单的方式是：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'the'  /root/sample.txt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8:I can't finish the test.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12:the symbol '*' is represented as start.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15:You are the best is mean you are the no. 1.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16:The world &lt;Happy&gt; is the same with "glad".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18:google is the best tools for search keyword.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如果想要反向选择呢？也就是说，当该行没有“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这个字符串时才显示在屏幕上：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'the'   /root/sample.txt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515394"/>
            <a:ext cx="10028789" cy="21640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90132" y="5182393"/>
            <a:ext cx="10028789" cy="60210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977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如果你想要获得不论大小写的“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这个字符串，则执行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 -in  'the'  /root/sample.txt</a:t>
            </a:r>
            <a:endParaRPr lang="en-US" altLang="zh-CN" sz="18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8:I can't finish the test.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9:Oh! The soup taste good.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12:the symbol '*' is represented as start.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14:The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software is a library for drafting programs.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15:You are the best is mean you are the no. 1.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16:The world &lt;Happy&gt; is the same with "glad".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18:google is the best tools for search keyword.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058194"/>
            <a:ext cx="10028789" cy="391666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38851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利用中括号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来搜寻集合字符。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taste”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这两个单词可以发现，它们有共同点“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t?st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存在。这个时候，可以这样来查寻：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't[ae]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/root/sample.txt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8:I can't finish the test.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9:Oh! The soup taste good.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里面不论有几个字符，都只代表某一个字符，所以，上面的例子说明需要的字符串是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972592"/>
            <a:ext cx="10028789" cy="15240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而如果想要搜寻到有“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的字符时，则使用：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1:"Open Source" is a good mechanism to develop programs.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2:apple is my favorite food.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3:Football game is not use feet only.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9:Oh! The soup taste good.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18:google is the best tools for search keyword.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19:goooooogle yes!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134392"/>
            <a:ext cx="10028789" cy="3611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192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如果不想要“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前面有“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的行显示出来。此时，可以利用在集合字节的反向选择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[^]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'[^g]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2:apple is my favorite food.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3:Football game is not use feet only.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18:google is the best tools for search keyword.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19:goooooogle yes!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515392"/>
            <a:ext cx="10028789" cy="26670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例如大写英文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小写英文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数字等， 就可以使用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[A-Z]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[0-9]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等方式来书写。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前面不想有小写字母，则：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'[^a-z]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3:Football game is not use feet only.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获取有数字的那一行：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'[0-9]'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5:However, this dress is about $ 3183 dollars.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15:You are the best is mean you are the no. 1.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528330"/>
            <a:ext cx="10028789" cy="1084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4134902"/>
            <a:ext cx="10028789" cy="160657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变量的定义和引用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支持具有字符串值的变量。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变量通过赋值语句完成变量说明并予以赋值。在命令行或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脚本文件中使用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的形式引用变量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变量的定义和引用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fi-FI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中，变量的赋值格式如下：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fi-FI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name=string</a:t>
            </a:r>
            <a:endParaRPr lang="fi-FI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是变量名，它的值就是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是赋值符号。变量名是以字母或下画线开头的字母、数字和下画线字符序列组成的。</a:t>
            </a:r>
            <a:endParaRPr lang="fi-FI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3505995"/>
            <a:ext cx="10028789" cy="457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5885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行首与行尾字节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$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查询到行首是字符串“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 -n   '^the' 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12:the symbol '*' is represented as start.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想要开头是小写字母的那些行列出：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 -n  '^[a-z]'   /root/sample.txt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如果不想要开头是英文字母，则可以这样：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'^[^a-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-Z]'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1:"Open Source" is a good mechanism to develop programs.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21:# I am Bobby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637315"/>
            <a:ext cx="10028789" cy="975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4191794"/>
            <a:ext cx="10028789" cy="5865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5778" y="5236950"/>
            <a:ext cx="10028789" cy="154564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32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如果想要找出行尾结束为小数点（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）的那些行。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'\.$'  /root/sample.txt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如果想要找出哪一行是空白行，即该行没有输入任何数据。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'^$'  /root/sample.txt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</a:t>
            </a:r>
            <a:endParaRPr lang="nl-NL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因为只有行首跟行尾有（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^$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），所以这样就可以找出空白行了，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是行结束符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029091"/>
            <a:ext cx="10028789" cy="608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3095888"/>
            <a:ext cx="10028789" cy="107426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任意一个字符“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与重复字节“*”。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（小数点）：代表一个任意字符。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*（星号）：代表重复前一个字符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次到无穷多次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假设需要找出“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g??d”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的字符串，即共有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个字符，开头是“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而结束是“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1:"Open Source" is a good mechanism to develop programs.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9:Oh! The soup taste good.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16:The world &lt;Happy&gt; is the same with "glad".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3658394"/>
            <a:ext cx="10028789" cy="21256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当需要“至少两个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以上的字符串”时，就需要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如果想要字符串开头与结尾都是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之间仅能存在至少一个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‘goo*g'  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如果想要找出以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开头且以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结尾的字符串，当中的字节可有可无，那该如何操作呢？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'g.*g'  /root/sample.txt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如果想要找出“任意数字”的行列呢？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l-NL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'[0-9][0-9]*'  /root/sample.txt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5943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6" y="3068715"/>
            <a:ext cx="10028789" cy="5943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4123109"/>
            <a:ext cx="10028789" cy="5943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4" y="5219646"/>
            <a:ext cx="10028789" cy="59435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7-3  </a:t>
            </a:r>
            <a:r>
              <a:rPr lang="zh-CN" altLang="en-US" dirty="0"/>
              <a:t>练习基础正则表达式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4731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限定连续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字符范围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：限定范围的字符。但因为“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里是有特殊意义的，所以必须使用转义字符“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来让其失去特殊意义才行。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假设要找到含两个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的字符串的行：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'o\{2\}'  /root/sample.txt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假设要找出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，然后再接一个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'go\{2,5\}g'  /root/sample.txt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如果想要的是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</a:t>
            </a: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goooo....g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pt-B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 -n  'go\{2,\}g'  /root/sample.txt</a:t>
            </a:r>
            <a:endParaRPr lang="pt-B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3521240"/>
            <a:ext cx="10028789" cy="5943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69974" y="4572794"/>
            <a:ext cx="10028789" cy="6468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69973" y="5676846"/>
            <a:ext cx="10028789" cy="64685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375" y="2185060"/>
            <a:ext cx="5410478" cy="381654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7-4  </a:t>
            </a:r>
            <a:r>
              <a:rPr lang="zh-CN" altLang="en-US" dirty="0"/>
              <a:t>基础正则表达式的特殊字符汇总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1038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基础正则表示的特殊字符汇总成表如下：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69973" y="2027717"/>
            <a:ext cx="10028789" cy="429598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8375" y="2076633"/>
            <a:ext cx="4953000" cy="41981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69973" y="2027717"/>
            <a:ext cx="10028789" cy="429598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7-4  </a:t>
            </a:r>
            <a:r>
              <a:rPr lang="zh-CN" altLang="en-US" dirty="0"/>
              <a:t>基础正则表达式的特殊字符汇总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10128776" cy="1038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基础正则表示的特殊字符汇总成表（续）如下：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变量的定义和引用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28079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通过在变量名（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）前加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字符（如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）引用变量的值，引用的结果就是用字符串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，此过程也称为变量替换。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在定义变量时，若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中包含空格、制表符和换行符，则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'string'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"string"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的形式，即用单（双）引号将其括起来。双引号内允许变量替换，而单引号内则不可以。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变量的定义和引用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469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下面给出一个定义和使用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变量的例子。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显示字符常量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who are you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are you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'who are you' 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are you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"who are you"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are you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由于要输出的字符串中没有特殊字符，所以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"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的效果是一样的，不用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但相当于使用了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Je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t'aime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由于要使用特殊字符（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//'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不匹配，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认为命令行没有结束，回车后会出现系统第二提示符，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让用户继续输入命令行，按“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组合键结束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为了解决这个问题，可以使用下面的两种方法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"Je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t'aime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t’aime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Je t\'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3776" y="2058192"/>
            <a:ext cx="10119794" cy="35507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变量的作用域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与程序设计语言中的变量一样，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变量有其规定的作用范围。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变量分为局部变量和全局变量。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局部变量的作用范围仅限制在其命令行所在的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脚本文件中。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全局变量的作用范围则包括本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进程及其所有子进程。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内置命令将局部变量设置为全局变量。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下面给出一个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变量作用域的例子。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var1=Linux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中定义变量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var2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并将其输出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var2=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export var2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引用变量的值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$var1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$var2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562735" lvl="2"/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255" y="4806950"/>
            <a:ext cx="9026525" cy="14090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变量的作用域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5208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$$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2670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调用子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bash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$$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2709                      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var1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没有被输出，所以在子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中已无值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$var1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var2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被输出，所以在子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中仍有值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$var2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，并显示变量的值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exit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$$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2670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$var1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echo $var2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584960"/>
            <a:ext cx="10119995" cy="4343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环境变量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环境变量是指由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定义和赋初值的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用环境变量来确定查找路径、注册目录、终端类型、终端名称、用户名等。所有环境变量都是全局变量，并可以由用户重新设置。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的环境变量有不同的设置方法。在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中，设置环境变量用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命令，命令的格式是：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export环境变量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变量的值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例如，设置用户的主目录为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/home/john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，可以用以下命令：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export HOME=/home/john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4801235"/>
            <a:ext cx="10119794" cy="533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3897821"/>
            <a:ext cx="10119794" cy="53356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5" y="1570355"/>
            <a:ext cx="10363200" cy="2704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在环境变量前面加上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符号，表示引用环境变量的值，例如：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 $HOME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上述命令将把目录切换到用户的主目录。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环境变量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2146454"/>
            <a:ext cx="10119794" cy="46849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9680</Words>
  <Application>WPS 演示</Application>
  <PresentationFormat>自定义</PresentationFormat>
  <Paragraphs>474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Calibri</vt:lpstr>
      <vt:lpstr>Arial Unicode MS</vt:lpstr>
      <vt:lpstr>等线</vt:lpstr>
      <vt:lpstr>Arial</vt:lpstr>
      <vt:lpstr>方正兰亭黑简体</vt:lpstr>
      <vt:lpstr>黑体</vt:lpstr>
      <vt:lpstr>方正书宋简体</vt:lpstr>
      <vt:lpstr>Office Theme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PowerPoint 演示文稿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549</cp:revision>
  <dcterms:created xsi:type="dcterms:W3CDTF">2006-08-16T00:00:00Z</dcterms:created>
  <dcterms:modified xsi:type="dcterms:W3CDTF">2024-04-01T12:44:25Z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083AB958F9374CC3BE61B1E9506690AE_12</vt:lpwstr>
  </property>
</Properties>
</file>