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6"/>
  </p:notesMasterIdLst>
  <p:handoutMasterIdLst>
    <p:handoutMasterId r:id="rId67"/>
  </p:handoutMasterIdLst>
  <p:sldIdLst>
    <p:sldId id="761" r:id="rId3"/>
    <p:sldId id="257" r:id="rId4"/>
    <p:sldId id="280" r:id="rId5"/>
    <p:sldId id="636" r:id="rId6"/>
    <p:sldId id="637" r:id="rId7"/>
    <p:sldId id="638" r:id="rId8"/>
    <p:sldId id="639" r:id="rId9"/>
    <p:sldId id="640" r:id="rId10"/>
    <p:sldId id="366" r:id="rId11"/>
    <p:sldId id="340" r:id="rId12"/>
    <p:sldId id="370" r:id="rId13"/>
    <p:sldId id="371" r:id="rId14"/>
    <p:sldId id="641" r:id="rId15"/>
    <p:sldId id="642" r:id="rId16"/>
    <p:sldId id="643" r:id="rId17"/>
    <p:sldId id="645" r:id="rId18"/>
    <p:sldId id="646" r:id="rId19"/>
    <p:sldId id="647" r:id="rId20"/>
    <p:sldId id="648" r:id="rId21"/>
    <p:sldId id="649" r:id="rId22"/>
    <p:sldId id="650" r:id="rId23"/>
    <p:sldId id="651" r:id="rId24"/>
    <p:sldId id="654" r:id="rId25"/>
    <p:sldId id="655" r:id="rId26"/>
    <p:sldId id="656" r:id="rId27"/>
    <p:sldId id="657" r:id="rId28"/>
    <p:sldId id="658" r:id="rId29"/>
    <p:sldId id="659" r:id="rId30"/>
    <p:sldId id="660" r:id="rId31"/>
    <p:sldId id="661" r:id="rId32"/>
    <p:sldId id="662" r:id="rId33"/>
    <p:sldId id="663" r:id="rId34"/>
    <p:sldId id="664" r:id="rId35"/>
    <p:sldId id="665" r:id="rId36"/>
    <p:sldId id="666" r:id="rId37"/>
    <p:sldId id="667" r:id="rId38"/>
    <p:sldId id="668" r:id="rId39"/>
    <p:sldId id="669" r:id="rId40"/>
    <p:sldId id="670" r:id="rId41"/>
    <p:sldId id="671" r:id="rId42"/>
    <p:sldId id="672" r:id="rId43"/>
    <p:sldId id="673" r:id="rId44"/>
    <p:sldId id="674" r:id="rId45"/>
    <p:sldId id="675" r:id="rId46"/>
    <p:sldId id="676" r:id="rId47"/>
    <p:sldId id="677" r:id="rId48"/>
    <p:sldId id="678" r:id="rId49"/>
    <p:sldId id="679" r:id="rId50"/>
    <p:sldId id="680" r:id="rId51"/>
    <p:sldId id="681" r:id="rId52"/>
    <p:sldId id="682" r:id="rId53"/>
    <p:sldId id="683" r:id="rId54"/>
    <p:sldId id="684" r:id="rId55"/>
    <p:sldId id="685" r:id="rId56"/>
    <p:sldId id="686" r:id="rId57"/>
    <p:sldId id="687" r:id="rId58"/>
    <p:sldId id="688" r:id="rId59"/>
    <p:sldId id="689" r:id="rId60"/>
    <p:sldId id="690" r:id="rId61"/>
    <p:sldId id="402" r:id="rId62"/>
    <p:sldId id="459" r:id="rId63"/>
    <p:sldId id="691" r:id="rId64"/>
    <p:sldId id="268" r:id="rId65"/>
  </p:sldIdLst>
  <p:sldSz cx="12198350" cy="6859270"/>
  <p:notesSz cx="6858000" cy="9144000"/>
  <p:custDataLst>
    <p:tags r:id="rId71"/>
  </p:custDataLst>
  <p:defaultText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orient="horz" pos="2928" userDrawn="1">
          <p15:clr>
            <a:srgbClr val="A4A3A4"/>
          </p15:clr>
        </p15:guide>
        <p15:guide id="3" pos="866" userDrawn="1">
          <p15:clr>
            <a:srgbClr val="A4A3A4"/>
          </p15:clr>
        </p15:guide>
        <p15:guide id="4" pos="37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56D8D"/>
    <a:srgbClr val="3E5CCC"/>
    <a:srgbClr val="92D050"/>
    <a:srgbClr val="3A4187"/>
    <a:srgbClr val="8C9EE0"/>
    <a:srgbClr val="28A7E1"/>
    <a:srgbClr val="1A8ABC"/>
    <a:srgbClr val="A4B3D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5681" autoAdjust="0"/>
  </p:normalViewPr>
  <p:slideViewPr>
    <p:cSldViewPr showGuides="1">
      <p:cViewPr varScale="1">
        <p:scale>
          <a:sx n="58" d="100"/>
          <a:sy n="58" d="100"/>
        </p:scale>
        <p:origin x="-882" y="-78"/>
      </p:cViewPr>
      <p:guideLst>
        <p:guide orient="horz" pos="2160"/>
        <p:guide orient="horz" pos="2928"/>
        <p:guide pos="866"/>
        <p:guide pos="373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3" d="100"/>
          <a:sy n="73" d="100"/>
        </p:scale>
        <p:origin x="2852" y="36"/>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1" Type="http://schemas.openxmlformats.org/officeDocument/2006/relationships/tags" Target="tags/tag1.xml"/><Relationship Id="rId70" Type="http://schemas.openxmlformats.org/officeDocument/2006/relationships/tableStyles" Target="tableStyles.xml"/><Relationship Id="rId7" Type="http://schemas.openxmlformats.org/officeDocument/2006/relationships/slide" Target="slides/slide5.xml"/><Relationship Id="rId69" Type="http://schemas.openxmlformats.org/officeDocument/2006/relationships/viewProps" Target="viewProps.xml"/><Relationship Id="rId68" Type="http://schemas.openxmlformats.org/officeDocument/2006/relationships/presProps" Target="presProps.xml"/><Relationship Id="rId67" Type="http://schemas.openxmlformats.org/officeDocument/2006/relationships/handoutMaster" Target="handoutMasters/handoutMaster1.xml"/><Relationship Id="rId66" Type="http://schemas.openxmlformats.org/officeDocument/2006/relationships/notesMaster" Target="notesMasters/notesMaster1.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73648A5-1AAC-44C2-A860-4F80AF8A9A26}"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D4BE859-46AC-4E08-A9B0-A4992BE5FD01}"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BF97D0-0773-4E69-AF7F-C79F2523E17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C1F428-825D-447D-9C0B-75CC28740643}"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841225"/>
            <a:ext cx="10368598" cy="1960487"/>
          </a:xfrm>
          <a:prstGeom prst="rect">
            <a:avLst/>
          </a:prstGeom>
        </p:spPr>
        <p:txBody>
          <a:bodyPr/>
          <a:lstStyle/>
          <a:p>
            <a:r>
              <a:rPr lang="en-US" dirty="0"/>
              <a:t>Click to edit Master title style</a:t>
            </a:r>
            <a:endParaRPr lang="en-US" dirty="0"/>
          </a:p>
        </p:txBody>
      </p:sp>
      <p:sp>
        <p:nvSpPr>
          <p:cNvPr id="3" name="Subtitle 2"/>
          <p:cNvSpPr>
            <a:spLocks noGrp="1"/>
          </p:cNvSpPr>
          <p:nvPr>
            <p:ph type="subTitle" idx="1"/>
          </p:nvPr>
        </p:nvSpPr>
        <p:spPr>
          <a:xfrm>
            <a:off x="1829753" y="5182800"/>
            <a:ext cx="8538845" cy="2337341"/>
          </a:xfrm>
          <a:prstGeom prst="rect">
            <a:avLst/>
          </a:prstGeom>
        </p:spPr>
        <p:txBody>
          <a:bodyPr/>
          <a:lstStyle>
            <a:lvl1pPr marL="0" indent="0" algn="ctr">
              <a:buNone/>
              <a:defRPr>
                <a:solidFill>
                  <a:schemeClr val="tx1">
                    <a:tint val="75000"/>
                  </a:schemeClr>
                </a:solidFill>
              </a:defRPr>
            </a:lvl1pPr>
            <a:lvl2pPr marL="609600" indent="0" algn="ctr">
              <a:buNone/>
              <a:defRPr>
                <a:solidFill>
                  <a:schemeClr val="tx1">
                    <a:tint val="75000"/>
                  </a:schemeClr>
                </a:solidFill>
              </a:defRPr>
            </a:lvl2pPr>
            <a:lvl3pPr marL="1219835" indent="0" algn="ctr">
              <a:buNone/>
              <a:defRPr>
                <a:solidFill>
                  <a:schemeClr val="tx1">
                    <a:tint val="75000"/>
                  </a:schemeClr>
                </a:solidFill>
              </a:defRPr>
            </a:lvl3pPr>
            <a:lvl4pPr marL="1829435" indent="0" algn="ctr">
              <a:buNone/>
              <a:defRPr>
                <a:solidFill>
                  <a:schemeClr val="tx1">
                    <a:tint val="75000"/>
                  </a:schemeClr>
                </a:solidFill>
              </a:defRPr>
            </a:lvl4pPr>
            <a:lvl5pPr marL="2439035" indent="0" algn="ctr">
              <a:buNone/>
              <a:defRPr>
                <a:solidFill>
                  <a:schemeClr val="tx1">
                    <a:tint val="75000"/>
                  </a:schemeClr>
                </a:solidFill>
              </a:defRPr>
            </a:lvl5pPr>
            <a:lvl6pPr marL="3049270" indent="0" algn="ctr">
              <a:buNone/>
              <a:defRPr>
                <a:solidFill>
                  <a:schemeClr val="tx1">
                    <a:tint val="75000"/>
                  </a:schemeClr>
                </a:solidFill>
              </a:defRPr>
            </a:lvl6pPr>
            <a:lvl7pPr marL="3658870" indent="0" algn="ctr">
              <a:buNone/>
              <a:defRPr>
                <a:solidFill>
                  <a:schemeClr val="tx1">
                    <a:tint val="75000"/>
                  </a:schemeClr>
                </a:solidFill>
              </a:defRPr>
            </a:lvl7pPr>
            <a:lvl8pPr marL="4268470" indent="0" algn="ctr">
              <a:buNone/>
              <a:defRPr>
                <a:solidFill>
                  <a:schemeClr val="tx1">
                    <a:tint val="75000"/>
                  </a:schemeClr>
                </a:solidFill>
              </a:defRPr>
            </a:lvl8pPr>
            <a:lvl9pPr marL="4878705"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endParaRPr lang="en-US"/>
          </a:p>
        </p:txBody>
      </p:sp>
      <p:sp>
        <p:nvSpPr>
          <p:cNvPr id="3" name="Vertical Text Placeholder 2"/>
          <p:cNvSpPr>
            <a:spLocks noGrp="1"/>
          </p:cNvSpPr>
          <p:nvPr>
            <p:ph type="body" orient="vert" idx="1"/>
          </p:nvPr>
        </p:nvSpPr>
        <p:spPr>
          <a:xfrm>
            <a:off x="609918" y="2134095"/>
            <a:ext cx="10978515" cy="6036015"/>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366269"/>
            <a:ext cx="2744629" cy="7803840"/>
          </a:xfrm>
          <a:prstGeom prst="rect">
            <a:avLst/>
          </a:prstGeo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918" y="366269"/>
            <a:ext cx="8030580" cy="7803840"/>
          </a:xfrm>
          <a:prstGeom prst="rect">
            <a:avLst/>
          </a:prstGeo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一级标题">
    <p:spTree>
      <p:nvGrpSpPr>
        <p:cNvPr id="1" name=""/>
        <p:cNvGrpSpPr/>
        <p:nvPr/>
      </p:nvGrpSpPr>
      <p:grpSpPr>
        <a:xfrm>
          <a:off x="0" y="0"/>
          <a:ext cx="0" cy="0"/>
          <a:chOff x="0" y="0"/>
          <a:chExt cx="0" cy="0"/>
        </a:xfrm>
      </p:grpSpPr>
      <p:sp>
        <p:nvSpPr>
          <p:cNvPr id="2" name="Title 1"/>
          <p:cNvSpPr>
            <a:spLocks noGrp="1"/>
          </p:cNvSpPr>
          <p:nvPr>
            <p:ph type="title"/>
          </p:nvPr>
        </p:nvSpPr>
        <p:spPr>
          <a:xfrm>
            <a:off x="774700" y="352424"/>
            <a:ext cx="5334000" cy="429419"/>
          </a:xfrm>
          <a:prstGeom prst="rect">
            <a:avLst/>
          </a:prstGeom>
        </p:spPr>
        <p:txBody>
          <a:bodyPr/>
          <a:lstStyle/>
          <a:p>
            <a:r>
              <a:rPr lang="en-US" dirty="0"/>
              <a:t>Click to edit Master title style</a:t>
            </a:r>
            <a:endParaRPr lang="en-US" dirty="0"/>
          </a:p>
        </p:txBody>
      </p:sp>
      <p:sp>
        <p:nvSpPr>
          <p:cNvPr id="3" name="Content Placeholder 2"/>
          <p:cNvSpPr>
            <a:spLocks noGrp="1"/>
          </p:cNvSpPr>
          <p:nvPr>
            <p:ph idx="1"/>
          </p:nvPr>
        </p:nvSpPr>
        <p:spPr>
          <a:xfrm>
            <a:off x="609918" y="1143795"/>
            <a:ext cx="10978515" cy="5029200"/>
          </a:xfrm>
          <a:prstGeom prst="rect">
            <a:avLst/>
          </a:prstGeom>
        </p:spPr>
        <p:txBody>
          <a:bodyPr/>
          <a:lstStyle>
            <a:lvl1pPr marL="457200" indent="-457200">
              <a:lnSpc>
                <a:spcPct val="120000"/>
              </a:lnSpc>
              <a:buSzPct val="80000"/>
              <a:buFont typeface="Wingdings" panose="05000000000000000000"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两级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774700" y="362744"/>
            <a:ext cx="6581775" cy="400050"/>
          </a:xfrm>
          <a:prstGeom prst="rect">
            <a:avLst/>
          </a:prstGeom>
        </p:spPr>
        <p:txBody>
          <a:bodyPr/>
          <a:lstStyle/>
          <a:p>
            <a:r>
              <a:rPr lang="en-US" dirty="0"/>
              <a:t>Click to edit Master title style</a:t>
            </a:r>
            <a:endParaRPr lang="en-US" dirty="0"/>
          </a:p>
        </p:txBody>
      </p:sp>
      <p:sp>
        <p:nvSpPr>
          <p:cNvPr id="3" name="Content Placeholder 2"/>
          <p:cNvSpPr>
            <a:spLocks noGrp="1"/>
          </p:cNvSpPr>
          <p:nvPr>
            <p:ph idx="1"/>
          </p:nvPr>
        </p:nvSpPr>
        <p:spPr>
          <a:xfrm>
            <a:off x="609918" y="1600994"/>
            <a:ext cx="10978515" cy="4572000"/>
          </a:xfrm>
          <a:prstGeom prst="rect">
            <a:avLst/>
          </a:prstGeom>
        </p:spPr>
        <p:txBody>
          <a:bodyPr/>
          <a:lstStyle>
            <a:lvl1pPr marL="457200" indent="-457200">
              <a:lnSpc>
                <a:spcPct val="120000"/>
              </a:lnSpc>
              <a:buSzPct val="80000"/>
              <a:buFont typeface="Wingdings" panose="05000000000000000000" pitchFamily="2" charset="2"/>
              <a:buChar char="l"/>
              <a:defRPr>
                <a:solidFill>
                  <a:schemeClr val="tx1">
                    <a:lumMod val="75000"/>
                    <a:lumOff val="25000"/>
                  </a:schemeClr>
                </a:solidFill>
              </a:defRPr>
            </a:lvl1pPr>
            <a:lvl2pPr>
              <a:defRPr>
                <a:solidFill>
                  <a:schemeClr val="tx1">
                    <a:lumMod val="75000"/>
                    <a:lumOff val="25000"/>
                  </a:schemeClr>
                </a:solidFill>
              </a:defRPr>
            </a:lvl2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7" name="Content Placeholder 2"/>
          <p:cNvSpPr>
            <a:spLocks noGrp="1"/>
          </p:cNvSpPr>
          <p:nvPr>
            <p:ph idx="13"/>
          </p:nvPr>
        </p:nvSpPr>
        <p:spPr>
          <a:xfrm>
            <a:off x="841375" y="984137"/>
            <a:ext cx="10747058" cy="464458"/>
          </a:xfrm>
          <a:prstGeom prst="rect">
            <a:avLst/>
          </a:prstGeom>
        </p:spPr>
        <p:txBody>
          <a:bodyPr/>
          <a:lstStyle>
            <a:lvl1pPr marL="0" indent="0">
              <a:lnSpc>
                <a:spcPct val="120000"/>
              </a:lnSpc>
              <a:buSzPct val="80000"/>
              <a:buFont typeface="Wingdings" panose="05000000000000000000" pitchFamily="2" charset="2"/>
              <a:buNone/>
              <a:defRPr b="0">
                <a:solidFill>
                  <a:schemeClr val="tx1">
                    <a:lumMod val="95000"/>
                    <a:lumOff val="5000"/>
                  </a:schemeClr>
                </a:solidFill>
              </a:defRPr>
            </a:lvl1pPr>
          </a:lstStyle>
          <a:p>
            <a:pPr lvl="0"/>
            <a:r>
              <a:rPr lang="en-US" dirty="0"/>
              <a:t>Click to edit Master text styles</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7" name="Freeform 3"/>
          <p:cNvSpPr/>
          <p:nvPr userDrawn="1"/>
        </p:nvSpPr>
        <p:spPr>
          <a:xfrm>
            <a:off x="-73026" y="0"/>
            <a:ext cx="12271375" cy="6859588"/>
          </a:xfrm>
          <a:custGeom>
            <a:avLst/>
            <a:gdLst>
              <a:gd name="connsiteX0" fmla="*/ 0 w 9144000"/>
              <a:gd name="connsiteY0" fmla="*/ 5143500 h 5143500"/>
              <a:gd name="connsiteX1" fmla="*/ 9144000 w 9144000"/>
              <a:gd name="connsiteY1" fmla="*/ 5143500 h 5143500"/>
              <a:gd name="connsiteX2" fmla="*/ 9144000 w 9144000"/>
              <a:gd name="connsiteY2" fmla="*/ 0 h 5143500"/>
              <a:gd name="connsiteX3" fmla="*/ 0 w 9144000"/>
              <a:gd name="connsiteY3" fmla="*/ 0 h 5143500"/>
              <a:gd name="connsiteX4" fmla="*/ 0 w 9144000"/>
              <a:gd name="connsiteY4" fmla="*/ 5143500 h 5143500"/>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9144000" h="5143500">
                <a:moveTo>
                  <a:pt x="0" y="5143500"/>
                </a:moveTo>
                <a:lnTo>
                  <a:pt x="9144000" y="5143500"/>
                </a:lnTo>
                <a:lnTo>
                  <a:pt x="9144000" y="0"/>
                </a:lnTo>
                <a:lnTo>
                  <a:pt x="0" y="0"/>
                </a:lnTo>
                <a:lnTo>
                  <a:pt x="0" y="5143500"/>
                </a:lnTo>
              </a:path>
            </a:pathLst>
          </a:custGeom>
          <a:solidFill>
            <a:srgbClr val="ECECF2">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
        <p:nvSpPr>
          <p:cNvPr id="10" name="TextBox 1"/>
          <p:cNvSpPr txBox="1"/>
          <p:nvPr userDrawn="1"/>
        </p:nvSpPr>
        <p:spPr>
          <a:xfrm>
            <a:off x="2172326" y="711365"/>
            <a:ext cx="1359346" cy="886482"/>
          </a:xfrm>
          <a:prstGeom prst="rect">
            <a:avLst/>
          </a:prstGeom>
          <a:noFill/>
        </p:spPr>
        <p:txBody>
          <a:bodyPr wrap="none" lIns="0" tIns="0" rIns="0" bIns="60981" rtlCol="0">
            <a:spAutoFit/>
          </a:bodyPr>
          <a:lstStyle/>
          <a:p>
            <a:pPr>
              <a:lnSpc>
                <a:spcPts val="6935"/>
              </a:lnSpc>
            </a:pPr>
            <a:r>
              <a:rPr lang="zh-CN" altLang="en-US" sz="5300" dirty="0">
                <a:solidFill>
                  <a:srgbClr val="4197DF"/>
                </a:solidFill>
                <a:latin typeface="Microsoft YaHei UI" panose="020B0503020204020204" pitchFamily="18" charset="-122"/>
                <a:cs typeface="Microsoft YaHei UI" panose="020B0503020204020204" pitchFamily="18" charset="-122"/>
              </a:rPr>
              <a:t>内容</a:t>
            </a:r>
            <a:endParaRPr lang="en-US" altLang="zh-CN" sz="5300" dirty="0">
              <a:solidFill>
                <a:srgbClr val="4197DF"/>
              </a:solidFill>
              <a:latin typeface="Microsoft YaHei UI" panose="020B0503020204020204" pitchFamily="18" charset="-122"/>
              <a:cs typeface="Microsoft YaHei UI" panose="020B0503020204020204" pitchFamily="18" charset="-122"/>
            </a:endParaRPr>
          </a:p>
        </p:txBody>
      </p:sp>
      <p:sp>
        <p:nvSpPr>
          <p:cNvPr id="11" name="TextBox 1"/>
          <p:cNvSpPr txBox="1"/>
          <p:nvPr userDrawn="1"/>
        </p:nvSpPr>
        <p:spPr>
          <a:xfrm>
            <a:off x="2233987" y="1642914"/>
            <a:ext cx="1274388" cy="266761"/>
          </a:xfrm>
          <a:prstGeom prst="rect">
            <a:avLst/>
          </a:prstGeom>
          <a:noFill/>
        </p:spPr>
        <p:txBody>
          <a:bodyPr wrap="none" lIns="0" tIns="0" rIns="0" bIns="60981" rtlCol="0">
            <a:spAutoFit/>
          </a:bodyPr>
          <a:lstStyle/>
          <a:p>
            <a:pPr>
              <a:lnSpc>
                <a:spcPts val="1600"/>
              </a:lnSpc>
            </a:pPr>
            <a:r>
              <a:rPr lang="en-US" altLang="zh-CN" sz="1900" dirty="0">
                <a:solidFill>
                  <a:srgbClr val="4197DF"/>
                </a:solidFill>
                <a:latin typeface="Times New Roman" panose="02020603050405020304" pitchFamily="18" charset="0"/>
                <a:cs typeface="Times New Roman" panose="02020603050405020304" pitchFamily="18" charset="0"/>
              </a:rPr>
              <a:t>CONTENTS</a:t>
            </a:r>
            <a:endParaRPr lang="en-US" altLang="zh-CN" sz="1900" dirty="0">
              <a:solidFill>
                <a:srgbClr val="4197DF"/>
              </a:solidFill>
              <a:latin typeface="Times New Roman" panose="02020603050405020304" pitchFamily="18" charset="0"/>
              <a:cs typeface="Times New Roman" panose="02020603050405020304" pitchFamily="18" charset="0"/>
            </a:endParaRPr>
          </a:p>
        </p:txBody>
      </p:sp>
      <p:sp>
        <p:nvSpPr>
          <p:cNvPr id="12" name="TextBox 1"/>
          <p:cNvSpPr txBox="1"/>
          <p:nvPr userDrawn="1"/>
        </p:nvSpPr>
        <p:spPr>
          <a:xfrm>
            <a:off x="3567791" y="762794"/>
            <a:ext cx="718145" cy="946434"/>
          </a:xfrm>
          <a:prstGeom prst="rect">
            <a:avLst/>
          </a:prstGeom>
          <a:noFill/>
        </p:spPr>
        <p:txBody>
          <a:bodyPr wrap="none" lIns="0" tIns="0" rIns="0" bIns="60981" rtlCol="0">
            <a:spAutoFit/>
          </a:bodyPr>
          <a:lstStyle/>
          <a:p>
            <a:pPr>
              <a:lnSpc>
                <a:spcPts val="6935"/>
              </a:lnSpc>
            </a:pPr>
            <a:r>
              <a:rPr lang="zh-CN" altLang="en-US" sz="2800" dirty="0">
                <a:solidFill>
                  <a:srgbClr val="4197DF"/>
                </a:solidFill>
                <a:latin typeface="Microsoft YaHei UI" panose="020B0503020204020204" pitchFamily="18" charset="-122"/>
                <a:cs typeface="Microsoft YaHei UI" panose="020B0503020204020204" pitchFamily="18" charset="-122"/>
              </a:rPr>
              <a:t>导航</a:t>
            </a:r>
            <a:endParaRPr lang="en-US" altLang="zh-CN" sz="2800" dirty="0">
              <a:solidFill>
                <a:srgbClr val="4197DF"/>
              </a:solidFill>
              <a:latin typeface="Microsoft YaHei UI" panose="020B0503020204020204" pitchFamily="18" charset="-122"/>
              <a:cs typeface="Microsoft YaHei UI" panose="020B0503020204020204" pitchFamily="18" charset="-122"/>
            </a:endParaRPr>
          </a:p>
        </p:txBody>
      </p:sp>
      <p:sp>
        <p:nvSpPr>
          <p:cNvPr id="13" name="矩形 12"/>
          <p:cNvSpPr/>
          <p:nvPr userDrawn="1"/>
        </p:nvSpPr>
        <p:spPr>
          <a:xfrm>
            <a:off x="1571625" y="828675"/>
            <a:ext cx="488950" cy="985838"/>
          </a:xfrm>
          <a:prstGeom prst="rect">
            <a:avLst/>
          </a:prstGeom>
          <a:solidFill>
            <a:srgbClr val="1A8AB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p>
            <a:r>
              <a:rPr lang="en-US"/>
              <a:t>Click to edit Master title style</a:t>
            </a:r>
            <a:endParaRPr lang="en-US"/>
          </a:p>
        </p:txBody>
      </p:sp>
      <p:sp>
        <p:nvSpPr>
          <p:cNvPr id="3" name="Content Placeholder 2"/>
          <p:cNvSpPr>
            <a:spLocks noGrp="1"/>
          </p:cNvSpPr>
          <p:nvPr>
            <p:ph sz="half" idx="1"/>
          </p:nvPr>
        </p:nvSpPr>
        <p:spPr>
          <a:xfrm>
            <a:off x="609917"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200828" y="2134095"/>
            <a:ext cx="5387605" cy="6036015"/>
          </a:xfrm>
          <a:prstGeom prst="rect">
            <a:avLst/>
          </a:prstGeo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6269"/>
            <a:ext cx="10978515" cy="1524353"/>
          </a:xfrm>
          <a:prstGeom prst="rect">
            <a:avLst/>
          </a:prstGeom>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918" y="2047291"/>
            <a:ext cx="5389723"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endParaRPr lang="en-US"/>
          </a:p>
        </p:txBody>
      </p:sp>
      <p:sp>
        <p:nvSpPr>
          <p:cNvPr id="4" name="Content Placeholder 3"/>
          <p:cNvSpPr>
            <a:spLocks noGrp="1"/>
          </p:cNvSpPr>
          <p:nvPr>
            <p:ph sz="half" idx="2"/>
          </p:nvPr>
        </p:nvSpPr>
        <p:spPr>
          <a:xfrm>
            <a:off x="609918" y="2900505"/>
            <a:ext cx="5389723"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6593" y="2047291"/>
            <a:ext cx="5391840" cy="853214"/>
          </a:xfrm>
          <a:prstGeom prst="rect">
            <a:avLst/>
          </a:prstGeom>
        </p:spPr>
        <p:txBody>
          <a:bodyPr anchor="b"/>
          <a:lstStyle>
            <a:lvl1pPr marL="0" indent="0">
              <a:buNone/>
              <a:defRPr sz="3200" b="1"/>
            </a:lvl1pPr>
            <a:lvl2pPr marL="609600" indent="0">
              <a:buNone/>
              <a:defRPr sz="2700" b="1"/>
            </a:lvl2pPr>
            <a:lvl3pPr marL="1219835" indent="0">
              <a:buNone/>
              <a:defRPr sz="2400" b="1"/>
            </a:lvl3pPr>
            <a:lvl4pPr marL="1829435" indent="0">
              <a:buNone/>
              <a:defRPr sz="2100" b="1"/>
            </a:lvl4pPr>
            <a:lvl5pPr marL="2439035" indent="0">
              <a:buNone/>
              <a:defRPr sz="2100" b="1"/>
            </a:lvl5pPr>
            <a:lvl6pPr marL="3049270" indent="0">
              <a:buNone/>
              <a:defRPr sz="2100" b="1"/>
            </a:lvl6pPr>
            <a:lvl7pPr marL="3658870" indent="0">
              <a:buNone/>
              <a:defRPr sz="2100" b="1"/>
            </a:lvl7pPr>
            <a:lvl8pPr marL="4268470" indent="0">
              <a:buNone/>
              <a:defRPr sz="2100" b="1"/>
            </a:lvl8pPr>
            <a:lvl9pPr marL="4878705" indent="0">
              <a:buNone/>
              <a:defRPr sz="2100" b="1"/>
            </a:lvl9pPr>
          </a:lstStyle>
          <a:p>
            <a:pPr lvl="0"/>
            <a:r>
              <a:rPr lang="en-US"/>
              <a:t>Click to edit Master text styles</a:t>
            </a:r>
            <a:endParaRPr lang="en-US"/>
          </a:p>
        </p:txBody>
      </p:sp>
      <p:sp>
        <p:nvSpPr>
          <p:cNvPr id="6" name="Content Placeholder 5"/>
          <p:cNvSpPr>
            <a:spLocks noGrp="1"/>
          </p:cNvSpPr>
          <p:nvPr>
            <p:ph sz="quarter" idx="4"/>
          </p:nvPr>
        </p:nvSpPr>
        <p:spPr>
          <a:xfrm>
            <a:off x="6196593" y="2900505"/>
            <a:ext cx="5391840" cy="5269604"/>
          </a:xfrm>
          <a:prstGeom prst="rect">
            <a:avLst/>
          </a:prstGeo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364151"/>
            <a:ext cx="4013173" cy="1549759"/>
          </a:xfrm>
          <a:prstGeom prst="rect">
            <a:avLst/>
          </a:prstGeom>
        </p:spPr>
        <p:txBody>
          <a:bodyPr anchor="b"/>
          <a:lstStyle>
            <a:lvl1pPr algn="l">
              <a:defRPr sz="2700" b="1"/>
            </a:lvl1pPr>
          </a:lstStyle>
          <a:p>
            <a:r>
              <a:rPr lang="en-US"/>
              <a:t>Click to edit Master title style</a:t>
            </a:r>
            <a:endParaRPr lang="en-US"/>
          </a:p>
        </p:txBody>
      </p:sp>
      <p:sp>
        <p:nvSpPr>
          <p:cNvPr id="3" name="Content Placeholder 2"/>
          <p:cNvSpPr>
            <a:spLocks noGrp="1"/>
          </p:cNvSpPr>
          <p:nvPr>
            <p:ph idx="1"/>
          </p:nvPr>
        </p:nvSpPr>
        <p:spPr>
          <a:xfrm>
            <a:off x="4769216" y="364152"/>
            <a:ext cx="6819216" cy="7805958"/>
          </a:xfrm>
          <a:prstGeom prst="rect">
            <a:avLst/>
          </a:prstGeo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918" y="1913910"/>
            <a:ext cx="4013173" cy="6256199"/>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6402282"/>
            <a:ext cx="7319010" cy="755826"/>
          </a:xfrm>
          <a:prstGeom prst="rect">
            <a:avLst/>
          </a:prstGeom>
        </p:spPr>
        <p:txBody>
          <a:bodyPr anchor="b"/>
          <a:lstStyle>
            <a:lvl1pPr algn="l">
              <a:defRPr sz="2700" b="1"/>
            </a:lvl1pPr>
          </a:lstStyle>
          <a:p>
            <a:r>
              <a:rPr lang="en-US"/>
              <a:t>Click to edit Master title style</a:t>
            </a:r>
            <a:endParaRPr lang="en-US"/>
          </a:p>
        </p:txBody>
      </p:sp>
      <p:sp>
        <p:nvSpPr>
          <p:cNvPr id="3" name="Picture Placeholder 2"/>
          <p:cNvSpPr>
            <a:spLocks noGrp="1"/>
          </p:cNvSpPr>
          <p:nvPr>
            <p:ph type="pic" idx="1"/>
          </p:nvPr>
        </p:nvSpPr>
        <p:spPr>
          <a:xfrm>
            <a:off x="2390962" y="817223"/>
            <a:ext cx="7319010" cy="5487670"/>
          </a:xfrm>
          <a:prstGeom prst="rect">
            <a:avLst/>
          </a:prstGeom>
        </p:spPr>
        <p:txBody>
          <a:bodyPr/>
          <a:lstStyle>
            <a:lvl1pPr marL="0" indent="0">
              <a:buNone/>
              <a:defRPr sz="4300"/>
            </a:lvl1pPr>
            <a:lvl2pPr marL="609600" indent="0">
              <a:buNone/>
              <a:defRPr sz="3700"/>
            </a:lvl2pPr>
            <a:lvl3pPr marL="1219835" indent="0">
              <a:buNone/>
              <a:defRPr sz="3200"/>
            </a:lvl3pPr>
            <a:lvl4pPr marL="1829435" indent="0">
              <a:buNone/>
              <a:defRPr sz="2700"/>
            </a:lvl4pPr>
            <a:lvl5pPr marL="2439035" indent="0">
              <a:buNone/>
              <a:defRPr sz="2700"/>
            </a:lvl5pPr>
            <a:lvl6pPr marL="3049270" indent="0">
              <a:buNone/>
              <a:defRPr sz="2700"/>
            </a:lvl6pPr>
            <a:lvl7pPr marL="3658870" indent="0">
              <a:buNone/>
              <a:defRPr sz="2700"/>
            </a:lvl7pPr>
            <a:lvl8pPr marL="4268470" indent="0">
              <a:buNone/>
              <a:defRPr sz="2700"/>
            </a:lvl8pPr>
            <a:lvl9pPr marL="4878705" indent="0">
              <a:buNone/>
              <a:defRPr sz="2700"/>
            </a:lvl9pPr>
          </a:lstStyle>
          <a:p>
            <a:endParaRPr lang="en-US"/>
          </a:p>
        </p:txBody>
      </p:sp>
      <p:sp>
        <p:nvSpPr>
          <p:cNvPr id="4" name="Text Placeholder 3"/>
          <p:cNvSpPr>
            <a:spLocks noGrp="1"/>
          </p:cNvSpPr>
          <p:nvPr>
            <p:ph type="body" sz="half" idx="2"/>
          </p:nvPr>
        </p:nvSpPr>
        <p:spPr>
          <a:xfrm>
            <a:off x="2390962" y="7158108"/>
            <a:ext cx="7319010" cy="1073398"/>
          </a:xfrm>
          <a:prstGeom prst="rect">
            <a:avLst/>
          </a:prstGeom>
        </p:spPr>
        <p:txBody>
          <a:bodyPr/>
          <a:lstStyle>
            <a:lvl1pPr marL="0" indent="0">
              <a:buNone/>
              <a:defRPr sz="1900"/>
            </a:lvl1pPr>
            <a:lvl2pPr marL="609600" indent="0">
              <a:buNone/>
              <a:defRPr sz="1600"/>
            </a:lvl2pPr>
            <a:lvl3pPr marL="1219835" indent="0">
              <a:buNone/>
              <a:defRPr sz="1300"/>
            </a:lvl3pPr>
            <a:lvl4pPr marL="1829435" indent="0">
              <a:buNone/>
              <a:defRPr sz="1200"/>
            </a:lvl4pPr>
            <a:lvl5pPr marL="2439035" indent="0">
              <a:buNone/>
              <a:defRPr sz="1200"/>
            </a:lvl5pPr>
            <a:lvl6pPr marL="3049270" indent="0">
              <a:buNone/>
              <a:defRPr sz="1200"/>
            </a:lvl6pPr>
            <a:lvl7pPr marL="3658870" indent="0">
              <a:buNone/>
              <a:defRPr sz="1200"/>
            </a:lvl7pPr>
            <a:lvl8pPr marL="4268470" indent="0">
              <a:buNone/>
              <a:defRPr sz="1200"/>
            </a:lvl8pPr>
            <a:lvl9pPr marL="4878705" indent="0">
              <a:buNone/>
              <a:defRPr sz="12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09917" y="8477096"/>
            <a:ext cx="2846282" cy="486946"/>
          </a:xfrm>
          <a:prstGeom prst="rect">
            <a:avLst/>
          </a:prstGeom>
        </p:spPr>
        <p:txBody>
          <a:bodyPr vert="horz" lIns="121963" tIns="60981" rIns="121963" bIns="60981" rtlCol="0" anchor="ctr"/>
          <a:lstStyle>
            <a:lvl1pPr algn="l">
              <a:defRPr sz="16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4167770" y="8477096"/>
            <a:ext cx="3862811" cy="486946"/>
          </a:xfrm>
          <a:prstGeom prst="rect">
            <a:avLst/>
          </a:prstGeom>
        </p:spPr>
        <p:txBody>
          <a:bodyPr vert="horz" lIns="121963" tIns="60981" rIns="121963" bIns="60981"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42151" y="8477096"/>
            <a:ext cx="2846282" cy="486946"/>
          </a:xfrm>
          <a:prstGeom prst="rect">
            <a:avLst/>
          </a:prstGeom>
        </p:spPr>
        <p:txBody>
          <a:bodyPr vert="horz" lIns="121963" tIns="60981" rIns="121963" bIns="60981" rtlCol="0" anchor="ctr"/>
          <a:lstStyle>
            <a:lvl1pPr algn="r">
              <a:defRPr sz="1600">
                <a:solidFill>
                  <a:schemeClr val="tx1">
                    <a:tint val="75000"/>
                  </a:schemeClr>
                </a:solidFill>
              </a:defRPr>
            </a:lvl1pPr>
          </a:lstStyle>
          <a:p>
            <a:fld id="{B6F15528-21DE-4FAA-801E-634DDDAF4B2B}" type="slidenum">
              <a:rPr lang="en-US" smtClean="0"/>
            </a:fld>
            <a:endParaRPr lang="en-US"/>
          </a:p>
        </p:txBody>
      </p:sp>
      <p:sp>
        <p:nvSpPr>
          <p:cNvPr id="21" name="Text Placeholder 2"/>
          <p:cNvSpPr>
            <a:spLocks noGrp="1"/>
          </p:cNvSpPr>
          <p:nvPr>
            <p:ph type="body" idx="1"/>
          </p:nvPr>
        </p:nvSpPr>
        <p:spPr>
          <a:xfrm>
            <a:off x="609521" y="1143794"/>
            <a:ext cx="10971372" cy="5000369"/>
          </a:xfrm>
          <a:prstGeom prst="rect">
            <a:avLst/>
          </a:prstGeom>
        </p:spPr>
        <p:txBody>
          <a:bodyPr vert="horz" lIns="121917" tIns="60958" rIns="121917" bIns="60958" rtlCol="0">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4" name="矩形 23"/>
          <p:cNvSpPr/>
          <p:nvPr/>
        </p:nvSpPr>
        <p:spPr>
          <a:xfrm>
            <a:off x="0" y="332656"/>
            <a:ext cx="12198350" cy="432048"/>
          </a:xfrm>
          <a:prstGeom prst="rect">
            <a:avLst/>
          </a:prstGeom>
          <a:solidFill>
            <a:srgbClr val="3A4187"/>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p>
            <a:pPr lvl="0" algn="ctr"/>
            <a:endParaRPr lang="zh-CN" altLang="en-US"/>
          </a:p>
        </p:txBody>
      </p:sp>
      <p:sp>
        <p:nvSpPr>
          <p:cNvPr id="25" name="矩形 24"/>
          <p:cNvSpPr/>
          <p:nvPr/>
        </p:nvSpPr>
        <p:spPr>
          <a:xfrm>
            <a:off x="0" y="764704"/>
            <a:ext cx="12198350" cy="7200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椭圆 25"/>
          <p:cNvSpPr/>
          <p:nvPr/>
        </p:nvSpPr>
        <p:spPr>
          <a:xfrm>
            <a:off x="11280775" y="330107"/>
            <a:ext cx="485233" cy="485233"/>
          </a:xfrm>
          <a:prstGeom prst="ellipse">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0" dirty="0">
              <a:latin typeface="微软雅黑" panose="020B0503020204020204" pitchFamily="34" charset="-122"/>
              <a:ea typeface="微软雅黑" panose="020B0503020204020204" pitchFamily="34" charset="-122"/>
            </a:endParaRPr>
          </a:p>
        </p:txBody>
      </p:sp>
      <p:sp>
        <p:nvSpPr>
          <p:cNvPr id="27" name="TextBox 15"/>
          <p:cNvSpPr txBox="1"/>
          <p:nvPr/>
        </p:nvSpPr>
        <p:spPr>
          <a:xfrm>
            <a:off x="11283362" y="442092"/>
            <a:ext cx="483393" cy="246221"/>
          </a:xfrm>
          <a:prstGeom prst="rect">
            <a:avLst/>
          </a:prstGeom>
          <a:noFill/>
        </p:spPr>
        <p:txBody>
          <a:bodyPr wrap="square" lIns="0" tIns="0" rIns="0" bIns="0" rtlCol="0">
            <a:spAutoFit/>
          </a:bodyPr>
          <a:lstStyle/>
          <a:p>
            <a:pPr algn="ctr"/>
            <a:fld id="{2EEF1883-7A0E-4F66-9932-E581691AD397}" type="slidenum">
              <a:rPr lang="zh-CN" altLang="en-US" sz="1600" smtClean="0">
                <a:solidFill>
                  <a:schemeClr val="bg1"/>
                </a:solidFill>
                <a:latin typeface="Arial Unicode MS" pitchFamily="34" charset="-122"/>
                <a:ea typeface="Arial Unicode MS" pitchFamily="34" charset="-122"/>
                <a:cs typeface="Arial Unicode MS" pitchFamily="34" charset="-122"/>
              </a:rPr>
            </a:fld>
            <a:r>
              <a:rPr lang="zh-CN" altLang="en-US" sz="1600" dirty="0">
                <a:solidFill>
                  <a:schemeClr val="bg1"/>
                </a:solidFill>
                <a:latin typeface="Arial Unicode MS" pitchFamily="34" charset="-122"/>
                <a:ea typeface="Arial Unicode MS" pitchFamily="34" charset="-122"/>
                <a:cs typeface="Arial Unicode MS" pitchFamily="34" charset="-122"/>
              </a:rPr>
              <a:t> </a:t>
            </a:r>
            <a:endParaRPr lang="zh-CN" altLang="en-US" sz="1600" b="0" dirty="0">
              <a:solidFill>
                <a:schemeClr val="bg1"/>
              </a:solidFill>
              <a:latin typeface="Arial Unicode MS" pitchFamily="34" charset="-122"/>
              <a:ea typeface="Arial Unicode MS" pitchFamily="34" charset="-122"/>
              <a:cs typeface="Arial Unicode MS" pitchFamily="34" charset="-122"/>
            </a:endParaRPr>
          </a:p>
        </p:txBody>
      </p:sp>
      <p:sp>
        <p:nvSpPr>
          <p:cNvPr id="29" name="矩形 28"/>
          <p:cNvSpPr/>
          <p:nvPr/>
        </p:nvSpPr>
        <p:spPr>
          <a:xfrm>
            <a:off x="6851570" y="332656"/>
            <a:ext cx="3286205" cy="43204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1800" b="0" dirty="0" smtClean="0">
                <a:latin typeface="微软雅黑" panose="020B0503020204020204" pitchFamily="34" charset="-122"/>
                <a:ea typeface="微软雅黑" panose="020B0503020204020204" pitchFamily="34" charset="-122"/>
              </a:rPr>
              <a:t>项目</a:t>
            </a:r>
            <a:r>
              <a:rPr lang="en-US" altLang="zh-CN" sz="1800" b="0" dirty="0" smtClean="0">
                <a:latin typeface="微软雅黑" panose="020B0503020204020204" pitchFamily="34" charset="-122"/>
                <a:ea typeface="微软雅黑" panose="020B0503020204020204" pitchFamily="34" charset="-122"/>
              </a:rPr>
              <a:t>8</a:t>
            </a:r>
            <a:r>
              <a:rPr lang="zh-CN" altLang="en-US" sz="1800" b="0" dirty="0" smtClean="0">
                <a:latin typeface="微软雅黑" panose="020B0503020204020204" pitchFamily="34" charset="-122"/>
                <a:ea typeface="微软雅黑" panose="020B0503020204020204" pitchFamily="34" charset="-122"/>
              </a:rPr>
              <a:t>学习</a:t>
            </a:r>
            <a:r>
              <a:rPr lang="en-US" altLang="zh-CN" sz="1800" b="0" dirty="0">
                <a:latin typeface="微软雅黑" panose="020B0503020204020204" pitchFamily="34" charset="-122"/>
                <a:ea typeface="微软雅黑" panose="020B0503020204020204" pitchFamily="34" charset="-122"/>
              </a:rPr>
              <a:t>shell script</a:t>
            </a:r>
            <a:endParaRPr lang="zh-CN" altLang="en-US" sz="1800" b="0" dirty="0">
              <a:latin typeface="微软雅黑" panose="020B0503020204020204" pitchFamily="34" charset="-122"/>
              <a:ea typeface="微软雅黑" panose="020B0503020204020204" pitchFamily="34" charset="-122"/>
            </a:endParaRPr>
          </a:p>
        </p:txBody>
      </p:sp>
      <p:sp>
        <p:nvSpPr>
          <p:cNvPr id="20" name="Title Placeholder 1"/>
          <p:cNvSpPr>
            <a:spLocks noGrp="1"/>
          </p:cNvSpPr>
          <p:nvPr>
            <p:ph type="title"/>
          </p:nvPr>
        </p:nvSpPr>
        <p:spPr>
          <a:xfrm>
            <a:off x="772942" y="362834"/>
            <a:ext cx="5305686" cy="399960"/>
          </a:xfrm>
          <a:prstGeom prst="rect">
            <a:avLst/>
          </a:prstGeom>
        </p:spPr>
        <p:txBody>
          <a:bodyPr vert="horz" lIns="121917" tIns="60958" rIns="121917" bIns="60958" rtlCol="0" anchor="ctr">
            <a:noAutofit/>
          </a:bodyPr>
          <a:lstStyle/>
          <a:p>
            <a:r>
              <a:rPr lang="en-US" dirty="0"/>
              <a:t>Click to edit Master title style</a:t>
            </a:r>
            <a:endParaRPr lang="en-US" dirty="0"/>
          </a:p>
        </p:txBody>
      </p:sp>
      <p:sp>
        <p:nvSpPr>
          <p:cNvPr id="40" name="等腰三角形 39">
            <a:hlinkClick r:id="" action="ppaction://hlinkshowjump?jump=previousslide"/>
          </p:cNvPr>
          <p:cNvSpPr/>
          <p:nvPr/>
        </p:nvSpPr>
        <p:spPr>
          <a:xfrm rot="5400000" flipH="1">
            <a:off x="3854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1" name="等腰三角形 40">
            <a:hlinkClick r:id="" action="ppaction://hlinkshowjump?jump=previousslide"/>
          </p:cNvPr>
          <p:cNvSpPr/>
          <p:nvPr/>
        </p:nvSpPr>
        <p:spPr>
          <a:xfrm rot="5400000" flipH="1">
            <a:off x="52511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
        <p:nvSpPr>
          <p:cNvPr id="42" name="等腰三角形 41">
            <a:hlinkClick r:id="" action="ppaction://hlinkshowjump?jump=previousslide"/>
          </p:cNvPr>
          <p:cNvSpPr/>
          <p:nvPr/>
        </p:nvSpPr>
        <p:spPr>
          <a:xfrm rot="5400000" flipH="1">
            <a:off x="658467" y="517775"/>
            <a:ext cx="98663" cy="101148"/>
          </a:xfrm>
          <a:prstGeom prst="triangle">
            <a:avLst/>
          </a:prstGeom>
          <a:solidFill>
            <a:schemeClr val="bg1">
              <a:lumMod val="9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lIns="121917" tIns="60958" rIns="121917" bIns="60958"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240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1219200" rtl="0" eaLnBrk="1" latinLnBrk="0" hangingPunct="1">
        <a:spcBef>
          <a:spcPct val="0"/>
        </a:spcBef>
        <a:buNone/>
        <a:defRPr sz="2200" kern="1200">
          <a:solidFill>
            <a:schemeClr val="bg1"/>
          </a:solidFill>
          <a:latin typeface="+mj-lt"/>
          <a:ea typeface="+mj-ea"/>
          <a:cs typeface="+mj-cs"/>
        </a:defRPr>
      </a:lvl1pPr>
    </p:titleStyle>
    <p:bodyStyle>
      <a:lvl1pPr marL="457200" indent="-457200" algn="l" defTabSz="1219200" rtl="0" eaLnBrk="1" latinLnBrk="0" hangingPunct="1">
        <a:spcBef>
          <a:spcPct val="20000"/>
        </a:spcBef>
        <a:buSzPct val="80000"/>
        <a:buFont typeface="Wingdings" panose="05000000000000000000" pitchFamily="2" charset="2"/>
        <a:buChar char="l"/>
        <a:defRPr sz="2000" kern="1200">
          <a:solidFill>
            <a:schemeClr val="tx1">
              <a:lumMod val="75000"/>
              <a:lumOff val="25000"/>
            </a:schemeClr>
          </a:solidFill>
          <a:latin typeface="+mn-lt"/>
          <a:ea typeface="+mn-ea"/>
          <a:cs typeface="+mn-cs"/>
        </a:defRPr>
      </a:lvl1pPr>
      <a:lvl2pPr marL="991235" indent="-381000" algn="l" defTabSz="1219200" rtl="0" eaLnBrk="1" latinLnBrk="0" hangingPunct="1">
        <a:spcBef>
          <a:spcPct val="20000"/>
        </a:spcBef>
        <a:buFont typeface="Arial" panose="020B0604020202020204" pitchFamily="34" charset="0"/>
        <a:buChar char="–"/>
        <a:defRPr sz="1800" kern="1200">
          <a:solidFill>
            <a:schemeClr val="tx1">
              <a:lumMod val="75000"/>
              <a:lumOff val="25000"/>
            </a:schemeClr>
          </a:solidFill>
          <a:latin typeface="+mn-lt"/>
          <a:ea typeface="+mn-ea"/>
          <a:cs typeface="+mn-cs"/>
        </a:defRPr>
      </a:lvl2pPr>
      <a:lvl3pPr marL="15246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3pPr>
      <a:lvl4pPr marL="2134235"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744470" indent="-304800" algn="l" defTabSz="12192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33540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6pPr>
      <a:lvl7pPr marL="3963670"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7pPr>
      <a:lvl8pPr marL="45739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8pPr>
      <a:lvl9pPr marL="5183505" indent="-304800" algn="l" defTabSz="1219200" rtl="0" eaLnBrk="1" latinLnBrk="0" hangingPunct="1">
        <a:spcBef>
          <a:spcPct val="2000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835" algn="l" defTabSz="1219200" rtl="0" eaLnBrk="1" latinLnBrk="0" hangingPunct="1">
        <a:defRPr sz="2400" kern="1200">
          <a:solidFill>
            <a:schemeClr val="tx1"/>
          </a:solidFill>
          <a:latin typeface="+mn-lt"/>
          <a:ea typeface="+mn-ea"/>
          <a:cs typeface="+mn-cs"/>
        </a:defRPr>
      </a:lvl3pPr>
      <a:lvl4pPr marL="1829435" algn="l" defTabSz="1219200" rtl="0" eaLnBrk="1" latinLnBrk="0" hangingPunct="1">
        <a:defRPr sz="2400" kern="1200">
          <a:solidFill>
            <a:schemeClr val="tx1"/>
          </a:solidFill>
          <a:latin typeface="+mn-lt"/>
          <a:ea typeface="+mn-ea"/>
          <a:cs typeface="+mn-cs"/>
        </a:defRPr>
      </a:lvl4pPr>
      <a:lvl5pPr marL="2439035" algn="l" defTabSz="1219200" rtl="0" eaLnBrk="1" latinLnBrk="0" hangingPunct="1">
        <a:defRPr sz="2400" kern="1200">
          <a:solidFill>
            <a:schemeClr val="tx1"/>
          </a:solidFill>
          <a:latin typeface="+mn-lt"/>
          <a:ea typeface="+mn-ea"/>
          <a:cs typeface="+mn-cs"/>
        </a:defRPr>
      </a:lvl5pPr>
      <a:lvl6pPr marL="3049270" algn="l" defTabSz="1219200" rtl="0" eaLnBrk="1" latinLnBrk="0" hangingPunct="1">
        <a:defRPr sz="2400" kern="1200">
          <a:solidFill>
            <a:schemeClr val="tx1"/>
          </a:solidFill>
          <a:latin typeface="+mn-lt"/>
          <a:ea typeface="+mn-ea"/>
          <a:cs typeface="+mn-cs"/>
        </a:defRPr>
      </a:lvl6pPr>
      <a:lvl7pPr marL="3658870" algn="l" defTabSz="1219200" rtl="0" eaLnBrk="1" latinLnBrk="0" hangingPunct="1">
        <a:defRPr sz="2400" kern="1200">
          <a:solidFill>
            <a:schemeClr val="tx1"/>
          </a:solidFill>
          <a:latin typeface="+mn-lt"/>
          <a:ea typeface="+mn-ea"/>
          <a:cs typeface="+mn-cs"/>
        </a:defRPr>
      </a:lvl7pPr>
      <a:lvl8pPr marL="4268470" algn="l" defTabSz="1219200" rtl="0" eaLnBrk="1" latinLnBrk="0" hangingPunct="1">
        <a:defRPr sz="2400" kern="1200">
          <a:solidFill>
            <a:schemeClr val="tx1"/>
          </a:solidFill>
          <a:latin typeface="+mn-lt"/>
          <a:ea typeface="+mn-ea"/>
          <a:cs typeface="+mn-cs"/>
        </a:defRPr>
      </a:lvl8pPr>
      <a:lvl9pPr marL="4878705" algn="l" defTabSz="121920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18.xml.rels><?xml version="1.0" encoding="UTF-8" standalone="yes"?>
<Relationships xmlns="http://schemas.openxmlformats.org/package/2006/relationships"><Relationship Id="rId5" Type="http://schemas.openxmlformats.org/officeDocument/2006/relationships/vmlDrawing" Target="../drawings/vmlDrawing1.vml"/><Relationship Id="rId4" Type="http://schemas.openxmlformats.org/officeDocument/2006/relationships/slideLayout" Target="../slideLayouts/slideLayout3.xml"/><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image" Target="../media/image2.png"/></Relationships>
</file>

<file path=ppt/slides/_rels/slide19.xml.rels><?xml version="1.0" encoding="UTF-8" standalone="yes"?>
<Relationships xmlns="http://schemas.openxmlformats.org/package/2006/relationships"><Relationship Id="rId5" Type="http://schemas.openxmlformats.org/officeDocument/2006/relationships/vmlDrawing" Target="../drawings/vmlDrawing2.vml"/><Relationship Id="rId4" Type="http://schemas.openxmlformats.org/officeDocument/2006/relationships/slideLayout" Target="../slideLayouts/slideLayout3.xml"/><Relationship Id="rId3" Type="http://schemas.openxmlformats.org/officeDocument/2006/relationships/image" Target="../media/image4.wmf"/><Relationship Id="rId2" Type="http://schemas.openxmlformats.org/officeDocument/2006/relationships/oleObject" Target="../embeddings/oleObject2.bin"/><Relationship Id="rId1"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5.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18" name="TextBox 17"/>
          <p:cNvSpPr txBox="1"/>
          <p:nvPr/>
        </p:nvSpPr>
        <p:spPr>
          <a:xfrm>
            <a:off x="1450975" y="2515235"/>
            <a:ext cx="2460625" cy="860425"/>
          </a:xfrm>
          <a:prstGeom prst="rect">
            <a:avLst/>
          </a:prstGeom>
          <a:solidFill>
            <a:srgbClr val="28A7E1"/>
          </a:solidFill>
        </p:spPr>
        <p:txBody>
          <a:bodyPr wrap="square" lIns="121963" tIns="60981" rIns="121963" bIns="60981" rtlCol="0">
            <a:spAutoFit/>
          </a:bodyPr>
          <a:lstStyle/>
          <a:p>
            <a:pPr algn="ctr"/>
            <a:r>
              <a:rPr lang="zh-CN" sz="4800" dirty="0" smtClean="0">
                <a:solidFill>
                  <a:schemeClr val="bg1"/>
                </a:solidFill>
              </a:rPr>
              <a:t>项目</a:t>
            </a:r>
            <a:r>
              <a:rPr lang="en-US" altLang="zh-CN" sz="4800" dirty="0" smtClean="0">
                <a:solidFill>
                  <a:schemeClr val="bg1"/>
                </a:solidFill>
              </a:rPr>
              <a:t>8</a:t>
            </a:r>
            <a:r>
              <a:rPr lang="zh-CN" altLang="en-US" sz="4800" dirty="0" smtClean="0">
                <a:solidFill>
                  <a:schemeClr val="bg1"/>
                </a:solidFill>
              </a:rPr>
              <a:t> </a:t>
            </a:r>
            <a:endParaRPr lang="zh-CN" altLang="en-US" sz="4800" dirty="0">
              <a:solidFill>
                <a:schemeClr val="bg1"/>
              </a:solidFill>
            </a:endParaRPr>
          </a:p>
        </p:txBody>
      </p:sp>
      <p:sp>
        <p:nvSpPr>
          <p:cNvPr id="19" name="TextBox 18"/>
          <p:cNvSpPr txBox="1"/>
          <p:nvPr/>
        </p:nvSpPr>
        <p:spPr>
          <a:xfrm>
            <a:off x="4194175" y="2576830"/>
            <a:ext cx="5129530" cy="737235"/>
          </a:xfrm>
          <a:prstGeom prst="rect">
            <a:avLst/>
          </a:prstGeom>
          <a:noFill/>
        </p:spPr>
        <p:txBody>
          <a:bodyPr wrap="square" lIns="121963" tIns="60981" rIns="121963" bIns="60981" rtlCol="0">
            <a:spAutoFit/>
          </a:bodyPr>
          <a:lstStyle/>
          <a:p>
            <a:r>
              <a:rPr sz="4000" b="1" dirty="0">
                <a:solidFill>
                  <a:schemeClr val="bg1"/>
                </a:solidFill>
              </a:rPr>
              <a:t>学习shell script</a:t>
            </a:r>
            <a:endParaRPr sz="4000" b="1" dirty="0">
              <a:solidFill>
                <a:schemeClr val="bg1"/>
              </a:solidFill>
            </a:endParaRPr>
          </a:p>
        </p:txBody>
      </p:sp>
    </p:spTree>
  </p:cSld>
  <p:clrMapOvr>
    <a:masterClrMapping/>
  </p:clrMapOvr>
  <p:transition spd="slow">
    <p:wheel spokes="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二、</a:t>
            </a:r>
            <a:r>
              <a:rPr lang="zh-CN" altLang="en-US" dirty="0">
                <a:latin typeface="Microsoft YaHei UI" panose="020B0503020204020204" pitchFamily="18" charset="-122"/>
                <a:cs typeface="Microsoft YaHei UI" panose="020B0503020204020204" pitchFamily="18" charset="-122"/>
                <a:sym typeface="+mn-ea"/>
              </a:rPr>
              <a:t>项目设计与准备</a:t>
            </a:r>
            <a:endParaRPr lang="zh-CN" altLang="en-US" dirty="0"/>
          </a:p>
        </p:txBody>
      </p:sp>
      <p:sp>
        <p:nvSpPr>
          <p:cNvPr id="6" name="内容占位符 5"/>
          <p:cNvSpPr>
            <a:spLocks noGrp="1"/>
          </p:cNvSpPr>
          <p:nvPr>
            <p:ph idx="13"/>
          </p:nvPr>
        </p:nvSpPr>
        <p:spPr/>
        <p:txBody>
          <a:bodyPr>
            <a:normAutofit/>
          </a:bodyPr>
          <a:lstStyle/>
          <a:p>
            <a:r>
              <a:rPr lang="zh-CN" altLang="en-US" dirty="0"/>
              <a:t>项目设计与准备</a:t>
            </a:r>
            <a:endParaRPr lang="zh-CN" altLang="en-US" b="0" dirty="0"/>
          </a:p>
        </p:txBody>
      </p:sp>
      <p:sp>
        <p:nvSpPr>
          <p:cNvPr id="2" name="文本框 1"/>
          <p:cNvSpPr txBox="1"/>
          <p:nvPr/>
        </p:nvSpPr>
        <p:spPr>
          <a:xfrm>
            <a:off x="928187" y="1570517"/>
            <a:ext cx="10276388" cy="3269613"/>
          </a:xfrm>
          <a:prstGeom prst="rect">
            <a:avLst/>
          </a:prstGeom>
          <a:noFill/>
        </p:spPr>
        <p:txBody>
          <a:bodyPr wrap="square" rtlCol="0" anchor="t">
            <a:spAutoFit/>
          </a:bodyPr>
          <a:lstStyle/>
          <a:p>
            <a:pPr indent="266700" algn="just">
              <a:lnSpc>
                <a:spcPct val="150000"/>
              </a:lnSpc>
            </a:pPr>
            <a:r>
              <a:rPr lang="zh-CN" altLang="en-US" sz="2000" kern="100" dirty="0">
                <a:effectLst/>
                <a:latin typeface="+mn-ea"/>
              </a:rPr>
              <a:t>本项目要用到</a:t>
            </a:r>
            <a:r>
              <a:rPr lang="en-US" altLang="zh-CN" sz="2000" kern="100" dirty="0">
                <a:effectLst/>
                <a:latin typeface="+mn-ea"/>
              </a:rPr>
              <a:t>Server01</a:t>
            </a:r>
            <a:r>
              <a:rPr lang="zh-CN" altLang="en-US" sz="2000" kern="100" dirty="0">
                <a:effectLst/>
                <a:latin typeface="+mn-ea"/>
              </a:rPr>
              <a:t>和</a:t>
            </a:r>
            <a:r>
              <a:rPr lang="en-US" altLang="zh-CN" sz="2000" kern="100" dirty="0">
                <a:effectLst/>
                <a:latin typeface="+mn-ea"/>
              </a:rPr>
              <a:t>Client1</a:t>
            </a:r>
            <a:r>
              <a:rPr lang="zh-CN" altLang="en-US" sz="2000" kern="100" dirty="0">
                <a:effectLst/>
                <a:latin typeface="+mn-ea"/>
              </a:rPr>
              <a:t>，完成的任务如下。</a:t>
            </a:r>
            <a:endParaRPr lang="zh-CN" altLang="en-US" sz="2000" kern="100" dirty="0">
              <a:effectLst/>
              <a:latin typeface="+mn-ea"/>
            </a:endParaRPr>
          </a:p>
          <a:p>
            <a:pPr indent="266700" algn="just">
              <a:lnSpc>
                <a:spcPct val="150000"/>
              </a:lnSpc>
            </a:pPr>
            <a:r>
              <a:rPr lang="zh-CN" altLang="en-US" sz="2000" kern="100" dirty="0">
                <a:effectLst/>
                <a:latin typeface="+mn-ea"/>
              </a:rPr>
              <a:t>（</a:t>
            </a:r>
            <a:r>
              <a:rPr lang="en-US" altLang="zh-CN" sz="2000" kern="100" dirty="0">
                <a:effectLst/>
                <a:latin typeface="+mn-ea"/>
              </a:rPr>
              <a:t>1</a:t>
            </a:r>
            <a:r>
              <a:rPr lang="zh-CN" altLang="en-US" sz="2000" kern="100" dirty="0">
                <a:effectLst/>
                <a:latin typeface="+mn-ea"/>
              </a:rPr>
              <a:t>）编写简单的</a:t>
            </a:r>
            <a:r>
              <a:rPr lang="en-US" altLang="zh-CN" sz="2000" kern="100" dirty="0">
                <a:effectLst/>
                <a:latin typeface="+mn-ea"/>
              </a:rPr>
              <a:t>shell script</a:t>
            </a:r>
            <a:endParaRPr lang="en-US" altLang="zh-CN" sz="2000" kern="100" dirty="0">
              <a:effectLst/>
              <a:latin typeface="+mn-ea"/>
            </a:endParaRPr>
          </a:p>
          <a:p>
            <a:pPr indent="266700" algn="just">
              <a:lnSpc>
                <a:spcPct val="150000"/>
              </a:lnSpc>
            </a:pPr>
            <a:r>
              <a:rPr lang="zh-CN" altLang="en-US" sz="2000" kern="100" dirty="0">
                <a:effectLst/>
                <a:latin typeface="+mn-ea"/>
              </a:rPr>
              <a:t>（</a:t>
            </a:r>
            <a:r>
              <a:rPr lang="en-US" altLang="zh-CN" sz="2000" kern="100" dirty="0">
                <a:effectLst/>
                <a:latin typeface="+mn-ea"/>
              </a:rPr>
              <a:t>2</a:t>
            </a:r>
            <a:r>
              <a:rPr lang="zh-CN" altLang="en-US" sz="2000" kern="100" dirty="0">
                <a:effectLst/>
                <a:latin typeface="+mn-ea"/>
              </a:rPr>
              <a:t>）用好判断式（</a:t>
            </a:r>
            <a:r>
              <a:rPr lang="en-US" altLang="zh-CN" sz="2000" kern="100" dirty="0">
                <a:effectLst/>
                <a:latin typeface="+mn-ea"/>
              </a:rPr>
              <a:t>test</a:t>
            </a:r>
            <a:r>
              <a:rPr lang="zh-CN" altLang="en-US" sz="2000" kern="100" dirty="0">
                <a:effectLst/>
                <a:latin typeface="+mn-ea"/>
              </a:rPr>
              <a:t>和</a:t>
            </a:r>
            <a:r>
              <a:rPr lang="en-US" altLang="zh-CN" sz="2000" kern="100" dirty="0">
                <a:effectLst/>
                <a:latin typeface="+mn-ea"/>
              </a:rPr>
              <a:t>[]</a:t>
            </a:r>
            <a:r>
              <a:rPr lang="zh-CN" altLang="en-US" sz="2000" kern="100" dirty="0">
                <a:effectLst/>
                <a:latin typeface="+mn-ea"/>
              </a:rPr>
              <a:t>）</a:t>
            </a:r>
            <a:endParaRPr lang="zh-CN" altLang="en-US" sz="2000" kern="100" dirty="0">
              <a:effectLst/>
              <a:latin typeface="+mn-ea"/>
            </a:endParaRPr>
          </a:p>
          <a:p>
            <a:pPr indent="266700" algn="just">
              <a:lnSpc>
                <a:spcPct val="150000"/>
              </a:lnSpc>
            </a:pPr>
            <a:r>
              <a:rPr lang="zh-CN" altLang="en-US" sz="2000" kern="100" dirty="0">
                <a:effectLst/>
                <a:latin typeface="+mn-ea"/>
              </a:rPr>
              <a:t>（</a:t>
            </a:r>
            <a:r>
              <a:rPr lang="en-US" altLang="zh-CN" sz="2000" kern="100" dirty="0">
                <a:effectLst/>
                <a:latin typeface="+mn-ea"/>
              </a:rPr>
              <a:t>3</a:t>
            </a:r>
            <a:r>
              <a:rPr lang="zh-CN" altLang="en-US" sz="2000" kern="100" dirty="0">
                <a:effectLst/>
                <a:latin typeface="+mn-ea"/>
              </a:rPr>
              <a:t>）利用条件判断式</a:t>
            </a:r>
            <a:endParaRPr lang="zh-CN" altLang="en-US" sz="2000" kern="100" dirty="0">
              <a:effectLst/>
              <a:latin typeface="+mn-ea"/>
            </a:endParaRPr>
          </a:p>
          <a:p>
            <a:pPr indent="266700" algn="just">
              <a:lnSpc>
                <a:spcPct val="150000"/>
              </a:lnSpc>
            </a:pPr>
            <a:r>
              <a:rPr lang="zh-CN" altLang="en-US" sz="2000" kern="100" dirty="0">
                <a:effectLst/>
                <a:latin typeface="+mn-ea"/>
              </a:rPr>
              <a:t>（</a:t>
            </a:r>
            <a:r>
              <a:rPr lang="en-US" altLang="zh-CN" sz="2000" kern="100" dirty="0">
                <a:effectLst/>
                <a:latin typeface="+mn-ea"/>
              </a:rPr>
              <a:t>4</a:t>
            </a:r>
            <a:r>
              <a:rPr lang="zh-CN" altLang="en-US" sz="2000" kern="100" dirty="0">
                <a:effectLst/>
                <a:latin typeface="+mn-ea"/>
              </a:rPr>
              <a:t>）利用循环（</a:t>
            </a:r>
            <a:r>
              <a:rPr lang="en-US" altLang="zh-CN" sz="2000" kern="100" dirty="0">
                <a:effectLst/>
                <a:latin typeface="+mn-ea"/>
              </a:rPr>
              <a:t>loop</a:t>
            </a:r>
            <a:r>
              <a:rPr lang="zh-CN" altLang="en-US" sz="2000" kern="100" dirty="0">
                <a:effectLst/>
                <a:latin typeface="+mn-ea"/>
              </a:rPr>
              <a:t>）</a:t>
            </a:r>
            <a:endParaRPr lang="zh-CN" altLang="en-US" sz="2000" kern="100" dirty="0">
              <a:effectLst/>
              <a:latin typeface="+mn-ea"/>
            </a:endParaRPr>
          </a:p>
          <a:p>
            <a:pPr indent="266700" algn="just">
              <a:lnSpc>
                <a:spcPct val="150000"/>
              </a:lnSpc>
            </a:pPr>
            <a:r>
              <a:rPr lang="zh-CN" altLang="en-US" sz="2000" kern="100" dirty="0">
                <a:effectLst/>
                <a:latin typeface="+mn-ea"/>
              </a:rPr>
              <a:t>其中</a:t>
            </a:r>
            <a:r>
              <a:rPr lang="en-US" altLang="zh-CN" sz="2000" kern="100" dirty="0">
                <a:effectLst/>
                <a:latin typeface="+mn-ea"/>
              </a:rPr>
              <a:t>Server01</a:t>
            </a:r>
            <a:r>
              <a:rPr lang="zh-CN" altLang="en-US" sz="2000" kern="100" dirty="0">
                <a:effectLst/>
                <a:latin typeface="+mn-ea"/>
              </a:rPr>
              <a:t>的</a:t>
            </a:r>
            <a:r>
              <a:rPr lang="en-US" altLang="zh-CN" sz="2000" kern="100" dirty="0">
                <a:effectLst/>
                <a:latin typeface="+mn-ea"/>
              </a:rPr>
              <a:t>IP</a:t>
            </a:r>
            <a:r>
              <a:rPr lang="zh-CN" altLang="en-US" sz="2000" kern="100" dirty="0">
                <a:effectLst/>
                <a:latin typeface="+mn-ea"/>
              </a:rPr>
              <a:t>地址为</a:t>
            </a:r>
            <a:r>
              <a:rPr lang="en-US" altLang="zh-CN" sz="2000" kern="100" dirty="0">
                <a:effectLst/>
                <a:latin typeface="+mn-ea"/>
              </a:rPr>
              <a:t>192.168.10.1/24</a:t>
            </a:r>
            <a:r>
              <a:rPr lang="zh-CN" altLang="en-US" sz="2000" kern="100" dirty="0">
                <a:effectLst/>
                <a:latin typeface="+mn-ea"/>
              </a:rPr>
              <a:t>，</a:t>
            </a:r>
            <a:r>
              <a:rPr lang="en-US" altLang="zh-CN" sz="2000" kern="100" dirty="0">
                <a:effectLst/>
                <a:latin typeface="+mn-ea"/>
              </a:rPr>
              <a:t>Client1</a:t>
            </a:r>
            <a:r>
              <a:rPr lang="zh-CN" altLang="en-US" sz="2000" kern="100" dirty="0">
                <a:effectLst/>
                <a:latin typeface="+mn-ea"/>
              </a:rPr>
              <a:t>的</a:t>
            </a:r>
            <a:r>
              <a:rPr lang="en-US" altLang="zh-CN" sz="2000" kern="100" dirty="0">
                <a:effectLst/>
                <a:latin typeface="+mn-ea"/>
              </a:rPr>
              <a:t>IP</a:t>
            </a:r>
            <a:r>
              <a:rPr lang="zh-CN" altLang="en-US" sz="2000" kern="100" dirty="0">
                <a:effectLst/>
                <a:latin typeface="+mn-ea"/>
              </a:rPr>
              <a:t>地址为</a:t>
            </a:r>
            <a:r>
              <a:rPr lang="en-US" altLang="zh-CN" sz="2000" kern="100" dirty="0">
                <a:effectLst/>
                <a:latin typeface="+mn-ea"/>
              </a:rPr>
              <a:t>192.168.10.21/24</a:t>
            </a:r>
            <a:r>
              <a:rPr lang="zh-CN" altLang="en-US" sz="2000" kern="100" dirty="0">
                <a:effectLst/>
                <a:latin typeface="+mn-ea"/>
              </a:rPr>
              <a:t>，两台计算机的网络连接方式都是仅主机模式（</a:t>
            </a:r>
            <a:r>
              <a:rPr lang="en-US" altLang="zh-CN" sz="2000" kern="100" dirty="0">
                <a:effectLst/>
                <a:latin typeface="+mn-ea"/>
              </a:rPr>
              <a:t>VMnet1</a:t>
            </a:r>
            <a:r>
              <a:rPr lang="zh-CN" altLang="en-US" sz="2000" kern="100" dirty="0">
                <a:effectLst/>
                <a:latin typeface="+mn-ea"/>
              </a:rPr>
              <a:t>）。</a:t>
            </a:r>
            <a:endParaRPr lang="zh-CN" altLang="en-US" sz="2000" kern="100" dirty="0">
              <a:effectLst/>
              <a:latin typeface="+mn-ea"/>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066429" y="3485577"/>
            <a:ext cx="1772638" cy="36935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7" name="TextBox 1"/>
          <p:cNvSpPr txBox="1"/>
          <p:nvPr/>
        </p:nvSpPr>
        <p:spPr>
          <a:xfrm>
            <a:off x="5133472" y="2777709"/>
            <a:ext cx="1705595"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lang="zh-CN" altLang="en-US" sz="1900" dirty="0">
                <a:solidFill>
                  <a:srgbClr val="656D8D"/>
                </a:solidFill>
                <a:latin typeface="Microsoft YaHei UI" panose="020B0503020204020204" pitchFamily="18" charset="-122"/>
                <a:ea typeface="微软雅黑" panose="020B0503020204020204" pitchFamily="34" charset="-122"/>
              </a:rPr>
              <a:t>项目设计与准备</a:t>
            </a:r>
            <a:endParaRPr lang="zh-CN" altLang="en-US" sz="1900" dirty="0">
              <a:solidFill>
                <a:srgbClr val="656D8D"/>
              </a:solidFill>
              <a:latin typeface="Microsoft YaHei UI" panose="020B0503020204020204" pitchFamily="18" charset="-122"/>
              <a:ea typeface="微软雅黑" panose="020B0503020204020204" pitchFamily="34" charset="-122"/>
            </a:endParaRPr>
          </a:p>
        </p:txBody>
      </p:sp>
      <p:sp>
        <p:nvSpPr>
          <p:cNvPr id="18" name="TextBox 1"/>
          <p:cNvSpPr txBox="1"/>
          <p:nvPr/>
        </p:nvSpPr>
        <p:spPr>
          <a:xfrm>
            <a:off x="5133472" y="2069841"/>
            <a:ext cx="1461939"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lang="zh-CN" altLang="en-US" sz="1900" dirty="0">
                <a:solidFill>
                  <a:srgbClr val="656D8D"/>
                </a:solidFill>
                <a:latin typeface="Microsoft YaHei UI" panose="020B0503020204020204" pitchFamily="18" charset="-122"/>
                <a:ea typeface="微软雅黑" panose="020B0503020204020204" pitchFamily="34" charset="-122"/>
              </a:rPr>
              <a:t>项目知识准备</a:t>
            </a:r>
            <a:endParaRPr lang="zh-CN" altLang="en-US" sz="1900" dirty="0">
              <a:solidFill>
                <a:srgbClr val="656D8D"/>
              </a:solidFill>
              <a:latin typeface="Microsoft YaHei UI" panose="020B0503020204020204" pitchFamily="18" charset="-122"/>
              <a:ea typeface="微软雅黑" panose="020B0503020204020204" pitchFamily="34" charset="-122"/>
            </a:endParaRPr>
          </a:p>
        </p:txBody>
      </p:sp>
      <p:sp>
        <p:nvSpPr>
          <p:cNvPr id="48" name="TextBox 1"/>
          <p:cNvSpPr txBox="1"/>
          <p:nvPr/>
        </p:nvSpPr>
        <p:spPr>
          <a:xfrm>
            <a:off x="5176004" y="3531486"/>
            <a:ext cx="974626"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kumimoji="0" lang="zh-CN" altLang="en-US"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项目</a:t>
            </a:r>
            <a:r>
              <a:rPr lang="zh-CN" altLang="en-US" sz="1900" dirty="0">
                <a:solidFill>
                  <a:schemeClr val="bg1"/>
                </a:solidFill>
                <a:latin typeface="Microsoft YaHei UI" panose="020B0503020204020204" pitchFamily="18" charset="-122"/>
                <a:ea typeface="微软雅黑" panose="020B0503020204020204" pitchFamily="34" charset="-122"/>
              </a:rPr>
              <a:t>实施</a:t>
            </a:r>
            <a:endParaRPr lang="zh-CN" altLang="en-US" sz="1900" dirty="0">
              <a:solidFill>
                <a:schemeClr val="bg1"/>
              </a:solidFill>
              <a:latin typeface="Microsoft YaHei UI" panose="020B0503020204020204" pitchFamily="18" charset="-122"/>
              <a:ea typeface="微软雅黑" panose="020B0503020204020204" pitchFamily="34" charset="-122"/>
            </a:endParaRPr>
          </a:p>
        </p:txBody>
      </p:sp>
      <p:sp>
        <p:nvSpPr>
          <p:cNvPr id="50" name="TextBox 1"/>
          <p:cNvSpPr txBox="1"/>
          <p:nvPr/>
        </p:nvSpPr>
        <p:spPr>
          <a:xfrm>
            <a:off x="5123624" y="4281352"/>
            <a:ext cx="3432030"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项目实录：使用</a:t>
            </a:r>
            <a:r>
              <a:rPr kumimoji="0" lang="en-US" altLang="zh-CN"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shell script</a:t>
            </a:r>
            <a:r>
              <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编程</a:t>
            </a:r>
            <a:endPar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endParaRPr>
          </a:p>
        </p:txBody>
      </p:sp>
      <p:sp>
        <p:nvSpPr>
          <p:cNvPr id="51" name="Freeform 3"/>
          <p:cNvSpPr/>
          <p:nvPr/>
        </p:nvSpPr>
        <p:spPr>
          <a:xfrm>
            <a:off x="4700092" y="1642913"/>
            <a:ext cx="79628" cy="361568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52" name="Freeform 3"/>
          <p:cNvSpPr/>
          <p:nvPr/>
        </p:nvSpPr>
        <p:spPr>
          <a:xfrm>
            <a:off x="4637406" y="215848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7" name="Freeform 3"/>
          <p:cNvSpPr/>
          <p:nvPr/>
        </p:nvSpPr>
        <p:spPr>
          <a:xfrm>
            <a:off x="4637406" y="290236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3" name="Freeform 3"/>
          <p:cNvSpPr/>
          <p:nvPr/>
        </p:nvSpPr>
        <p:spPr>
          <a:xfrm>
            <a:off x="4637406" y="36357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4" name="Freeform 3"/>
          <p:cNvSpPr/>
          <p:nvPr/>
        </p:nvSpPr>
        <p:spPr>
          <a:xfrm>
            <a:off x="4637406" y="43596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a:stretch>
            <a:fillRect/>
          </a:stretch>
        </p:blipFill>
        <p:spPr>
          <a:xfrm>
            <a:off x="1084780" y="3277395"/>
            <a:ext cx="10028789" cy="2872110"/>
          </a:xfrm>
          <a:prstGeom prst="rect">
            <a:avLst/>
          </a:prstGeom>
        </p:spPr>
      </p:pic>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8-1</a:t>
            </a:r>
            <a:r>
              <a:rPr lang="zh-CN" altLang="en-US" dirty="0"/>
              <a:t>通过简单范例学习</a:t>
            </a:r>
            <a:r>
              <a:rPr lang="en-US" altLang="zh-CN" dirty="0"/>
              <a:t>shell script</a:t>
            </a:r>
            <a:endParaRPr lang="zh-CN" altLang="en-US" b="0" dirty="0"/>
          </a:p>
        </p:txBody>
      </p:sp>
      <p:sp>
        <p:nvSpPr>
          <p:cNvPr id="2" name="文本框 1"/>
          <p:cNvSpPr txBox="1"/>
          <p:nvPr/>
        </p:nvSpPr>
        <p:spPr>
          <a:xfrm>
            <a:off x="984793" y="1471587"/>
            <a:ext cx="9888772" cy="5701048"/>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．对话式脚本：变量内容由使用者决定。</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要求：使用</a:t>
            </a:r>
            <a:r>
              <a:rPr lang="en-US" altLang="zh-CN" sz="2000" dirty="0">
                <a:solidFill>
                  <a:srgbClr val="4C6062"/>
                </a:solidFill>
                <a:latin typeface="微软雅黑" panose="020B0503020204020204" pitchFamily="34" charset="-122"/>
                <a:ea typeface="微软雅黑" panose="020B0503020204020204" pitchFamily="34" charset="-122"/>
              </a:rPr>
              <a:t>read</a:t>
            </a:r>
            <a:r>
              <a:rPr lang="zh-CN" altLang="en-US" sz="2000" dirty="0">
                <a:solidFill>
                  <a:srgbClr val="4C6062"/>
                </a:solidFill>
                <a:latin typeface="微软雅黑" panose="020B0503020204020204" pitchFamily="34" charset="-122"/>
                <a:ea typeface="微软雅黑" panose="020B0503020204020204" pitchFamily="34" charset="-122"/>
              </a:rPr>
              <a:t>命令撰写一个</a:t>
            </a:r>
            <a:r>
              <a:rPr lang="en-US" altLang="zh-CN" sz="2000" dirty="0">
                <a:solidFill>
                  <a:srgbClr val="4C6062"/>
                </a:solidFill>
                <a:latin typeface="微软雅黑" panose="020B0503020204020204" pitchFamily="34" charset="-122"/>
                <a:ea typeface="微软雅黑" panose="020B0503020204020204" pitchFamily="34" charset="-122"/>
              </a:rPr>
              <a:t>script</a:t>
            </a:r>
            <a:r>
              <a:rPr lang="zh-CN" altLang="en-US" sz="2000" dirty="0">
                <a:solidFill>
                  <a:srgbClr val="4C6062"/>
                </a:solidFill>
                <a:latin typeface="微软雅黑" panose="020B0503020204020204" pitchFamily="34" charset="-122"/>
                <a:ea typeface="微软雅黑" panose="020B0503020204020204" pitchFamily="34" charset="-122"/>
              </a:rPr>
              <a:t>。让用户输入</a:t>
            </a:r>
            <a:r>
              <a:rPr lang="en-US" altLang="zh-CN" sz="2000" dirty="0">
                <a:solidFill>
                  <a:srgbClr val="4C6062"/>
                </a:solidFill>
                <a:latin typeface="微软雅黑" panose="020B0503020204020204" pitchFamily="34" charset="-122"/>
                <a:ea typeface="微软雅黑" panose="020B0503020204020204" pitchFamily="34" charset="-122"/>
              </a:rPr>
              <a:t>first name</a:t>
            </a:r>
            <a:r>
              <a:rPr lang="zh-CN" altLang="en-US" sz="2000" dirty="0">
                <a:solidFill>
                  <a:srgbClr val="4C6062"/>
                </a:solidFill>
                <a:latin typeface="微软雅黑" panose="020B0503020204020204" pitchFamily="34" charset="-122"/>
                <a:ea typeface="微软雅黑" panose="020B0503020204020204" pitchFamily="34" charset="-122"/>
              </a:rPr>
              <a:t>与</a:t>
            </a:r>
            <a:r>
              <a:rPr lang="en-US" altLang="zh-CN" sz="2000" dirty="0">
                <a:solidFill>
                  <a:srgbClr val="4C6062"/>
                </a:solidFill>
                <a:latin typeface="微软雅黑" panose="020B0503020204020204" pitchFamily="34" charset="-122"/>
                <a:ea typeface="微软雅黑" panose="020B0503020204020204" pitchFamily="34" charset="-122"/>
              </a:rPr>
              <a:t>last name</a:t>
            </a:r>
            <a:r>
              <a:rPr lang="zh-CN" altLang="en-US" sz="2000" dirty="0">
                <a:solidFill>
                  <a:srgbClr val="4C6062"/>
                </a:solidFill>
                <a:latin typeface="微软雅黑" panose="020B0503020204020204" pitchFamily="34" charset="-122"/>
                <a:ea typeface="微软雅黑" panose="020B0503020204020204" pitchFamily="34" charset="-122"/>
              </a:rPr>
              <a:t>后，在屏幕上显示“</a:t>
            </a:r>
            <a:r>
              <a:rPr lang="en-US" altLang="zh-CN" sz="2000" dirty="0">
                <a:solidFill>
                  <a:srgbClr val="4C6062"/>
                </a:solidFill>
                <a:latin typeface="微软雅黑" panose="020B0503020204020204" pitchFamily="34" charset="-122"/>
                <a:ea typeface="微软雅黑" panose="020B0503020204020204" pitchFamily="34" charset="-122"/>
              </a:rPr>
              <a:t>Your full name is: ”</a:t>
            </a:r>
            <a:r>
              <a:rPr lang="zh-CN" altLang="en-US" sz="2000" dirty="0">
                <a:solidFill>
                  <a:srgbClr val="4C6062"/>
                </a:solidFill>
                <a:latin typeface="微软雅黑" panose="020B0503020204020204" pitchFamily="34" charset="-122"/>
                <a:ea typeface="微软雅黑" panose="020B0503020204020204" pitchFamily="34" charset="-122"/>
              </a:rPr>
              <a:t>的内容。</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① 编写程序</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vim  sh02.sh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#!/bin/bash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Program:</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#User inputs his first name and last name.  Program shows his full name.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History:</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2012/08/23	Bobby	First release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PATH=/bin:/</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:~/bin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export PATH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read -p "Please input your first name: " </a:t>
            </a:r>
            <a:r>
              <a:rPr lang="en-US" altLang="zh-CN" sz="1200" dirty="0" err="1">
                <a:solidFill>
                  <a:srgbClr val="4C6062"/>
                </a:solidFill>
                <a:latin typeface="微软雅黑" panose="020B0503020204020204" pitchFamily="34" charset="-122"/>
                <a:ea typeface="微软雅黑" panose="020B0503020204020204" pitchFamily="34" charset="-122"/>
              </a:rPr>
              <a:t>firstname</a:t>
            </a:r>
            <a:r>
              <a:rPr lang="en-US" altLang="zh-CN" sz="1200" dirty="0">
                <a:solidFill>
                  <a:srgbClr val="4C6062"/>
                </a:solidFill>
                <a:latin typeface="微软雅黑" panose="020B0503020204020204" pitchFamily="34" charset="-122"/>
                <a:ea typeface="微软雅黑" panose="020B0503020204020204" pitchFamily="34" charset="-122"/>
              </a:rPr>
              <a:t>   	# </a:t>
            </a:r>
            <a:r>
              <a:rPr lang="zh-CN" altLang="en-US" sz="1200" dirty="0">
                <a:solidFill>
                  <a:srgbClr val="4C6062"/>
                </a:solidFill>
                <a:latin typeface="微软雅黑" panose="020B0503020204020204" pitchFamily="34" charset="-122"/>
                <a:ea typeface="微软雅黑" panose="020B0503020204020204" pitchFamily="34" charset="-122"/>
              </a:rPr>
              <a:t>提示使用者输入</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read -p "Please input your last name:  " </a:t>
            </a:r>
            <a:r>
              <a:rPr lang="en-US" altLang="zh-CN" sz="1200" dirty="0" err="1">
                <a:solidFill>
                  <a:srgbClr val="4C6062"/>
                </a:solidFill>
                <a:latin typeface="微软雅黑" panose="020B0503020204020204" pitchFamily="34" charset="-122"/>
                <a:ea typeface="微软雅黑" panose="020B0503020204020204" pitchFamily="34" charset="-122"/>
              </a:rPr>
              <a:t>lastname</a:t>
            </a:r>
            <a:r>
              <a:rPr lang="en-US" altLang="zh-CN" sz="1200" dirty="0">
                <a:solidFill>
                  <a:srgbClr val="4C6062"/>
                </a:solidFill>
                <a:latin typeface="微软雅黑" panose="020B0503020204020204" pitchFamily="34" charset="-122"/>
                <a:ea typeface="微软雅黑" panose="020B0503020204020204" pitchFamily="34" charset="-122"/>
              </a:rPr>
              <a:t>   	# </a:t>
            </a:r>
            <a:r>
              <a:rPr lang="zh-CN" altLang="en-US" sz="1200" dirty="0">
                <a:solidFill>
                  <a:srgbClr val="4C6062"/>
                </a:solidFill>
                <a:latin typeface="微软雅黑" panose="020B0503020204020204" pitchFamily="34" charset="-122"/>
                <a:ea typeface="微软雅黑" panose="020B0503020204020204" pitchFamily="34" charset="-122"/>
              </a:rPr>
              <a:t>提示使用者输入</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echo -e "\</a:t>
            </a:r>
            <a:r>
              <a:rPr lang="en-US" altLang="zh-CN" sz="1200" dirty="0" err="1">
                <a:solidFill>
                  <a:srgbClr val="4C6062"/>
                </a:solidFill>
                <a:latin typeface="微软雅黑" panose="020B0503020204020204" pitchFamily="34" charset="-122"/>
                <a:ea typeface="微软雅黑" panose="020B0503020204020204" pitchFamily="34" charset="-122"/>
              </a:rPr>
              <a:t>nYour</a:t>
            </a:r>
            <a:r>
              <a:rPr lang="en-US" altLang="zh-CN" sz="1200" dirty="0">
                <a:solidFill>
                  <a:srgbClr val="4C6062"/>
                </a:solidFill>
                <a:latin typeface="微软雅黑" panose="020B0503020204020204" pitchFamily="34" charset="-122"/>
                <a:ea typeface="微软雅黑" panose="020B0503020204020204" pitchFamily="34" charset="-122"/>
              </a:rPr>
              <a:t> full name is: $</a:t>
            </a:r>
            <a:r>
              <a:rPr lang="en-US" altLang="zh-CN" sz="1200" dirty="0" err="1">
                <a:solidFill>
                  <a:srgbClr val="4C6062"/>
                </a:solidFill>
                <a:latin typeface="微软雅黑" panose="020B0503020204020204" pitchFamily="34" charset="-122"/>
                <a:ea typeface="微软雅黑" panose="020B0503020204020204" pitchFamily="34" charset="-122"/>
              </a:rPr>
              <a:t>firstname</a:t>
            </a:r>
            <a:r>
              <a:rPr lang="en-US" altLang="zh-CN" sz="1200" dirty="0">
                <a:solidFill>
                  <a:srgbClr val="4C6062"/>
                </a:solidFill>
                <a:latin typeface="微软雅黑" panose="020B0503020204020204" pitchFamily="34" charset="-122"/>
                <a:ea typeface="微软雅黑" panose="020B0503020204020204" pitchFamily="34" charset="-122"/>
              </a:rPr>
              <a:t> $</a:t>
            </a:r>
            <a:r>
              <a:rPr lang="en-US" altLang="zh-CN" sz="1200" dirty="0" err="1">
                <a:solidFill>
                  <a:srgbClr val="4C6062"/>
                </a:solidFill>
                <a:latin typeface="微软雅黑" panose="020B0503020204020204" pitchFamily="34" charset="-122"/>
                <a:ea typeface="微软雅黑" panose="020B0503020204020204" pitchFamily="34" charset="-122"/>
              </a:rPr>
              <a:t>lastname</a:t>
            </a:r>
            <a:r>
              <a:rPr lang="en-US" altLang="zh-CN" sz="1200" dirty="0">
                <a:solidFill>
                  <a:srgbClr val="4C6062"/>
                </a:solidFill>
                <a:latin typeface="微软雅黑" panose="020B0503020204020204" pitchFamily="34" charset="-122"/>
                <a:ea typeface="微软雅黑" panose="020B0503020204020204" pitchFamily="34" charset="-122"/>
              </a:rPr>
              <a:t>"  	# </a:t>
            </a:r>
            <a:r>
              <a:rPr lang="zh-CN" altLang="en-US" sz="1200" dirty="0">
                <a:solidFill>
                  <a:srgbClr val="4C6062"/>
                </a:solidFill>
                <a:latin typeface="微软雅黑" panose="020B0503020204020204" pitchFamily="34" charset="-122"/>
                <a:ea typeface="微软雅黑" panose="020B0503020204020204" pitchFamily="34" charset="-122"/>
              </a:rPr>
              <a:t>结果由屏幕输出</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② 运行程序</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a:t>
            </a:r>
            <a:r>
              <a:rPr lang="en-US" altLang="zh-CN" sz="1200" dirty="0" err="1">
                <a:solidFill>
                  <a:srgbClr val="4C6062"/>
                </a:solidFill>
                <a:latin typeface="微软雅黑" panose="020B0503020204020204" pitchFamily="34" charset="-122"/>
                <a:ea typeface="微软雅黑" panose="020B0503020204020204" pitchFamily="34" charset="-122"/>
              </a:rPr>
              <a:t>sh</a:t>
            </a:r>
            <a:r>
              <a:rPr lang="en-US" altLang="zh-CN" sz="1200" dirty="0">
                <a:solidFill>
                  <a:srgbClr val="4C6062"/>
                </a:solidFill>
                <a:latin typeface="微软雅黑" panose="020B0503020204020204" pitchFamily="34" charset="-122"/>
                <a:ea typeface="微软雅黑" panose="020B0503020204020204" pitchFamily="34" charset="-122"/>
              </a:rPr>
              <a:t>  sh02.sh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10" name="图片 9"/>
          <p:cNvPicPr>
            <a:picLocks noChangeAspect="1"/>
          </p:cNvPicPr>
          <p:nvPr/>
        </p:nvPicPr>
        <p:blipFill>
          <a:blip r:embed="rId1"/>
          <a:stretch>
            <a:fillRect/>
          </a:stretch>
        </p:blipFill>
        <p:spPr>
          <a:xfrm flipV="1">
            <a:off x="1084780" y="6400801"/>
            <a:ext cx="10028789" cy="305593"/>
          </a:xfrm>
          <a:prstGeom prst="rect">
            <a:avLst/>
          </a:prstGeom>
        </p:spPr>
      </p:pic>
    </p:spTree>
  </p:cSld>
  <p:clrMapOvr>
    <a:masterClrMapping/>
  </p:clrMapOvr>
  <p:transition spd="slow">
    <p:push/>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8-1</a:t>
            </a:r>
            <a:r>
              <a:rPr lang="zh-CN" altLang="en-US" dirty="0"/>
              <a:t>通过简单范例学习</a:t>
            </a:r>
            <a:r>
              <a:rPr lang="en-US" altLang="zh-CN" dirty="0"/>
              <a:t>shell script</a:t>
            </a:r>
            <a:endParaRPr lang="zh-CN" altLang="en-US" b="0" dirty="0"/>
          </a:p>
        </p:txBody>
      </p:sp>
      <p:sp>
        <p:nvSpPr>
          <p:cNvPr id="2" name="文本框 1"/>
          <p:cNvSpPr txBox="1"/>
          <p:nvPr/>
        </p:nvSpPr>
        <p:spPr>
          <a:xfrm>
            <a:off x="984793" y="1471587"/>
            <a:ext cx="10747058" cy="5370701"/>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．随日期变化：利用</a:t>
            </a:r>
            <a:r>
              <a:rPr lang="en-US" altLang="zh-CN" sz="2000" dirty="0">
                <a:solidFill>
                  <a:srgbClr val="4C6062"/>
                </a:solidFill>
                <a:latin typeface="微软雅黑" panose="020B0503020204020204" pitchFamily="34" charset="-122"/>
                <a:ea typeface="微软雅黑" panose="020B0503020204020204" pitchFamily="34" charset="-122"/>
              </a:rPr>
              <a:t>date</a:t>
            </a:r>
            <a:r>
              <a:rPr lang="zh-CN" altLang="en-US" sz="2000" dirty="0">
                <a:solidFill>
                  <a:srgbClr val="4C6062"/>
                </a:solidFill>
                <a:latin typeface="微软雅黑" panose="020B0503020204020204" pitchFamily="34" charset="-122"/>
                <a:ea typeface="微软雅黑" panose="020B0503020204020204" pitchFamily="34" charset="-122"/>
              </a:rPr>
              <a:t>进行文件的创建</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例子：假设想要创建</a:t>
            </a:r>
            <a:r>
              <a:rPr lang="en-US" altLang="zh-CN" sz="1800" dirty="0">
                <a:solidFill>
                  <a:srgbClr val="4C6062"/>
                </a:solidFill>
                <a:latin typeface="微软雅黑" panose="020B0503020204020204" pitchFamily="34" charset="-122"/>
                <a:ea typeface="微软雅黑" panose="020B0503020204020204" pitchFamily="34" charset="-122"/>
              </a:rPr>
              <a:t>3</a:t>
            </a:r>
            <a:r>
              <a:rPr lang="zh-CN" altLang="en-US" sz="1800" dirty="0">
                <a:solidFill>
                  <a:srgbClr val="4C6062"/>
                </a:solidFill>
                <a:latin typeface="微软雅黑" panose="020B0503020204020204" pitchFamily="34" charset="-122"/>
                <a:ea typeface="微软雅黑" panose="020B0503020204020204" pitchFamily="34" charset="-122"/>
              </a:rPr>
              <a:t>个空文件（通过</a:t>
            </a:r>
            <a:r>
              <a:rPr lang="en-US" altLang="zh-CN" sz="1800" dirty="0">
                <a:solidFill>
                  <a:srgbClr val="4C6062"/>
                </a:solidFill>
                <a:latin typeface="微软雅黑" panose="020B0503020204020204" pitchFamily="34" charset="-122"/>
                <a:ea typeface="微软雅黑" panose="020B0503020204020204" pitchFamily="34" charset="-122"/>
              </a:rPr>
              <a:t>touch</a:t>
            </a:r>
            <a:r>
              <a:rPr lang="zh-CN" altLang="en-US" sz="1800" dirty="0">
                <a:solidFill>
                  <a:srgbClr val="4C6062"/>
                </a:solidFill>
                <a:latin typeface="微软雅黑" panose="020B0503020204020204" pitchFamily="34" charset="-122"/>
                <a:ea typeface="微软雅黑" panose="020B0503020204020204" pitchFamily="34" charset="-122"/>
              </a:rPr>
              <a:t>），文件名由用户输入和前天、昨天和今天的日期决定。例如，用户输入“</a:t>
            </a:r>
            <a:r>
              <a:rPr lang="en-US" altLang="zh-CN" sz="1800" dirty="0">
                <a:solidFill>
                  <a:srgbClr val="4C6062"/>
                </a:solidFill>
                <a:latin typeface="微软雅黑" panose="020B0503020204020204" pitchFamily="34" charset="-122"/>
                <a:ea typeface="微软雅黑" panose="020B0503020204020204" pitchFamily="34" charset="-122"/>
              </a:rPr>
              <a:t>filename”</a:t>
            </a:r>
            <a:r>
              <a:rPr lang="zh-CN" altLang="en-US" sz="1800" dirty="0">
                <a:solidFill>
                  <a:srgbClr val="4C6062"/>
                </a:solidFill>
                <a:latin typeface="微软雅黑" panose="020B0503020204020204" pitchFamily="34" charset="-122"/>
                <a:ea typeface="微软雅黑" panose="020B0503020204020204" pitchFamily="34" charset="-122"/>
              </a:rPr>
              <a:t>，而今天的日期是</a:t>
            </a:r>
            <a:r>
              <a:rPr lang="en-US" altLang="zh-CN" sz="1800" dirty="0">
                <a:solidFill>
                  <a:srgbClr val="4C6062"/>
                </a:solidFill>
                <a:latin typeface="微软雅黑" panose="020B0503020204020204" pitchFamily="34" charset="-122"/>
                <a:ea typeface="微软雅黑" panose="020B0503020204020204" pitchFamily="34" charset="-122"/>
              </a:rPr>
              <a:t>2022/08/15</a:t>
            </a:r>
            <a:r>
              <a:rPr lang="zh-CN" altLang="en-US" sz="1800" dirty="0">
                <a:solidFill>
                  <a:srgbClr val="4C6062"/>
                </a:solidFill>
                <a:latin typeface="微软雅黑" panose="020B0503020204020204" pitchFamily="34" charset="-122"/>
                <a:ea typeface="微软雅黑" panose="020B0503020204020204" pitchFamily="34" charset="-122"/>
              </a:rPr>
              <a:t>，则</a:t>
            </a:r>
            <a:r>
              <a:rPr lang="en-US" altLang="zh-CN" sz="1800" dirty="0">
                <a:solidFill>
                  <a:srgbClr val="4C6062"/>
                </a:solidFill>
                <a:latin typeface="微软雅黑" panose="020B0503020204020204" pitchFamily="34" charset="-122"/>
                <a:ea typeface="微软雅黑" panose="020B0503020204020204" pitchFamily="34" charset="-122"/>
              </a:rPr>
              <a:t>3</a:t>
            </a:r>
            <a:r>
              <a:rPr lang="zh-CN" altLang="en-US" sz="1800" dirty="0">
                <a:solidFill>
                  <a:srgbClr val="4C6062"/>
                </a:solidFill>
                <a:latin typeface="微软雅黑" panose="020B0503020204020204" pitchFamily="34" charset="-122"/>
                <a:ea typeface="微软雅黑" panose="020B0503020204020204" pitchFamily="34" charset="-122"/>
              </a:rPr>
              <a:t>个文件名为</a:t>
            </a:r>
            <a:r>
              <a:rPr lang="en-US" altLang="zh-CN" sz="1800" dirty="0">
                <a:solidFill>
                  <a:srgbClr val="4C6062"/>
                </a:solidFill>
                <a:latin typeface="微软雅黑" panose="020B0503020204020204" pitchFamily="34" charset="-122"/>
                <a:ea typeface="微软雅黑" panose="020B0503020204020204" pitchFamily="34" charset="-122"/>
              </a:rPr>
              <a:t>filename_20220813</a:t>
            </a:r>
            <a:r>
              <a:rPr lang="zh-CN" altLang="en-US" sz="1800" dirty="0">
                <a:solidFill>
                  <a:srgbClr val="4C6062"/>
                </a:solidFill>
                <a:latin typeface="微软雅黑" panose="020B0503020204020204" pitchFamily="34" charset="-122"/>
                <a:ea typeface="微软雅黑" panose="020B0503020204020204" pitchFamily="34" charset="-122"/>
              </a:rPr>
              <a:t>、</a:t>
            </a:r>
            <a:r>
              <a:rPr lang="en-US" altLang="zh-CN" sz="1800" dirty="0">
                <a:solidFill>
                  <a:srgbClr val="4C6062"/>
                </a:solidFill>
                <a:latin typeface="微软雅黑" panose="020B0503020204020204" pitchFamily="34" charset="-122"/>
                <a:ea typeface="微软雅黑" panose="020B0503020204020204" pitchFamily="34" charset="-122"/>
              </a:rPr>
              <a:t>filename_20220814</a:t>
            </a:r>
            <a:r>
              <a:rPr lang="zh-CN" altLang="en-US" sz="1800" dirty="0">
                <a:solidFill>
                  <a:srgbClr val="4C6062"/>
                </a:solidFill>
                <a:latin typeface="微软雅黑" panose="020B0503020204020204" pitchFamily="34" charset="-122"/>
                <a:ea typeface="微软雅黑" panose="020B0503020204020204" pitchFamily="34" charset="-122"/>
              </a:rPr>
              <a:t>和</a:t>
            </a:r>
            <a:r>
              <a:rPr lang="en-US" altLang="zh-CN" sz="1800" dirty="0">
                <a:solidFill>
                  <a:srgbClr val="4C6062"/>
                </a:solidFill>
                <a:latin typeface="微软雅黑" panose="020B0503020204020204" pitchFamily="34" charset="-122"/>
                <a:ea typeface="微软雅黑" panose="020B0503020204020204" pitchFamily="34" charset="-122"/>
              </a:rPr>
              <a:t>filename_2020815</a:t>
            </a:r>
            <a:r>
              <a:rPr lang="zh-CN" altLang="en-US" sz="1800" dirty="0">
                <a:solidFill>
                  <a:srgbClr val="4C6062"/>
                </a:solidFill>
                <a:latin typeface="微软雅黑" panose="020B0503020204020204" pitchFamily="34" charset="-122"/>
                <a:ea typeface="微软雅黑" panose="020B0503020204020204" pitchFamily="34" charset="-122"/>
              </a:rPr>
              <a:t>。</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① 编写程序：分两种情况运行</a:t>
            </a:r>
            <a:r>
              <a:rPr lang="en-US" altLang="zh-CN" sz="1200" dirty="0">
                <a:solidFill>
                  <a:srgbClr val="4C6062"/>
                </a:solidFill>
                <a:latin typeface="微软雅黑" panose="020B0503020204020204" pitchFamily="34" charset="-122"/>
                <a:ea typeface="微软雅黑" panose="020B0503020204020204" pitchFamily="34" charset="-122"/>
              </a:rPr>
              <a:t>sh03.sh</a:t>
            </a:r>
            <a:r>
              <a:rPr lang="zh-CN" altLang="en-US" sz="1200" dirty="0">
                <a:solidFill>
                  <a:srgbClr val="4C6062"/>
                </a:solidFill>
                <a:latin typeface="微软雅黑" panose="020B0503020204020204" pitchFamily="34" charset="-122"/>
                <a:ea typeface="微软雅黑" panose="020B0503020204020204" pitchFamily="34" charset="-122"/>
              </a:rPr>
              <a:t>：一次直接按“</a:t>
            </a:r>
            <a:r>
              <a:rPr lang="en-US" altLang="zh-CN" sz="1200" dirty="0">
                <a:solidFill>
                  <a:srgbClr val="4C6062"/>
                </a:solidFill>
                <a:latin typeface="微软雅黑" panose="020B0503020204020204" pitchFamily="34" charset="-122"/>
                <a:ea typeface="微软雅黑" panose="020B0503020204020204" pitchFamily="34" charset="-122"/>
              </a:rPr>
              <a:t>Enter”</a:t>
            </a:r>
            <a:r>
              <a:rPr lang="zh-CN" altLang="en-US" sz="1200" dirty="0">
                <a:solidFill>
                  <a:srgbClr val="4C6062"/>
                </a:solidFill>
                <a:latin typeface="微软雅黑" panose="020B0503020204020204" pitchFamily="34" charset="-122"/>
                <a:ea typeface="微软雅黑" panose="020B0503020204020204" pitchFamily="34" charset="-122"/>
              </a:rPr>
              <a:t>键来查阅文件名是什么，另一次可以输入一些字符，这样可以判断脚本是否设计正确。</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vim  sh03.sh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#!/bin/bash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Program:</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#Program creates three files, which named by user's input and date command.</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History:</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2021/07/13	Bobby	First release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PATH=/bin:/</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:~/bin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export PATH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a:t>
            </a:r>
            <a:r>
              <a:rPr lang="zh-CN" altLang="en-US" sz="1200" dirty="0">
                <a:solidFill>
                  <a:srgbClr val="4C6062"/>
                </a:solidFill>
                <a:latin typeface="微软雅黑" panose="020B0503020204020204" pitchFamily="34" charset="-122"/>
                <a:ea typeface="微软雅黑" panose="020B0503020204020204" pitchFamily="34" charset="-122"/>
              </a:rPr>
              <a:t>让使用者输入文件名称，并取得</a:t>
            </a:r>
            <a:r>
              <a:rPr lang="en-US" altLang="zh-CN" sz="1200" dirty="0" err="1">
                <a:solidFill>
                  <a:srgbClr val="4C6062"/>
                </a:solidFill>
                <a:latin typeface="微软雅黑" panose="020B0503020204020204" pitchFamily="34" charset="-122"/>
                <a:ea typeface="微软雅黑" panose="020B0503020204020204" pitchFamily="34" charset="-122"/>
              </a:rPr>
              <a:t>fileuser</a:t>
            </a:r>
            <a:r>
              <a:rPr lang="zh-CN" altLang="en-US" sz="1200" dirty="0">
                <a:solidFill>
                  <a:srgbClr val="4C6062"/>
                </a:solidFill>
                <a:latin typeface="微软雅黑" panose="020B0503020204020204" pitchFamily="34" charset="-122"/>
                <a:ea typeface="微软雅黑" panose="020B0503020204020204" pitchFamily="34" charset="-122"/>
              </a:rPr>
              <a:t>这个变量</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echo -e "I will use 'touch' command to create 3 files." 	# </a:t>
            </a:r>
            <a:r>
              <a:rPr lang="zh-CN" altLang="en-US" sz="1200" dirty="0">
                <a:solidFill>
                  <a:srgbClr val="4C6062"/>
                </a:solidFill>
                <a:latin typeface="微软雅黑" panose="020B0503020204020204" pitchFamily="34" charset="-122"/>
                <a:ea typeface="微软雅黑" panose="020B0503020204020204" pitchFamily="34" charset="-122"/>
              </a:rPr>
              <a:t>纯粹显示信息</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read -p "Please input your filename: "  </a:t>
            </a:r>
            <a:r>
              <a:rPr lang="en-US" altLang="zh-CN" sz="1200" dirty="0" err="1">
                <a:solidFill>
                  <a:srgbClr val="4C6062"/>
                </a:solidFill>
                <a:latin typeface="微软雅黑" panose="020B0503020204020204" pitchFamily="34" charset="-122"/>
                <a:ea typeface="微软雅黑" panose="020B0503020204020204" pitchFamily="34" charset="-122"/>
              </a:rPr>
              <a:t>fileuser</a:t>
            </a:r>
            <a:r>
              <a:rPr lang="en-US" altLang="zh-CN" sz="1200" dirty="0">
                <a:solidFill>
                  <a:srgbClr val="4C6062"/>
                </a:solidFill>
                <a:latin typeface="微软雅黑" panose="020B0503020204020204" pitchFamily="34" charset="-122"/>
                <a:ea typeface="微软雅黑" panose="020B0503020204020204" pitchFamily="34" charset="-122"/>
              </a:rPr>
              <a:t>         	# </a:t>
            </a:r>
            <a:r>
              <a:rPr lang="zh-CN" altLang="en-US" sz="1200" dirty="0">
                <a:solidFill>
                  <a:srgbClr val="4C6062"/>
                </a:solidFill>
                <a:latin typeface="微软雅黑" panose="020B0503020204020204" pitchFamily="34" charset="-122"/>
                <a:ea typeface="微软雅黑" panose="020B0503020204020204" pitchFamily="34" charset="-122"/>
              </a:rPr>
              <a:t>提示用户输入</a:t>
            </a: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10" name="图片 9"/>
          <p:cNvPicPr>
            <a:picLocks noChangeAspect="1"/>
          </p:cNvPicPr>
          <p:nvPr/>
        </p:nvPicPr>
        <p:blipFill>
          <a:blip r:embed="rId1"/>
          <a:stretch>
            <a:fillRect/>
          </a:stretch>
        </p:blipFill>
        <p:spPr>
          <a:xfrm flipV="1">
            <a:off x="1084780" y="3704116"/>
            <a:ext cx="10028789" cy="3048585"/>
          </a:xfrm>
          <a:prstGeom prst="rect">
            <a:avLst/>
          </a:prstGeom>
        </p:spPr>
      </p:pic>
    </p:spTree>
  </p:cSld>
  <p:clrMapOvr>
    <a:masterClrMapping/>
  </p:clrMapOvr>
  <p:transition spd="slow">
    <p:push/>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8-1</a:t>
            </a:r>
            <a:r>
              <a:rPr lang="zh-CN" altLang="en-US" dirty="0"/>
              <a:t>通过简单范例学习</a:t>
            </a:r>
            <a:r>
              <a:rPr lang="en-US" altLang="zh-CN" dirty="0"/>
              <a:t>shell script</a:t>
            </a:r>
            <a:endParaRPr lang="zh-CN" altLang="en-US" b="0" dirty="0"/>
          </a:p>
        </p:txBody>
      </p:sp>
      <p:sp>
        <p:nvSpPr>
          <p:cNvPr id="2" name="文本框 1"/>
          <p:cNvSpPr txBox="1"/>
          <p:nvPr/>
        </p:nvSpPr>
        <p:spPr>
          <a:xfrm>
            <a:off x="984793" y="1471587"/>
            <a:ext cx="9888772" cy="5584286"/>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续上</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a:t>
            </a:r>
            <a:r>
              <a:rPr lang="zh-CN" altLang="en-US" sz="1200" dirty="0">
                <a:solidFill>
                  <a:srgbClr val="4C6062"/>
                </a:solidFill>
                <a:latin typeface="微软雅黑" panose="020B0503020204020204" pitchFamily="34" charset="-122"/>
                <a:ea typeface="微软雅黑" panose="020B0503020204020204" pitchFamily="34" charset="-122"/>
              </a:rPr>
              <a:t>为了避免用户随意按“</a:t>
            </a:r>
            <a:r>
              <a:rPr lang="en-US" altLang="zh-CN" sz="1200" dirty="0">
                <a:solidFill>
                  <a:srgbClr val="4C6062"/>
                </a:solidFill>
                <a:latin typeface="微软雅黑" panose="020B0503020204020204" pitchFamily="34" charset="-122"/>
                <a:ea typeface="微软雅黑" panose="020B0503020204020204" pitchFamily="34" charset="-122"/>
              </a:rPr>
              <a:t>Enter”</a:t>
            </a:r>
            <a:r>
              <a:rPr lang="zh-CN" altLang="en-US" sz="1200" dirty="0">
                <a:solidFill>
                  <a:srgbClr val="4C6062"/>
                </a:solidFill>
                <a:latin typeface="微软雅黑" panose="020B0503020204020204" pitchFamily="34" charset="-122"/>
                <a:ea typeface="微软雅黑" panose="020B0503020204020204" pitchFamily="34" charset="-122"/>
              </a:rPr>
              <a:t>键，利用变量功能分析文件名是否设置？</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filename=${</a:t>
            </a:r>
            <a:r>
              <a:rPr lang="en-US" altLang="zh-CN" sz="1200" dirty="0" err="1">
                <a:solidFill>
                  <a:srgbClr val="4C6062"/>
                </a:solidFill>
                <a:latin typeface="微软雅黑" panose="020B0503020204020204" pitchFamily="34" charset="-122"/>
                <a:ea typeface="微软雅黑" panose="020B0503020204020204" pitchFamily="34" charset="-122"/>
              </a:rPr>
              <a:t>fileuser</a:t>
            </a:r>
            <a:r>
              <a:rPr lang="en-US" altLang="zh-CN" sz="1200" dirty="0">
                <a:solidFill>
                  <a:srgbClr val="4C6062"/>
                </a:solidFill>
                <a:latin typeface="微软雅黑" panose="020B0503020204020204" pitchFamily="34" charset="-122"/>
                <a:ea typeface="微软雅黑" panose="020B0503020204020204" pitchFamily="34" charset="-122"/>
              </a:rPr>
              <a:t>:-"filename"}         	# </a:t>
            </a:r>
            <a:r>
              <a:rPr lang="zh-CN" altLang="en-US" sz="1200" dirty="0">
                <a:solidFill>
                  <a:srgbClr val="4C6062"/>
                </a:solidFill>
                <a:latin typeface="微软雅黑" panose="020B0503020204020204" pitchFamily="34" charset="-122"/>
                <a:ea typeface="微软雅黑" panose="020B0503020204020204" pitchFamily="34" charset="-122"/>
              </a:rPr>
              <a:t>开始判断是否设置了文件名</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a:t>
            </a:r>
            <a:r>
              <a:rPr lang="zh-CN" altLang="en-US" sz="1200" dirty="0">
                <a:solidFill>
                  <a:srgbClr val="4C6062"/>
                </a:solidFill>
                <a:latin typeface="微软雅黑" panose="020B0503020204020204" pitchFamily="34" charset="-122"/>
                <a:ea typeface="微软雅黑" panose="020B0503020204020204" pitchFamily="34" charset="-122"/>
              </a:rPr>
              <a:t>开始利用</a:t>
            </a:r>
            <a:r>
              <a:rPr lang="en-US" altLang="zh-CN" sz="1200" dirty="0">
                <a:solidFill>
                  <a:srgbClr val="4C6062"/>
                </a:solidFill>
                <a:latin typeface="微软雅黑" panose="020B0503020204020204" pitchFamily="34" charset="-122"/>
                <a:ea typeface="微软雅黑" panose="020B0503020204020204" pitchFamily="34" charset="-122"/>
              </a:rPr>
              <a:t>date</a:t>
            </a:r>
            <a:r>
              <a:rPr lang="zh-CN" altLang="en-US" sz="1200" dirty="0">
                <a:solidFill>
                  <a:srgbClr val="4C6062"/>
                </a:solidFill>
                <a:latin typeface="微软雅黑" panose="020B0503020204020204" pitchFamily="34" charset="-122"/>
                <a:ea typeface="微软雅黑" panose="020B0503020204020204" pitchFamily="34" charset="-122"/>
              </a:rPr>
              <a:t>命令来取得所需要的文件名</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date1=$(date --date='2 days ago'  +%</a:t>
            </a:r>
            <a:r>
              <a:rPr lang="en-US" altLang="zh-CN" sz="1200" dirty="0" err="1">
                <a:solidFill>
                  <a:srgbClr val="4C6062"/>
                </a:solidFill>
                <a:latin typeface="微软雅黑" panose="020B0503020204020204" pitchFamily="34" charset="-122"/>
                <a:ea typeface="微软雅黑" panose="020B0503020204020204" pitchFamily="34" charset="-122"/>
              </a:rPr>
              <a:t>Y%m%d</a:t>
            </a:r>
            <a:r>
              <a:rPr lang="en-US" altLang="zh-CN" sz="1200" dirty="0">
                <a:solidFill>
                  <a:srgbClr val="4C6062"/>
                </a:solidFill>
                <a:latin typeface="微软雅黑" panose="020B0503020204020204" pitchFamily="34" charset="-122"/>
                <a:ea typeface="微软雅黑" panose="020B0503020204020204" pitchFamily="34" charset="-122"/>
              </a:rPr>
              <a:t>)	# </a:t>
            </a:r>
            <a:r>
              <a:rPr lang="zh-CN" altLang="en-US" sz="1200" dirty="0">
                <a:solidFill>
                  <a:srgbClr val="4C6062"/>
                </a:solidFill>
                <a:latin typeface="微软雅黑" panose="020B0503020204020204" pitchFamily="34" charset="-122"/>
                <a:ea typeface="微软雅黑" panose="020B0503020204020204" pitchFamily="34" charset="-122"/>
              </a:rPr>
              <a:t>前两天的日期，注意</a:t>
            </a: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号前面有个空格</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date2=$(date --date='1 days ago'  +%</a:t>
            </a:r>
            <a:r>
              <a:rPr lang="en-US" altLang="zh-CN" sz="1200" dirty="0" err="1">
                <a:solidFill>
                  <a:srgbClr val="4C6062"/>
                </a:solidFill>
                <a:latin typeface="微软雅黑" panose="020B0503020204020204" pitchFamily="34" charset="-122"/>
                <a:ea typeface="微软雅黑" panose="020B0503020204020204" pitchFamily="34" charset="-122"/>
              </a:rPr>
              <a:t>Y%m%d</a:t>
            </a:r>
            <a:r>
              <a:rPr lang="en-US" altLang="zh-CN" sz="1200" dirty="0">
                <a:solidFill>
                  <a:srgbClr val="4C6062"/>
                </a:solidFill>
                <a:latin typeface="微软雅黑" panose="020B0503020204020204" pitchFamily="34" charset="-122"/>
                <a:ea typeface="微软雅黑" panose="020B0503020204020204" pitchFamily="34" charset="-122"/>
              </a:rPr>
              <a:t>)	# </a:t>
            </a:r>
            <a:r>
              <a:rPr lang="zh-CN" altLang="en-US" sz="1200" dirty="0">
                <a:solidFill>
                  <a:srgbClr val="4C6062"/>
                </a:solidFill>
                <a:latin typeface="微软雅黑" panose="020B0503020204020204" pitchFamily="34" charset="-122"/>
                <a:ea typeface="微软雅黑" panose="020B0503020204020204" pitchFamily="34" charset="-122"/>
              </a:rPr>
              <a:t>前一天的日期，注意</a:t>
            </a:r>
            <a:r>
              <a:rPr lang="en-US" altLang="zh-CN" sz="1200" dirty="0">
                <a:solidFill>
                  <a:srgbClr val="4C6062"/>
                </a:solidFill>
                <a:latin typeface="微软雅黑" panose="020B0503020204020204" pitchFamily="34" charset="-122"/>
                <a:ea typeface="微软雅黑" panose="020B0503020204020204" pitchFamily="34" charset="-122"/>
              </a:rPr>
              <a:t>+</a:t>
            </a:r>
            <a:r>
              <a:rPr lang="zh-CN" altLang="en-US" sz="1200" dirty="0">
                <a:solidFill>
                  <a:srgbClr val="4C6062"/>
                </a:solidFill>
                <a:latin typeface="微软雅黑" panose="020B0503020204020204" pitchFamily="34" charset="-122"/>
                <a:ea typeface="微软雅黑" panose="020B0503020204020204" pitchFamily="34" charset="-122"/>
              </a:rPr>
              <a:t>号前面有个空格</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date3=$(date +%</a:t>
            </a:r>
            <a:r>
              <a:rPr lang="en-US" altLang="zh-CN" sz="1200" dirty="0" err="1">
                <a:solidFill>
                  <a:srgbClr val="4C6062"/>
                </a:solidFill>
                <a:latin typeface="微软雅黑" panose="020B0503020204020204" pitchFamily="34" charset="-122"/>
                <a:ea typeface="微软雅黑" panose="020B0503020204020204" pitchFamily="34" charset="-122"/>
              </a:rPr>
              <a:t>Y%m%d</a:t>
            </a:r>
            <a:r>
              <a:rPr lang="en-US" altLang="zh-CN" sz="1200" dirty="0">
                <a:solidFill>
                  <a:srgbClr val="4C6062"/>
                </a:solidFill>
                <a:latin typeface="微软雅黑" panose="020B0503020204020204" pitchFamily="34" charset="-122"/>
                <a:ea typeface="微软雅黑" panose="020B0503020204020204" pitchFamily="34" charset="-122"/>
              </a:rPr>
              <a:t>)                      	# </a:t>
            </a:r>
            <a:r>
              <a:rPr lang="zh-CN" altLang="en-US" sz="1200" dirty="0">
                <a:solidFill>
                  <a:srgbClr val="4C6062"/>
                </a:solidFill>
                <a:latin typeface="微软雅黑" panose="020B0503020204020204" pitchFamily="34" charset="-122"/>
                <a:ea typeface="微软雅黑" panose="020B0503020204020204" pitchFamily="34" charset="-122"/>
              </a:rPr>
              <a:t>今天的日期</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file1=${filename}${date1}                  	# </a:t>
            </a:r>
            <a:r>
              <a:rPr lang="zh-CN" altLang="en-US" sz="1200" dirty="0">
                <a:solidFill>
                  <a:srgbClr val="4C6062"/>
                </a:solidFill>
                <a:latin typeface="微软雅黑" panose="020B0503020204020204" pitchFamily="34" charset="-122"/>
                <a:ea typeface="微软雅黑" panose="020B0503020204020204" pitchFamily="34" charset="-122"/>
              </a:rPr>
              <a:t>这三行设置文件名</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file2=${filename}${date2}</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file3=${filename}${date3}</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a:t>
            </a:r>
            <a:r>
              <a:rPr lang="zh-CN" altLang="en-US" sz="1200" dirty="0">
                <a:solidFill>
                  <a:srgbClr val="4C6062"/>
                </a:solidFill>
                <a:latin typeface="微软雅黑" panose="020B0503020204020204" pitchFamily="34" charset="-122"/>
                <a:ea typeface="微软雅黑" panose="020B0503020204020204" pitchFamily="34" charset="-122"/>
              </a:rPr>
              <a:t>创建文件</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touch "$file1"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touch "$file2"</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touch "$file3"</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② </a:t>
            </a:r>
            <a:r>
              <a:rPr lang="zh-CN" altLang="en-US" sz="1200" dirty="0">
                <a:solidFill>
                  <a:srgbClr val="4C6062"/>
                </a:solidFill>
                <a:latin typeface="微软雅黑" panose="020B0503020204020204" pitchFamily="34" charset="-122"/>
                <a:ea typeface="微软雅黑" panose="020B0503020204020204" pitchFamily="34" charset="-122"/>
              </a:rPr>
              <a:t>运行程序</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a:t>
            </a:r>
            <a:r>
              <a:rPr lang="en-US" altLang="zh-CN" sz="1200" dirty="0" err="1">
                <a:solidFill>
                  <a:srgbClr val="4C6062"/>
                </a:solidFill>
                <a:latin typeface="微软雅黑" panose="020B0503020204020204" pitchFamily="34" charset="-122"/>
                <a:ea typeface="微软雅黑" panose="020B0503020204020204" pitchFamily="34" charset="-122"/>
              </a:rPr>
              <a:t>sh</a:t>
            </a:r>
            <a:r>
              <a:rPr lang="en-US" altLang="zh-CN" sz="1200" dirty="0">
                <a:solidFill>
                  <a:srgbClr val="4C6062"/>
                </a:solidFill>
                <a:latin typeface="微软雅黑" panose="020B0503020204020204" pitchFamily="34" charset="-122"/>
                <a:ea typeface="微软雅黑" panose="020B0503020204020204" pitchFamily="34" charset="-122"/>
              </a:rPr>
              <a:t>  sh04.sh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a:t>
            </a:r>
            <a:r>
              <a:rPr lang="en-US" altLang="zh-CN" sz="1200" dirty="0" err="1">
                <a:solidFill>
                  <a:srgbClr val="4C6062"/>
                </a:solidFill>
                <a:latin typeface="微软雅黑" panose="020B0503020204020204" pitchFamily="34" charset="-122"/>
                <a:ea typeface="微软雅黑" panose="020B0503020204020204" pitchFamily="34" charset="-122"/>
              </a:rPr>
              <a:t>ll</a:t>
            </a:r>
            <a:r>
              <a:rPr lang="en-US" altLang="zh-CN" sz="1200" dirty="0">
                <a:solidFill>
                  <a:srgbClr val="4C6062"/>
                </a:solidFill>
                <a:latin typeface="微软雅黑" panose="020B0503020204020204" pitchFamily="34" charset="-122"/>
                <a:ea typeface="微软雅黑" panose="020B0503020204020204" pitchFamily="34" charset="-122"/>
              </a:rPr>
              <a:t>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10" name="图片 9"/>
          <p:cNvPicPr>
            <a:picLocks noChangeAspect="1"/>
          </p:cNvPicPr>
          <p:nvPr/>
        </p:nvPicPr>
        <p:blipFill>
          <a:blip r:embed="rId1"/>
          <a:stretch>
            <a:fillRect/>
          </a:stretch>
        </p:blipFill>
        <p:spPr>
          <a:xfrm flipV="1">
            <a:off x="1084780" y="1981993"/>
            <a:ext cx="10028789" cy="4770707"/>
          </a:xfrm>
          <a:prstGeom prst="rect">
            <a:avLst/>
          </a:prstGeom>
        </p:spPr>
      </p:pic>
    </p:spTree>
  </p:cSld>
  <p:clrMapOvr>
    <a:masterClrMapping/>
  </p:clrMapOvr>
  <p:transition spd="slow">
    <p:push/>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8-1</a:t>
            </a:r>
            <a:r>
              <a:rPr lang="zh-CN" altLang="en-US" dirty="0"/>
              <a:t>通过简单范例学习</a:t>
            </a:r>
            <a:r>
              <a:rPr lang="en-US" altLang="zh-CN" dirty="0"/>
              <a:t>shell script</a:t>
            </a:r>
            <a:endParaRPr lang="zh-CN" altLang="en-US" b="0" dirty="0"/>
          </a:p>
        </p:txBody>
      </p:sp>
      <p:sp>
        <p:nvSpPr>
          <p:cNvPr id="2" name="文本框 1"/>
          <p:cNvSpPr txBox="1"/>
          <p:nvPr/>
        </p:nvSpPr>
        <p:spPr>
          <a:xfrm>
            <a:off x="984793" y="1471587"/>
            <a:ext cx="9888772" cy="4408386"/>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．数值运算：简单的加减乘除</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可以使用</a:t>
            </a:r>
            <a:r>
              <a:rPr lang="en-US" altLang="zh-CN" sz="2000" dirty="0">
                <a:solidFill>
                  <a:srgbClr val="4C6062"/>
                </a:solidFill>
                <a:latin typeface="微软雅黑" panose="020B0503020204020204" pitchFamily="34" charset="-122"/>
                <a:ea typeface="微软雅黑" panose="020B0503020204020204" pitchFamily="34" charset="-122"/>
              </a:rPr>
              <a:t>declare</a:t>
            </a:r>
            <a:r>
              <a:rPr lang="zh-CN" altLang="en-US" sz="2000" dirty="0">
                <a:solidFill>
                  <a:srgbClr val="4C6062"/>
                </a:solidFill>
                <a:latin typeface="微软雅黑" panose="020B0503020204020204" pitchFamily="34" charset="-122"/>
                <a:ea typeface="微软雅黑" panose="020B0503020204020204" pitchFamily="34" charset="-122"/>
              </a:rPr>
              <a:t>来定义变量的类型，利用“</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计算式</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来进行数值运算，</a:t>
            </a:r>
            <a:r>
              <a:rPr lang="en-US" altLang="zh-CN" sz="2000" dirty="0">
                <a:solidFill>
                  <a:srgbClr val="4C6062"/>
                </a:solidFill>
                <a:latin typeface="微软雅黑" panose="020B0503020204020204" pitchFamily="34" charset="-122"/>
                <a:ea typeface="微软雅黑" panose="020B0503020204020204" pitchFamily="34" charset="-122"/>
              </a:rPr>
              <a:t>bash shell</a:t>
            </a:r>
            <a:r>
              <a:rPr lang="zh-CN" altLang="en-US" sz="2000" dirty="0">
                <a:solidFill>
                  <a:srgbClr val="4C6062"/>
                </a:solidFill>
                <a:latin typeface="微软雅黑" panose="020B0503020204020204" pitchFamily="34" charset="-122"/>
                <a:ea typeface="微软雅黑" panose="020B0503020204020204" pitchFamily="34" charset="-122"/>
              </a:rPr>
              <a:t>系统默认仅支持到整数。</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例子：要求用户输入两个变量，然后将两个变量的内容相乘，最后输出相乘的结果。</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① 编写程序</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vim  sh04.sh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#!/bin/bash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Program:</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#User inputs 2 integer numbers; program will cross these two numbers.</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History:</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2021/08/23	Bobby	First release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10" name="图片 9"/>
          <p:cNvPicPr>
            <a:picLocks noChangeAspect="1"/>
          </p:cNvPicPr>
          <p:nvPr/>
        </p:nvPicPr>
        <p:blipFill>
          <a:blip r:embed="rId1"/>
          <a:stretch>
            <a:fillRect/>
          </a:stretch>
        </p:blipFill>
        <p:spPr>
          <a:xfrm flipV="1">
            <a:off x="1084780" y="3551714"/>
            <a:ext cx="10028789" cy="1889755"/>
          </a:xfrm>
          <a:prstGeom prst="rect">
            <a:avLst/>
          </a:prstGeom>
        </p:spPr>
      </p:pic>
    </p:spTree>
  </p:cSld>
  <p:clrMapOvr>
    <a:masterClrMapping/>
  </p:clrMapOvr>
  <p:transition spd="slow">
    <p:push/>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8-1</a:t>
            </a:r>
            <a:r>
              <a:rPr lang="zh-CN" altLang="en-US" dirty="0"/>
              <a:t>通过简单范例学习</a:t>
            </a:r>
            <a:r>
              <a:rPr lang="en-US" altLang="zh-CN" dirty="0"/>
              <a:t>shell script</a:t>
            </a:r>
            <a:endParaRPr lang="zh-CN" altLang="en-US" b="0" dirty="0"/>
          </a:p>
        </p:txBody>
      </p:sp>
      <p:sp>
        <p:nvSpPr>
          <p:cNvPr id="2" name="文本框 1"/>
          <p:cNvSpPr txBox="1"/>
          <p:nvPr/>
        </p:nvSpPr>
        <p:spPr>
          <a:xfrm>
            <a:off x="984793" y="1471587"/>
            <a:ext cx="9888772" cy="4762329"/>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续上</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PATH=/bin:/</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:~/bin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export PATH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echo -e "You SHOULD input 2 numbers, I will cross them! \n"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read -p "first number:  " </a:t>
            </a:r>
            <a:r>
              <a:rPr lang="en-US" altLang="zh-CN" sz="1200" dirty="0" err="1">
                <a:solidFill>
                  <a:srgbClr val="4C6062"/>
                </a:solidFill>
                <a:latin typeface="微软雅黑" panose="020B0503020204020204" pitchFamily="34" charset="-122"/>
                <a:ea typeface="微软雅黑" panose="020B0503020204020204" pitchFamily="34" charset="-122"/>
              </a:rPr>
              <a:t>firstnu</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read -p "second number: " </a:t>
            </a:r>
            <a:r>
              <a:rPr lang="en-US" altLang="zh-CN" sz="1200" dirty="0" err="1">
                <a:solidFill>
                  <a:srgbClr val="4C6062"/>
                </a:solidFill>
                <a:latin typeface="微软雅黑" panose="020B0503020204020204" pitchFamily="34" charset="-122"/>
                <a:ea typeface="微软雅黑" panose="020B0503020204020204" pitchFamily="34" charset="-122"/>
              </a:rPr>
              <a:t>secnu</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total=$(($</a:t>
            </a:r>
            <a:r>
              <a:rPr lang="en-US" altLang="zh-CN" sz="1200" dirty="0" err="1">
                <a:solidFill>
                  <a:srgbClr val="4C6062"/>
                </a:solidFill>
                <a:latin typeface="微软雅黑" panose="020B0503020204020204" pitchFamily="34" charset="-122"/>
                <a:ea typeface="微软雅黑" panose="020B0503020204020204" pitchFamily="34" charset="-122"/>
              </a:rPr>
              <a:t>firstnu</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secnu</a:t>
            </a:r>
            <a:r>
              <a:rPr lang="en-US" altLang="zh-CN" sz="1200" dirty="0">
                <a:solidFill>
                  <a:srgbClr val="4C6062"/>
                </a:solidFill>
                <a:latin typeface="微软雅黑" panose="020B0503020204020204" pitchFamily="34" charset="-122"/>
                <a:ea typeface="微软雅黑" panose="020B0503020204020204" pitchFamily="34" charset="-122"/>
              </a:rPr>
              <a:t>))</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echo -e "\</a:t>
            </a:r>
            <a:r>
              <a:rPr lang="en-US" altLang="zh-CN" sz="1200" dirty="0" err="1">
                <a:solidFill>
                  <a:srgbClr val="4C6062"/>
                </a:solidFill>
                <a:latin typeface="微软雅黑" panose="020B0503020204020204" pitchFamily="34" charset="-122"/>
                <a:ea typeface="微软雅黑" panose="020B0503020204020204" pitchFamily="34" charset="-122"/>
              </a:rPr>
              <a:t>nThe</a:t>
            </a:r>
            <a:r>
              <a:rPr lang="en-US" altLang="zh-CN" sz="1200" dirty="0">
                <a:solidFill>
                  <a:srgbClr val="4C6062"/>
                </a:solidFill>
                <a:latin typeface="微软雅黑" panose="020B0503020204020204" pitchFamily="34" charset="-122"/>
                <a:ea typeface="微软雅黑" panose="020B0503020204020204" pitchFamily="34" charset="-122"/>
              </a:rPr>
              <a:t> result of $</a:t>
            </a:r>
            <a:r>
              <a:rPr lang="en-US" altLang="zh-CN" sz="1200" dirty="0" err="1">
                <a:solidFill>
                  <a:srgbClr val="4C6062"/>
                </a:solidFill>
                <a:latin typeface="微软雅黑" panose="020B0503020204020204" pitchFamily="34" charset="-122"/>
                <a:ea typeface="微软雅黑" panose="020B0503020204020204" pitchFamily="34" charset="-122"/>
              </a:rPr>
              <a:t>firstnu</a:t>
            </a:r>
            <a:r>
              <a:rPr lang="en-US" altLang="zh-CN" sz="1200" dirty="0">
                <a:solidFill>
                  <a:srgbClr val="4C6062"/>
                </a:solidFill>
                <a:latin typeface="微软雅黑" panose="020B0503020204020204" pitchFamily="34" charset="-122"/>
                <a:ea typeface="微软雅黑" panose="020B0503020204020204" pitchFamily="34" charset="-122"/>
              </a:rPr>
              <a:t>╳ $</a:t>
            </a:r>
            <a:r>
              <a:rPr lang="en-US" altLang="zh-CN" sz="1200" dirty="0" err="1">
                <a:solidFill>
                  <a:srgbClr val="4C6062"/>
                </a:solidFill>
                <a:latin typeface="微软雅黑" panose="020B0503020204020204" pitchFamily="34" charset="-122"/>
                <a:ea typeface="微软雅黑" panose="020B0503020204020204" pitchFamily="34" charset="-122"/>
              </a:rPr>
              <a:t>secnu</a:t>
            </a:r>
            <a:r>
              <a:rPr lang="en-US" altLang="zh-CN" sz="1200" dirty="0">
                <a:solidFill>
                  <a:srgbClr val="4C6062"/>
                </a:solidFill>
                <a:latin typeface="微软雅黑" panose="020B0503020204020204" pitchFamily="34" charset="-122"/>
                <a:ea typeface="微软雅黑" panose="020B0503020204020204" pitchFamily="34" charset="-122"/>
              </a:rPr>
              <a:t> is ==&gt; $total"</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② </a:t>
            </a:r>
            <a:r>
              <a:rPr lang="zh-CN" altLang="en-US" sz="1200" dirty="0">
                <a:solidFill>
                  <a:srgbClr val="4C6062"/>
                </a:solidFill>
                <a:latin typeface="微软雅黑" panose="020B0503020204020204" pitchFamily="34" charset="-122"/>
                <a:ea typeface="微软雅黑" panose="020B0503020204020204" pitchFamily="34" charset="-122"/>
              </a:rPr>
              <a:t>运行程序</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 </a:t>
            </a:r>
            <a:r>
              <a:rPr lang="en-US" altLang="zh-CN" sz="1200" dirty="0">
                <a:solidFill>
                  <a:srgbClr val="4C6062"/>
                </a:solidFill>
                <a:latin typeface="微软雅黑" panose="020B0503020204020204" pitchFamily="34" charset="-122"/>
                <a:ea typeface="微软雅黑" panose="020B0503020204020204" pitchFamily="34" charset="-122"/>
              </a:rPr>
              <a:t>[root@Server01 scripts]# </a:t>
            </a:r>
            <a:r>
              <a:rPr lang="en-US" altLang="zh-CN" sz="1200" dirty="0" err="1">
                <a:solidFill>
                  <a:srgbClr val="4C6062"/>
                </a:solidFill>
                <a:latin typeface="微软雅黑" panose="020B0503020204020204" pitchFamily="34" charset="-122"/>
                <a:ea typeface="微软雅黑" panose="020B0503020204020204" pitchFamily="34" charset="-122"/>
              </a:rPr>
              <a:t>sh</a:t>
            </a:r>
            <a:r>
              <a:rPr lang="en-US" altLang="zh-CN" sz="1200" dirty="0">
                <a:solidFill>
                  <a:srgbClr val="4C6062"/>
                </a:solidFill>
                <a:latin typeface="微软雅黑" panose="020B0503020204020204" pitchFamily="34" charset="-122"/>
                <a:ea typeface="微软雅黑" panose="020B0503020204020204" pitchFamily="34" charset="-122"/>
              </a:rPr>
              <a:t>  sh04.sh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在数值的运算上，建议使用下面的方式进行运算：</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var=$((</a:t>
            </a:r>
            <a:r>
              <a:rPr lang="zh-CN" altLang="en-US" sz="2000" dirty="0">
                <a:solidFill>
                  <a:srgbClr val="4C6062"/>
                </a:solidFill>
                <a:latin typeface="微软雅黑" panose="020B0503020204020204" pitchFamily="34" charset="-122"/>
                <a:ea typeface="微软雅黑" panose="020B0503020204020204" pitchFamily="34" charset="-122"/>
              </a:rPr>
              <a:t>运算内容</a:t>
            </a:r>
            <a:r>
              <a:rPr lang="en-US" altLang="zh-CN"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10" name="图片 9"/>
          <p:cNvPicPr>
            <a:picLocks noChangeAspect="1"/>
          </p:cNvPicPr>
          <p:nvPr/>
        </p:nvPicPr>
        <p:blipFill>
          <a:blip r:embed="rId1"/>
          <a:stretch>
            <a:fillRect/>
          </a:stretch>
        </p:blipFill>
        <p:spPr>
          <a:xfrm flipV="1">
            <a:off x="1084780" y="1905791"/>
            <a:ext cx="10028789" cy="3276602"/>
          </a:xfrm>
          <a:prstGeom prst="rect">
            <a:avLst/>
          </a:prstGeom>
        </p:spPr>
      </p:pic>
      <p:pic>
        <p:nvPicPr>
          <p:cNvPr id="7" name="图片 6"/>
          <p:cNvPicPr>
            <a:picLocks noChangeAspect="1"/>
          </p:cNvPicPr>
          <p:nvPr/>
        </p:nvPicPr>
        <p:blipFill>
          <a:blip r:embed="rId1"/>
          <a:stretch>
            <a:fillRect/>
          </a:stretch>
        </p:blipFill>
        <p:spPr>
          <a:xfrm flipV="1">
            <a:off x="1084780" y="5715793"/>
            <a:ext cx="10028789" cy="560479"/>
          </a:xfrm>
          <a:prstGeom prst="rect">
            <a:avLst/>
          </a:prstGeom>
        </p:spPr>
      </p:pic>
    </p:spTree>
  </p:cSld>
  <p:clrMapOvr>
    <a:masterClrMapping/>
  </p:clrMapOvr>
  <p:transition spd="slow">
    <p:push/>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8-2  </a:t>
            </a:r>
            <a:r>
              <a:rPr lang="zh-CN" altLang="en-US" dirty="0"/>
              <a:t>了解脚本的运行方式的差异</a:t>
            </a:r>
            <a:endParaRPr lang="zh-CN" altLang="en-US" b="0" dirty="0"/>
          </a:p>
        </p:txBody>
      </p:sp>
      <p:sp>
        <p:nvSpPr>
          <p:cNvPr id="2" name="文本框 1"/>
          <p:cNvSpPr txBox="1"/>
          <p:nvPr/>
        </p:nvSpPr>
        <p:spPr>
          <a:xfrm>
            <a:off x="984793" y="1471587"/>
            <a:ext cx="9888772" cy="5777992"/>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．利用直接运行的方式来运行脚本</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使用这种执行方式时，脚本是在子程序的</a:t>
            </a:r>
            <a:r>
              <a:rPr lang="en-US" altLang="zh-CN" sz="2000" dirty="0">
                <a:solidFill>
                  <a:srgbClr val="4C6062"/>
                </a:solidFill>
                <a:latin typeface="微软雅黑" panose="020B0503020204020204" pitchFamily="34" charset="-122"/>
                <a:ea typeface="微软雅黑" panose="020B0503020204020204" pitchFamily="34" charset="-122"/>
              </a:rPr>
              <a:t>bash</a:t>
            </a:r>
            <a:r>
              <a:rPr lang="zh-CN" altLang="en-US" sz="2000" dirty="0">
                <a:solidFill>
                  <a:srgbClr val="4C6062"/>
                </a:solidFill>
                <a:latin typeface="微软雅黑" panose="020B0503020204020204" pitchFamily="34" charset="-122"/>
                <a:ea typeface="微软雅黑" panose="020B0503020204020204" pitchFamily="34" charset="-122"/>
              </a:rPr>
              <a:t>内运行的，并且当子程序完成后，在子程序内的各项变量或动作将会结束而不会传回到父程序中。</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该程序为例说明：</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[root@Server01 scripts]# echo  $</a:t>
            </a:r>
            <a:r>
              <a:rPr lang="en-US" altLang="zh-CN" sz="1400" dirty="0" err="1">
                <a:solidFill>
                  <a:srgbClr val="4C6062"/>
                </a:solidFill>
                <a:latin typeface="微软雅黑" panose="020B0503020204020204" pitchFamily="34" charset="-122"/>
                <a:ea typeface="微软雅黑" panose="020B0503020204020204" pitchFamily="34" charset="-122"/>
              </a:rPr>
              <a:t>firstname</a:t>
            </a:r>
            <a:r>
              <a:rPr lang="en-US" altLang="zh-CN" sz="1400" dirty="0">
                <a:solidFill>
                  <a:srgbClr val="4C6062"/>
                </a:solidFill>
                <a:latin typeface="微软雅黑" panose="020B0503020204020204" pitchFamily="34" charset="-122"/>
                <a:ea typeface="微软雅黑" panose="020B0503020204020204" pitchFamily="34" charset="-122"/>
              </a:rPr>
              <a:t>  $</a:t>
            </a:r>
            <a:r>
              <a:rPr lang="en-US" altLang="zh-CN" sz="1400" dirty="0" err="1">
                <a:solidFill>
                  <a:srgbClr val="4C6062"/>
                </a:solidFill>
                <a:latin typeface="微软雅黑" panose="020B0503020204020204" pitchFamily="34" charset="-122"/>
                <a:ea typeface="微软雅黑" panose="020B0503020204020204" pitchFamily="34" charset="-122"/>
              </a:rPr>
              <a:t>lastname</a:t>
            </a:r>
            <a:r>
              <a:rPr lang="en-US" altLang="zh-CN" sz="1400" dirty="0">
                <a:solidFill>
                  <a:srgbClr val="4C6062"/>
                </a:solidFill>
                <a:latin typeface="微软雅黑" panose="020B0503020204020204" pitchFamily="34" charset="-122"/>
                <a:ea typeface="微软雅黑" panose="020B0503020204020204" pitchFamily="34" charset="-122"/>
              </a:rPr>
              <a:t> &lt;==</a:t>
            </a:r>
            <a:r>
              <a:rPr lang="zh-CN" altLang="en-US" sz="1400" dirty="0">
                <a:solidFill>
                  <a:srgbClr val="4C6062"/>
                </a:solidFill>
                <a:latin typeface="微软雅黑" panose="020B0503020204020204" pitchFamily="34" charset="-122"/>
                <a:ea typeface="微软雅黑" panose="020B0503020204020204" pitchFamily="34" charset="-122"/>
              </a:rPr>
              <a:t>首先确认变量并不存在</a:t>
            </a:r>
            <a:endParaRPr lang="zh-CN" altLang="en-US"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[root@Server01 scripts]# </a:t>
            </a:r>
            <a:r>
              <a:rPr lang="en-US" altLang="zh-CN" sz="1400" dirty="0" err="1">
                <a:solidFill>
                  <a:srgbClr val="4C6062"/>
                </a:solidFill>
                <a:latin typeface="微软雅黑" panose="020B0503020204020204" pitchFamily="34" charset="-122"/>
                <a:ea typeface="微软雅黑" panose="020B0503020204020204" pitchFamily="34" charset="-122"/>
              </a:rPr>
              <a:t>sh</a:t>
            </a:r>
            <a:r>
              <a:rPr lang="en-US" altLang="zh-CN" sz="1400" dirty="0">
                <a:solidFill>
                  <a:srgbClr val="4C6062"/>
                </a:solidFill>
                <a:latin typeface="微软雅黑" panose="020B0503020204020204" pitchFamily="34" charset="-122"/>
                <a:ea typeface="微软雅黑" panose="020B0503020204020204" pitchFamily="34" charset="-122"/>
              </a:rPr>
              <a:t>   sh02.sh</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Please input your first name: Bobby                &lt;==</a:t>
            </a:r>
            <a:r>
              <a:rPr lang="zh-CN" altLang="en-US" sz="1400" dirty="0">
                <a:solidFill>
                  <a:srgbClr val="4C6062"/>
                </a:solidFill>
                <a:latin typeface="微软雅黑" panose="020B0503020204020204" pitchFamily="34" charset="-122"/>
                <a:ea typeface="微软雅黑" panose="020B0503020204020204" pitchFamily="34" charset="-122"/>
              </a:rPr>
              <a:t>这个名字是读者自己输入的</a:t>
            </a:r>
            <a:endParaRPr lang="zh-CN" altLang="en-US"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Please input your last name: Yang</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Your full name is: Bobby Yang      &lt;==</a:t>
            </a:r>
            <a:r>
              <a:rPr lang="zh-CN" altLang="en-US" sz="1400" dirty="0">
                <a:solidFill>
                  <a:srgbClr val="4C6062"/>
                </a:solidFill>
                <a:latin typeface="微软雅黑" panose="020B0503020204020204" pitchFamily="34" charset="-122"/>
                <a:ea typeface="微软雅黑" panose="020B0503020204020204" pitchFamily="34" charset="-122"/>
              </a:rPr>
              <a:t>在脚本运行中，这两个变量会生效</a:t>
            </a:r>
            <a:endParaRPr lang="zh-CN" altLang="en-US"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[root@Server01 scripts]# echo   $</a:t>
            </a:r>
            <a:r>
              <a:rPr lang="en-US" altLang="zh-CN" sz="1400" dirty="0" err="1">
                <a:solidFill>
                  <a:srgbClr val="4C6062"/>
                </a:solidFill>
                <a:latin typeface="微软雅黑" panose="020B0503020204020204" pitchFamily="34" charset="-122"/>
                <a:ea typeface="微软雅黑" panose="020B0503020204020204" pitchFamily="34" charset="-122"/>
              </a:rPr>
              <a:t>firstname</a:t>
            </a:r>
            <a:r>
              <a:rPr lang="en-US" altLang="zh-CN" sz="1400" dirty="0">
                <a:solidFill>
                  <a:srgbClr val="4C6062"/>
                </a:solidFill>
                <a:latin typeface="微软雅黑" panose="020B0503020204020204" pitchFamily="34" charset="-122"/>
                <a:ea typeface="微软雅黑" panose="020B0503020204020204" pitchFamily="34" charset="-122"/>
              </a:rPr>
              <a:t>  $</a:t>
            </a:r>
            <a:r>
              <a:rPr lang="en-US" altLang="zh-CN" sz="1400" dirty="0" err="1">
                <a:solidFill>
                  <a:srgbClr val="4C6062"/>
                </a:solidFill>
                <a:latin typeface="微软雅黑" panose="020B0503020204020204" pitchFamily="34" charset="-122"/>
                <a:ea typeface="微软雅黑" panose="020B0503020204020204" pitchFamily="34" charset="-122"/>
              </a:rPr>
              <a:t>lastname</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    &lt;==</a:t>
            </a:r>
            <a:r>
              <a:rPr lang="zh-CN" altLang="en-US" sz="1400" dirty="0">
                <a:solidFill>
                  <a:srgbClr val="4C6062"/>
                </a:solidFill>
                <a:latin typeface="微软雅黑" panose="020B0503020204020204" pitchFamily="34" charset="-122"/>
                <a:ea typeface="微软雅黑" panose="020B0503020204020204" pitchFamily="34" charset="-122"/>
              </a:rPr>
              <a:t>事实上，这两个变量在父程序的</a:t>
            </a:r>
            <a:r>
              <a:rPr lang="en-US" altLang="zh-CN" sz="1400" dirty="0">
                <a:solidFill>
                  <a:srgbClr val="4C6062"/>
                </a:solidFill>
                <a:latin typeface="微软雅黑" panose="020B0503020204020204" pitchFamily="34" charset="-122"/>
                <a:ea typeface="微软雅黑" panose="020B0503020204020204" pitchFamily="34" charset="-122"/>
              </a:rPr>
              <a:t>bash</a:t>
            </a:r>
            <a:r>
              <a:rPr lang="zh-CN" altLang="en-US" sz="1400" dirty="0">
                <a:solidFill>
                  <a:srgbClr val="4C6062"/>
                </a:solidFill>
                <a:latin typeface="微软雅黑" panose="020B0503020204020204" pitchFamily="34" charset="-122"/>
                <a:ea typeface="微软雅黑" panose="020B0503020204020204" pitchFamily="34" charset="-122"/>
              </a:rPr>
              <a:t>中还是不存在</a:t>
            </a:r>
            <a:endParaRPr lang="zh-CN" altLang="en-US"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1084780" y="3551715"/>
            <a:ext cx="10028789" cy="3108955"/>
          </a:xfrm>
          <a:prstGeom prst="rect">
            <a:avLst/>
          </a:prstGeom>
        </p:spPr>
      </p:pic>
    </p:spTree>
  </p:cSld>
  <p:clrMapOvr>
    <a:masterClrMapping/>
  </p:clrMapOvr>
  <p:transition spd="slow">
    <p:push/>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8-2  </a:t>
            </a:r>
            <a:r>
              <a:rPr lang="zh-CN" altLang="en-US" dirty="0"/>
              <a:t>了解脚本的运行方式的差异</a:t>
            </a:r>
            <a:endParaRPr lang="zh-CN" altLang="en-US" b="0" dirty="0"/>
          </a:p>
        </p:txBody>
      </p:sp>
      <p:sp>
        <p:nvSpPr>
          <p:cNvPr id="2" name="文本框 1"/>
          <p:cNvSpPr txBox="1"/>
          <p:nvPr/>
        </p:nvSpPr>
        <p:spPr>
          <a:xfrm>
            <a:off x="984793" y="1471587"/>
            <a:ext cx="9888772" cy="1884618"/>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当你使用直接运行的方法来处理时，系统会开辟一个新的</a:t>
            </a:r>
            <a:r>
              <a:rPr lang="en-US" altLang="zh-CN" sz="2000" dirty="0">
                <a:solidFill>
                  <a:srgbClr val="4C6062"/>
                </a:solidFill>
                <a:latin typeface="微软雅黑" panose="020B0503020204020204" pitchFamily="34" charset="-122"/>
                <a:ea typeface="微软雅黑" panose="020B0503020204020204" pitchFamily="34" charset="-122"/>
              </a:rPr>
              <a:t>bash</a:t>
            </a:r>
            <a:r>
              <a:rPr lang="zh-CN" altLang="en-US" sz="2000" dirty="0">
                <a:solidFill>
                  <a:srgbClr val="4C6062"/>
                </a:solidFill>
                <a:latin typeface="微软雅黑" panose="020B0503020204020204" pitchFamily="34" charset="-122"/>
                <a:ea typeface="微软雅黑" panose="020B0503020204020204" pitchFamily="34" charset="-122"/>
              </a:rPr>
              <a:t>来运行</a:t>
            </a:r>
            <a:r>
              <a:rPr lang="en-US" altLang="zh-CN" sz="2000" dirty="0">
                <a:solidFill>
                  <a:srgbClr val="4C6062"/>
                </a:solidFill>
                <a:latin typeface="微软雅黑" panose="020B0503020204020204" pitchFamily="34" charset="-122"/>
                <a:ea typeface="微软雅黑" panose="020B0503020204020204" pitchFamily="34" charset="-122"/>
              </a:rPr>
              <a:t>sh02.sh</a:t>
            </a:r>
            <a:r>
              <a:rPr lang="zh-CN" altLang="en-US" sz="2000" dirty="0">
                <a:solidFill>
                  <a:srgbClr val="4C6062"/>
                </a:solidFill>
                <a:latin typeface="微软雅黑" panose="020B0503020204020204" pitchFamily="34" charset="-122"/>
                <a:ea typeface="微软雅黑" panose="020B0503020204020204" pitchFamily="34" charset="-122"/>
              </a:rPr>
              <a:t>里面的命令。因此</a:t>
            </a:r>
            <a:r>
              <a:rPr lang="en-US" altLang="zh-CN" sz="2000" dirty="0" err="1">
                <a:solidFill>
                  <a:srgbClr val="4C6062"/>
                </a:solidFill>
                <a:latin typeface="微软雅黑" panose="020B0503020204020204" pitchFamily="34" charset="-122"/>
                <a:ea typeface="微软雅黑" panose="020B0503020204020204" pitchFamily="34" charset="-122"/>
              </a:rPr>
              <a:t>firstname</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lastname</a:t>
            </a:r>
            <a:r>
              <a:rPr lang="zh-CN" altLang="en-US" sz="2000" dirty="0">
                <a:solidFill>
                  <a:srgbClr val="4C6062"/>
                </a:solidFill>
                <a:latin typeface="微软雅黑" panose="020B0503020204020204" pitchFamily="34" charset="-122"/>
                <a:ea typeface="微软雅黑" panose="020B0503020204020204" pitchFamily="34" charset="-122"/>
              </a:rPr>
              <a:t>等变量其实是在图中的子程序</a:t>
            </a:r>
            <a:r>
              <a:rPr lang="en-US" altLang="zh-CN" sz="2000" dirty="0">
                <a:solidFill>
                  <a:srgbClr val="4C6062"/>
                </a:solidFill>
                <a:latin typeface="微软雅黑" panose="020B0503020204020204" pitchFamily="34" charset="-122"/>
                <a:ea typeface="微软雅黑" panose="020B0503020204020204" pitchFamily="34" charset="-122"/>
              </a:rPr>
              <a:t>bash</a:t>
            </a:r>
            <a:r>
              <a:rPr lang="zh-CN" altLang="en-US" sz="2000" dirty="0">
                <a:solidFill>
                  <a:srgbClr val="4C6062"/>
                </a:solidFill>
                <a:latin typeface="微软雅黑" panose="020B0503020204020204" pitchFamily="34" charset="-122"/>
                <a:ea typeface="微软雅黑" panose="020B0503020204020204" pitchFamily="34" charset="-122"/>
              </a:rPr>
              <a:t>内运行的。当</a:t>
            </a:r>
            <a:r>
              <a:rPr lang="en-US" altLang="zh-CN" sz="2000" dirty="0">
                <a:solidFill>
                  <a:srgbClr val="4C6062"/>
                </a:solidFill>
                <a:latin typeface="微软雅黑" panose="020B0503020204020204" pitchFamily="34" charset="-122"/>
                <a:ea typeface="微软雅黑" panose="020B0503020204020204" pitchFamily="34" charset="-122"/>
              </a:rPr>
              <a:t>sh02.sh</a:t>
            </a:r>
            <a:r>
              <a:rPr lang="zh-CN" altLang="en-US" sz="2000" dirty="0">
                <a:solidFill>
                  <a:srgbClr val="4C6062"/>
                </a:solidFill>
                <a:latin typeface="微软雅黑" panose="020B0503020204020204" pitchFamily="34" charset="-122"/>
                <a:ea typeface="微软雅黑" panose="020B0503020204020204" pitchFamily="34" charset="-122"/>
              </a:rPr>
              <a:t>运行完毕，子程序</a:t>
            </a:r>
            <a:r>
              <a:rPr lang="en-US" altLang="zh-CN" sz="2000" dirty="0">
                <a:solidFill>
                  <a:srgbClr val="4C6062"/>
                </a:solidFill>
                <a:latin typeface="微软雅黑" panose="020B0503020204020204" pitchFamily="34" charset="-122"/>
                <a:ea typeface="微软雅黑" panose="020B0503020204020204" pitchFamily="34" charset="-122"/>
              </a:rPr>
              <a:t>bash</a:t>
            </a:r>
            <a:r>
              <a:rPr lang="zh-CN" altLang="en-US" sz="2000" dirty="0">
                <a:solidFill>
                  <a:srgbClr val="4C6062"/>
                </a:solidFill>
                <a:latin typeface="微软雅黑" panose="020B0503020204020204" pitchFamily="34" charset="-122"/>
                <a:ea typeface="微软雅黑" panose="020B0503020204020204" pitchFamily="34" charset="-122"/>
              </a:rPr>
              <a:t>内的所有数据便被移除，因此上面的练习中，在父程序下面执行</a:t>
            </a:r>
            <a:r>
              <a:rPr lang="en-US" altLang="zh-CN" sz="2000" dirty="0">
                <a:solidFill>
                  <a:srgbClr val="4C6062"/>
                </a:solidFill>
                <a:latin typeface="微软雅黑" panose="020B0503020204020204" pitchFamily="34" charset="-122"/>
                <a:ea typeface="微软雅黑" panose="020B0503020204020204" pitchFamily="34" charset="-122"/>
              </a:rPr>
              <a:t>echo $</a:t>
            </a:r>
            <a:r>
              <a:rPr lang="en-US" altLang="zh-CN" sz="2000" dirty="0" err="1">
                <a:solidFill>
                  <a:srgbClr val="4C6062"/>
                </a:solidFill>
                <a:latin typeface="微软雅黑" panose="020B0503020204020204" pitchFamily="34" charset="-122"/>
                <a:ea typeface="微软雅黑" panose="020B0503020204020204" pitchFamily="34" charset="-122"/>
              </a:rPr>
              <a:t>firstname</a:t>
            </a:r>
            <a:r>
              <a:rPr lang="zh-CN" altLang="en-US" sz="2000" dirty="0">
                <a:solidFill>
                  <a:srgbClr val="4C6062"/>
                </a:solidFill>
                <a:latin typeface="微软雅黑" panose="020B0503020204020204" pitchFamily="34" charset="-122"/>
                <a:ea typeface="微软雅黑" panose="020B0503020204020204" pitchFamily="34" charset="-122"/>
              </a:rPr>
              <a:t>时，就看不到任何东西了。如下图所示。</a:t>
            </a:r>
            <a:endParaRPr lang="zh-CN" altLang="en-US"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1084780" y="3551715"/>
            <a:ext cx="10028789" cy="3108955"/>
          </a:xfrm>
          <a:prstGeom prst="rect">
            <a:avLst/>
          </a:prstGeom>
        </p:spPr>
      </p:pic>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对象 4"/>
          <p:cNvGraphicFramePr>
            <a:graphicFrameLocks noChangeAspect="1"/>
          </p:cNvGraphicFramePr>
          <p:nvPr/>
        </p:nvGraphicFramePr>
        <p:xfrm>
          <a:off x="2620997" y="3963194"/>
          <a:ext cx="6956356" cy="2202540"/>
        </p:xfrm>
        <a:graphic>
          <a:graphicData uri="http://schemas.openxmlformats.org/presentationml/2006/ole">
            <mc:AlternateContent xmlns:mc="http://schemas.openxmlformats.org/markup-compatibility/2006">
              <mc:Choice xmlns:v="urn:schemas-microsoft-com:vml" Requires="v">
                <p:oleObj spid="_x0000_s1033" name="Picture" r:id="rId2" imgW="2332990" imgH="743585" progId="Word.Picture.8">
                  <p:embed/>
                </p:oleObj>
              </mc:Choice>
              <mc:Fallback>
                <p:oleObj name="Picture" r:id="rId2" imgW="2332990" imgH="743585" progId="Word.Picture.8">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0997" y="3963194"/>
                        <a:ext cx="6956356" cy="2202540"/>
                      </a:xfrm>
                      <a:prstGeom prst="rect">
                        <a:avLst/>
                      </a:prstGeom>
                      <a:noFill/>
                    </p:spPr>
                  </p:pic>
                </p:oleObj>
              </mc:Fallback>
            </mc:AlternateContent>
          </a:graphicData>
        </a:graphic>
      </p:graphicFrame>
    </p:spTree>
  </p:cSld>
  <p:clrMapOvr>
    <a:masterClrMapping/>
  </p:clrMapOvr>
  <p:transition spd="slow">
    <p:push/>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8-2  </a:t>
            </a:r>
            <a:r>
              <a:rPr lang="zh-CN" altLang="en-US" dirty="0"/>
              <a:t>了解脚本的运行方式的差异</a:t>
            </a:r>
            <a:endParaRPr lang="zh-CN" altLang="en-US" b="0" dirty="0"/>
          </a:p>
        </p:txBody>
      </p:sp>
      <p:sp>
        <p:nvSpPr>
          <p:cNvPr id="2" name="文本框 1"/>
          <p:cNvSpPr txBox="1"/>
          <p:nvPr/>
        </p:nvSpPr>
        <p:spPr>
          <a:xfrm>
            <a:off x="984793" y="1471587"/>
            <a:ext cx="9888772" cy="4255396"/>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．利用</a:t>
            </a:r>
            <a:r>
              <a:rPr lang="en-US" altLang="zh-CN" sz="2000" dirty="0">
                <a:solidFill>
                  <a:srgbClr val="4C6062"/>
                </a:solidFill>
                <a:latin typeface="微软雅黑" panose="020B0503020204020204" pitchFamily="34" charset="-122"/>
                <a:ea typeface="微软雅黑" panose="020B0503020204020204" pitchFamily="34" charset="-122"/>
              </a:rPr>
              <a:t>source</a:t>
            </a:r>
            <a:r>
              <a:rPr lang="zh-CN" altLang="en-US" sz="2000" dirty="0">
                <a:solidFill>
                  <a:srgbClr val="4C6062"/>
                </a:solidFill>
                <a:latin typeface="微软雅黑" panose="020B0503020204020204" pitchFamily="34" charset="-122"/>
                <a:ea typeface="微软雅黑" panose="020B0503020204020204" pitchFamily="34" charset="-122"/>
              </a:rPr>
              <a:t>运行脚本：在父程序中运行</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如果使用</a:t>
            </a:r>
            <a:r>
              <a:rPr lang="en-US" altLang="zh-CN" sz="2000" dirty="0">
                <a:solidFill>
                  <a:srgbClr val="4C6062"/>
                </a:solidFill>
                <a:latin typeface="微软雅黑" panose="020B0503020204020204" pitchFamily="34" charset="-122"/>
                <a:ea typeface="微软雅黑" panose="020B0503020204020204" pitchFamily="34" charset="-122"/>
              </a:rPr>
              <a:t>source</a:t>
            </a:r>
            <a:r>
              <a:rPr lang="zh-CN" altLang="en-US" sz="2000" dirty="0">
                <a:solidFill>
                  <a:srgbClr val="4C6062"/>
                </a:solidFill>
                <a:latin typeface="微软雅黑" panose="020B0503020204020204" pitchFamily="34" charset="-122"/>
                <a:ea typeface="微软雅黑" panose="020B0503020204020204" pitchFamily="34" charset="-122"/>
              </a:rPr>
              <a:t>来运行命令，那会出现什么情况呢？请看下面的运行结果：</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[root@Server01 scripts]# source  sh02.sh</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Please input your first name: Bobby &lt;==</a:t>
            </a:r>
            <a:r>
              <a:rPr lang="zh-CN" altLang="en-US" sz="1400" dirty="0">
                <a:solidFill>
                  <a:srgbClr val="4C6062"/>
                </a:solidFill>
                <a:latin typeface="微软雅黑" panose="020B0503020204020204" pitchFamily="34" charset="-122"/>
                <a:ea typeface="微软雅黑" panose="020B0503020204020204" pitchFamily="34" charset="-122"/>
              </a:rPr>
              <a:t>这个名字是读者自己输入的</a:t>
            </a:r>
            <a:endParaRPr lang="zh-CN" altLang="en-US"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Please input your last name: Yang</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Your full name is: Bobby Yang      &lt;==</a:t>
            </a:r>
            <a:r>
              <a:rPr lang="zh-CN" altLang="en-US" sz="1400" dirty="0">
                <a:solidFill>
                  <a:srgbClr val="4C6062"/>
                </a:solidFill>
                <a:latin typeface="微软雅黑" panose="020B0503020204020204" pitchFamily="34" charset="-122"/>
                <a:ea typeface="微软雅黑" panose="020B0503020204020204" pitchFamily="34" charset="-122"/>
              </a:rPr>
              <a:t>在</a:t>
            </a:r>
            <a:r>
              <a:rPr lang="en-US" altLang="zh-CN" sz="1400" dirty="0">
                <a:solidFill>
                  <a:srgbClr val="4C6062"/>
                </a:solidFill>
                <a:latin typeface="微软雅黑" panose="020B0503020204020204" pitchFamily="34" charset="-122"/>
                <a:ea typeface="微软雅黑" panose="020B0503020204020204" pitchFamily="34" charset="-122"/>
              </a:rPr>
              <a:t>script</a:t>
            </a:r>
            <a:r>
              <a:rPr lang="zh-CN" altLang="en-US" sz="1400" dirty="0">
                <a:solidFill>
                  <a:srgbClr val="4C6062"/>
                </a:solidFill>
                <a:latin typeface="微软雅黑" panose="020B0503020204020204" pitchFamily="34" charset="-122"/>
                <a:ea typeface="微软雅黑" panose="020B0503020204020204" pitchFamily="34" charset="-122"/>
              </a:rPr>
              <a:t>运行中，这两个变量会生效</a:t>
            </a:r>
            <a:endParaRPr lang="zh-CN" altLang="en-US"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400" dirty="0">
                <a:solidFill>
                  <a:srgbClr val="4C6062"/>
                </a:solidFill>
                <a:latin typeface="微软雅黑" panose="020B0503020204020204" pitchFamily="34" charset="-122"/>
                <a:ea typeface="微软雅黑" panose="020B0503020204020204" pitchFamily="34" charset="-122"/>
              </a:rPr>
              <a:t> </a:t>
            </a:r>
            <a:r>
              <a:rPr lang="en-US" altLang="zh-CN" sz="1400" dirty="0">
                <a:solidFill>
                  <a:srgbClr val="4C6062"/>
                </a:solidFill>
                <a:latin typeface="微软雅黑" panose="020B0503020204020204" pitchFamily="34" charset="-122"/>
                <a:ea typeface="微软雅黑" panose="020B0503020204020204" pitchFamily="34" charset="-122"/>
              </a:rPr>
              <a:t>[root@Server01 scripts]# echo  $</a:t>
            </a:r>
            <a:r>
              <a:rPr lang="en-US" altLang="zh-CN" sz="1400" dirty="0" err="1">
                <a:solidFill>
                  <a:srgbClr val="4C6062"/>
                </a:solidFill>
                <a:latin typeface="微软雅黑" panose="020B0503020204020204" pitchFamily="34" charset="-122"/>
                <a:ea typeface="微软雅黑" panose="020B0503020204020204" pitchFamily="34" charset="-122"/>
              </a:rPr>
              <a:t>firstname</a:t>
            </a:r>
            <a:r>
              <a:rPr lang="en-US" altLang="zh-CN" sz="1400" dirty="0">
                <a:solidFill>
                  <a:srgbClr val="4C6062"/>
                </a:solidFill>
                <a:latin typeface="微软雅黑" panose="020B0503020204020204" pitchFamily="34" charset="-122"/>
                <a:ea typeface="微软雅黑" panose="020B0503020204020204" pitchFamily="34" charset="-122"/>
              </a:rPr>
              <a:t>  $</a:t>
            </a:r>
            <a:r>
              <a:rPr lang="en-US" altLang="zh-CN" sz="1400" dirty="0" err="1">
                <a:solidFill>
                  <a:srgbClr val="4C6062"/>
                </a:solidFill>
                <a:latin typeface="微软雅黑" panose="020B0503020204020204" pitchFamily="34" charset="-122"/>
                <a:ea typeface="微软雅黑" panose="020B0503020204020204" pitchFamily="34" charset="-122"/>
              </a:rPr>
              <a:t>lastname</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400" dirty="0">
                <a:solidFill>
                  <a:srgbClr val="4C6062"/>
                </a:solidFill>
                <a:latin typeface="微软雅黑" panose="020B0503020204020204" pitchFamily="34" charset="-122"/>
                <a:ea typeface="微软雅黑" panose="020B0503020204020204" pitchFamily="34" charset="-122"/>
              </a:rPr>
              <a:t>Bobby Yang  		&lt;==</a:t>
            </a:r>
            <a:r>
              <a:rPr lang="zh-CN" altLang="en-US" sz="1400" dirty="0">
                <a:solidFill>
                  <a:srgbClr val="4C6062"/>
                </a:solidFill>
                <a:latin typeface="微软雅黑" panose="020B0503020204020204" pitchFamily="34" charset="-122"/>
                <a:ea typeface="微软雅黑" panose="020B0503020204020204" pitchFamily="34" charset="-122"/>
              </a:rPr>
              <a:t>有数据产生</a:t>
            </a:r>
            <a:endParaRPr lang="en-US" altLang="zh-CN" sz="14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400" dirty="0">
                <a:solidFill>
                  <a:srgbClr val="4C6062"/>
                </a:solidFill>
                <a:latin typeface="微软雅黑" panose="020B0503020204020204" pitchFamily="34" charset="-122"/>
                <a:ea typeface="微软雅黑" panose="020B0503020204020204" pitchFamily="34" charset="-122"/>
              </a:rPr>
              <a:t>如图所示：</a:t>
            </a:r>
            <a:r>
              <a:rPr lang="en-US" altLang="zh-CN" sz="1400" dirty="0">
                <a:solidFill>
                  <a:srgbClr val="4C6062"/>
                </a:solidFill>
                <a:latin typeface="微软雅黑" panose="020B0503020204020204" pitchFamily="34" charset="-122"/>
                <a:ea typeface="微软雅黑" panose="020B0503020204020204" pitchFamily="34" charset="-122"/>
              </a:rPr>
              <a:t>sh02.sh</a:t>
            </a:r>
            <a:r>
              <a:rPr lang="zh-CN" altLang="en-US" sz="1400" dirty="0">
                <a:solidFill>
                  <a:srgbClr val="4C6062"/>
                </a:solidFill>
                <a:latin typeface="微软雅黑" panose="020B0503020204020204" pitchFamily="34" charset="-122"/>
                <a:ea typeface="微软雅黑" panose="020B0503020204020204" pitchFamily="34" charset="-122"/>
              </a:rPr>
              <a:t>会在父程序中运行，因此各项操作都会在原来的</a:t>
            </a:r>
            <a:r>
              <a:rPr lang="en-US" altLang="zh-CN" sz="1400" dirty="0">
                <a:solidFill>
                  <a:srgbClr val="4C6062"/>
                </a:solidFill>
                <a:latin typeface="微软雅黑" panose="020B0503020204020204" pitchFamily="34" charset="-122"/>
                <a:ea typeface="微软雅黑" panose="020B0503020204020204" pitchFamily="34" charset="-122"/>
              </a:rPr>
              <a:t>bash</a:t>
            </a:r>
            <a:r>
              <a:rPr lang="zh-CN" altLang="en-US" sz="1400" dirty="0">
                <a:solidFill>
                  <a:srgbClr val="4C6062"/>
                </a:solidFill>
                <a:latin typeface="微软雅黑" panose="020B0503020204020204" pitchFamily="34" charset="-122"/>
                <a:ea typeface="微软雅黑" panose="020B0503020204020204" pitchFamily="34" charset="-122"/>
              </a:rPr>
              <a:t>内生效。</a:t>
            </a:r>
            <a:endParaRPr lang="zh-CN" altLang="en-US" sz="14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1084780" y="2591591"/>
            <a:ext cx="10028789" cy="2743202"/>
          </a:xfrm>
          <a:prstGeom prst="rect">
            <a:avLst/>
          </a:prstGeom>
        </p:spPr>
      </p:pic>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9" name="对象 8"/>
          <p:cNvGraphicFramePr>
            <a:graphicFrameLocks noChangeAspect="1"/>
          </p:cNvGraphicFramePr>
          <p:nvPr/>
        </p:nvGraphicFramePr>
        <p:xfrm>
          <a:off x="7324954" y="4551480"/>
          <a:ext cx="3668613" cy="914399"/>
        </p:xfrm>
        <a:graphic>
          <a:graphicData uri="http://schemas.openxmlformats.org/presentationml/2006/ole">
            <mc:AlternateContent xmlns:mc="http://schemas.openxmlformats.org/markup-compatibility/2006">
              <mc:Choice xmlns:v="urn:schemas-microsoft-com:vml" Requires="v">
                <p:oleObj spid="_x0000_s2057" name="Picture" r:id="rId2" imgW="2548255" imgH="527050" progId="Word.Picture.8">
                  <p:embed/>
                </p:oleObj>
              </mc:Choice>
              <mc:Fallback>
                <p:oleObj name="Picture" r:id="rId2" imgW="2548255" imgH="527050" progId="Word.Picture.8">
                  <p:embed/>
                  <p:pic>
                    <p:nvPicPr>
                      <p:cNvPr id="0" name="Object 1"/>
                      <p:cNvPicPr>
                        <a:picLocks noChangeAspect="1" noChangeArrowheads="1"/>
                      </p:cNvPicPr>
                      <p:nvPr/>
                    </p:nvPicPr>
                    <p:blipFill>
                      <a:blip r:embed="rId3">
                        <a:extLst>
                          <a:ext uri="{28A0092B-C50C-407E-A947-70E740481C1C}">
                            <a14:useLocalDpi xmlns:a14="http://schemas.microsoft.com/office/drawing/2010/main" val="0"/>
                          </a:ext>
                        </a:extLst>
                      </a:blip>
                      <a:srcRect r="17165"/>
                      <a:stretch>
                        <a:fillRect/>
                      </a:stretch>
                    </p:blipFill>
                    <p:spPr bwMode="auto">
                      <a:xfrm>
                        <a:off x="7324954" y="4551480"/>
                        <a:ext cx="3668613" cy="914399"/>
                      </a:xfrm>
                      <a:prstGeom prst="rect">
                        <a:avLst/>
                      </a:prstGeom>
                      <a:noFill/>
                    </p:spPr>
                  </p:pic>
                </p:oleObj>
              </mc:Fallback>
            </mc:AlternateContent>
          </a:graphicData>
        </a:graphic>
      </p:graphicFrame>
    </p:spTree>
  </p:cSld>
  <p:clrMapOvr>
    <a:masterClrMapping/>
  </p:clrMapOvr>
  <p:transition spd="slow">
    <p:push/>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4914029" y="2032470"/>
            <a:ext cx="1943718" cy="36935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TextBox 1"/>
          <p:cNvSpPr txBox="1"/>
          <p:nvPr/>
        </p:nvSpPr>
        <p:spPr>
          <a:xfrm>
            <a:off x="5133472" y="2777709"/>
            <a:ext cx="1705595" cy="350886"/>
          </a:xfrm>
          <a:prstGeom prst="rect">
            <a:avLst/>
          </a:prstGeom>
          <a:noFill/>
        </p:spPr>
        <p:txBody>
          <a:bodyPr wrap="none" lIns="0" tIns="0" rIns="0" bIns="60981" rtlCol="0">
            <a:spAutoFit/>
          </a:bodyPr>
          <a:lstStyle/>
          <a:p>
            <a:pPr>
              <a:lnSpc>
                <a:spcPts val="2400"/>
              </a:lnSpc>
            </a:pPr>
            <a:r>
              <a:rPr lang="zh-CN" altLang="en-US" sz="1900" dirty="0">
                <a:solidFill>
                  <a:srgbClr val="656D8D"/>
                </a:solidFill>
                <a:latin typeface="Microsoft YaHei UI" panose="020B0503020204020204" pitchFamily="18" charset="-122"/>
                <a:cs typeface="Microsoft YaHei UI" panose="020B0503020204020204" pitchFamily="18" charset="-122"/>
              </a:rPr>
              <a:t>项目设计与准备</a:t>
            </a:r>
            <a:endParaRPr lang="zh-CN" altLang="en-US" sz="1900" dirty="0">
              <a:solidFill>
                <a:srgbClr val="656D8D"/>
              </a:solidFill>
              <a:latin typeface="Microsoft YaHei UI" panose="020B0503020204020204" pitchFamily="18" charset="-122"/>
              <a:cs typeface="Microsoft YaHei UI" panose="020B0503020204020204" pitchFamily="18" charset="-122"/>
            </a:endParaRPr>
          </a:p>
        </p:txBody>
      </p:sp>
      <p:sp>
        <p:nvSpPr>
          <p:cNvPr id="18" name="TextBox 1"/>
          <p:cNvSpPr txBox="1"/>
          <p:nvPr/>
        </p:nvSpPr>
        <p:spPr>
          <a:xfrm>
            <a:off x="5133472" y="2069841"/>
            <a:ext cx="1461939" cy="350886"/>
          </a:xfrm>
          <a:prstGeom prst="rect">
            <a:avLst/>
          </a:prstGeom>
          <a:noFill/>
        </p:spPr>
        <p:txBody>
          <a:bodyPr wrap="none" lIns="0" tIns="0" rIns="0" bIns="60981" rtlCol="0">
            <a:spAutoFit/>
          </a:bodyPr>
          <a:lstStyle/>
          <a:p>
            <a:pPr>
              <a:lnSpc>
                <a:spcPts val="2400"/>
              </a:lnSpc>
            </a:pPr>
            <a:r>
              <a:rPr lang="zh-CN" altLang="en-US" sz="1900" dirty="0">
                <a:solidFill>
                  <a:schemeClr val="bg1"/>
                </a:solidFill>
                <a:latin typeface="Microsoft YaHei UI" panose="020B0503020204020204" pitchFamily="18" charset="-122"/>
                <a:cs typeface="Microsoft YaHei UI" panose="020B0503020204020204" pitchFamily="18" charset="-122"/>
              </a:rPr>
              <a:t>项目知识准备</a:t>
            </a:r>
            <a:endParaRPr lang="zh-CN" altLang="en-US" sz="1900" dirty="0">
              <a:solidFill>
                <a:schemeClr val="bg1"/>
              </a:solidFill>
              <a:latin typeface="Microsoft YaHei UI" panose="020B0503020204020204" pitchFamily="18" charset="-122"/>
              <a:cs typeface="Microsoft YaHei UI" panose="020B0503020204020204" pitchFamily="18" charset="-122"/>
            </a:endParaRPr>
          </a:p>
        </p:txBody>
      </p:sp>
      <p:sp>
        <p:nvSpPr>
          <p:cNvPr id="48" name="TextBox 1"/>
          <p:cNvSpPr txBox="1"/>
          <p:nvPr/>
        </p:nvSpPr>
        <p:spPr>
          <a:xfrm>
            <a:off x="5176004" y="3531486"/>
            <a:ext cx="974626" cy="350886"/>
          </a:xfrm>
          <a:prstGeom prst="rect">
            <a:avLst/>
          </a:prstGeom>
          <a:noFill/>
        </p:spPr>
        <p:txBody>
          <a:bodyPr wrap="none" lIns="0" tIns="0" rIns="0" bIns="60981" rtlCol="0">
            <a:spAutoFit/>
          </a:bodyPr>
          <a:lstStyle/>
          <a:p>
            <a:pPr>
              <a:lnSpc>
                <a:spcPts val="2400"/>
              </a:lnSpc>
            </a:pPr>
            <a:r>
              <a:rPr lang="zh-CN" altLang="en-US" sz="1900" dirty="0">
                <a:solidFill>
                  <a:srgbClr val="656D8D"/>
                </a:solidFill>
                <a:latin typeface="Microsoft YaHei UI" panose="020B0503020204020204" pitchFamily="18" charset="-122"/>
                <a:cs typeface="Microsoft YaHei UI" panose="020B0503020204020204" pitchFamily="18" charset="-122"/>
              </a:rPr>
              <a:t>项目实施</a:t>
            </a:r>
            <a:endParaRPr lang="zh-CN" altLang="en-US" sz="1900" dirty="0">
              <a:solidFill>
                <a:srgbClr val="656D8D"/>
              </a:solidFill>
              <a:latin typeface="Microsoft YaHei UI" panose="020B0503020204020204" pitchFamily="18" charset="-122"/>
              <a:cs typeface="Microsoft YaHei UI" panose="020B0503020204020204" pitchFamily="18" charset="-122"/>
            </a:endParaRPr>
          </a:p>
        </p:txBody>
      </p:sp>
      <p:sp>
        <p:nvSpPr>
          <p:cNvPr id="50" name="TextBox 1"/>
          <p:cNvSpPr txBox="1"/>
          <p:nvPr/>
        </p:nvSpPr>
        <p:spPr>
          <a:xfrm>
            <a:off x="5123624" y="4281352"/>
            <a:ext cx="3432030" cy="350886"/>
          </a:xfrm>
          <a:prstGeom prst="rect">
            <a:avLst/>
          </a:prstGeom>
          <a:noFill/>
        </p:spPr>
        <p:txBody>
          <a:bodyPr wrap="none" lIns="0" tIns="0" rIns="0" bIns="60981" rtlCol="0">
            <a:spAutoFit/>
          </a:bodyPr>
          <a:lstStyle/>
          <a:p>
            <a:pPr>
              <a:lnSpc>
                <a:spcPts val="2400"/>
              </a:lnSpc>
            </a:pPr>
            <a:r>
              <a:rPr lang="zh-CN" altLang="en-US" sz="1900" dirty="0">
                <a:solidFill>
                  <a:srgbClr val="656D8D"/>
                </a:solidFill>
                <a:latin typeface="Microsoft YaHei UI" panose="020B0503020204020204" pitchFamily="18" charset="-122"/>
                <a:cs typeface="Microsoft YaHei UI" panose="020B0503020204020204" pitchFamily="18" charset="-122"/>
              </a:rPr>
              <a:t>项目实录：使用</a:t>
            </a:r>
            <a:r>
              <a:rPr lang="en-US" altLang="zh-CN" sz="1900" dirty="0">
                <a:solidFill>
                  <a:srgbClr val="656D8D"/>
                </a:solidFill>
                <a:latin typeface="Microsoft YaHei UI" panose="020B0503020204020204" pitchFamily="18" charset="-122"/>
                <a:cs typeface="Microsoft YaHei UI" panose="020B0503020204020204" pitchFamily="18" charset="-122"/>
              </a:rPr>
              <a:t>shell script</a:t>
            </a:r>
            <a:r>
              <a:rPr lang="zh-CN" altLang="en-US" sz="1900" dirty="0">
                <a:solidFill>
                  <a:srgbClr val="656D8D"/>
                </a:solidFill>
                <a:latin typeface="Microsoft YaHei UI" panose="020B0503020204020204" pitchFamily="18" charset="-122"/>
                <a:cs typeface="Microsoft YaHei UI" panose="020B0503020204020204" pitchFamily="18" charset="-122"/>
              </a:rPr>
              <a:t>编程</a:t>
            </a:r>
            <a:endParaRPr lang="zh-CN" altLang="en-US" sz="1900" dirty="0">
              <a:solidFill>
                <a:srgbClr val="656D8D"/>
              </a:solidFill>
              <a:latin typeface="Microsoft YaHei UI" panose="020B0503020204020204" pitchFamily="18" charset="-122"/>
              <a:cs typeface="Microsoft YaHei UI" panose="020B0503020204020204" pitchFamily="18" charset="-122"/>
            </a:endParaRPr>
          </a:p>
        </p:txBody>
      </p:sp>
      <p:sp>
        <p:nvSpPr>
          <p:cNvPr id="51" name="Freeform 3"/>
          <p:cNvSpPr/>
          <p:nvPr/>
        </p:nvSpPr>
        <p:spPr>
          <a:xfrm>
            <a:off x="4700092" y="1642913"/>
            <a:ext cx="79628" cy="361568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algn="ctr"/>
            <a:endParaRPr lang="zh-CN" altLang="en-US"/>
          </a:p>
        </p:txBody>
      </p:sp>
      <p:sp>
        <p:nvSpPr>
          <p:cNvPr id="52" name="Freeform 3"/>
          <p:cNvSpPr/>
          <p:nvPr/>
        </p:nvSpPr>
        <p:spPr>
          <a:xfrm>
            <a:off x="4637406" y="215848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7" name="Freeform 3"/>
          <p:cNvSpPr/>
          <p:nvPr/>
        </p:nvSpPr>
        <p:spPr>
          <a:xfrm>
            <a:off x="4637406" y="290236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3" name="Freeform 3"/>
          <p:cNvSpPr/>
          <p:nvPr/>
        </p:nvSpPr>
        <p:spPr>
          <a:xfrm>
            <a:off x="4637406" y="36357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
        <p:nvSpPr>
          <p:cNvPr id="54" name="Freeform 3"/>
          <p:cNvSpPr/>
          <p:nvPr/>
        </p:nvSpPr>
        <p:spPr>
          <a:xfrm>
            <a:off x="4637406" y="43596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algn="ctr"/>
            <a:endParaRPr lang="zh-CN" altLang="en-US"/>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8-3  </a:t>
            </a:r>
            <a:r>
              <a:rPr lang="zh-CN" altLang="en-US" dirty="0"/>
              <a:t>利用</a:t>
            </a:r>
            <a:r>
              <a:rPr lang="en-US" altLang="zh-CN" dirty="0"/>
              <a:t>test</a:t>
            </a:r>
            <a:r>
              <a:rPr lang="zh-CN" altLang="en-US" dirty="0"/>
              <a:t>命令的测试功能</a:t>
            </a:r>
            <a:endParaRPr lang="zh-CN" altLang="en-US" b="0" dirty="0"/>
          </a:p>
        </p:txBody>
      </p:sp>
      <p:sp>
        <p:nvSpPr>
          <p:cNvPr id="2" name="文本框 1"/>
          <p:cNvSpPr txBox="1"/>
          <p:nvPr/>
        </p:nvSpPr>
        <p:spPr>
          <a:xfrm>
            <a:off x="984793" y="1471587"/>
            <a:ext cx="9888772" cy="3038781"/>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当需要检测系统上面某些文件或者是相关的属性时，利用</a:t>
            </a:r>
            <a:r>
              <a:rPr lang="en-US" altLang="zh-CN" sz="2000" dirty="0">
                <a:solidFill>
                  <a:srgbClr val="4C6062"/>
                </a:solidFill>
                <a:latin typeface="微软雅黑" panose="020B0503020204020204" pitchFamily="34" charset="-122"/>
                <a:ea typeface="微软雅黑" panose="020B0503020204020204" pitchFamily="34" charset="-122"/>
              </a:rPr>
              <a:t>test</a:t>
            </a:r>
            <a:r>
              <a:rPr lang="zh-CN" altLang="en-US" sz="2000" dirty="0">
                <a:solidFill>
                  <a:srgbClr val="4C6062"/>
                </a:solidFill>
                <a:latin typeface="微软雅黑" panose="020B0503020204020204" pitchFamily="34" charset="-122"/>
                <a:ea typeface="微软雅黑" panose="020B0503020204020204" pitchFamily="34" charset="-122"/>
              </a:rPr>
              <a:t>命令是最好不过的选择。举例来说，要检查</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dmtsai</a:t>
            </a:r>
            <a:r>
              <a:rPr lang="zh-CN" altLang="en-US" sz="2000" dirty="0">
                <a:solidFill>
                  <a:srgbClr val="4C6062"/>
                </a:solidFill>
                <a:latin typeface="微软雅黑" panose="020B0503020204020204" pitchFamily="34" charset="-122"/>
                <a:ea typeface="微软雅黑" panose="020B0503020204020204" pitchFamily="34" charset="-122"/>
              </a:rPr>
              <a:t>是否存在时，使用</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scripts]# test  -e  /</a:t>
            </a:r>
            <a:r>
              <a:rPr lang="en-US" altLang="zh-CN" sz="2000" dirty="0" err="1">
                <a:solidFill>
                  <a:srgbClr val="4C6062"/>
                </a:solidFill>
                <a:latin typeface="微软雅黑" panose="020B0503020204020204" pitchFamily="34" charset="-122"/>
                <a:ea typeface="微软雅黑" panose="020B0503020204020204" pitchFamily="34" charset="-122"/>
              </a:rPr>
              <a:t>dmtsai</a:t>
            </a:r>
            <a:r>
              <a:rPr lang="en-US" altLang="zh-CN" sz="2000" dirty="0">
                <a:solidFill>
                  <a:srgbClr val="4C6062"/>
                </a:solidFill>
                <a:latin typeface="微软雅黑" panose="020B0503020204020204" pitchFamily="34" charset="-122"/>
                <a:ea typeface="微软雅黑" panose="020B0503020204020204" pitchFamily="34" charset="-122"/>
              </a:rPr>
              <a:t>  &amp;&amp;  echo  "exist"  ||  echo  "Not exist"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Not exist  &lt;==</a:t>
            </a:r>
            <a:r>
              <a:rPr lang="zh-CN" altLang="en-US" sz="2000" dirty="0">
                <a:solidFill>
                  <a:srgbClr val="4C6062"/>
                </a:solidFill>
                <a:latin typeface="微软雅黑" panose="020B0503020204020204" pitchFamily="34" charset="-122"/>
                <a:ea typeface="微软雅黑" panose="020B0503020204020204" pitchFamily="34" charset="-122"/>
              </a:rPr>
              <a:t>结果显示不存在</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984794" y="2515394"/>
            <a:ext cx="10128776" cy="1478261"/>
          </a:xfrm>
          <a:prstGeom prst="rect">
            <a:avLst/>
          </a:prstGeom>
        </p:spPr>
      </p:pic>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slow">
    <p:push/>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8-3  </a:t>
            </a:r>
            <a:r>
              <a:rPr lang="zh-CN" altLang="en-US" dirty="0"/>
              <a:t>利用</a:t>
            </a:r>
            <a:r>
              <a:rPr lang="en-US" altLang="zh-CN" dirty="0"/>
              <a:t>test</a:t>
            </a:r>
            <a:r>
              <a:rPr lang="zh-CN" altLang="en-US" dirty="0"/>
              <a:t>命令的测试功能</a:t>
            </a:r>
            <a:endParaRPr lang="zh-CN" altLang="en-US" b="0" dirty="0"/>
          </a:p>
        </p:txBody>
      </p:sp>
      <p:sp>
        <p:nvSpPr>
          <p:cNvPr id="2" name="文本框 1"/>
          <p:cNvSpPr txBox="1"/>
          <p:nvPr/>
        </p:nvSpPr>
        <p:spPr>
          <a:xfrm>
            <a:off x="984793" y="1471587"/>
            <a:ext cx="9888772" cy="4269887"/>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test</a:t>
            </a:r>
            <a:r>
              <a:rPr lang="zh-CN" altLang="en-US" sz="2000" dirty="0">
                <a:solidFill>
                  <a:srgbClr val="4C6062"/>
                </a:solidFill>
                <a:latin typeface="微软雅黑" panose="020B0503020204020204" pitchFamily="34" charset="-122"/>
                <a:ea typeface="微软雅黑" panose="020B0503020204020204" pitchFamily="34" charset="-122"/>
              </a:rPr>
              <a:t>命令各选项的作用</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文件类型，如下表所示</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其余类型的判断详解教材。</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984794" y="2210597"/>
            <a:ext cx="10128776" cy="2514593"/>
          </a:xfrm>
          <a:prstGeom prst="rect">
            <a:avLst/>
          </a:prstGeom>
        </p:spPr>
      </p:pic>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graphicFrame>
        <p:nvGraphicFramePr>
          <p:cNvPr id="5" name="表格 4"/>
          <p:cNvGraphicFramePr>
            <a:graphicFrameLocks noGrp="1"/>
          </p:cNvGraphicFramePr>
          <p:nvPr/>
        </p:nvGraphicFramePr>
        <p:xfrm>
          <a:off x="2826845" y="2291750"/>
          <a:ext cx="6015529" cy="2281040"/>
        </p:xfrm>
        <a:graphic>
          <a:graphicData uri="http://schemas.openxmlformats.org/drawingml/2006/table">
            <a:tbl>
              <a:tblPr firstRow="1" firstCol="1" bandRow="1">
                <a:tableStyleId>{5C22544A-7EE6-4342-B048-85BDC9FD1C3A}</a:tableStyleId>
              </a:tblPr>
              <a:tblGrid>
                <a:gridCol w="1470195"/>
                <a:gridCol w="4545334"/>
              </a:tblGrid>
              <a:tr h="253708">
                <a:tc>
                  <a:txBody>
                    <a:bodyPr/>
                    <a:lstStyle/>
                    <a:p>
                      <a:pPr algn="ctr">
                        <a:lnSpc>
                          <a:spcPts val="1600"/>
                        </a:lnSpc>
                        <a:spcBef>
                          <a:spcPts val="120"/>
                        </a:spcBef>
                        <a:spcAft>
                          <a:spcPts val="120"/>
                        </a:spcAft>
                      </a:pPr>
                      <a:r>
                        <a:rPr lang="zh-CN" sz="1200" kern="100" dirty="0">
                          <a:effectLst/>
                        </a:rPr>
                        <a:t>测试的标志</a:t>
                      </a:r>
                      <a:endParaRPr lang="zh-CN" sz="1200" kern="100" dirty="0">
                        <a:solidFill>
                          <a:srgbClr val="FFFFFF"/>
                        </a:solidFill>
                        <a:effectLst/>
                        <a:latin typeface="方正兰亭黑简体"/>
                        <a:cs typeface="Times New Roman" panose="02020603050405020304" pitchFamily="18" charset="0"/>
                      </a:endParaRPr>
                    </a:p>
                  </a:txBody>
                  <a:tcPr marL="0" marR="0" marT="0" marB="0" anchor="ctr"/>
                </a:tc>
                <a:tc>
                  <a:txBody>
                    <a:bodyPr/>
                    <a:lstStyle/>
                    <a:p>
                      <a:pPr algn="ctr">
                        <a:lnSpc>
                          <a:spcPts val="1600"/>
                        </a:lnSpc>
                        <a:spcBef>
                          <a:spcPts val="120"/>
                        </a:spcBef>
                        <a:spcAft>
                          <a:spcPts val="120"/>
                        </a:spcAft>
                      </a:pPr>
                      <a:r>
                        <a:rPr lang="zh-CN" sz="1200" kern="100">
                          <a:effectLst/>
                        </a:rPr>
                        <a:t>代 表 意 义</a:t>
                      </a:r>
                      <a:endParaRPr lang="zh-CN" sz="1200" kern="100">
                        <a:solidFill>
                          <a:srgbClr val="FFFFFF"/>
                        </a:solidFill>
                        <a:effectLst/>
                        <a:latin typeface="方正兰亭黑简体"/>
                        <a:cs typeface="Times New Roman" panose="02020603050405020304" pitchFamily="18" charset="0"/>
                      </a:endParaRPr>
                    </a:p>
                  </a:txBody>
                  <a:tcPr marL="0" marR="0" marT="0" marB="0" anchor="ctr"/>
                </a:tc>
              </a:tr>
              <a:tr h="253619">
                <a:tc>
                  <a:txBody>
                    <a:bodyPr/>
                    <a:lstStyle/>
                    <a:p>
                      <a:pPr algn="ctr">
                        <a:lnSpc>
                          <a:spcPts val="1600"/>
                        </a:lnSpc>
                        <a:spcBef>
                          <a:spcPts val="120"/>
                        </a:spcBef>
                        <a:spcAft>
                          <a:spcPts val="120"/>
                        </a:spcAft>
                      </a:pPr>
                      <a:r>
                        <a:rPr lang="en-US" sz="1200" kern="0">
                          <a:effectLst/>
                        </a:rPr>
                        <a:t>-e</a:t>
                      </a:r>
                      <a:endParaRPr lang="zh-CN" sz="12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200" kern="0" dirty="0">
                          <a:effectLst/>
                        </a:rPr>
                        <a:t>该“文件名”是否存在（常用）</a:t>
                      </a:r>
                      <a:endParaRPr lang="zh-CN" sz="1200" kern="100" dirty="0">
                        <a:effectLst/>
                        <a:latin typeface="Times New Roman" panose="02020603050405020304" pitchFamily="18" charset="0"/>
                        <a:ea typeface="方正书宋简体"/>
                      </a:endParaRPr>
                    </a:p>
                  </a:txBody>
                  <a:tcPr marL="68580" marR="68580" marT="0" marB="0" anchor="ctr"/>
                </a:tc>
              </a:tr>
              <a:tr h="253349">
                <a:tc>
                  <a:txBody>
                    <a:bodyPr/>
                    <a:lstStyle/>
                    <a:p>
                      <a:pPr algn="ctr">
                        <a:lnSpc>
                          <a:spcPts val="1600"/>
                        </a:lnSpc>
                        <a:spcBef>
                          <a:spcPts val="120"/>
                        </a:spcBef>
                        <a:spcAft>
                          <a:spcPts val="120"/>
                        </a:spcAft>
                      </a:pPr>
                      <a:r>
                        <a:rPr lang="en-US" sz="1200" kern="0">
                          <a:effectLst/>
                        </a:rPr>
                        <a:t>-f</a:t>
                      </a:r>
                      <a:endParaRPr lang="zh-CN" sz="12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200" kern="0" dirty="0">
                          <a:effectLst/>
                        </a:rPr>
                        <a:t>该“文件名”是否存在且为文件（</a:t>
                      </a:r>
                      <a:r>
                        <a:rPr lang="en-US" sz="1200" kern="0" dirty="0">
                          <a:effectLst/>
                        </a:rPr>
                        <a:t>file</a:t>
                      </a:r>
                      <a:r>
                        <a:rPr lang="zh-CN" sz="1200" kern="0" dirty="0">
                          <a:effectLst/>
                        </a:rPr>
                        <a:t>）（常用）</a:t>
                      </a:r>
                      <a:endParaRPr lang="zh-CN" sz="1200" kern="100" dirty="0">
                        <a:effectLst/>
                        <a:latin typeface="Times New Roman" panose="02020603050405020304" pitchFamily="18" charset="0"/>
                        <a:ea typeface="方正书宋简体"/>
                      </a:endParaRPr>
                    </a:p>
                  </a:txBody>
                  <a:tcPr marL="68580" marR="68580" marT="0" marB="0" anchor="ctr"/>
                </a:tc>
              </a:tr>
              <a:tr h="253349">
                <a:tc>
                  <a:txBody>
                    <a:bodyPr/>
                    <a:lstStyle/>
                    <a:p>
                      <a:pPr algn="ctr">
                        <a:lnSpc>
                          <a:spcPts val="1600"/>
                        </a:lnSpc>
                        <a:spcBef>
                          <a:spcPts val="120"/>
                        </a:spcBef>
                        <a:spcAft>
                          <a:spcPts val="120"/>
                        </a:spcAft>
                      </a:pPr>
                      <a:r>
                        <a:rPr lang="en-US" sz="1200" kern="0">
                          <a:effectLst/>
                        </a:rPr>
                        <a:t>-d</a:t>
                      </a:r>
                      <a:endParaRPr lang="zh-CN" sz="12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200" kern="0">
                          <a:effectLst/>
                        </a:rPr>
                        <a:t>该“文件名”是否存在且为目录（</a:t>
                      </a:r>
                      <a:r>
                        <a:rPr lang="en-US" sz="1200" kern="0">
                          <a:effectLst/>
                        </a:rPr>
                        <a:t>directory</a:t>
                      </a:r>
                      <a:r>
                        <a:rPr lang="zh-CN" sz="1200" kern="0">
                          <a:effectLst/>
                        </a:rPr>
                        <a:t>）（常用）</a:t>
                      </a:r>
                      <a:endParaRPr lang="zh-CN" sz="1200" kern="100">
                        <a:effectLst/>
                        <a:latin typeface="Times New Roman" panose="02020603050405020304" pitchFamily="18" charset="0"/>
                        <a:ea typeface="方正书宋简体"/>
                      </a:endParaRPr>
                    </a:p>
                  </a:txBody>
                  <a:tcPr marL="68580" marR="68580" marT="0" marB="0" anchor="ctr"/>
                </a:tc>
              </a:tr>
              <a:tr h="253349">
                <a:tc>
                  <a:txBody>
                    <a:bodyPr/>
                    <a:lstStyle/>
                    <a:p>
                      <a:pPr algn="ctr">
                        <a:lnSpc>
                          <a:spcPts val="1600"/>
                        </a:lnSpc>
                        <a:spcBef>
                          <a:spcPts val="120"/>
                        </a:spcBef>
                        <a:spcAft>
                          <a:spcPts val="120"/>
                        </a:spcAft>
                      </a:pPr>
                      <a:r>
                        <a:rPr lang="en-US" sz="1200" kern="0">
                          <a:effectLst/>
                        </a:rPr>
                        <a:t>-b</a:t>
                      </a:r>
                      <a:endParaRPr lang="zh-CN" sz="1200" kern="100">
                        <a:effectLst/>
                        <a:latin typeface="Times New Roman" panose="02020603050405020304" pitchFamily="18" charset="0"/>
                        <a:ea typeface="方正书宋简体"/>
                      </a:endParaRPr>
                    </a:p>
                  </a:txBody>
                  <a:tcPr marL="68580" marR="68580" marT="0" marB="0" anchor="ctr"/>
                </a:tc>
                <a:tc>
                  <a:txBody>
                    <a:bodyPr/>
                    <a:lstStyle/>
                    <a:p>
                      <a:pPr algn="ctr">
                        <a:lnSpc>
                          <a:spcPts val="1600"/>
                        </a:lnSpc>
                        <a:spcBef>
                          <a:spcPts val="120"/>
                        </a:spcBef>
                        <a:spcAft>
                          <a:spcPts val="120"/>
                        </a:spcAft>
                      </a:pPr>
                      <a:r>
                        <a:rPr lang="zh-CN" sz="1200" kern="0" dirty="0">
                          <a:effectLst/>
                        </a:rPr>
                        <a:t>该“文件名”是否存在且为一个</a:t>
                      </a:r>
                      <a:r>
                        <a:rPr lang="en-US" sz="1200" kern="0" dirty="0">
                          <a:effectLst/>
                        </a:rPr>
                        <a:t>block device</a:t>
                      </a:r>
                      <a:r>
                        <a:rPr lang="zh-CN" sz="1200" kern="0" dirty="0">
                          <a:effectLst/>
                        </a:rPr>
                        <a:t>设备</a:t>
                      </a:r>
                      <a:endParaRPr lang="zh-CN" sz="1200" kern="100" dirty="0">
                        <a:effectLst/>
                        <a:latin typeface="Times New Roman" panose="02020603050405020304" pitchFamily="18" charset="0"/>
                        <a:ea typeface="方正书宋简体"/>
                      </a:endParaRPr>
                    </a:p>
                  </a:txBody>
                  <a:tcPr marL="68580" marR="68580" marT="0" marB="0" anchor="ctr"/>
                </a:tc>
              </a:tr>
              <a:tr h="253349">
                <a:tc>
                  <a:txBody>
                    <a:bodyPr/>
                    <a:lstStyle/>
                    <a:p>
                      <a:pPr algn="ctr">
                        <a:lnSpc>
                          <a:spcPts val="1600"/>
                        </a:lnSpc>
                        <a:spcBef>
                          <a:spcPts val="120"/>
                        </a:spcBef>
                        <a:spcAft>
                          <a:spcPts val="120"/>
                        </a:spcAft>
                      </a:pPr>
                      <a:r>
                        <a:rPr lang="en-US" sz="1200" kern="0">
                          <a:effectLst/>
                        </a:rPr>
                        <a:t>-c</a:t>
                      </a:r>
                      <a:endParaRPr lang="zh-CN" sz="12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200" kern="0" dirty="0">
                          <a:effectLst/>
                        </a:rPr>
                        <a:t>该“文件名”是否存在且为一个</a:t>
                      </a:r>
                      <a:r>
                        <a:rPr lang="en-US" sz="1200" kern="0" dirty="0">
                          <a:effectLst/>
                        </a:rPr>
                        <a:t>character device</a:t>
                      </a:r>
                      <a:r>
                        <a:rPr lang="zh-CN" sz="1200" kern="0" dirty="0">
                          <a:effectLst/>
                        </a:rPr>
                        <a:t>设备</a:t>
                      </a:r>
                      <a:endParaRPr lang="zh-CN" sz="1200" kern="100" dirty="0">
                        <a:effectLst/>
                        <a:latin typeface="Times New Roman" panose="02020603050405020304" pitchFamily="18" charset="0"/>
                        <a:ea typeface="方正书宋简体"/>
                      </a:endParaRPr>
                    </a:p>
                  </a:txBody>
                  <a:tcPr marL="68580" marR="68580" marT="0" marB="0" anchor="ctr"/>
                </a:tc>
              </a:tr>
              <a:tr h="253349">
                <a:tc>
                  <a:txBody>
                    <a:bodyPr/>
                    <a:lstStyle/>
                    <a:p>
                      <a:pPr algn="ctr">
                        <a:lnSpc>
                          <a:spcPts val="1600"/>
                        </a:lnSpc>
                        <a:spcBef>
                          <a:spcPts val="120"/>
                        </a:spcBef>
                        <a:spcAft>
                          <a:spcPts val="120"/>
                        </a:spcAft>
                      </a:pPr>
                      <a:r>
                        <a:rPr lang="en-US" sz="1200" kern="0">
                          <a:effectLst/>
                        </a:rPr>
                        <a:t>-S</a:t>
                      </a:r>
                      <a:endParaRPr lang="zh-CN" sz="12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200" kern="0" dirty="0">
                          <a:effectLst/>
                        </a:rPr>
                        <a:t>该“文件名”是否存在且为一个</a:t>
                      </a:r>
                      <a:r>
                        <a:rPr lang="en-US" sz="1200" kern="0" dirty="0">
                          <a:effectLst/>
                        </a:rPr>
                        <a:t>Socket</a:t>
                      </a:r>
                      <a:r>
                        <a:rPr lang="zh-CN" sz="1200" kern="0" dirty="0">
                          <a:effectLst/>
                        </a:rPr>
                        <a:t>文件</a:t>
                      </a:r>
                      <a:endParaRPr lang="zh-CN" sz="1200" kern="100" dirty="0">
                        <a:effectLst/>
                        <a:latin typeface="Times New Roman" panose="02020603050405020304" pitchFamily="18" charset="0"/>
                        <a:ea typeface="方正书宋简体"/>
                      </a:endParaRPr>
                    </a:p>
                  </a:txBody>
                  <a:tcPr marL="68580" marR="68580" marT="0" marB="0" anchor="ctr"/>
                </a:tc>
              </a:tr>
              <a:tr h="253349">
                <a:tc>
                  <a:txBody>
                    <a:bodyPr/>
                    <a:lstStyle/>
                    <a:p>
                      <a:pPr algn="ctr">
                        <a:lnSpc>
                          <a:spcPts val="1600"/>
                        </a:lnSpc>
                        <a:spcBef>
                          <a:spcPts val="120"/>
                        </a:spcBef>
                        <a:spcAft>
                          <a:spcPts val="120"/>
                        </a:spcAft>
                      </a:pPr>
                      <a:r>
                        <a:rPr lang="en-US" sz="1200" kern="0">
                          <a:effectLst/>
                        </a:rPr>
                        <a:t>-p</a:t>
                      </a:r>
                      <a:endParaRPr lang="zh-CN" sz="12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200" kern="0" dirty="0">
                          <a:effectLst/>
                        </a:rPr>
                        <a:t>该“文件名”是否存在且为一个</a:t>
                      </a:r>
                      <a:r>
                        <a:rPr lang="en-US" sz="1200" kern="0" dirty="0">
                          <a:effectLst/>
                        </a:rPr>
                        <a:t>FIFO (pipe)</a:t>
                      </a:r>
                      <a:r>
                        <a:rPr lang="zh-CN" sz="1200" kern="0" dirty="0">
                          <a:effectLst/>
                        </a:rPr>
                        <a:t>文件</a:t>
                      </a:r>
                      <a:endParaRPr lang="zh-CN" sz="1200" kern="100" dirty="0">
                        <a:effectLst/>
                        <a:latin typeface="Times New Roman" panose="02020603050405020304" pitchFamily="18" charset="0"/>
                        <a:ea typeface="方正书宋简体"/>
                      </a:endParaRPr>
                    </a:p>
                  </a:txBody>
                  <a:tcPr marL="68580" marR="68580" marT="0" marB="0" anchor="ctr"/>
                </a:tc>
              </a:tr>
              <a:tr h="253619">
                <a:tc>
                  <a:txBody>
                    <a:bodyPr/>
                    <a:lstStyle/>
                    <a:p>
                      <a:pPr algn="ctr">
                        <a:lnSpc>
                          <a:spcPts val="1600"/>
                        </a:lnSpc>
                        <a:spcBef>
                          <a:spcPts val="120"/>
                        </a:spcBef>
                        <a:spcAft>
                          <a:spcPts val="120"/>
                        </a:spcAft>
                      </a:pPr>
                      <a:r>
                        <a:rPr lang="en-US" sz="1200" kern="0">
                          <a:effectLst/>
                        </a:rPr>
                        <a:t>-L</a:t>
                      </a:r>
                      <a:endParaRPr lang="zh-CN" sz="1200" kern="100">
                        <a:effectLst/>
                        <a:latin typeface="Times New Roman" panose="02020603050405020304" pitchFamily="18" charset="0"/>
                        <a:ea typeface="方正书宋简体"/>
                      </a:endParaRPr>
                    </a:p>
                  </a:txBody>
                  <a:tcPr marL="68580" marR="68580" marT="0" marB="0" anchor="ctr"/>
                </a:tc>
                <a:tc>
                  <a:txBody>
                    <a:bodyPr/>
                    <a:lstStyle/>
                    <a:p>
                      <a:pPr>
                        <a:lnSpc>
                          <a:spcPts val="1600"/>
                        </a:lnSpc>
                        <a:spcBef>
                          <a:spcPts val="120"/>
                        </a:spcBef>
                        <a:spcAft>
                          <a:spcPts val="120"/>
                        </a:spcAft>
                      </a:pPr>
                      <a:r>
                        <a:rPr lang="zh-CN" sz="1200" kern="0" dirty="0">
                          <a:effectLst/>
                        </a:rPr>
                        <a:t>该“文件名”是否存在且为一个连结文档</a:t>
                      </a:r>
                      <a:endParaRPr lang="zh-CN" sz="1200" kern="100" dirty="0">
                        <a:effectLst/>
                        <a:latin typeface="Times New Roman" panose="02020603050405020304" pitchFamily="18" charset="0"/>
                        <a:ea typeface="方正书宋简体"/>
                      </a:endParaRPr>
                    </a:p>
                  </a:txBody>
                  <a:tcPr marL="68580" marR="68580" marT="0" marB="0" anchor="ctr"/>
                </a:tc>
              </a:tr>
            </a:tbl>
          </a:graphicData>
        </a:graphic>
      </p:graphicFrame>
    </p:spTree>
  </p:cSld>
  <p:clrMapOvr>
    <a:masterClrMapping/>
  </p:clrMapOvr>
  <p:transition spd="slow">
    <p:push/>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8-3  </a:t>
            </a:r>
            <a:r>
              <a:rPr lang="zh-CN" altLang="en-US" dirty="0"/>
              <a:t>利用</a:t>
            </a:r>
            <a:r>
              <a:rPr lang="en-US" altLang="zh-CN" dirty="0"/>
              <a:t>test</a:t>
            </a:r>
            <a:r>
              <a:rPr lang="zh-CN" altLang="en-US" dirty="0"/>
              <a:t>命令的测试功能</a:t>
            </a:r>
            <a:endParaRPr lang="zh-CN" altLang="en-US" b="0" dirty="0"/>
          </a:p>
        </p:txBody>
      </p:sp>
      <p:sp>
        <p:nvSpPr>
          <p:cNvPr id="2" name="文本框 1"/>
          <p:cNvSpPr txBox="1"/>
          <p:nvPr/>
        </p:nvSpPr>
        <p:spPr>
          <a:xfrm>
            <a:off x="984793" y="1471587"/>
            <a:ext cx="9888772" cy="7701596"/>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test</a:t>
            </a:r>
            <a:r>
              <a:rPr lang="zh-CN" altLang="en-US" sz="2000" dirty="0">
                <a:solidFill>
                  <a:srgbClr val="4C6062"/>
                </a:solidFill>
                <a:latin typeface="微软雅黑" panose="020B0503020204020204" pitchFamily="34" charset="-122"/>
                <a:ea typeface="微软雅黑" panose="020B0503020204020204" pitchFamily="34" charset="-122"/>
              </a:rPr>
              <a:t>简单的例子：</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输入一个文件名，然后做如下判断。</a:t>
            </a:r>
            <a:endParaRPr lang="zh-CN" altLang="en-US" sz="1600" dirty="0">
              <a:solidFill>
                <a:srgbClr val="4C6062"/>
              </a:solidFill>
              <a:latin typeface="微软雅黑" panose="020B0503020204020204" pitchFamily="34" charset="-122"/>
              <a:ea typeface="微软雅黑" panose="020B0503020204020204" pitchFamily="34" charset="-122"/>
            </a:endParaRPr>
          </a:p>
          <a:p>
            <a:pPr marL="285750" indent="285750">
              <a:lnSpc>
                <a:spcPct val="150000"/>
              </a:lnSpc>
              <a:spcBef>
                <a:spcPts val="360"/>
              </a:spcBef>
              <a:spcAft>
                <a:spcPts val="240"/>
              </a:spcAft>
              <a:buFont typeface="Wingdings" panose="05000000000000000000" pitchFamily="2" charset="2"/>
              <a:buChar char="l"/>
            </a:pPr>
            <a:r>
              <a:rPr lang="zh-CN" altLang="en-US" sz="1600" dirty="0">
                <a:solidFill>
                  <a:srgbClr val="4C6062"/>
                </a:solidFill>
                <a:latin typeface="微软雅黑" panose="020B0503020204020204" pitchFamily="34" charset="-122"/>
                <a:ea typeface="微软雅黑" panose="020B0503020204020204" pitchFamily="34" charset="-122"/>
              </a:rPr>
              <a:t>这个文件是否存在，若不存在，则给出“</a:t>
            </a:r>
            <a:r>
              <a:rPr lang="en-US" altLang="zh-CN" sz="1600" dirty="0">
                <a:solidFill>
                  <a:srgbClr val="4C6062"/>
                </a:solidFill>
                <a:latin typeface="微软雅黑" panose="020B0503020204020204" pitchFamily="34" charset="-122"/>
                <a:ea typeface="微软雅黑" panose="020B0503020204020204" pitchFamily="34" charset="-122"/>
              </a:rPr>
              <a:t>Filename does not exist”</a:t>
            </a:r>
            <a:r>
              <a:rPr lang="zh-CN" altLang="en-US" sz="1600" dirty="0">
                <a:solidFill>
                  <a:srgbClr val="4C6062"/>
                </a:solidFill>
                <a:latin typeface="微软雅黑" panose="020B0503020204020204" pitchFamily="34" charset="-122"/>
                <a:ea typeface="微软雅黑" panose="020B0503020204020204" pitchFamily="34" charset="-122"/>
              </a:rPr>
              <a:t>的信息，并中断程序。</a:t>
            </a:r>
            <a:endParaRPr lang="zh-CN" altLang="en-US" sz="1600" dirty="0">
              <a:solidFill>
                <a:srgbClr val="4C6062"/>
              </a:solidFill>
              <a:latin typeface="微软雅黑" panose="020B0503020204020204" pitchFamily="34" charset="-122"/>
              <a:ea typeface="微软雅黑" panose="020B0503020204020204" pitchFamily="34" charset="-122"/>
            </a:endParaRPr>
          </a:p>
          <a:p>
            <a:pPr marL="285750" indent="285750">
              <a:lnSpc>
                <a:spcPct val="150000"/>
              </a:lnSpc>
              <a:spcBef>
                <a:spcPts val="360"/>
              </a:spcBef>
              <a:spcAft>
                <a:spcPts val="240"/>
              </a:spcAft>
              <a:buFont typeface="Wingdings" panose="05000000000000000000" pitchFamily="2" charset="2"/>
              <a:buChar char="l"/>
            </a:pPr>
            <a:r>
              <a:rPr lang="zh-CN" altLang="en-US" sz="1600" dirty="0">
                <a:solidFill>
                  <a:srgbClr val="4C6062"/>
                </a:solidFill>
                <a:latin typeface="微软雅黑" panose="020B0503020204020204" pitchFamily="34" charset="-122"/>
                <a:ea typeface="微软雅黑" panose="020B0503020204020204" pitchFamily="34" charset="-122"/>
              </a:rPr>
              <a:t>若这个文件存在，则判断其是文件还是目录，结果输出“</a:t>
            </a:r>
            <a:r>
              <a:rPr lang="en-US" altLang="zh-CN" sz="1600" dirty="0">
                <a:solidFill>
                  <a:srgbClr val="4C6062"/>
                </a:solidFill>
                <a:latin typeface="微软雅黑" panose="020B0503020204020204" pitchFamily="34" charset="-122"/>
                <a:ea typeface="微软雅黑" panose="020B0503020204020204" pitchFamily="34" charset="-122"/>
              </a:rPr>
              <a:t>Filename is regular file”</a:t>
            </a:r>
            <a:r>
              <a:rPr lang="zh-CN" altLang="en-US" sz="1600" dirty="0">
                <a:solidFill>
                  <a:srgbClr val="4C6062"/>
                </a:solidFill>
                <a:latin typeface="微软雅黑" panose="020B0503020204020204" pitchFamily="34" charset="-122"/>
                <a:ea typeface="微软雅黑" panose="020B0503020204020204" pitchFamily="34" charset="-122"/>
              </a:rPr>
              <a:t>或“</a:t>
            </a:r>
            <a:r>
              <a:rPr lang="en-US" altLang="zh-CN" sz="1600" dirty="0">
                <a:solidFill>
                  <a:srgbClr val="4C6062"/>
                </a:solidFill>
                <a:latin typeface="微软雅黑" panose="020B0503020204020204" pitchFamily="34" charset="-122"/>
                <a:ea typeface="微软雅黑" panose="020B0503020204020204" pitchFamily="34" charset="-122"/>
              </a:rPr>
              <a:t>Filename is directory”</a:t>
            </a:r>
            <a:r>
              <a:rPr lang="zh-CN" altLang="en-US" sz="1600" dirty="0">
                <a:solidFill>
                  <a:srgbClr val="4C6062"/>
                </a:solidFill>
                <a:latin typeface="微软雅黑" panose="020B0503020204020204" pitchFamily="34" charset="-122"/>
                <a:ea typeface="微软雅黑" panose="020B0503020204020204" pitchFamily="34" charset="-122"/>
              </a:rPr>
              <a:t>。</a:t>
            </a:r>
            <a:endParaRPr lang="zh-CN" altLang="en-US" sz="1600" dirty="0">
              <a:solidFill>
                <a:srgbClr val="4C6062"/>
              </a:solidFill>
              <a:latin typeface="微软雅黑" panose="020B0503020204020204" pitchFamily="34" charset="-122"/>
              <a:ea typeface="微软雅黑" panose="020B0503020204020204" pitchFamily="34" charset="-122"/>
            </a:endParaRPr>
          </a:p>
          <a:p>
            <a:pPr marL="285750" indent="285750">
              <a:lnSpc>
                <a:spcPct val="150000"/>
              </a:lnSpc>
              <a:spcBef>
                <a:spcPts val="360"/>
              </a:spcBef>
              <a:spcAft>
                <a:spcPts val="240"/>
              </a:spcAft>
              <a:buFont typeface="Wingdings" panose="05000000000000000000" pitchFamily="2" charset="2"/>
              <a:buChar char="l"/>
            </a:pPr>
            <a:r>
              <a:rPr lang="zh-CN" altLang="en-US" sz="1600" dirty="0">
                <a:solidFill>
                  <a:srgbClr val="4C6062"/>
                </a:solidFill>
                <a:latin typeface="微软雅黑" panose="020B0503020204020204" pitchFamily="34" charset="-122"/>
                <a:ea typeface="微软雅黑" panose="020B0503020204020204" pitchFamily="34" charset="-122"/>
              </a:rPr>
              <a:t>判断一下，执行者的身份对这个文件或目录所拥有的权限，并输出权限数据。</a:t>
            </a:r>
            <a:endParaRPr lang="en-US" altLang="zh-CN" sz="1600" dirty="0">
              <a:solidFill>
                <a:srgbClr val="4C6062"/>
              </a:solidFill>
              <a:latin typeface="微软雅黑" panose="020B0503020204020204" pitchFamily="34" charset="-122"/>
              <a:ea typeface="微软雅黑" panose="020B0503020204020204" pitchFamily="34" charset="-122"/>
            </a:endParaRPr>
          </a:p>
          <a:p>
            <a:pPr marL="28575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vim  sh05.sh</a:t>
            </a:r>
            <a:endParaRPr lang="en-US" altLang="zh-CN" sz="1200" dirty="0">
              <a:solidFill>
                <a:srgbClr val="4C6062"/>
              </a:solidFill>
              <a:latin typeface="微软雅黑" panose="020B0503020204020204" pitchFamily="34" charset="-122"/>
              <a:ea typeface="微软雅黑" panose="020B0503020204020204" pitchFamily="34" charset="-122"/>
            </a:endParaRPr>
          </a:p>
          <a:p>
            <a:pPr marL="28575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#!/bin/bash</a:t>
            </a:r>
            <a:endParaRPr lang="en-US" altLang="zh-CN" sz="1200" dirty="0">
              <a:solidFill>
                <a:srgbClr val="4C6062"/>
              </a:solidFill>
              <a:latin typeface="微软雅黑" panose="020B0503020204020204" pitchFamily="34" charset="-122"/>
              <a:ea typeface="微软雅黑" panose="020B0503020204020204" pitchFamily="34" charset="-122"/>
            </a:endParaRPr>
          </a:p>
          <a:p>
            <a:pPr marL="28575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Program: </a:t>
            </a:r>
            <a:endParaRPr lang="en-US" altLang="zh-CN" sz="1200" dirty="0">
              <a:solidFill>
                <a:srgbClr val="4C6062"/>
              </a:solidFill>
              <a:latin typeface="微软雅黑" panose="020B0503020204020204" pitchFamily="34" charset="-122"/>
              <a:ea typeface="微软雅黑" panose="020B0503020204020204" pitchFamily="34" charset="-122"/>
            </a:endParaRPr>
          </a:p>
          <a:p>
            <a:pPr marL="28575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User input a filename, program will check the flowing:</a:t>
            </a:r>
            <a:endParaRPr lang="en-US" altLang="zh-CN" sz="1200" dirty="0">
              <a:solidFill>
                <a:srgbClr val="4C6062"/>
              </a:solidFill>
              <a:latin typeface="微软雅黑" panose="020B0503020204020204" pitchFamily="34" charset="-122"/>
              <a:ea typeface="微软雅黑" panose="020B0503020204020204" pitchFamily="34" charset="-122"/>
            </a:endParaRPr>
          </a:p>
          <a:p>
            <a:pPr marL="28575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1.) exist? 2.) file/directory? 3.) file permissions </a:t>
            </a:r>
            <a:endParaRPr lang="en-US" altLang="zh-CN" sz="1200" dirty="0">
              <a:solidFill>
                <a:srgbClr val="4C6062"/>
              </a:solidFill>
              <a:latin typeface="微软雅黑" panose="020B0503020204020204" pitchFamily="34" charset="-122"/>
              <a:ea typeface="微软雅黑" panose="020B0503020204020204" pitchFamily="34" charset="-122"/>
            </a:endParaRPr>
          </a:p>
          <a:p>
            <a:pPr marL="28575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History:</a:t>
            </a:r>
            <a:endParaRPr lang="en-US" altLang="zh-CN" sz="1200" dirty="0">
              <a:solidFill>
                <a:srgbClr val="4C6062"/>
              </a:solidFill>
              <a:latin typeface="微软雅黑" panose="020B0503020204020204" pitchFamily="34" charset="-122"/>
              <a:ea typeface="微软雅黑" panose="020B0503020204020204" pitchFamily="34" charset="-122"/>
            </a:endParaRPr>
          </a:p>
          <a:p>
            <a:pPr marL="28575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2021/08/25	Bobby	First release</a:t>
            </a:r>
            <a:endParaRPr lang="en-US" altLang="zh-CN" sz="1200" dirty="0">
              <a:solidFill>
                <a:srgbClr val="4C6062"/>
              </a:solidFill>
              <a:latin typeface="微软雅黑" panose="020B0503020204020204" pitchFamily="34" charset="-122"/>
              <a:ea typeface="微软雅黑" panose="020B0503020204020204" pitchFamily="34" charset="-122"/>
            </a:endParaRPr>
          </a:p>
          <a:p>
            <a:pPr marL="28575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PATH=/bin:/</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:~/bin</a:t>
            </a:r>
            <a:endParaRPr lang="en-US" altLang="zh-CN" sz="1200" dirty="0">
              <a:solidFill>
                <a:srgbClr val="4C6062"/>
              </a:solidFill>
              <a:latin typeface="微软雅黑" panose="020B0503020204020204" pitchFamily="34" charset="-122"/>
              <a:ea typeface="微软雅黑" panose="020B0503020204020204" pitchFamily="34" charset="-122"/>
            </a:endParaRPr>
          </a:p>
          <a:p>
            <a:pPr marL="28575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export PATH</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984794" y="4115593"/>
            <a:ext cx="10128776" cy="2438397"/>
          </a:xfrm>
          <a:prstGeom prst="rect">
            <a:avLst/>
          </a:prstGeom>
        </p:spPr>
      </p:pic>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slow">
    <p:push/>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8-3  </a:t>
            </a:r>
            <a:r>
              <a:rPr lang="zh-CN" altLang="en-US" dirty="0"/>
              <a:t>利用</a:t>
            </a:r>
            <a:r>
              <a:rPr lang="en-US" altLang="zh-CN" dirty="0"/>
              <a:t>test</a:t>
            </a:r>
            <a:r>
              <a:rPr lang="zh-CN" altLang="en-US" dirty="0"/>
              <a:t>命令的测试功能</a:t>
            </a:r>
            <a:endParaRPr lang="zh-CN" altLang="en-US" b="0" dirty="0"/>
          </a:p>
        </p:txBody>
      </p:sp>
      <p:sp>
        <p:nvSpPr>
          <p:cNvPr id="2" name="文本框 1"/>
          <p:cNvSpPr txBox="1"/>
          <p:nvPr/>
        </p:nvSpPr>
        <p:spPr>
          <a:xfrm>
            <a:off x="984793" y="1471587"/>
            <a:ext cx="9888772" cy="5947269"/>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续上：</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a:t>
            </a:r>
            <a:r>
              <a:rPr lang="zh-CN" altLang="en-US" sz="1200" dirty="0">
                <a:solidFill>
                  <a:srgbClr val="4C6062"/>
                </a:solidFill>
                <a:latin typeface="微软雅黑" panose="020B0503020204020204" pitchFamily="34" charset="-122"/>
                <a:ea typeface="微软雅黑" panose="020B0503020204020204" pitchFamily="34" charset="-122"/>
              </a:rPr>
              <a:t>让使用者输入文件名，并且判断使用者是否输入了字符串</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echo -e "Please input a filename, I will check the filename's type and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permission. \n\n"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read -p "Input a filename : " filename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test -z $filename &amp;&amp; echo "You MUST input a filename." &amp;&amp; exit 0</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a:t>
            </a:r>
            <a:r>
              <a:rPr lang="zh-CN" altLang="en-US" sz="1200" dirty="0">
                <a:solidFill>
                  <a:srgbClr val="4C6062"/>
                </a:solidFill>
                <a:latin typeface="微软雅黑" panose="020B0503020204020204" pitchFamily="34" charset="-122"/>
                <a:ea typeface="微软雅黑" panose="020B0503020204020204" pitchFamily="34" charset="-122"/>
              </a:rPr>
              <a:t>判断文件是否存在，若不存在则显示信息并结束脚本</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test ! -e $filename &amp;&amp; echo "The filename '$filename' DO NOT exist" &amp;&amp; exit 0</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a:t>
            </a:r>
            <a:r>
              <a:rPr lang="zh-CN" altLang="en-US" sz="1200" dirty="0">
                <a:solidFill>
                  <a:srgbClr val="4C6062"/>
                </a:solidFill>
                <a:latin typeface="微软雅黑" panose="020B0503020204020204" pitchFamily="34" charset="-122"/>
                <a:ea typeface="微软雅黑" panose="020B0503020204020204" pitchFamily="34" charset="-122"/>
              </a:rPr>
              <a:t>开始判断文件类型与属性</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test -f $filename &amp;&amp; filetype="</a:t>
            </a:r>
            <a:r>
              <a:rPr lang="en-US" altLang="zh-CN" sz="1200" dirty="0" err="1">
                <a:solidFill>
                  <a:srgbClr val="4C6062"/>
                </a:solidFill>
                <a:latin typeface="微软雅黑" panose="020B0503020204020204" pitchFamily="34" charset="-122"/>
                <a:ea typeface="微软雅黑" panose="020B0503020204020204" pitchFamily="34" charset="-122"/>
              </a:rPr>
              <a:t>regulare</a:t>
            </a:r>
            <a:r>
              <a:rPr lang="en-US" altLang="zh-CN" sz="1200" dirty="0">
                <a:solidFill>
                  <a:srgbClr val="4C6062"/>
                </a:solidFill>
                <a:latin typeface="微软雅黑" panose="020B0503020204020204" pitchFamily="34" charset="-122"/>
                <a:ea typeface="微软雅黑" panose="020B0503020204020204" pitchFamily="34" charset="-122"/>
              </a:rPr>
              <a:t> file"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test -d $filename &amp;&amp; filetype="directory"</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test -r $filename &amp;&amp; perm="readable"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test -w $filename &amp;&amp; perm="$perm writable"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test -x $filename &amp;&amp; perm="$perm executable"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a:t>
            </a:r>
            <a:r>
              <a:rPr lang="zh-CN" altLang="en-US" sz="1200" dirty="0">
                <a:solidFill>
                  <a:srgbClr val="4C6062"/>
                </a:solidFill>
                <a:latin typeface="微软雅黑" panose="020B0503020204020204" pitchFamily="34" charset="-122"/>
                <a:ea typeface="微软雅黑" panose="020B0503020204020204" pitchFamily="34" charset="-122"/>
              </a:rPr>
              <a:t>开始输出信息</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echo "The filename: $filename is a $filetype"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echo "And the permissions are : $perm“</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运行</a:t>
            </a:r>
            <a:r>
              <a:rPr lang="zh-CN" altLang="en-US" sz="1200" b="1" dirty="0">
                <a:solidFill>
                  <a:srgbClr val="4C6062"/>
                </a:solidFill>
                <a:latin typeface="微软雅黑" panose="020B0503020204020204" pitchFamily="34" charset="-122"/>
                <a:ea typeface="微软雅黑" panose="020B0503020204020204" pitchFamily="34" charset="-122"/>
              </a:rPr>
              <a:t>： </a:t>
            </a:r>
            <a:r>
              <a:rPr lang="en-US" altLang="zh-CN" sz="1200" b="1" dirty="0">
                <a:solidFill>
                  <a:srgbClr val="4C6062"/>
                </a:solidFill>
                <a:latin typeface="微软雅黑" panose="020B0503020204020204" pitchFamily="34" charset="-122"/>
                <a:ea typeface="微软雅黑" panose="020B0503020204020204" pitchFamily="34" charset="-122"/>
              </a:rPr>
              <a:t>[root@Server01 scripts]# </a:t>
            </a:r>
            <a:r>
              <a:rPr lang="en-US" altLang="zh-CN" sz="1200" b="1" dirty="0" err="1">
                <a:solidFill>
                  <a:srgbClr val="4C6062"/>
                </a:solidFill>
                <a:latin typeface="微软雅黑" panose="020B0503020204020204" pitchFamily="34" charset="-122"/>
                <a:ea typeface="微软雅黑" panose="020B0503020204020204" pitchFamily="34" charset="-122"/>
              </a:rPr>
              <a:t>sh</a:t>
            </a:r>
            <a:r>
              <a:rPr lang="en-US" altLang="zh-CN" sz="1200" b="1" dirty="0">
                <a:solidFill>
                  <a:srgbClr val="4C6062"/>
                </a:solidFill>
                <a:latin typeface="微软雅黑" panose="020B0503020204020204" pitchFamily="34" charset="-122"/>
                <a:ea typeface="微软雅黑" panose="020B0503020204020204" pitchFamily="34" charset="-122"/>
              </a:rPr>
              <a:t>  sh05.sh</a:t>
            </a:r>
            <a:endParaRPr lang="en-US" altLang="zh-CN" sz="1200" b="1"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984794" y="1981991"/>
            <a:ext cx="10128776" cy="4724401"/>
          </a:xfrm>
          <a:prstGeom prst="rect">
            <a:avLst/>
          </a:prstGeom>
        </p:spPr>
      </p:pic>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slow">
    <p:push/>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8-4  </a:t>
            </a:r>
            <a:r>
              <a:rPr lang="zh-CN" altLang="en-US" dirty="0"/>
              <a:t>利用判断符号</a:t>
            </a:r>
            <a:r>
              <a:rPr lang="en-US" altLang="zh-CN" dirty="0"/>
              <a:t>[]</a:t>
            </a:r>
            <a:endParaRPr lang="zh-CN" altLang="en-US" b="0" dirty="0"/>
          </a:p>
        </p:txBody>
      </p:sp>
      <p:sp>
        <p:nvSpPr>
          <p:cNvPr id="2" name="文本框 1"/>
          <p:cNvSpPr txBox="1"/>
          <p:nvPr/>
        </p:nvSpPr>
        <p:spPr>
          <a:xfrm>
            <a:off x="984793" y="1471587"/>
            <a:ext cx="9888772" cy="3038781"/>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除了使用</a:t>
            </a:r>
            <a:r>
              <a:rPr lang="en-US" altLang="zh-CN" sz="2000" dirty="0">
                <a:solidFill>
                  <a:srgbClr val="4C6062"/>
                </a:solidFill>
                <a:latin typeface="微软雅黑" panose="020B0503020204020204" pitchFamily="34" charset="-122"/>
                <a:ea typeface="微软雅黑" panose="020B0503020204020204" pitchFamily="34" charset="-122"/>
              </a:rPr>
              <a:t>test</a:t>
            </a:r>
            <a:r>
              <a:rPr lang="zh-CN" altLang="en-US" sz="2000" dirty="0">
                <a:solidFill>
                  <a:srgbClr val="4C6062"/>
                </a:solidFill>
                <a:latin typeface="微软雅黑" panose="020B0503020204020204" pitchFamily="34" charset="-122"/>
                <a:ea typeface="微软雅黑" panose="020B0503020204020204" pitchFamily="34" charset="-122"/>
              </a:rPr>
              <a:t>之外，还可以利用判断符号“</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（就是中括号）来进行数据的判断。</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如果想要知道 </a:t>
            </a:r>
            <a:r>
              <a:rPr lang="en-US" altLang="zh-CN" sz="2000" dirty="0">
                <a:solidFill>
                  <a:srgbClr val="4C6062"/>
                </a:solidFill>
                <a:latin typeface="微软雅黑" panose="020B0503020204020204" pitchFamily="34" charset="-122"/>
                <a:ea typeface="微软雅黑" panose="020B0503020204020204" pitchFamily="34" charset="-122"/>
              </a:rPr>
              <a:t>$HOME</a:t>
            </a:r>
            <a:r>
              <a:rPr lang="zh-CN" altLang="en-US" sz="2000" dirty="0">
                <a:solidFill>
                  <a:srgbClr val="4C6062"/>
                </a:solidFill>
                <a:latin typeface="微软雅黑" panose="020B0503020204020204" pitchFamily="34" charset="-122"/>
                <a:ea typeface="微软雅黑" panose="020B0503020204020204" pitchFamily="34" charset="-122"/>
              </a:rPr>
              <a:t>这个变量是否为空，可以这样做：</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 </a:t>
            </a:r>
            <a:r>
              <a:rPr lang="en-US" altLang="zh-CN" sz="2000" dirty="0">
                <a:solidFill>
                  <a:srgbClr val="4C6062"/>
                </a:solidFill>
                <a:latin typeface="微软雅黑" panose="020B0503020204020204" pitchFamily="34" charset="-122"/>
                <a:ea typeface="微软雅黑" panose="020B0503020204020204" pitchFamily="34" charset="-122"/>
              </a:rPr>
              <a:t>[root@Server01 scripts]#  [  -z  "$HOME"  ]  ; echo $?</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-z string</a:t>
            </a:r>
            <a:r>
              <a:rPr lang="zh-CN" altLang="en-US" sz="2000" dirty="0">
                <a:solidFill>
                  <a:srgbClr val="4C6062"/>
                </a:solidFill>
                <a:latin typeface="微软雅黑" panose="020B0503020204020204" pitchFamily="34" charset="-122"/>
                <a:ea typeface="微软雅黑" panose="020B0503020204020204" pitchFamily="34" charset="-122"/>
              </a:rPr>
              <a:t>的含义是，若</a:t>
            </a:r>
            <a:r>
              <a:rPr lang="en-US" altLang="zh-CN" sz="2000" dirty="0">
                <a:solidFill>
                  <a:srgbClr val="4C6062"/>
                </a:solidFill>
                <a:latin typeface="微软雅黑" panose="020B0503020204020204" pitchFamily="34" charset="-122"/>
                <a:ea typeface="微软雅黑" panose="020B0503020204020204" pitchFamily="34" charset="-122"/>
              </a:rPr>
              <a:t>string</a:t>
            </a:r>
            <a:r>
              <a:rPr lang="zh-CN" altLang="en-US" sz="2000" dirty="0">
                <a:solidFill>
                  <a:srgbClr val="4C6062"/>
                </a:solidFill>
                <a:latin typeface="微软雅黑" panose="020B0503020204020204" pitchFamily="34" charset="-122"/>
                <a:ea typeface="微软雅黑" panose="020B0503020204020204" pitchFamily="34" charset="-122"/>
              </a:rPr>
              <a:t>长度为零，则为真。使用中括号必须要特别注意，因为中括号用在很多地方，包括通配符与正则表达式等，所以如果要在</a:t>
            </a:r>
            <a:r>
              <a:rPr lang="en-US" altLang="zh-CN" sz="2000" dirty="0">
                <a:solidFill>
                  <a:srgbClr val="4C6062"/>
                </a:solidFill>
                <a:latin typeface="微软雅黑" panose="020B0503020204020204" pitchFamily="34" charset="-122"/>
                <a:ea typeface="微软雅黑" panose="020B0503020204020204" pitchFamily="34" charset="-122"/>
              </a:rPr>
              <a:t>bash</a:t>
            </a:r>
            <a:r>
              <a:rPr lang="zh-CN" altLang="en-US" sz="2000" dirty="0">
                <a:solidFill>
                  <a:srgbClr val="4C6062"/>
                </a:solidFill>
                <a:latin typeface="微软雅黑" panose="020B0503020204020204" pitchFamily="34" charset="-122"/>
                <a:ea typeface="微软雅黑" panose="020B0503020204020204" pitchFamily="34" charset="-122"/>
              </a:rPr>
              <a:t>的语法当中使用中括号作为</a:t>
            </a:r>
            <a:r>
              <a:rPr lang="en-US" altLang="zh-CN" sz="2000" dirty="0">
                <a:solidFill>
                  <a:srgbClr val="4C6062"/>
                </a:solidFill>
                <a:latin typeface="微软雅黑" panose="020B0503020204020204" pitchFamily="34" charset="-122"/>
                <a:ea typeface="微软雅黑" panose="020B0503020204020204" pitchFamily="34" charset="-122"/>
              </a:rPr>
              <a:t>shell</a:t>
            </a:r>
            <a:r>
              <a:rPr lang="zh-CN" altLang="en-US" sz="2000" dirty="0">
                <a:solidFill>
                  <a:srgbClr val="4C6062"/>
                </a:solidFill>
                <a:latin typeface="微软雅黑" panose="020B0503020204020204" pitchFamily="34" charset="-122"/>
                <a:ea typeface="微软雅黑" panose="020B0503020204020204" pitchFamily="34" charset="-122"/>
              </a:rPr>
              <a:t>的判断式，必须要注意中括号的两端需要有空格字符来分隔。</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984794" y="2591593"/>
            <a:ext cx="10128776" cy="498062"/>
          </a:xfrm>
          <a:prstGeom prst="rect">
            <a:avLst/>
          </a:prstGeom>
        </p:spPr>
      </p:pic>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slow">
    <p:push/>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8-4  </a:t>
            </a:r>
            <a:r>
              <a:rPr lang="zh-CN" altLang="en-US" dirty="0"/>
              <a:t>利用判断符号</a:t>
            </a:r>
            <a:r>
              <a:rPr lang="en-US" altLang="zh-CN" dirty="0"/>
              <a:t>[]</a:t>
            </a:r>
            <a:endParaRPr lang="zh-CN" altLang="en-US" b="0" dirty="0"/>
          </a:p>
        </p:txBody>
      </p:sp>
      <p:sp>
        <p:nvSpPr>
          <p:cNvPr id="2" name="文本框 1"/>
          <p:cNvSpPr txBox="1"/>
          <p:nvPr/>
        </p:nvSpPr>
        <p:spPr>
          <a:xfrm>
            <a:off x="984793" y="1471587"/>
            <a:ext cx="9888772" cy="5731826"/>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除了使用</a:t>
            </a:r>
            <a:r>
              <a:rPr lang="en-US" altLang="zh-CN" sz="2000" dirty="0">
                <a:solidFill>
                  <a:srgbClr val="4C6062"/>
                </a:solidFill>
                <a:latin typeface="微软雅黑" panose="020B0503020204020204" pitchFamily="34" charset="-122"/>
                <a:ea typeface="微软雅黑" panose="020B0503020204020204" pitchFamily="34" charset="-122"/>
              </a:rPr>
              <a:t>test</a:t>
            </a:r>
            <a:r>
              <a:rPr lang="zh-CN" altLang="en-US" sz="2000" dirty="0">
                <a:solidFill>
                  <a:srgbClr val="4C6062"/>
                </a:solidFill>
                <a:latin typeface="微软雅黑" panose="020B0503020204020204" pitchFamily="34" charset="-122"/>
                <a:ea typeface="微软雅黑" panose="020B0503020204020204" pitchFamily="34" charset="-122"/>
              </a:rPr>
              <a:t>之外，还可以利用判断符号“</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（就是中括号）来进行数据的判断。</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如果想要知道 </a:t>
            </a:r>
            <a:r>
              <a:rPr lang="en-US" altLang="zh-CN" sz="2000" dirty="0">
                <a:solidFill>
                  <a:srgbClr val="4C6062"/>
                </a:solidFill>
                <a:latin typeface="微软雅黑" panose="020B0503020204020204" pitchFamily="34" charset="-122"/>
                <a:ea typeface="微软雅黑" panose="020B0503020204020204" pitchFamily="34" charset="-122"/>
              </a:rPr>
              <a:t>$HOME</a:t>
            </a:r>
            <a:r>
              <a:rPr lang="zh-CN" altLang="en-US" sz="2000" dirty="0">
                <a:solidFill>
                  <a:srgbClr val="4C6062"/>
                </a:solidFill>
                <a:latin typeface="微软雅黑" panose="020B0503020204020204" pitchFamily="34" charset="-122"/>
                <a:ea typeface="微软雅黑" panose="020B0503020204020204" pitchFamily="34" charset="-122"/>
              </a:rPr>
              <a:t>这个变量是否为空，可以这样做：</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 </a:t>
            </a:r>
            <a:r>
              <a:rPr lang="en-US" altLang="zh-CN" sz="2000" dirty="0">
                <a:solidFill>
                  <a:srgbClr val="4C6062"/>
                </a:solidFill>
                <a:latin typeface="微软雅黑" panose="020B0503020204020204" pitchFamily="34" charset="-122"/>
                <a:ea typeface="微软雅黑" panose="020B0503020204020204" pitchFamily="34" charset="-122"/>
              </a:rPr>
              <a:t>[root@Server01 scripts]#  [  -z  "$HOME"  ]  ; echo $?</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-z string</a:t>
            </a:r>
            <a:r>
              <a:rPr lang="zh-CN" altLang="en-US" sz="2000" dirty="0">
                <a:solidFill>
                  <a:srgbClr val="4C6062"/>
                </a:solidFill>
                <a:latin typeface="微软雅黑" panose="020B0503020204020204" pitchFamily="34" charset="-122"/>
                <a:ea typeface="微软雅黑" panose="020B0503020204020204" pitchFamily="34" charset="-122"/>
              </a:rPr>
              <a:t>的含义是，若</a:t>
            </a:r>
            <a:r>
              <a:rPr lang="en-US" altLang="zh-CN" sz="2000" dirty="0">
                <a:solidFill>
                  <a:srgbClr val="4C6062"/>
                </a:solidFill>
                <a:latin typeface="微软雅黑" panose="020B0503020204020204" pitchFamily="34" charset="-122"/>
                <a:ea typeface="微软雅黑" panose="020B0503020204020204" pitchFamily="34" charset="-122"/>
              </a:rPr>
              <a:t>string</a:t>
            </a:r>
            <a:r>
              <a:rPr lang="zh-CN" altLang="en-US" sz="2000" dirty="0">
                <a:solidFill>
                  <a:srgbClr val="4C6062"/>
                </a:solidFill>
                <a:latin typeface="微软雅黑" panose="020B0503020204020204" pitchFamily="34" charset="-122"/>
                <a:ea typeface="微软雅黑" panose="020B0503020204020204" pitchFamily="34" charset="-122"/>
              </a:rPr>
              <a:t>长度为零，则为真。使用中括号必须要特别注意，因为中括号用在很多地方，包括通配符与正则表达式等，所以如果要在</a:t>
            </a:r>
            <a:r>
              <a:rPr lang="en-US" altLang="zh-CN" sz="2000" dirty="0">
                <a:solidFill>
                  <a:srgbClr val="4C6062"/>
                </a:solidFill>
                <a:latin typeface="微软雅黑" panose="020B0503020204020204" pitchFamily="34" charset="-122"/>
                <a:ea typeface="微软雅黑" panose="020B0503020204020204" pitchFamily="34" charset="-122"/>
              </a:rPr>
              <a:t>bash</a:t>
            </a:r>
            <a:r>
              <a:rPr lang="zh-CN" altLang="en-US" sz="2000" dirty="0">
                <a:solidFill>
                  <a:srgbClr val="4C6062"/>
                </a:solidFill>
                <a:latin typeface="微软雅黑" panose="020B0503020204020204" pitchFamily="34" charset="-122"/>
                <a:ea typeface="微软雅黑" panose="020B0503020204020204" pitchFamily="34" charset="-122"/>
              </a:rPr>
              <a:t>的语法当中使用中括号作为</a:t>
            </a:r>
            <a:r>
              <a:rPr lang="en-US" altLang="zh-CN" sz="2000" dirty="0">
                <a:solidFill>
                  <a:srgbClr val="4C6062"/>
                </a:solidFill>
                <a:latin typeface="微软雅黑" panose="020B0503020204020204" pitchFamily="34" charset="-122"/>
                <a:ea typeface="微软雅黑" panose="020B0503020204020204" pitchFamily="34" charset="-122"/>
              </a:rPr>
              <a:t>shell</a:t>
            </a:r>
            <a:r>
              <a:rPr lang="zh-CN" altLang="en-US" sz="2000" dirty="0">
                <a:solidFill>
                  <a:srgbClr val="4C6062"/>
                </a:solidFill>
                <a:latin typeface="微软雅黑" panose="020B0503020204020204" pitchFamily="34" charset="-122"/>
                <a:ea typeface="微软雅黑" panose="020B0503020204020204" pitchFamily="34" charset="-122"/>
              </a:rPr>
              <a:t>的判断式，必须要注意中括号的两端需要有空格字符来分隔。</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注意事项：</a:t>
            </a:r>
            <a:endParaRPr lang="en-US" altLang="zh-CN"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spcBef>
                <a:spcPts val="360"/>
              </a:spcBef>
              <a:spcAft>
                <a:spcPts val="240"/>
              </a:spcAft>
              <a:buFont typeface="Wingdings" panose="05000000000000000000" pitchFamily="2" charset="2"/>
              <a:buChar char="l"/>
            </a:pPr>
            <a:r>
              <a:rPr lang="zh-CN" altLang="en-US" sz="2000" dirty="0">
                <a:solidFill>
                  <a:srgbClr val="4C6062"/>
                </a:solidFill>
                <a:latin typeface="微软雅黑" panose="020B0503020204020204" pitchFamily="34" charset="-122"/>
                <a:ea typeface="微软雅黑" panose="020B0503020204020204" pitchFamily="34" charset="-122"/>
              </a:rPr>
              <a:t>在中括号 </a:t>
            </a:r>
            <a:r>
              <a:rPr lang="en-US" altLang="zh-CN" sz="2000" dirty="0">
                <a:solidFill>
                  <a:srgbClr val="4C6062"/>
                </a:solidFill>
                <a:latin typeface="微软雅黑" panose="020B0503020204020204" pitchFamily="34" charset="-122"/>
                <a:ea typeface="微软雅黑" panose="020B0503020204020204" pitchFamily="34" charset="-122"/>
              </a:rPr>
              <a:t>[] </a:t>
            </a:r>
            <a:r>
              <a:rPr lang="zh-CN" altLang="en-US" sz="2000" dirty="0">
                <a:solidFill>
                  <a:srgbClr val="4C6062"/>
                </a:solidFill>
                <a:latin typeface="微软雅黑" panose="020B0503020204020204" pitchFamily="34" charset="-122"/>
                <a:ea typeface="微软雅黑" panose="020B0503020204020204" pitchFamily="34" charset="-122"/>
              </a:rPr>
              <a:t>内的每个组件都需要有空格键来分隔。</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spcBef>
                <a:spcPts val="360"/>
              </a:spcBef>
              <a:spcAft>
                <a:spcPts val="240"/>
              </a:spcAft>
              <a:buFont typeface="Wingdings" panose="05000000000000000000" pitchFamily="2" charset="2"/>
              <a:buChar char="l"/>
            </a:pPr>
            <a:r>
              <a:rPr lang="zh-CN" altLang="en-US" sz="2000" dirty="0">
                <a:solidFill>
                  <a:srgbClr val="4C6062"/>
                </a:solidFill>
                <a:latin typeface="微软雅黑" panose="020B0503020204020204" pitchFamily="34" charset="-122"/>
                <a:ea typeface="微软雅黑" panose="020B0503020204020204" pitchFamily="34" charset="-122"/>
              </a:rPr>
              <a:t>在中括号内的变量，最好都以双引号括起来。</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spcBef>
                <a:spcPts val="360"/>
              </a:spcBef>
              <a:spcAft>
                <a:spcPts val="240"/>
              </a:spcAft>
              <a:buFont typeface="Wingdings" panose="05000000000000000000" pitchFamily="2" charset="2"/>
              <a:buChar char="l"/>
            </a:pPr>
            <a:r>
              <a:rPr lang="zh-CN" altLang="en-US" sz="2000" dirty="0">
                <a:solidFill>
                  <a:srgbClr val="4C6062"/>
                </a:solidFill>
                <a:latin typeface="微软雅黑" panose="020B0503020204020204" pitchFamily="34" charset="-122"/>
                <a:ea typeface="微软雅黑" panose="020B0503020204020204" pitchFamily="34" charset="-122"/>
              </a:rPr>
              <a:t>在中括号内的常数，最好都以单或双引号括起来。</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flipV="1">
            <a:off x="984794" y="2591593"/>
            <a:ext cx="10128776" cy="498062"/>
          </a:xfrm>
          <a:prstGeom prst="rect">
            <a:avLst/>
          </a:prstGeom>
        </p:spPr>
      </p:pic>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slow">
    <p:push/>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8-4  </a:t>
            </a:r>
            <a:r>
              <a:rPr lang="zh-CN" altLang="en-US" dirty="0"/>
              <a:t>利用判断符号</a:t>
            </a:r>
            <a:r>
              <a:rPr lang="en-US" altLang="zh-CN" dirty="0"/>
              <a:t>[]</a:t>
            </a:r>
            <a:endParaRPr lang="zh-CN" altLang="en-US" b="0" dirty="0"/>
          </a:p>
        </p:txBody>
      </p:sp>
      <p:sp>
        <p:nvSpPr>
          <p:cNvPr id="2" name="文本框 1"/>
          <p:cNvSpPr txBox="1"/>
          <p:nvPr/>
        </p:nvSpPr>
        <p:spPr>
          <a:xfrm>
            <a:off x="984793" y="1471587"/>
            <a:ext cx="9888772" cy="5085495"/>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案例，要求如下：</a:t>
            </a:r>
            <a:endParaRPr lang="zh-CN" altLang="en-US" sz="2000" dirty="0">
              <a:solidFill>
                <a:srgbClr val="4C6062"/>
              </a:solidFill>
              <a:latin typeface="微软雅黑" panose="020B0503020204020204" pitchFamily="34" charset="-122"/>
              <a:ea typeface="微软雅黑" panose="020B0503020204020204" pitchFamily="34" charset="-122"/>
            </a:endParaRPr>
          </a:p>
          <a:p>
            <a:pPr marL="285750" indent="285750">
              <a:lnSpc>
                <a:spcPct val="150000"/>
              </a:lnSpc>
              <a:spcBef>
                <a:spcPts val="360"/>
              </a:spcBef>
              <a:spcAft>
                <a:spcPts val="240"/>
              </a:spcAft>
              <a:buFont typeface="Wingdings" panose="05000000000000000000" pitchFamily="2" charset="2"/>
              <a:buChar char="l"/>
            </a:pPr>
            <a:r>
              <a:rPr lang="zh-CN" altLang="en-US" sz="1600" dirty="0">
                <a:solidFill>
                  <a:srgbClr val="4C6062"/>
                </a:solidFill>
                <a:latin typeface="微软雅黑" panose="020B0503020204020204" pitchFamily="34" charset="-122"/>
                <a:ea typeface="微软雅黑" panose="020B0503020204020204" pitchFamily="34" charset="-122"/>
              </a:rPr>
              <a:t>当运行一个程序的时候，这个程序会让用户选择</a:t>
            </a:r>
            <a:r>
              <a:rPr lang="en-US" altLang="zh-CN" sz="1600" dirty="0">
                <a:solidFill>
                  <a:srgbClr val="4C6062"/>
                </a:solidFill>
                <a:latin typeface="微软雅黑" panose="020B0503020204020204" pitchFamily="34" charset="-122"/>
                <a:ea typeface="微软雅黑" panose="020B0503020204020204" pitchFamily="34" charset="-122"/>
              </a:rPr>
              <a:t>Y</a:t>
            </a:r>
            <a:r>
              <a:rPr lang="zh-CN" altLang="en-US" sz="1600" dirty="0">
                <a:solidFill>
                  <a:srgbClr val="4C6062"/>
                </a:solidFill>
                <a:latin typeface="微软雅黑" panose="020B0503020204020204" pitchFamily="34" charset="-122"/>
                <a:ea typeface="微软雅黑" panose="020B0503020204020204" pitchFamily="34" charset="-122"/>
              </a:rPr>
              <a:t>或</a:t>
            </a:r>
            <a:r>
              <a:rPr lang="en-US" altLang="zh-CN" sz="1600" dirty="0">
                <a:solidFill>
                  <a:srgbClr val="4C6062"/>
                </a:solidFill>
                <a:latin typeface="微软雅黑" panose="020B0503020204020204" pitchFamily="34" charset="-122"/>
                <a:ea typeface="微软雅黑" panose="020B0503020204020204" pitchFamily="34" charset="-122"/>
              </a:rPr>
              <a:t>N</a:t>
            </a:r>
            <a:r>
              <a:rPr lang="zh-CN" altLang="en-US" sz="1600" dirty="0">
                <a:solidFill>
                  <a:srgbClr val="4C6062"/>
                </a:solidFill>
                <a:latin typeface="微软雅黑" panose="020B0503020204020204" pitchFamily="34" charset="-122"/>
                <a:ea typeface="微软雅黑" panose="020B0503020204020204" pitchFamily="34" charset="-122"/>
              </a:rPr>
              <a:t>。</a:t>
            </a:r>
            <a:endParaRPr lang="zh-CN" altLang="en-US" sz="1600" dirty="0">
              <a:solidFill>
                <a:srgbClr val="4C6062"/>
              </a:solidFill>
              <a:latin typeface="微软雅黑" panose="020B0503020204020204" pitchFamily="34" charset="-122"/>
              <a:ea typeface="微软雅黑" panose="020B0503020204020204" pitchFamily="34" charset="-122"/>
            </a:endParaRPr>
          </a:p>
          <a:p>
            <a:pPr marL="285750" indent="285750">
              <a:lnSpc>
                <a:spcPct val="150000"/>
              </a:lnSpc>
              <a:spcBef>
                <a:spcPts val="360"/>
              </a:spcBef>
              <a:spcAft>
                <a:spcPts val="240"/>
              </a:spcAft>
              <a:buFont typeface="Wingdings" panose="05000000000000000000" pitchFamily="2" charset="2"/>
              <a:buChar char="l"/>
            </a:pPr>
            <a:r>
              <a:rPr lang="zh-CN" altLang="en-US" sz="1600" dirty="0">
                <a:solidFill>
                  <a:srgbClr val="4C6062"/>
                </a:solidFill>
                <a:latin typeface="微软雅黑" panose="020B0503020204020204" pitchFamily="34" charset="-122"/>
                <a:ea typeface="微软雅黑" panose="020B0503020204020204" pitchFamily="34" charset="-122"/>
              </a:rPr>
              <a:t>如果用户输入</a:t>
            </a:r>
            <a:r>
              <a:rPr lang="en-US" altLang="zh-CN" sz="1600" dirty="0">
                <a:solidFill>
                  <a:srgbClr val="4C6062"/>
                </a:solidFill>
                <a:latin typeface="微软雅黑" panose="020B0503020204020204" pitchFamily="34" charset="-122"/>
                <a:ea typeface="微软雅黑" panose="020B0503020204020204" pitchFamily="34" charset="-122"/>
              </a:rPr>
              <a:t>Y</a:t>
            </a:r>
            <a:r>
              <a:rPr lang="zh-CN" altLang="en-US" sz="1600" dirty="0">
                <a:solidFill>
                  <a:srgbClr val="4C6062"/>
                </a:solidFill>
                <a:latin typeface="微软雅黑" panose="020B0503020204020204" pitchFamily="34" charset="-122"/>
                <a:ea typeface="微软雅黑" panose="020B0503020204020204" pitchFamily="34" charset="-122"/>
              </a:rPr>
              <a:t>或</a:t>
            </a:r>
            <a:r>
              <a:rPr lang="en-US" altLang="zh-CN" sz="1600" dirty="0">
                <a:solidFill>
                  <a:srgbClr val="4C6062"/>
                </a:solidFill>
                <a:latin typeface="微软雅黑" panose="020B0503020204020204" pitchFamily="34" charset="-122"/>
                <a:ea typeface="微软雅黑" panose="020B0503020204020204" pitchFamily="34" charset="-122"/>
              </a:rPr>
              <a:t>y</a:t>
            </a:r>
            <a:r>
              <a:rPr lang="zh-CN" altLang="en-US" sz="1600" dirty="0">
                <a:solidFill>
                  <a:srgbClr val="4C6062"/>
                </a:solidFill>
                <a:latin typeface="微软雅黑" panose="020B0503020204020204" pitchFamily="34" charset="-122"/>
                <a:ea typeface="微软雅黑" panose="020B0503020204020204" pitchFamily="34" charset="-122"/>
              </a:rPr>
              <a:t>，就显示“</a:t>
            </a:r>
            <a:r>
              <a:rPr lang="en-US" altLang="zh-CN" sz="1600" dirty="0">
                <a:solidFill>
                  <a:srgbClr val="4C6062"/>
                </a:solidFill>
                <a:latin typeface="微软雅黑" panose="020B0503020204020204" pitchFamily="34" charset="-122"/>
                <a:ea typeface="微软雅黑" panose="020B0503020204020204" pitchFamily="34" charset="-122"/>
              </a:rPr>
              <a:t>OK, continue”</a:t>
            </a:r>
            <a:r>
              <a:rPr lang="zh-CN" altLang="en-US" sz="1600" dirty="0">
                <a:solidFill>
                  <a:srgbClr val="4C6062"/>
                </a:solidFill>
                <a:latin typeface="微软雅黑" panose="020B0503020204020204" pitchFamily="34" charset="-122"/>
                <a:ea typeface="微软雅黑" panose="020B0503020204020204" pitchFamily="34" charset="-122"/>
              </a:rPr>
              <a:t>。</a:t>
            </a:r>
            <a:endParaRPr lang="zh-CN" altLang="en-US" sz="1600" dirty="0">
              <a:solidFill>
                <a:srgbClr val="4C6062"/>
              </a:solidFill>
              <a:latin typeface="微软雅黑" panose="020B0503020204020204" pitchFamily="34" charset="-122"/>
              <a:ea typeface="微软雅黑" panose="020B0503020204020204" pitchFamily="34" charset="-122"/>
            </a:endParaRPr>
          </a:p>
          <a:p>
            <a:pPr marL="285750" indent="285750">
              <a:lnSpc>
                <a:spcPct val="150000"/>
              </a:lnSpc>
              <a:spcBef>
                <a:spcPts val="360"/>
              </a:spcBef>
              <a:spcAft>
                <a:spcPts val="240"/>
              </a:spcAft>
              <a:buFont typeface="Wingdings" panose="05000000000000000000" pitchFamily="2" charset="2"/>
              <a:buChar char="l"/>
            </a:pPr>
            <a:r>
              <a:rPr lang="zh-CN" altLang="en-US" sz="1600" dirty="0">
                <a:solidFill>
                  <a:srgbClr val="4C6062"/>
                </a:solidFill>
                <a:latin typeface="微软雅黑" panose="020B0503020204020204" pitchFamily="34" charset="-122"/>
                <a:ea typeface="微软雅黑" panose="020B0503020204020204" pitchFamily="34" charset="-122"/>
              </a:rPr>
              <a:t>如果用户输入</a:t>
            </a:r>
            <a:r>
              <a:rPr lang="en-US" altLang="zh-CN" sz="1600" dirty="0">
                <a:solidFill>
                  <a:srgbClr val="4C6062"/>
                </a:solidFill>
                <a:latin typeface="微软雅黑" panose="020B0503020204020204" pitchFamily="34" charset="-122"/>
                <a:ea typeface="微软雅黑" panose="020B0503020204020204" pitchFamily="34" charset="-122"/>
              </a:rPr>
              <a:t>n</a:t>
            </a:r>
            <a:r>
              <a:rPr lang="zh-CN" altLang="en-US" sz="1600" dirty="0">
                <a:solidFill>
                  <a:srgbClr val="4C6062"/>
                </a:solidFill>
                <a:latin typeface="微软雅黑" panose="020B0503020204020204" pitchFamily="34" charset="-122"/>
                <a:ea typeface="微软雅黑" panose="020B0503020204020204" pitchFamily="34" charset="-122"/>
              </a:rPr>
              <a:t>或</a:t>
            </a:r>
            <a:r>
              <a:rPr lang="en-US" altLang="zh-CN" sz="1600" dirty="0">
                <a:solidFill>
                  <a:srgbClr val="4C6062"/>
                </a:solidFill>
                <a:latin typeface="微软雅黑" panose="020B0503020204020204" pitchFamily="34" charset="-122"/>
                <a:ea typeface="微软雅黑" panose="020B0503020204020204" pitchFamily="34" charset="-122"/>
              </a:rPr>
              <a:t>N</a:t>
            </a:r>
            <a:r>
              <a:rPr lang="zh-CN" altLang="en-US" sz="1600" dirty="0">
                <a:solidFill>
                  <a:srgbClr val="4C6062"/>
                </a:solidFill>
                <a:latin typeface="微软雅黑" panose="020B0503020204020204" pitchFamily="34" charset="-122"/>
                <a:ea typeface="微软雅黑" panose="020B0503020204020204" pitchFamily="34" charset="-122"/>
              </a:rPr>
              <a:t>，就显示“</a:t>
            </a:r>
            <a:r>
              <a:rPr lang="en-US" altLang="zh-CN" sz="1600" dirty="0">
                <a:solidFill>
                  <a:srgbClr val="4C6062"/>
                </a:solidFill>
                <a:latin typeface="微软雅黑" panose="020B0503020204020204" pitchFamily="34" charset="-122"/>
                <a:ea typeface="微软雅黑" panose="020B0503020204020204" pitchFamily="34" charset="-122"/>
              </a:rPr>
              <a:t>Oh, interrupt</a:t>
            </a:r>
            <a:r>
              <a:rPr lang="zh-CN" altLang="en-US" sz="1600" dirty="0">
                <a:solidFill>
                  <a:srgbClr val="4C6062"/>
                </a:solidFill>
                <a:latin typeface="微软雅黑" panose="020B0503020204020204" pitchFamily="34" charset="-122"/>
                <a:ea typeface="微软雅黑" panose="020B0503020204020204" pitchFamily="34" charset="-122"/>
              </a:rPr>
              <a:t>！”</a:t>
            </a:r>
            <a:endParaRPr lang="zh-CN" altLang="en-US" sz="1600" dirty="0">
              <a:solidFill>
                <a:srgbClr val="4C6062"/>
              </a:solidFill>
              <a:latin typeface="微软雅黑" panose="020B0503020204020204" pitchFamily="34" charset="-122"/>
              <a:ea typeface="微软雅黑" panose="020B0503020204020204" pitchFamily="34" charset="-122"/>
            </a:endParaRPr>
          </a:p>
          <a:p>
            <a:pPr marL="285750" indent="285750">
              <a:lnSpc>
                <a:spcPct val="150000"/>
              </a:lnSpc>
              <a:spcBef>
                <a:spcPts val="360"/>
              </a:spcBef>
              <a:spcAft>
                <a:spcPts val="240"/>
              </a:spcAft>
              <a:buFont typeface="Wingdings" panose="05000000000000000000" pitchFamily="2" charset="2"/>
              <a:buChar char="l"/>
            </a:pPr>
            <a:r>
              <a:rPr lang="zh-CN" altLang="en-US" sz="1600" dirty="0">
                <a:solidFill>
                  <a:srgbClr val="4C6062"/>
                </a:solidFill>
                <a:latin typeface="微软雅黑" panose="020B0503020204020204" pitchFamily="34" charset="-122"/>
                <a:ea typeface="微软雅黑" panose="020B0503020204020204" pitchFamily="34" charset="-122"/>
              </a:rPr>
              <a:t>如果不是</a:t>
            </a:r>
            <a:r>
              <a:rPr lang="en-US" altLang="zh-CN" sz="1600" dirty="0">
                <a:solidFill>
                  <a:srgbClr val="4C6062"/>
                </a:solidFill>
                <a:latin typeface="微软雅黑" panose="020B0503020204020204" pitchFamily="34" charset="-122"/>
                <a:ea typeface="微软雅黑" panose="020B0503020204020204" pitchFamily="34" charset="-122"/>
              </a:rPr>
              <a:t>Y/y/N/n</a:t>
            </a:r>
            <a:r>
              <a:rPr lang="zh-CN" altLang="en-US" sz="1600" dirty="0">
                <a:solidFill>
                  <a:srgbClr val="4C6062"/>
                </a:solidFill>
                <a:latin typeface="微软雅黑" panose="020B0503020204020204" pitchFamily="34" charset="-122"/>
                <a:ea typeface="微软雅黑" panose="020B0503020204020204" pitchFamily="34" charset="-122"/>
              </a:rPr>
              <a:t>之内的其他字符，就显示“</a:t>
            </a:r>
            <a:r>
              <a:rPr lang="en-US" altLang="zh-CN" sz="1600" dirty="0">
                <a:solidFill>
                  <a:srgbClr val="4C6062"/>
                </a:solidFill>
                <a:latin typeface="微软雅黑" panose="020B0503020204020204" pitchFamily="34" charset="-122"/>
                <a:ea typeface="微软雅黑" panose="020B0503020204020204" pitchFamily="34" charset="-122"/>
              </a:rPr>
              <a:t>I don't know what your choice is”</a:t>
            </a:r>
            <a:r>
              <a:rPr lang="zh-CN" altLang="en-US" sz="1600" dirty="0">
                <a:solidFill>
                  <a:srgbClr val="4C6062"/>
                </a:solidFill>
                <a:latin typeface="微软雅黑" panose="020B0503020204020204" pitchFamily="34" charset="-122"/>
                <a:ea typeface="微软雅黑" panose="020B0503020204020204" pitchFamily="34" charset="-122"/>
              </a:rPr>
              <a:t>。</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分析：需要利用中括号、</a:t>
            </a:r>
            <a:r>
              <a:rPr lang="en-US" altLang="zh-CN" sz="1600" dirty="0">
                <a:solidFill>
                  <a:srgbClr val="4C6062"/>
                </a:solidFill>
                <a:latin typeface="微软雅黑" panose="020B0503020204020204" pitchFamily="34" charset="-122"/>
                <a:ea typeface="微软雅黑" panose="020B0503020204020204" pitchFamily="34" charset="-122"/>
              </a:rPr>
              <a:t>&amp;&amp;</a:t>
            </a:r>
            <a:r>
              <a:rPr lang="zh-CN" altLang="en-US" sz="1600" dirty="0">
                <a:solidFill>
                  <a:srgbClr val="4C6062"/>
                </a:solidFill>
                <a:latin typeface="微软雅黑" panose="020B0503020204020204" pitchFamily="34" charset="-122"/>
                <a:ea typeface="微软雅黑" panose="020B0503020204020204" pitchFamily="34" charset="-122"/>
              </a:rPr>
              <a:t>与 </a:t>
            </a:r>
            <a:r>
              <a:rPr lang="en-US" altLang="zh-CN" sz="1600" dirty="0">
                <a:solidFill>
                  <a:srgbClr val="4C6062"/>
                </a:solidFill>
                <a:latin typeface="微软雅黑" panose="020B0503020204020204" pitchFamily="34" charset="-122"/>
                <a:ea typeface="微软雅黑" panose="020B0503020204020204" pitchFamily="34" charset="-122"/>
              </a:rPr>
              <a:t>||</a:t>
            </a:r>
            <a:r>
              <a:rPr lang="zh-CN" altLang="en-US" sz="1600" dirty="0">
                <a:solidFill>
                  <a:srgbClr val="4C6062"/>
                </a:solidFill>
                <a:latin typeface="微软雅黑" panose="020B0503020204020204" pitchFamily="34" charset="-122"/>
                <a:ea typeface="微软雅黑" panose="020B0503020204020204" pitchFamily="34" charset="-122"/>
              </a:rPr>
              <a:t>。</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scripts]# vim  sh06.sh</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#!/bin/bash</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Program:</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This program shows the user's choice</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History:</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2021/08/25	Bobby	First release</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984794" y="4115602"/>
            <a:ext cx="10128776" cy="2072620"/>
          </a:xfrm>
          <a:prstGeom prst="rect">
            <a:avLst/>
          </a:prstGeom>
        </p:spPr>
      </p:pic>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slow">
    <p:push/>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8-4  </a:t>
            </a:r>
            <a:r>
              <a:rPr lang="zh-CN" altLang="en-US" dirty="0"/>
              <a:t>利用判断符号</a:t>
            </a:r>
            <a:r>
              <a:rPr lang="en-US" altLang="zh-CN" dirty="0"/>
              <a:t>[]</a:t>
            </a:r>
            <a:endParaRPr lang="zh-CN" altLang="en-US" b="0" dirty="0"/>
          </a:p>
        </p:txBody>
      </p:sp>
      <p:sp>
        <p:nvSpPr>
          <p:cNvPr id="2" name="文本框 1"/>
          <p:cNvSpPr txBox="1"/>
          <p:nvPr/>
        </p:nvSpPr>
        <p:spPr>
          <a:xfrm>
            <a:off x="984793" y="1471587"/>
            <a:ext cx="9888772" cy="4527009"/>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续上：</a:t>
            </a:r>
            <a:endParaRPr lang="zh-CN" altLang="en-US" sz="2000" dirty="0">
              <a:solidFill>
                <a:srgbClr val="4C6062"/>
              </a:solidFill>
              <a:latin typeface="微软雅黑" panose="020B0503020204020204" pitchFamily="34" charset="-122"/>
              <a:ea typeface="微软雅黑" panose="020B0503020204020204" pitchFamily="34" charset="-122"/>
            </a:endParaRPr>
          </a:p>
          <a:p>
            <a:pPr marL="28575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PATH=/bin:/</a:t>
            </a:r>
            <a:r>
              <a:rPr lang="en-US" altLang="zh-CN" sz="1600" dirty="0" err="1">
                <a:solidFill>
                  <a:srgbClr val="4C6062"/>
                </a:solidFill>
                <a:latin typeface="微软雅黑" panose="020B0503020204020204" pitchFamily="34" charset="-122"/>
                <a:ea typeface="微软雅黑" panose="020B0503020204020204" pitchFamily="34" charset="-122"/>
              </a:rPr>
              <a:t>sbin</a:t>
            </a:r>
            <a:r>
              <a:rPr lang="en-US" altLang="zh-CN" sz="1600" dirty="0">
                <a:solidFill>
                  <a:srgbClr val="4C6062"/>
                </a:solidFill>
                <a:latin typeface="微软雅黑" panose="020B0503020204020204" pitchFamily="34" charset="-122"/>
                <a:ea typeface="微软雅黑" panose="020B0503020204020204" pitchFamily="34" charset="-122"/>
              </a:rPr>
              <a:t>:/</a:t>
            </a:r>
            <a:r>
              <a:rPr lang="en-US" altLang="zh-CN" sz="1600" dirty="0" err="1">
                <a:solidFill>
                  <a:srgbClr val="4C6062"/>
                </a:solidFill>
                <a:latin typeface="微软雅黑" panose="020B0503020204020204" pitchFamily="34" charset="-122"/>
                <a:ea typeface="微软雅黑" panose="020B0503020204020204" pitchFamily="34" charset="-122"/>
              </a:rPr>
              <a:t>usr</a:t>
            </a:r>
            <a:r>
              <a:rPr lang="en-US" altLang="zh-CN" sz="1600" dirty="0">
                <a:solidFill>
                  <a:srgbClr val="4C6062"/>
                </a:solidFill>
                <a:latin typeface="微软雅黑" panose="020B0503020204020204" pitchFamily="34" charset="-122"/>
                <a:ea typeface="微软雅黑" panose="020B0503020204020204" pitchFamily="34" charset="-122"/>
              </a:rPr>
              <a:t>/bin:/</a:t>
            </a:r>
            <a:r>
              <a:rPr lang="en-US" altLang="zh-CN" sz="1600" dirty="0" err="1">
                <a:solidFill>
                  <a:srgbClr val="4C6062"/>
                </a:solidFill>
                <a:latin typeface="微软雅黑" panose="020B0503020204020204" pitchFamily="34" charset="-122"/>
                <a:ea typeface="微软雅黑" panose="020B0503020204020204" pitchFamily="34" charset="-122"/>
              </a:rPr>
              <a:t>usr</a:t>
            </a:r>
            <a:r>
              <a:rPr lang="en-US" altLang="zh-CN" sz="1600" dirty="0">
                <a:solidFill>
                  <a:srgbClr val="4C6062"/>
                </a:solidFill>
                <a:latin typeface="微软雅黑" panose="020B0503020204020204" pitchFamily="34" charset="-122"/>
                <a:ea typeface="微软雅黑" panose="020B0503020204020204" pitchFamily="34" charset="-122"/>
              </a:rPr>
              <a:t>/</a:t>
            </a:r>
            <a:r>
              <a:rPr lang="en-US" altLang="zh-CN" sz="1600" dirty="0" err="1">
                <a:solidFill>
                  <a:srgbClr val="4C6062"/>
                </a:solidFill>
                <a:latin typeface="微软雅黑" panose="020B0503020204020204" pitchFamily="34" charset="-122"/>
                <a:ea typeface="微软雅黑" panose="020B0503020204020204" pitchFamily="34" charset="-122"/>
              </a:rPr>
              <a:t>sbin</a:t>
            </a:r>
            <a:r>
              <a:rPr lang="en-US" altLang="zh-CN" sz="1600" dirty="0">
                <a:solidFill>
                  <a:srgbClr val="4C6062"/>
                </a:solidFill>
                <a:latin typeface="微软雅黑" panose="020B0503020204020204" pitchFamily="34" charset="-122"/>
                <a:ea typeface="微软雅黑" panose="020B0503020204020204" pitchFamily="34" charset="-122"/>
              </a:rPr>
              <a:t>:/</a:t>
            </a:r>
            <a:r>
              <a:rPr lang="en-US" altLang="zh-CN" sz="1600" dirty="0" err="1">
                <a:solidFill>
                  <a:srgbClr val="4C6062"/>
                </a:solidFill>
                <a:latin typeface="微软雅黑" panose="020B0503020204020204" pitchFamily="34" charset="-122"/>
                <a:ea typeface="微软雅黑" panose="020B0503020204020204" pitchFamily="34" charset="-122"/>
              </a:rPr>
              <a:t>usr</a:t>
            </a:r>
            <a:r>
              <a:rPr lang="en-US" altLang="zh-CN" sz="1600" dirty="0">
                <a:solidFill>
                  <a:srgbClr val="4C6062"/>
                </a:solidFill>
                <a:latin typeface="微软雅黑" panose="020B0503020204020204" pitchFamily="34" charset="-122"/>
                <a:ea typeface="微软雅黑" panose="020B0503020204020204" pitchFamily="34" charset="-122"/>
              </a:rPr>
              <a:t>/local/bin:/</a:t>
            </a:r>
            <a:r>
              <a:rPr lang="en-US" altLang="zh-CN" sz="1600" dirty="0" err="1">
                <a:solidFill>
                  <a:srgbClr val="4C6062"/>
                </a:solidFill>
                <a:latin typeface="微软雅黑" panose="020B0503020204020204" pitchFamily="34" charset="-122"/>
                <a:ea typeface="微软雅黑" panose="020B0503020204020204" pitchFamily="34" charset="-122"/>
              </a:rPr>
              <a:t>usr</a:t>
            </a:r>
            <a:r>
              <a:rPr lang="en-US" altLang="zh-CN" sz="1600" dirty="0">
                <a:solidFill>
                  <a:srgbClr val="4C6062"/>
                </a:solidFill>
                <a:latin typeface="微软雅黑" panose="020B0503020204020204" pitchFamily="34" charset="-122"/>
                <a:ea typeface="微软雅黑" panose="020B0503020204020204" pitchFamily="34" charset="-122"/>
              </a:rPr>
              <a:t>/local/</a:t>
            </a:r>
            <a:r>
              <a:rPr lang="en-US" altLang="zh-CN" sz="1600" dirty="0" err="1">
                <a:solidFill>
                  <a:srgbClr val="4C6062"/>
                </a:solidFill>
                <a:latin typeface="微软雅黑" panose="020B0503020204020204" pitchFamily="34" charset="-122"/>
                <a:ea typeface="微软雅黑" panose="020B0503020204020204" pitchFamily="34" charset="-122"/>
              </a:rPr>
              <a:t>sbin</a:t>
            </a:r>
            <a:r>
              <a:rPr lang="en-US" altLang="zh-CN" sz="1600" dirty="0">
                <a:solidFill>
                  <a:srgbClr val="4C6062"/>
                </a:solidFill>
                <a:latin typeface="微软雅黑" panose="020B0503020204020204" pitchFamily="34" charset="-122"/>
                <a:ea typeface="微软雅黑" panose="020B0503020204020204" pitchFamily="34" charset="-122"/>
              </a:rPr>
              <a:t>:~/bin</a:t>
            </a:r>
            <a:endParaRPr lang="en-US" altLang="zh-CN" sz="1600" dirty="0">
              <a:solidFill>
                <a:srgbClr val="4C6062"/>
              </a:solidFill>
              <a:latin typeface="微软雅黑" panose="020B0503020204020204" pitchFamily="34" charset="-122"/>
              <a:ea typeface="微软雅黑" panose="020B0503020204020204" pitchFamily="34" charset="-122"/>
            </a:endParaRPr>
          </a:p>
          <a:p>
            <a:pPr marL="28575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export PATH</a:t>
            </a:r>
            <a:endParaRPr lang="en-US" altLang="zh-CN" sz="1600" dirty="0">
              <a:solidFill>
                <a:srgbClr val="4C6062"/>
              </a:solidFill>
              <a:latin typeface="微软雅黑" panose="020B0503020204020204" pitchFamily="34" charset="-122"/>
              <a:ea typeface="微软雅黑" panose="020B0503020204020204" pitchFamily="34" charset="-122"/>
            </a:endParaRPr>
          </a:p>
          <a:p>
            <a:pPr marL="285750">
              <a:lnSpc>
                <a:spcPct val="150000"/>
              </a:lnSpc>
              <a:spcBef>
                <a:spcPts val="360"/>
              </a:spcBef>
              <a:spcAft>
                <a:spcPts val="240"/>
              </a:spcAft>
            </a:pPr>
            <a:endParaRPr lang="en-US" altLang="zh-CN" sz="1600" dirty="0">
              <a:solidFill>
                <a:srgbClr val="4C6062"/>
              </a:solidFill>
              <a:latin typeface="微软雅黑" panose="020B0503020204020204" pitchFamily="34" charset="-122"/>
              <a:ea typeface="微软雅黑" panose="020B0503020204020204" pitchFamily="34" charset="-122"/>
            </a:endParaRPr>
          </a:p>
          <a:p>
            <a:pPr marL="28575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read -p "Please input (Y/N): " </a:t>
            </a:r>
            <a:r>
              <a:rPr lang="en-US" altLang="zh-CN" sz="1600" dirty="0" err="1">
                <a:solidFill>
                  <a:srgbClr val="4C6062"/>
                </a:solidFill>
                <a:latin typeface="微软雅黑" panose="020B0503020204020204" pitchFamily="34" charset="-122"/>
                <a:ea typeface="微软雅黑" panose="020B0503020204020204" pitchFamily="34" charset="-122"/>
              </a:rPr>
              <a:t>yn</a:t>
            </a:r>
            <a:endParaRPr lang="en-US" altLang="zh-CN" sz="1600" dirty="0">
              <a:solidFill>
                <a:srgbClr val="4C6062"/>
              </a:solidFill>
              <a:latin typeface="微软雅黑" panose="020B0503020204020204" pitchFamily="34" charset="-122"/>
              <a:ea typeface="微软雅黑" panose="020B0503020204020204" pitchFamily="34" charset="-122"/>
            </a:endParaRPr>
          </a:p>
          <a:p>
            <a:pPr marL="28575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a:t>
            </a:r>
            <a:r>
              <a:rPr lang="en-US" altLang="zh-CN" sz="1600" dirty="0" err="1">
                <a:solidFill>
                  <a:srgbClr val="4C6062"/>
                </a:solidFill>
                <a:latin typeface="微软雅黑" panose="020B0503020204020204" pitchFamily="34" charset="-122"/>
                <a:ea typeface="微软雅黑" panose="020B0503020204020204" pitchFamily="34" charset="-122"/>
              </a:rPr>
              <a:t>yn</a:t>
            </a:r>
            <a:r>
              <a:rPr lang="en-US" altLang="zh-CN" sz="1600" dirty="0">
                <a:solidFill>
                  <a:srgbClr val="4C6062"/>
                </a:solidFill>
                <a:latin typeface="微软雅黑" panose="020B0503020204020204" pitchFamily="34" charset="-122"/>
                <a:ea typeface="微软雅黑" panose="020B0503020204020204" pitchFamily="34" charset="-122"/>
              </a:rPr>
              <a:t>" == "Y" -o "$</a:t>
            </a:r>
            <a:r>
              <a:rPr lang="en-US" altLang="zh-CN" sz="1600" dirty="0" err="1">
                <a:solidFill>
                  <a:srgbClr val="4C6062"/>
                </a:solidFill>
                <a:latin typeface="微软雅黑" panose="020B0503020204020204" pitchFamily="34" charset="-122"/>
                <a:ea typeface="微软雅黑" panose="020B0503020204020204" pitchFamily="34" charset="-122"/>
              </a:rPr>
              <a:t>yn</a:t>
            </a:r>
            <a:r>
              <a:rPr lang="en-US" altLang="zh-CN" sz="1600" dirty="0">
                <a:solidFill>
                  <a:srgbClr val="4C6062"/>
                </a:solidFill>
                <a:latin typeface="微软雅黑" panose="020B0503020204020204" pitchFamily="34" charset="-122"/>
                <a:ea typeface="微软雅黑" panose="020B0503020204020204" pitchFamily="34" charset="-122"/>
              </a:rPr>
              <a:t>" == "y" ] &amp;&amp; echo "OK, continue" &amp;&amp; exit 0</a:t>
            </a:r>
            <a:endParaRPr lang="en-US" altLang="zh-CN" sz="1600" dirty="0">
              <a:solidFill>
                <a:srgbClr val="4C6062"/>
              </a:solidFill>
              <a:latin typeface="微软雅黑" panose="020B0503020204020204" pitchFamily="34" charset="-122"/>
              <a:ea typeface="微软雅黑" panose="020B0503020204020204" pitchFamily="34" charset="-122"/>
            </a:endParaRPr>
          </a:p>
          <a:p>
            <a:pPr marL="28575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a:t>
            </a:r>
            <a:r>
              <a:rPr lang="en-US" altLang="zh-CN" sz="1600" dirty="0" err="1">
                <a:solidFill>
                  <a:srgbClr val="4C6062"/>
                </a:solidFill>
                <a:latin typeface="微软雅黑" panose="020B0503020204020204" pitchFamily="34" charset="-122"/>
                <a:ea typeface="微软雅黑" panose="020B0503020204020204" pitchFamily="34" charset="-122"/>
              </a:rPr>
              <a:t>yn</a:t>
            </a:r>
            <a:r>
              <a:rPr lang="en-US" altLang="zh-CN" sz="1600" dirty="0">
                <a:solidFill>
                  <a:srgbClr val="4C6062"/>
                </a:solidFill>
                <a:latin typeface="微软雅黑" panose="020B0503020204020204" pitchFamily="34" charset="-122"/>
                <a:ea typeface="微软雅黑" panose="020B0503020204020204" pitchFamily="34" charset="-122"/>
              </a:rPr>
              <a:t>" == "N" -o "$</a:t>
            </a:r>
            <a:r>
              <a:rPr lang="en-US" altLang="zh-CN" sz="1600" dirty="0" err="1">
                <a:solidFill>
                  <a:srgbClr val="4C6062"/>
                </a:solidFill>
                <a:latin typeface="微软雅黑" panose="020B0503020204020204" pitchFamily="34" charset="-122"/>
                <a:ea typeface="微软雅黑" panose="020B0503020204020204" pitchFamily="34" charset="-122"/>
              </a:rPr>
              <a:t>yn</a:t>
            </a:r>
            <a:r>
              <a:rPr lang="en-US" altLang="zh-CN" sz="1600" dirty="0">
                <a:solidFill>
                  <a:srgbClr val="4C6062"/>
                </a:solidFill>
                <a:latin typeface="微软雅黑" panose="020B0503020204020204" pitchFamily="34" charset="-122"/>
                <a:ea typeface="微软雅黑" panose="020B0503020204020204" pitchFamily="34" charset="-122"/>
              </a:rPr>
              <a:t>" == "n" ] &amp;&amp; echo "Oh, interrupt!" &amp;&amp; exit 0</a:t>
            </a:r>
            <a:endParaRPr lang="en-US" altLang="zh-CN" sz="1600" dirty="0">
              <a:solidFill>
                <a:srgbClr val="4C6062"/>
              </a:solidFill>
              <a:latin typeface="微软雅黑" panose="020B0503020204020204" pitchFamily="34" charset="-122"/>
              <a:ea typeface="微软雅黑" panose="020B0503020204020204" pitchFamily="34" charset="-122"/>
            </a:endParaRPr>
          </a:p>
          <a:p>
            <a:pPr marL="28575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echo "I don't know what your choice is" &amp;&amp; exit 0</a:t>
            </a:r>
            <a:endParaRPr lang="en-US" altLang="zh-CN" sz="1600" dirty="0">
              <a:solidFill>
                <a:srgbClr val="4C6062"/>
              </a:solidFill>
              <a:latin typeface="微软雅黑" panose="020B0503020204020204" pitchFamily="34" charset="-122"/>
              <a:ea typeface="微软雅黑" panose="020B0503020204020204" pitchFamily="34" charset="-122"/>
            </a:endParaRPr>
          </a:p>
          <a:p>
            <a:pPr marL="28575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运行：</a:t>
            </a:r>
            <a:endParaRPr lang="zh-CN" altLang="en-US" sz="1600" dirty="0">
              <a:solidFill>
                <a:srgbClr val="4C6062"/>
              </a:solidFill>
              <a:latin typeface="微软雅黑" panose="020B0503020204020204" pitchFamily="34" charset="-122"/>
              <a:ea typeface="微软雅黑" panose="020B0503020204020204" pitchFamily="34" charset="-122"/>
            </a:endParaRPr>
          </a:p>
          <a:p>
            <a:pPr marL="28575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 </a:t>
            </a:r>
            <a:r>
              <a:rPr lang="en-US" altLang="zh-CN" sz="1600" dirty="0">
                <a:solidFill>
                  <a:srgbClr val="4C6062"/>
                </a:solidFill>
                <a:latin typeface="微软雅黑" panose="020B0503020204020204" pitchFamily="34" charset="-122"/>
                <a:ea typeface="微软雅黑" panose="020B0503020204020204" pitchFamily="34" charset="-122"/>
              </a:rPr>
              <a:t>[root@Server01 scripts]# </a:t>
            </a:r>
            <a:r>
              <a:rPr lang="en-US" altLang="zh-CN" sz="1600" dirty="0" err="1">
                <a:solidFill>
                  <a:srgbClr val="4C6062"/>
                </a:solidFill>
                <a:latin typeface="微软雅黑" panose="020B0503020204020204" pitchFamily="34" charset="-122"/>
                <a:ea typeface="微软雅黑" panose="020B0503020204020204" pitchFamily="34" charset="-122"/>
              </a:rPr>
              <a:t>sh</a:t>
            </a:r>
            <a:r>
              <a:rPr lang="en-US" altLang="zh-CN" sz="1600" dirty="0">
                <a:solidFill>
                  <a:srgbClr val="4C6062"/>
                </a:solidFill>
                <a:latin typeface="微软雅黑" panose="020B0503020204020204" pitchFamily="34" charset="-122"/>
                <a:ea typeface="微软雅黑" panose="020B0503020204020204" pitchFamily="34" charset="-122"/>
              </a:rPr>
              <a:t>  sh06.sh</a:t>
            </a:r>
            <a:endParaRPr lang="en-US" altLang="zh-CN" sz="1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7" name="图片 6"/>
          <p:cNvPicPr>
            <a:picLocks noChangeAspect="1"/>
          </p:cNvPicPr>
          <p:nvPr/>
        </p:nvPicPr>
        <p:blipFill>
          <a:blip r:embed="rId1"/>
          <a:stretch>
            <a:fillRect/>
          </a:stretch>
        </p:blipFill>
        <p:spPr>
          <a:xfrm>
            <a:off x="984794" y="2058196"/>
            <a:ext cx="10128776" cy="3063226"/>
          </a:xfrm>
          <a:prstGeom prst="rect">
            <a:avLst/>
          </a:prstGeom>
        </p:spPr>
      </p:pic>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nvPicPr>
        <p:blipFill>
          <a:blip r:embed="rId1"/>
          <a:stretch>
            <a:fillRect/>
          </a:stretch>
        </p:blipFill>
        <p:spPr>
          <a:xfrm>
            <a:off x="984794" y="5563393"/>
            <a:ext cx="10128776" cy="488409"/>
          </a:xfrm>
          <a:prstGeom prst="rect">
            <a:avLst/>
          </a:prstGeom>
        </p:spPr>
      </p:pic>
    </p:spTree>
  </p:cSld>
  <p:clrMapOvr>
    <a:masterClrMapping/>
  </p:clrMapOvr>
  <p:transition spd="slow">
    <p:push/>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8-5  </a:t>
            </a:r>
            <a:r>
              <a:rPr lang="zh-CN" altLang="en-US" dirty="0"/>
              <a:t>利用</a:t>
            </a:r>
            <a:r>
              <a:rPr lang="en-US" altLang="zh-CN" dirty="0"/>
              <a:t>if…then</a:t>
            </a:r>
            <a:r>
              <a:rPr lang="zh-CN" altLang="en-US" dirty="0"/>
              <a:t>条件判断式</a:t>
            </a:r>
            <a:endParaRPr lang="zh-CN" altLang="en-US" b="0" dirty="0"/>
          </a:p>
        </p:txBody>
      </p:sp>
      <p:sp>
        <p:nvSpPr>
          <p:cNvPr id="2" name="文本框 1"/>
          <p:cNvSpPr txBox="1"/>
          <p:nvPr/>
        </p:nvSpPr>
        <p:spPr>
          <a:xfrm>
            <a:off x="984793" y="1471587"/>
            <a:ext cx="9888772" cy="3742178"/>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if…then</a:t>
            </a:r>
            <a:r>
              <a:rPr lang="zh-CN" altLang="en-US" sz="2000" dirty="0">
                <a:solidFill>
                  <a:srgbClr val="4C6062"/>
                </a:solidFill>
                <a:latin typeface="微软雅黑" panose="020B0503020204020204" pitchFamily="34" charset="-122"/>
                <a:ea typeface="微软雅黑" panose="020B0503020204020204" pitchFamily="34" charset="-122"/>
              </a:rPr>
              <a:t>是最常见的条件判断式。简单地说，就是当符合某个条件判断的时候，就进行某项工作。</a:t>
            </a:r>
            <a:r>
              <a:rPr lang="en-US" altLang="zh-CN" sz="2000" dirty="0">
                <a:solidFill>
                  <a:srgbClr val="4C6062"/>
                </a:solidFill>
                <a:latin typeface="微软雅黑" panose="020B0503020204020204" pitchFamily="34" charset="-122"/>
                <a:ea typeface="微软雅黑" panose="020B0503020204020204" pitchFamily="34" charset="-122"/>
              </a:rPr>
              <a:t>if…then</a:t>
            </a:r>
            <a:r>
              <a:rPr lang="zh-CN" altLang="en-US" sz="2000" dirty="0">
                <a:solidFill>
                  <a:srgbClr val="4C6062"/>
                </a:solidFill>
                <a:latin typeface="微软雅黑" panose="020B0503020204020204" pitchFamily="34" charset="-122"/>
                <a:ea typeface="微软雅黑" panose="020B0503020204020204" pitchFamily="34" charset="-122"/>
              </a:rPr>
              <a:t>的判断还有多层次的情况，我们将分别介绍。</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．单层、简单条件判断式</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如果只有一个判断式要进行，那么可以简单地这样做：</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if [</a:t>
            </a:r>
            <a:r>
              <a:rPr lang="zh-CN" altLang="en-US" sz="1600" dirty="0">
                <a:solidFill>
                  <a:srgbClr val="4C6062"/>
                </a:solidFill>
                <a:latin typeface="微软雅黑" panose="020B0503020204020204" pitchFamily="34" charset="-122"/>
                <a:ea typeface="微软雅黑" panose="020B0503020204020204" pitchFamily="34" charset="-122"/>
              </a:rPr>
              <a:t>条件判断式</a:t>
            </a:r>
            <a:r>
              <a:rPr lang="en-US" altLang="zh-CN" sz="1600" dirty="0">
                <a:solidFill>
                  <a:srgbClr val="4C6062"/>
                </a:solidFill>
                <a:latin typeface="微软雅黑" panose="020B0503020204020204" pitchFamily="34" charset="-122"/>
                <a:ea typeface="微软雅黑" panose="020B0503020204020204" pitchFamily="34" charset="-122"/>
              </a:rPr>
              <a:t>]; then</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a:t>
            </a:r>
            <a:r>
              <a:rPr lang="zh-CN" altLang="en-US" sz="1600" dirty="0">
                <a:solidFill>
                  <a:srgbClr val="4C6062"/>
                </a:solidFill>
                <a:latin typeface="微软雅黑" panose="020B0503020204020204" pitchFamily="34" charset="-122"/>
                <a:ea typeface="微软雅黑" panose="020B0503020204020204" pitchFamily="34" charset="-122"/>
              </a:rPr>
              <a:t>当条件判断式成立时，可以进行的命令工作内容</a:t>
            </a:r>
            <a:r>
              <a:rPr lang="en-US" altLang="zh-CN" sz="1600" dirty="0">
                <a:solidFill>
                  <a:srgbClr val="4C6062"/>
                </a:solidFill>
                <a:latin typeface="微软雅黑" panose="020B0503020204020204" pitchFamily="34" charset="-122"/>
                <a:ea typeface="微软雅黑" panose="020B0503020204020204" pitchFamily="34" charset="-122"/>
              </a:rPr>
              <a:t>;</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fi   &lt;==</a:t>
            </a:r>
            <a:r>
              <a:rPr lang="zh-CN" altLang="en-US" sz="1600" dirty="0">
                <a:solidFill>
                  <a:srgbClr val="4C6062"/>
                </a:solidFill>
                <a:latin typeface="微软雅黑" panose="020B0503020204020204" pitchFamily="34" charset="-122"/>
                <a:ea typeface="微软雅黑" panose="020B0503020204020204" pitchFamily="34" charset="-122"/>
              </a:rPr>
              <a:t>将</a:t>
            </a:r>
            <a:r>
              <a:rPr lang="en-US" altLang="zh-CN" sz="1600" dirty="0">
                <a:solidFill>
                  <a:srgbClr val="4C6062"/>
                </a:solidFill>
                <a:latin typeface="微软雅黑" panose="020B0503020204020204" pitchFamily="34" charset="-122"/>
                <a:ea typeface="微软雅黑" panose="020B0503020204020204" pitchFamily="34" charset="-122"/>
              </a:rPr>
              <a:t>if</a:t>
            </a:r>
            <a:r>
              <a:rPr lang="zh-CN" altLang="en-US" sz="1600" dirty="0">
                <a:solidFill>
                  <a:srgbClr val="4C6062"/>
                </a:solidFill>
                <a:latin typeface="微软雅黑" panose="020B0503020204020204" pitchFamily="34" charset="-122"/>
                <a:ea typeface="微软雅黑" panose="020B0503020204020204" pitchFamily="34" charset="-122"/>
              </a:rPr>
              <a:t>反过来写，就成为</a:t>
            </a:r>
            <a:r>
              <a:rPr lang="en-US" altLang="zh-CN" sz="1600" dirty="0">
                <a:solidFill>
                  <a:srgbClr val="4C6062"/>
                </a:solidFill>
                <a:latin typeface="微软雅黑" panose="020B0503020204020204" pitchFamily="34" charset="-122"/>
                <a:ea typeface="微软雅黑" panose="020B0503020204020204" pitchFamily="34" charset="-122"/>
              </a:rPr>
              <a:t>fi</a:t>
            </a:r>
            <a:r>
              <a:rPr lang="zh-CN" altLang="en-US" sz="1600" dirty="0">
                <a:solidFill>
                  <a:srgbClr val="4C6062"/>
                </a:solidFill>
                <a:latin typeface="微软雅黑" panose="020B0503020204020204" pitchFamily="34" charset="-122"/>
                <a:ea typeface="微软雅黑" panose="020B0503020204020204" pitchFamily="34" charset="-122"/>
              </a:rPr>
              <a:t>了，结束</a:t>
            </a:r>
            <a:r>
              <a:rPr lang="en-US" altLang="zh-CN" sz="1600" dirty="0">
                <a:solidFill>
                  <a:srgbClr val="4C6062"/>
                </a:solidFill>
                <a:latin typeface="微软雅黑" panose="020B0503020204020204" pitchFamily="34" charset="-122"/>
                <a:ea typeface="微软雅黑" panose="020B0503020204020204" pitchFamily="34" charset="-122"/>
              </a:rPr>
              <a:t>if</a:t>
            </a:r>
            <a:r>
              <a:rPr lang="zh-CN" altLang="en-US" sz="1600" dirty="0">
                <a:solidFill>
                  <a:srgbClr val="4C6062"/>
                </a:solidFill>
                <a:latin typeface="微软雅黑" panose="020B0503020204020204" pitchFamily="34" charset="-122"/>
                <a:ea typeface="微软雅黑" panose="020B0503020204020204" pitchFamily="34" charset="-122"/>
              </a:rPr>
              <a:t>之意</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1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nvPicPr>
        <p:blipFill>
          <a:blip r:embed="rId1"/>
          <a:stretch>
            <a:fillRect/>
          </a:stretch>
        </p:blipFill>
        <p:spPr>
          <a:xfrm>
            <a:off x="984794" y="2942119"/>
            <a:ext cx="10128776" cy="1813549"/>
          </a:xfrm>
          <a:prstGeom prst="rect">
            <a:avLst/>
          </a:prstGeom>
        </p:spPr>
      </p:pic>
    </p:spTree>
  </p:cSld>
  <p:clrMapOvr>
    <a:masterClrMapping/>
  </p:clrMapOvr>
  <p:transition spd="slow">
    <p:push/>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8-5  </a:t>
            </a:r>
            <a:r>
              <a:rPr lang="zh-CN" altLang="en-US" dirty="0"/>
              <a:t>利用</a:t>
            </a:r>
            <a:r>
              <a:rPr lang="en-US" altLang="zh-CN" dirty="0"/>
              <a:t>if…then</a:t>
            </a:r>
            <a:r>
              <a:rPr lang="zh-CN" altLang="en-US" dirty="0"/>
              <a:t>条件判断式</a:t>
            </a:r>
            <a:endParaRPr lang="zh-CN" altLang="en-US" b="0" dirty="0"/>
          </a:p>
        </p:txBody>
      </p:sp>
      <p:sp>
        <p:nvSpPr>
          <p:cNvPr id="2" name="文本框 1"/>
          <p:cNvSpPr txBox="1"/>
          <p:nvPr/>
        </p:nvSpPr>
        <p:spPr>
          <a:xfrm>
            <a:off x="984793" y="1471587"/>
            <a:ext cx="9888772" cy="5004062"/>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下面将</a:t>
            </a:r>
            <a:r>
              <a:rPr lang="en-US" altLang="zh-CN" sz="2000" dirty="0">
                <a:solidFill>
                  <a:srgbClr val="4C6062"/>
                </a:solidFill>
                <a:latin typeface="微软雅黑" panose="020B0503020204020204" pitchFamily="34" charset="-122"/>
                <a:ea typeface="微软雅黑" panose="020B0503020204020204" pitchFamily="34" charset="-122"/>
              </a:rPr>
              <a:t>sh06.sh</a:t>
            </a:r>
            <a:r>
              <a:rPr lang="zh-CN" altLang="en-US" sz="2000" dirty="0">
                <a:solidFill>
                  <a:srgbClr val="4C6062"/>
                </a:solidFill>
                <a:latin typeface="微软雅黑" panose="020B0503020204020204" pitchFamily="34" charset="-122"/>
                <a:ea typeface="微软雅黑" panose="020B0503020204020204" pitchFamily="34" charset="-122"/>
              </a:rPr>
              <a:t>这个脚本修改为</a:t>
            </a:r>
            <a:r>
              <a:rPr lang="en-US" altLang="zh-CN" sz="2000" dirty="0">
                <a:solidFill>
                  <a:srgbClr val="4C6062"/>
                </a:solidFill>
                <a:latin typeface="微软雅黑" panose="020B0503020204020204" pitchFamily="34" charset="-122"/>
                <a:ea typeface="微软雅黑" panose="020B0503020204020204" pitchFamily="34" charset="-122"/>
              </a:rPr>
              <a:t>if...then</a:t>
            </a:r>
            <a:r>
              <a:rPr lang="zh-CN" altLang="en-US" sz="2000" dirty="0">
                <a:solidFill>
                  <a:srgbClr val="4C6062"/>
                </a:solidFill>
                <a:latin typeface="微软雅黑" panose="020B0503020204020204" pitchFamily="34" charset="-122"/>
                <a:ea typeface="微软雅黑" panose="020B0503020204020204" pitchFamily="34" charset="-122"/>
              </a:rPr>
              <a:t>的样式：</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scripts]# cp  sh06.sh  sh06-2.sh  &lt;==</a:t>
            </a:r>
            <a:r>
              <a:rPr lang="zh-CN" altLang="en-US" sz="1600" dirty="0">
                <a:solidFill>
                  <a:srgbClr val="4C6062"/>
                </a:solidFill>
                <a:latin typeface="微软雅黑" panose="020B0503020204020204" pitchFamily="34" charset="-122"/>
                <a:ea typeface="微软雅黑" panose="020B0503020204020204" pitchFamily="34" charset="-122"/>
              </a:rPr>
              <a:t>这样改得比较快</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scripts]# vim  sh06-2.sh</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#!/bin/bash</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Program:</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This program shows the user's choice</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History:</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2021/08/25    Bobby   First release</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PATH=/bin:/</a:t>
            </a:r>
            <a:r>
              <a:rPr lang="en-US" altLang="zh-CN" sz="1600" dirty="0" err="1">
                <a:solidFill>
                  <a:srgbClr val="4C6062"/>
                </a:solidFill>
                <a:latin typeface="微软雅黑" panose="020B0503020204020204" pitchFamily="34" charset="-122"/>
                <a:ea typeface="微软雅黑" panose="020B0503020204020204" pitchFamily="34" charset="-122"/>
              </a:rPr>
              <a:t>sbin</a:t>
            </a:r>
            <a:r>
              <a:rPr lang="en-US" altLang="zh-CN" sz="1600" dirty="0">
                <a:solidFill>
                  <a:srgbClr val="4C6062"/>
                </a:solidFill>
                <a:latin typeface="微软雅黑" panose="020B0503020204020204" pitchFamily="34" charset="-122"/>
                <a:ea typeface="微软雅黑" panose="020B0503020204020204" pitchFamily="34" charset="-122"/>
              </a:rPr>
              <a:t>:/</a:t>
            </a:r>
            <a:r>
              <a:rPr lang="en-US" altLang="zh-CN" sz="1600" dirty="0" err="1">
                <a:solidFill>
                  <a:srgbClr val="4C6062"/>
                </a:solidFill>
                <a:latin typeface="微软雅黑" panose="020B0503020204020204" pitchFamily="34" charset="-122"/>
                <a:ea typeface="微软雅黑" panose="020B0503020204020204" pitchFamily="34" charset="-122"/>
              </a:rPr>
              <a:t>usr</a:t>
            </a:r>
            <a:r>
              <a:rPr lang="en-US" altLang="zh-CN" sz="1600" dirty="0">
                <a:solidFill>
                  <a:srgbClr val="4C6062"/>
                </a:solidFill>
                <a:latin typeface="微软雅黑" panose="020B0503020204020204" pitchFamily="34" charset="-122"/>
                <a:ea typeface="微软雅黑" panose="020B0503020204020204" pitchFamily="34" charset="-122"/>
              </a:rPr>
              <a:t>/bin:/</a:t>
            </a:r>
            <a:r>
              <a:rPr lang="en-US" altLang="zh-CN" sz="1600" dirty="0" err="1">
                <a:solidFill>
                  <a:srgbClr val="4C6062"/>
                </a:solidFill>
                <a:latin typeface="微软雅黑" panose="020B0503020204020204" pitchFamily="34" charset="-122"/>
                <a:ea typeface="微软雅黑" panose="020B0503020204020204" pitchFamily="34" charset="-122"/>
              </a:rPr>
              <a:t>usr</a:t>
            </a:r>
            <a:r>
              <a:rPr lang="en-US" altLang="zh-CN" sz="1600" dirty="0">
                <a:solidFill>
                  <a:srgbClr val="4C6062"/>
                </a:solidFill>
                <a:latin typeface="微软雅黑" panose="020B0503020204020204" pitchFamily="34" charset="-122"/>
                <a:ea typeface="微软雅黑" panose="020B0503020204020204" pitchFamily="34" charset="-122"/>
              </a:rPr>
              <a:t>/</a:t>
            </a:r>
            <a:r>
              <a:rPr lang="en-US" altLang="zh-CN" sz="1600" dirty="0" err="1">
                <a:solidFill>
                  <a:srgbClr val="4C6062"/>
                </a:solidFill>
                <a:latin typeface="微软雅黑" panose="020B0503020204020204" pitchFamily="34" charset="-122"/>
                <a:ea typeface="微软雅黑" panose="020B0503020204020204" pitchFamily="34" charset="-122"/>
              </a:rPr>
              <a:t>sbin</a:t>
            </a:r>
            <a:r>
              <a:rPr lang="en-US" altLang="zh-CN" sz="1600" dirty="0">
                <a:solidFill>
                  <a:srgbClr val="4C6062"/>
                </a:solidFill>
                <a:latin typeface="微软雅黑" panose="020B0503020204020204" pitchFamily="34" charset="-122"/>
                <a:ea typeface="微软雅黑" panose="020B0503020204020204" pitchFamily="34" charset="-122"/>
              </a:rPr>
              <a:t>:/</a:t>
            </a:r>
            <a:r>
              <a:rPr lang="en-US" altLang="zh-CN" sz="1600" dirty="0" err="1">
                <a:solidFill>
                  <a:srgbClr val="4C6062"/>
                </a:solidFill>
                <a:latin typeface="微软雅黑" panose="020B0503020204020204" pitchFamily="34" charset="-122"/>
                <a:ea typeface="微软雅黑" panose="020B0503020204020204" pitchFamily="34" charset="-122"/>
              </a:rPr>
              <a:t>usr</a:t>
            </a:r>
            <a:r>
              <a:rPr lang="en-US" altLang="zh-CN" sz="1600" dirty="0">
                <a:solidFill>
                  <a:srgbClr val="4C6062"/>
                </a:solidFill>
                <a:latin typeface="微软雅黑" panose="020B0503020204020204" pitchFamily="34" charset="-122"/>
                <a:ea typeface="微软雅黑" panose="020B0503020204020204" pitchFamily="34" charset="-122"/>
              </a:rPr>
              <a:t>/local/bin:/</a:t>
            </a:r>
            <a:r>
              <a:rPr lang="en-US" altLang="zh-CN" sz="1600" dirty="0" err="1">
                <a:solidFill>
                  <a:srgbClr val="4C6062"/>
                </a:solidFill>
                <a:latin typeface="微软雅黑" panose="020B0503020204020204" pitchFamily="34" charset="-122"/>
                <a:ea typeface="微软雅黑" panose="020B0503020204020204" pitchFamily="34" charset="-122"/>
              </a:rPr>
              <a:t>usr</a:t>
            </a:r>
            <a:r>
              <a:rPr lang="en-US" altLang="zh-CN" sz="1600" dirty="0">
                <a:solidFill>
                  <a:srgbClr val="4C6062"/>
                </a:solidFill>
                <a:latin typeface="微软雅黑" panose="020B0503020204020204" pitchFamily="34" charset="-122"/>
                <a:ea typeface="微软雅黑" panose="020B0503020204020204" pitchFamily="34" charset="-122"/>
              </a:rPr>
              <a:t>/local/</a:t>
            </a:r>
            <a:r>
              <a:rPr lang="en-US" altLang="zh-CN" sz="1600" dirty="0" err="1">
                <a:solidFill>
                  <a:srgbClr val="4C6062"/>
                </a:solidFill>
                <a:latin typeface="微软雅黑" panose="020B0503020204020204" pitchFamily="34" charset="-122"/>
                <a:ea typeface="微软雅黑" panose="020B0503020204020204" pitchFamily="34" charset="-122"/>
              </a:rPr>
              <a:t>sbin</a:t>
            </a:r>
            <a:r>
              <a:rPr lang="en-US" altLang="zh-CN" sz="1600" dirty="0">
                <a:solidFill>
                  <a:srgbClr val="4C6062"/>
                </a:solidFill>
                <a:latin typeface="微软雅黑" panose="020B0503020204020204" pitchFamily="34" charset="-122"/>
                <a:ea typeface="微软雅黑" panose="020B0503020204020204" pitchFamily="34" charset="-122"/>
              </a:rPr>
              <a:t>:~/bin</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export PATH</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read -p "Please input (Y/N): " </a:t>
            </a:r>
            <a:r>
              <a:rPr lang="en-US" altLang="zh-CN" sz="1600" dirty="0" err="1">
                <a:solidFill>
                  <a:srgbClr val="4C6062"/>
                </a:solidFill>
                <a:latin typeface="微软雅黑" panose="020B0503020204020204" pitchFamily="34" charset="-122"/>
                <a:ea typeface="微软雅黑" panose="020B0503020204020204" pitchFamily="34" charset="-122"/>
              </a:rPr>
              <a:t>yn</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1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nvPicPr>
        <p:blipFill>
          <a:blip r:embed="rId1"/>
          <a:stretch>
            <a:fillRect/>
          </a:stretch>
        </p:blipFill>
        <p:spPr>
          <a:xfrm>
            <a:off x="984794" y="2058196"/>
            <a:ext cx="10128776" cy="3962393"/>
          </a:xfrm>
          <a:prstGeom prst="rect">
            <a:avLst/>
          </a:prstGeom>
        </p:spPr>
      </p:pic>
    </p:spTree>
  </p:cSld>
  <p:clrMapOvr>
    <a:masterClrMapping/>
  </p:clrMapOvr>
  <p:transition spd="slow">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项目知识准备</a:t>
            </a:r>
            <a:endParaRPr lang="zh-CN" altLang="en-US" dirty="0"/>
          </a:p>
        </p:txBody>
      </p:sp>
      <p:sp>
        <p:nvSpPr>
          <p:cNvPr id="6" name="内容占位符 5"/>
          <p:cNvSpPr>
            <a:spLocks noGrp="1"/>
          </p:cNvSpPr>
          <p:nvPr>
            <p:ph idx="13"/>
          </p:nvPr>
        </p:nvSpPr>
        <p:spPr/>
        <p:txBody>
          <a:bodyPr>
            <a:noAutofit/>
          </a:bodyPr>
          <a:lstStyle/>
          <a:p>
            <a:r>
              <a:rPr lang="zh-CN" altLang="en-US" dirty="0"/>
              <a:t>了解</a:t>
            </a:r>
            <a:r>
              <a:rPr lang="en-US" altLang="zh-CN" dirty="0"/>
              <a:t>shell script</a:t>
            </a:r>
            <a:endParaRPr lang="zh-CN" altLang="en-US" dirty="0"/>
          </a:p>
        </p:txBody>
      </p:sp>
      <p:sp>
        <p:nvSpPr>
          <p:cNvPr id="2" name="文本框 1"/>
          <p:cNvSpPr txBox="1"/>
          <p:nvPr/>
        </p:nvSpPr>
        <p:spPr>
          <a:xfrm>
            <a:off x="917576" y="1570517"/>
            <a:ext cx="10363200" cy="2346283"/>
          </a:xfrm>
          <a:prstGeom prst="rect">
            <a:avLst/>
          </a:prstGeom>
          <a:noFill/>
        </p:spPr>
        <p:txBody>
          <a:bodyPr wrap="square" rtlCol="0" anchor="t">
            <a:spAutoFit/>
          </a:bodyPr>
          <a:lstStyle/>
          <a:p>
            <a:pPr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script</a:t>
            </a:r>
            <a:r>
              <a:rPr lang="zh-CN" altLang="en-US" sz="2000" dirty="0">
                <a:solidFill>
                  <a:srgbClr val="4C6062"/>
                </a:solidFill>
                <a:latin typeface="微软雅黑" panose="020B0503020204020204" pitchFamily="34" charset="-122"/>
                <a:ea typeface="微软雅黑" panose="020B0503020204020204" pitchFamily="34" charset="-122"/>
              </a:rPr>
              <a:t>是“脚本、剧本”的意思。</a:t>
            </a:r>
            <a:r>
              <a:rPr lang="en-US" altLang="zh-CN" sz="2000" dirty="0">
                <a:solidFill>
                  <a:srgbClr val="4C6062"/>
                </a:solidFill>
                <a:latin typeface="微软雅黑" panose="020B0503020204020204" pitchFamily="34" charset="-122"/>
                <a:ea typeface="微软雅黑" panose="020B0503020204020204" pitchFamily="34" charset="-122"/>
              </a:rPr>
              <a:t>shell script</a:t>
            </a:r>
            <a:r>
              <a:rPr lang="zh-CN" altLang="en-US" sz="2000" dirty="0">
                <a:solidFill>
                  <a:srgbClr val="4C6062"/>
                </a:solidFill>
                <a:latin typeface="微软雅黑" panose="020B0503020204020204" pitchFamily="34" charset="-122"/>
                <a:ea typeface="微软雅黑" panose="020B0503020204020204" pitchFamily="34" charset="-122"/>
              </a:rPr>
              <a:t>是利用</a:t>
            </a:r>
            <a:r>
              <a:rPr lang="en-US" altLang="zh-CN" sz="2000" dirty="0">
                <a:solidFill>
                  <a:srgbClr val="4C6062"/>
                </a:solidFill>
                <a:latin typeface="微软雅黑" panose="020B0503020204020204" pitchFamily="34" charset="-122"/>
                <a:ea typeface="微软雅黑" panose="020B0503020204020204" pitchFamily="34" charset="-122"/>
              </a:rPr>
              <a:t>shell</a:t>
            </a:r>
            <a:r>
              <a:rPr lang="zh-CN" altLang="en-US" sz="2000" dirty="0">
                <a:solidFill>
                  <a:srgbClr val="4C6062"/>
                </a:solidFill>
                <a:latin typeface="微软雅黑" panose="020B0503020204020204" pitchFamily="34" charset="-122"/>
                <a:ea typeface="微软雅黑" panose="020B0503020204020204" pitchFamily="34" charset="-122"/>
              </a:rPr>
              <a:t>的功能所写的一个“程序（</a:t>
            </a:r>
            <a:r>
              <a:rPr lang="en-US" altLang="zh-CN" sz="2000" dirty="0">
                <a:solidFill>
                  <a:srgbClr val="4C6062"/>
                </a:solidFill>
                <a:latin typeface="微软雅黑" panose="020B0503020204020204" pitchFamily="34" charset="-122"/>
                <a:ea typeface="微软雅黑" panose="020B0503020204020204" pitchFamily="34" charset="-122"/>
              </a:rPr>
              <a:t>program</a:t>
            </a:r>
            <a:r>
              <a:rPr lang="zh-CN" altLang="en-US"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shell script</a:t>
            </a:r>
            <a:r>
              <a:rPr lang="zh-CN" altLang="en-US" sz="2000" dirty="0">
                <a:solidFill>
                  <a:srgbClr val="4C6062"/>
                </a:solidFill>
                <a:latin typeface="微软雅黑" panose="020B0503020204020204" pitchFamily="34" charset="-122"/>
                <a:ea typeface="微软雅黑" panose="020B0503020204020204" pitchFamily="34" charset="-122"/>
              </a:rPr>
              <a:t>可以被简单地看成是批处理文件，也是一个程序语言，并且这个程序语言都是利用</a:t>
            </a:r>
            <a:r>
              <a:rPr lang="en-US" altLang="zh-CN" sz="2000" dirty="0">
                <a:solidFill>
                  <a:srgbClr val="4C6062"/>
                </a:solidFill>
                <a:latin typeface="微软雅黑" panose="020B0503020204020204" pitchFamily="34" charset="-122"/>
                <a:ea typeface="微软雅黑" panose="020B0503020204020204" pitchFamily="34" charset="-122"/>
              </a:rPr>
              <a:t>shell</a:t>
            </a:r>
            <a:r>
              <a:rPr lang="zh-CN" altLang="en-US" sz="2000" dirty="0">
                <a:solidFill>
                  <a:srgbClr val="4C6062"/>
                </a:solidFill>
                <a:latin typeface="微软雅黑" panose="020B0503020204020204" pitchFamily="34" charset="-122"/>
                <a:ea typeface="微软雅黑" panose="020B0503020204020204" pitchFamily="34" charset="-122"/>
              </a:rPr>
              <a:t>与相关工具命令组成的，所以不需要编译即可运行。</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p:transition spd="slow">
    <p:push/>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8-5  </a:t>
            </a:r>
            <a:r>
              <a:rPr lang="zh-CN" altLang="en-US" dirty="0"/>
              <a:t>利用</a:t>
            </a:r>
            <a:r>
              <a:rPr lang="en-US" altLang="zh-CN" dirty="0"/>
              <a:t>if…then</a:t>
            </a:r>
            <a:r>
              <a:rPr lang="zh-CN" altLang="en-US" dirty="0"/>
              <a:t>条件判断式</a:t>
            </a:r>
            <a:endParaRPr lang="zh-CN" altLang="en-US" b="0" dirty="0"/>
          </a:p>
        </p:txBody>
      </p:sp>
      <p:sp>
        <p:nvSpPr>
          <p:cNvPr id="2" name="文本框 1"/>
          <p:cNvSpPr txBox="1"/>
          <p:nvPr/>
        </p:nvSpPr>
        <p:spPr>
          <a:xfrm>
            <a:off x="984793" y="1471587"/>
            <a:ext cx="9888772" cy="4511620"/>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续上</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if [ "$</a:t>
            </a:r>
            <a:r>
              <a:rPr lang="en-US" altLang="zh-CN" sz="1600" dirty="0" err="1">
                <a:solidFill>
                  <a:srgbClr val="4C6062"/>
                </a:solidFill>
                <a:latin typeface="微软雅黑" panose="020B0503020204020204" pitchFamily="34" charset="-122"/>
                <a:ea typeface="微软雅黑" panose="020B0503020204020204" pitchFamily="34" charset="-122"/>
              </a:rPr>
              <a:t>yn</a:t>
            </a:r>
            <a:r>
              <a:rPr lang="en-US" altLang="zh-CN" sz="1600" dirty="0">
                <a:solidFill>
                  <a:srgbClr val="4C6062"/>
                </a:solidFill>
                <a:latin typeface="微软雅黑" panose="020B0503020204020204" pitchFamily="34" charset="-122"/>
                <a:ea typeface="微软雅黑" panose="020B0503020204020204" pitchFamily="34" charset="-122"/>
              </a:rPr>
              <a:t>" == "Y" ] || [ "$</a:t>
            </a:r>
            <a:r>
              <a:rPr lang="en-US" altLang="zh-CN" sz="1600" dirty="0" err="1">
                <a:solidFill>
                  <a:srgbClr val="4C6062"/>
                </a:solidFill>
                <a:latin typeface="微软雅黑" panose="020B0503020204020204" pitchFamily="34" charset="-122"/>
                <a:ea typeface="微软雅黑" panose="020B0503020204020204" pitchFamily="34" charset="-122"/>
              </a:rPr>
              <a:t>yn</a:t>
            </a:r>
            <a:r>
              <a:rPr lang="en-US" altLang="zh-CN" sz="1600" dirty="0">
                <a:solidFill>
                  <a:srgbClr val="4C6062"/>
                </a:solidFill>
                <a:latin typeface="微软雅黑" panose="020B0503020204020204" pitchFamily="34" charset="-122"/>
                <a:ea typeface="微软雅黑" panose="020B0503020204020204" pitchFamily="34" charset="-122"/>
              </a:rPr>
              <a:t>" == "y" ]; then</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echo "OK, continue"</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exit 0</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fi</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if [ "$</a:t>
            </a:r>
            <a:r>
              <a:rPr lang="en-US" altLang="zh-CN" sz="1600" dirty="0" err="1">
                <a:solidFill>
                  <a:srgbClr val="4C6062"/>
                </a:solidFill>
                <a:latin typeface="微软雅黑" panose="020B0503020204020204" pitchFamily="34" charset="-122"/>
                <a:ea typeface="微软雅黑" panose="020B0503020204020204" pitchFamily="34" charset="-122"/>
              </a:rPr>
              <a:t>yn</a:t>
            </a:r>
            <a:r>
              <a:rPr lang="en-US" altLang="zh-CN" sz="1600" dirty="0">
                <a:solidFill>
                  <a:srgbClr val="4C6062"/>
                </a:solidFill>
                <a:latin typeface="微软雅黑" panose="020B0503020204020204" pitchFamily="34" charset="-122"/>
                <a:ea typeface="微软雅黑" panose="020B0503020204020204" pitchFamily="34" charset="-122"/>
              </a:rPr>
              <a:t>" == "N" ] || [ "$</a:t>
            </a:r>
            <a:r>
              <a:rPr lang="en-US" altLang="zh-CN" sz="1600" dirty="0" err="1">
                <a:solidFill>
                  <a:srgbClr val="4C6062"/>
                </a:solidFill>
                <a:latin typeface="微软雅黑" panose="020B0503020204020204" pitchFamily="34" charset="-122"/>
                <a:ea typeface="微软雅黑" panose="020B0503020204020204" pitchFamily="34" charset="-122"/>
              </a:rPr>
              <a:t>yn</a:t>
            </a:r>
            <a:r>
              <a:rPr lang="en-US" altLang="zh-CN" sz="1600" dirty="0">
                <a:solidFill>
                  <a:srgbClr val="4C6062"/>
                </a:solidFill>
                <a:latin typeface="微软雅黑" panose="020B0503020204020204" pitchFamily="34" charset="-122"/>
                <a:ea typeface="微软雅黑" panose="020B0503020204020204" pitchFamily="34" charset="-122"/>
              </a:rPr>
              <a:t>" == "n" ]; then</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echo "Oh, interrupt!"</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exit 0</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fi</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echo "I don't know what your choice is" &amp;&amp; exit 0</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运行：</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 </a:t>
            </a:r>
            <a:r>
              <a:rPr lang="en-US" altLang="zh-CN" sz="1600" dirty="0">
                <a:solidFill>
                  <a:srgbClr val="4C6062"/>
                </a:solidFill>
                <a:latin typeface="微软雅黑" panose="020B0503020204020204" pitchFamily="34" charset="-122"/>
                <a:ea typeface="微软雅黑" panose="020B0503020204020204" pitchFamily="34" charset="-122"/>
              </a:rPr>
              <a:t>[root@Server01 scripts]# </a:t>
            </a:r>
            <a:r>
              <a:rPr lang="en-US" altLang="zh-CN" sz="1600" dirty="0" err="1">
                <a:solidFill>
                  <a:srgbClr val="4C6062"/>
                </a:solidFill>
                <a:latin typeface="微软雅黑" panose="020B0503020204020204" pitchFamily="34" charset="-122"/>
                <a:ea typeface="微软雅黑" panose="020B0503020204020204" pitchFamily="34" charset="-122"/>
              </a:rPr>
              <a:t>sh</a:t>
            </a:r>
            <a:r>
              <a:rPr lang="en-US" altLang="zh-CN" sz="1600" dirty="0">
                <a:solidFill>
                  <a:srgbClr val="4C6062"/>
                </a:solidFill>
                <a:latin typeface="微软雅黑" panose="020B0503020204020204" pitchFamily="34" charset="-122"/>
                <a:ea typeface="微软雅黑" panose="020B0503020204020204" pitchFamily="34" charset="-122"/>
              </a:rPr>
              <a:t> sh06-2.sh</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1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nvPicPr>
        <p:blipFill>
          <a:blip r:embed="rId1"/>
          <a:stretch>
            <a:fillRect/>
          </a:stretch>
        </p:blipFill>
        <p:spPr>
          <a:xfrm>
            <a:off x="984794" y="1981998"/>
            <a:ext cx="10128776" cy="2941302"/>
          </a:xfrm>
          <a:prstGeom prst="rect">
            <a:avLst/>
          </a:prstGeom>
        </p:spPr>
      </p:pic>
      <p:pic>
        <p:nvPicPr>
          <p:cNvPr id="10" name="图片 9"/>
          <p:cNvPicPr>
            <a:picLocks noChangeAspect="1"/>
          </p:cNvPicPr>
          <p:nvPr/>
        </p:nvPicPr>
        <p:blipFill>
          <a:blip r:embed="rId1"/>
          <a:stretch>
            <a:fillRect/>
          </a:stretch>
        </p:blipFill>
        <p:spPr>
          <a:xfrm>
            <a:off x="984792" y="5182394"/>
            <a:ext cx="10128776" cy="426702"/>
          </a:xfrm>
          <a:prstGeom prst="rect">
            <a:avLst/>
          </a:prstGeom>
        </p:spPr>
      </p:pic>
    </p:spTree>
  </p:cSld>
  <p:clrMapOvr>
    <a:masterClrMapping/>
  </p:clrMapOvr>
  <p:transition spd="slow">
    <p:push/>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8-5  </a:t>
            </a:r>
            <a:r>
              <a:rPr lang="zh-CN" altLang="en-US" dirty="0"/>
              <a:t>利用</a:t>
            </a:r>
            <a:r>
              <a:rPr lang="en-US" altLang="zh-CN" dirty="0"/>
              <a:t>if…then</a:t>
            </a:r>
            <a:r>
              <a:rPr lang="zh-CN" altLang="en-US" dirty="0"/>
              <a:t>条件判断式</a:t>
            </a:r>
            <a:endParaRPr lang="zh-CN" altLang="en-US" b="0" dirty="0"/>
          </a:p>
        </p:txBody>
      </p:sp>
      <p:sp>
        <p:nvSpPr>
          <p:cNvPr id="2" name="文本框 1"/>
          <p:cNvSpPr txBox="1"/>
          <p:nvPr/>
        </p:nvSpPr>
        <p:spPr>
          <a:xfrm>
            <a:off x="984793" y="1471587"/>
            <a:ext cx="9888772" cy="5419561"/>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．多重、复杂条件判断式</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在同一个数据的判断中，如果该数据需要进行多种不同的判断，那么应该怎么做呢？</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可以使用：</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a:t>
            </a:r>
            <a:r>
              <a:rPr lang="zh-CN" altLang="en-US" sz="1600" dirty="0">
                <a:solidFill>
                  <a:srgbClr val="4C6062"/>
                </a:solidFill>
                <a:latin typeface="微软雅黑" panose="020B0503020204020204" pitchFamily="34" charset="-122"/>
                <a:ea typeface="微软雅黑" panose="020B0503020204020204" pitchFamily="34" charset="-122"/>
              </a:rPr>
              <a:t>多个条件判断 </a:t>
            </a:r>
            <a:r>
              <a:rPr lang="en-US" altLang="zh-CN" sz="1600" dirty="0">
                <a:solidFill>
                  <a:srgbClr val="4C6062"/>
                </a:solidFill>
                <a:latin typeface="微软雅黑" panose="020B0503020204020204" pitchFamily="34" charset="-122"/>
                <a:ea typeface="微软雅黑" panose="020B0503020204020204" pitchFamily="34" charset="-122"/>
              </a:rPr>
              <a:t>(if...</a:t>
            </a:r>
            <a:r>
              <a:rPr lang="en-US" altLang="zh-CN" sz="1600" dirty="0" err="1">
                <a:solidFill>
                  <a:srgbClr val="4C6062"/>
                </a:solidFill>
                <a:latin typeface="微软雅黑" panose="020B0503020204020204" pitchFamily="34" charset="-122"/>
                <a:ea typeface="微软雅黑" panose="020B0503020204020204" pitchFamily="34" charset="-122"/>
              </a:rPr>
              <a:t>elif</a:t>
            </a:r>
            <a:r>
              <a:rPr lang="en-US" altLang="zh-CN" sz="1600" dirty="0">
                <a:solidFill>
                  <a:srgbClr val="4C6062"/>
                </a:solidFill>
                <a:latin typeface="微软雅黑" panose="020B0503020204020204" pitchFamily="34" charset="-122"/>
                <a:ea typeface="微软雅黑" panose="020B0503020204020204" pitchFamily="34" charset="-122"/>
              </a:rPr>
              <a:t>...</a:t>
            </a:r>
            <a:r>
              <a:rPr lang="en-US" altLang="zh-CN" sz="1600" dirty="0" err="1">
                <a:solidFill>
                  <a:srgbClr val="4C6062"/>
                </a:solidFill>
                <a:latin typeface="微软雅黑" panose="020B0503020204020204" pitchFamily="34" charset="-122"/>
                <a:ea typeface="微软雅黑" panose="020B0503020204020204" pitchFamily="34" charset="-122"/>
              </a:rPr>
              <a:t>elif</a:t>
            </a:r>
            <a:r>
              <a:rPr lang="en-US" altLang="zh-CN" sz="1600" dirty="0">
                <a:solidFill>
                  <a:srgbClr val="4C6062"/>
                </a:solidFill>
                <a:latin typeface="微软雅黑" panose="020B0503020204020204" pitchFamily="34" charset="-122"/>
                <a:ea typeface="微软雅黑" panose="020B0503020204020204" pitchFamily="34" charset="-122"/>
              </a:rPr>
              <a:t>...  else) </a:t>
            </a:r>
            <a:r>
              <a:rPr lang="zh-CN" altLang="en-US" sz="1600" dirty="0">
                <a:solidFill>
                  <a:srgbClr val="4C6062"/>
                </a:solidFill>
                <a:latin typeface="微软雅黑" panose="020B0503020204020204" pitchFamily="34" charset="-122"/>
                <a:ea typeface="微软雅黑" panose="020B0503020204020204" pitchFamily="34" charset="-122"/>
              </a:rPr>
              <a:t>分多种不同情况运行</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if [</a:t>
            </a:r>
            <a:r>
              <a:rPr lang="zh-CN" altLang="en-US" sz="1600" dirty="0">
                <a:solidFill>
                  <a:srgbClr val="4C6062"/>
                </a:solidFill>
                <a:latin typeface="微软雅黑" panose="020B0503020204020204" pitchFamily="34" charset="-122"/>
                <a:ea typeface="微软雅黑" panose="020B0503020204020204" pitchFamily="34" charset="-122"/>
              </a:rPr>
              <a:t>条件判断式一</a:t>
            </a:r>
            <a:r>
              <a:rPr lang="en-US" altLang="zh-CN" sz="1600" dirty="0">
                <a:solidFill>
                  <a:srgbClr val="4C6062"/>
                </a:solidFill>
                <a:latin typeface="微软雅黑" panose="020B0503020204020204" pitchFamily="34" charset="-122"/>
                <a:ea typeface="微软雅黑" panose="020B0503020204020204" pitchFamily="34" charset="-122"/>
              </a:rPr>
              <a:t>]; then</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a:t>
            </a:r>
            <a:r>
              <a:rPr lang="zh-CN" altLang="en-US" sz="1600" dirty="0">
                <a:solidFill>
                  <a:srgbClr val="4C6062"/>
                </a:solidFill>
                <a:latin typeface="微软雅黑" panose="020B0503020204020204" pitchFamily="34" charset="-122"/>
                <a:ea typeface="微软雅黑" panose="020B0503020204020204" pitchFamily="34" charset="-122"/>
              </a:rPr>
              <a:t>当条件判断式一成立时，可以进行的命令工作内容</a:t>
            </a:r>
            <a:r>
              <a:rPr lang="en-US" altLang="zh-CN" sz="1600" dirty="0">
                <a:solidFill>
                  <a:srgbClr val="4C6062"/>
                </a:solidFill>
                <a:latin typeface="微软雅黑" panose="020B0503020204020204" pitchFamily="34" charset="-122"/>
                <a:ea typeface="微软雅黑" panose="020B0503020204020204" pitchFamily="34" charset="-122"/>
              </a:rPr>
              <a:t>;</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err="1">
                <a:solidFill>
                  <a:srgbClr val="4C6062"/>
                </a:solidFill>
                <a:latin typeface="微软雅黑" panose="020B0503020204020204" pitchFamily="34" charset="-122"/>
                <a:ea typeface="微软雅黑" panose="020B0503020204020204" pitchFamily="34" charset="-122"/>
              </a:rPr>
              <a:t>elif</a:t>
            </a:r>
            <a:r>
              <a:rPr lang="en-US" altLang="zh-CN" sz="1600" dirty="0">
                <a:solidFill>
                  <a:srgbClr val="4C6062"/>
                </a:solidFill>
                <a:latin typeface="微软雅黑" panose="020B0503020204020204" pitchFamily="34" charset="-122"/>
                <a:ea typeface="微软雅黑" panose="020B0503020204020204" pitchFamily="34" charset="-122"/>
              </a:rPr>
              <a:t> [</a:t>
            </a:r>
            <a:r>
              <a:rPr lang="zh-CN" altLang="en-US" sz="1600" dirty="0">
                <a:solidFill>
                  <a:srgbClr val="4C6062"/>
                </a:solidFill>
                <a:latin typeface="微软雅黑" panose="020B0503020204020204" pitchFamily="34" charset="-122"/>
                <a:ea typeface="微软雅黑" panose="020B0503020204020204" pitchFamily="34" charset="-122"/>
              </a:rPr>
              <a:t>条件判断式二</a:t>
            </a:r>
            <a:r>
              <a:rPr lang="en-US" altLang="zh-CN" sz="1600" dirty="0">
                <a:solidFill>
                  <a:srgbClr val="4C6062"/>
                </a:solidFill>
                <a:latin typeface="微软雅黑" panose="020B0503020204020204" pitchFamily="34" charset="-122"/>
                <a:ea typeface="微软雅黑" panose="020B0503020204020204" pitchFamily="34" charset="-122"/>
              </a:rPr>
              <a:t>]; then</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a:t>
            </a:r>
            <a:r>
              <a:rPr lang="zh-CN" altLang="en-US" sz="1600" dirty="0">
                <a:solidFill>
                  <a:srgbClr val="4C6062"/>
                </a:solidFill>
                <a:latin typeface="微软雅黑" panose="020B0503020204020204" pitchFamily="34" charset="-122"/>
                <a:ea typeface="微软雅黑" panose="020B0503020204020204" pitchFamily="34" charset="-122"/>
              </a:rPr>
              <a:t>当条件判断式二成立时，可以进行的命令工作内容</a:t>
            </a:r>
            <a:r>
              <a:rPr lang="en-US" altLang="zh-CN" sz="1600" dirty="0">
                <a:solidFill>
                  <a:srgbClr val="4C6062"/>
                </a:solidFill>
                <a:latin typeface="微软雅黑" panose="020B0503020204020204" pitchFamily="34" charset="-122"/>
                <a:ea typeface="微软雅黑" panose="020B0503020204020204" pitchFamily="34" charset="-122"/>
              </a:rPr>
              <a:t>;</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else</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a:t>
            </a:r>
            <a:r>
              <a:rPr lang="zh-CN" altLang="en-US" sz="1600" dirty="0">
                <a:solidFill>
                  <a:srgbClr val="4C6062"/>
                </a:solidFill>
                <a:latin typeface="微软雅黑" panose="020B0503020204020204" pitchFamily="34" charset="-122"/>
                <a:ea typeface="微软雅黑" panose="020B0503020204020204" pitchFamily="34" charset="-122"/>
              </a:rPr>
              <a:t>当条件判断式一与二均不成立时，可以进行的命令工作内容</a:t>
            </a:r>
            <a:r>
              <a:rPr lang="en-US" altLang="zh-CN" sz="1600" dirty="0">
                <a:solidFill>
                  <a:srgbClr val="4C6062"/>
                </a:solidFill>
                <a:latin typeface="微软雅黑" panose="020B0503020204020204" pitchFamily="34" charset="-122"/>
                <a:ea typeface="微软雅黑" panose="020B0503020204020204" pitchFamily="34" charset="-122"/>
              </a:rPr>
              <a:t>;</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fi</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1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a:picLocks noChangeAspect="1"/>
          </p:cNvPicPr>
          <p:nvPr/>
        </p:nvPicPr>
        <p:blipFill>
          <a:blip r:embed="rId1"/>
          <a:stretch>
            <a:fillRect/>
          </a:stretch>
        </p:blipFill>
        <p:spPr>
          <a:xfrm>
            <a:off x="984792" y="2972595"/>
            <a:ext cx="10128776" cy="3428996"/>
          </a:xfrm>
          <a:prstGeom prst="rect">
            <a:avLst/>
          </a:prstGeom>
        </p:spPr>
      </p:pic>
    </p:spTree>
  </p:cSld>
  <p:clrMapOvr>
    <a:masterClrMapping/>
  </p:clrMapOvr>
  <p:transition spd="slow">
    <p:push/>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8-5  </a:t>
            </a:r>
            <a:r>
              <a:rPr lang="zh-CN" altLang="en-US" dirty="0"/>
              <a:t>利用</a:t>
            </a:r>
            <a:r>
              <a:rPr lang="en-US" altLang="zh-CN" dirty="0"/>
              <a:t>if…then</a:t>
            </a:r>
            <a:r>
              <a:rPr lang="zh-CN" altLang="en-US" dirty="0"/>
              <a:t>条件判断式</a:t>
            </a:r>
            <a:endParaRPr lang="zh-CN" altLang="en-US" b="0" dirty="0"/>
          </a:p>
        </p:txBody>
      </p:sp>
      <p:sp>
        <p:nvSpPr>
          <p:cNvPr id="2" name="文本框 1"/>
          <p:cNvSpPr txBox="1"/>
          <p:nvPr/>
        </p:nvSpPr>
        <p:spPr>
          <a:xfrm>
            <a:off x="984793" y="1471587"/>
            <a:ext cx="9888772" cy="5665782"/>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我们将</a:t>
            </a:r>
            <a:r>
              <a:rPr lang="en-US" altLang="zh-CN" sz="2000" dirty="0">
                <a:solidFill>
                  <a:srgbClr val="4C6062"/>
                </a:solidFill>
                <a:latin typeface="微软雅黑" panose="020B0503020204020204" pitchFamily="34" charset="-122"/>
                <a:ea typeface="微软雅黑" panose="020B0503020204020204" pitchFamily="34" charset="-122"/>
              </a:rPr>
              <a:t>sh06-2.sh</a:t>
            </a:r>
            <a:r>
              <a:rPr lang="zh-CN" altLang="en-US" sz="2000" dirty="0">
                <a:solidFill>
                  <a:srgbClr val="4C6062"/>
                </a:solidFill>
                <a:latin typeface="微软雅黑" panose="020B0503020204020204" pitchFamily="34" charset="-122"/>
                <a:ea typeface="微软雅黑" panose="020B0503020204020204" pitchFamily="34" charset="-122"/>
              </a:rPr>
              <a:t>改写成这样：</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cp  sh06-2.sh  sh06-3.sh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vim  sh06-3.sh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#!/bin/bash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Program:</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This program shows the user's choice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History:</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2021/08/25    Bobby   First release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PATH=/bin:/</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:~/bin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export PATH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read -p "Please input (Y/N): " </a:t>
            </a:r>
            <a:r>
              <a:rPr lang="en-US" altLang="zh-CN" sz="1200" dirty="0" err="1">
                <a:solidFill>
                  <a:srgbClr val="4C6062"/>
                </a:solidFill>
                <a:latin typeface="微软雅黑" panose="020B0503020204020204" pitchFamily="34" charset="-122"/>
                <a:ea typeface="微软雅黑" panose="020B0503020204020204" pitchFamily="34" charset="-122"/>
              </a:rPr>
              <a:t>yn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if [ "$</a:t>
            </a:r>
            <a:r>
              <a:rPr lang="en-US" altLang="zh-CN" sz="1200" dirty="0" err="1">
                <a:solidFill>
                  <a:srgbClr val="4C6062"/>
                </a:solidFill>
                <a:latin typeface="微软雅黑" panose="020B0503020204020204" pitchFamily="34" charset="-122"/>
                <a:ea typeface="微软雅黑" panose="020B0503020204020204" pitchFamily="34" charset="-122"/>
              </a:rPr>
              <a:t>yn</a:t>
            </a:r>
            <a:r>
              <a:rPr lang="en-US" altLang="zh-CN" sz="1200" dirty="0">
                <a:solidFill>
                  <a:srgbClr val="4C6062"/>
                </a:solidFill>
                <a:latin typeface="微软雅黑" panose="020B0503020204020204" pitchFamily="34" charset="-122"/>
                <a:ea typeface="微软雅黑" panose="020B0503020204020204" pitchFamily="34" charset="-122"/>
              </a:rPr>
              <a:t>" == "Y" ] || [ "$</a:t>
            </a:r>
            <a:r>
              <a:rPr lang="en-US" altLang="zh-CN" sz="1200" dirty="0" err="1">
                <a:solidFill>
                  <a:srgbClr val="4C6062"/>
                </a:solidFill>
                <a:latin typeface="微软雅黑" panose="020B0503020204020204" pitchFamily="34" charset="-122"/>
                <a:ea typeface="微软雅黑" panose="020B0503020204020204" pitchFamily="34" charset="-122"/>
              </a:rPr>
              <a:t>yn</a:t>
            </a:r>
            <a:r>
              <a:rPr lang="en-US" altLang="zh-CN" sz="1200" dirty="0">
                <a:solidFill>
                  <a:srgbClr val="4C6062"/>
                </a:solidFill>
                <a:latin typeface="微软雅黑" panose="020B0503020204020204" pitchFamily="34" charset="-122"/>
                <a:ea typeface="微软雅黑" panose="020B0503020204020204" pitchFamily="34" charset="-122"/>
              </a:rPr>
              <a:t>" == "y" ]; then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echo "OK, continue"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err="1">
                <a:solidFill>
                  <a:srgbClr val="4C6062"/>
                </a:solidFill>
                <a:latin typeface="微软雅黑" panose="020B0503020204020204" pitchFamily="34" charset="-122"/>
                <a:ea typeface="微软雅黑" panose="020B0503020204020204" pitchFamily="34" charset="-122"/>
              </a:rPr>
              <a:t>elif</a:t>
            </a:r>
            <a:r>
              <a:rPr lang="en-US" altLang="zh-CN" sz="1200" dirty="0">
                <a:solidFill>
                  <a:srgbClr val="4C6062"/>
                </a:solidFill>
                <a:latin typeface="微软雅黑" panose="020B0503020204020204" pitchFamily="34" charset="-122"/>
                <a:ea typeface="微软雅黑" panose="020B0503020204020204" pitchFamily="34" charset="-122"/>
              </a:rPr>
              <a:t> [ "$</a:t>
            </a:r>
            <a:r>
              <a:rPr lang="en-US" altLang="zh-CN" sz="1200" dirty="0" err="1">
                <a:solidFill>
                  <a:srgbClr val="4C6062"/>
                </a:solidFill>
                <a:latin typeface="微软雅黑" panose="020B0503020204020204" pitchFamily="34" charset="-122"/>
                <a:ea typeface="微软雅黑" panose="020B0503020204020204" pitchFamily="34" charset="-122"/>
              </a:rPr>
              <a:t>yn</a:t>
            </a:r>
            <a:r>
              <a:rPr lang="en-US" altLang="zh-CN" sz="1200" dirty="0">
                <a:solidFill>
                  <a:srgbClr val="4C6062"/>
                </a:solidFill>
                <a:latin typeface="微软雅黑" panose="020B0503020204020204" pitchFamily="34" charset="-122"/>
                <a:ea typeface="微软雅黑" panose="020B0503020204020204" pitchFamily="34" charset="-122"/>
              </a:rPr>
              <a:t>" == "N" ] || [ "$</a:t>
            </a:r>
            <a:r>
              <a:rPr lang="en-US" altLang="zh-CN" sz="1200" dirty="0" err="1">
                <a:solidFill>
                  <a:srgbClr val="4C6062"/>
                </a:solidFill>
                <a:latin typeface="微软雅黑" panose="020B0503020204020204" pitchFamily="34" charset="-122"/>
                <a:ea typeface="微软雅黑" panose="020B0503020204020204" pitchFamily="34" charset="-122"/>
              </a:rPr>
              <a:t>yn</a:t>
            </a:r>
            <a:r>
              <a:rPr lang="en-US" altLang="zh-CN" sz="1200" dirty="0">
                <a:solidFill>
                  <a:srgbClr val="4C6062"/>
                </a:solidFill>
                <a:latin typeface="微软雅黑" panose="020B0503020204020204" pitchFamily="34" charset="-122"/>
                <a:ea typeface="微软雅黑" panose="020B0503020204020204" pitchFamily="34" charset="-122"/>
              </a:rPr>
              <a:t>" == "n" ]; then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echo "Oh, interrupt!"</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else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echo "I don't know what your choice is"</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fi</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运行：</a:t>
            </a:r>
            <a:r>
              <a:rPr lang="en-US" altLang="zh-CN" sz="1200" dirty="0">
                <a:solidFill>
                  <a:srgbClr val="4C6062"/>
                </a:solidFill>
                <a:latin typeface="微软雅黑" panose="020B0503020204020204" pitchFamily="34" charset="-122"/>
                <a:ea typeface="微软雅黑" panose="020B0503020204020204" pitchFamily="34" charset="-122"/>
              </a:rPr>
              <a:t>[root@Server01 scripts]# </a:t>
            </a:r>
            <a:r>
              <a:rPr lang="en-US" altLang="zh-CN" sz="1200" dirty="0" err="1">
                <a:solidFill>
                  <a:srgbClr val="4C6062"/>
                </a:solidFill>
                <a:latin typeface="微软雅黑" panose="020B0503020204020204" pitchFamily="34" charset="-122"/>
                <a:ea typeface="微软雅黑" panose="020B0503020204020204" pitchFamily="34" charset="-122"/>
              </a:rPr>
              <a:t>sh</a:t>
            </a:r>
            <a:r>
              <a:rPr lang="en-US" altLang="zh-CN" sz="1200" dirty="0">
                <a:solidFill>
                  <a:srgbClr val="4C6062"/>
                </a:solidFill>
                <a:latin typeface="微软雅黑" panose="020B0503020204020204" pitchFamily="34" charset="-122"/>
                <a:ea typeface="微软雅黑" panose="020B0503020204020204" pitchFamily="34" charset="-122"/>
              </a:rPr>
              <a:t> sh06-3.sh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1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a:picLocks noChangeAspect="1"/>
          </p:cNvPicPr>
          <p:nvPr/>
        </p:nvPicPr>
        <p:blipFill>
          <a:blip r:embed="rId1"/>
          <a:stretch>
            <a:fillRect/>
          </a:stretch>
        </p:blipFill>
        <p:spPr>
          <a:xfrm>
            <a:off x="984792" y="1981994"/>
            <a:ext cx="10128776" cy="4724399"/>
          </a:xfrm>
          <a:prstGeom prst="rect">
            <a:avLst/>
          </a:prstGeom>
        </p:spPr>
      </p:pic>
    </p:spTree>
  </p:cSld>
  <p:clrMapOvr>
    <a:masterClrMapping/>
  </p:clrMapOvr>
  <p:transition spd="slow">
    <p:push/>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8-5  </a:t>
            </a:r>
            <a:r>
              <a:rPr lang="zh-CN" altLang="en-US" dirty="0"/>
              <a:t>利用</a:t>
            </a:r>
            <a:r>
              <a:rPr lang="en-US" altLang="zh-CN" dirty="0"/>
              <a:t>if…then</a:t>
            </a:r>
            <a:r>
              <a:rPr lang="zh-CN" altLang="en-US" dirty="0"/>
              <a:t>条件判断式</a:t>
            </a:r>
            <a:endParaRPr lang="zh-CN" altLang="en-US" b="0" dirty="0"/>
          </a:p>
        </p:txBody>
      </p:sp>
      <p:sp>
        <p:nvSpPr>
          <p:cNvPr id="2" name="文本框 1"/>
          <p:cNvSpPr txBox="1"/>
          <p:nvPr/>
        </p:nvSpPr>
        <p:spPr>
          <a:xfrm>
            <a:off x="984793" y="1471587"/>
            <a:ext cx="9888772" cy="4034566"/>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如果你不希望用户由键盘输入额外的数据，那么就可以使用上一节提到的参数功能（</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），让用户在执行命令时就将参数带进去。现在我们想让用户输入“</a:t>
            </a:r>
            <a:r>
              <a:rPr lang="en-US" altLang="zh-CN" sz="2000" dirty="0">
                <a:solidFill>
                  <a:srgbClr val="4C6062"/>
                </a:solidFill>
                <a:latin typeface="微软雅黑" panose="020B0503020204020204" pitchFamily="34" charset="-122"/>
                <a:ea typeface="微软雅黑" panose="020B0503020204020204" pitchFamily="34" charset="-122"/>
              </a:rPr>
              <a:t>hello”</a:t>
            </a:r>
            <a:r>
              <a:rPr lang="zh-CN" altLang="en-US" sz="2000" dirty="0">
                <a:solidFill>
                  <a:srgbClr val="4C6062"/>
                </a:solidFill>
                <a:latin typeface="微软雅黑" panose="020B0503020204020204" pitchFamily="34" charset="-122"/>
                <a:ea typeface="微软雅黑" panose="020B0503020204020204" pitchFamily="34" charset="-122"/>
              </a:rPr>
              <a:t>这个关键字时，利用参数的方法可以按照以下内容依序设计。</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spcBef>
                <a:spcPts val="360"/>
              </a:spcBef>
              <a:spcAft>
                <a:spcPts val="240"/>
              </a:spcAft>
              <a:buFont typeface="Wingdings" panose="05000000000000000000" pitchFamily="2" charset="2"/>
              <a:buChar char="l"/>
            </a:pPr>
            <a:r>
              <a:rPr lang="zh-CN" altLang="en-US" sz="2000" dirty="0">
                <a:solidFill>
                  <a:srgbClr val="4C6062"/>
                </a:solidFill>
                <a:latin typeface="微软雅黑" panose="020B0503020204020204" pitchFamily="34" charset="-122"/>
                <a:ea typeface="微软雅黑" panose="020B0503020204020204" pitchFamily="34" charset="-122"/>
              </a:rPr>
              <a:t>判断 </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是否为</a:t>
            </a:r>
            <a:r>
              <a:rPr lang="en-US" altLang="zh-CN" sz="2000" dirty="0">
                <a:solidFill>
                  <a:srgbClr val="4C6062"/>
                </a:solidFill>
                <a:latin typeface="微软雅黑" panose="020B0503020204020204" pitchFamily="34" charset="-122"/>
                <a:ea typeface="微软雅黑" panose="020B0503020204020204" pitchFamily="34" charset="-122"/>
              </a:rPr>
              <a:t>hello</a:t>
            </a:r>
            <a:r>
              <a:rPr lang="zh-CN" altLang="en-US" sz="2000" dirty="0">
                <a:solidFill>
                  <a:srgbClr val="4C6062"/>
                </a:solidFill>
                <a:latin typeface="微软雅黑" panose="020B0503020204020204" pitchFamily="34" charset="-122"/>
                <a:ea typeface="微软雅黑" panose="020B0503020204020204" pitchFamily="34" charset="-122"/>
              </a:rPr>
              <a:t>，如果是，就显示“</a:t>
            </a:r>
            <a:r>
              <a:rPr lang="en-US" altLang="zh-CN" sz="2000" dirty="0">
                <a:solidFill>
                  <a:srgbClr val="4C6062"/>
                </a:solidFill>
                <a:latin typeface="微软雅黑" panose="020B0503020204020204" pitchFamily="34" charset="-122"/>
                <a:ea typeface="微软雅黑" panose="020B0503020204020204" pitchFamily="34" charset="-122"/>
              </a:rPr>
              <a:t>Hello, how are you ?”</a:t>
            </a:r>
            <a:r>
              <a:rPr lang="zh-CN" altLang="en-US" sz="2000" dirty="0">
                <a:solidFill>
                  <a:srgbClr val="4C6062"/>
                </a:solidFill>
                <a:latin typeface="微软雅黑" panose="020B0503020204020204" pitchFamily="34" charset="-122"/>
                <a:ea typeface="微软雅黑" panose="020B0503020204020204" pitchFamily="34" charset="-122"/>
              </a:rPr>
              <a:t>。 </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spcBef>
                <a:spcPts val="360"/>
              </a:spcBef>
              <a:spcAft>
                <a:spcPts val="240"/>
              </a:spcAft>
              <a:buFont typeface="Wingdings" panose="05000000000000000000" pitchFamily="2" charset="2"/>
              <a:buChar char="l"/>
            </a:pPr>
            <a:r>
              <a:rPr lang="zh-CN" altLang="en-US" sz="2000" dirty="0">
                <a:solidFill>
                  <a:srgbClr val="4C6062"/>
                </a:solidFill>
                <a:latin typeface="微软雅黑" panose="020B0503020204020204" pitchFamily="34" charset="-122"/>
                <a:ea typeface="微软雅黑" panose="020B0503020204020204" pitchFamily="34" charset="-122"/>
              </a:rPr>
              <a:t>如果没有加任何参数，就提示用户必须要使用的参数。 </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spcBef>
                <a:spcPts val="360"/>
              </a:spcBef>
              <a:spcAft>
                <a:spcPts val="240"/>
              </a:spcAft>
              <a:buFont typeface="Wingdings" panose="05000000000000000000" pitchFamily="2" charset="2"/>
              <a:buChar char="l"/>
            </a:pPr>
            <a:r>
              <a:rPr lang="zh-CN" altLang="en-US" sz="2000" dirty="0">
                <a:solidFill>
                  <a:srgbClr val="4C6062"/>
                </a:solidFill>
                <a:latin typeface="微软雅黑" panose="020B0503020204020204" pitchFamily="34" charset="-122"/>
                <a:ea typeface="微软雅黑" panose="020B0503020204020204" pitchFamily="34" charset="-122"/>
              </a:rPr>
              <a:t>而如果加入的参数不是</a:t>
            </a:r>
            <a:r>
              <a:rPr lang="en-US" altLang="zh-CN" sz="2000" dirty="0">
                <a:solidFill>
                  <a:srgbClr val="4C6062"/>
                </a:solidFill>
                <a:latin typeface="微软雅黑" panose="020B0503020204020204" pitchFamily="34" charset="-122"/>
                <a:ea typeface="微软雅黑" panose="020B0503020204020204" pitchFamily="34" charset="-122"/>
              </a:rPr>
              <a:t>hello</a:t>
            </a:r>
            <a:r>
              <a:rPr lang="zh-CN" altLang="en-US" sz="2000" dirty="0">
                <a:solidFill>
                  <a:srgbClr val="4C6062"/>
                </a:solidFill>
                <a:latin typeface="微软雅黑" panose="020B0503020204020204" pitchFamily="34" charset="-122"/>
                <a:ea typeface="微软雅黑" panose="020B0503020204020204" pitchFamily="34" charset="-122"/>
              </a:rPr>
              <a:t>，就提醒用户仅能使用</a:t>
            </a:r>
            <a:r>
              <a:rPr lang="en-US" altLang="zh-CN" sz="2000" dirty="0">
                <a:solidFill>
                  <a:srgbClr val="4C6062"/>
                </a:solidFill>
                <a:latin typeface="微软雅黑" panose="020B0503020204020204" pitchFamily="34" charset="-122"/>
                <a:ea typeface="微软雅黑" panose="020B0503020204020204" pitchFamily="34" charset="-122"/>
              </a:rPr>
              <a:t>hello</a:t>
            </a:r>
            <a:r>
              <a:rPr lang="zh-CN" altLang="en-US" sz="2000" dirty="0">
                <a:solidFill>
                  <a:srgbClr val="4C6062"/>
                </a:solidFill>
                <a:latin typeface="微软雅黑" panose="020B0503020204020204" pitchFamily="34" charset="-122"/>
                <a:ea typeface="微软雅黑" panose="020B0503020204020204" pitchFamily="34" charset="-122"/>
              </a:rPr>
              <a:t>为参数。</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整个程序是这样的：</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1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slow">
    <p:push/>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8-5  </a:t>
            </a:r>
            <a:r>
              <a:rPr lang="zh-CN" altLang="en-US" dirty="0"/>
              <a:t>利用</a:t>
            </a:r>
            <a:r>
              <a:rPr lang="en-US" altLang="zh-CN" dirty="0"/>
              <a:t>if…then</a:t>
            </a:r>
            <a:r>
              <a:rPr lang="zh-CN" altLang="en-US" dirty="0"/>
              <a:t>条件判断式</a:t>
            </a:r>
            <a:endParaRPr lang="zh-CN" altLang="en-US" b="0" dirty="0"/>
          </a:p>
        </p:txBody>
      </p:sp>
      <p:sp>
        <p:nvSpPr>
          <p:cNvPr id="2" name="文本框 1"/>
          <p:cNvSpPr txBox="1"/>
          <p:nvPr/>
        </p:nvSpPr>
        <p:spPr>
          <a:xfrm>
            <a:off x="984793" y="1471587"/>
            <a:ext cx="9888772" cy="5588838"/>
          </a:xfrm>
          <a:prstGeom prst="rect">
            <a:avLst/>
          </a:prstGeom>
          <a:noFill/>
        </p:spPr>
        <p:txBody>
          <a:bodyPr wrap="square" rtlCol="0" anchor="t">
            <a:spAutoFit/>
          </a:bodyPr>
          <a:lstStyle/>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scripts]# vim  sh09.sh</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#!/bin/bash</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Program:</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Check $1 is equal to "hello"</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History:</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2021/08/28	 Bobby	First release</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PATH=/bin:/</a:t>
            </a:r>
            <a:r>
              <a:rPr lang="en-US" altLang="zh-CN" sz="1600" dirty="0" err="1">
                <a:solidFill>
                  <a:srgbClr val="4C6062"/>
                </a:solidFill>
                <a:latin typeface="微软雅黑" panose="020B0503020204020204" pitchFamily="34" charset="-122"/>
                <a:ea typeface="微软雅黑" panose="020B0503020204020204" pitchFamily="34" charset="-122"/>
              </a:rPr>
              <a:t>sbin</a:t>
            </a:r>
            <a:r>
              <a:rPr lang="en-US" altLang="zh-CN" sz="1600" dirty="0">
                <a:solidFill>
                  <a:srgbClr val="4C6062"/>
                </a:solidFill>
                <a:latin typeface="微软雅黑" panose="020B0503020204020204" pitchFamily="34" charset="-122"/>
                <a:ea typeface="微软雅黑" panose="020B0503020204020204" pitchFamily="34" charset="-122"/>
              </a:rPr>
              <a:t>:/</a:t>
            </a:r>
            <a:r>
              <a:rPr lang="en-US" altLang="zh-CN" sz="1600" dirty="0" err="1">
                <a:solidFill>
                  <a:srgbClr val="4C6062"/>
                </a:solidFill>
                <a:latin typeface="微软雅黑" panose="020B0503020204020204" pitchFamily="34" charset="-122"/>
                <a:ea typeface="微软雅黑" panose="020B0503020204020204" pitchFamily="34" charset="-122"/>
              </a:rPr>
              <a:t>usr</a:t>
            </a:r>
            <a:r>
              <a:rPr lang="en-US" altLang="zh-CN" sz="1600" dirty="0">
                <a:solidFill>
                  <a:srgbClr val="4C6062"/>
                </a:solidFill>
                <a:latin typeface="微软雅黑" panose="020B0503020204020204" pitchFamily="34" charset="-122"/>
                <a:ea typeface="微软雅黑" panose="020B0503020204020204" pitchFamily="34" charset="-122"/>
              </a:rPr>
              <a:t>/bin:/</a:t>
            </a:r>
            <a:r>
              <a:rPr lang="en-US" altLang="zh-CN" sz="1600" dirty="0" err="1">
                <a:solidFill>
                  <a:srgbClr val="4C6062"/>
                </a:solidFill>
                <a:latin typeface="微软雅黑" panose="020B0503020204020204" pitchFamily="34" charset="-122"/>
                <a:ea typeface="微软雅黑" panose="020B0503020204020204" pitchFamily="34" charset="-122"/>
              </a:rPr>
              <a:t>usr</a:t>
            </a:r>
            <a:r>
              <a:rPr lang="en-US" altLang="zh-CN" sz="1600" dirty="0">
                <a:solidFill>
                  <a:srgbClr val="4C6062"/>
                </a:solidFill>
                <a:latin typeface="微软雅黑" panose="020B0503020204020204" pitchFamily="34" charset="-122"/>
                <a:ea typeface="微软雅黑" panose="020B0503020204020204" pitchFamily="34" charset="-122"/>
              </a:rPr>
              <a:t>/</a:t>
            </a:r>
            <a:r>
              <a:rPr lang="en-US" altLang="zh-CN" sz="1600" dirty="0" err="1">
                <a:solidFill>
                  <a:srgbClr val="4C6062"/>
                </a:solidFill>
                <a:latin typeface="微软雅黑" panose="020B0503020204020204" pitchFamily="34" charset="-122"/>
                <a:ea typeface="微软雅黑" panose="020B0503020204020204" pitchFamily="34" charset="-122"/>
              </a:rPr>
              <a:t>sbin</a:t>
            </a:r>
            <a:r>
              <a:rPr lang="en-US" altLang="zh-CN" sz="1600" dirty="0">
                <a:solidFill>
                  <a:srgbClr val="4C6062"/>
                </a:solidFill>
                <a:latin typeface="微软雅黑" panose="020B0503020204020204" pitchFamily="34" charset="-122"/>
                <a:ea typeface="微软雅黑" panose="020B0503020204020204" pitchFamily="34" charset="-122"/>
              </a:rPr>
              <a:t>:/</a:t>
            </a:r>
            <a:r>
              <a:rPr lang="en-US" altLang="zh-CN" sz="1600" dirty="0" err="1">
                <a:solidFill>
                  <a:srgbClr val="4C6062"/>
                </a:solidFill>
                <a:latin typeface="微软雅黑" panose="020B0503020204020204" pitchFamily="34" charset="-122"/>
                <a:ea typeface="微软雅黑" panose="020B0503020204020204" pitchFamily="34" charset="-122"/>
              </a:rPr>
              <a:t>usr</a:t>
            </a:r>
            <a:r>
              <a:rPr lang="en-US" altLang="zh-CN" sz="1600" dirty="0">
                <a:solidFill>
                  <a:srgbClr val="4C6062"/>
                </a:solidFill>
                <a:latin typeface="微软雅黑" panose="020B0503020204020204" pitchFamily="34" charset="-122"/>
                <a:ea typeface="微软雅黑" panose="020B0503020204020204" pitchFamily="34" charset="-122"/>
              </a:rPr>
              <a:t>/local/bin:/</a:t>
            </a:r>
            <a:r>
              <a:rPr lang="en-US" altLang="zh-CN" sz="1600" dirty="0" err="1">
                <a:solidFill>
                  <a:srgbClr val="4C6062"/>
                </a:solidFill>
                <a:latin typeface="微软雅黑" panose="020B0503020204020204" pitchFamily="34" charset="-122"/>
                <a:ea typeface="微软雅黑" panose="020B0503020204020204" pitchFamily="34" charset="-122"/>
              </a:rPr>
              <a:t>usr</a:t>
            </a:r>
            <a:r>
              <a:rPr lang="en-US" altLang="zh-CN" sz="1600" dirty="0">
                <a:solidFill>
                  <a:srgbClr val="4C6062"/>
                </a:solidFill>
                <a:latin typeface="微软雅黑" panose="020B0503020204020204" pitchFamily="34" charset="-122"/>
                <a:ea typeface="微软雅黑" panose="020B0503020204020204" pitchFamily="34" charset="-122"/>
              </a:rPr>
              <a:t>/local/</a:t>
            </a:r>
            <a:r>
              <a:rPr lang="en-US" altLang="zh-CN" sz="1600" dirty="0" err="1">
                <a:solidFill>
                  <a:srgbClr val="4C6062"/>
                </a:solidFill>
                <a:latin typeface="微软雅黑" panose="020B0503020204020204" pitchFamily="34" charset="-122"/>
                <a:ea typeface="微软雅黑" panose="020B0503020204020204" pitchFamily="34" charset="-122"/>
              </a:rPr>
              <a:t>sbin</a:t>
            </a:r>
            <a:r>
              <a:rPr lang="en-US" altLang="zh-CN" sz="1600" dirty="0">
                <a:solidFill>
                  <a:srgbClr val="4C6062"/>
                </a:solidFill>
                <a:latin typeface="微软雅黑" panose="020B0503020204020204" pitchFamily="34" charset="-122"/>
                <a:ea typeface="微软雅黑" panose="020B0503020204020204" pitchFamily="34" charset="-122"/>
              </a:rPr>
              <a:t>:~/bin</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export PATH</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if [ "$1" == "hello" ]; then</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echo "Hello, how are you ?"</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err="1">
                <a:solidFill>
                  <a:srgbClr val="4C6062"/>
                </a:solidFill>
                <a:latin typeface="微软雅黑" panose="020B0503020204020204" pitchFamily="34" charset="-122"/>
                <a:ea typeface="微软雅黑" panose="020B0503020204020204" pitchFamily="34" charset="-122"/>
              </a:rPr>
              <a:t>elif</a:t>
            </a:r>
            <a:r>
              <a:rPr lang="en-US" altLang="zh-CN" sz="1600" dirty="0">
                <a:solidFill>
                  <a:srgbClr val="4C6062"/>
                </a:solidFill>
                <a:latin typeface="微软雅黑" panose="020B0503020204020204" pitchFamily="34" charset="-122"/>
                <a:ea typeface="微软雅黑" panose="020B0503020204020204" pitchFamily="34" charset="-122"/>
              </a:rPr>
              <a:t> [ "$1" == "" ]; then</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echo "You MUST input parameters, ex&gt; {$0 </a:t>
            </a:r>
            <a:r>
              <a:rPr lang="en-US" altLang="zh-CN" sz="1600" dirty="0" err="1">
                <a:solidFill>
                  <a:srgbClr val="4C6062"/>
                </a:solidFill>
                <a:latin typeface="微软雅黑" panose="020B0503020204020204" pitchFamily="34" charset="-122"/>
                <a:ea typeface="微软雅黑" panose="020B0503020204020204" pitchFamily="34" charset="-122"/>
              </a:rPr>
              <a:t>someword</a:t>
            </a:r>
            <a:r>
              <a:rPr lang="en-US" altLang="zh-CN" sz="1600" dirty="0">
                <a:solidFill>
                  <a:srgbClr val="4C6062"/>
                </a:solidFill>
                <a:latin typeface="微软雅黑" panose="020B0503020204020204" pitchFamily="34" charset="-122"/>
                <a:ea typeface="微软雅黑" panose="020B0503020204020204" pitchFamily="34" charset="-122"/>
              </a:rPr>
              <a:t>}"</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else</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echo "The only parameter is 'hello', ex&gt; {$0 hello}"</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fi</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1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a:picLocks noChangeAspect="1"/>
          </p:cNvPicPr>
          <p:nvPr/>
        </p:nvPicPr>
        <p:blipFill>
          <a:blip r:embed="rId1"/>
          <a:stretch>
            <a:fillRect/>
          </a:stretch>
        </p:blipFill>
        <p:spPr>
          <a:xfrm>
            <a:off x="984792" y="1570518"/>
            <a:ext cx="10128776" cy="5135876"/>
          </a:xfrm>
          <a:prstGeom prst="rect">
            <a:avLst/>
          </a:prstGeom>
        </p:spPr>
      </p:pic>
    </p:spTree>
  </p:cSld>
  <p:clrMapOvr>
    <a:masterClrMapping/>
  </p:clrMapOvr>
  <p:transition spd="slow">
    <p:push/>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8-5  </a:t>
            </a:r>
            <a:r>
              <a:rPr lang="zh-CN" altLang="en-US" dirty="0"/>
              <a:t>利用</a:t>
            </a:r>
            <a:r>
              <a:rPr lang="en-US" altLang="zh-CN" dirty="0"/>
              <a:t>if…then</a:t>
            </a:r>
            <a:r>
              <a:rPr lang="zh-CN" altLang="en-US" dirty="0"/>
              <a:t>条件判断式</a:t>
            </a:r>
            <a:endParaRPr lang="zh-CN" altLang="en-US" b="0" dirty="0"/>
          </a:p>
        </p:txBody>
      </p:sp>
      <p:sp>
        <p:nvSpPr>
          <p:cNvPr id="2" name="文本框 1"/>
          <p:cNvSpPr txBox="1"/>
          <p:nvPr/>
        </p:nvSpPr>
        <p:spPr>
          <a:xfrm>
            <a:off x="984793" y="1471587"/>
            <a:ext cx="9888772" cy="4623830"/>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然后可以执行这个程序，在 </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的位置输入</a:t>
            </a:r>
            <a:r>
              <a:rPr lang="en-US" altLang="zh-CN" sz="2000" dirty="0">
                <a:solidFill>
                  <a:srgbClr val="4C6062"/>
                </a:solidFill>
                <a:latin typeface="微软雅黑" panose="020B0503020204020204" pitchFamily="34" charset="-122"/>
                <a:ea typeface="微软雅黑" panose="020B0503020204020204" pitchFamily="34" charset="-122"/>
              </a:rPr>
              <a:t>hello</a:t>
            </a:r>
            <a:r>
              <a:rPr lang="zh-CN" altLang="en-US" sz="2000" dirty="0">
                <a:solidFill>
                  <a:srgbClr val="4C6062"/>
                </a:solidFill>
                <a:latin typeface="微软雅黑" panose="020B0503020204020204" pitchFamily="34" charset="-122"/>
                <a:ea typeface="微软雅黑" panose="020B0503020204020204" pitchFamily="34" charset="-122"/>
              </a:rPr>
              <a:t>，没有输入或随意输入，就可以看到不同的输出。下面我们继续来完成较复杂的例子。</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[root@Server01 scripts]# </a:t>
            </a:r>
            <a:r>
              <a:rPr lang="en-US" altLang="zh-CN" sz="1600" dirty="0" err="1">
                <a:solidFill>
                  <a:srgbClr val="4C6062"/>
                </a:solidFill>
                <a:latin typeface="微软雅黑" panose="020B0503020204020204" pitchFamily="34" charset="-122"/>
                <a:ea typeface="微软雅黑" panose="020B0503020204020204" pitchFamily="34" charset="-122"/>
              </a:rPr>
              <a:t>sh</a:t>
            </a:r>
            <a:r>
              <a:rPr lang="en-US" altLang="zh-CN" sz="1600" dirty="0">
                <a:solidFill>
                  <a:srgbClr val="4C6062"/>
                </a:solidFill>
                <a:latin typeface="微软雅黑" panose="020B0503020204020204" pitchFamily="34" charset="-122"/>
                <a:ea typeface="微软雅黑" panose="020B0503020204020204" pitchFamily="34" charset="-122"/>
              </a:rPr>
              <a:t> sh09.sh hello			//</a:t>
            </a:r>
            <a:r>
              <a:rPr lang="zh-CN" altLang="en-US" sz="1600" dirty="0">
                <a:solidFill>
                  <a:srgbClr val="4C6062"/>
                </a:solidFill>
                <a:latin typeface="微软雅黑" panose="020B0503020204020204" pitchFamily="34" charset="-122"/>
                <a:ea typeface="微软雅黑" panose="020B0503020204020204" pitchFamily="34" charset="-122"/>
              </a:rPr>
              <a:t>正确输入</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Hello, how are you ?</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scripts]# </a:t>
            </a:r>
            <a:r>
              <a:rPr lang="en-US" altLang="zh-CN" sz="1600" dirty="0" err="1">
                <a:solidFill>
                  <a:srgbClr val="4C6062"/>
                </a:solidFill>
                <a:latin typeface="微软雅黑" panose="020B0503020204020204" pitchFamily="34" charset="-122"/>
                <a:ea typeface="微软雅黑" panose="020B0503020204020204" pitchFamily="34" charset="-122"/>
              </a:rPr>
              <a:t>sh</a:t>
            </a:r>
            <a:r>
              <a:rPr lang="en-US" altLang="zh-CN" sz="1600" dirty="0">
                <a:solidFill>
                  <a:srgbClr val="4C6062"/>
                </a:solidFill>
                <a:latin typeface="微软雅黑" panose="020B0503020204020204" pitchFamily="34" charset="-122"/>
                <a:ea typeface="微软雅黑" panose="020B0503020204020204" pitchFamily="34" charset="-122"/>
              </a:rPr>
              <a:t> sh09.sh			//</a:t>
            </a:r>
            <a:r>
              <a:rPr lang="zh-CN" altLang="en-US" sz="1600" dirty="0">
                <a:solidFill>
                  <a:srgbClr val="4C6062"/>
                </a:solidFill>
                <a:latin typeface="微软雅黑" panose="020B0503020204020204" pitchFamily="34" charset="-122"/>
                <a:ea typeface="微软雅黑" panose="020B0503020204020204" pitchFamily="34" charset="-122"/>
              </a:rPr>
              <a:t>没有输入</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You MUST input parameters, ex&gt; {sh09.sh </a:t>
            </a:r>
            <a:r>
              <a:rPr lang="en-US" altLang="zh-CN" sz="1600" dirty="0" err="1">
                <a:solidFill>
                  <a:srgbClr val="4C6062"/>
                </a:solidFill>
                <a:latin typeface="微软雅黑" panose="020B0503020204020204" pitchFamily="34" charset="-122"/>
                <a:ea typeface="微软雅黑" panose="020B0503020204020204" pitchFamily="34" charset="-122"/>
              </a:rPr>
              <a:t>someword</a:t>
            </a:r>
            <a:r>
              <a:rPr lang="en-US" altLang="zh-CN" sz="1600" dirty="0">
                <a:solidFill>
                  <a:srgbClr val="4C6062"/>
                </a:solidFill>
                <a:latin typeface="微软雅黑" panose="020B0503020204020204" pitchFamily="34" charset="-122"/>
                <a:ea typeface="微软雅黑" panose="020B0503020204020204" pitchFamily="34" charset="-122"/>
              </a:rPr>
              <a:t>}</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scripts]# </a:t>
            </a:r>
            <a:r>
              <a:rPr lang="en-US" altLang="zh-CN" sz="1600" dirty="0" err="1">
                <a:solidFill>
                  <a:srgbClr val="4C6062"/>
                </a:solidFill>
                <a:latin typeface="微软雅黑" panose="020B0503020204020204" pitchFamily="34" charset="-122"/>
                <a:ea typeface="微软雅黑" panose="020B0503020204020204" pitchFamily="34" charset="-122"/>
              </a:rPr>
              <a:t>sh</a:t>
            </a:r>
            <a:r>
              <a:rPr lang="en-US" altLang="zh-CN" sz="1600" dirty="0">
                <a:solidFill>
                  <a:srgbClr val="4C6062"/>
                </a:solidFill>
                <a:latin typeface="微软雅黑" panose="020B0503020204020204" pitchFamily="34" charset="-122"/>
                <a:ea typeface="微软雅黑" panose="020B0503020204020204" pitchFamily="34" charset="-122"/>
              </a:rPr>
              <a:t> sh09.sh  Linux			//</a:t>
            </a:r>
            <a:r>
              <a:rPr lang="zh-CN" altLang="en-US" sz="1600" dirty="0">
                <a:solidFill>
                  <a:srgbClr val="4C6062"/>
                </a:solidFill>
                <a:latin typeface="微软雅黑" panose="020B0503020204020204" pitchFamily="34" charset="-122"/>
                <a:ea typeface="微软雅黑" panose="020B0503020204020204" pitchFamily="34" charset="-122"/>
              </a:rPr>
              <a:t>随意输入</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The only parameter is 'hello', ex&gt; {sh09.sh hello}</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scripts]# </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a:picLocks noChangeAspect="1"/>
          </p:cNvPicPr>
          <p:nvPr/>
        </p:nvPicPr>
        <p:blipFill>
          <a:blip r:embed="rId1"/>
          <a:stretch>
            <a:fillRect/>
          </a:stretch>
        </p:blipFill>
        <p:spPr>
          <a:xfrm>
            <a:off x="984792" y="2515397"/>
            <a:ext cx="10128776" cy="3108944"/>
          </a:xfrm>
          <a:prstGeom prst="rect">
            <a:avLst/>
          </a:prstGeom>
        </p:spPr>
      </p:pic>
    </p:spTree>
  </p:cSld>
  <p:clrMapOvr>
    <a:masterClrMapping/>
  </p:clrMapOvr>
  <p:transition spd="slow">
    <p:push/>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8-5  </a:t>
            </a:r>
            <a:r>
              <a:rPr lang="zh-CN" altLang="en-US" dirty="0"/>
              <a:t>利用</a:t>
            </a:r>
            <a:r>
              <a:rPr lang="en-US" altLang="zh-CN" dirty="0"/>
              <a:t>if…then</a:t>
            </a:r>
            <a:r>
              <a:rPr lang="zh-CN" altLang="en-US" dirty="0"/>
              <a:t>条件判断式</a:t>
            </a:r>
            <a:endParaRPr lang="zh-CN" altLang="en-US" b="0" dirty="0"/>
          </a:p>
        </p:txBody>
      </p:sp>
      <p:sp>
        <p:nvSpPr>
          <p:cNvPr id="2" name="文本框 1"/>
          <p:cNvSpPr txBox="1"/>
          <p:nvPr/>
        </p:nvSpPr>
        <p:spPr>
          <a:xfrm>
            <a:off x="984793" y="1471587"/>
            <a:ext cx="9888772" cy="5239383"/>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netstat</a:t>
            </a:r>
            <a:r>
              <a:rPr lang="zh-CN" altLang="en-US" sz="2000" dirty="0">
                <a:solidFill>
                  <a:srgbClr val="4C6062"/>
                </a:solidFill>
                <a:latin typeface="微软雅黑" panose="020B0503020204020204" pitchFamily="34" charset="-122"/>
                <a:ea typeface="微软雅黑" panose="020B0503020204020204" pitchFamily="34" charset="-122"/>
              </a:rPr>
              <a:t>这个命令可以查询到目前主机开启的网络服务端口（</a:t>
            </a:r>
            <a:r>
              <a:rPr lang="en-US" altLang="zh-CN" sz="2000" dirty="0">
                <a:solidFill>
                  <a:srgbClr val="4C6062"/>
                </a:solidFill>
                <a:latin typeface="微软雅黑" panose="020B0503020204020204" pitchFamily="34" charset="-122"/>
                <a:ea typeface="微软雅黑" panose="020B0503020204020204" pitchFamily="34" charset="-122"/>
              </a:rPr>
              <a:t>service ports</a:t>
            </a:r>
            <a:r>
              <a:rPr lang="zh-CN" altLang="en-US" sz="2000" dirty="0">
                <a:solidFill>
                  <a:srgbClr val="4C6062"/>
                </a:solidFill>
                <a:latin typeface="微软雅黑" panose="020B0503020204020204" pitchFamily="34" charset="-122"/>
                <a:ea typeface="微软雅黑" panose="020B0503020204020204" pitchFamily="34" charset="-122"/>
              </a:rPr>
              <a:t>）。利用“</a:t>
            </a:r>
            <a:r>
              <a:rPr lang="en-US" altLang="zh-CN" sz="2000" dirty="0">
                <a:solidFill>
                  <a:srgbClr val="4C6062"/>
                </a:solidFill>
                <a:latin typeface="微软雅黑" panose="020B0503020204020204" pitchFamily="34" charset="-122"/>
                <a:ea typeface="微软雅黑" panose="020B0503020204020204" pitchFamily="34" charset="-122"/>
              </a:rPr>
              <a:t>netstat -</a:t>
            </a:r>
            <a:r>
              <a:rPr lang="en-US" altLang="zh-CN" sz="2000" dirty="0" err="1">
                <a:solidFill>
                  <a:srgbClr val="4C6062"/>
                </a:solidFill>
                <a:latin typeface="微软雅黑" panose="020B0503020204020204" pitchFamily="34" charset="-122"/>
                <a:ea typeface="微软雅黑" panose="020B0503020204020204" pitchFamily="34" charset="-122"/>
              </a:rPr>
              <a:t>tuln</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来取得目前主机启动的服务，取得的信息类似下面的样子：</a:t>
            </a:r>
            <a:r>
              <a:rPr lang="en-US" altLang="zh-CN" sz="1600" dirty="0">
                <a:solidFill>
                  <a:srgbClr val="4C6062"/>
                </a:solidFill>
                <a:latin typeface="微软雅黑" panose="020B0503020204020204" pitchFamily="34" charset="-122"/>
                <a:ea typeface="微软雅黑" panose="020B0503020204020204" pitchFamily="34" charset="-122"/>
              </a:rPr>
              <a:t>   [root@Server01 scripts]# netstat  -</a:t>
            </a:r>
            <a:r>
              <a:rPr lang="en-US" altLang="zh-CN" sz="1600" dirty="0" err="1">
                <a:solidFill>
                  <a:srgbClr val="4C6062"/>
                </a:solidFill>
                <a:latin typeface="微软雅黑" panose="020B0503020204020204" pitchFamily="34" charset="-122"/>
                <a:ea typeface="微软雅黑" panose="020B0503020204020204" pitchFamily="34" charset="-122"/>
              </a:rPr>
              <a:t>tuln</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Active Internet connections (only servers)</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Proto </a:t>
            </a:r>
            <a:r>
              <a:rPr lang="en-US" altLang="zh-CN" sz="1600" dirty="0" err="1">
                <a:solidFill>
                  <a:srgbClr val="4C6062"/>
                </a:solidFill>
                <a:latin typeface="微软雅黑" panose="020B0503020204020204" pitchFamily="34" charset="-122"/>
                <a:ea typeface="微软雅黑" panose="020B0503020204020204" pitchFamily="34" charset="-122"/>
              </a:rPr>
              <a:t>Recv</a:t>
            </a:r>
            <a:r>
              <a:rPr lang="en-US" altLang="zh-CN" sz="1600" dirty="0">
                <a:solidFill>
                  <a:srgbClr val="4C6062"/>
                </a:solidFill>
                <a:latin typeface="微软雅黑" panose="020B0503020204020204" pitchFamily="34" charset="-122"/>
                <a:ea typeface="微软雅黑" panose="020B0503020204020204" pitchFamily="34" charset="-122"/>
              </a:rPr>
              <a:t>-Q Send-Q Local Address 	   Foreign Address  	State</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err="1">
                <a:solidFill>
                  <a:srgbClr val="4C6062"/>
                </a:solidFill>
                <a:latin typeface="微软雅黑" panose="020B0503020204020204" pitchFamily="34" charset="-122"/>
                <a:ea typeface="微软雅黑" panose="020B0503020204020204" pitchFamily="34" charset="-122"/>
              </a:rPr>
              <a:t>tcp</a:t>
            </a:r>
            <a:r>
              <a:rPr lang="en-US" altLang="zh-CN" sz="1600" dirty="0">
                <a:solidFill>
                  <a:srgbClr val="4C6062"/>
                </a:solidFill>
                <a:latin typeface="微软雅黑" panose="020B0503020204020204" pitchFamily="34" charset="-122"/>
                <a:ea typeface="微软雅黑" panose="020B0503020204020204" pitchFamily="34" charset="-122"/>
              </a:rPr>
              <a:t>        0      0 0.0.0.0:111     	   0.0.0.0:*         	LISTEN</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err="1">
                <a:solidFill>
                  <a:srgbClr val="4C6062"/>
                </a:solidFill>
                <a:latin typeface="微软雅黑" panose="020B0503020204020204" pitchFamily="34" charset="-122"/>
                <a:ea typeface="微软雅黑" panose="020B0503020204020204" pitchFamily="34" charset="-122"/>
              </a:rPr>
              <a:t>tcp</a:t>
            </a:r>
            <a:r>
              <a:rPr lang="en-US" altLang="zh-CN" sz="1600" dirty="0">
                <a:solidFill>
                  <a:srgbClr val="4C6062"/>
                </a:solidFill>
                <a:latin typeface="微软雅黑" panose="020B0503020204020204" pitchFamily="34" charset="-122"/>
                <a:ea typeface="微软雅黑" panose="020B0503020204020204" pitchFamily="34" charset="-122"/>
              </a:rPr>
              <a:t>        0      0 127.0.0.1:631  	   0.0.0.0:*         	LISTEN</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err="1">
                <a:solidFill>
                  <a:srgbClr val="4C6062"/>
                </a:solidFill>
                <a:latin typeface="微软雅黑" panose="020B0503020204020204" pitchFamily="34" charset="-122"/>
                <a:ea typeface="微软雅黑" panose="020B0503020204020204" pitchFamily="34" charset="-122"/>
              </a:rPr>
              <a:t>tcp</a:t>
            </a:r>
            <a:r>
              <a:rPr lang="en-US" altLang="zh-CN" sz="1600" dirty="0">
                <a:solidFill>
                  <a:srgbClr val="4C6062"/>
                </a:solidFill>
                <a:latin typeface="微软雅黑" panose="020B0503020204020204" pitchFamily="34" charset="-122"/>
                <a:ea typeface="微软雅黑" panose="020B0503020204020204" pitchFamily="34" charset="-122"/>
              </a:rPr>
              <a:t>        0      0 127.0.0.1:25   	   0.0.0.0:*         	LISTEN</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err="1">
                <a:solidFill>
                  <a:srgbClr val="4C6062"/>
                </a:solidFill>
                <a:latin typeface="微软雅黑" panose="020B0503020204020204" pitchFamily="34" charset="-122"/>
                <a:ea typeface="微软雅黑" panose="020B0503020204020204" pitchFamily="34" charset="-122"/>
              </a:rPr>
              <a:t>tcp</a:t>
            </a:r>
            <a:r>
              <a:rPr lang="en-US" altLang="zh-CN" sz="1600" dirty="0">
                <a:solidFill>
                  <a:srgbClr val="4C6062"/>
                </a:solidFill>
                <a:latin typeface="微软雅黑" panose="020B0503020204020204" pitchFamily="34" charset="-122"/>
                <a:ea typeface="微软雅黑" panose="020B0503020204020204" pitchFamily="34" charset="-122"/>
              </a:rPr>
              <a:t>        0      0 :::22           	   :::*               	LISTEN</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err="1">
                <a:solidFill>
                  <a:srgbClr val="4C6062"/>
                </a:solidFill>
                <a:latin typeface="微软雅黑" panose="020B0503020204020204" pitchFamily="34" charset="-122"/>
                <a:ea typeface="微软雅黑" panose="020B0503020204020204" pitchFamily="34" charset="-122"/>
              </a:rPr>
              <a:t>udp</a:t>
            </a:r>
            <a:r>
              <a:rPr lang="en-US" altLang="zh-CN" sz="1600" dirty="0">
                <a:solidFill>
                  <a:srgbClr val="4C6062"/>
                </a:solidFill>
                <a:latin typeface="微软雅黑" panose="020B0503020204020204" pitchFamily="34" charset="-122"/>
                <a:ea typeface="微软雅黑" panose="020B0503020204020204" pitchFamily="34" charset="-122"/>
              </a:rPr>
              <a:t>        0      0 0.0.0.0:111   	   0.0.0.0:*</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err="1">
                <a:solidFill>
                  <a:srgbClr val="4C6062"/>
                </a:solidFill>
                <a:latin typeface="微软雅黑" panose="020B0503020204020204" pitchFamily="34" charset="-122"/>
                <a:ea typeface="微软雅黑" panose="020B0503020204020204" pitchFamily="34" charset="-122"/>
              </a:rPr>
              <a:t>udp</a:t>
            </a:r>
            <a:r>
              <a:rPr lang="en-US" altLang="zh-CN" sz="1600" dirty="0">
                <a:solidFill>
                  <a:srgbClr val="4C6062"/>
                </a:solidFill>
                <a:latin typeface="微软雅黑" panose="020B0503020204020204" pitchFamily="34" charset="-122"/>
                <a:ea typeface="微软雅黑" panose="020B0503020204020204" pitchFamily="34" charset="-122"/>
              </a:rPr>
              <a:t>        0      0 0.0.0.0:631   	   0.0.0.0:*</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a:t>
            </a:r>
            <a:r>
              <a:rPr lang="zh-CN" altLang="en-US" sz="1600" dirty="0">
                <a:solidFill>
                  <a:srgbClr val="4C6062"/>
                </a:solidFill>
                <a:latin typeface="微软雅黑" panose="020B0503020204020204" pitchFamily="34" charset="-122"/>
                <a:ea typeface="微软雅黑" panose="020B0503020204020204" pitchFamily="34" charset="-122"/>
              </a:rPr>
              <a:t>封包格式           本地</a:t>
            </a:r>
            <a:r>
              <a:rPr lang="en-US" altLang="zh-CN" sz="1600" dirty="0">
                <a:solidFill>
                  <a:srgbClr val="4C6062"/>
                </a:solidFill>
                <a:latin typeface="微软雅黑" panose="020B0503020204020204" pitchFamily="34" charset="-122"/>
                <a:ea typeface="微软雅黑" panose="020B0503020204020204" pitchFamily="34" charset="-122"/>
              </a:rPr>
              <a:t>IP:</a:t>
            </a:r>
            <a:r>
              <a:rPr lang="zh-CN" altLang="en-US" sz="1600" dirty="0">
                <a:solidFill>
                  <a:srgbClr val="4C6062"/>
                </a:solidFill>
                <a:latin typeface="微软雅黑" panose="020B0503020204020204" pitchFamily="34" charset="-122"/>
                <a:ea typeface="微软雅黑" panose="020B0503020204020204" pitchFamily="34" charset="-122"/>
              </a:rPr>
              <a:t>端口     	   远程</a:t>
            </a:r>
            <a:r>
              <a:rPr lang="en-US" altLang="zh-CN" sz="1600" dirty="0">
                <a:solidFill>
                  <a:srgbClr val="4C6062"/>
                </a:solidFill>
                <a:latin typeface="微软雅黑" panose="020B0503020204020204" pitchFamily="34" charset="-122"/>
                <a:ea typeface="微软雅黑" panose="020B0503020204020204" pitchFamily="34" charset="-122"/>
              </a:rPr>
              <a:t>IP:</a:t>
            </a:r>
            <a:r>
              <a:rPr lang="zh-CN" altLang="en-US" sz="1600" dirty="0">
                <a:solidFill>
                  <a:srgbClr val="4C6062"/>
                </a:solidFill>
                <a:latin typeface="微软雅黑" panose="020B0503020204020204" pitchFamily="34" charset="-122"/>
                <a:ea typeface="微软雅黑" panose="020B0503020204020204" pitchFamily="34" charset="-122"/>
              </a:rPr>
              <a:t>端口       	是否监听</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重点是“</a:t>
            </a:r>
            <a:r>
              <a:rPr lang="en-US" altLang="zh-CN" sz="1800" dirty="0">
                <a:solidFill>
                  <a:srgbClr val="4C6062"/>
                </a:solidFill>
                <a:latin typeface="微软雅黑" panose="020B0503020204020204" pitchFamily="34" charset="-122"/>
                <a:ea typeface="微软雅黑" panose="020B0503020204020204" pitchFamily="34" charset="-122"/>
              </a:rPr>
              <a:t>Local Address</a:t>
            </a:r>
            <a:r>
              <a:rPr lang="zh-CN" altLang="en-US" sz="1800" dirty="0">
                <a:solidFill>
                  <a:srgbClr val="4C6062"/>
                </a:solidFill>
                <a:latin typeface="微软雅黑" panose="020B0503020204020204" pitchFamily="34" charset="-122"/>
                <a:ea typeface="微软雅黑" panose="020B0503020204020204" pitchFamily="34" charset="-122"/>
              </a:rPr>
              <a:t>（本地主机的</a:t>
            </a:r>
            <a:r>
              <a:rPr lang="en-US" altLang="zh-CN" sz="1800" dirty="0">
                <a:solidFill>
                  <a:srgbClr val="4C6062"/>
                </a:solidFill>
                <a:latin typeface="微软雅黑" panose="020B0503020204020204" pitchFamily="34" charset="-122"/>
                <a:ea typeface="微软雅黑" panose="020B0503020204020204" pitchFamily="34" charset="-122"/>
              </a:rPr>
              <a:t>IP</a:t>
            </a:r>
            <a:r>
              <a:rPr lang="zh-CN" altLang="en-US" sz="1800" dirty="0">
                <a:solidFill>
                  <a:srgbClr val="4C6062"/>
                </a:solidFill>
                <a:latin typeface="微软雅黑" panose="020B0503020204020204" pitchFamily="34" charset="-122"/>
                <a:ea typeface="微软雅黑" panose="020B0503020204020204" pitchFamily="34" charset="-122"/>
              </a:rPr>
              <a:t>与端口对应）”那一列，代表的是本机所启动的网络服务。</a:t>
            </a:r>
            <a:endParaRPr lang="en-US" altLang="zh-CN" sz="18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a:picLocks noChangeAspect="1"/>
          </p:cNvPicPr>
          <p:nvPr/>
        </p:nvPicPr>
        <p:blipFill>
          <a:blip r:embed="rId1"/>
          <a:stretch>
            <a:fillRect/>
          </a:stretch>
        </p:blipFill>
        <p:spPr>
          <a:xfrm>
            <a:off x="984792" y="2454437"/>
            <a:ext cx="10128776" cy="3337554"/>
          </a:xfrm>
          <a:prstGeom prst="rect">
            <a:avLst/>
          </a:prstGeom>
        </p:spPr>
      </p:pic>
    </p:spTree>
  </p:cSld>
  <p:clrMapOvr>
    <a:masterClrMapping/>
  </p:clrMapOvr>
  <p:transition spd="slow">
    <p:push/>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8-6  </a:t>
            </a:r>
            <a:r>
              <a:rPr lang="zh-CN" altLang="en-US" dirty="0"/>
              <a:t>利用</a:t>
            </a:r>
            <a:r>
              <a:rPr lang="en-US" altLang="zh-CN" dirty="0"/>
              <a:t>case...in…</a:t>
            </a:r>
            <a:r>
              <a:rPr lang="en-US" altLang="zh-CN" dirty="0" err="1"/>
              <a:t>esac</a:t>
            </a:r>
            <a:r>
              <a:rPr lang="zh-CN" altLang="en-US" dirty="0"/>
              <a:t>条件判断</a:t>
            </a:r>
            <a:endParaRPr lang="zh-CN" altLang="en-US" b="0" dirty="0"/>
          </a:p>
        </p:txBody>
      </p:sp>
      <p:sp>
        <p:nvSpPr>
          <p:cNvPr id="2" name="文本框 1"/>
          <p:cNvSpPr txBox="1"/>
          <p:nvPr/>
        </p:nvSpPr>
        <p:spPr>
          <a:xfrm>
            <a:off x="984793" y="1471587"/>
            <a:ext cx="9888772" cy="5355312"/>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假如有多个既定的变量内容，例如</a:t>
            </a:r>
            <a:r>
              <a:rPr lang="en-US" altLang="zh-CN" sz="2000" dirty="0">
                <a:solidFill>
                  <a:srgbClr val="4C6062"/>
                </a:solidFill>
                <a:latin typeface="微软雅黑" panose="020B0503020204020204" pitchFamily="34" charset="-122"/>
                <a:ea typeface="微软雅黑" panose="020B0503020204020204" pitchFamily="34" charset="-122"/>
              </a:rPr>
              <a:t>sh09.sh</a:t>
            </a:r>
            <a:r>
              <a:rPr lang="zh-CN" altLang="en-US" sz="2000" dirty="0">
                <a:solidFill>
                  <a:srgbClr val="4C6062"/>
                </a:solidFill>
                <a:latin typeface="微软雅黑" panose="020B0503020204020204" pitchFamily="34" charset="-122"/>
                <a:ea typeface="微软雅黑" panose="020B0503020204020204" pitchFamily="34" charset="-122"/>
              </a:rPr>
              <a:t>当中，所需要的变量就是“</a:t>
            </a:r>
            <a:r>
              <a:rPr lang="en-US" altLang="zh-CN" sz="2000" dirty="0">
                <a:solidFill>
                  <a:srgbClr val="4C6062"/>
                </a:solidFill>
                <a:latin typeface="微软雅黑" panose="020B0503020204020204" pitchFamily="34" charset="-122"/>
                <a:ea typeface="微软雅黑" panose="020B0503020204020204" pitchFamily="34" charset="-122"/>
              </a:rPr>
              <a:t>hello”</a:t>
            </a:r>
            <a:r>
              <a:rPr lang="zh-CN" altLang="en-US" sz="2000" dirty="0">
                <a:solidFill>
                  <a:srgbClr val="4C6062"/>
                </a:solidFill>
                <a:latin typeface="微软雅黑" panose="020B0503020204020204" pitchFamily="34" charset="-122"/>
                <a:ea typeface="微软雅黑" panose="020B0503020204020204" pitchFamily="34" charset="-122"/>
              </a:rPr>
              <a:t>及空字符两个，那么这时只要针对这两个变量来设置情况就可以了。这时使用</a:t>
            </a:r>
            <a:r>
              <a:rPr lang="en-US" altLang="zh-CN" sz="2000" dirty="0">
                <a:solidFill>
                  <a:srgbClr val="4C6062"/>
                </a:solidFill>
                <a:latin typeface="微软雅黑" panose="020B0503020204020204" pitchFamily="34" charset="-122"/>
                <a:ea typeface="微软雅黑" panose="020B0503020204020204" pitchFamily="34" charset="-122"/>
              </a:rPr>
              <a:t>case...in...</a:t>
            </a:r>
            <a:r>
              <a:rPr lang="en-US" altLang="zh-CN" sz="2000" dirty="0" err="1">
                <a:solidFill>
                  <a:srgbClr val="4C6062"/>
                </a:solidFill>
                <a:latin typeface="微软雅黑" panose="020B0503020204020204" pitchFamily="34" charset="-122"/>
                <a:ea typeface="微软雅黑" panose="020B0503020204020204" pitchFamily="34" charset="-122"/>
              </a:rPr>
              <a:t>esac</a:t>
            </a:r>
            <a:r>
              <a:rPr lang="zh-CN" altLang="en-US" sz="2000" dirty="0">
                <a:solidFill>
                  <a:srgbClr val="4C6062"/>
                </a:solidFill>
                <a:latin typeface="微软雅黑" panose="020B0503020204020204" pitchFamily="34" charset="-122"/>
                <a:ea typeface="微软雅黑" panose="020B0503020204020204" pitchFamily="34" charset="-122"/>
              </a:rPr>
              <a:t>最为方便。</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case  $</a:t>
            </a:r>
            <a:r>
              <a:rPr lang="zh-CN" altLang="en-US" sz="1600" dirty="0">
                <a:solidFill>
                  <a:srgbClr val="4C6062"/>
                </a:solidFill>
                <a:latin typeface="微软雅黑" panose="020B0503020204020204" pitchFamily="34" charset="-122"/>
                <a:ea typeface="微软雅黑" panose="020B0503020204020204" pitchFamily="34" charset="-122"/>
              </a:rPr>
              <a:t>变量名称</a:t>
            </a:r>
            <a:r>
              <a:rPr lang="en-US" altLang="zh-CN" sz="1600" dirty="0">
                <a:solidFill>
                  <a:srgbClr val="4C6062"/>
                </a:solidFill>
                <a:latin typeface="微软雅黑" panose="020B0503020204020204" pitchFamily="34" charset="-122"/>
                <a:ea typeface="微软雅黑" panose="020B0503020204020204" pitchFamily="34" charset="-122"/>
              </a:rPr>
              <a:t>in   	&lt;==</a:t>
            </a:r>
            <a:r>
              <a:rPr lang="zh-CN" altLang="en-US" sz="1600" dirty="0">
                <a:solidFill>
                  <a:srgbClr val="4C6062"/>
                </a:solidFill>
                <a:latin typeface="微软雅黑" panose="020B0503020204020204" pitchFamily="34" charset="-122"/>
                <a:ea typeface="微软雅黑" panose="020B0503020204020204" pitchFamily="34" charset="-122"/>
              </a:rPr>
              <a:t>关键字为</a:t>
            </a:r>
            <a:r>
              <a:rPr lang="en-US" altLang="zh-CN" sz="1600" dirty="0">
                <a:solidFill>
                  <a:srgbClr val="4C6062"/>
                </a:solidFill>
                <a:latin typeface="微软雅黑" panose="020B0503020204020204" pitchFamily="34" charset="-122"/>
                <a:ea typeface="微软雅黑" panose="020B0503020204020204" pitchFamily="34" charset="-122"/>
              </a:rPr>
              <a:t>case</a:t>
            </a:r>
            <a:r>
              <a:rPr lang="zh-CN" altLang="en-US" sz="1600" dirty="0">
                <a:solidFill>
                  <a:srgbClr val="4C6062"/>
                </a:solidFill>
                <a:latin typeface="微软雅黑" panose="020B0503020204020204" pitchFamily="34" charset="-122"/>
                <a:ea typeface="微软雅黑" panose="020B0503020204020204" pitchFamily="34" charset="-122"/>
              </a:rPr>
              <a:t>，变量前有 </a:t>
            </a:r>
            <a:r>
              <a:rPr lang="en-US" altLang="zh-CN" sz="1600" dirty="0">
                <a:solidFill>
                  <a:srgbClr val="4C6062"/>
                </a:solidFill>
                <a:latin typeface="微软雅黑" panose="020B0503020204020204" pitchFamily="34" charset="-122"/>
                <a:ea typeface="微软雅黑" panose="020B0503020204020204" pitchFamily="34" charset="-122"/>
              </a:rPr>
              <a:t>$ </a:t>
            </a:r>
            <a:r>
              <a:rPr lang="zh-CN" altLang="en-US" sz="1600" dirty="0">
                <a:solidFill>
                  <a:srgbClr val="4C6062"/>
                </a:solidFill>
                <a:latin typeface="微软雅黑" panose="020B0503020204020204" pitchFamily="34" charset="-122"/>
                <a:ea typeface="微软雅黑" panose="020B0503020204020204" pitchFamily="34" charset="-122"/>
              </a:rPr>
              <a:t>符</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  </a:t>
            </a:r>
            <a:r>
              <a:rPr lang="en-US" altLang="zh-CN" sz="1600" dirty="0">
                <a:solidFill>
                  <a:srgbClr val="4C6062"/>
                </a:solidFill>
                <a:latin typeface="微软雅黑" panose="020B0503020204020204" pitchFamily="34" charset="-122"/>
                <a:ea typeface="微软雅黑" panose="020B0503020204020204" pitchFamily="34" charset="-122"/>
              </a:rPr>
              <a:t>"</a:t>
            </a:r>
            <a:r>
              <a:rPr lang="zh-CN" altLang="en-US" sz="1600" dirty="0">
                <a:solidFill>
                  <a:srgbClr val="4C6062"/>
                </a:solidFill>
                <a:latin typeface="微软雅黑" panose="020B0503020204020204" pitchFamily="34" charset="-122"/>
                <a:ea typeface="微软雅黑" panose="020B0503020204020204" pitchFamily="34" charset="-122"/>
              </a:rPr>
              <a:t>第一个变量内容</a:t>
            </a:r>
            <a:r>
              <a:rPr lang="en-US" altLang="zh-CN" sz="1600" dirty="0">
                <a:solidFill>
                  <a:srgbClr val="4C6062"/>
                </a:solidFill>
                <a:latin typeface="微软雅黑" panose="020B0503020204020204" pitchFamily="34" charset="-122"/>
                <a:ea typeface="微软雅黑" panose="020B0503020204020204" pitchFamily="34" charset="-122"/>
              </a:rPr>
              <a:t>")  	&lt;==</a:t>
            </a:r>
            <a:r>
              <a:rPr lang="zh-CN" altLang="en-US" sz="1600" dirty="0">
                <a:solidFill>
                  <a:srgbClr val="4C6062"/>
                </a:solidFill>
                <a:latin typeface="微软雅黑" panose="020B0503020204020204" pitchFamily="34" charset="-122"/>
                <a:ea typeface="微软雅黑" panose="020B0503020204020204" pitchFamily="34" charset="-122"/>
              </a:rPr>
              <a:t>每个变量内容建议用双引号括起来，关键字则为小括号 </a:t>
            </a:r>
            <a:r>
              <a:rPr lang="en-US" altLang="zh-CN" sz="1600" dirty="0">
                <a:solidFill>
                  <a:srgbClr val="4C6062"/>
                </a:solidFill>
                <a:latin typeface="微软雅黑" panose="020B0503020204020204" pitchFamily="34" charset="-122"/>
                <a:ea typeface="微软雅黑" panose="020B0503020204020204" pitchFamily="34" charset="-122"/>
              </a:rPr>
              <a:t>)</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a:t>
            </a:r>
            <a:r>
              <a:rPr lang="zh-CN" altLang="en-US" sz="1600" dirty="0">
                <a:solidFill>
                  <a:srgbClr val="4C6062"/>
                </a:solidFill>
                <a:latin typeface="微软雅黑" panose="020B0503020204020204" pitchFamily="34" charset="-122"/>
                <a:ea typeface="微软雅黑" panose="020B0503020204020204" pitchFamily="34" charset="-122"/>
              </a:rPr>
              <a:t>程序段</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      </a:t>
            </a:r>
            <a:r>
              <a:rPr lang="en-US" altLang="zh-CN" sz="1600" dirty="0">
                <a:solidFill>
                  <a:srgbClr val="4C6062"/>
                </a:solidFill>
                <a:latin typeface="微软雅黑" panose="020B0503020204020204" pitchFamily="34" charset="-122"/>
                <a:ea typeface="微软雅黑" panose="020B0503020204020204" pitchFamily="34" charset="-122"/>
              </a:rPr>
              <a:t>;;           	&lt;==</a:t>
            </a:r>
            <a:r>
              <a:rPr lang="zh-CN" altLang="en-US" sz="1600" dirty="0">
                <a:solidFill>
                  <a:srgbClr val="4C6062"/>
                </a:solidFill>
                <a:latin typeface="微软雅黑" panose="020B0503020204020204" pitchFamily="34" charset="-122"/>
                <a:ea typeface="微软雅黑" panose="020B0503020204020204" pitchFamily="34" charset="-122"/>
              </a:rPr>
              <a:t>每个类别结尾使用两个连续的分号来处理</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 </a:t>
            </a:r>
            <a:r>
              <a:rPr lang="en-US" altLang="zh-CN" sz="1600" dirty="0">
                <a:solidFill>
                  <a:srgbClr val="4C6062"/>
                </a:solidFill>
                <a:latin typeface="微软雅黑" panose="020B0503020204020204" pitchFamily="34" charset="-122"/>
                <a:ea typeface="微软雅黑" panose="020B0503020204020204" pitchFamily="34" charset="-122"/>
              </a:rPr>
              <a:t>"</a:t>
            </a:r>
            <a:r>
              <a:rPr lang="zh-CN" altLang="en-US" sz="1600" dirty="0">
                <a:solidFill>
                  <a:srgbClr val="4C6062"/>
                </a:solidFill>
                <a:latin typeface="微软雅黑" panose="020B0503020204020204" pitchFamily="34" charset="-122"/>
                <a:ea typeface="微软雅黑" panose="020B0503020204020204" pitchFamily="34" charset="-122"/>
              </a:rPr>
              <a:t>第二个变量内容</a:t>
            </a:r>
            <a:r>
              <a:rPr lang="en-US" altLang="zh-CN" sz="1600" dirty="0">
                <a:solidFill>
                  <a:srgbClr val="4C6062"/>
                </a:solidFill>
                <a:latin typeface="微软雅黑" panose="020B0503020204020204" pitchFamily="34" charset="-122"/>
                <a:ea typeface="微软雅黑" panose="020B0503020204020204" pitchFamily="34" charset="-122"/>
              </a:rPr>
              <a:t>")</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a:t>
            </a:r>
            <a:r>
              <a:rPr lang="zh-CN" altLang="en-US" sz="1600" dirty="0">
                <a:solidFill>
                  <a:srgbClr val="4C6062"/>
                </a:solidFill>
                <a:latin typeface="微软雅黑" panose="020B0503020204020204" pitchFamily="34" charset="-122"/>
                <a:ea typeface="微软雅黑" panose="020B0503020204020204" pitchFamily="34" charset="-122"/>
              </a:rPr>
              <a:t>程序段</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      </a:t>
            </a:r>
            <a:r>
              <a:rPr lang="en-US" altLang="zh-CN" sz="1600" dirty="0">
                <a:solidFill>
                  <a:srgbClr val="4C6062"/>
                </a:solidFill>
                <a:latin typeface="微软雅黑" panose="020B0503020204020204" pitchFamily="34" charset="-122"/>
                <a:ea typeface="微软雅黑" panose="020B0503020204020204" pitchFamily="34" charset="-122"/>
              </a:rPr>
              <a:t>;;</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                  	&lt;==</a:t>
            </a:r>
            <a:r>
              <a:rPr lang="zh-CN" altLang="en-US" sz="1600" dirty="0">
                <a:solidFill>
                  <a:srgbClr val="4C6062"/>
                </a:solidFill>
                <a:latin typeface="微软雅黑" panose="020B0503020204020204" pitchFamily="34" charset="-122"/>
                <a:ea typeface="微软雅黑" panose="020B0503020204020204" pitchFamily="34" charset="-122"/>
              </a:rPr>
              <a:t>最后一个变量内容都会用 * 来代表所有其他值</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      不包含第一个变量内容与第二个变量内容的其他程序运行段</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      </a:t>
            </a:r>
            <a:r>
              <a:rPr lang="en-US" altLang="zh-CN" sz="1600" dirty="0">
                <a:solidFill>
                  <a:srgbClr val="4C6062"/>
                </a:solidFill>
                <a:latin typeface="微软雅黑" panose="020B0503020204020204" pitchFamily="34" charset="-122"/>
                <a:ea typeface="微软雅黑" panose="020B0503020204020204" pitchFamily="34" charset="-122"/>
              </a:rPr>
              <a:t>exit 1</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      ;;</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err="1">
                <a:solidFill>
                  <a:srgbClr val="4C6062"/>
                </a:solidFill>
                <a:latin typeface="微软雅黑" panose="020B0503020204020204" pitchFamily="34" charset="-122"/>
                <a:ea typeface="微软雅黑" panose="020B0503020204020204" pitchFamily="34" charset="-122"/>
              </a:rPr>
              <a:t>esac</a:t>
            </a:r>
            <a:r>
              <a:rPr lang="en-US" altLang="zh-CN" sz="1600" dirty="0">
                <a:solidFill>
                  <a:srgbClr val="4C6062"/>
                </a:solidFill>
                <a:latin typeface="微软雅黑" panose="020B0503020204020204" pitchFamily="34" charset="-122"/>
                <a:ea typeface="微软雅黑" panose="020B0503020204020204" pitchFamily="34" charset="-122"/>
              </a:rPr>
              <a:t>                  	&lt;==</a:t>
            </a:r>
            <a:r>
              <a:rPr lang="zh-CN" altLang="en-US" sz="1600" dirty="0">
                <a:solidFill>
                  <a:srgbClr val="4C6062"/>
                </a:solidFill>
                <a:latin typeface="微软雅黑" panose="020B0503020204020204" pitchFamily="34" charset="-122"/>
                <a:ea typeface="微软雅黑" panose="020B0503020204020204" pitchFamily="34" charset="-122"/>
              </a:rPr>
              <a:t>最终的</a:t>
            </a:r>
            <a:r>
              <a:rPr lang="en-US" altLang="zh-CN" sz="1600" dirty="0">
                <a:solidFill>
                  <a:srgbClr val="4C6062"/>
                </a:solidFill>
                <a:latin typeface="微软雅黑" panose="020B0503020204020204" pitchFamily="34" charset="-122"/>
                <a:ea typeface="微软雅黑" panose="020B0503020204020204" pitchFamily="34" charset="-122"/>
              </a:rPr>
              <a:t>case</a:t>
            </a:r>
            <a:r>
              <a:rPr lang="zh-CN" altLang="en-US" sz="1600" dirty="0">
                <a:solidFill>
                  <a:srgbClr val="4C6062"/>
                </a:solidFill>
                <a:latin typeface="微软雅黑" panose="020B0503020204020204" pitchFamily="34" charset="-122"/>
                <a:ea typeface="微软雅黑" panose="020B0503020204020204" pitchFamily="34" charset="-122"/>
              </a:rPr>
              <a:t>结尾！思考一下</a:t>
            </a:r>
            <a:r>
              <a:rPr lang="en-US" altLang="zh-CN" sz="1600" dirty="0">
                <a:solidFill>
                  <a:srgbClr val="4C6062"/>
                </a:solidFill>
                <a:latin typeface="微软雅黑" panose="020B0503020204020204" pitchFamily="34" charset="-122"/>
                <a:ea typeface="微软雅黑" panose="020B0503020204020204" pitchFamily="34" charset="-122"/>
              </a:rPr>
              <a:t>case</a:t>
            </a:r>
            <a:r>
              <a:rPr lang="zh-CN" altLang="en-US" sz="1600" dirty="0">
                <a:solidFill>
                  <a:srgbClr val="4C6062"/>
                </a:solidFill>
                <a:latin typeface="微软雅黑" panose="020B0503020204020204" pitchFamily="34" charset="-122"/>
                <a:ea typeface="微软雅黑" panose="020B0503020204020204" pitchFamily="34" charset="-122"/>
              </a:rPr>
              <a:t>反过来写是什么</a:t>
            </a:r>
            <a:endParaRPr lang="zh-CN" altLang="en-US" sz="16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a:picLocks noChangeAspect="1"/>
          </p:cNvPicPr>
          <p:nvPr/>
        </p:nvPicPr>
        <p:blipFill>
          <a:blip r:embed="rId1"/>
          <a:stretch>
            <a:fillRect/>
          </a:stretch>
        </p:blipFill>
        <p:spPr>
          <a:xfrm>
            <a:off x="984792" y="2896394"/>
            <a:ext cx="10128776" cy="3862051"/>
          </a:xfrm>
          <a:prstGeom prst="rect">
            <a:avLst/>
          </a:prstGeom>
        </p:spPr>
      </p:pic>
    </p:spTree>
  </p:cSld>
  <p:clrMapOvr>
    <a:masterClrMapping/>
  </p:clrMapOvr>
  <p:transition spd="slow">
    <p:push/>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8-6  </a:t>
            </a:r>
            <a:r>
              <a:rPr lang="zh-CN" altLang="en-US" dirty="0"/>
              <a:t>利用</a:t>
            </a:r>
            <a:r>
              <a:rPr lang="en-US" altLang="zh-CN" dirty="0"/>
              <a:t>case...in…</a:t>
            </a:r>
            <a:r>
              <a:rPr lang="en-US" altLang="zh-CN" dirty="0" err="1"/>
              <a:t>esac</a:t>
            </a:r>
            <a:r>
              <a:rPr lang="zh-CN" altLang="en-US" dirty="0"/>
              <a:t>条件判断</a:t>
            </a:r>
            <a:endParaRPr lang="zh-CN" altLang="en-US" b="0" dirty="0"/>
          </a:p>
        </p:txBody>
      </p:sp>
      <p:sp>
        <p:nvSpPr>
          <p:cNvPr id="2" name="文本框 1"/>
          <p:cNvSpPr txBox="1"/>
          <p:nvPr/>
        </p:nvSpPr>
        <p:spPr>
          <a:xfrm>
            <a:off x="984793" y="1471587"/>
            <a:ext cx="9888772" cy="5524589"/>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将</a:t>
            </a:r>
            <a:r>
              <a:rPr lang="en-US" altLang="zh-CN" sz="2000" dirty="0">
                <a:solidFill>
                  <a:srgbClr val="4C6062"/>
                </a:solidFill>
                <a:latin typeface="微软雅黑" panose="020B0503020204020204" pitchFamily="34" charset="-122"/>
                <a:ea typeface="微软雅黑" panose="020B0503020204020204" pitchFamily="34" charset="-122"/>
              </a:rPr>
              <a:t>sh09.sh</a:t>
            </a:r>
            <a:r>
              <a:rPr lang="zh-CN" altLang="en-US" sz="2000" dirty="0">
                <a:solidFill>
                  <a:srgbClr val="4C6062"/>
                </a:solidFill>
                <a:latin typeface="微软雅黑" panose="020B0503020204020204" pitchFamily="34" charset="-122"/>
                <a:ea typeface="微软雅黑" panose="020B0503020204020204" pitchFamily="34" charset="-122"/>
              </a:rPr>
              <a:t>的案例进行修改：</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vim  sh09-2.sh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#!/bin/bash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Program:</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Show "Hello" from $1.... by using case .... </a:t>
            </a:r>
            <a:r>
              <a:rPr lang="en-US" altLang="zh-CN" sz="1200" dirty="0" err="1">
                <a:solidFill>
                  <a:srgbClr val="4C6062"/>
                </a:solidFill>
                <a:latin typeface="微软雅黑" panose="020B0503020204020204" pitchFamily="34" charset="-122"/>
                <a:ea typeface="微软雅黑" panose="020B0503020204020204" pitchFamily="34" charset="-122"/>
              </a:rPr>
              <a:t>esac</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History:</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2021/08/29	Bobby	First release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PATH=/bin:/</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:~/bin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export PATH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case $1 in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"hello")</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echo "Hello, how are you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echo "You MUST input parameters, ex&gt; {$0 </a:t>
            </a:r>
            <a:r>
              <a:rPr lang="en-US" altLang="zh-CN" sz="1200" dirty="0" err="1">
                <a:solidFill>
                  <a:srgbClr val="4C6062"/>
                </a:solidFill>
                <a:latin typeface="微软雅黑" panose="020B0503020204020204" pitchFamily="34" charset="-122"/>
                <a:ea typeface="微软雅黑" panose="020B0503020204020204" pitchFamily="34" charset="-122"/>
              </a:rPr>
              <a:t>someword</a:t>
            </a:r>
            <a:r>
              <a:rPr lang="en-US" altLang="zh-CN" sz="1200" dirty="0">
                <a:solidFill>
                  <a:srgbClr val="4C6062"/>
                </a:solidFill>
                <a:latin typeface="微软雅黑" panose="020B0503020204020204" pitchFamily="34" charset="-122"/>
                <a:ea typeface="微软雅黑" panose="020B0503020204020204" pitchFamily="34" charset="-122"/>
              </a:rPr>
              <a:t>}"</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   # </a:t>
            </a:r>
            <a:r>
              <a:rPr lang="zh-CN" altLang="en-US" sz="1200" dirty="0">
                <a:solidFill>
                  <a:srgbClr val="4C6062"/>
                </a:solidFill>
                <a:latin typeface="微软雅黑" panose="020B0503020204020204" pitchFamily="34" charset="-122"/>
                <a:ea typeface="微软雅黑" panose="020B0503020204020204" pitchFamily="34" charset="-122"/>
              </a:rPr>
              <a:t>其实就相当于通配符，</a:t>
            </a:r>
            <a:r>
              <a:rPr lang="en-US" altLang="zh-CN" sz="1200" dirty="0">
                <a:solidFill>
                  <a:srgbClr val="4C6062"/>
                </a:solidFill>
                <a:latin typeface="微软雅黑" panose="020B0503020204020204" pitchFamily="34" charset="-122"/>
                <a:ea typeface="微软雅黑" panose="020B0503020204020204" pitchFamily="34" charset="-122"/>
              </a:rPr>
              <a:t>0~</a:t>
            </a:r>
            <a:r>
              <a:rPr lang="zh-CN" altLang="en-US" sz="1200" dirty="0">
                <a:solidFill>
                  <a:srgbClr val="4C6062"/>
                </a:solidFill>
                <a:latin typeface="微软雅黑" panose="020B0503020204020204" pitchFamily="34" charset="-122"/>
                <a:ea typeface="微软雅黑" panose="020B0503020204020204" pitchFamily="34" charset="-122"/>
              </a:rPr>
              <a:t>无穷多个任意字符之意</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      </a:t>
            </a:r>
            <a:r>
              <a:rPr lang="en-US" altLang="zh-CN" sz="1200" dirty="0">
                <a:solidFill>
                  <a:srgbClr val="4C6062"/>
                </a:solidFill>
                <a:latin typeface="微软雅黑" panose="020B0503020204020204" pitchFamily="34" charset="-122"/>
                <a:ea typeface="微软雅黑" panose="020B0503020204020204" pitchFamily="34" charset="-122"/>
              </a:rPr>
              <a:t>echo "Usage $0 {hello}"</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err="1">
                <a:solidFill>
                  <a:srgbClr val="4C6062"/>
                </a:solidFill>
                <a:latin typeface="微软雅黑" panose="020B0503020204020204" pitchFamily="34" charset="-122"/>
                <a:ea typeface="微软雅黑" panose="020B0503020204020204" pitchFamily="34" charset="-122"/>
              </a:rPr>
              <a:t>esac</a:t>
            </a:r>
            <a:endParaRPr lang="en-US" altLang="zh-CN"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a:picLocks noChangeAspect="1"/>
          </p:cNvPicPr>
          <p:nvPr/>
        </p:nvPicPr>
        <p:blipFill>
          <a:blip r:embed="rId1"/>
          <a:stretch>
            <a:fillRect/>
          </a:stretch>
        </p:blipFill>
        <p:spPr>
          <a:xfrm>
            <a:off x="984792" y="1981994"/>
            <a:ext cx="10128776" cy="4877593"/>
          </a:xfrm>
          <a:prstGeom prst="rect">
            <a:avLst/>
          </a:prstGeom>
        </p:spPr>
      </p:pic>
    </p:spTree>
  </p:cSld>
  <p:clrMapOvr>
    <a:masterClrMapping/>
  </p:clrMapOvr>
  <p:transition spd="slow">
    <p:push/>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8-6  </a:t>
            </a:r>
            <a:r>
              <a:rPr lang="zh-CN" altLang="en-US" dirty="0"/>
              <a:t>利用</a:t>
            </a:r>
            <a:r>
              <a:rPr lang="en-US" altLang="zh-CN" dirty="0"/>
              <a:t>case...in…</a:t>
            </a:r>
            <a:r>
              <a:rPr lang="en-US" altLang="zh-CN" dirty="0" err="1"/>
              <a:t>esac</a:t>
            </a:r>
            <a:r>
              <a:rPr lang="zh-CN" altLang="en-US" dirty="0"/>
              <a:t>条件判断</a:t>
            </a:r>
            <a:endParaRPr lang="zh-CN" altLang="en-US" b="0" dirty="0"/>
          </a:p>
        </p:txBody>
      </p:sp>
      <p:sp>
        <p:nvSpPr>
          <p:cNvPr id="2" name="文本框 1"/>
          <p:cNvSpPr txBox="1"/>
          <p:nvPr/>
        </p:nvSpPr>
        <p:spPr>
          <a:xfrm>
            <a:off x="984793" y="1471587"/>
            <a:ext cx="9888772" cy="4639219"/>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运行结果：</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scripts]# </a:t>
            </a:r>
            <a:r>
              <a:rPr lang="en-US" altLang="zh-CN" sz="1600" dirty="0" err="1">
                <a:solidFill>
                  <a:srgbClr val="4C6062"/>
                </a:solidFill>
                <a:latin typeface="微软雅黑" panose="020B0503020204020204" pitchFamily="34" charset="-122"/>
                <a:ea typeface="微软雅黑" panose="020B0503020204020204" pitchFamily="34" charset="-122"/>
              </a:rPr>
              <a:t>sh</a:t>
            </a:r>
            <a:r>
              <a:rPr lang="en-US" altLang="zh-CN" sz="1600" dirty="0">
                <a:solidFill>
                  <a:srgbClr val="4C6062"/>
                </a:solidFill>
                <a:latin typeface="微软雅黑" panose="020B0503020204020204" pitchFamily="34" charset="-122"/>
                <a:ea typeface="微软雅黑" panose="020B0503020204020204" pitchFamily="34" charset="-122"/>
              </a:rPr>
              <a:t> sh09-2.sh</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You MUST input parameters, ex&gt; {sh09-2.sh </a:t>
            </a:r>
            <a:r>
              <a:rPr lang="en-US" altLang="zh-CN" sz="1600" dirty="0" err="1">
                <a:solidFill>
                  <a:srgbClr val="4C6062"/>
                </a:solidFill>
                <a:latin typeface="微软雅黑" panose="020B0503020204020204" pitchFamily="34" charset="-122"/>
                <a:ea typeface="微软雅黑" panose="020B0503020204020204" pitchFamily="34" charset="-122"/>
              </a:rPr>
              <a:t>someword</a:t>
            </a:r>
            <a:r>
              <a:rPr lang="en-US" altLang="zh-CN" sz="1600" dirty="0">
                <a:solidFill>
                  <a:srgbClr val="4C6062"/>
                </a:solidFill>
                <a:latin typeface="微软雅黑" panose="020B0503020204020204" pitchFamily="34" charset="-122"/>
                <a:ea typeface="微软雅黑" panose="020B0503020204020204" pitchFamily="34" charset="-122"/>
              </a:rPr>
              <a:t>}</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scripts]# </a:t>
            </a:r>
            <a:r>
              <a:rPr lang="en-US" altLang="zh-CN" sz="1600" dirty="0" err="1">
                <a:solidFill>
                  <a:srgbClr val="4C6062"/>
                </a:solidFill>
                <a:latin typeface="微软雅黑" panose="020B0503020204020204" pitchFamily="34" charset="-122"/>
                <a:ea typeface="微软雅黑" panose="020B0503020204020204" pitchFamily="34" charset="-122"/>
              </a:rPr>
              <a:t>sh</a:t>
            </a:r>
            <a:r>
              <a:rPr lang="en-US" altLang="zh-CN" sz="1600" dirty="0">
                <a:solidFill>
                  <a:srgbClr val="4C6062"/>
                </a:solidFill>
                <a:latin typeface="微软雅黑" panose="020B0503020204020204" pitchFamily="34" charset="-122"/>
                <a:ea typeface="微软雅黑" panose="020B0503020204020204" pitchFamily="34" charset="-122"/>
              </a:rPr>
              <a:t> sh09-2.sh smile</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Usage sh09-2.sh {hello}</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[root@Server01 scripts]# </a:t>
            </a:r>
            <a:r>
              <a:rPr lang="en-US" altLang="zh-CN" sz="1600" dirty="0" err="1">
                <a:solidFill>
                  <a:srgbClr val="4C6062"/>
                </a:solidFill>
                <a:latin typeface="微软雅黑" panose="020B0503020204020204" pitchFamily="34" charset="-122"/>
                <a:ea typeface="微软雅黑" panose="020B0503020204020204" pitchFamily="34" charset="-122"/>
              </a:rPr>
              <a:t>sh</a:t>
            </a:r>
            <a:r>
              <a:rPr lang="en-US" altLang="zh-CN" sz="1600" dirty="0">
                <a:solidFill>
                  <a:srgbClr val="4C6062"/>
                </a:solidFill>
                <a:latin typeface="微软雅黑" panose="020B0503020204020204" pitchFamily="34" charset="-122"/>
                <a:ea typeface="微软雅黑" panose="020B0503020204020204" pitchFamily="34" charset="-122"/>
              </a:rPr>
              <a:t> sh09-2.sh hello</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Hello, how are you ?</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sh09-2.sh</a:t>
            </a:r>
            <a:r>
              <a:rPr lang="zh-CN" altLang="en-US" sz="2000" dirty="0">
                <a:solidFill>
                  <a:srgbClr val="4C6062"/>
                </a:solidFill>
                <a:latin typeface="微软雅黑" panose="020B0503020204020204" pitchFamily="34" charset="-122"/>
                <a:ea typeface="微软雅黑" panose="020B0503020204020204" pitchFamily="34" charset="-122"/>
              </a:rPr>
              <a:t>的案例当中，如果输入“</a:t>
            </a:r>
            <a:r>
              <a:rPr lang="en-US" altLang="zh-CN" sz="2000" dirty="0" err="1">
                <a:solidFill>
                  <a:srgbClr val="4C6062"/>
                </a:solidFill>
                <a:latin typeface="微软雅黑" panose="020B0503020204020204" pitchFamily="34" charset="-122"/>
                <a:ea typeface="微软雅黑" panose="020B0503020204020204" pitchFamily="34" charset="-122"/>
              </a:rPr>
              <a:t>sh</a:t>
            </a:r>
            <a:r>
              <a:rPr lang="en-US" altLang="zh-CN" sz="2000" dirty="0">
                <a:solidFill>
                  <a:srgbClr val="4C6062"/>
                </a:solidFill>
                <a:latin typeface="微软雅黑" panose="020B0503020204020204" pitchFamily="34" charset="-122"/>
                <a:ea typeface="微软雅黑" panose="020B0503020204020204" pitchFamily="34" charset="-122"/>
              </a:rPr>
              <a:t> sh09-2.sh smile”</a:t>
            </a:r>
            <a:r>
              <a:rPr lang="zh-CN" altLang="en-US" sz="2000" dirty="0">
                <a:solidFill>
                  <a:srgbClr val="4C6062"/>
                </a:solidFill>
                <a:latin typeface="微软雅黑" panose="020B0503020204020204" pitchFamily="34" charset="-122"/>
                <a:ea typeface="微软雅黑" panose="020B0503020204020204" pitchFamily="34" charset="-122"/>
              </a:rPr>
              <a:t>来运行，那么屏幕上就会出现“</a:t>
            </a:r>
            <a:r>
              <a:rPr lang="en-US" altLang="zh-CN" sz="2000" dirty="0">
                <a:solidFill>
                  <a:srgbClr val="4C6062"/>
                </a:solidFill>
                <a:latin typeface="微软雅黑" panose="020B0503020204020204" pitchFamily="34" charset="-122"/>
                <a:ea typeface="微软雅黑" panose="020B0503020204020204" pitchFamily="34" charset="-122"/>
              </a:rPr>
              <a:t>Usage sh09-2.sh {hello}”</a:t>
            </a:r>
            <a:r>
              <a:rPr lang="zh-CN" altLang="en-US" sz="2000" dirty="0">
                <a:solidFill>
                  <a:srgbClr val="4C6062"/>
                </a:solidFill>
                <a:latin typeface="微软雅黑" panose="020B0503020204020204" pitchFamily="34" charset="-122"/>
                <a:ea typeface="微软雅黑" panose="020B0503020204020204" pitchFamily="34" charset="-122"/>
              </a:rPr>
              <a:t>的字样，告诉用户仅能够使用</a:t>
            </a:r>
            <a:r>
              <a:rPr lang="en-US" altLang="zh-CN" sz="2000" dirty="0">
                <a:solidFill>
                  <a:srgbClr val="4C6062"/>
                </a:solidFill>
                <a:latin typeface="微软雅黑" panose="020B0503020204020204" pitchFamily="34" charset="-122"/>
                <a:ea typeface="微软雅黑" panose="020B0503020204020204" pitchFamily="34" charset="-122"/>
              </a:rPr>
              <a:t>hello</a:t>
            </a:r>
            <a:r>
              <a:rPr lang="zh-CN" altLang="en-US" sz="2000" dirty="0">
                <a:solidFill>
                  <a:srgbClr val="4C6062"/>
                </a:solidFill>
                <a:latin typeface="微软雅黑" panose="020B0503020204020204" pitchFamily="34" charset="-122"/>
                <a:ea typeface="微软雅黑" panose="020B0503020204020204" pitchFamily="34" charset="-122"/>
              </a:rPr>
              <a:t>。这样的方式对于需要某些固定字符作为变量内容来执行的程序就显得更加方便。</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a:picLocks noChangeAspect="1"/>
          </p:cNvPicPr>
          <p:nvPr/>
        </p:nvPicPr>
        <p:blipFill>
          <a:blip r:embed="rId1"/>
          <a:stretch>
            <a:fillRect/>
          </a:stretch>
        </p:blipFill>
        <p:spPr>
          <a:xfrm>
            <a:off x="984792" y="1981996"/>
            <a:ext cx="10128776" cy="2731506"/>
          </a:xfrm>
          <a:prstGeom prst="rect">
            <a:avLst/>
          </a:prstGeom>
        </p:spPr>
      </p:pic>
    </p:spTree>
  </p:cSld>
  <p:clrMapOvr>
    <a:masterClrMapping/>
  </p:clrMapOvr>
  <p:transition spd="slow">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项目知识准备</a:t>
            </a:r>
            <a:endParaRPr lang="zh-CN" altLang="en-US" dirty="0"/>
          </a:p>
        </p:txBody>
      </p:sp>
      <p:sp>
        <p:nvSpPr>
          <p:cNvPr id="6" name="内容占位符 5"/>
          <p:cNvSpPr>
            <a:spLocks noGrp="1"/>
          </p:cNvSpPr>
          <p:nvPr>
            <p:ph idx="13"/>
          </p:nvPr>
        </p:nvSpPr>
        <p:spPr/>
        <p:txBody>
          <a:bodyPr>
            <a:noAutofit/>
          </a:bodyPr>
          <a:lstStyle/>
          <a:p>
            <a:r>
              <a:rPr lang="zh-CN" altLang="en-US" dirty="0"/>
              <a:t>编写与执行一个</a:t>
            </a:r>
            <a:r>
              <a:rPr lang="en-US" altLang="zh-CN" dirty="0"/>
              <a:t>shell script</a:t>
            </a:r>
            <a:endParaRPr lang="zh-CN" altLang="en-US" dirty="0"/>
          </a:p>
        </p:txBody>
      </p:sp>
      <p:sp>
        <p:nvSpPr>
          <p:cNvPr id="2" name="文本框 1"/>
          <p:cNvSpPr txBox="1"/>
          <p:nvPr/>
        </p:nvSpPr>
        <p:spPr>
          <a:xfrm>
            <a:off x="917576" y="1570517"/>
            <a:ext cx="10363200" cy="3731278"/>
          </a:xfrm>
          <a:prstGeom prst="rect">
            <a:avLst/>
          </a:prstGeom>
          <a:noFill/>
        </p:spPr>
        <p:txBody>
          <a:bodyPr wrap="square" rtlCol="0" anchor="t">
            <a:spAutoFit/>
          </a:bodyPr>
          <a:lstStyle/>
          <a:p>
            <a:pPr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．在</a:t>
            </a:r>
            <a:r>
              <a:rPr lang="en-US" altLang="zh-CN" sz="2000" dirty="0">
                <a:solidFill>
                  <a:srgbClr val="4C6062"/>
                </a:solidFill>
                <a:latin typeface="微软雅黑" panose="020B0503020204020204" pitchFamily="34" charset="-122"/>
                <a:ea typeface="微软雅黑" panose="020B0503020204020204" pitchFamily="34" charset="-122"/>
              </a:rPr>
              <a:t>shell script</a:t>
            </a:r>
            <a:r>
              <a:rPr lang="zh-CN" altLang="en-US" sz="2000" dirty="0">
                <a:solidFill>
                  <a:srgbClr val="4C6062"/>
                </a:solidFill>
                <a:latin typeface="微软雅黑" panose="020B0503020204020204" pitchFamily="34" charset="-122"/>
                <a:ea typeface="微软雅黑" panose="020B0503020204020204" pitchFamily="34" charset="-122"/>
              </a:rPr>
              <a:t>撰写中的注意事项</a:t>
            </a:r>
            <a:endParaRPr lang="en-US" altLang="zh-CN"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solidFill>
                  <a:srgbClr val="4C6062"/>
                </a:solidFill>
                <a:latin typeface="微软雅黑" panose="020B0503020204020204" pitchFamily="34" charset="-122"/>
                <a:ea typeface="微软雅黑" panose="020B0503020204020204" pitchFamily="34" charset="-122"/>
              </a:rPr>
              <a:t>命令的执行是从上而下、从左而右进行的。</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solidFill>
                  <a:srgbClr val="4C6062"/>
                </a:solidFill>
                <a:latin typeface="微软雅黑" panose="020B0503020204020204" pitchFamily="34" charset="-122"/>
                <a:ea typeface="微软雅黑" panose="020B0503020204020204" pitchFamily="34" charset="-122"/>
              </a:rPr>
              <a:t>命令、选项与参数间的多个空格都会被忽略掉。</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solidFill>
                  <a:srgbClr val="4C6062"/>
                </a:solidFill>
                <a:latin typeface="微软雅黑" panose="020B0503020204020204" pitchFamily="34" charset="-122"/>
                <a:ea typeface="微软雅黑" panose="020B0503020204020204" pitchFamily="34" charset="-122"/>
              </a:rPr>
              <a:t>空白行也将被忽略掉，并且按“</a:t>
            </a:r>
            <a:r>
              <a:rPr lang="en-US" altLang="zh-CN" sz="2000" dirty="0">
                <a:solidFill>
                  <a:srgbClr val="4C6062"/>
                </a:solidFill>
                <a:latin typeface="微软雅黑" panose="020B0503020204020204" pitchFamily="34" charset="-122"/>
                <a:ea typeface="微软雅黑" panose="020B0503020204020204" pitchFamily="34" charset="-122"/>
              </a:rPr>
              <a:t>Tab”</a:t>
            </a:r>
            <a:r>
              <a:rPr lang="zh-CN" altLang="en-US" sz="2000" dirty="0">
                <a:solidFill>
                  <a:srgbClr val="4C6062"/>
                </a:solidFill>
                <a:latin typeface="微软雅黑" panose="020B0503020204020204" pitchFamily="34" charset="-122"/>
                <a:ea typeface="微软雅黑" panose="020B0503020204020204" pitchFamily="34" charset="-122"/>
              </a:rPr>
              <a:t>键所生成的空白同样被视为空格键。</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solidFill>
                  <a:srgbClr val="4C6062"/>
                </a:solidFill>
                <a:latin typeface="微软雅黑" panose="020B0503020204020204" pitchFamily="34" charset="-122"/>
                <a:ea typeface="微软雅黑" panose="020B0503020204020204" pitchFamily="34" charset="-122"/>
              </a:rPr>
              <a:t>如果读取到一个</a:t>
            </a:r>
            <a:r>
              <a:rPr lang="en-US" altLang="zh-CN" sz="2000" dirty="0">
                <a:solidFill>
                  <a:srgbClr val="4C6062"/>
                </a:solidFill>
                <a:latin typeface="微软雅黑" panose="020B0503020204020204" pitchFamily="34" charset="-122"/>
                <a:ea typeface="微软雅黑" panose="020B0503020204020204" pitchFamily="34" charset="-122"/>
              </a:rPr>
              <a:t>Enter</a:t>
            </a:r>
            <a:r>
              <a:rPr lang="zh-CN" altLang="en-US" sz="2000" dirty="0">
                <a:solidFill>
                  <a:srgbClr val="4C6062"/>
                </a:solidFill>
                <a:latin typeface="微软雅黑" panose="020B0503020204020204" pitchFamily="34" charset="-122"/>
                <a:ea typeface="微软雅黑" panose="020B0503020204020204" pitchFamily="34" charset="-122"/>
              </a:rPr>
              <a:t>符号（</a:t>
            </a:r>
            <a:r>
              <a:rPr lang="en-US" altLang="zh-CN" sz="2000" dirty="0">
                <a:solidFill>
                  <a:srgbClr val="4C6062"/>
                </a:solidFill>
                <a:latin typeface="微软雅黑" panose="020B0503020204020204" pitchFamily="34" charset="-122"/>
                <a:ea typeface="微软雅黑" panose="020B0503020204020204" pitchFamily="34" charset="-122"/>
              </a:rPr>
              <a:t>CR</a:t>
            </a:r>
            <a:r>
              <a:rPr lang="zh-CN" altLang="en-US" sz="2000" dirty="0">
                <a:solidFill>
                  <a:srgbClr val="4C6062"/>
                </a:solidFill>
                <a:latin typeface="微软雅黑" panose="020B0503020204020204" pitchFamily="34" charset="-122"/>
                <a:ea typeface="微软雅黑" panose="020B0503020204020204" pitchFamily="34" charset="-122"/>
              </a:rPr>
              <a:t>），就尝试开始运行该行（或该串）命令。</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solidFill>
                  <a:srgbClr val="4C6062"/>
                </a:solidFill>
                <a:latin typeface="微软雅黑" panose="020B0503020204020204" pitchFamily="34" charset="-122"/>
                <a:ea typeface="微软雅黑" panose="020B0503020204020204" pitchFamily="34" charset="-122"/>
              </a:rPr>
              <a:t>如果一行的内容太多，则可以使用“</a:t>
            </a:r>
            <a:r>
              <a:rPr lang="en-US" altLang="zh-CN" sz="2000" dirty="0">
                <a:solidFill>
                  <a:srgbClr val="4C6062"/>
                </a:solidFill>
                <a:latin typeface="微软雅黑" panose="020B0503020204020204" pitchFamily="34" charset="-122"/>
                <a:ea typeface="微软雅黑" panose="020B0503020204020204" pitchFamily="34" charset="-122"/>
              </a:rPr>
              <a:t>\[Enter]”</a:t>
            </a:r>
            <a:r>
              <a:rPr lang="zh-CN" altLang="en-US" sz="2000" dirty="0">
                <a:solidFill>
                  <a:srgbClr val="4C6062"/>
                </a:solidFill>
                <a:latin typeface="微软雅黑" panose="020B0503020204020204" pitchFamily="34" charset="-122"/>
                <a:ea typeface="微软雅黑" panose="020B0503020204020204" pitchFamily="34" charset="-122"/>
              </a:rPr>
              <a:t>来延伸至下一行。</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可作为注解。任何加在 </a:t>
            </a:r>
            <a:r>
              <a:rPr lang="en-US" altLang="zh-CN" sz="2000" dirty="0">
                <a:solidFill>
                  <a:srgbClr val="4C6062"/>
                </a:solidFill>
                <a:latin typeface="微软雅黑" panose="020B0503020204020204" pitchFamily="34" charset="-122"/>
                <a:ea typeface="微软雅黑" panose="020B0503020204020204" pitchFamily="34" charset="-122"/>
              </a:rPr>
              <a:t># </a:t>
            </a:r>
            <a:r>
              <a:rPr lang="zh-CN" altLang="en-US" sz="2000" dirty="0">
                <a:solidFill>
                  <a:srgbClr val="4C6062"/>
                </a:solidFill>
                <a:latin typeface="微软雅黑" panose="020B0503020204020204" pitchFamily="34" charset="-122"/>
                <a:ea typeface="微软雅黑" panose="020B0503020204020204" pitchFamily="34" charset="-122"/>
              </a:rPr>
              <a:t>后面的数据将全部被视为注解文字而被忽略。</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p:transition spd="slow">
    <p:push/>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8-6  </a:t>
            </a:r>
            <a:r>
              <a:rPr lang="zh-CN" altLang="en-US" dirty="0"/>
              <a:t>利用</a:t>
            </a:r>
            <a:r>
              <a:rPr lang="en-US" altLang="zh-CN" dirty="0"/>
              <a:t>case...in…</a:t>
            </a:r>
            <a:r>
              <a:rPr lang="en-US" altLang="zh-CN" dirty="0" err="1"/>
              <a:t>esac</a:t>
            </a:r>
            <a:r>
              <a:rPr lang="zh-CN" altLang="en-US" dirty="0"/>
              <a:t>条件判断</a:t>
            </a:r>
            <a:endParaRPr lang="zh-CN" altLang="en-US" b="0" dirty="0"/>
          </a:p>
        </p:txBody>
      </p:sp>
      <p:sp>
        <p:nvSpPr>
          <p:cNvPr id="2" name="文本框 1"/>
          <p:cNvSpPr txBox="1"/>
          <p:nvPr/>
        </p:nvSpPr>
        <p:spPr>
          <a:xfrm>
            <a:off x="984793" y="1471587"/>
            <a:ext cx="9888772" cy="2367123"/>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一般来说，使用“</a:t>
            </a:r>
            <a:r>
              <a:rPr lang="en-US" altLang="zh-CN" sz="2000" dirty="0">
                <a:solidFill>
                  <a:srgbClr val="4C6062"/>
                </a:solidFill>
                <a:latin typeface="微软雅黑" panose="020B0503020204020204" pitchFamily="34" charset="-122"/>
                <a:ea typeface="微软雅黑" panose="020B0503020204020204" pitchFamily="34" charset="-122"/>
              </a:rPr>
              <a:t>case  </a:t>
            </a:r>
            <a:r>
              <a:rPr lang="zh-CN" altLang="en-US" sz="2000" dirty="0">
                <a:solidFill>
                  <a:srgbClr val="4C6062"/>
                </a:solidFill>
                <a:latin typeface="微软雅黑" panose="020B0503020204020204" pitchFamily="34" charset="-122"/>
                <a:ea typeface="微软雅黑" panose="020B0503020204020204" pitchFamily="34" charset="-122"/>
              </a:rPr>
              <a:t>变量</a:t>
            </a:r>
            <a:r>
              <a:rPr lang="en-US" altLang="zh-CN" sz="2000" dirty="0">
                <a:solidFill>
                  <a:srgbClr val="4C6062"/>
                </a:solidFill>
                <a:latin typeface="微软雅黑" panose="020B0503020204020204" pitchFamily="34" charset="-122"/>
                <a:ea typeface="微软雅黑" panose="020B0503020204020204" pitchFamily="34" charset="-122"/>
              </a:rPr>
              <a:t>in”</a:t>
            </a:r>
            <a:r>
              <a:rPr lang="zh-CN" altLang="en-US" sz="2000" dirty="0">
                <a:solidFill>
                  <a:srgbClr val="4C6062"/>
                </a:solidFill>
                <a:latin typeface="微软雅黑" panose="020B0503020204020204" pitchFamily="34" charset="-122"/>
                <a:ea typeface="微软雅黑" panose="020B0503020204020204" pitchFamily="34" charset="-122"/>
              </a:rPr>
              <a:t>时，当中的那个“</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变量”一般有以下两种取得方式。</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spcBef>
                <a:spcPts val="360"/>
              </a:spcBef>
              <a:spcAft>
                <a:spcPts val="240"/>
              </a:spcAft>
              <a:buFont typeface="Wingdings" panose="05000000000000000000" pitchFamily="2" charset="2"/>
              <a:buChar char="l"/>
            </a:pPr>
            <a:r>
              <a:rPr lang="zh-CN" altLang="en-US" sz="1800" dirty="0">
                <a:solidFill>
                  <a:srgbClr val="4C6062"/>
                </a:solidFill>
                <a:latin typeface="微软雅黑" panose="020B0503020204020204" pitchFamily="34" charset="-122"/>
                <a:ea typeface="微软雅黑" panose="020B0503020204020204" pitchFamily="34" charset="-122"/>
              </a:rPr>
              <a:t>直接执行式：例如上面提到的，利用“</a:t>
            </a:r>
            <a:r>
              <a:rPr lang="en-US" altLang="zh-CN" sz="1800" dirty="0">
                <a:solidFill>
                  <a:srgbClr val="4C6062"/>
                </a:solidFill>
                <a:latin typeface="微软雅黑" panose="020B0503020204020204" pitchFamily="34" charset="-122"/>
                <a:ea typeface="微软雅黑" panose="020B0503020204020204" pitchFamily="34" charset="-122"/>
              </a:rPr>
              <a:t>script.sh variable”</a:t>
            </a:r>
            <a:r>
              <a:rPr lang="zh-CN" altLang="en-US" sz="1800" dirty="0">
                <a:solidFill>
                  <a:srgbClr val="4C6062"/>
                </a:solidFill>
                <a:latin typeface="微软雅黑" panose="020B0503020204020204" pitchFamily="34" charset="-122"/>
                <a:ea typeface="微软雅黑" panose="020B0503020204020204" pitchFamily="34" charset="-122"/>
              </a:rPr>
              <a:t>的方式来直接给 </a:t>
            </a:r>
            <a:r>
              <a:rPr lang="en-US" altLang="zh-CN" sz="1800" dirty="0">
                <a:solidFill>
                  <a:srgbClr val="4C6062"/>
                </a:solidFill>
                <a:latin typeface="微软雅黑" panose="020B0503020204020204" pitchFamily="34" charset="-122"/>
                <a:ea typeface="微软雅黑" panose="020B0503020204020204" pitchFamily="34" charset="-122"/>
              </a:rPr>
              <a:t>$1</a:t>
            </a:r>
            <a:r>
              <a:rPr lang="zh-CN" altLang="en-US" sz="1800" dirty="0">
                <a:solidFill>
                  <a:srgbClr val="4C6062"/>
                </a:solidFill>
                <a:latin typeface="微软雅黑" panose="020B0503020204020204" pitchFamily="34" charset="-122"/>
                <a:ea typeface="微软雅黑" panose="020B0503020204020204" pitchFamily="34" charset="-122"/>
              </a:rPr>
              <a:t>这个变量内容，这也是在</a:t>
            </a:r>
            <a:r>
              <a:rPr lang="en-US" altLang="zh-CN" sz="1800" dirty="0">
                <a:solidFill>
                  <a:srgbClr val="4C6062"/>
                </a:solidFill>
                <a:latin typeface="微软雅黑" panose="020B0503020204020204" pitchFamily="34" charset="-122"/>
                <a:ea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rPr>
              <a:t>etc</a:t>
            </a:r>
            <a:r>
              <a:rPr lang="en-US" altLang="zh-CN" sz="1800" dirty="0">
                <a:solidFill>
                  <a:srgbClr val="4C6062"/>
                </a:solidFill>
                <a:latin typeface="微软雅黑" panose="020B0503020204020204" pitchFamily="34" charset="-122"/>
                <a:ea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rPr>
              <a:t>init.d</a:t>
            </a:r>
            <a:r>
              <a:rPr lang="zh-CN" altLang="en-US" sz="1800" dirty="0">
                <a:solidFill>
                  <a:srgbClr val="4C6062"/>
                </a:solidFill>
                <a:latin typeface="微软雅黑" panose="020B0503020204020204" pitchFamily="34" charset="-122"/>
                <a:ea typeface="微软雅黑" panose="020B0503020204020204" pitchFamily="34" charset="-122"/>
              </a:rPr>
              <a:t>目录下大多数程序的设计方式。</a:t>
            </a:r>
            <a:endParaRPr lang="zh-CN" altLang="en-US" sz="18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spcBef>
                <a:spcPts val="360"/>
              </a:spcBef>
              <a:spcAft>
                <a:spcPts val="240"/>
              </a:spcAft>
              <a:buFont typeface="Wingdings" panose="05000000000000000000" pitchFamily="2" charset="2"/>
              <a:buChar char="l"/>
            </a:pPr>
            <a:r>
              <a:rPr lang="zh-CN" altLang="en-US" sz="1800" dirty="0">
                <a:solidFill>
                  <a:srgbClr val="4C6062"/>
                </a:solidFill>
                <a:latin typeface="微软雅黑" panose="020B0503020204020204" pitchFamily="34" charset="-122"/>
                <a:ea typeface="微软雅黑" panose="020B0503020204020204" pitchFamily="34" charset="-122"/>
              </a:rPr>
              <a:t>互动式：通过</a:t>
            </a:r>
            <a:r>
              <a:rPr lang="en-US" altLang="zh-CN" sz="1800" dirty="0">
                <a:solidFill>
                  <a:srgbClr val="4C6062"/>
                </a:solidFill>
                <a:latin typeface="微软雅黑" panose="020B0503020204020204" pitchFamily="34" charset="-122"/>
                <a:ea typeface="微软雅黑" panose="020B0503020204020204" pitchFamily="34" charset="-122"/>
              </a:rPr>
              <a:t>read</a:t>
            </a:r>
            <a:r>
              <a:rPr lang="zh-CN" altLang="en-US" sz="1800" dirty="0">
                <a:solidFill>
                  <a:srgbClr val="4C6062"/>
                </a:solidFill>
                <a:latin typeface="微软雅黑" panose="020B0503020204020204" pitchFamily="34" charset="-122"/>
                <a:ea typeface="微软雅黑" panose="020B0503020204020204" pitchFamily="34" charset="-122"/>
              </a:rPr>
              <a:t>这个命令来让用户输入变量的内容。</a:t>
            </a:r>
            <a:endParaRPr lang="zh-CN" altLang="en-US" sz="18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Tree>
  </p:cSld>
  <p:clrMapOvr>
    <a:masterClrMapping/>
  </p:clrMapOvr>
  <p:transition spd="slow">
    <p:push/>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8-6  </a:t>
            </a:r>
            <a:r>
              <a:rPr lang="zh-CN" altLang="en-US" dirty="0"/>
              <a:t>利用</a:t>
            </a:r>
            <a:r>
              <a:rPr lang="en-US" altLang="zh-CN" dirty="0"/>
              <a:t>case...in…</a:t>
            </a:r>
            <a:r>
              <a:rPr lang="en-US" altLang="zh-CN" dirty="0" err="1"/>
              <a:t>esac</a:t>
            </a:r>
            <a:r>
              <a:rPr lang="zh-CN" altLang="en-US" dirty="0"/>
              <a:t>条件判断</a:t>
            </a:r>
            <a:endParaRPr lang="zh-CN" altLang="en-US" b="0" dirty="0"/>
          </a:p>
        </p:txBody>
      </p:sp>
      <p:sp>
        <p:nvSpPr>
          <p:cNvPr id="2" name="文本框 1"/>
          <p:cNvSpPr txBox="1"/>
          <p:nvPr/>
        </p:nvSpPr>
        <p:spPr>
          <a:xfrm>
            <a:off x="984793" y="1471587"/>
            <a:ext cx="9888772" cy="5338064"/>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说明：让用户能够输入</a:t>
            </a:r>
            <a:r>
              <a:rPr lang="en-US" altLang="zh-CN" sz="2000" dirty="0">
                <a:solidFill>
                  <a:srgbClr val="4C6062"/>
                </a:solidFill>
                <a:latin typeface="微软雅黑" panose="020B0503020204020204" pitchFamily="34" charset="-122"/>
                <a:ea typeface="微软雅黑" panose="020B0503020204020204" pitchFamily="34" charset="-122"/>
              </a:rPr>
              <a:t>one</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two</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three</a:t>
            </a:r>
            <a:r>
              <a:rPr lang="zh-CN" altLang="en-US" sz="2000" dirty="0">
                <a:solidFill>
                  <a:srgbClr val="4C6062"/>
                </a:solidFill>
                <a:latin typeface="微软雅黑" panose="020B0503020204020204" pitchFamily="34" charset="-122"/>
                <a:ea typeface="微软雅黑" panose="020B0503020204020204" pitchFamily="34" charset="-122"/>
              </a:rPr>
              <a:t>，并且将用户的变量显示到屏幕上，如果不是</a:t>
            </a:r>
            <a:r>
              <a:rPr lang="en-US" altLang="zh-CN" sz="2000" dirty="0">
                <a:solidFill>
                  <a:srgbClr val="4C6062"/>
                </a:solidFill>
                <a:latin typeface="微软雅黑" panose="020B0503020204020204" pitchFamily="34" charset="-122"/>
                <a:ea typeface="微软雅黑" panose="020B0503020204020204" pitchFamily="34" charset="-122"/>
              </a:rPr>
              <a:t>one</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two</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three</a:t>
            </a:r>
            <a:r>
              <a:rPr lang="zh-CN" altLang="en-US" sz="2000" dirty="0">
                <a:solidFill>
                  <a:srgbClr val="4C6062"/>
                </a:solidFill>
                <a:latin typeface="微软雅黑" panose="020B0503020204020204" pitchFamily="34" charset="-122"/>
                <a:ea typeface="微软雅黑" panose="020B0503020204020204" pitchFamily="34" charset="-122"/>
              </a:rPr>
              <a:t>，就告诉用户仅有这</a:t>
            </a: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种选择。</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[root@Server01 scripts]# vim  sh12.sh</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#!/bin/bash</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 Program:</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      This script only accepts the flowing parameter: one, two or three.</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 History:</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 2021/08/29	Bobby	First release</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PATH=/bin:/</a:t>
            </a:r>
            <a:r>
              <a:rPr lang="en-US" altLang="zh-CN" sz="1000" dirty="0" err="1">
                <a:solidFill>
                  <a:srgbClr val="4C6062"/>
                </a:solidFill>
                <a:latin typeface="微软雅黑" panose="020B0503020204020204" pitchFamily="34" charset="-122"/>
                <a:ea typeface="微软雅黑" panose="020B0503020204020204" pitchFamily="34" charset="-122"/>
              </a:rPr>
              <a:t>sbin</a:t>
            </a:r>
            <a:r>
              <a:rPr lang="en-US" altLang="zh-CN" sz="1000" dirty="0">
                <a:solidFill>
                  <a:srgbClr val="4C6062"/>
                </a:solidFill>
                <a:latin typeface="微软雅黑" panose="020B0503020204020204" pitchFamily="34" charset="-122"/>
                <a:ea typeface="微软雅黑" panose="020B0503020204020204" pitchFamily="34" charset="-122"/>
              </a:rPr>
              <a:t>:/</a:t>
            </a:r>
            <a:r>
              <a:rPr lang="en-US" altLang="zh-CN" sz="1000" dirty="0" err="1">
                <a:solidFill>
                  <a:srgbClr val="4C6062"/>
                </a:solidFill>
                <a:latin typeface="微软雅黑" panose="020B0503020204020204" pitchFamily="34" charset="-122"/>
                <a:ea typeface="微软雅黑" panose="020B0503020204020204" pitchFamily="34" charset="-122"/>
              </a:rPr>
              <a:t>usr</a:t>
            </a:r>
            <a:r>
              <a:rPr lang="en-US" altLang="zh-CN" sz="1000" dirty="0">
                <a:solidFill>
                  <a:srgbClr val="4C6062"/>
                </a:solidFill>
                <a:latin typeface="微软雅黑" panose="020B0503020204020204" pitchFamily="34" charset="-122"/>
                <a:ea typeface="微软雅黑" panose="020B0503020204020204" pitchFamily="34" charset="-122"/>
              </a:rPr>
              <a:t>/bin:/</a:t>
            </a:r>
            <a:r>
              <a:rPr lang="en-US" altLang="zh-CN" sz="1000" dirty="0" err="1">
                <a:solidFill>
                  <a:srgbClr val="4C6062"/>
                </a:solidFill>
                <a:latin typeface="微软雅黑" panose="020B0503020204020204" pitchFamily="34" charset="-122"/>
                <a:ea typeface="微软雅黑" panose="020B0503020204020204" pitchFamily="34" charset="-122"/>
              </a:rPr>
              <a:t>usr</a:t>
            </a:r>
            <a:r>
              <a:rPr lang="en-US" altLang="zh-CN" sz="1000" dirty="0">
                <a:solidFill>
                  <a:srgbClr val="4C6062"/>
                </a:solidFill>
                <a:latin typeface="微软雅黑" panose="020B0503020204020204" pitchFamily="34" charset="-122"/>
                <a:ea typeface="微软雅黑" panose="020B0503020204020204" pitchFamily="34" charset="-122"/>
              </a:rPr>
              <a:t>/</a:t>
            </a:r>
            <a:r>
              <a:rPr lang="en-US" altLang="zh-CN" sz="1000" dirty="0" err="1">
                <a:solidFill>
                  <a:srgbClr val="4C6062"/>
                </a:solidFill>
                <a:latin typeface="微软雅黑" panose="020B0503020204020204" pitchFamily="34" charset="-122"/>
                <a:ea typeface="微软雅黑" panose="020B0503020204020204" pitchFamily="34" charset="-122"/>
              </a:rPr>
              <a:t>sbin</a:t>
            </a:r>
            <a:r>
              <a:rPr lang="en-US" altLang="zh-CN" sz="1000" dirty="0">
                <a:solidFill>
                  <a:srgbClr val="4C6062"/>
                </a:solidFill>
                <a:latin typeface="微软雅黑" panose="020B0503020204020204" pitchFamily="34" charset="-122"/>
                <a:ea typeface="微软雅黑" panose="020B0503020204020204" pitchFamily="34" charset="-122"/>
              </a:rPr>
              <a:t>:/</a:t>
            </a:r>
            <a:r>
              <a:rPr lang="en-US" altLang="zh-CN" sz="1000" dirty="0" err="1">
                <a:solidFill>
                  <a:srgbClr val="4C6062"/>
                </a:solidFill>
                <a:latin typeface="微软雅黑" panose="020B0503020204020204" pitchFamily="34" charset="-122"/>
                <a:ea typeface="微软雅黑" panose="020B0503020204020204" pitchFamily="34" charset="-122"/>
              </a:rPr>
              <a:t>usr</a:t>
            </a:r>
            <a:r>
              <a:rPr lang="en-US" altLang="zh-CN" sz="1000" dirty="0">
                <a:solidFill>
                  <a:srgbClr val="4C6062"/>
                </a:solidFill>
                <a:latin typeface="微软雅黑" panose="020B0503020204020204" pitchFamily="34" charset="-122"/>
                <a:ea typeface="微软雅黑" panose="020B0503020204020204" pitchFamily="34" charset="-122"/>
              </a:rPr>
              <a:t>/local/bin:/</a:t>
            </a:r>
            <a:r>
              <a:rPr lang="en-US" altLang="zh-CN" sz="1000" dirty="0" err="1">
                <a:solidFill>
                  <a:srgbClr val="4C6062"/>
                </a:solidFill>
                <a:latin typeface="微软雅黑" panose="020B0503020204020204" pitchFamily="34" charset="-122"/>
                <a:ea typeface="微软雅黑" panose="020B0503020204020204" pitchFamily="34" charset="-122"/>
              </a:rPr>
              <a:t>usr</a:t>
            </a:r>
            <a:r>
              <a:rPr lang="en-US" altLang="zh-CN" sz="1000" dirty="0">
                <a:solidFill>
                  <a:srgbClr val="4C6062"/>
                </a:solidFill>
                <a:latin typeface="微软雅黑" panose="020B0503020204020204" pitchFamily="34" charset="-122"/>
                <a:ea typeface="微软雅黑" panose="020B0503020204020204" pitchFamily="34" charset="-122"/>
              </a:rPr>
              <a:t>/local/</a:t>
            </a:r>
            <a:r>
              <a:rPr lang="en-US" altLang="zh-CN" sz="1000" dirty="0" err="1">
                <a:solidFill>
                  <a:srgbClr val="4C6062"/>
                </a:solidFill>
                <a:latin typeface="微软雅黑" panose="020B0503020204020204" pitchFamily="34" charset="-122"/>
                <a:ea typeface="微软雅黑" panose="020B0503020204020204" pitchFamily="34" charset="-122"/>
              </a:rPr>
              <a:t>sbin</a:t>
            </a:r>
            <a:r>
              <a:rPr lang="en-US" altLang="zh-CN" sz="1000" dirty="0">
                <a:solidFill>
                  <a:srgbClr val="4C6062"/>
                </a:solidFill>
                <a:latin typeface="微软雅黑" panose="020B0503020204020204" pitchFamily="34" charset="-122"/>
                <a:ea typeface="微软雅黑" panose="020B0503020204020204" pitchFamily="34" charset="-122"/>
              </a:rPr>
              <a:t>:~/bin</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export PATH</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echo "This program will print your selection !"</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 read -p "Input your choice: " choice 	# </a:t>
            </a:r>
            <a:r>
              <a:rPr lang="zh-CN" altLang="en-US" sz="1000" dirty="0">
                <a:solidFill>
                  <a:srgbClr val="4C6062"/>
                </a:solidFill>
                <a:latin typeface="微软雅黑" panose="020B0503020204020204" pitchFamily="34" charset="-122"/>
                <a:ea typeface="微软雅黑" panose="020B0503020204020204" pitchFamily="34" charset="-122"/>
              </a:rPr>
              <a:t>暂时取消，可以替换</a:t>
            </a:r>
            <a:endParaRPr lang="zh-CN" altLang="en-US"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 case $choice in                      		# </a:t>
            </a:r>
            <a:r>
              <a:rPr lang="zh-CN" altLang="en-US" sz="1000" dirty="0">
                <a:solidFill>
                  <a:srgbClr val="4C6062"/>
                </a:solidFill>
                <a:latin typeface="微软雅黑" panose="020B0503020204020204" pitchFamily="34" charset="-122"/>
                <a:ea typeface="微软雅黑" panose="020B0503020204020204" pitchFamily="34" charset="-122"/>
              </a:rPr>
              <a:t>暂时取消，可以替换</a:t>
            </a:r>
            <a:endParaRPr lang="zh-CN" altLang="en-US"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case $1 in                              		# </a:t>
            </a:r>
            <a:r>
              <a:rPr lang="zh-CN" altLang="en-US" sz="1000" dirty="0">
                <a:solidFill>
                  <a:srgbClr val="4C6062"/>
                </a:solidFill>
                <a:latin typeface="微软雅黑" panose="020B0503020204020204" pitchFamily="34" charset="-122"/>
                <a:ea typeface="微软雅黑" panose="020B0503020204020204" pitchFamily="34" charset="-122"/>
              </a:rPr>
              <a:t>现在使用，可以用上面两行替换</a:t>
            </a:r>
            <a:endParaRPr lang="zh-CN" altLang="en-US"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zh-CN" altLang="en-US" sz="1000" dirty="0">
                <a:solidFill>
                  <a:srgbClr val="4C6062"/>
                </a:solidFill>
                <a:latin typeface="微软雅黑" panose="020B0503020204020204" pitchFamily="34" charset="-122"/>
                <a:ea typeface="微软雅黑" panose="020B0503020204020204" pitchFamily="34" charset="-122"/>
              </a:rPr>
              <a:t>  </a:t>
            </a:r>
            <a:r>
              <a:rPr lang="en-US" altLang="zh-CN" sz="1000" dirty="0">
                <a:solidFill>
                  <a:srgbClr val="4C6062"/>
                </a:solidFill>
                <a:latin typeface="微软雅黑" panose="020B0503020204020204" pitchFamily="34" charset="-122"/>
                <a:ea typeface="微软雅黑" panose="020B0503020204020204" pitchFamily="34" charset="-122"/>
              </a:rPr>
              <a:t>"one")</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      echo "Your choice is ONE"</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      ;;</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  "two")</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      echo "Your choice is TWO"</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      ;;</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  "three")</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      echo "Your choice is THREE"</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      ;;</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  *)</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      echo "Usage $0 {</a:t>
            </a:r>
            <a:r>
              <a:rPr lang="en-US" altLang="zh-CN" sz="1000" dirty="0" err="1">
                <a:solidFill>
                  <a:srgbClr val="4C6062"/>
                </a:solidFill>
                <a:latin typeface="微软雅黑" panose="020B0503020204020204" pitchFamily="34" charset="-122"/>
                <a:ea typeface="微软雅黑" panose="020B0503020204020204" pitchFamily="34" charset="-122"/>
              </a:rPr>
              <a:t>one|two|three</a:t>
            </a:r>
            <a:r>
              <a:rPr lang="en-US" altLang="zh-CN" sz="1000" dirty="0">
                <a:solidFill>
                  <a:srgbClr val="4C6062"/>
                </a:solidFill>
                <a:latin typeface="微软雅黑" panose="020B0503020204020204" pitchFamily="34" charset="-122"/>
                <a:ea typeface="微软雅黑" panose="020B0503020204020204" pitchFamily="34" charset="-122"/>
              </a:rPr>
              <a:t>}"</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a:solidFill>
                  <a:srgbClr val="4C6062"/>
                </a:solidFill>
                <a:latin typeface="微软雅黑" panose="020B0503020204020204" pitchFamily="34" charset="-122"/>
                <a:ea typeface="微软雅黑" panose="020B0503020204020204" pitchFamily="34" charset="-122"/>
              </a:rPr>
              <a:t>      ;;</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ts val="600"/>
              </a:lnSpc>
              <a:spcBef>
                <a:spcPts val="360"/>
              </a:spcBef>
              <a:spcAft>
                <a:spcPts val="240"/>
              </a:spcAft>
            </a:pPr>
            <a:r>
              <a:rPr lang="en-US" altLang="zh-CN" sz="1000" dirty="0" err="1">
                <a:solidFill>
                  <a:srgbClr val="4C6062"/>
                </a:solidFill>
                <a:latin typeface="微软雅黑" panose="020B0503020204020204" pitchFamily="34" charset="-122"/>
                <a:ea typeface="微软雅黑" panose="020B0503020204020204" pitchFamily="34" charset="-122"/>
              </a:rPr>
              <a:t>esac</a:t>
            </a:r>
            <a:endParaRPr lang="en-US" altLang="zh-CN" sz="1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a:picLocks noChangeAspect="1"/>
          </p:cNvPicPr>
          <p:nvPr/>
        </p:nvPicPr>
        <p:blipFill>
          <a:blip r:embed="rId1"/>
          <a:stretch>
            <a:fillRect/>
          </a:stretch>
        </p:blipFill>
        <p:spPr>
          <a:xfrm flipV="1">
            <a:off x="984792" y="2439194"/>
            <a:ext cx="10128776" cy="4069076"/>
          </a:xfrm>
          <a:prstGeom prst="rect">
            <a:avLst/>
          </a:prstGeom>
        </p:spPr>
      </p:pic>
    </p:spTree>
  </p:cSld>
  <p:clrMapOvr>
    <a:masterClrMapping/>
  </p:clrMapOvr>
  <p:transition spd="slow">
    <p:push/>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8-6  </a:t>
            </a:r>
            <a:r>
              <a:rPr lang="zh-CN" altLang="en-US" dirty="0"/>
              <a:t>利用</a:t>
            </a:r>
            <a:r>
              <a:rPr lang="en-US" altLang="zh-CN" dirty="0"/>
              <a:t>case...in…</a:t>
            </a:r>
            <a:r>
              <a:rPr lang="en-US" altLang="zh-CN" dirty="0" err="1"/>
              <a:t>esac</a:t>
            </a:r>
            <a:r>
              <a:rPr lang="zh-CN" altLang="en-US" dirty="0"/>
              <a:t>条件判断</a:t>
            </a:r>
            <a:endParaRPr lang="zh-CN" altLang="en-US" b="0" dirty="0"/>
          </a:p>
        </p:txBody>
      </p:sp>
      <p:sp>
        <p:nvSpPr>
          <p:cNvPr id="2" name="文本框 1"/>
          <p:cNvSpPr txBox="1"/>
          <p:nvPr/>
        </p:nvSpPr>
        <p:spPr>
          <a:xfrm>
            <a:off x="984793" y="1471587"/>
            <a:ext cx="9888772" cy="5568897"/>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运行结果：</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scripts]# </a:t>
            </a:r>
            <a:r>
              <a:rPr lang="en-US" altLang="zh-CN" sz="2000" dirty="0" err="1">
                <a:solidFill>
                  <a:srgbClr val="4C6062"/>
                </a:solidFill>
                <a:latin typeface="微软雅黑" panose="020B0503020204020204" pitchFamily="34" charset="-122"/>
                <a:ea typeface="微软雅黑" panose="020B0503020204020204" pitchFamily="34" charset="-122"/>
              </a:rPr>
              <a:t>sh</a:t>
            </a:r>
            <a:r>
              <a:rPr lang="en-US" altLang="zh-CN" sz="2000" dirty="0">
                <a:solidFill>
                  <a:srgbClr val="4C6062"/>
                </a:solidFill>
                <a:latin typeface="微软雅黑" panose="020B0503020204020204" pitchFamily="34" charset="-122"/>
                <a:ea typeface="微软雅黑" panose="020B0503020204020204" pitchFamily="34" charset="-122"/>
              </a:rPr>
              <a:t> sh12.sh two</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This program will print your selection !</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Your choice is TWO</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scripts]# </a:t>
            </a:r>
            <a:r>
              <a:rPr lang="en-US" altLang="zh-CN" sz="2000" dirty="0" err="1">
                <a:solidFill>
                  <a:srgbClr val="4C6062"/>
                </a:solidFill>
                <a:latin typeface="微软雅黑" panose="020B0503020204020204" pitchFamily="34" charset="-122"/>
                <a:ea typeface="微软雅黑" panose="020B0503020204020204" pitchFamily="34" charset="-122"/>
              </a:rPr>
              <a:t>sh</a:t>
            </a:r>
            <a:r>
              <a:rPr lang="en-US" altLang="zh-CN" sz="2000" dirty="0">
                <a:solidFill>
                  <a:srgbClr val="4C6062"/>
                </a:solidFill>
                <a:latin typeface="微软雅黑" panose="020B0503020204020204" pitchFamily="34" charset="-122"/>
                <a:ea typeface="微软雅黑" panose="020B0503020204020204" pitchFamily="34" charset="-122"/>
              </a:rPr>
              <a:t> sh12.sh test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This program will print your selection !</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Usage sh12.sh {</a:t>
            </a:r>
            <a:r>
              <a:rPr lang="en-US" altLang="zh-CN" sz="2000" dirty="0" err="1">
                <a:solidFill>
                  <a:srgbClr val="4C6062"/>
                </a:solidFill>
                <a:latin typeface="微软雅黑" panose="020B0503020204020204" pitchFamily="34" charset="-122"/>
                <a:ea typeface="微软雅黑" panose="020B0503020204020204" pitchFamily="34" charset="-122"/>
              </a:rPr>
              <a:t>one|two|three</a:t>
            </a:r>
            <a:r>
              <a:rPr lang="en-US" altLang="zh-CN"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此时，可以使用“</a:t>
            </a:r>
            <a:r>
              <a:rPr lang="en-US" altLang="zh-CN" sz="2000" dirty="0" err="1">
                <a:solidFill>
                  <a:srgbClr val="4C6062"/>
                </a:solidFill>
                <a:latin typeface="微软雅黑" panose="020B0503020204020204" pitchFamily="34" charset="-122"/>
                <a:ea typeface="微软雅黑" panose="020B0503020204020204" pitchFamily="34" charset="-122"/>
              </a:rPr>
              <a:t>sh</a:t>
            </a:r>
            <a:r>
              <a:rPr lang="en-US" altLang="zh-CN" sz="2000" dirty="0">
                <a:solidFill>
                  <a:srgbClr val="4C6062"/>
                </a:solidFill>
                <a:latin typeface="微软雅黑" panose="020B0503020204020204" pitchFamily="34" charset="-122"/>
                <a:ea typeface="微软雅黑" panose="020B0503020204020204" pitchFamily="34" charset="-122"/>
              </a:rPr>
              <a:t> sh12.sh two”</a:t>
            </a:r>
            <a:r>
              <a:rPr lang="zh-CN" altLang="en-US" sz="2000" dirty="0">
                <a:solidFill>
                  <a:srgbClr val="4C6062"/>
                </a:solidFill>
                <a:latin typeface="微软雅黑" panose="020B0503020204020204" pitchFamily="34" charset="-122"/>
                <a:ea typeface="微软雅黑" panose="020B0503020204020204" pitchFamily="34" charset="-122"/>
              </a:rPr>
              <a:t>的方式来执行命令。上面使用的是直接执行的方式，而如果使用互动式时，那么将上面第</a:t>
            </a:r>
            <a:r>
              <a:rPr lang="en-US" altLang="zh-CN" sz="2000" dirty="0">
                <a:solidFill>
                  <a:srgbClr val="4C6062"/>
                </a:solidFill>
                <a:latin typeface="微软雅黑" panose="020B0503020204020204" pitchFamily="34" charset="-122"/>
                <a:ea typeface="微软雅黑" panose="020B0503020204020204" pitchFamily="34" charset="-122"/>
              </a:rPr>
              <a:t>10, 11</a:t>
            </a:r>
            <a:r>
              <a:rPr lang="zh-CN" altLang="en-US" sz="2000" dirty="0">
                <a:solidFill>
                  <a:srgbClr val="4C6062"/>
                </a:solidFill>
                <a:latin typeface="微软雅黑" panose="020B0503020204020204" pitchFamily="34" charset="-122"/>
                <a:ea typeface="微软雅黑" panose="020B0503020204020204" pitchFamily="34" charset="-122"/>
              </a:rPr>
              <a:t>行的</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去掉，并将</a:t>
            </a:r>
            <a:r>
              <a:rPr lang="en-US" altLang="zh-CN" sz="2000" dirty="0">
                <a:solidFill>
                  <a:srgbClr val="4C6062"/>
                </a:solidFill>
                <a:latin typeface="微软雅黑" panose="020B0503020204020204" pitchFamily="34" charset="-122"/>
                <a:ea typeface="微软雅黑" panose="020B0503020204020204" pitchFamily="34" charset="-122"/>
              </a:rPr>
              <a:t>12</a:t>
            </a:r>
            <a:r>
              <a:rPr lang="zh-CN" altLang="en-US" sz="2000" dirty="0">
                <a:solidFill>
                  <a:srgbClr val="4C6062"/>
                </a:solidFill>
                <a:latin typeface="微软雅黑" panose="020B0503020204020204" pitchFamily="34" charset="-122"/>
                <a:ea typeface="微软雅黑" panose="020B0503020204020204" pitchFamily="34" charset="-122"/>
              </a:rPr>
              <a:t>行加上注解（</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），就可以让用户输入参数了。</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a:picLocks noChangeAspect="1"/>
          </p:cNvPicPr>
          <p:nvPr/>
        </p:nvPicPr>
        <p:blipFill>
          <a:blip r:embed="rId1"/>
          <a:stretch>
            <a:fillRect/>
          </a:stretch>
        </p:blipFill>
        <p:spPr>
          <a:xfrm flipV="1">
            <a:off x="984792" y="2058194"/>
            <a:ext cx="10128776" cy="3185147"/>
          </a:xfrm>
          <a:prstGeom prst="rect">
            <a:avLst/>
          </a:prstGeom>
        </p:spPr>
      </p:pic>
    </p:spTree>
  </p:cSld>
  <p:clrMapOvr>
    <a:masterClrMapping/>
  </p:clrMapOvr>
  <p:transition spd="slow">
    <p:push/>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8-7   while do done, until do done</a:t>
            </a:r>
            <a:r>
              <a:rPr lang="zh-CN" altLang="en-US" dirty="0"/>
              <a:t>（不定循环）</a:t>
            </a:r>
            <a:endParaRPr lang="zh-CN" altLang="en-US" b="0" dirty="0"/>
          </a:p>
        </p:txBody>
      </p:sp>
      <p:sp>
        <p:nvSpPr>
          <p:cNvPr id="2" name="文本框 1"/>
          <p:cNvSpPr txBox="1"/>
          <p:nvPr/>
        </p:nvSpPr>
        <p:spPr>
          <a:xfrm>
            <a:off x="984793" y="1471587"/>
            <a:ext cx="9888772" cy="4414735"/>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循环可以不停地运行某个程序段，直到使用者配置的条件达成为止。</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一般来说，不定循环最常见的就是下面这两种状态了。</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while [ condition ]  	&lt;==</a:t>
            </a:r>
            <a:r>
              <a:rPr lang="zh-CN" altLang="en-US" sz="1200" dirty="0">
                <a:solidFill>
                  <a:srgbClr val="4C6062"/>
                </a:solidFill>
                <a:latin typeface="微软雅黑" panose="020B0503020204020204" pitchFamily="34" charset="-122"/>
                <a:ea typeface="微软雅黑" panose="020B0503020204020204" pitchFamily="34" charset="-122"/>
              </a:rPr>
              <a:t>中括号内的状态就是判断式</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do           		&lt;==do</a:t>
            </a:r>
            <a:r>
              <a:rPr lang="zh-CN" altLang="en-US" sz="1200" dirty="0">
                <a:solidFill>
                  <a:srgbClr val="4C6062"/>
                </a:solidFill>
                <a:latin typeface="微软雅黑" panose="020B0503020204020204" pitchFamily="34" charset="-122"/>
                <a:ea typeface="微软雅黑" panose="020B0503020204020204" pitchFamily="34" charset="-122"/>
              </a:rPr>
              <a:t>是循环的开始！</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      程序段落</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done          	&lt;==done</a:t>
            </a:r>
            <a:r>
              <a:rPr lang="zh-CN" altLang="en-US" sz="1200" dirty="0">
                <a:solidFill>
                  <a:srgbClr val="4C6062"/>
                </a:solidFill>
                <a:latin typeface="微软雅黑" panose="020B0503020204020204" pitchFamily="34" charset="-122"/>
                <a:ea typeface="微软雅黑" panose="020B0503020204020204" pitchFamily="34" charset="-122"/>
              </a:rPr>
              <a:t>是循环的结束</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另外一种不定循环的方式：</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until [ condition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do</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a:t>
            </a:r>
            <a:r>
              <a:rPr lang="zh-CN" altLang="en-US" sz="1200" dirty="0">
                <a:solidFill>
                  <a:srgbClr val="4C6062"/>
                </a:solidFill>
                <a:latin typeface="微软雅黑" panose="020B0503020204020204" pitchFamily="34" charset="-122"/>
                <a:ea typeface="微软雅黑" panose="020B0503020204020204" pitchFamily="34" charset="-122"/>
              </a:rPr>
              <a:t>程序段落</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done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a:picLocks noChangeAspect="1"/>
          </p:cNvPicPr>
          <p:nvPr/>
        </p:nvPicPr>
        <p:blipFill>
          <a:blip r:embed="rId1"/>
          <a:stretch>
            <a:fillRect/>
          </a:stretch>
        </p:blipFill>
        <p:spPr>
          <a:xfrm>
            <a:off x="984792" y="2332515"/>
            <a:ext cx="10128776" cy="1402077"/>
          </a:xfrm>
          <a:prstGeom prst="rect">
            <a:avLst/>
          </a:prstGeom>
        </p:spPr>
      </p:pic>
      <p:pic>
        <p:nvPicPr>
          <p:cNvPr id="9" name="图片 8"/>
          <p:cNvPicPr>
            <a:picLocks noChangeAspect="1"/>
          </p:cNvPicPr>
          <p:nvPr/>
        </p:nvPicPr>
        <p:blipFill>
          <a:blip r:embed="rId1"/>
          <a:stretch>
            <a:fillRect/>
          </a:stretch>
        </p:blipFill>
        <p:spPr>
          <a:xfrm>
            <a:off x="987967" y="4109418"/>
            <a:ext cx="10128776" cy="1402077"/>
          </a:xfrm>
          <a:prstGeom prst="rect">
            <a:avLst/>
          </a:prstGeom>
        </p:spPr>
      </p:pic>
    </p:spTree>
  </p:cSld>
  <p:clrMapOvr>
    <a:masterClrMapping/>
  </p:clrMapOvr>
  <p:transition spd="slow">
    <p:push/>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8-7   while do done, until do done</a:t>
            </a:r>
            <a:r>
              <a:rPr lang="zh-CN" altLang="en-US" dirty="0"/>
              <a:t>（不定循环）</a:t>
            </a:r>
            <a:endParaRPr lang="zh-CN" altLang="en-US" b="0" dirty="0"/>
          </a:p>
        </p:txBody>
      </p:sp>
      <p:sp>
        <p:nvSpPr>
          <p:cNvPr id="2" name="文本框 1"/>
          <p:cNvSpPr txBox="1"/>
          <p:nvPr/>
        </p:nvSpPr>
        <p:spPr>
          <a:xfrm>
            <a:off x="984793" y="1471587"/>
            <a:ext cx="9888772" cy="4999510"/>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假设要让用户输入</a:t>
            </a:r>
            <a:r>
              <a:rPr lang="en-US" altLang="zh-CN" sz="2000" dirty="0">
                <a:solidFill>
                  <a:srgbClr val="4C6062"/>
                </a:solidFill>
                <a:latin typeface="微软雅黑" panose="020B0503020204020204" pitchFamily="34" charset="-122"/>
                <a:ea typeface="微软雅黑" panose="020B0503020204020204" pitchFamily="34" charset="-122"/>
              </a:rPr>
              <a:t>yes</a:t>
            </a:r>
            <a:r>
              <a:rPr lang="zh-CN" altLang="en-US" sz="2000" dirty="0">
                <a:solidFill>
                  <a:srgbClr val="4C6062"/>
                </a:solidFill>
                <a:latin typeface="微软雅黑" panose="020B0503020204020204" pitchFamily="34" charset="-122"/>
                <a:ea typeface="微软雅黑" panose="020B0503020204020204" pitchFamily="34" charset="-122"/>
              </a:rPr>
              <a:t>或者是</a:t>
            </a:r>
            <a:r>
              <a:rPr lang="en-US" altLang="zh-CN" sz="2000" dirty="0">
                <a:solidFill>
                  <a:srgbClr val="4C6062"/>
                </a:solidFill>
                <a:latin typeface="微软雅黑" panose="020B0503020204020204" pitchFamily="34" charset="-122"/>
                <a:ea typeface="微软雅黑" panose="020B0503020204020204" pitchFamily="34" charset="-122"/>
              </a:rPr>
              <a:t>YES</a:t>
            </a:r>
            <a:r>
              <a:rPr lang="zh-CN" altLang="en-US" sz="2000" dirty="0">
                <a:solidFill>
                  <a:srgbClr val="4C6062"/>
                </a:solidFill>
                <a:latin typeface="微软雅黑" panose="020B0503020204020204" pitchFamily="34" charset="-122"/>
                <a:ea typeface="微软雅黑" panose="020B0503020204020204" pitchFamily="34" charset="-122"/>
              </a:rPr>
              <a:t>才结束程序的运行，否则就一直运行并提示用户输入字符。</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vim  sh13.sh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#!/bin/bash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Program:</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Repeat question until user input correct answer.</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History:</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2021/08/29	Bobby	First release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PATH=/bin:/</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:~/bin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export PATH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while [ "$</a:t>
            </a:r>
            <a:r>
              <a:rPr lang="en-US" altLang="zh-CN" sz="1200" dirty="0" err="1">
                <a:solidFill>
                  <a:srgbClr val="4C6062"/>
                </a:solidFill>
                <a:latin typeface="微软雅黑" panose="020B0503020204020204" pitchFamily="34" charset="-122"/>
                <a:ea typeface="微软雅黑" panose="020B0503020204020204" pitchFamily="34" charset="-122"/>
              </a:rPr>
              <a:t>yn</a:t>
            </a:r>
            <a:r>
              <a:rPr lang="en-US" altLang="zh-CN" sz="1200" dirty="0">
                <a:solidFill>
                  <a:srgbClr val="4C6062"/>
                </a:solidFill>
                <a:latin typeface="微软雅黑" panose="020B0503020204020204" pitchFamily="34" charset="-122"/>
                <a:ea typeface="微软雅黑" panose="020B0503020204020204" pitchFamily="34" charset="-122"/>
              </a:rPr>
              <a:t>" != "yes" -a "$</a:t>
            </a:r>
            <a:r>
              <a:rPr lang="en-US" altLang="zh-CN" sz="1200" dirty="0" err="1">
                <a:solidFill>
                  <a:srgbClr val="4C6062"/>
                </a:solidFill>
                <a:latin typeface="微软雅黑" panose="020B0503020204020204" pitchFamily="34" charset="-122"/>
                <a:ea typeface="微软雅黑" panose="020B0503020204020204" pitchFamily="34" charset="-122"/>
              </a:rPr>
              <a:t>yn</a:t>
            </a:r>
            <a:r>
              <a:rPr lang="en-US" altLang="zh-CN" sz="1200" dirty="0">
                <a:solidFill>
                  <a:srgbClr val="4C6062"/>
                </a:solidFill>
                <a:latin typeface="微软雅黑" panose="020B0503020204020204" pitchFamily="34" charset="-122"/>
                <a:ea typeface="微软雅黑" panose="020B0503020204020204" pitchFamily="34" charset="-122"/>
              </a:rPr>
              <a:t>" != "YES"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do</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read -p "Please input yes/YES to stop this program: " </a:t>
            </a:r>
            <a:r>
              <a:rPr lang="en-US" altLang="zh-CN" sz="1200" dirty="0" err="1">
                <a:solidFill>
                  <a:srgbClr val="4C6062"/>
                </a:solidFill>
                <a:latin typeface="微软雅黑" panose="020B0503020204020204" pitchFamily="34" charset="-122"/>
                <a:ea typeface="微软雅黑" panose="020B0503020204020204" pitchFamily="34" charset="-122"/>
              </a:rPr>
              <a:t>yn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done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echo "OK! you input the correct answer."</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nvPicPr>
        <p:blipFill>
          <a:blip r:embed="rId1"/>
          <a:stretch>
            <a:fillRect/>
          </a:stretch>
        </p:blipFill>
        <p:spPr>
          <a:xfrm>
            <a:off x="987967" y="2439195"/>
            <a:ext cx="10128776" cy="3733797"/>
          </a:xfrm>
          <a:prstGeom prst="rect">
            <a:avLst/>
          </a:prstGeom>
        </p:spPr>
      </p:pic>
    </p:spTree>
  </p:cSld>
  <p:clrMapOvr>
    <a:masterClrMapping/>
  </p:clrMapOvr>
  <p:transition spd="slow">
    <p:push/>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8-7   while do done, until do done</a:t>
            </a:r>
            <a:r>
              <a:rPr lang="zh-CN" altLang="en-US" dirty="0"/>
              <a:t>（不定循环）</a:t>
            </a:r>
            <a:endParaRPr lang="zh-CN" altLang="en-US" b="0" dirty="0"/>
          </a:p>
        </p:txBody>
      </p:sp>
      <p:sp>
        <p:nvSpPr>
          <p:cNvPr id="2" name="文本框 1"/>
          <p:cNvSpPr txBox="1"/>
          <p:nvPr/>
        </p:nvSpPr>
        <p:spPr>
          <a:xfrm>
            <a:off x="984793" y="1471587"/>
            <a:ext cx="9888772" cy="4537845"/>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而如果</a:t>
            </a:r>
            <a:r>
              <a:rPr lang="en-US" altLang="zh-CN" sz="2000" dirty="0">
                <a:solidFill>
                  <a:srgbClr val="4C6062"/>
                </a:solidFill>
                <a:latin typeface="微软雅黑" panose="020B0503020204020204" pitchFamily="34" charset="-122"/>
                <a:ea typeface="微软雅黑" panose="020B0503020204020204" pitchFamily="34" charset="-122"/>
              </a:rPr>
              <a:t>$</a:t>
            </a:r>
            <a:r>
              <a:rPr lang="en-US" altLang="zh-CN" sz="2000" dirty="0" err="1">
                <a:solidFill>
                  <a:srgbClr val="4C6062"/>
                </a:solidFill>
                <a:latin typeface="微软雅黑" panose="020B0503020204020204" pitchFamily="34" charset="-122"/>
                <a:ea typeface="微软雅黑" panose="020B0503020204020204" pitchFamily="34" charset="-122"/>
              </a:rPr>
              <a:t>yn</a:t>
            </a:r>
            <a:r>
              <a:rPr lang="zh-CN" altLang="en-US" sz="2000" dirty="0">
                <a:solidFill>
                  <a:srgbClr val="4C6062"/>
                </a:solidFill>
                <a:latin typeface="微软雅黑" panose="020B0503020204020204" pitchFamily="34" charset="-122"/>
                <a:ea typeface="微软雅黑" panose="020B0503020204020204" pitchFamily="34" charset="-122"/>
              </a:rPr>
              <a:t>是‘</a:t>
            </a:r>
            <a:r>
              <a:rPr lang="en-US" altLang="zh-CN" sz="2000" dirty="0">
                <a:solidFill>
                  <a:srgbClr val="4C6062"/>
                </a:solidFill>
                <a:latin typeface="微软雅黑" panose="020B0503020204020204" pitchFamily="34" charset="-122"/>
                <a:ea typeface="微软雅黑" panose="020B0503020204020204" pitchFamily="34" charset="-122"/>
              </a:rPr>
              <a:t>yes’</a:t>
            </a:r>
            <a:r>
              <a:rPr lang="zh-CN" altLang="en-US" sz="2000" dirty="0">
                <a:solidFill>
                  <a:srgbClr val="4C6062"/>
                </a:solidFill>
                <a:latin typeface="微软雅黑" panose="020B0503020204020204" pitchFamily="34" charset="-122"/>
                <a:ea typeface="微软雅黑" panose="020B0503020204020204" pitchFamily="34" charset="-122"/>
              </a:rPr>
              <a:t>或‘</a:t>
            </a:r>
            <a:r>
              <a:rPr lang="en-US" altLang="zh-CN" sz="2000" dirty="0">
                <a:solidFill>
                  <a:srgbClr val="4C6062"/>
                </a:solidFill>
                <a:latin typeface="微软雅黑" panose="020B0503020204020204" pitchFamily="34" charset="-122"/>
                <a:ea typeface="微软雅黑" panose="020B0503020204020204" pitchFamily="34" charset="-122"/>
              </a:rPr>
              <a:t>YES’</a:t>
            </a:r>
            <a:r>
              <a:rPr lang="zh-CN" altLang="en-US" sz="2000" dirty="0">
                <a:solidFill>
                  <a:srgbClr val="4C6062"/>
                </a:solidFill>
                <a:latin typeface="微软雅黑" panose="020B0503020204020204" pitchFamily="34" charset="-122"/>
                <a:ea typeface="微软雅黑" panose="020B0503020204020204" pitchFamily="34" charset="-122"/>
              </a:rPr>
              <a:t>时，就会离开循环”，使用</a:t>
            </a:r>
            <a:r>
              <a:rPr lang="en-US" altLang="zh-CN" sz="2000" dirty="0">
                <a:solidFill>
                  <a:srgbClr val="4C6062"/>
                </a:solidFill>
                <a:latin typeface="微软雅黑" panose="020B0503020204020204" pitchFamily="34" charset="-122"/>
                <a:ea typeface="微软雅黑" panose="020B0503020204020204" pitchFamily="34" charset="-122"/>
              </a:rPr>
              <a:t>until</a:t>
            </a:r>
            <a:r>
              <a:rPr lang="zh-CN" altLang="en-US" sz="2000" dirty="0">
                <a:solidFill>
                  <a:srgbClr val="4C6062"/>
                </a:solidFill>
                <a:latin typeface="微软雅黑" panose="020B0503020204020204" pitchFamily="34" charset="-122"/>
                <a:ea typeface="微软雅黑" panose="020B0503020204020204" pitchFamily="34" charset="-122"/>
              </a:rPr>
              <a:t>实现？</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vim  sh13-2.sh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#!/bin/bash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Program:</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Repeat question until user input correct answer.</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History:</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2005/08/29	Bobby	First release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PATH=/bin:/</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:~/bin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export PATH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until [ "$</a:t>
            </a:r>
            <a:r>
              <a:rPr lang="en-US" altLang="zh-CN" sz="1200" dirty="0" err="1">
                <a:solidFill>
                  <a:srgbClr val="4C6062"/>
                </a:solidFill>
                <a:latin typeface="微软雅黑" panose="020B0503020204020204" pitchFamily="34" charset="-122"/>
                <a:ea typeface="微软雅黑" panose="020B0503020204020204" pitchFamily="34" charset="-122"/>
              </a:rPr>
              <a:t>yn</a:t>
            </a:r>
            <a:r>
              <a:rPr lang="en-US" altLang="zh-CN" sz="1200" dirty="0">
                <a:solidFill>
                  <a:srgbClr val="4C6062"/>
                </a:solidFill>
                <a:latin typeface="微软雅黑" panose="020B0503020204020204" pitchFamily="34" charset="-122"/>
                <a:ea typeface="微软雅黑" panose="020B0503020204020204" pitchFamily="34" charset="-122"/>
              </a:rPr>
              <a:t>" == "yes" -o "$</a:t>
            </a:r>
            <a:r>
              <a:rPr lang="en-US" altLang="zh-CN" sz="1200" dirty="0" err="1">
                <a:solidFill>
                  <a:srgbClr val="4C6062"/>
                </a:solidFill>
                <a:latin typeface="微软雅黑" panose="020B0503020204020204" pitchFamily="34" charset="-122"/>
                <a:ea typeface="微软雅黑" panose="020B0503020204020204" pitchFamily="34" charset="-122"/>
              </a:rPr>
              <a:t>yn</a:t>
            </a:r>
            <a:r>
              <a:rPr lang="en-US" altLang="zh-CN" sz="1200" dirty="0">
                <a:solidFill>
                  <a:srgbClr val="4C6062"/>
                </a:solidFill>
                <a:latin typeface="微软雅黑" panose="020B0503020204020204" pitchFamily="34" charset="-122"/>
                <a:ea typeface="微软雅黑" panose="020B0503020204020204" pitchFamily="34" charset="-122"/>
              </a:rPr>
              <a:t>" == "YES"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do</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read -p "Please input yes/YES to stop this program: " </a:t>
            </a:r>
            <a:r>
              <a:rPr lang="en-US" altLang="zh-CN" sz="1200" dirty="0" err="1">
                <a:solidFill>
                  <a:srgbClr val="4C6062"/>
                </a:solidFill>
                <a:latin typeface="微软雅黑" panose="020B0503020204020204" pitchFamily="34" charset="-122"/>
                <a:ea typeface="微软雅黑" panose="020B0503020204020204" pitchFamily="34" charset="-122"/>
              </a:rPr>
              <a:t>yn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done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echo "OK! you input the correct answer."</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nvPicPr>
        <p:blipFill>
          <a:blip r:embed="rId1"/>
          <a:stretch>
            <a:fillRect/>
          </a:stretch>
        </p:blipFill>
        <p:spPr>
          <a:xfrm>
            <a:off x="987967" y="2016147"/>
            <a:ext cx="10128776" cy="3676416"/>
          </a:xfrm>
          <a:prstGeom prst="rect">
            <a:avLst/>
          </a:prstGeom>
        </p:spPr>
      </p:pic>
    </p:spTree>
  </p:cSld>
  <p:clrMapOvr>
    <a:masterClrMapping/>
  </p:clrMapOvr>
  <p:transition spd="slow">
    <p:push/>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8-7   while do done, until do done</a:t>
            </a:r>
            <a:r>
              <a:rPr lang="zh-CN" altLang="en-US" dirty="0"/>
              <a:t>（不定循环）</a:t>
            </a:r>
            <a:endParaRPr lang="zh-CN" altLang="en-US" b="0" dirty="0"/>
          </a:p>
        </p:txBody>
      </p:sp>
      <p:sp>
        <p:nvSpPr>
          <p:cNvPr id="2" name="文本框 1"/>
          <p:cNvSpPr txBox="1"/>
          <p:nvPr/>
        </p:nvSpPr>
        <p:spPr>
          <a:xfrm>
            <a:off x="984793" y="1471587"/>
            <a:ext cx="9888772" cy="5322676"/>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如果想要计算</a:t>
            </a:r>
            <a:r>
              <a:rPr lang="en-US" altLang="zh-CN" sz="2000" dirty="0">
                <a:solidFill>
                  <a:srgbClr val="4C6062"/>
                </a:solidFill>
                <a:latin typeface="微软雅黑" panose="020B0503020204020204" pitchFamily="34" charset="-122"/>
                <a:ea typeface="微软雅黑" panose="020B0503020204020204" pitchFamily="34" charset="-122"/>
              </a:rPr>
              <a:t>1+2+3+…+100</a:t>
            </a:r>
            <a:r>
              <a:rPr lang="zh-CN" altLang="en-US" sz="2000" dirty="0">
                <a:solidFill>
                  <a:srgbClr val="4C6062"/>
                </a:solidFill>
                <a:latin typeface="微软雅黑" panose="020B0503020204020204" pitchFamily="34" charset="-122"/>
                <a:ea typeface="微软雅黑" panose="020B0503020204020204" pitchFamily="34" charset="-122"/>
              </a:rPr>
              <a:t>的值。利用循环，可以这样写程序：</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vim  sh14.sh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#!/bin/bash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Program:</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Use loop to calculate "1+2+3+...+100" result.</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History:</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2005/08/29	Bobby	First release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PATH=/bin:/</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:~/bin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export  PATH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s=0  					# </a:t>
            </a:r>
            <a:r>
              <a:rPr lang="zh-CN" altLang="en-US" sz="1200" dirty="0">
                <a:solidFill>
                  <a:srgbClr val="4C6062"/>
                </a:solidFill>
                <a:latin typeface="微软雅黑" panose="020B0503020204020204" pitchFamily="34" charset="-122"/>
                <a:ea typeface="微软雅黑" panose="020B0503020204020204" pitchFamily="34" charset="-122"/>
              </a:rPr>
              <a:t>这是累加的数值变量</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err="1">
                <a:solidFill>
                  <a:srgbClr val="4C6062"/>
                </a:solidFill>
                <a:latin typeface="微软雅黑" panose="020B0503020204020204" pitchFamily="34" charset="-122"/>
                <a:ea typeface="微软雅黑" panose="020B0503020204020204" pitchFamily="34" charset="-122"/>
              </a:rPr>
              <a:t>i</a:t>
            </a:r>
            <a:r>
              <a:rPr lang="en-US" altLang="zh-CN" sz="1200" dirty="0">
                <a:solidFill>
                  <a:srgbClr val="4C6062"/>
                </a:solidFill>
                <a:latin typeface="微软雅黑" panose="020B0503020204020204" pitchFamily="34" charset="-122"/>
                <a:ea typeface="微软雅黑" panose="020B0503020204020204" pitchFamily="34" charset="-122"/>
              </a:rPr>
              <a:t>=0  					# </a:t>
            </a:r>
            <a:r>
              <a:rPr lang="zh-CN" altLang="en-US" sz="1200" dirty="0">
                <a:solidFill>
                  <a:srgbClr val="4C6062"/>
                </a:solidFill>
                <a:latin typeface="微软雅黑" panose="020B0503020204020204" pitchFamily="34" charset="-122"/>
                <a:ea typeface="微软雅黑" panose="020B0503020204020204" pitchFamily="34" charset="-122"/>
              </a:rPr>
              <a:t>这是累计的数值，即</a:t>
            </a:r>
            <a:r>
              <a:rPr lang="en-US" altLang="zh-CN" sz="1200" dirty="0">
                <a:solidFill>
                  <a:srgbClr val="4C6062"/>
                </a:solidFill>
                <a:latin typeface="微软雅黑" panose="020B0503020204020204" pitchFamily="34" charset="-122"/>
                <a:ea typeface="微软雅黑" panose="020B0503020204020204" pitchFamily="34" charset="-122"/>
              </a:rPr>
              <a:t>1, 2, 3...</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while [ "$</a:t>
            </a:r>
            <a:r>
              <a:rPr lang="en-US" altLang="zh-CN" sz="1200" dirty="0" err="1">
                <a:solidFill>
                  <a:srgbClr val="4C6062"/>
                </a:solidFill>
                <a:latin typeface="微软雅黑" panose="020B0503020204020204" pitchFamily="34" charset="-122"/>
                <a:ea typeface="微软雅黑" panose="020B0503020204020204" pitchFamily="34" charset="-122"/>
              </a:rPr>
              <a:t>i</a:t>
            </a:r>
            <a:r>
              <a:rPr lang="en-US" altLang="zh-CN" sz="1200" dirty="0">
                <a:solidFill>
                  <a:srgbClr val="4C6062"/>
                </a:solidFill>
                <a:latin typeface="微软雅黑" panose="020B0503020204020204" pitchFamily="34" charset="-122"/>
                <a:ea typeface="微软雅黑" panose="020B0503020204020204" pitchFamily="34" charset="-122"/>
              </a:rPr>
              <a:t>" != "100"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do</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a:t>
            </a:r>
            <a:r>
              <a:rPr lang="en-US" altLang="zh-CN" sz="1200" dirty="0" err="1">
                <a:solidFill>
                  <a:srgbClr val="4C6062"/>
                </a:solidFill>
                <a:latin typeface="微软雅黑" panose="020B0503020204020204" pitchFamily="34" charset="-122"/>
                <a:ea typeface="微软雅黑" panose="020B0503020204020204" pitchFamily="34" charset="-122"/>
              </a:rPr>
              <a:t>i</a:t>
            </a:r>
            <a:r>
              <a:rPr lang="en-US" altLang="zh-CN" sz="1200" dirty="0">
                <a:solidFill>
                  <a:srgbClr val="4C6062"/>
                </a:solidFill>
                <a:latin typeface="微软雅黑" panose="020B0503020204020204" pitchFamily="34" charset="-122"/>
                <a:ea typeface="微软雅黑" panose="020B0503020204020204" pitchFamily="34" charset="-122"/>
              </a:rPr>
              <a:t>=$(($i+1))   		# </a:t>
            </a:r>
            <a:r>
              <a:rPr lang="zh-CN" altLang="en-US" sz="1200" dirty="0">
                <a:solidFill>
                  <a:srgbClr val="4C6062"/>
                </a:solidFill>
                <a:latin typeface="微软雅黑" panose="020B0503020204020204" pitchFamily="34" charset="-122"/>
                <a:ea typeface="微软雅黑" panose="020B0503020204020204" pitchFamily="34" charset="-122"/>
              </a:rPr>
              <a:t>每次</a:t>
            </a:r>
            <a:r>
              <a:rPr lang="en-US" altLang="zh-CN" sz="1200" dirty="0" err="1">
                <a:solidFill>
                  <a:srgbClr val="4C6062"/>
                </a:solidFill>
                <a:latin typeface="微软雅黑" panose="020B0503020204020204" pitchFamily="34" charset="-122"/>
                <a:ea typeface="微软雅黑" panose="020B0503020204020204" pitchFamily="34" charset="-122"/>
              </a:rPr>
              <a:t>i</a:t>
            </a:r>
            <a:r>
              <a:rPr lang="zh-CN" altLang="en-US" sz="1200" dirty="0">
                <a:solidFill>
                  <a:srgbClr val="4C6062"/>
                </a:solidFill>
                <a:latin typeface="微软雅黑" panose="020B0503020204020204" pitchFamily="34" charset="-122"/>
                <a:ea typeface="微软雅黑" panose="020B0503020204020204" pitchFamily="34" charset="-122"/>
              </a:rPr>
              <a:t>都会添加</a:t>
            </a:r>
            <a:r>
              <a:rPr lang="en-US" altLang="zh-CN" sz="1200" dirty="0">
                <a:solidFill>
                  <a:srgbClr val="4C6062"/>
                </a:solidFill>
                <a:latin typeface="微软雅黑" panose="020B0503020204020204" pitchFamily="34" charset="-122"/>
                <a:ea typeface="微软雅黑" panose="020B0503020204020204" pitchFamily="34" charset="-122"/>
              </a:rPr>
              <a:t>1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s=$(($s+$</a:t>
            </a:r>
            <a:r>
              <a:rPr lang="en-US" altLang="zh-CN" sz="1200" dirty="0" err="1">
                <a:solidFill>
                  <a:srgbClr val="4C6062"/>
                </a:solidFill>
                <a:latin typeface="微软雅黑" panose="020B0503020204020204" pitchFamily="34" charset="-122"/>
                <a:ea typeface="微软雅黑" panose="020B0503020204020204" pitchFamily="34" charset="-122"/>
              </a:rPr>
              <a:t>i</a:t>
            </a:r>
            <a:r>
              <a:rPr lang="en-US" altLang="zh-CN" sz="1200" dirty="0">
                <a:solidFill>
                  <a:srgbClr val="4C6062"/>
                </a:solidFill>
                <a:latin typeface="微软雅黑" panose="020B0503020204020204" pitchFamily="34" charset="-122"/>
                <a:ea typeface="微软雅黑" panose="020B0503020204020204" pitchFamily="34" charset="-122"/>
              </a:rPr>
              <a:t>))  		# </a:t>
            </a:r>
            <a:r>
              <a:rPr lang="zh-CN" altLang="en-US" sz="1200" dirty="0">
                <a:solidFill>
                  <a:srgbClr val="4C6062"/>
                </a:solidFill>
                <a:latin typeface="微软雅黑" panose="020B0503020204020204" pitchFamily="34" charset="-122"/>
                <a:ea typeface="微软雅黑" panose="020B0503020204020204" pitchFamily="34" charset="-122"/>
              </a:rPr>
              <a:t>每次都会累加一次</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done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echo "The result of '1+2+3+...+100' is ==&gt; $s"</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nvPicPr>
        <p:blipFill>
          <a:blip r:embed="rId1"/>
          <a:stretch>
            <a:fillRect/>
          </a:stretch>
        </p:blipFill>
        <p:spPr>
          <a:xfrm>
            <a:off x="984793" y="1981995"/>
            <a:ext cx="10128776" cy="4550279"/>
          </a:xfrm>
          <a:prstGeom prst="rect">
            <a:avLst/>
          </a:prstGeom>
        </p:spPr>
      </p:pic>
    </p:spTree>
  </p:cSld>
  <p:clrMapOvr>
    <a:masterClrMapping/>
  </p:clrMapOvr>
  <p:transition spd="slow">
    <p:push/>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8-7   while do done, until do done</a:t>
            </a:r>
            <a:r>
              <a:rPr lang="zh-CN" altLang="en-US" dirty="0"/>
              <a:t>（不定循环）</a:t>
            </a:r>
            <a:endParaRPr lang="zh-CN" altLang="en-US" b="0" dirty="0"/>
          </a:p>
        </p:txBody>
      </p:sp>
      <p:sp>
        <p:nvSpPr>
          <p:cNvPr id="2" name="文本框 1"/>
          <p:cNvSpPr txBox="1"/>
          <p:nvPr/>
        </p:nvSpPr>
        <p:spPr>
          <a:xfrm>
            <a:off x="984793" y="1471587"/>
            <a:ext cx="9888772" cy="1952522"/>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当你运行了“</a:t>
            </a:r>
            <a:r>
              <a:rPr lang="en-US" altLang="zh-CN" sz="2000" dirty="0" err="1">
                <a:solidFill>
                  <a:srgbClr val="4C6062"/>
                </a:solidFill>
                <a:latin typeface="微软雅黑" panose="020B0503020204020204" pitchFamily="34" charset="-122"/>
                <a:ea typeface="微软雅黑" panose="020B0503020204020204" pitchFamily="34" charset="-122"/>
              </a:rPr>
              <a:t>sh</a:t>
            </a:r>
            <a:r>
              <a:rPr lang="en-US" altLang="zh-CN" sz="2000" dirty="0">
                <a:solidFill>
                  <a:srgbClr val="4C6062"/>
                </a:solidFill>
                <a:latin typeface="微软雅黑" panose="020B0503020204020204" pitchFamily="34" charset="-122"/>
                <a:ea typeface="微软雅黑" panose="020B0503020204020204" pitchFamily="34" charset="-122"/>
              </a:rPr>
              <a:t> sh14.sh”</a:t>
            </a:r>
            <a:r>
              <a:rPr lang="zh-CN" altLang="en-US" sz="2000" dirty="0">
                <a:solidFill>
                  <a:srgbClr val="4C6062"/>
                </a:solidFill>
                <a:latin typeface="微软雅黑" panose="020B0503020204020204" pitchFamily="34" charset="-122"/>
                <a:ea typeface="微软雅黑" panose="020B0503020204020204" pitchFamily="34" charset="-122"/>
              </a:rPr>
              <a:t>之后，就可以得到</a:t>
            </a:r>
            <a:r>
              <a:rPr lang="en-US" altLang="zh-CN" sz="2000" dirty="0">
                <a:solidFill>
                  <a:srgbClr val="4C6062"/>
                </a:solidFill>
                <a:latin typeface="微软雅黑" panose="020B0503020204020204" pitchFamily="34" charset="-122"/>
                <a:ea typeface="微软雅黑" panose="020B0503020204020204" pitchFamily="34" charset="-122"/>
              </a:rPr>
              <a:t>5050</a:t>
            </a:r>
            <a:r>
              <a:rPr lang="zh-CN" altLang="en-US" sz="2000" dirty="0">
                <a:solidFill>
                  <a:srgbClr val="4C6062"/>
                </a:solidFill>
                <a:latin typeface="微软雅黑" panose="020B0503020204020204" pitchFamily="34" charset="-122"/>
                <a:ea typeface="微软雅黑" panose="020B0503020204020204" pitchFamily="34" charset="-122"/>
              </a:rPr>
              <a:t>这个数据。</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scripts]# </a:t>
            </a:r>
            <a:r>
              <a:rPr lang="en-US" altLang="zh-CN" sz="2000" dirty="0" err="1">
                <a:solidFill>
                  <a:srgbClr val="4C6062"/>
                </a:solidFill>
                <a:latin typeface="微软雅黑" panose="020B0503020204020204" pitchFamily="34" charset="-122"/>
                <a:ea typeface="微软雅黑" panose="020B0503020204020204" pitchFamily="34" charset="-122"/>
              </a:rPr>
              <a:t>sh</a:t>
            </a:r>
            <a:r>
              <a:rPr lang="en-US" altLang="zh-CN" sz="2000" dirty="0">
                <a:solidFill>
                  <a:srgbClr val="4C6062"/>
                </a:solidFill>
                <a:latin typeface="微软雅黑" panose="020B0503020204020204" pitchFamily="34" charset="-122"/>
                <a:ea typeface="微软雅黑" panose="020B0503020204020204" pitchFamily="34" charset="-122"/>
              </a:rPr>
              <a:t> sh14.sh</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The result of '1+2+3+...+100' is ==&gt; 5050</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nvPicPr>
        <p:blipFill>
          <a:blip r:embed="rId1"/>
          <a:stretch>
            <a:fillRect/>
          </a:stretch>
        </p:blipFill>
        <p:spPr>
          <a:xfrm>
            <a:off x="984793" y="1981996"/>
            <a:ext cx="10128776" cy="1234432"/>
          </a:xfrm>
          <a:prstGeom prst="rect">
            <a:avLst/>
          </a:prstGeom>
        </p:spPr>
      </p:pic>
    </p:spTree>
  </p:cSld>
  <p:clrMapOvr>
    <a:masterClrMapping/>
  </p:clrMapOvr>
  <p:transition spd="slow">
    <p:push/>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8-8  for...do...done</a:t>
            </a:r>
            <a:r>
              <a:rPr lang="zh-CN" altLang="en-US" dirty="0"/>
              <a:t>（固定循环）</a:t>
            </a:r>
            <a:endParaRPr lang="zh-CN" altLang="en-US" dirty="0"/>
          </a:p>
        </p:txBody>
      </p:sp>
      <p:sp>
        <p:nvSpPr>
          <p:cNvPr id="2" name="文本框 1"/>
          <p:cNvSpPr txBox="1"/>
          <p:nvPr/>
        </p:nvSpPr>
        <p:spPr>
          <a:xfrm>
            <a:off x="984793" y="1471587"/>
            <a:ext cx="9888772" cy="3491405"/>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while</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until</a:t>
            </a:r>
            <a:r>
              <a:rPr lang="zh-CN" altLang="en-US" sz="2000" dirty="0">
                <a:solidFill>
                  <a:srgbClr val="4C6062"/>
                </a:solidFill>
                <a:latin typeface="微软雅黑" panose="020B0503020204020204" pitchFamily="34" charset="-122"/>
                <a:ea typeface="微软雅黑" panose="020B0503020204020204" pitchFamily="34" charset="-122"/>
              </a:rPr>
              <a:t>循环必须要符合某个条件，而</a:t>
            </a:r>
            <a:r>
              <a:rPr lang="en-US" altLang="zh-CN" sz="2000" dirty="0">
                <a:solidFill>
                  <a:srgbClr val="4C6062"/>
                </a:solidFill>
                <a:latin typeface="微软雅黑" panose="020B0503020204020204" pitchFamily="34" charset="-122"/>
                <a:ea typeface="微软雅黑" panose="020B0503020204020204" pitchFamily="34" charset="-122"/>
              </a:rPr>
              <a:t>for</a:t>
            </a:r>
            <a:r>
              <a:rPr lang="zh-CN" altLang="en-US" sz="2000" dirty="0">
                <a:solidFill>
                  <a:srgbClr val="4C6062"/>
                </a:solidFill>
                <a:latin typeface="微软雅黑" panose="020B0503020204020204" pitchFamily="34" charset="-122"/>
                <a:ea typeface="微软雅黑" panose="020B0503020204020204" pitchFamily="34" charset="-122"/>
              </a:rPr>
              <a:t>循环则是已经知道要进行几次循环。语法如下所示：</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for var in con1 con2 con3 ...</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do</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      </a:t>
            </a:r>
            <a:r>
              <a:rPr lang="zh-CN" altLang="en-US" sz="2000" dirty="0">
                <a:solidFill>
                  <a:srgbClr val="4C6062"/>
                </a:solidFill>
                <a:latin typeface="微软雅黑" panose="020B0503020204020204" pitchFamily="34" charset="-122"/>
                <a:ea typeface="微软雅黑" panose="020B0503020204020204" pitchFamily="34" charset="-122"/>
              </a:rPr>
              <a:t>程序段</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done</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nvPicPr>
        <p:blipFill>
          <a:blip r:embed="rId1"/>
          <a:stretch>
            <a:fillRect/>
          </a:stretch>
        </p:blipFill>
        <p:spPr>
          <a:xfrm>
            <a:off x="984793" y="2500160"/>
            <a:ext cx="10128776" cy="2148832"/>
          </a:xfrm>
          <a:prstGeom prst="rect">
            <a:avLst/>
          </a:prstGeom>
        </p:spPr>
      </p:pic>
    </p:spTree>
  </p:cSld>
  <p:clrMapOvr>
    <a:masterClrMapping/>
  </p:clrMapOvr>
  <p:transition spd="slow">
    <p:push/>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8-8  for...do...done</a:t>
            </a:r>
            <a:r>
              <a:rPr lang="zh-CN" altLang="en-US" dirty="0"/>
              <a:t>（固定循环）</a:t>
            </a:r>
            <a:endParaRPr lang="zh-CN" altLang="en-US" dirty="0"/>
          </a:p>
        </p:txBody>
      </p:sp>
      <p:sp>
        <p:nvSpPr>
          <p:cNvPr id="2" name="文本框 1"/>
          <p:cNvSpPr txBox="1"/>
          <p:nvPr/>
        </p:nvSpPr>
        <p:spPr>
          <a:xfrm>
            <a:off x="984793" y="1471587"/>
            <a:ext cx="9888772" cy="4737900"/>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假设有三种动物，分别是</a:t>
            </a:r>
            <a:r>
              <a:rPr lang="en-US" altLang="zh-CN" sz="2000" dirty="0">
                <a:solidFill>
                  <a:srgbClr val="4C6062"/>
                </a:solidFill>
                <a:latin typeface="微软雅黑" panose="020B0503020204020204" pitchFamily="34" charset="-122"/>
                <a:ea typeface="微软雅黑" panose="020B0503020204020204" pitchFamily="34" charset="-122"/>
              </a:rPr>
              <a:t>dog</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cat</a:t>
            </a: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elephant</a:t>
            </a:r>
            <a:r>
              <a:rPr lang="zh-CN" altLang="en-US" sz="2000" dirty="0">
                <a:solidFill>
                  <a:srgbClr val="4C6062"/>
                </a:solidFill>
                <a:latin typeface="微软雅黑" panose="020B0503020204020204" pitchFamily="34" charset="-122"/>
                <a:ea typeface="微软雅黑" panose="020B0503020204020204" pitchFamily="34" charset="-122"/>
              </a:rPr>
              <a:t>，如果每一行都要求按“</a:t>
            </a:r>
            <a:r>
              <a:rPr lang="en-US" altLang="zh-CN" sz="2000" dirty="0">
                <a:solidFill>
                  <a:srgbClr val="4C6062"/>
                </a:solidFill>
                <a:latin typeface="微软雅黑" panose="020B0503020204020204" pitchFamily="34" charset="-122"/>
                <a:ea typeface="微软雅黑" panose="020B0503020204020204" pitchFamily="34" charset="-122"/>
              </a:rPr>
              <a:t>There are dogs...”</a:t>
            </a:r>
            <a:r>
              <a:rPr lang="zh-CN" altLang="en-US" sz="2000" dirty="0">
                <a:solidFill>
                  <a:srgbClr val="4C6062"/>
                </a:solidFill>
                <a:latin typeface="微软雅黑" panose="020B0503020204020204" pitchFamily="34" charset="-122"/>
                <a:ea typeface="微软雅黑" panose="020B0503020204020204" pitchFamily="34" charset="-122"/>
              </a:rPr>
              <a:t>的样式输出，则可以如此撰写程序：</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vim  sh15.sh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#!/bin/bash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Program:</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Using for ... loop to print 3 animals</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History:</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2021/08/29	Bobby	First release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PATH=/bin:/</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:~/bin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export PATH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for animal in dog cat elephant</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do</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echo "There are ${animal}s...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done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nvPicPr>
        <p:blipFill>
          <a:blip r:embed="rId1"/>
          <a:stretch>
            <a:fillRect/>
          </a:stretch>
        </p:blipFill>
        <p:spPr>
          <a:xfrm>
            <a:off x="984793" y="2439197"/>
            <a:ext cx="10128776" cy="3436249"/>
          </a:xfrm>
          <a:prstGeom prst="rect">
            <a:avLst/>
          </a:prstGeom>
        </p:spPr>
      </p:pic>
    </p:spTree>
  </p:cSld>
  <p:clrMapOvr>
    <a:masterClrMapping/>
  </p:clrMapOvr>
  <p:transition spd="slow">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项目知识准备</a:t>
            </a:r>
            <a:endParaRPr lang="zh-CN" altLang="en-US" dirty="0"/>
          </a:p>
        </p:txBody>
      </p:sp>
      <p:sp>
        <p:nvSpPr>
          <p:cNvPr id="6" name="内容占位符 5"/>
          <p:cNvSpPr>
            <a:spLocks noGrp="1"/>
          </p:cNvSpPr>
          <p:nvPr>
            <p:ph idx="13"/>
          </p:nvPr>
        </p:nvSpPr>
        <p:spPr/>
        <p:txBody>
          <a:bodyPr>
            <a:noAutofit/>
          </a:bodyPr>
          <a:lstStyle/>
          <a:p>
            <a:r>
              <a:rPr lang="zh-CN" altLang="en-US" dirty="0"/>
              <a:t>编写与执行一个</a:t>
            </a:r>
            <a:r>
              <a:rPr lang="en-US" altLang="zh-CN" dirty="0"/>
              <a:t>shell script</a:t>
            </a:r>
            <a:endParaRPr lang="zh-CN" altLang="en-US" dirty="0"/>
          </a:p>
        </p:txBody>
      </p:sp>
      <p:sp>
        <p:nvSpPr>
          <p:cNvPr id="2" name="文本框 1"/>
          <p:cNvSpPr txBox="1"/>
          <p:nvPr/>
        </p:nvSpPr>
        <p:spPr>
          <a:xfrm>
            <a:off x="917576" y="1570517"/>
            <a:ext cx="10363200" cy="3731278"/>
          </a:xfrm>
          <a:prstGeom prst="rect">
            <a:avLst/>
          </a:prstGeom>
          <a:noFill/>
        </p:spPr>
        <p:txBody>
          <a:bodyPr wrap="square" rtlCol="0" anchor="t">
            <a:spAutoFit/>
          </a:bodyPr>
          <a:lstStyle/>
          <a:p>
            <a:pPr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运行</a:t>
            </a:r>
            <a:r>
              <a:rPr lang="en-US" altLang="zh-CN" sz="2000" dirty="0">
                <a:solidFill>
                  <a:srgbClr val="4C6062"/>
                </a:solidFill>
                <a:latin typeface="微软雅黑" panose="020B0503020204020204" pitchFamily="34" charset="-122"/>
                <a:ea typeface="微软雅黑" panose="020B0503020204020204" pitchFamily="34" charset="-122"/>
              </a:rPr>
              <a:t>shell script</a:t>
            </a:r>
            <a:r>
              <a:rPr lang="zh-CN" altLang="en-US" sz="2000" dirty="0">
                <a:solidFill>
                  <a:srgbClr val="4C6062"/>
                </a:solidFill>
                <a:latin typeface="微软雅黑" panose="020B0503020204020204" pitchFamily="34" charset="-122"/>
                <a:ea typeface="微软雅黑" panose="020B0503020204020204" pitchFamily="34" charset="-122"/>
              </a:rPr>
              <a:t>程序</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en-US" sz="2000" dirty="0">
                <a:solidFill>
                  <a:srgbClr val="4C6062"/>
                </a:solidFill>
                <a:latin typeface="微软雅黑" panose="020B0503020204020204" pitchFamily="34" charset="-122"/>
                <a:ea typeface="微软雅黑" panose="020B0503020204020204" pitchFamily="34" charset="-122"/>
              </a:rPr>
              <a:t>假设程序文件名是 </a:t>
            </a:r>
            <a:r>
              <a:rPr lang="en-US" altLang="zh-CN" sz="2000" dirty="0">
                <a:solidFill>
                  <a:srgbClr val="4C6062"/>
                </a:solidFill>
                <a:latin typeface="微软雅黑" panose="020B0503020204020204" pitchFamily="34" charset="-122"/>
                <a:ea typeface="微软雅黑" panose="020B0503020204020204" pitchFamily="34" charset="-122"/>
              </a:rPr>
              <a:t>/home/dmtsai/shell.sh</a:t>
            </a:r>
            <a:r>
              <a:rPr lang="zh-CN" altLang="en-US" sz="2000" dirty="0">
                <a:solidFill>
                  <a:srgbClr val="4C6062"/>
                </a:solidFill>
                <a:latin typeface="微软雅黑" panose="020B0503020204020204" pitchFamily="34" charset="-122"/>
                <a:ea typeface="微软雅黑" panose="020B0503020204020204" pitchFamily="34" charset="-122"/>
              </a:rPr>
              <a:t>，那如何运行这个文件呢？</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）直接命令下达：</a:t>
            </a:r>
            <a:r>
              <a:rPr lang="en-US" altLang="zh-CN" sz="2000" dirty="0">
                <a:solidFill>
                  <a:srgbClr val="4C6062"/>
                </a:solidFill>
                <a:latin typeface="微软雅黑" panose="020B0503020204020204" pitchFamily="34" charset="-122"/>
                <a:ea typeface="微软雅黑" panose="020B0503020204020204" pitchFamily="34" charset="-122"/>
              </a:rPr>
              <a:t>shell.sh</a:t>
            </a:r>
            <a:r>
              <a:rPr lang="zh-CN" altLang="en-US" sz="2000" dirty="0">
                <a:solidFill>
                  <a:srgbClr val="4C6062"/>
                </a:solidFill>
                <a:latin typeface="微软雅黑" panose="020B0503020204020204" pitchFamily="34" charset="-122"/>
                <a:ea typeface="微软雅黑" panose="020B0503020204020204" pitchFamily="34" charset="-122"/>
              </a:rPr>
              <a:t>文件必须要具备可读与可运行（</a:t>
            </a:r>
            <a:r>
              <a:rPr lang="en-US" altLang="zh-CN" sz="2000" dirty="0" err="1">
                <a:solidFill>
                  <a:srgbClr val="4C6062"/>
                </a:solidFill>
                <a:latin typeface="微软雅黑" panose="020B0503020204020204" pitchFamily="34" charset="-122"/>
                <a:ea typeface="微软雅黑" panose="020B0503020204020204" pitchFamily="34" charset="-122"/>
              </a:rPr>
              <a:t>rx</a:t>
            </a:r>
            <a:r>
              <a:rPr lang="zh-CN" altLang="en-US" sz="2000" dirty="0">
                <a:solidFill>
                  <a:srgbClr val="4C6062"/>
                </a:solidFill>
                <a:latin typeface="微软雅黑" panose="020B0503020204020204" pitchFamily="34" charset="-122"/>
                <a:ea typeface="微软雅黑" panose="020B0503020204020204" pitchFamily="34" charset="-122"/>
              </a:rPr>
              <a:t>）的权限。</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000" dirty="0">
                <a:solidFill>
                  <a:srgbClr val="4C6062"/>
                </a:solidFill>
                <a:latin typeface="微软雅黑" panose="020B0503020204020204" pitchFamily="34" charset="-122"/>
                <a:ea typeface="微软雅黑" panose="020B0503020204020204" pitchFamily="34" charset="-122"/>
              </a:rPr>
              <a:t>绝对路径：使用</a:t>
            </a:r>
            <a:r>
              <a:rPr lang="en-US" altLang="zh-CN" sz="2000" dirty="0">
                <a:solidFill>
                  <a:srgbClr val="4C6062"/>
                </a:solidFill>
                <a:latin typeface="微软雅黑" panose="020B0503020204020204" pitchFamily="34" charset="-122"/>
                <a:ea typeface="微软雅黑" panose="020B0503020204020204" pitchFamily="34" charset="-122"/>
              </a:rPr>
              <a:t>/home/dmtsai/shell.sh</a:t>
            </a:r>
            <a:r>
              <a:rPr lang="zh-CN" altLang="en-US" sz="2000" dirty="0">
                <a:solidFill>
                  <a:srgbClr val="4C6062"/>
                </a:solidFill>
                <a:latin typeface="微软雅黑" panose="020B0503020204020204" pitchFamily="34" charset="-122"/>
                <a:ea typeface="微软雅黑" panose="020B0503020204020204" pitchFamily="34" charset="-122"/>
              </a:rPr>
              <a:t>来下达命令。</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000" dirty="0">
                <a:solidFill>
                  <a:srgbClr val="4C6062"/>
                </a:solidFill>
                <a:latin typeface="微软雅黑" panose="020B0503020204020204" pitchFamily="34" charset="-122"/>
                <a:ea typeface="微软雅黑" panose="020B0503020204020204" pitchFamily="34" charset="-122"/>
              </a:rPr>
              <a:t>相对路径：假设工作目录在</a:t>
            </a:r>
            <a:r>
              <a:rPr lang="en-US" altLang="zh-CN" sz="2000" dirty="0">
                <a:solidFill>
                  <a:srgbClr val="4C6062"/>
                </a:solidFill>
                <a:latin typeface="微软雅黑" panose="020B0503020204020204" pitchFamily="34" charset="-122"/>
                <a:ea typeface="微软雅黑" panose="020B0503020204020204" pitchFamily="34" charset="-122"/>
              </a:rPr>
              <a:t>/home/</a:t>
            </a:r>
            <a:r>
              <a:rPr lang="en-US" altLang="zh-CN" sz="2000" dirty="0" err="1">
                <a:solidFill>
                  <a:srgbClr val="4C6062"/>
                </a:solidFill>
                <a:latin typeface="微软雅黑" panose="020B0503020204020204" pitchFamily="34" charset="-122"/>
                <a:ea typeface="微软雅黑" panose="020B0503020204020204" pitchFamily="34" charset="-122"/>
              </a:rPr>
              <a:t>dmtsai</a:t>
            </a:r>
            <a:r>
              <a:rPr lang="en-US" altLang="zh-CN" sz="2000" dirty="0">
                <a:solidFill>
                  <a:srgbClr val="4C6062"/>
                </a:solidFill>
                <a:latin typeface="微软雅黑" panose="020B0503020204020204" pitchFamily="34" charset="-122"/>
                <a:ea typeface="微软雅黑" panose="020B0503020204020204" pitchFamily="34" charset="-122"/>
              </a:rPr>
              <a:t>/</a:t>
            </a:r>
            <a:r>
              <a:rPr lang="zh-CN" altLang="en-US" sz="2000" dirty="0">
                <a:solidFill>
                  <a:srgbClr val="4C6062"/>
                </a:solidFill>
                <a:latin typeface="微软雅黑" panose="020B0503020204020204" pitchFamily="34" charset="-122"/>
                <a:ea typeface="微软雅黑" panose="020B0503020204020204" pitchFamily="34" charset="-122"/>
              </a:rPr>
              <a:t>，则使用</a:t>
            </a:r>
            <a:r>
              <a:rPr lang="en-US" altLang="zh-CN" sz="2000" dirty="0">
                <a:solidFill>
                  <a:srgbClr val="4C6062"/>
                </a:solidFill>
                <a:latin typeface="微软雅黑" panose="020B0503020204020204" pitchFamily="34" charset="-122"/>
                <a:ea typeface="微软雅黑" panose="020B0503020204020204" pitchFamily="34" charset="-122"/>
              </a:rPr>
              <a:t>./shell.sh</a:t>
            </a:r>
            <a:r>
              <a:rPr lang="zh-CN" altLang="en-US" sz="2000" dirty="0">
                <a:solidFill>
                  <a:srgbClr val="4C6062"/>
                </a:solidFill>
                <a:latin typeface="微软雅黑" panose="020B0503020204020204" pitchFamily="34" charset="-122"/>
                <a:ea typeface="微软雅黑" panose="020B0503020204020204" pitchFamily="34" charset="-122"/>
              </a:rPr>
              <a:t>来运行。</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u"/>
            </a:pPr>
            <a:r>
              <a:rPr lang="zh-CN" altLang="en-US" sz="2000" dirty="0">
                <a:solidFill>
                  <a:srgbClr val="4C6062"/>
                </a:solidFill>
                <a:latin typeface="微软雅黑" panose="020B0503020204020204" pitchFamily="34" charset="-122"/>
                <a:ea typeface="微软雅黑" panose="020B0503020204020204" pitchFamily="34" charset="-122"/>
              </a:rPr>
              <a:t>变量“</a:t>
            </a:r>
            <a:r>
              <a:rPr lang="en-US" altLang="zh-CN" sz="2000" dirty="0">
                <a:solidFill>
                  <a:srgbClr val="4C6062"/>
                </a:solidFill>
                <a:latin typeface="微软雅黑" panose="020B0503020204020204" pitchFamily="34" charset="-122"/>
                <a:ea typeface="微软雅黑" panose="020B0503020204020204" pitchFamily="34" charset="-122"/>
              </a:rPr>
              <a:t>PATH”</a:t>
            </a:r>
            <a:r>
              <a:rPr lang="zh-CN" altLang="en-US" sz="2000" dirty="0">
                <a:solidFill>
                  <a:srgbClr val="4C6062"/>
                </a:solidFill>
                <a:latin typeface="微软雅黑" panose="020B0503020204020204" pitchFamily="34" charset="-122"/>
                <a:ea typeface="微软雅黑" panose="020B0503020204020204" pitchFamily="34" charset="-122"/>
              </a:rPr>
              <a:t>功能：将</a:t>
            </a:r>
            <a:r>
              <a:rPr lang="en-US" altLang="zh-CN" sz="2000" dirty="0">
                <a:solidFill>
                  <a:srgbClr val="4C6062"/>
                </a:solidFill>
                <a:latin typeface="微软雅黑" panose="020B0503020204020204" pitchFamily="34" charset="-122"/>
                <a:ea typeface="微软雅黑" panose="020B0503020204020204" pitchFamily="34" charset="-122"/>
              </a:rPr>
              <a:t>shell.sh</a:t>
            </a:r>
            <a:r>
              <a:rPr lang="zh-CN" altLang="en-US" sz="2000" dirty="0">
                <a:solidFill>
                  <a:srgbClr val="4C6062"/>
                </a:solidFill>
                <a:latin typeface="微软雅黑" panose="020B0503020204020204" pitchFamily="34" charset="-122"/>
                <a:ea typeface="微软雅黑" panose="020B0503020204020204" pitchFamily="34" charset="-122"/>
              </a:rPr>
              <a:t>放在</a:t>
            </a:r>
            <a:r>
              <a:rPr lang="en-US" altLang="zh-CN" sz="2000" dirty="0">
                <a:solidFill>
                  <a:srgbClr val="4C6062"/>
                </a:solidFill>
                <a:latin typeface="微软雅黑" panose="020B0503020204020204" pitchFamily="34" charset="-122"/>
                <a:ea typeface="微软雅黑" panose="020B0503020204020204" pitchFamily="34" charset="-122"/>
              </a:rPr>
              <a:t>PATH</a:t>
            </a:r>
            <a:r>
              <a:rPr lang="zh-CN" altLang="en-US" sz="2000" dirty="0">
                <a:solidFill>
                  <a:srgbClr val="4C6062"/>
                </a:solidFill>
                <a:latin typeface="微软雅黑" panose="020B0503020204020204" pitchFamily="34" charset="-122"/>
                <a:ea typeface="微软雅黑" panose="020B0503020204020204" pitchFamily="34" charset="-122"/>
              </a:rPr>
              <a:t>指定的目录内，如</a:t>
            </a:r>
            <a:r>
              <a:rPr lang="en-US" altLang="zh-CN" sz="2000" dirty="0">
                <a:solidFill>
                  <a:srgbClr val="4C6062"/>
                </a:solidFill>
                <a:latin typeface="微软雅黑" panose="020B0503020204020204" pitchFamily="34" charset="-122"/>
                <a:ea typeface="微软雅黑" panose="020B0503020204020204" pitchFamily="34" charset="-122"/>
              </a:rPr>
              <a:t>~/bin/</a:t>
            </a:r>
            <a:r>
              <a:rPr lang="zh-CN" altLang="en-US" sz="2000" dirty="0">
                <a:solidFill>
                  <a:srgbClr val="4C6062"/>
                </a:solidFill>
                <a:latin typeface="微软雅黑" panose="020B0503020204020204" pitchFamily="34" charset="-122"/>
                <a:ea typeface="微软雅黑" panose="020B0503020204020204" pitchFamily="34" charset="-122"/>
              </a:rPr>
              <a:t>。</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en-US" sz="2000" dirty="0">
                <a:solidFill>
                  <a:srgbClr val="4C6062"/>
                </a:solidFill>
                <a:latin typeface="微软雅黑" panose="020B0503020204020204" pitchFamily="34" charset="-122"/>
                <a:ea typeface="微软雅黑" panose="020B0503020204020204" pitchFamily="34" charset="-122"/>
              </a:rPr>
              <a:t>（</a:t>
            </a: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）以</a:t>
            </a:r>
            <a:r>
              <a:rPr lang="en-US" altLang="zh-CN" sz="2000" dirty="0">
                <a:solidFill>
                  <a:srgbClr val="4C6062"/>
                </a:solidFill>
                <a:latin typeface="微软雅黑" panose="020B0503020204020204" pitchFamily="34" charset="-122"/>
                <a:ea typeface="微软雅黑" panose="020B0503020204020204" pitchFamily="34" charset="-122"/>
              </a:rPr>
              <a:t>bash</a:t>
            </a:r>
            <a:r>
              <a:rPr lang="zh-CN" altLang="en-US" sz="2000" dirty="0">
                <a:solidFill>
                  <a:srgbClr val="4C6062"/>
                </a:solidFill>
                <a:latin typeface="微软雅黑" panose="020B0503020204020204" pitchFamily="34" charset="-122"/>
                <a:ea typeface="微软雅黑" panose="020B0503020204020204" pitchFamily="34" charset="-122"/>
              </a:rPr>
              <a:t>程序来运行：通过“</a:t>
            </a:r>
            <a:r>
              <a:rPr lang="en-US" altLang="zh-CN" sz="2000" dirty="0">
                <a:solidFill>
                  <a:srgbClr val="4C6062"/>
                </a:solidFill>
                <a:latin typeface="微软雅黑" panose="020B0503020204020204" pitchFamily="34" charset="-122"/>
                <a:ea typeface="微软雅黑" panose="020B0503020204020204" pitchFamily="34" charset="-122"/>
              </a:rPr>
              <a:t>bash shell.sh”</a:t>
            </a:r>
            <a:r>
              <a:rPr lang="zh-CN" altLang="en-US" sz="2000" dirty="0">
                <a:solidFill>
                  <a:srgbClr val="4C6062"/>
                </a:solidFill>
                <a:latin typeface="微软雅黑" panose="020B0503020204020204" pitchFamily="34" charset="-122"/>
                <a:ea typeface="微软雅黑" panose="020B0503020204020204" pitchFamily="34" charset="-122"/>
              </a:rPr>
              <a:t>或“</a:t>
            </a:r>
            <a:r>
              <a:rPr lang="en-US" altLang="zh-CN" sz="2000" dirty="0" err="1">
                <a:solidFill>
                  <a:srgbClr val="4C6062"/>
                </a:solidFill>
                <a:latin typeface="微软雅黑" panose="020B0503020204020204" pitchFamily="34" charset="-122"/>
                <a:ea typeface="微软雅黑" panose="020B0503020204020204" pitchFamily="34" charset="-122"/>
              </a:rPr>
              <a:t>sh</a:t>
            </a:r>
            <a:r>
              <a:rPr lang="en-US" altLang="zh-CN" sz="2000" dirty="0">
                <a:solidFill>
                  <a:srgbClr val="4C6062"/>
                </a:solidFill>
                <a:latin typeface="微软雅黑" panose="020B0503020204020204" pitchFamily="34" charset="-122"/>
                <a:ea typeface="微软雅黑" panose="020B0503020204020204" pitchFamily="34" charset="-122"/>
              </a:rPr>
              <a:t> shell.sh”</a:t>
            </a:r>
            <a:r>
              <a:rPr lang="zh-CN" altLang="en-US" sz="2000" dirty="0">
                <a:solidFill>
                  <a:srgbClr val="4C6062"/>
                </a:solidFill>
                <a:latin typeface="微软雅黑" panose="020B0503020204020204" pitchFamily="34" charset="-122"/>
                <a:ea typeface="微软雅黑" panose="020B0503020204020204" pitchFamily="34" charset="-122"/>
              </a:rPr>
              <a:t>来运行。</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p:transition spd="slow">
    <p:push/>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8-8  for...do...done</a:t>
            </a:r>
            <a:r>
              <a:rPr lang="zh-CN" altLang="en-US" dirty="0"/>
              <a:t>（固定循环）</a:t>
            </a:r>
            <a:endParaRPr lang="zh-CN" altLang="en-US" dirty="0"/>
          </a:p>
        </p:txBody>
      </p:sp>
      <p:sp>
        <p:nvSpPr>
          <p:cNvPr id="2" name="文本框 1"/>
          <p:cNvSpPr txBox="1"/>
          <p:nvPr/>
        </p:nvSpPr>
        <p:spPr>
          <a:xfrm>
            <a:off x="984793" y="1471587"/>
            <a:ext cx="9888772" cy="3029740"/>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运行结果：</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scripts]# </a:t>
            </a:r>
            <a:r>
              <a:rPr lang="en-US" altLang="zh-CN" sz="2000" dirty="0" err="1">
                <a:solidFill>
                  <a:srgbClr val="4C6062"/>
                </a:solidFill>
                <a:latin typeface="微软雅黑" panose="020B0503020204020204" pitchFamily="34" charset="-122"/>
                <a:ea typeface="微软雅黑" panose="020B0503020204020204" pitchFamily="34" charset="-122"/>
              </a:rPr>
              <a:t>sh</a:t>
            </a:r>
            <a:r>
              <a:rPr lang="en-US" altLang="zh-CN" sz="2000" dirty="0">
                <a:solidFill>
                  <a:srgbClr val="4C6062"/>
                </a:solidFill>
                <a:latin typeface="微软雅黑" panose="020B0503020204020204" pitchFamily="34" charset="-122"/>
                <a:ea typeface="微软雅黑" panose="020B0503020204020204" pitchFamily="34" charset="-122"/>
              </a:rPr>
              <a:t> sh15.sh</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There are dogs... </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There are cats... </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There are elephants...</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nvPicPr>
        <p:blipFill>
          <a:blip r:embed="rId1"/>
          <a:stretch>
            <a:fillRect/>
          </a:stretch>
        </p:blipFill>
        <p:spPr>
          <a:xfrm>
            <a:off x="984793" y="2058197"/>
            <a:ext cx="10128776" cy="2153537"/>
          </a:xfrm>
          <a:prstGeom prst="rect">
            <a:avLst/>
          </a:prstGeom>
        </p:spPr>
      </p:pic>
    </p:spTree>
  </p:cSld>
  <p:clrMapOvr>
    <a:masterClrMapping/>
  </p:clrMapOvr>
  <p:transition spd="slow">
    <p:push/>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8-8  for...do...done</a:t>
            </a:r>
            <a:r>
              <a:rPr lang="zh-CN" altLang="en-US" dirty="0"/>
              <a:t>（固定循环）</a:t>
            </a:r>
            <a:endParaRPr lang="zh-CN" altLang="en-US" dirty="0"/>
          </a:p>
        </p:txBody>
      </p:sp>
      <p:sp>
        <p:nvSpPr>
          <p:cNvPr id="2" name="文本框 1"/>
          <p:cNvSpPr txBox="1"/>
          <p:nvPr/>
        </p:nvSpPr>
        <p:spPr>
          <a:xfrm>
            <a:off x="984793" y="1471587"/>
            <a:ext cx="9888772" cy="4522456"/>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想要利用</a:t>
            </a:r>
            <a:r>
              <a:rPr lang="en-US" altLang="zh-CN" sz="2000" dirty="0">
                <a:solidFill>
                  <a:srgbClr val="4C6062"/>
                </a:solidFill>
                <a:latin typeface="微软雅黑" panose="020B0503020204020204" pitchFamily="34" charset="-122"/>
                <a:ea typeface="微软雅黑" panose="020B0503020204020204" pitchFamily="34" charset="-122"/>
              </a:rPr>
              <a:t>ping</a:t>
            </a:r>
            <a:r>
              <a:rPr lang="zh-CN" altLang="en-US" sz="2000" dirty="0">
                <a:solidFill>
                  <a:srgbClr val="4C6062"/>
                </a:solidFill>
                <a:latin typeface="微软雅黑" panose="020B0503020204020204" pitchFamily="34" charset="-122"/>
                <a:ea typeface="微软雅黑" panose="020B0503020204020204" pitchFamily="34" charset="-122"/>
              </a:rPr>
              <a:t>这个可以判断网络状态的命令来进行网络状态的实际检测，要侦测的域是本机所在的</a:t>
            </a:r>
            <a:r>
              <a:rPr lang="en-US" altLang="zh-CN" sz="2000" dirty="0">
                <a:solidFill>
                  <a:srgbClr val="4C6062"/>
                </a:solidFill>
                <a:latin typeface="微软雅黑" panose="020B0503020204020204" pitchFamily="34" charset="-122"/>
                <a:ea typeface="微软雅黑" panose="020B0503020204020204" pitchFamily="34" charset="-122"/>
              </a:rPr>
              <a:t>192.168.10.1~192.168.10.100</a:t>
            </a:r>
            <a:r>
              <a:rPr lang="zh-CN" altLang="en-US"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vim  sh17.sh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#!/bin/bash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Program</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Use ping command to check the network's PC state.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History</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2021/02/18    Bobby   first release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PATH=/bin:/</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:~/bin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export PATH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network="192.168.10"              	# </a:t>
            </a:r>
            <a:r>
              <a:rPr lang="zh-CN" altLang="en-US" sz="1200" dirty="0">
                <a:solidFill>
                  <a:srgbClr val="4C6062"/>
                </a:solidFill>
                <a:latin typeface="微软雅黑" panose="020B0503020204020204" pitchFamily="34" charset="-122"/>
                <a:ea typeface="微软雅黑" panose="020B0503020204020204" pitchFamily="34" charset="-122"/>
              </a:rPr>
              <a:t>先定义一个网络号（网络</a:t>
            </a:r>
            <a:r>
              <a:rPr lang="en-US" altLang="zh-CN" sz="1200" dirty="0">
                <a:solidFill>
                  <a:srgbClr val="4C6062"/>
                </a:solidFill>
                <a:latin typeface="微软雅黑" panose="020B0503020204020204" pitchFamily="34" charset="-122"/>
                <a:ea typeface="微软雅黑" panose="020B0503020204020204" pitchFamily="34" charset="-122"/>
              </a:rPr>
              <a:t>ID</a:t>
            </a:r>
            <a:r>
              <a:rPr lang="zh-CN" altLang="en-US" sz="1200" dirty="0">
                <a:solidFill>
                  <a:srgbClr val="4C6062"/>
                </a:solidFill>
                <a:latin typeface="微软雅黑" panose="020B0503020204020204" pitchFamily="34" charset="-122"/>
                <a:ea typeface="微软雅黑" panose="020B0503020204020204" pitchFamily="34" charset="-122"/>
              </a:rPr>
              <a:t>）</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nvPicPr>
        <p:blipFill>
          <a:blip r:embed="rId1"/>
          <a:stretch>
            <a:fillRect/>
          </a:stretch>
        </p:blipFill>
        <p:spPr>
          <a:xfrm flipV="1">
            <a:off x="984793" y="2439201"/>
            <a:ext cx="10128776" cy="3657593"/>
          </a:xfrm>
          <a:prstGeom prst="rect">
            <a:avLst/>
          </a:prstGeom>
        </p:spPr>
      </p:pic>
    </p:spTree>
  </p:cSld>
  <p:clrMapOvr>
    <a:masterClrMapping/>
  </p:clrMapOvr>
  <p:transition spd="slow">
    <p:push/>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8-8  for...do...done</a:t>
            </a:r>
            <a:r>
              <a:rPr lang="zh-CN" altLang="en-US" dirty="0"/>
              <a:t>（固定循环）</a:t>
            </a:r>
            <a:endParaRPr lang="zh-CN" altLang="en-US" dirty="0"/>
          </a:p>
        </p:txBody>
      </p:sp>
      <p:sp>
        <p:nvSpPr>
          <p:cNvPr id="2" name="文本框 1"/>
          <p:cNvSpPr txBox="1"/>
          <p:nvPr/>
        </p:nvSpPr>
        <p:spPr>
          <a:xfrm>
            <a:off x="984793" y="1471587"/>
            <a:ext cx="9888772" cy="5322676"/>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续上</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for </a:t>
            </a:r>
            <a:r>
              <a:rPr lang="en-US" altLang="zh-CN" sz="1200" dirty="0" err="1">
                <a:solidFill>
                  <a:srgbClr val="4C6062"/>
                </a:solidFill>
                <a:latin typeface="微软雅黑" panose="020B0503020204020204" pitchFamily="34" charset="-122"/>
                <a:ea typeface="微软雅黑" panose="020B0503020204020204" pitchFamily="34" charset="-122"/>
              </a:rPr>
              <a:t>sitenu</a:t>
            </a:r>
            <a:r>
              <a:rPr lang="en-US" altLang="zh-CN" sz="1200" dirty="0">
                <a:solidFill>
                  <a:srgbClr val="4C6062"/>
                </a:solidFill>
                <a:latin typeface="微软雅黑" panose="020B0503020204020204" pitchFamily="34" charset="-122"/>
                <a:ea typeface="微软雅黑" panose="020B0503020204020204" pitchFamily="34" charset="-122"/>
              </a:rPr>
              <a:t> in $(seq 1 100)       	# seq</a:t>
            </a:r>
            <a:r>
              <a:rPr lang="zh-CN" altLang="en-US" sz="1200" dirty="0">
                <a:solidFill>
                  <a:srgbClr val="4C6062"/>
                </a:solidFill>
                <a:latin typeface="微软雅黑" panose="020B0503020204020204" pitchFamily="34" charset="-122"/>
                <a:ea typeface="微软雅黑" panose="020B0503020204020204" pitchFamily="34" charset="-122"/>
              </a:rPr>
              <a:t>为</a:t>
            </a:r>
            <a:r>
              <a:rPr lang="en-US" altLang="zh-CN" sz="1200" dirty="0">
                <a:solidFill>
                  <a:srgbClr val="4C6062"/>
                </a:solidFill>
                <a:latin typeface="微软雅黑" panose="020B0503020204020204" pitchFamily="34" charset="-122"/>
                <a:ea typeface="微软雅黑" panose="020B0503020204020204" pitchFamily="34" charset="-122"/>
              </a:rPr>
              <a:t>sequence(</a:t>
            </a:r>
            <a:r>
              <a:rPr lang="zh-CN" altLang="en-US" sz="1200" dirty="0">
                <a:solidFill>
                  <a:srgbClr val="4C6062"/>
                </a:solidFill>
                <a:latin typeface="微软雅黑" panose="020B0503020204020204" pitchFamily="34" charset="-122"/>
                <a:ea typeface="微软雅黑" panose="020B0503020204020204" pitchFamily="34" charset="-122"/>
              </a:rPr>
              <a:t>连续</a:t>
            </a:r>
            <a:r>
              <a:rPr lang="en-US" altLang="zh-CN" sz="1200" dirty="0">
                <a:solidFill>
                  <a:srgbClr val="4C6062"/>
                </a:solidFill>
                <a:latin typeface="微软雅黑" panose="020B0503020204020204" pitchFamily="34" charset="-122"/>
                <a:ea typeface="微软雅黑" panose="020B0503020204020204" pitchFamily="34" charset="-122"/>
              </a:rPr>
              <a:t>) </a:t>
            </a:r>
            <a:r>
              <a:rPr lang="zh-CN" altLang="en-US" sz="1200" dirty="0">
                <a:solidFill>
                  <a:srgbClr val="4C6062"/>
                </a:solidFill>
                <a:latin typeface="微软雅黑" panose="020B0503020204020204" pitchFamily="34" charset="-122"/>
                <a:ea typeface="微软雅黑" panose="020B0503020204020204" pitchFamily="34" charset="-122"/>
              </a:rPr>
              <a:t>的缩写之意</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do</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 </a:t>
            </a:r>
            <a:r>
              <a:rPr lang="zh-CN" altLang="en-US" sz="1200" dirty="0">
                <a:solidFill>
                  <a:srgbClr val="4C6062"/>
                </a:solidFill>
                <a:latin typeface="微软雅黑" panose="020B0503020204020204" pitchFamily="34" charset="-122"/>
                <a:ea typeface="微软雅黑" panose="020B0503020204020204" pitchFamily="34" charset="-122"/>
              </a:rPr>
              <a:t>下面的语句取得</a:t>
            </a:r>
            <a:r>
              <a:rPr lang="en-US" altLang="zh-CN" sz="1200" dirty="0">
                <a:solidFill>
                  <a:srgbClr val="4C6062"/>
                </a:solidFill>
                <a:latin typeface="微软雅黑" panose="020B0503020204020204" pitchFamily="34" charset="-122"/>
                <a:ea typeface="微软雅黑" panose="020B0503020204020204" pitchFamily="34" charset="-122"/>
              </a:rPr>
              <a:t>ping</a:t>
            </a:r>
            <a:r>
              <a:rPr lang="zh-CN" altLang="en-US" sz="1200" dirty="0">
                <a:solidFill>
                  <a:srgbClr val="4C6062"/>
                </a:solidFill>
                <a:latin typeface="微软雅黑" panose="020B0503020204020204" pitchFamily="34" charset="-122"/>
                <a:ea typeface="微软雅黑" panose="020B0503020204020204" pitchFamily="34" charset="-122"/>
              </a:rPr>
              <a:t>的回传值是正确的还是失败的</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    </a:t>
            </a:r>
            <a:r>
              <a:rPr lang="en-US" altLang="zh-CN" sz="1200" dirty="0">
                <a:solidFill>
                  <a:srgbClr val="4C6062"/>
                </a:solidFill>
                <a:latin typeface="微软雅黑" panose="020B0503020204020204" pitchFamily="34" charset="-122"/>
                <a:ea typeface="微软雅黑" panose="020B0503020204020204" pitchFamily="34" charset="-122"/>
              </a:rPr>
              <a:t>ping -c 1 -w 1 ${network}.${</a:t>
            </a:r>
            <a:r>
              <a:rPr lang="en-US" altLang="zh-CN" sz="1200" dirty="0" err="1">
                <a:solidFill>
                  <a:srgbClr val="4C6062"/>
                </a:solidFill>
                <a:latin typeface="微软雅黑" panose="020B0503020204020204" pitchFamily="34" charset="-122"/>
                <a:ea typeface="微软雅黑" panose="020B0503020204020204" pitchFamily="34" charset="-122"/>
              </a:rPr>
              <a:t>sitenu</a:t>
            </a:r>
            <a:r>
              <a:rPr lang="en-US" altLang="zh-CN" sz="1200" dirty="0">
                <a:solidFill>
                  <a:srgbClr val="4C6062"/>
                </a:solidFill>
                <a:latin typeface="微软雅黑" panose="020B0503020204020204" pitchFamily="34" charset="-122"/>
                <a:ea typeface="微软雅黑" panose="020B0503020204020204" pitchFamily="34" charset="-122"/>
              </a:rPr>
              <a:t>} &amp;&gt; /dev/null &amp;&amp; result=0  ||  result=1</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 </a:t>
            </a:r>
            <a:r>
              <a:rPr lang="zh-CN" altLang="en-US" sz="1200" dirty="0">
                <a:solidFill>
                  <a:srgbClr val="4C6062"/>
                </a:solidFill>
                <a:latin typeface="微软雅黑" panose="020B0503020204020204" pitchFamily="34" charset="-122"/>
                <a:ea typeface="微软雅黑" panose="020B0503020204020204" pitchFamily="34" charset="-122"/>
              </a:rPr>
              <a:t>开始显示结果是正确的启动（</a:t>
            </a:r>
            <a:r>
              <a:rPr lang="en-US" altLang="zh-CN" sz="1200" dirty="0">
                <a:solidFill>
                  <a:srgbClr val="4C6062"/>
                </a:solidFill>
                <a:latin typeface="微软雅黑" panose="020B0503020204020204" pitchFamily="34" charset="-122"/>
                <a:ea typeface="微软雅黑" panose="020B0503020204020204" pitchFamily="34" charset="-122"/>
              </a:rPr>
              <a:t>UP</a:t>
            </a:r>
            <a:r>
              <a:rPr lang="zh-CN" altLang="en-US" sz="1200" dirty="0">
                <a:solidFill>
                  <a:srgbClr val="4C6062"/>
                </a:solidFill>
                <a:latin typeface="微软雅黑" panose="020B0503020204020204" pitchFamily="34" charset="-122"/>
                <a:ea typeface="微软雅黑" panose="020B0503020204020204" pitchFamily="34" charset="-122"/>
              </a:rPr>
              <a:t>）还是错误的没有连通（</a:t>
            </a:r>
            <a:r>
              <a:rPr lang="en-US" altLang="zh-CN" sz="1200" dirty="0">
                <a:solidFill>
                  <a:srgbClr val="4C6062"/>
                </a:solidFill>
                <a:latin typeface="微软雅黑" panose="020B0503020204020204" pitchFamily="34" charset="-122"/>
                <a:ea typeface="微软雅黑" panose="020B0503020204020204" pitchFamily="34" charset="-122"/>
              </a:rPr>
              <a:t>DOWN</a:t>
            </a:r>
            <a:r>
              <a:rPr lang="zh-CN" altLang="en-US" sz="1200" dirty="0">
                <a:solidFill>
                  <a:srgbClr val="4C6062"/>
                </a:solidFill>
                <a:latin typeface="微软雅黑" panose="020B0503020204020204" pitchFamily="34" charset="-122"/>
                <a:ea typeface="微软雅黑" panose="020B0503020204020204" pitchFamily="34" charset="-122"/>
              </a:rPr>
              <a:t>）</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    </a:t>
            </a:r>
            <a:r>
              <a:rPr lang="en-US" altLang="zh-CN" sz="1200" dirty="0">
                <a:solidFill>
                  <a:srgbClr val="4C6062"/>
                </a:solidFill>
                <a:latin typeface="微软雅黑" panose="020B0503020204020204" pitchFamily="34" charset="-122"/>
                <a:ea typeface="微软雅黑" panose="020B0503020204020204" pitchFamily="34" charset="-122"/>
              </a:rPr>
              <a:t>if [ "$result" == 0 ]; then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echo "Server ${network}.${</a:t>
            </a:r>
            <a:r>
              <a:rPr lang="en-US" altLang="zh-CN" sz="1200" dirty="0" err="1">
                <a:solidFill>
                  <a:srgbClr val="4C6062"/>
                </a:solidFill>
                <a:latin typeface="微软雅黑" panose="020B0503020204020204" pitchFamily="34" charset="-122"/>
                <a:ea typeface="微软雅黑" panose="020B0503020204020204" pitchFamily="34" charset="-122"/>
              </a:rPr>
              <a:t>sitenu</a:t>
            </a:r>
            <a:r>
              <a:rPr lang="en-US" altLang="zh-CN" sz="1200" dirty="0">
                <a:solidFill>
                  <a:srgbClr val="4C6062"/>
                </a:solidFill>
                <a:latin typeface="微软雅黑" panose="020B0503020204020204" pitchFamily="34" charset="-122"/>
                <a:ea typeface="微软雅黑" panose="020B0503020204020204" pitchFamily="34" charset="-122"/>
              </a:rPr>
              <a:t>} is UP."</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else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echo "Server ${network}.${</a:t>
            </a:r>
            <a:r>
              <a:rPr lang="en-US" altLang="zh-CN" sz="1200" dirty="0" err="1">
                <a:solidFill>
                  <a:srgbClr val="4C6062"/>
                </a:solidFill>
                <a:latin typeface="微软雅黑" panose="020B0503020204020204" pitchFamily="34" charset="-122"/>
                <a:ea typeface="微软雅黑" panose="020B0503020204020204" pitchFamily="34" charset="-122"/>
              </a:rPr>
              <a:t>sitenu</a:t>
            </a:r>
            <a:r>
              <a:rPr lang="en-US" altLang="zh-CN" sz="1200" dirty="0">
                <a:solidFill>
                  <a:srgbClr val="4C6062"/>
                </a:solidFill>
                <a:latin typeface="微软雅黑" panose="020B0503020204020204" pitchFamily="34" charset="-122"/>
                <a:ea typeface="微软雅黑" panose="020B0503020204020204" pitchFamily="34" charset="-122"/>
              </a:rPr>
              <a:t>} is DOWN."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fi</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done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运行结果：</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a:t>
            </a:r>
            <a:r>
              <a:rPr lang="en-US" altLang="zh-CN" sz="1200" dirty="0" err="1">
                <a:solidFill>
                  <a:srgbClr val="4C6062"/>
                </a:solidFill>
                <a:latin typeface="微软雅黑" panose="020B0503020204020204" pitchFamily="34" charset="-122"/>
                <a:ea typeface="微软雅黑" panose="020B0503020204020204" pitchFamily="34" charset="-122"/>
              </a:rPr>
              <a:t>sh</a:t>
            </a:r>
            <a:r>
              <a:rPr lang="en-US" altLang="zh-CN" sz="1200" dirty="0">
                <a:solidFill>
                  <a:srgbClr val="4C6062"/>
                </a:solidFill>
                <a:latin typeface="微软雅黑" panose="020B0503020204020204" pitchFamily="34" charset="-122"/>
                <a:ea typeface="微软雅黑" panose="020B0503020204020204" pitchFamily="34" charset="-122"/>
              </a:rPr>
              <a:t> sh17.sh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Server 192.168.10.1 is UP.</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Server 192.168.10.2 is DOWN.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Server 192.168.10.3 is DOWN.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9" name="图片 8"/>
          <p:cNvPicPr>
            <a:picLocks noChangeAspect="1"/>
          </p:cNvPicPr>
          <p:nvPr/>
        </p:nvPicPr>
        <p:blipFill>
          <a:blip r:embed="rId1"/>
          <a:stretch>
            <a:fillRect/>
          </a:stretch>
        </p:blipFill>
        <p:spPr>
          <a:xfrm flipV="1">
            <a:off x="984793" y="1981993"/>
            <a:ext cx="10128776" cy="2819393"/>
          </a:xfrm>
          <a:prstGeom prst="rect">
            <a:avLst/>
          </a:prstGeom>
        </p:spPr>
      </p:pic>
      <p:pic>
        <p:nvPicPr>
          <p:cNvPr id="10" name="图片 9"/>
          <p:cNvPicPr>
            <a:picLocks noChangeAspect="1"/>
          </p:cNvPicPr>
          <p:nvPr/>
        </p:nvPicPr>
        <p:blipFill>
          <a:blip r:embed="rId1"/>
          <a:stretch>
            <a:fillRect/>
          </a:stretch>
        </p:blipFill>
        <p:spPr>
          <a:xfrm>
            <a:off x="984793" y="5106186"/>
            <a:ext cx="10128776" cy="1390657"/>
          </a:xfrm>
          <a:prstGeom prst="rect">
            <a:avLst/>
          </a:prstGeom>
        </p:spPr>
      </p:pic>
    </p:spTree>
  </p:cSld>
  <p:clrMapOvr>
    <a:masterClrMapping/>
  </p:clrMapOvr>
  <p:transition spd="slow">
    <p:push/>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8-8  for...do...done</a:t>
            </a:r>
            <a:r>
              <a:rPr lang="zh-CN" altLang="en-US" dirty="0"/>
              <a:t>（固定循环）</a:t>
            </a:r>
            <a:endParaRPr lang="zh-CN" altLang="en-US" dirty="0"/>
          </a:p>
        </p:txBody>
      </p:sp>
      <p:sp>
        <p:nvSpPr>
          <p:cNvPr id="2" name="文本框 1"/>
          <p:cNvSpPr txBox="1"/>
          <p:nvPr/>
        </p:nvSpPr>
        <p:spPr>
          <a:xfrm>
            <a:off x="984793" y="1471587"/>
            <a:ext cx="9888772" cy="5261120"/>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如果想要让用户输入某个目录名，然后找出该目录内的文件的权限。使用判断式加上循环的功能撰写程序：</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vim  sh18.sh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#!/bin/bash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Program:</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User input </a:t>
            </a:r>
            <a:r>
              <a:rPr lang="en-US" altLang="zh-CN" sz="1200" dirty="0" err="1">
                <a:solidFill>
                  <a:srgbClr val="4C6062"/>
                </a:solidFill>
                <a:latin typeface="微软雅黑" panose="020B0503020204020204" pitchFamily="34" charset="-122"/>
                <a:ea typeface="微软雅黑" panose="020B0503020204020204" pitchFamily="34" charset="-122"/>
              </a:rPr>
              <a:t>dir</a:t>
            </a:r>
            <a:r>
              <a:rPr lang="en-US" altLang="zh-CN" sz="1200" dirty="0">
                <a:solidFill>
                  <a:srgbClr val="4C6062"/>
                </a:solidFill>
                <a:latin typeface="微软雅黑" panose="020B0503020204020204" pitchFamily="34" charset="-122"/>
                <a:ea typeface="微软雅黑" panose="020B0503020204020204" pitchFamily="34" charset="-122"/>
              </a:rPr>
              <a:t> name, I find the permission of files.</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History:</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2021/08/29	Bobby	First release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PATH=/bin:/</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:~/bin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export PATH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a:t>
            </a:r>
            <a:r>
              <a:rPr lang="zh-CN" altLang="en-US" sz="1200" dirty="0">
                <a:solidFill>
                  <a:srgbClr val="4C6062"/>
                </a:solidFill>
                <a:latin typeface="微软雅黑" panose="020B0503020204020204" pitchFamily="34" charset="-122"/>
                <a:ea typeface="微软雅黑" panose="020B0503020204020204" pitchFamily="34" charset="-122"/>
              </a:rPr>
              <a:t>先看看这个目录是否存在</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read -p "Please input a directory: " </a:t>
            </a:r>
            <a:r>
              <a:rPr lang="en-US" altLang="zh-CN" sz="1200" dirty="0" err="1">
                <a:solidFill>
                  <a:srgbClr val="4C6062"/>
                </a:solidFill>
                <a:latin typeface="微软雅黑" panose="020B0503020204020204" pitchFamily="34" charset="-122"/>
                <a:ea typeface="微软雅黑" panose="020B0503020204020204" pitchFamily="34" charset="-122"/>
              </a:rPr>
              <a:t>dir</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if [ "$</a:t>
            </a:r>
            <a:r>
              <a:rPr lang="en-US" altLang="zh-CN" sz="1200" dirty="0" err="1">
                <a:solidFill>
                  <a:srgbClr val="4C6062"/>
                </a:solidFill>
                <a:latin typeface="微软雅黑" panose="020B0503020204020204" pitchFamily="34" charset="-122"/>
                <a:ea typeface="微软雅黑" panose="020B0503020204020204" pitchFamily="34" charset="-122"/>
              </a:rPr>
              <a:t>dir</a:t>
            </a:r>
            <a:r>
              <a:rPr lang="en-US" altLang="zh-CN" sz="1200" dirty="0">
                <a:solidFill>
                  <a:srgbClr val="4C6062"/>
                </a:solidFill>
                <a:latin typeface="微软雅黑" panose="020B0503020204020204" pitchFamily="34" charset="-122"/>
                <a:ea typeface="微软雅黑" panose="020B0503020204020204" pitchFamily="34" charset="-122"/>
              </a:rPr>
              <a:t>" == ""  -o  ! -d  "$</a:t>
            </a:r>
            <a:r>
              <a:rPr lang="en-US" altLang="zh-CN" sz="1200" dirty="0" err="1">
                <a:solidFill>
                  <a:srgbClr val="4C6062"/>
                </a:solidFill>
                <a:latin typeface="微软雅黑" panose="020B0503020204020204" pitchFamily="34" charset="-122"/>
                <a:ea typeface="微软雅黑" panose="020B0503020204020204" pitchFamily="34" charset="-122"/>
              </a:rPr>
              <a:t>dir</a:t>
            </a:r>
            <a:r>
              <a:rPr lang="en-US" altLang="zh-CN" sz="1200" dirty="0">
                <a:solidFill>
                  <a:srgbClr val="4C6062"/>
                </a:solidFill>
                <a:latin typeface="微软雅黑" panose="020B0503020204020204" pitchFamily="34" charset="-122"/>
                <a:ea typeface="微软雅黑" panose="020B0503020204020204" pitchFamily="34" charset="-122"/>
              </a:rPr>
              <a:t>" ]; then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echo "The $</a:t>
            </a:r>
            <a:r>
              <a:rPr lang="en-US" altLang="zh-CN" sz="1200" dirty="0" err="1">
                <a:solidFill>
                  <a:srgbClr val="4C6062"/>
                </a:solidFill>
                <a:latin typeface="微软雅黑" panose="020B0503020204020204" pitchFamily="34" charset="-122"/>
                <a:ea typeface="微软雅黑" panose="020B0503020204020204" pitchFamily="34" charset="-122"/>
              </a:rPr>
              <a:t>dir</a:t>
            </a:r>
            <a:r>
              <a:rPr lang="en-US" altLang="zh-CN" sz="1200" dirty="0">
                <a:solidFill>
                  <a:srgbClr val="4C6062"/>
                </a:solidFill>
                <a:latin typeface="微软雅黑" panose="020B0503020204020204" pitchFamily="34" charset="-122"/>
                <a:ea typeface="微软雅黑" panose="020B0503020204020204" pitchFamily="34" charset="-122"/>
              </a:rPr>
              <a:t> is NOT exist in your system."</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exit 1</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fi</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a:picLocks noChangeAspect="1"/>
          </p:cNvPicPr>
          <p:nvPr/>
        </p:nvPicPr>
        <p:blipFill>
          <a:blip r:embed="rId1"/>
          <a:stretch>
            <a:fillRect/>
          </a:stretch>
        </p:blipFill>
        <p:spPr>
          <a:xfrm>
            <a:off x="984793" y="2439194"/>
            <a:ext cx="10128776" cy="4057649"/>
          </a:xfrm>
          <a:prstGeom prst="rect">
            <a:avLst/>
          </a:prstGeom>
        </p:spPr>
      </p:pic>
    </p:spTree>
  </p:cSld>
  <p:clrMapOvr>
    <a:masterClrMapping/>
  </p:clrMapOvr>
  <p:transition spd="slow">
    <p:push/>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8-8  for...do...done</a:t>
            </a:r>
            <a:r>
              <a:rPr lang="zh-CN" altLang="en-US" dirty="0"/>
              <a:t>（固定循环）</a:t>
            </a:r>
            <a:endParaRPr lang="zh-CN" altLang="en-US" dirty="0"/>
          </a:p>
        </p:txBody>
      </p:sp>
      <p:sp>
        <p:nvSpPr>
          <p:cNvPr id="2" name="文本框 1"/>
          <p:cNvSpPr txBox="1"/>
          <p:nvPr/>
        </p:nvSpPr>
        <p:spPr>
          <a:xfrm>
            <a:off x="984793" y="1471587"/>
            <a:ext cx="9888772" cy="4276235"/>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续上：</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a:t>
            </a:r>
            <a:r>
              <a:rPr lang="zh-CN" altLang="en-US" sz="1200" dirty="0">
                <a:solidFill>
                  <a:srgbClr val="4C6062"/>
                </a:solidFill>
                <a:latin typeface="微软雅黑" panose="020B0503020204020204" pitchFamily="34" charset="-122"/>
                <a:ea typeface="微软雅黑" panose="020B0503020204020204" pitchFamily="34" charset="-122"/>
              </a:rPr>
              <a:t>开始测试文件</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err="1">
                <a:solidFill>
                  <a:srgbClr val="4C6062"/>
                </a:solidFill>
                <a:latin typeface="微软雅黑" panose="020B0503020204020204" pitchFamily="34" charset="-122"/>
                <a:ea typeface="微软雅黑" panose="020B0503020204020204" pitchFamily="34" charset="-122"/>
              </a:rPr>
              <a:t>filelist</a:t>
            </a:r>
            <a:r>
              <a:rPr lang="en-US" altLang="zh-CN" sz="1200" dirty="0">
                <a:solidFill>
                  <a:srgbClr val="4C6062"/>
                </a:solidFill>
                <a:latin typeface="微软雅黑" panose="020B0503020204020204" pitchFamily="34" charset="-122"/>
                <a:ea typeface="微软雅黑" panose="020B0503020204020204" pitchFamily="34" charset="-122"/>
              </a:rPr>
              <a:t>=$(ls $</a:t>
            </a:r>
            <a:r>
              <a:rPr lang="en-US" altLang="zh-CN" sz="1200" dirty="0" err="1">
                <a:solidFill>
                  <a:srgbClr val="4C6062"/>
                </a:solidFill>
                <a:latin typeface="微软雅黑" panose="020B0503020204020204" pitchFamily="34" charset="-122"/>
                <a:ea typeface="微软雅黑" panose="020B0503020204020204" pitchFamily="34" charset="-122"/>
              </a:rPr>
              <a:t>dir</a:t>
            </a:r>
            <a:r>
              <a:rPr lang="en-US" altLang="zh-CN" sz="1200" dirty="0">
                <a:solidFill>
                  <a:srgbClr val="4C6062"/>
                </a:solidFill>
                <a:latin typeface="微软雅黑" panose="020B0503020204020204" pitchFamily="34" charset="-122"/>
                <a:ea typeface="微软雅黑" panose="020B0503020204020204" pitchFamily="34" charset="-122"/>
              </a:rPr>
              <a:t>)   			     # </a:t>
            </a:r>
            <a:r>
              <a:rPr lang="zh-CN" altLang="en-US" sz="1200" dirty="0">
                <a:solidFill>
                  <a:srgbClr val="4C6062"/>
                </a:solidFill>
                <a:latin typeface="微软雅黑" panose="020B0503020204020204" pitchFamily="34" charset="-122"/>
                <a:ea typeface="微软雅黑" panose="020B0503020204020204" pitchFamily="34" charset="-122"/>
              </a:rPr>
              <a:t>列出所有在该目录下的文件名称</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for filename in $</a:t>
            </a:r>
            <a:r>
              <a:rPr lang="en-US" altLang="zh-CN" sz="1200" dirty="0" err="1">
                <a:solidFill>
                  <a:srgbClr val="4C6062"/>
                </a:solidFill>
                <a:latin typeface="微软雅黑" panose="020B0503020204020204" pitchFamily="34" charset="-122"/>
                <a:ea typeface="微软雅黑" panose="020B0503020204020204" pitchFamily="34" charset="-122"/>
              </a:rPr>
              <a:t>filelist</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do</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perm=""</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test -r "$</a:t>
            </a:r>
            <a:r>
              <a:rPr lang="en-US" altLang="zh-CN" sz="1200" dirty="0" err="1">
                <a:solidFill>
                  <a:srgbClr val="4C6062"/>
                </a:solidFill>
                <a:latin typeface="微软雅黑" panose="020B0503020204020204" pitchFamily="34" charset="-122"/>
                <a:ea typeface="微软雅黑" panose="020B0503020204020204" pitchFamily="34" charset="-122"/>
              </a:rPr>
              <a:t>dir</a:t>
            </a:r>
            <a:r>
              <a:rPr lang="en-US" altLang="zh-CN" sz="1200" dirty="0">
                <a:solidFill>
                  <a:srgbClr val="4C6062"/>
                </a:solidFill>
                <a:latin typeface="微软雅黑" panose="020B0503020204020204" pitchFamily="34" charset="-122"/>
                <a:ea typeface="微软雅黑" panose="020B0503020204020204" pitchFamily="34" charset="-122"/>
              </a:rPr>
              <a:t>/$filename" &amp;&amp; perm="$perm readable"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test -w "$</a:t>
            </a:r>
            <a:r>
              <a:rPr lang="en-US" altLang="zh-CN" sz="1200" dirty="0" err="1">
                <a:solidFill>
                  <a:srgbClr val="4C6062"/>
                </a:solidFill>
                <a:latin typeface="微软雅黑" panose="020B0503020204020204" pitchFamily="34" charset="-122"/>
                <a:ea typeface="微软雅黑" panose="020B0503020204020204" pitchFamily="34" charset="-122"/>
              </a:rPr>
              <a:t>dir</a:t>
            </a:r>
            <a:r>
              <a:rPr lang="en-US" altLang="zh-CN" sz="1200" dirty="0">
                <a:solidFill>
                  <a:srgbClr val="4C6062"/>
                </a:solidFill>
                <a:latin typeface="微软雅黑" panose="020B0503020204020204" pitchFamily="34" charset="-122"/>
                <a:ea typeface="微软雅黑" panose="020B0503020204020204" pitchFamily="34" charset="-122"/>
              </a:rPr>
              <a:t>/$filename" &amp;&amp; perm="$perm writable"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test -x "$</a:t>
            </a:r>
            <a:r>
              <a:rPr lang="en-US" altLang="zh-CN" sz="1200" dirty="0" err="1">
                <a:solidFill>
                  <a:srgbClr val="4C6062"/>
                </a:solidFill>
                <a:latin typeface="微软雅黑" panose="020B0503020204020204" pitchFamily="34" charset="-122"/>
                <a:ea typeface="微软雅黑" panose="020B0503020204020204" pitchFamily="34" charset="-122"/>
              </a:rPr>
              <a:t>dir</a:t>
            </a:r>
            <a:r>
              <a:rPr lang="en-US" altLang="zh-CN" sz="1200" dirty="0">
                <a:solidFill>
                  <a:srgbClr val="4C6062"/>
                </a:solidFill>
                <a:latin typeface="微软雅黑" panose="020B0503020204020204" pitchFamily="34" charset="-122"/>
                <a:ea typeface="微软雅黑" panose="020B0503020204020204" pitchFamily="34" charset="-122"/>
              </a:rPr>
              <a:t>/$filename" &amp;&amp; perm="$perm executable"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echo "The file $</a:t>
            </a:r>
            <a:r>
              <a:rPr lang="en-US" altLang="zh-CN" sz="1200" dirty="0" err="1">
                <a:solidFill>
                  <a:srgbClr val="4C6062"/>
                </a:solidFill>
                <a:latin typeface="微软雅黑" panose="020B0503020204020204" pitchFamily="34" charset="-122"/>
                <a:ea typeface="微软雅黑" panose="020B0503020204020204" pitchFamily="34" charset="-122"/>
              </a:rPr>
              <a:t>dir</a:t>
            </a:r>
            <a:r>
              <a:rPr lang="en-US" altLang="zh-CN" sz="1200" dirty="0">
                <a:solidFill>
                  <a:srgbClr val="4C6062"/>
                </a:solidFill>
                <a:latin typeface="微软雅黑" panose="020B0503020204020204" pitchFamily="34" charset="-122"/>
                <a:ea typeface="微软雅黑" panose="020B0503020204020204" pitchFamily="34" charset="-122"/>
              </a:rPr>
              <a:t>/$filename's permission is $perm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done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200" dirty="0">
                <a:solidFill>
                  <a:srgbClr val="4C6062"/>
                </a:solidFill>
                <a:latin typeface="微软雅黑" panose="020B0503020204020204" pitchFamily="34" charset="-122"/>
                <a:ea typeface="微软雅黑" panose="020B0503020204020204" pitchFamily="34" charset="-122"/>
              </a:rPr>
              <a:t>运行结果：</a:t>
            </a: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a:t>
            </a:r>
            <a:r>
              <a:rPr lang="en-US" altLang="zh-CN" sz="1200" dirty="0" err="1">
                <a:solidFill>
                  <a:srgbClr val="4C6062"/>
                </a:solidFill>
                <a:latin typeface="微软雅黑" panose="020B0503020204020204" pitchFamily="34" charset="-122"/>
                <a:ea typeface="微软雅黑" panose="020B0503020204020204" pitchFamily="34" charset="-122"/>
              </a:rPr>
              <a:t>sh</a:t>
            </a:r>
            <a:r>
              <a:rPr lang="en-US" altLang="zh-CN" sz="1200" dirty="0">
                <a:solidFill>
                  <a:srgbClr val="4C6062"/>
                </a:solidFill>
                <a:latin typeface="微软雅黑" panose="020B0503020204020204" pitchFamily="34" charset="-122"/>
                <a:ea typeface="微软雅黑" panose="020B0503020204020204" pitchFamily="34" charset="-122"/>
              </a:rPr>
              <a:t> sh18.sh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Please input a directory: /var</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a:picLocks noChangeAspect="1"/>
          </p:cNvPicPr>
          <p:nvPr/>
        </p:nvPicPr>
        <p:blipFill>
          <a:blip r:embed="rId1"/>
          <a:stretch>
            <a:fillRect/>
          </a:stretch>
        </p:blipFill>
        <p:spPr>
          <a:xfrm>
            <a:off x="984793" y="1982002"/>
            <a:ext cx="10128776" cy="2621265"/>
          </a:xfrm>
          <a:prstGeom prst="rect">
            <a:avLst/>
          </a:prstGeom>
        </p:spPr>
      </p:pic>
      <p:pic>
        <p:nvPicPr>
          <p:cNvPr id="9" name="图片 8"/>
          <p:cNvPicPr>
            <a:picLocks noChangeAspect="1"/>
          </p:cNvPicPr>
          <p:nvPr/>
        </p:nvPicPr>
        <p:blipFill>
          <a:blip r:embed="rId1"/>
          <a:stretch>
            <a:fillRect/>
          </a:stretch>
        </p:blipFill>
        <p:spPr>
          <a:xfrm flipV="1">
            <a:off x="987968" y="4876805"/>
            <a:ext cx="10128776" cy="610389"/>
          </a:xfrm>
          <a:prstGeom prst="rect">
            <a:avLst/>
          </a:prstGeom>
        </p:spPr>
      </p:pic>
    </p:spTree>
  </p:cSld>
  <p:clrMapOvr>
    <a:masterClrMapping/>
  </p:clrMapOvr>
  <p:transition spd="slow">
    <p:push/>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8-9  for...do...done</a:t>
            </a:r>
            <a:r>
              <a:rPr lang="zh-CN" altLang="en-US" dirty="0"/>
              <a:t>的数值处理</a:t>
            </a:r>
            <a:endParaRPr lang="zh-CN" altLang="en-US" dirty="0"/>
          </a:p>
        </p:txBody>
      </p:sp>
      <p:sp>
        <p:nvSpPr>
          <p:cNvPr id="2" name="文本框 1"/>
          <p:cNvSpPr txBox="1"/>
          <p:nvPr/>
        </p:nvSpPr>
        <p:spPr>
          <a:xfrm>
            <a:off x="984793" y="1471587"/>
            <a:ext cx="9888772" cy="5045677"/>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for</a:t>
            </a:r>
            <a:r>
              <a:rPr lang="zh-CN" altLang="en-US" sz="2000" dirty="0">
                <a:solidFill>
                  <a:srgbClr val="4C6062"/>
                </a:solidFill>
                <a:latin typeface="微软雅黑" panose="020B0503020204020204" pitchFamily="34" charset="-122"/>
                <a:ea typeface="微软雅黑" panose="020B0503020204020204" pitchFamily="34" charset="-122"/>
              </a:rPr>
              <a:t>循环还有另外一种写法。语法如下：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for (( </a:t>
            </a:r>
            <a:r>
              <a:rPr lang="zh-CN" altLang="en-US" sz="2000" dirty="0">
                <a:solidFill>
                  <a:srgbClr val="4C6062"/>
                </a:solidFill>
                <a:latin typeface="微软雅黑" panose="020B0503020204020204" pitchFamily="34" charset="-122"/>
                <a:ea typeface="微软雅黑" panose="020B0503020204020204" pitchFamily="34" charset="-122"/>
              </a:rPr>
              <a:t>初始值</a:t>
            </a:r>
            <a:r>
              <a:rPr lang="en-US" altLang="zh-CN" sz="2000" dirty="0">
                <a:solidFill>
                  <a:srgbClr val="4C6062"/>
                </a:solidFill>
                <a:latin typeface="微软雅黑" panose="020B0503020204020204" pitchFamily="34" charset="-122"/>
                <a:ea typeface="微软雅黑" panose="020B0503020204020204" pitchFamily="34" charset="-122"/>
              </a:rPr>
              <a:t>; </a:t>
            </a:r>
            <a:r>
              <a:rPr lang="zh-CN" altLang="en-US" sz="2000" dirty="0">
                <a:solidFill>
                  <a:srgbClr val="4C6062"/>
                </a:solidFill>
                <a:latin typeface="微软雅黑" panose="020B0503020204020204" pitchFamily="34" charset="-122"/>
                <a:ea typeface="微软雅黑" panose="020B0503020204020204" pitchFamily="34" charset="-122"/>
              </a:rPr>
              <a:t>限制值</a:t>
            </a:r>
            <a:r>
              <a:rPr lang="en-US" altLang="zh-CN" sz="2000" dirty="0">
                <a:solidFill>
                  <a:srgbClr val="4C6062"/>
                </a:solidFill>
                <a:latin typeface="微软雅黑" panose="020B0503020204020204" pitchFamily="34" charset="-122"/>
                <a:ea typeface="微软雅黑" panose="020B0503020204020204" pitchFamily="34" charset="-122"/>
              </a:rPr>
              <a:t>; </a:t>
            </a:r>
            <a:r>
              <a:rPr lang="zh-CN" altLang="en-US" sz="2000" dirty="0">
                <a:solidFill>
                  <a:srgbClr val="4C6062"/>
                </a:solidFill>
                <a:latin typeface="微软雅黑" panose="020B0503020204020204" pitchFamily="34" charset="-122"/>
                <a:ea typeface="微软雅黑" panose="020B0503020204020204" pitchFamily="34" charset="-122"/>
              </a:rPr>
              <a:t>执行步长 </a:t>
            </a:r>
            <a:r>
              <a:rPr lang="en-US" altLang="zh-CN" sz="2000" dirty="0">
                <a:solidFill>
                  <a:srgbClr val="4C6062"/>
                </a:solidFill>
                <a:latin typeface="微软雅黑" panose="020B0503020204020204" pitchFamily="34" charset="-122"/>
                <a:ea typeface="微软雅黑" panose="020B0503020204020204" pitchFamily="34" charset="-122"/>
              </a:rPr>
              <a:t>))</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do</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      </a:t>
            </a:r>
            <a:r>
              <a:rPr lang="zh-CN" altLang="en-US" sz="2000" dirty="0">
                <a:solidFill>
                  <a:srgbClr val="4C6062"/>
                </a:solidFill>
                <a:latin typeface="微软雅黑" panose="020B0503020204020204" pitchFamily="34" charset="-122"/>
                <a:ea typeface="微软雅黑" panose="020B0503020204020204" pitchFamily="34" charset="-122"/>
              </a:rPr>
              <a:t>程序段</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done</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for</a:t>
            </a:r>
            <a:r>
              <a:rPr lang="zh-CN" altLang="en-US" sz="2000" dirty="0">
                <a:solidFill>
                  <a:srgbClr val="4C6062"/>
                </a:solidFill>
                <a:latin typeface="微软雅黑" panose="020B0503020204020204" pitchFamily="34" charset="-122"/>
                <a:ea typeface="微软雅黑" panose="020B0503020204020204" pitchFamily="34" charset="-122"/>
              </a:rPr>
              <a:t>后面括号内的参数的意义如下：</a:t>
            </a:r>
            <a:endParaRPr lang="zh-CN" altLang="en-US" sz="2000" dirty="0">
              <a:solidFill>
                <a:srgbClr val="4C6062"/>
              </a:solidFill>
              <a:latin typeface="微软雅黑" panose="020B0503020204020204" pitchFamily="34" charset="-122"/>
              <a:ea typeface="微软雅黑" panose="020B0503020204020204" pitchFamily="34" charset="-122"/>
            </a:endParaRPr>
          </a:p>
          <a:p>
            <a:pPr marL="781050" lvl="1" indent="171450">
              <a:lnSpc>
                <a:spcPct val="150000"/>
              </a:lnSpc>
              <a:spcBef>
                <a:spcPts val="360"/>
              </a:spcBef>
              <a:spcAft>
                <a:spcPts val="240"/>
              </a:spcAft>
              <a:buFont typeface="Arial" panose="020B0604020202020204" pitchFamily="34" charset="0"/>
              <a:buChar char="•"/>
            </a:pPr>
            <a:r>
              <a:rPr lang="zh-CN" altLang="en-US" sz="1800" dirty="0">
                <a:solidFill>
                  <a:srgbClr val="4C6062"/>
                </a:solidFill>
                <a:latin typeface="微软雅黑" panose="020B0503020204020204" pitchFamily="34" charset="-122"/>
                <a:ea typeface="微软雅黑" panose="020B0503020204020204" pitchFamily="34" charset="-122"/>
              </a:rPr>
              <a:t>初始值：某个变量在循环当中的起始值，直接以类似</a:t>
            </a:r>
            <a:r>
              <a:rPr lang="en-US" altLang="zh-CN" sz="1800" dirty="0" err="1">
                <a:solidFill>
                  <a:srgbClr val="4C6062"/>
                </a:solidFill>
                <a:latin typeface="微软雅黑" panose="020B0503020204020204" pitchFamily="34" charset="-122"/>
                <a:ea typeface="微软雅黑" panose="020B0503020204020204" pitchFamily="34" charset="-122"/>
              </a:rPr>
              <a:t>i</a:t>
            </a:r>
            <a:r>
              <a:rPr lang="en-US" altLang="zh-CN" sz="1800" dirty="0">
                <a:solidFill>
                  <a:srgbClr val="4C6062"/>
                </a:solidFill>
                <a:latin typeface="微软雅黑" panose="020B0503020204020204" pitchFamily="34" charset="-122"/>
                <a:ea typeface="微软雅黑" panose="020B0503020204020204" pitchFamily="34" charset="-122"/>
              </a:rPr>
              <a:t>=1</a:t>
            </a:r>
            <a:r>
              <a:rPr lang="zh-CN" altLang="en-US" sz="1800" dirty="0">
                <a:solidFill>
                  <a:srgbClr val="4C6062"/>
                </a:solidFill>
                <a:latin typeface="微软雅黑" panose="020B0503020204020204" pitchFamily="34" charset="-122"/>
                <a:ea typeface="微软雅黑" panose="020B0503020204020204" pitchFamily="34" charset="-122"/>
              </a:rPr>
              <a:t>设置好。</a:t>
            </a:r>
            <a:endParaRPr lang="zh-CN" altLang="en-US" sz="1800" dirty="0">
              <a:solidFill>
                <a:srgbClr val="4C6062"/>
              </a:solidFill>
              <a:latin typeface="微软雅黑" panose="020B0503020204020204" pitchFamily="34" charset="-122"/>
              <a:ea typeface="微软雅黑" panose="020B0503020204020204" pitchFamily="34" charset="-122"/>
            </a:endParaRPr>
          </a:p>
          <a:p>
            <a:pPr marL="781050" lvl="1" indent="171450">
              <a:lnSpc>
                <a:spcPct val="150000"/>
              </a:lnSpc>
              <a:spcBef>
                <a:spcPts val="360"/>
              </a:spcBef>
              <a:spcAft>
                <a:spcPts val="240"/>
              </a:spcAft>
              <a:buFont typeface="Arial" panose="020B0604020202020204" pitchFamily="34" charset="0"/>
              <a:buChar char="•"/>
            </a:pPr>
            <a:r>
              <a:rPr lang="zh-CN" altLang="en-US" sz="1800" dirty="0">
                <a:solidFill>
                  <a:srgbClr val="4C6062"/>
                </a:solidFill>
                <a:latin typeface="微软雅黑" panose="020B0503020204020204" pitchFamily="34" charset="-122"/>
                <a:ea typeface="微软雅黑" panose="020B0503020204020204" pitchFamily="34" charset="-122"/>
              </a:rPr>
              <a:t>限制值：当变量的值在这个限制值的范围内，就继续进行循环，例如</a:t>
            </a:r>
            <a:r>
              <a:rPr lang="en-US" altLang="zh-CN" sz="1800" dirty="0" err="1">
                <a:solidFill>
                  <a:srgbClr val="4C6062"/>
                </a:solidFill>
                <a:latin typeface="微软雅黑" panose="020B0503020204020204" pitchFamily="34" charset="-122"/>
                <a:ea typeface="微软雅黑" panose="020B0503020204020204" pitchFamily="34" charset="-122"/>
              </a:rPr>
              <a:t>i</a:t>
            </a:r>
            <a:r>
              <a:rPr lang="en-US" altLang="zh-CN" sz="1800" dirty="0">
                <a:solidFill>
                  <a:srgbClr val="4C6062"/>
                </a:solidFill>
                <a:latin typeface="微软雅黑" panose="020B0503020204020204" pitchFamily="34" charset="-122"/>
                <a:ea typeface="微软雅黑" panose="020B0503020204020204" pitchFamily="34" charset="-122"/>
              </a:rPr>
              <a:t>&lt;=100</a:t>
            </a:r>
            <a:r>
              <a:rPr lang="zh-CN" altLang="en-US" sz="1800" dirty="0">
                <a:solidFill>
                  <a:srgbClr val="4C6062"/>
                </a:solidFill>
                <a:latin typeface="微软雅黑" panose="020B0503020204020204" pitchFamily="34" charset="-122"/>
                <a:ea typeface="微软雅黑" panose="020B0503020204020204" pitchFamily="34" charset="-122"/>
              </a:rPr>
              <a:t>。</a:t>
            </a:r>
            <a:endParaRPr lang="zh-CN" altLang="en-US" sz="1800" dirty="0">
              <a:solidFill>
                <a:srgbClr val="4C6062"/>
              </a:solidFill>
              <a:latin typeface="微软雅黑" panose="020B0503020204020204" pitchFamily="34" charset="-122"/>
              <a:ea typeface="微软雅黑" panose="020B0503020204020204" pitchFamily="34" charset="-122"/>
            </a:endParaRPr>
          </a:p>
          <a:p>
            <a:pPr marL="781050" lvl="1" indent="171450">
              <a:lnSpc>
                <a:spcPct val="150000"/>
              </a:lnSpc>
              <a:spcBef>
                <a:spcPts val="360"/>
              </a:spcBef>
              <a:spcAft>
                <a:spcPts val="240"/>
              </a:spcAft>
              <a:buFont typeface="Arial" panose="020B0604020202020204" pitchFamily="34" charset="0"/>
              <a:buChar char="•"/>
            </a:pPr>
            <a:r>
              <a:rPr lang="zh-CN" altLang="en-US" sz="1800" dirty="0">
                <a:solidFill>
                  <a:srgbClr val="4C6062"/>
                </a:solidFill>
                <a:latin typeface="微软雅黑" panose="020B0503020204020204" pitchFamily="34" charset="-122"/>
                <a:ea typeface="微软雅黑" panose="020B0503020204020204" pitchFamily="34" charset="-122"/>
              </a:rPr>
              <a:t>执行步长：每执行一次循环时，变量的变化量，例如</a:t>
            </a:r>
            <a:r>
              <a:rPr lang="en-US" altLang="zh-CN" sz="1800" dirty="0" err="1">
                <a:solidFill>
                  <a:srgbClr val="4C6062"/>
                </a:solidFill>
                <a:latin typeface="微软雅黑" panose="020B0503020204020204" pitchFamily="34" charset="-122"/>
                <a:ea typeface="微软雅黑" panose="020B0503020204020204" pitchFamily="34" charset="-122"/>
              </a:rPr>
              <a:t>i</a:t>
            </a:r>
            <a:r>
              <a:rPr lang="en-US" altLang="zh-CN" sz="1800" dirty="0">
                <a:solidFill>
                  <a:srgbClr val="4C6062"/>
                </a:solidFill>
                <a:latin typeface="微软雅黑" panose="020B0503020204020204" pitchFamily="34" charset="-122"/>
                <a:ea typeface="微软雅黑" panose="020B0503020204020204" pitchFamily="34" charset="-122"/>
              </a:rPr>
              <a:t>=i+1</a:t>
            </a:r>
            <a:r>
              <a:rPr lang="zh-CN" altLang="en-US" sz="1800" dirty="0">
                <a:solidFill>
                  <a:srgbClr val="4C6062"/>
                </a:solidFill>
                <a:latin typeface="微软雅黑" panose="020B0503020204020204" pitchFamily="34" charset="-122"/>
                <a:ea typeface="微软雅黑" panose="020B0503020204020204" pitchFamily="34" charset="-122"/>
              </a:rPr>
              <a:t>，步长为</a:t>
            </a:r>
            <a:r>
              <a:rPr lang="en-US" altLang="zh-CN" sz="1800" dirty="0">
                <a:solidFill>
                  <a:srgbClr val="4C6062"/>
                </a:solidFill>
                <a:latin typeface="微软雅黑" panose="020B0503020204020204" pitchFamily="34" charset="-122"/>
                <a:ea typeface="微软雅黑" panose="020B0503020204020204" pitchFamily="34" charset="-122"/>
              </a:rPr>
              <a:t>1</a:t>
            </a:r>
            <a:r>
              <a:rPr lang="zh-CN" altLang="en-US" sz="1800" dirty="0">
                <a:solidFill>
                  <a:srgbClr val="4C6062"/>
                </a:solidFill>
                <a:latin typeface="微软雅黑" panose="020B0503020204020204" pitchFamily="34" charset="-122"/>
                <a:ea typeface="微软雅黑" panose="020B0503020204020204" pitchFamily="34" charset="-122"/>
              </a:rPr>
              <a:t>。</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a:picLocks noChangeAspect="1"/>
          </p:cNvPicPr>
          <p:nvPr/>
        </p:nvPicPr>
        <p:blipFill>
          <a:blip r:embed="rId1"/>
          <a:stretch>
            <a:fillRect/>
          </a:stretch>
        </p:blipFill>
        <p:spPr>
          <a:xfrm>
            <a:off x="984793" y="1982003"/>
            <a:ext cx="10128776" cy="2255504"/>
          </a:xfrm>
          <a:prstGeom prst="rect">
            <a:avLst/>
          </a:prstGeom>
        </p:spPr>
      </p:pic>
    </p:spTree>
  </p:cSld>
  <p:clrMapOvr>
    <a:masterClrMapping/>
  </p:clrMapOvr>
  <p:transition spd="slow">
    <p:push/>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8-9  for...do...done</a:t>
            </a:r>
            <a:r>
              <a:rPr lang="zh-CN" altLang="en-US" dirty="0"/>
              <a:t>的数值处理</a:t>
            </a:r>
            <a:endParaRPr lang="zh-CN" altLang="en-US" dirty="0"/>
          </a:p>
        </p:txBody>
      </p:sp>
      <p:sp>
        <p:nvSpPr>
          <p:cNvPr id="2" name="文本框 1"/>
          <p:cNvSpPr txBox="1"/>
          <p:nvPr/>
        </p:nvSpPr>
        <p:spPr>
          <a:xfrm>
            <a:off x="984793" y="1471587"/>
            <a:ext cx="9888772" cy="5322676"/>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从</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累加到用户输入的数值的循环示例：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vim  sh19.sh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#!/bin/bash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Program:</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Try do calculate 1+2+....+${</a:t>
            </a:r>
            <a:r>
              <a:rPr lang="en-US" altLang="zh-CN" sz="1200" dirty="0" err="1">
                <a:solidFill>
                  <a:srgbClr val="4C6062"/>
                </a:solidFill>
                <a:latin typeface="微软雅黑" panose="020B0503020204020204" pitchFamily="34" charset="-122"/>
                <a:ea typeface="微软雅黑" panose="020B0503020204020204" pitchFamily="34" charset="-122"/>
              </a:rPr>
              <a:t>your_input</a:t>
            </a:r>
            <a:r>
              <a:rPr lang="en-US" altLang="zh-CN" sz="1200" dirty="0">
                <a:solidFill>
                  <a:srgbClr val="4C6062"/>
                </a:solidFill>
                <a:latin typeface="微软雅黑" panose="020B0503020204020204" pitchFamily="34" charset="-122"/>
                <a:ea typeface="微软雅黑" panose="020B0503020204020204" pitchFamily="34" charset="-122"/>
              </a:rPr>
              <a:t>}</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History:</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2021/08/29	Bobby	First release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PATH=/bin:/</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:~/bin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export PATH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read -p "Please input a number, I will count for 1+2+...+</a:t>
            </a:r>
            <a:r>
              <a:rPr lang="en-US" altLang="zh-CN" sz="1200" dirty="0" err="1">
                <a:solidFill>
                  <a:srgbClr val="4C6062"/>
                </a:solidFill>
                <a:latin typeface="微软雅黑" panose="020B0503020204020204" pitchFamily="34" charset="-122"/>
                <a:ea typeface="微软雅黑" panose="020B0503020204020204" pitchFamily="34" charset="-122"/>
              </a:rPr>
              <a:t>your_input</a:t>
            </a:r>
            <a:r>
              <a:rPr lang="en-US" altLang="zh-CN" sz="1200" dirty="0">
                <a:solidFill>
                  <a:srgbClr val="4C6062"/>
                </a:solidFill>
                <a:latin typeface="微软雅黑" panose="020B0503020204020204" pitchFamily="34" charset="-122"/>
                <a:ea typeface="微软雅黑" panose="020B0503020204020204" pitchFamily="34" charset="-122"/>
              </a:rPr>
              <a:t>: " nu</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s=0</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for (( </a:t>
            </a:r>
            <a:r>
              <a:rPr lang="en-US" altLang="zh-CN" sz="1200" dirty="0" err="1">
                <a:solidFill>
                  <a:srgbClr val="4C6062"/>
                </a:solidFill>
                <a:latin typeface="微软雅黑" panose="020B0503020204020204" pitchFamily="34" charset="-122"/>
                <a:ea typeface="微软雅黑" panose="020B0503020204020204" pitchFamily="34" charset="-122"/>
              </a:rPr>
              <a:t>i</a:t>
            </a:r>
            <a:r>
              <a:rPr lang="en-US" altLang="zh-CN" sz="1200" dirty="0">
                <a:solidFill>
                  <a:srgbClr val="4C6062"/>
                </a:solidFill>
                <a:latin typeface="微软雅黑" panose="020B0503020204020204" pitchFamily="34" charset="-122"/>
                <a:ea typeface="微软雅黑" panose="020B0503020204020204" pitchFamily="34" charset="-122"/>
              </a:rPr>
              <a:t>=1; </a:t>
            </a:r>
            <a:r>
              <a:rPr lang="en-US" altLang="zh-CN" sz="1200" dirty="0" err="1">
                <a:solidFill>
                  <a:srgbClr val="4C6062"/>
                </a:solidFill>
                <a:latin typeface="微软雅黑" panose="020B0503020204020204" pitchFamily="34" charset="-122"/>
                <a:ea typeface="微软雅黑" panose="020B0503020204020204" pitchFamily="34" charset="-122"/>
              </a:rPr>
              <a:t>i</a:t>
            </a:r>
            <a:r>
              <a:rPr lang="en-US" altLang="zh-CN" sz="1200" dirty="0">
                <a:solidFill>
                  <a:srgbClr val="4C6062"/>
                </a:solidFill>
                <a:latin typeface="微软雅黑" panose="020B0503020204020204" pitchFamily="34" charset="-122"/>
                <a:ea typeface="微软雅黑" panose="020B0503020204020204" pitchFamily="34" charset="-122"/>
              </a:rPr>
              <a:t>&lt;=$nu; </a:t>
            </a:r>
            <a:r>
              <a:rPr lang="en-US" altLang="zh-CN" sz="1200" dirty="0" err="1">
                <a:solidFill>
                  <a:srgbClr val="4C6062"/>
                </a:solidFill>
                <a:latin typeface="微软雅黑" panose="020B0503020204020204" pitchFamily="34" charset="-122"/>
                <a:ea typeface="微软雅黑" panose="020B0503020204020204" pitchFamily="34" charset="-122"/>
              </a:rPr>
              <a:t>i</a:t>
            </a:r>
            <a:r>
              <a:rPr lang="en-US" altLang="zh-CN" sz="1200" dirty="0">
                <a:solidFill>
                  <a:srgbClr val="4C6062"/>
                </a:solidFill>
                <a:latin typeface="微软雅黑" panose="020B0503020204020204" pitchFamily="34" charset="-122"/>
                <a:ea typeface="微软雅黑" panose="020B0503020204020204" pitchFamily="34" charset="-122"/>
              </a:rPr>
              <a:t>=i+1 ))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do</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s=$(($s+$</a:t>
            </a:r>
            <a:r>
              <a:rPr lang="en-US" altLang="zh-CN" sz="1200" dirty="0" err="1">
                <a:solidFill>
                  <a:srgbClr val="4C6062"/>
                </a:solidFill>
                <a:latin typeface="微软雅黑" panose="020B0503020204020204" pitchFamily="34" charset="-122"/>
                <a:ea typeface="微软雅黑" panose="020B0503020204020204" pitchFamily="34" charset="-122"/>
              </a:rPr>
              <a:t>i</a:t>
            </a:r>
            <a:r>
              <a:rPr lang="en-US" altLang="zh-CN" sz="1200" dirty="0">
                <a:solidFill>
                  <a:srgbClr val="4C6062"/>
                </a:solidFill>
                <a:latin typeface="微软雅黑" panose="020B0503020204020204" pitchFamily="34" charset="-122"/>
                <a:ea typeface="微软雅黑" panose="020B0503020204020204" pitchFamily="34" charset="-122"/>
              </a:rPr>
              <a:t>))</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done</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echo "The result of '1+2+3+...+$nu' is ==&gt; $s"</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a:picLocks noChangeAspect="1"/>
          </p:cNvPicPr>
          <p:nvPr/>
        </p:nvPicPr>
        <p:blipFill>
          <a:blip r:embed="rId1"/>
          <a:stretch>
            <a:fillRect/>
          </a:stretch>
        </p:blipFill>
        <p:spPr>
          <a:xfrm flipV="1">
            <a:off x="984793" y="1981992"/>
            <a:ext cx="10128776" cy="4469127"/>
          </a:xfrm>
          <a:prstGeom prst="rect">
            <a:avLst/>
          </a:prstGeom>
        </p:spPr>
      </p:pic>
    </p:spTree>
  </p:cSld>
  <p:clrMapOvr>
    <a:masterClrMapping/>
  </p:clrMapOvr>
  <p:transition spd="slow">
    <p:push/>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8-9  for...do...done</a:t>
            </a:r>
            <a:r>
              <a:rPr lang="zh-CN" altLang="en-US" dirty="0"/>
              <a:t>的数值处理</a:t>
            </a:r>
            <a:endParaRPr lang="zh-CN" altLang="en-US" dirty="0"/>
          </a:p>
        </p:txBody>
      </p:sp>
      <p:sp>
        <p:nvSpPr>
          <p:cNvPr id="2" name="文本框 1"/>
          <p:cNvSpPr txBox="1"/>
          <p:nvPr/>
        </p:nvSpPr>
        <p:spPr>
          <a:xfrm>
            <a:off x="984793" y="1471587"/>
            <a:ext cx="9888772" cy="2491131"/>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运行结果：</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[root@Server01 scripts]# </a:t>
            </a:r>
            <a:r>
              <a:rPr lang="en-US" altLang="zh-CN" sz="2000" dirty="0" err="1">
                <a:solidFill>
                  <a:srgbClr val="4C6062"/>
                </a:solidFill>
                <a:latin typeface="微软雅黑" panose="020B0503020204020204" pitchFamily="34" charset="-122"/>
                <a:ea typeface="微软雅黑" panose="020B0503020204020204" pitchFamily="34" charset="-122"/>
              </a:rPr>
              <a:t>sh</a:t>
            </a:r>
            <a:r>
              <a:rPr lang="en-US" altLang="zh-CN" sz="2000" dirty="0">
                <a:solidFill>
                  <a:srgbClr val="4C6062"/>
                </a:solidFill>
                <a:latin typeface="微软雅黑" panose="020B0503020204020204" pitchFamily="34" charset="-122"/>
                <a:ea typeface="微软雅黑" panose="020B0503020204020204" pitchFamily="34" charset="-122"/>
              </a:rPr>
              <a:t> sh19.sh</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Please input a number, I will count for 1+2+...+</a:t>
            </a:r>
            <a:r>
              <a:rPr lang="en-US" altLang="zh-CN" sz="2000" dirty="0" err="1">
                <a:solidFill>
                  <a:srgbClr val="4C6062"/>
                </a:solidFill>
                <a:latin typeface="微软雅黑" panose="020B0503020204020204" pitchFamily="34" charset="-122"/>
                <a:ea typeface="微软雅黑" panose="020B0503020204020204" pitchFamily="34" charset="-122"/>
              </a:rPr>
              <a:t>your_input</a:t>
            </a:r>
            <a:r>
              <a:rPr lang="en-US" altLang="zh-CN" sz="2000" dirty="0">
                <a:solidFill>
                  <a:srgbClr val="4C6062"/>
                </a:solidFill>
                <a:latin typeface="微软雅黑" panose="020B0503020204020204" pitchFamily="34" charset="-122"/>
                <a:ea typeface="微软雅黑" panose="020B0503020204020204" pitchFamily="34" charset="-122"/>
              </a:rPr>
              <a:t>: 10000</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The result of '1+2+3+...+10000' is ==&gt; 50005000</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a:picLocks noChangeAspect="1"/>
          </p:cNvPicPr>
          <p:nvPr/>
        </p:nvPicPr>
        <p:blipFill>
          <a:blip r:embed="rId1"/>
          <a:stretch>
            <a:fillRect/>
          </a:stretch>
        </p:blipFill>
        <p:spPr>
          <a:xfrm flipV="1">
            <a:off x="984793" y="1981992"/>
            <a:ext cx="10128776" cy="1645904"/>
          </a:xfrm>
          <a:prstGeom prst="rect">
            <a:avLst/>
          </a:prstGeom>
        </p:spPr>
      </p:pic>
    </p:spTree>
  </p:cSld>
  <p:clrMapOvr>
    <a:masterClrMapping/>
  </p:clrMapOvr>
  <p:transition spd="slow">
    <p:push/>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8-10  </a:t>
            </a:r>
            <a:r>
              <a:rPr lang="zh-CN" altLang="en-US" dirty="0"/>
              <a:t>对</a:t>
            </a:r>
            <a:r>
              <a:rPr lang="en-US" altLang="zh-CN" dirty="0"/>
              <a:t>shell script</a:t>
            </a:r>
            <a:r>
              <a:rPr lang="zh-CN" altLang="en-US" dirty="0"/>
              <a:t>进行追踪与调试</a:t>
            </a:r>
            <a:endParaRPr lang="zh-CN" altLang="en-US" dirty="0"/>
          </a:p>
        </p:txBody>
      </p:sp>
      <p:sp>
        <p:nvSpPr>
          <p:cNvPr id="2" name="文本框 1"/>
          <p:cNvSpPr txBox="1"/>
          <p:nvPr/>
        </p:nvSpPr>
        <p:spPr>
          <a:xfrm>
            <a:off x="984793" y="1471587"/>
            <a:ext cx="9888772" cy="3922292"/>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script</a:t>
            </a:r>
            <a:r>
              <a:rPr lang="zh-CN" altLang="en-US" sz="2000" dirty="0">
                <a:solidFill>
                  <a:srgbClr val="4C6062"/>
                </a:solidFill>
                <a:latin typeface="微软雅黑" panose="020B0503020204020204" pitchFamily="34" charset="-122"/>
                <a:ea typeface="微软雅黑" panose="020B0503020204020204" pitchFamily="34" charset="-122"/>
              </a:rPr>
              <a:t>在运行之前，最怕的就是出现语法错误问题了！</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下面就直接以</a:t>
            </a:r>
            <a:r>
              <a:rPr lang="en-US" altLang="zh-CN" sz="2000" dirty="0">
                <a:solidFill>
                  <a:srgbClr val="4C6062"/>
                </a:solidFill>
                <a:latin typeface="微软雅黑" panose="020B0503020204020204" pitchFamily="34" charset="-122"/>
                <a:ea typeface="微软雅黑" panose="020B0503020204020204" pitchFamily="34" charset="-122"/>
              </a:rPr>
              <a:t>bash</a:t>
            </a:r>
            <a:r>
              <a:rPr lang="zh-CN" altLang="en-US" sz="2000" dirty="0">
                <a:solidFill>
                  <a:srgbClr val="4C6062"/>
                </a:solidFill>
                <a:latin typeface="微软雅黑" panose="020B0503020204020204" pitchFamily="34" charset="-122"/>
                <a:ea typeface="微软雅黑" panose="020B0503020204020204" pitchFamily="34" charset="-122"/>
              </a:rPr>
              <a:t>的相关参数来进行判断语法错误，其格式如下。</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err="1">
                <a:solidFill>
                  <a:srgbClr val="4C6062"/>
                </a:solidFill>
                <a:latin typeface="微软雅黑" panose="020B0503020204020204" pitchFamily="34" charset="-122"/>
                <a:ea typeface="微软雅黑" panose="020B0503020204020204" pitchFamily="34" charset="-122"/>
              </a:rPr>
              <a:t>sh</a:t>
            </a:r>
            <a:r>
              <a:rPr lang="en-US" altLang="zh-CN" sz="2000" dirty="0">
                <a:solidFill>
                  <a:srgbClr val="4C6062"/>
                </a:solidFill>
                <a:latin typeface="微软雅黑" panose="020B0503020204020204" pitchFamily="34" charset="-122"/>
                <a:ea typeface="微软雅黑" panose="020B0503020204020204" pitchFamily="34" charset="-122"/>
              </a:rPr>
              <a:t>  [-</a:t>
            </a:r>
            <a:r>
              <a:rPr lang="en-US" altLang="zh-CN" sz="2000" dirty="0" err="1">
                <a:solidFill>
                  <a:srgbClr val="4C6062"/>
                </a:solidFill>
                <a:latin typeface="微软雅黑" panose="020B0503020204020204" pitchFamily="34" charset="-122"/>
                <a:ea typeface="微软雅黑" panose="020B0503020204020204" pitchFamily="34" charset="-122"/>
              </a:rPr>
              <a:t>nvx</a:t>
            </a:r>
            <a:r>
              <a:rPr lang="en-US" altLang="zh-CN" sz="2000" dirty="0">
                <a:solidFill>
                  <a:srgbClr val="4C6062"/>
                </a:solidFill>
                <a:latin typeface="微软雅黑" panose="020B0503020204020204" pitchFamily="34" charset="-122"/>
                <a:ea typeface="微软雅黑" panose="020B0503020204020204" pitchFamily="34" charset="-122"/>
              </a:rPr>
              <a:t>] scripts.sh</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1800" dirty="0">
                <a:solidFill>
                  <a:srgbClr val="4C6062"/>
                </a:solidFill>
                <a:latin typeface="微软雅黑" panose="020B0503020204020204" pitchFamily="34" charset="-122"/>
                <a:ea typeface="微软雅黑" panose="020B0503020204020204" pitchFamily="34" charset="-122"/>
              </a:rPr>
              <a:t>选项与参数：</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-n</a:t>
            </a:r>
            <a:r>
              <a:rPr lang="zh-CN" altLang="en-US" sz="1800" dirty="0">
                <a:solidFill>
                  <a:srgbClr val="4C6062"/>
                </a:solidFill>
                <a:latin typeface="微软雅黑" panose="020B0503020204020204" pitchFamily="34" charset="-122"/>
                <a:ea typeface="微软雅黑" panose="020B0503020204020204" pitchFamily="34" charset="-122"/>
              </a:rPr>
              <a:t>：不执行</a:t>
            </a:r>
            <a:r>
              <a:rPr lang="en-US" altLang="zh-CN" sz="1800" dirty="0">
                <a:solidFill>
                  <a:srgbClr val="4C6062"/>
                </a:solidFill>
                <a:latin typeface="微软雅黑" panose="020B0503020204020204" pitchFamily="34" charset="-122"/>
                <a:ea typeface="微软雅黑" panose="020B0503020204020204" pitchFamily="34" charset="-122"/>
              </a:rPr>
              <a:t>script</a:t>
            </a:r>
            <a:r>
              <a:rPr lang="zh-CN" altLang="en-US" sz="1800" dirty="0">
                <a:solidFill>
                  <a:srgbClr val="4C6062"/>
                </a:solidFill>
                <a:latin typeface="微软雅黑" panose="020B0503020204020204" pitchFamily="34" charset="-122"/>
                <a:ea typeface="微软雅黑" panose="020B0503020204020204" pitchFamily="34" charset="-122"/>
              </a:rPr>
              <a:t>，仅查询语法的问题。</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-v</a:t>
            </a:r>
            <a:r>
              <a:rPr lang="zh-CN" altLang="en-US" sz="1800" dirty="0">
                <a:solidFill>
                  <a:srgbClr val="4C6062"/>
                </a:solidFill>
                <a:latin typeface="微软雅黑" panose="020B0503020204020204" pitchFamily="34" charset="-122"/>
                <a:ea typeface="微软雅黑" panose="020B0503020204020204" pitchFamily="34" charset="-122"/>
              </a:rPr>
              <a:t>：在执行</a:t>
            </a:r>
            <a:r>
              <a:rPr lang="en-US" altLang="zh-CN" sz="1800" dirty="0">
                <a:solidFill>
                  <a:srgbClr val="4C6062"/>
                </a:solidFill>
                <a:latin typeface="微软雅黑" panose="020B0503020204020204" pitchFamily="34" charset="-122"/>
                <a:ea typeface="微软雅黑" panose="020B0503020204020204" pitchFamily="34" charset="-122"/>
              </a:rPr>
              <a:t>script</a:t>
            </a:r>
            <a:r>
              <a:rPr lang="zh-CN" altLang="en-US" sz="1800" dirty="0">
                <a:solidFill>
                  <a:srgbClr val="4C6062"/>
                </a:solidFill>
                <a:latin typeface="微软雅黑" panose="020B0503020204020204" pitchFamily="34" charset="-122"/>
                <a:ea typeface="微软雅黑" panose="020B0503020204020204" pitchFamily="34" charset="-122"/>
              </a:rPr>
              <a:t>前，先将</a:t>
            </a:r>
            <a:r>
              <a:rPr lang="en-US" altLang="zh-CN" sz="1800" dirty="0">
                <a:solidFill>
                  <a:srgbClr val="4C6062"/>
                </a:solidFill>
                <a:latin typeface="微软雅黑" panose="020B0503020204020204" pitchFamily="34" charset="-122"/>
                <a:ea typeface="微软雅黑" panose="020B0503020204020204" pitchFamily="34" charset="-122"/>
              </a:rPr>
              <a:t>script</a:t>
            </a:r>
            <a:r>
              <a:rPr lang="zh-CN" altLang="en-US" sz="1800" dirty="0">
                <a:solidFill>
                  <a:srgbClr val="4C6062"/>
                </a:solidFill>
                <a:latin typeface="微软雅黑" panose="020B0503020204020204" pitchFamily="34" charset="-122"/>
                <a:ea typeface="微软雅黑" panose="020B0503020204020204" pitchFamily="34" charset="-122"/>
              </a:rPr>
              <a:t>的内容输出到屏幕上。</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800" dirty="0">
                <a:solidFill>
                  <a:srgbClr val="4C6062"/>
                </a:solidFill>
                <a:latin typeface="微软雅黑" panose="020B0503020204020204" pitchFamily="34" charset="-122"/>
                <a:ea typeface="微软雅黑" panose="020B0503020204020204" pitchFamily="34" charset="-122"/>
              </a:rPr>
              <a:t>-x</a:t>
            </a:r>
            <a:r>
              <a:rPr lang="zh-CN" altLang="en-US" sz="1800" dirty="0">
                <a:solidFill>
                  <a:srgbClr val="4C6062"/>
                </a:solidFill>
                <a:latin typeface="微软雅黑" panose="020B0503020204020204" pitchFamily="34" charset="-122"/>
                <a:ea typeface="微软雅黑" panose="020B0503020204020204" pitchFamily="34" charset="-122"/>
              </a:rPr>
              <a:t>：将使用到的</a:t>
            </a:r>
            <a:r>
              <a:rPr lang="en-US" altLang="zh-CN" sz="1800" dirty="0">
                <a:solidFill>
                  <a:srgbClr val="4C6062"/>
                </a:solidFill>
                <a:latin typeface="微软雅黑" panose="020B0503020204020204" pitchFamily="34" charset="-122"/>
                <a:ea typeface="微软雅黑" panose="020B0503020204020204" pitchFamily="34" charset="-122"/>
              </a:rPr>
              <a:t>script</a:t>
            </a:r>
            <a:r>
              <a:rPr lang="zh-CN" altLang="en-US" sz="1800" dirty="0">
                <a:solidFill>
                  <a:srgbClr val="4C6062"/>
                </a:solidFill>
                <a:latin typeface="微软雅黑" panose="020B0503020204020204" pitchFamily="34" charset="-122"/>
                <a:ea typeface="微软雅黑" panose="020B0503020204020204" pitchFamily="34" charset="-122"/>
              </a:rPr>
              <a:t>内容显示到屏幕上，这是很有用的参数！</a:t>
            </a:r>
            <a:endParaRPr lang="zh-CN" altLang="en-US"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a:picLocks noChangeAspect="1"/>
          </p:cNvPicPr>
          <p:nvPr/>
        </p:nvPicPr>
        <p:blipFill>
          <a:blip r:embed="rId1"/>
          <a:stretch>
            <a:fillRect/>
          </a:stretch>
        </p:blipFill>
        <p:spPr>
          <a:xfrm>
            <a:off x="984793" y="2561117"/>
            <a:ext cx="10128776" cy="518132"/>
          </a:xfrm>
          <a:prstGeom prst="rect">
            <a:avLst/>
          </a:prstGeom>
        </p:spPr>
      </p:pic>
    </p:spTree>
  </p:cSld>
  <p:clrMapOvr>
    <a:masterClrMapping/>
  </p:clrMapOvr>
  <p:transition spd="slow">
    <p:push/>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三、</a:t>
            </a:r>
            <a:r>
              <a:rPr lang="zh-CN" altLang="en-US" dirty="0">
                <a:latin typeface="Microsoft YaHei UI" panose="020B0503020204020204" pitchFamily="18" charset="-122"/>
                <a:cs typeface="Microsoft YaHei UI" panose="020B0503020204020204" pitchFamily="18" charset="-122"/>
                <a:sym typeface="+mn-ea"/>
              </a:rPr>
              <a:t>项目实施</a:t>
            </a:r>
            <a:endParaRPr lang="zh-CN" altLang="en-US" dirty="0"/>
          </a:p>
        </p:txBody>
      </p:sp>
      <p:sp>
        <p:nvSpPr>
          <p:cNvPr id="6" name="内容占位符 5"/>
          <p:cNvSpPr>
            <a:spLocks noGrp="1"/>
          </p:cNvSpPr>
          <p:nvPr>
            <p:ph idx="13"/>
          </p:nvPr>
        </p:nvSpPr>
        <p:spPr/>
        <p:txBody>
          <a:bodyPr>
            <a:normAutofit/>
          </a:bodyPr>
          <a:lstStyle/>
          <a:p>
            <a:r>
              <a:rPr lang="zh-CN" altLang="en-US" dirty="0"/>
              <a:t>任务</a:t>
            </a:r>
            <a:r>
              <a:rPr lang="en-US" altLang="zh-CN" dirty="0"/>
              <a:t>8-10  </a:t>
            </a:r>
            <a:r>
              <a:rPr lang="zh-CN" altLang="en-US" dirty="0"/>
              <a:t>对</a:t>
            </a:r>
            <a:r>
              <a:rPr lang="en-US" altLang="zh-CN" dirty="0"/>
              <a:t>shell script</a:t>
            </a:r>
            <a:r>
              <a:rPr lang="zh-CN" altLang="en-US" dirty="0"/>
              <a:t>进行追踪与调试</a:t>
            </a:r>
            <a:endParaRPr lang="zh-CN" altLang="en-US" dirty="0"/>
          </a:p>
        </p:txBody>
      </p:sp>
      <p:sp>
        <p:nvSpPr>
          <p:cNvPr id="2" name="文本框 1"/>
          <p:cNvSpPr txBox="1"/>
          <p:nvPr/>
        </p:nvSpPr>
        <p:spPr>
          <a:xfrm>
            <a:off x="984793" y="1471587"/>
            <a:ext cx="9888772" cy="5892062"/>
          </a:xfrm>
          <a:prstGeom prst="rect">
            <a:avLst/>
          </a:prstGeom>
          <a:noFill/>
        </p:spPr>
        <p:txBody>
          <a:bodyPr wrap="square" rtlCol="0" anchor="t">
            <a:spAutoFit/>
          </a:bodyPr>
          <a:lstStyle/>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范例</a:t>
            </a: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：测试</a:t>
            </a:r>
            <a:r>
              <a:rPr lang="en-US" altLang="zh-CN" sz="2000" dirty="0">
                <a:solidFill>
                  <a:srgbClr val="4C6062"/>
                </a:solidFill>
                <a:latin typeface="微软雅黑" panose="020B0503020204020204" pitchFamily="34" charset="-122"/>
                <a:ea typeface="微软雅黑" panose="020B0503020204020204" pitchFamily="34" charset="-122"/>
              </a:rPr>
              <a:t>sh16.sh</a:t>
            </a:r>
            <a:r>
              <a:rPr lang="zh-CN" altLang="en-US" sz="2000" dirty="0">
                <a:solidFill>
                  <a:srgbClr val="4C6062"/>
                </a:solidFill>
                <a:latin typeface="微软雅黑" panose="020B0503020204020204" pitchFamily="34" charset="-122"/>
                <a:ea typeface="微软雅黑" panose="020B0503020204020204" pitchFamily="34" charset="-122"/>
              </a:rPr>
              <a:t>有无语法的问题。</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a:t>
            </a:r>
            <a:r>
              <a:rPr lang="en-US" altLang="zh-CN" sz="1200" dirty="0" err="1">
                <a:solidFill>
                  <a:srgbClr val="4C6062"/>
                </a:solidFill>
                <a:latin typeface="微软雅黑" panose="020B0503020204020204" pitchFamily="34" charset="-122"/>
                <a:ea typeface="微软雅黑" panose="020B0503020204020204" pitchFamily="34" charset="-122"/>
              </a:rPr>
              <a:t>sh</a:t>
            </a:r>
            <a:r>
              <a:rPr lang="en-US" altLang="zh-CN" sz="1200" dirty="0">
                <a:solidFill>
                  <a:srgbClr val="4C6062"/>
                </a:solidFill>
                <a:latin typeface="微软雅黑" panose="020B0503020204020204" pitchFamily="34" charset="-122"/>
                <a:ea typeface="微软雅黑" panose="020B0503020204020204" pitchFamily="34" charset="-122"/>
              </a:rPr>
              <a:t>  -n sh16.sh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 </a:t>
            </a:r>
            <a:r>
              <a:rPr lang="zh-CN" altLang="en-US" sz="2000" dirty="0">
                <a:solidFill>
                  <a:srgbClr val="4C6062"/>
                </a:solidFill>
                <a:latin typeface="微软雅黑" panose="020B0503020204020204" pitchFamily="34" charset="-122"/>
                <a:ea typeface="微软雅黑" panose="020B0503020204020204" pitchFamily="34" charset="-122"/>
              </a:rPr>
              <a:t>若语法没有问题，则不会显示任何信息！</a:t>
            </a:r>
            <a:endParaRPr lang="en-US" altLang="zh-CN"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r>
              <a:rPr lang="zh-CN" altLang="en-US" sz="2000" dirty="0">
                <a:solidFill>
                  <a:srgbClr val="4C6062"/>
                </a:solidFill>
                <a:latin typeface="微软雅黑" panose="020B0503020204020204" pitchFamily="34" charset="-122"/>
                <a:ea typeface="微软雅黑" panose="020B0503020204020204" pitchFamily="34" charset="-122"/>
              </a:rPr>
              <a:t>范例</a:t>
            </a:r>
            <a:r>
              <a:rPr lang="en-US" altLang="zh-CN" sz="2000" dirty="0">
                <a:solidFill>
                  <a:srgbClr val="4C6062"/>
                </a:solidFill>
                <a:latin typeface="微软雅黑" panose="020B0503020204020204" pitchFamily="34" charset="-122"/>
                <a:ea typeface="微软雅黑" panose="020B0503020204020204" pitchFamily="34" charset="-122"/>
              </a:rPr>
              <a:t>2</a:t>
            </a:r>
            <a:r>
              <a:rPr lang="zh-CN" altLang="en-US" sz="2000" dirty="0">
                <a:solidFill>
                  <a:srgbClr val="4C6062"/>
                </a:solidFill>
                <a:latin typeface="微软雅黑" panose="020B0503020204020204" pitchFamily="34" charset="-122"/>
                <a:ea typeface="微软雅黑" panose="020B0503020204020204" pitchFamily="34" charset="-122"/>
              </a:rPr>
              <a:t>：将</a:t>
            </a:r>
            <a:r>
              <a:rPr lang="en-US" altLang="zh-CN" sz="2000" dirty="0">
                <a:solidFill>
                  <a:srgbClr val="4C6062"/>
                </a:solidFill>
                <a:latin typeface="微软雅黑" panose="020B0503020204020204" pitchFamily="34" charset="-122"/>
                <a:ea typeface="微软雅黑" panose="020B0503020204020204" pitchFamily="34" charset="-122"/>
              </a:rPr>
              <a:t>sh15.sh</a:t>
            </a:r>
            <a:r>
              <a:rPr lang="zh-CN" altLang="en-US" sz="2000" dirty="0">
                <a:solidFill>
                  <a:srgbClr val="4C6062"/>
                </a:solidFill>
                <a:latin typeface="微软雅黑" panose="020B0503020204020204" pitchFamily="34" charset="-122"/>
                <a:ea typeface="微软雅黑" panose="020B0503020204020204" pitchFamily="34" charset="-122"/>
              </a:rPr>
              <a:t>的运行过程全部列出来。</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[root@Server01 scripts]# </a:t>
            </a:r>
            <a:r>
              <a:rPr lang="en-US" altLang="zh-CN" sz="1200" dirty="0" err="1">
                <a:solidFill>
                  <a:srgbClr val="4C6062"/>
                </a:solidFill>
                <a:latin typeface="微软雅黑" panose="020B0503020204020204" pitchFamily="34" charset="-122"/>
                <a:ea typeface="微软雅黑" panose="020B0503020204020204" pitchFamily="34" charset="-122"/>
              </a:rPr>
              <a:t>sh</a:t>
            </a:r>
            <a:r>
              <a:rPr lang="en-US" altLang="zh-CN" sz="1200" dirty="0">
                <a:solidFill>
                  <a:srgbClr val="4C6062"/>
                </a:solidFill>
                <a:latin typeface="微软雅黑" panose="020B0503020204020204" pitchFamily="34" charset="-122"/>
                <a:ea typeface="微软雅黑" panose="020B0503020204020204" pitchFamily="34" charset="-122"/>
              </a:rPr>
              <a:t>  -x  sh15.sh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PATH=/bin:/</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/local/bin:/</a:t>
            </a:r>
            <a:r>
              <a:rPr lang="en-US" altLang="zh-CN" sz="1200" dirty="0" err="1">
                <a:solidFill>
                  <a:srgbClr val="4C6062"/>
                </a:solidFill>
                <a:latin typeface="微软雅黑" panose="020B0503020204020204" pitchFamily="34" charset="-122"/>
                <a:ea typeface="微软雅黑" panose="020B0503020204020204" pitchFamily="34" charset="-122"/>
              </a:rPr>
              <a:t>usr</a:t>
            </a:r>
            <a:r>
              <a:rPr lang="en-US" altLang="zh-CN" sz="1200" dirty="0">
                <a:solidFill>
                  <a:srgbClr val="4C6062"/>
                </a:solidFill>
                <a:latin typeface="微软雅黑" panose="020B0503020204020204" pitchFamily="34" charset="-122"/>
                <a:ea typeface="微软雅黑" panose="020B0503020204020204" pitchFamily="34" charset="-122"/>
              </a:rPr>
              <a:t>/local/</a:t>
            </a:r>
            <a:r>
              <a:rPr lang="en-US" altLang="zh-CN" sz="1200" dirty="0" err="1">
                <a:solidFill>
                  <a:srgbClr val="4C6062"/>
                </a:solidFill>
                <a:latin typeface="微软雅黑" panose="020B0503020204020204" pitchFamily="34" charset="-122"/>
                <a:ea typeface="微软雅黑" panose="020B0503020204020204" pitchFamily="34" charset="-122"/>
              </a:rPr>
              <a:t>sbin</a:t>
            </a:r>
            <a:r>
              <a:rPr lang="en-US" altLang="zh-CN" sz="1200" dirty="0">
                <a:solidFill>
                  <a:srgbClr val="4C6062"/>
                </a:solidFill>
                <a:latin typeface="微软雅黑" panose="020B0503020204020204" pitchFamily="34" charset="-122"/>
                <a:ea typeface="微软雅黑" panose="020B0503020204020204" pitchFamily="34" charset="-122"/>
              </a:rPr>
              <a:t>:/root/bin</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export PATH</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for animal in dog cat elephant</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echo 'There are dogs...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There are dogs...</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for animal in dog cat elephant</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echo 'There are cats...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There are cats...</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for animal in dog cat elephant</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 echo 'There are elephants...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200" dirty="0">
                <a:solidFill>
                  <a:srgbClr val="4C6062"/>
                </a:solidFill>
                <a:latin typeface="微软雅黑" panose="020B0503020204020204" pitchFamily="34" charset="-122"/>
                <a:ea typeface="微软雅黑" panose="020B0503020204020204" pitchFamily="34" charset="-122"/>
              </a:rPr>
              <a:t>There are elephants...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spcBef>
                <a:spcPts val="360"/>
              </a:spcBef>
              <a:spcAft>
                <a:spcPts val="240"/>
              </a:spcAft>
            </a:pPr>
            <a:endParaRPr lang="zh-CN" altLang="en-US" sz="12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
        <p:nvSpPr>
          <p:cNvPr id="3" name="Rectangle 2"/>
          <p:cNvSpPr>
            <a:spLocks noChangeArrowheads="1"/>
          </p:cNvSpPr>
          <p:nvPr/>
        </p:nvSpPr>
        <p:spPr bwMode="auto">
          <a:xfrm>
            <a:off x="3127375" y="44965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sp>
        <p:nvSpPr>
          <p:cNvPr id="8" name="Rectangle 2"/>
          <p:cNvSpPr>
            <a:spLocks noChangeArrowheads="1"/>
          </p:cNvSpPr>
          <p:nvPr/>
        </p:nvSpPr>
        <p:spPr bwMode="auto">
          <a:xfrm>
            <a:off x="7782512" y="3429794"/>
            <a:ext cx="1219835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zh-CN" altLang="en-US"/>
          </a:p>
        </p:txBody>
      </p:sp>
      <p:pic>
        <p:nvPicPr>
          <p:cNvPr id="10" name="图片 9"/>
          <p:cNvPicPr>
            <a:picLocks noChangeAspect="1"/>
          </p:cNvPicPr>
          <p:nvPr/>
        </p:nvPicPr>
        <p:blipFill>
          <a:blip r:embed="rId1"/>
          <a:stretch>
            <a:fillRect/>
          </a:stretch>
        </p:blipFill>
        <p:spPr>
          <a:xfrm>
            <a:off x="984793" y="1981999"/>
            <a:ext cx="10128776" cy="487670"/>
          </a:xfrm>
          <a:prstGeom prst="rect">
            <a:avLst/>
          </a:prstGeom>
        </p:spPr>
      </p:pic>
      <p:pic>
        <p:nvPicPr>
          <p:cNvPr id="9" name="图片 8"/>
          <p:cNvPicPr>
            <a:picLocks noChangeAspect="1"/>
          </p:cNvPicPr>
          <p:nvPr/>
        </p:nvPicPr>
        <p:blipFill>
          <a:blip r:embed="rId1"/>
          <a:stretch>
            <a:fillRect/>
          </a:stretch>
        </p:blipFill>
        <p:spPr>
          <a:xfrm>
            <a:off x="984793" y="3429794"/>
            <a:ext cx="10128776" cy="3200399"/>
          </a:xfrm>
          <a:prstGeom prst="rect">
            <a:avLst/>
          </a:prstGeom>
        </p:spPr>
      </p:pic>
    </p:spTree>
  </p:cSld>
  <p:clrMapOvr>
    <a:masterClrMapping/>
  </p:clrMapOvr>
  <p:transition spd="slow">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项目知识准备</a:t>
            </a:r>
            <a:endParaRPr lang="zh-CN" altLang="en-US" dirty="0"/>
          </a:p>
        </p:txBody>
      </p:sp>
      <p:sp>
        <p:nvSpPr>
          <p:cNvPr id="6" name="内容占位符 5"/>
          <p:cNvSpPr>
            <a:spLocks noGrp="1"/>
          </p:cNvSpPr>
          <p:nvPr>
            <p:ph idx="13"/>
          </p:nvPr>
        </p:nvSpPr>
        <p:spPr/>
        <p:txBody>
          <a:bodyPr>
            <a:noAutofit/>
          </a:bodyPr>
          <a:lstStyle/>
          <a:p>
            <a:r>
              <a:rPr lang="zh-CN" altLang="en-US" dirty="0"/>
              <a:t>编写与执行一个</a:t>
            </a:r>
            <a:r>
              <a:rPr lang="en-US" altLang="zh-CN" dirty="0"/>
              <a:t>shell script</a:t>
            </a:r>
            <a:endParaRPr lang="zh-CN" altLang="en-US" dirty="0"/>
          </a:p>
        </p:txBody>
      </p:sp>
      <p:sp>
        <p:nvSpPr>
          <p:cNvPr id="2" name="文本框 1"/>
          <p:cNvSpPr txBox="1"/>
          <p:nvPr/>
        </p:nvSpPr>
        <p:spPr>
          <a:xfrm>
            <a:off x="917576" y="1570517"/>
            <a:ext cx="10363200" cy="5531771"/>
          </a:xfrm>
          <a:prstGeom prst="rect">
            <a:avLst/>
          </a:prstGeom>
          <a:noFill/>
        </p:spPr>
        <p:txBody>
          <a:bodyPr wrap="square" rtlCol="0" anchor="t">
            <a:spAutoFit/>
          </a:bodyPr>
          <a:lstStyle/>
          <a:p>
            <a:pPr indent="457200">
              <a:lnSpc>
                <a:spcPct val="150000"/>
              </a:lnSpc>
            </a:pPr>
            <a:r>
              <a:rPr lang="en-US" altLang="zh-CN" sz="2000" dirty="0">
                <a:solidFill>
                  <a:srgbClr val="4C6062"/>
                </a:solidFill>
                <a:latin typeface="微软雅黑" panose="020B0503020204020204" pitchFamily="34" charset="-122"/>
                <a:ea typeface="微软雅黑" panose="020B0503020204020204" pitchFamily="34" charset="-122"/>
              </a:rPr>
              <a:t>3</a:t>
            </a:r>
            <a:r>
              <a:rPr lang="zh-CN" altLang="en-US" sz="2000" dirty="0">
                <a:solidFill>
                  <a:srgbClr val="4C6062"/>
                </a:solidFill>
                <a:latin typeface="微软雅黑" panose="020B0503020204020204" pitchFamily="34" charset="-122"/>
                <a:ea typeface="微软雅黑" panose="020B0503020204020204" pitchFamily="34" charset="-122"/>
              </a:rPr>
              <a:t>．编写第一个</a:t>
            </a:r>
            <a:r>
              <a:rPr lang="en-US" altLang="zh-CN" sz="2000" dirty="0">
                <a:solidFill>
                  <a:srgbClr val="4C6062"/>
                </a:solidFill>
                <a:latin typeface="微软雅黑" panose="020B0503020204020204" pitchFamily="34" charset="-122"/>
                <a:ea typeface="微软雅黑" panose="020B0503020204020204" pitchFamily="34" charset="-122"/>
              </a:rPr>
              <a:t>shell script</a:t>
            </a:r>
            <a:r>
              <a:rPr lang="zh-CN" altLang="en-US" sz="2000" dirty="0">
                <a:solidFill>
                  <a:srgbClr val="4C6062"/>
                </a:solidFill>
                <a:latin typeface="微软雅黑" panose="020B0503020204020204" pitchFamily="34" charset="-122"/>
                <a:ea typeface="微软雅黑" panose="020B0503020204020204" pitchFamily="34" charset="-122"/>
              </a:rPr>
              <a:t>程序</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1800" dirty="0">
                <a:solidFill>
                  <a:srgbClr val="4C6062"/>
                </a:solidFill>
                <a:latin typeface="微软雅黑" panose="020B0503020204020204" pitchFamily="34" charset="-122"/>
                <a:ea typeface="微软雅黑" panose="020B0503020204020204" pitchFamily="34" charset="-122"/>
              </a:rPr>
              <a:t>[root@Server01 ~]# cd; </a:t>
            </a:r>
            <a:r>
              <a:rPr lang="en-US" altLang="zh-CN" sz="1800" dirty="0" err="1">
                <a:solidFill>
                  <a:srgbClr val="4C6062"/>
                </a:solidFill>
                <a:latin typeface="微软雅黑" panose="020B0503020204020204" pitchFamily="34" charset="-122"/>
                <a:ea typeface="微软雅黑" panose="020B0503020204020204" pitchFamily="34" charset="-122"/>
              </a:rPr>
              <a:t>mkdir</a:t>
            </a:r>
            <a:r>
              <a:rPr lang="en-US" altLang="zh-CN" sz="1800" dirty="0">
                <a:solidFill>
                  <a:srgbClr val="4C6062"/>
                </a:solidFill>
                <a:latin typeface="微软雅黑" panose="020B0503020204020204" pitchFamily="34" charset="-122"/>
                <a:ea typeface="微软雅黑" panose="020B0503020204020204" pitchFamily="34" charset="-122"/>
              </a:rPr>
              <a:t>  /root/scripts;  cd /root/scripts</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1800" dirty="0">
                <a:solidFill>
                  <a:srgbClr val="4C6062"/>
                </a:solidFill>
                <a:latin typeface="微软雅黑" panose="020B0503020204020204" pitchFamily="34" charset="-122"/>
                <a:ea typeface="微软雅黑" panose="020B0503020204020204" pitchFamily="34" charset="-122"/>
              </a:rPr>
              <a:t>[root@Server01 scripts]# vim  sh01.sh</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1800" dirty="0">
                <a:solidFill>
                  <a:srgbClr val="4C6062"/>
                </a:solidFill>
                <a:latin typeface="微软雅黑" panose="020B0503020204020204" pitchFamily="34" charset="-122"/>
                <a:ea typeface="微软雅黑" panose="020B0503020204020204" pitchFamily="34" charset="-122"/>
              </a:rPr>
              <a:t>#!/bin/bash</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1800" dirty="0">
                <a:solidFill>
                  <a:srgbClr val="4C6062"/>
                </a:solidFill>
                <a:latin typeface="微软雅黑" panose="020B0503020204020204" pitchFamily="34" charset="-122"/>
                <a:ea typeface="微软雅黑" panose="020B0503020204020204" pitchFamily="34" charset="-122"/>
              </a:rPr>
              <a:t># Program:</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1800" dirty="0">
                <a:solidFill>
                  <a:srgbClr val="4C6062"/>
                </a:solidFill>
                <a:latin typeface="微软雅黑" panose="020B0503020204020204" pitchFamily="34" charset="-122"/>
                <a:ea typeface="微软雅黑" panose="020B0503020204020204" pitchFamily="34" charset="-122"/>
              </a:rPr>
              <a:t># This program shows "Hello World!" in your screen.</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1800" dirty="0">
                <a:solidFill>
                  <a:srgbClr val="4C6062"/>
                </a:solidFill>
                <a:latin typeface="微软雅黑" panose="020B0503020204020204" pitchFamily="34" charset="-122"/>
                <a:ea typeface="微软雅黑" panose="020B0503020204020204" pitchFamily="34" charset="-122"/>
              </a:rPr>
              <a:t># History:</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1800" dirty="0">
                <a:solidFill>
                  <a:srgbClr val="4C6062"/>
                </a:solidFill>
                <a:latin typeface="微软雅黑" panose="020B0503020204020204" pitchFamily="34" charset="-122"/>
                <a:ea typeface="微软雅黑" panose="020B0503020204020204" pitchFamily="34" charset="-122"/>
              </a:rPr>
              <a:t># 2021/08/23	Bobby	First release</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1800" dirty="0">
                <a:solidFill>
                  <a:srgbClr val="4C6062"/>
                </a:solidFill>
                <a:latin typeface="微软雅黑" panose="020B0503020204020204" pitchFamily="34" charset="-122"/>
                <a:ea typeface="微软雅黑" panose="020B0503020204020204" pitchFamily="34" charset="-122"/>
              </a:rPr>
              <a:t>PATH=/bin:/</a:t>
            </a:r>
            <a:r>
              <a:rPr lang="en-US" altLang="zh-CN" sz="1800" dirty="0" err="1">
                <a:solidFill>
                  <a:srgbClr val="4C6062"/>
                </a:solidFill>
                <a:latin typeface="微软雅黑" panose="020B0503020204020204" pitchFamily="34" charset="-122"/>
                <a:ea typeface="微软雅黑" panose="020B0503020204020204" pitchFamily="34" charset="-122"/>
              </a:rPr>
              <a:t>sbin</a:t>
            </a:r>
            <a:r>
              <a:rPr lang="en-US" altLang="zh-CN" sz="1800" dirty="0">
                <a:solidFill>
                  <a:srgbClr val="4C6062"/>
                </a:solidFill>
                <a:latin typeface="微软雅黑" panose="020B0503020204020204" pitchFamily="34" charset="-122"/>
                <a:ea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rPr>
              <a:t>usr</a:t>
            </a:r>
            <a:r>
              <a:rPr lang="en-US" altLang="zh-CN" sz="1800" dirty="0">
                <a:solidFill>
                  <a:srgbClr val="4C6062"/>
                </a:solidFill>
                <a:latin typeface="微软雅黑" panose="020B0503020204020204" pitchFamily="34" charset="-122"/>
                <a:ea typeface="微软雅黑" panose="020B0503020204020204" pitchFamily="34" charset="-122"/>
              </a:rPr>
              <a:t>/bin:/</a:t>
            </a:r>
            <a:r>
              <a:rPr lang="en-US" altLang="zh-CN" sz="1800" dirty="0" err="1">
                <a:solidFill>
                  <a:srgbClr val="4C6062"/>
                </a:solidFill>
                <a:latin typeface="微软雅黑" panose="020B0503020204020204" pitchFamily="34" charset="-122"/>
                <a:ea typeface="微软雅黑" panose="020B0503020204020204" pitchFamily="34" charset="-122"/>
              </a:rPr>
              <a:t>usr</a:t>
            </a:r>
            <a:r>
              <a:rPr lang="en-US" altLang="zh-CN" sz="1800" dirty="0">
                <a:solidFill>
                  <a:srgbClr val="4C6062"/>
                </a:solidFill>
                <a:latin typeface="微软雅黑" panose="020B0503020204020204" pitchFamily="34" charset="-122"/>
                <a:ea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rPr>
              <a:t>sbin</a:t>
            </a:r>
            <a:r>
              <a:rPr lang="en-US" altLang="zh-CN" sz="1800" dirty="0">
                <a:solidFill>
                  <a:srgbClr val="4C6062"/>
                </a:solidFill>
                <a:latin typeface="微软雅黑" panose="020B0503020204020204" pitchFamily="34" charset="-122"/>
                <a:ea typeface="微软雅黑" panose="020B0503020204020204" pitchFamily="34" charset="-122"/>
              </a:rPr>
              <a:t>:/</a:t>
            </a:r>
            <a:r>
              <a:rPr lang="en-US" altLang="zh-CN" sz="1800" dirty="0" err="1">
                <a:solidFill>
                  <a:srgbClr val="4C6062"/>
                </a:solidFill>
                <a:latin typeface="微软雅黑" panose="020B0503020204020204" pitchFamily="34" charset="-122"/>
                <a:ea typeface="微软雅黑" panose="020B0503020204020204" pitchFamily="34" charset="-122"/>
              </a:rPr>
              <a:t>usr</a:t>
            </a:r>
            <a:r>
              <a:rPr lang="en-US" altLang="zh-CN" sz="1800" dirty="0">
                <a:solidFill>
                  <a:srgbClr val="4C6062"/>
                </a:solidFill>
                <a:latin typeface="微软雅黑" panose="020B0503020204020204" pitchFamily="34" charset="-122"/>
                <a:ea typeface="微软雅黑" panose="020B0503020204020204" pitchFamily="34" charset="-122"/>
              </a:rPr>
              <a:t>/local/bin:/</a:t>
            </a:r>
            <a:r>
              <a:rPr lang="en-US" altLang="zh-CN" sz="1800" dirty="0" err="1">
                <a:solidFill>
                  <a:srgbClr val="4C6062"/>
                </a:solidFill>
                <a:latin typeface="微软雅黑" panose="020B0503020204020204" pitchFamily="34" charset="-122"/>
                <a:ea typeface="微软雅黑" panose="020B0503020204020204" pitchFamily="34" charset="-122"/>
              </a:rPr>
              <a:t>usr</a:t>
            </a:r>
            <a:r>
              <a:rPr lang="en-US" altLang="zh-CN" sz="1800" dirty="0">
                <a:solidFill>
                  <a:srgbClr val="4C6062"/>
                </a:solidFill>
                <a:latin typeface="微软雅黑" panose="020B0503020204020204" pitchFamily="34" charset="-122"/>
                <a:ea typeface="微软雅黑" panose="020B0503020204020204" pitchFamily="34" charset="-122"/>
              </a:rPr>
              <a:t>/local/</a:t>
            </a:r>
            <a:r>
              <a:rPr lang="en-US" altLang="zh-CN" sz="1800" dirty="0" err="1">
                <a:solidFill>
                  <a:srgbClr val="4C6062"/>
                </a:solidFill>
                <a:latin typeface="微软雅黑" panose="020B0503020204020204" pitchFamily="34" charset="-122"/>
                <a:ea typeface="微软雅黑" panose="020B0503020204020204" pitchFamily="34" charset="-122"/>
              </a:rPr>
              <a:t>sbin</a:t>
            </a:r>
            <a:r>
              <a:rPr lang="en-US" altLang="zh-CN" sz="1800" dirty="0">
                <a:solidFill>
                  <a:srgbClr val="4C6062"/>
                </a:solidFill>
                <a:latin typeface="微软雅黑" panose="020B0503020204020204" pitchFamily="34" charset="-122"/>
                <a:ea typeface="微软雅黑" panose="020B0503020204020204" pitchFamily="34" charset="-122"/>
              </a:rPr>
              <a:t>:~/bin</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1800" dirty="0">
                <a:solidFill>
                  <a:srgbClr val="4C6062"/>
                </a:solidFill>
                <a:latin typeface="微软雅黑" panose="020B0503020204020204" pitchFamily="34" charset="-122"/>
                <a:ea typeface="微软雅黑" panose="020B0503020204020204" pitchFamily="34" charset="-122"/>
              </a:rPr>
              <a:t>export PATH</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1800" dirty="0">
                <a:solidFill>
                  <a:srgbClr val="4C6062"/>
                </a:solidFill>
                <a:latin typeface="微软雅黑" panose="020B0503020204020204" pitchFamily="34" charset="-122"/>
                <a:ea typeface="微软雅黑" panose="020B0503020204020204" pitchFamily="34" charset="-122"/>
              </a:rPr>
              <a:t>echo -e "Hello World! \a \n"</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en-US" altLang="zh-CN" sz="1800" dirty="0">
                <a:solidFill>
                  <a:srgbClr val="4C6062"/>
                </a:solidFill>
                <a:latin typeface="微软雅黑" panose="020B0503020204020204" pitchFamily="34" charset="-122"/>
                <a:ea typeface="微软雅黑" panose="020B0503020204020204" pitchFamily="34" charset="-122"/>
              </a:rPr>
              <a:t>exit 0</a:t>
            </a:r>
            <a:endParaRPr lang="en-US" altLang="zh-CN" sz="18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pic>
        <p:nvPicPr>
          <p:cNvPr id="12" name="图片 11"/>
          <p:cNvPicPr>
            <a:picLocks noChangeAspect="1"/>
          </p:cNvPicPr>
          <p:nvPr/>
        </p:nvPicPr>
        <p:blipFill>
          <a:blip r:embed="rId1"/>
          <a:stretch>
            <a:fillRect/>
          </a:stretch>
        </p:blipFill>
        <p:spPr>
          <a:xfrm>
            <a:off x="1084780" y="2058194"/>
            <a:ext cx="10028789" cy="4507071"/>
          </a:xfrm>
          <a:prstGeom prst="rect">
            <a:avLst/>
          </a:prstGeom>
        </p:spPr>
      </p:pic>
    </p:spTree>
  </p:cSld>
  <p:clrMapOvr>
    <a:masterClrMapping/>
  </p:clrMapOvr>
  <p:transition spd="slow">
    <p:push/>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5108639" y="4234151"/>
            <a:ext cx="4040125" cy="36935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7" name="TextBox 1"/>
          <p:cNvSpPr txBox="1"/>
          <p:nvPr/>
        </p:nvSpPr>
        <p:spPr>
          <a:xfrm>
            <a:off x="5133472" y="2777709"/>
            <a:ext cx="1705595"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lang="zh-CN" altLang="en-US" sz="1900" dirty="0">
                <a:solidFill>
                  <a:srgbClr val="656D8D"/>
                </a:solidFill>
                <a:latin typeface="Microsoft YaHei UI" panose="020B0503020204020204" pitchFamily="18" charset="-122"/>
                <a:ea typeface="微软雅黑" panose="020B0503020204020204" pitchFamily="34" charset="-122"/>
              </a:rPr>
              <a:t>项目设计与准备</a:t>
            </a:r>
            <a:endParaRPr lang="zh-CN" altLang="en-US" sz="1900" dirty="0">
              <a:solidFill>
                <a:srgbClr val="656D8D"/>
              </a:solidFill>
              <a:latin typeface="Microsoft YaHei UI" panose="020B0503020204020204" pitchFamily="18" charset="-122"/>
              <a:ea typeface="微软雅黑" panose="020B0503020204020204" pitchFamily="34" charset="-122"/>
            </a:endParaRPr>
          </a:p>
        </p:txBody>
      </p:sp>
      <p:sp>
        <p:nvSpPr>
          <p:cNvPr id="18" name="TextBox 1"/>
          <p:cNvSpPr txBox="1"/>
          <p:nvPr/>
        </p:nvSpPr>
        <p:spPr>
          <a:xfrm>
            <a:off x="5133472" y="2069841"/>
            <a:ext cx="1461939"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lang="zh-CN" altLang="en-US" sz="1900" dirty="0">
                <a:solidFill>
                  <a:srgbClr val="656D8D"/>
                </a:solidFill>
                <a:latin typeface="Microsoft YaHei UI" panose="020B0503020204020204" pitchFamily="18" charset="-122"/>
                <a:ea typeface="微软雅黑" panose="020B0503020204020204" pitchFamily="34" charset="-122"/>
              </a:rPr>
              <a:t>项目知识准备</a:t>
            </a:r>
            <a:endParaRPr lang="zh-CN" altLang="en-US" sz="1900" dirty="0">
              <a:solidFill>
                <a:srgbClr val="656D8D"/>
              </a:solidFill>
              <a:latin typeface="Microsoft YaHei UI" panose="020B0503020204020204" pitchFamily="18" charset="-122"/>
              <a:ea typeface="微软雅黑" panose="020B0503020204020204" pitchFamily="34" charset="-122"/>
            </a:endParaRPr>
          </a:p>
        </p:txBody>
      </p:sp>
      <p:sp>
        <p:nvSpPr>
          <p:cNvPr id="48" name="TextBox 1"/>
          <p:cNvSpPr txBox="1"/>
          <p:nvPr/>
        </p:nvSpPr>
        <p:spPr>
          <a:xfrm>
            <a:off x="5176004" y="3531486"/>
            <a:ext cx="974626"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lang="zh-CN" altLang="en-US" sz="1900" dirty="0">
                <a:solidFill>
                  <a:srgbClr val="656D8D"/>
                </a:solidFill>
                <a:latin typeface="Microsoft YaHei UI" panose="020B0503020204020204" pitchFamily="18" charset="-122"/>
                <a:ea typeface="微软雅黑" panose="020B0503020204020204" pitchFamily="34" charset="-122"/>
              </a:rPr>
              <a:t>项目实施</a:t>
            </a:r>
            <a:endParaRPr lang="zh-CN" altLang="en-US" sz="1900" dirty="0">
              <a:solidFill>
                <a:srgbClr val="656D8D"/>
              </a:solidFill>
              <a:latin typeface="Microsoft YaHei UI" panose="020B0503020204020204" pitchFamily="18" charset="-122"/>
              <a:ea typeface="微软雅黑" panose="020B0503020204020204" pitchFamily="34" charset="-122"/>
            </a:endParaRPr>
          </a:p>
        </p:txBody>
      </p:sp>
      <p:sp>
        <p:nvSpPr>
          <p:cNvPr id="50" name="TextBox 1"/>
          <p:cNvSpPr txBox="1"/>
          <p:nvPr/>
        </p:nvSpPr>
        <p:spPr>
          <a:xfrm>
            <a:off x="5123624" y="4281352"/>
            <a:ext cx="3432030"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kumimoji="0" lang="zh-CN" altLang="en-US"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项目实录：使用</a:t>
            </a:r>
            <a:r>
              <a:rPr kumimoji="0" lang="en-US" altLang="zh-CN"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shell script</a:t>
            </a:r>
            <a:r>
              <a:rPr kumimoji="0" lang="zh-CN" altLang="en-US"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编程</a:t>
            </a:r>
            <a:endParaRPr kumimoji="0" lang="zh-CN" altLang="en-US"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endParaRPr>
          </a:p>
        </p:txBody>
      </p:sp>
      <p:sp>
        <p:nvSpPr>
          <p:cNvPr id="51" name="Freeform 3"/>
          <p:cNvSpPr/>
          <p:nvPr/>
        </p:nvSpPr>
        <p:spPr>
          <a:xfrm>
            <a:off x="4700092" y="1642913"/>
            <a:ext cx="79628" cy="361568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52" name="Freeform 3"/>
          <p:cNvSpPr/>
          <p:nvPr/>
        </p:nvSpPr>
        <p:spPr>
          <a:xfrm>
            <a:off x="4637406" y="215848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7" name="Freeform 3"/>
          <p:cNvSpPr/>
          <p:nvPr/>
        </p:nvSpPr>
        <p:spPr>
          <a:xfrm>
            <a:off x="4637406" y="290236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3" name="Freeform 3"/>
          <p:cNvSpPr/>
          <p:nvPr/>
        </p:nvSpPr>
        <p:spPr>
          <a:xfrm>
            <a:off x="4637406" y="36357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4" name="Freeform 3"/>
          <p:cNvSpPr/>
          <p:nvPr/>
        </p:nvSpPr>
        <p:spPr>
          <a:xfrm>
            <a:off x="4637406" y="43596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p:transition spd="slow">
    <p:push dir="u"/>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0249" y="1448594"/>
            <a:ext cx="10496725" cy="499624"/>
          </a:xfrm>
          <a:prstGeom prst="rect">
            <a:avLst/>
          </a:prstGeom>
          <a:noFill/>
        </p:spPr>
        <p:txBody>
          <a:bodyPr wrap="square" rtlCol="0" anchor="t">
            <a:spAutoFit/>
          </a:bodyPr>
          <a:lstStyle/>
          <a:p>
            <a:pPr indent="457200">
              <a:lnSpc>
                <a:spcPct val="150000"/>
              </a:lnSpc>
              <a:spcBef>
                <a:spcPts val="360"/>
              </a:spcBef>
              <a:spcAft>
                <a:spcPts val="240"/>
              </a:spcAft>
            </a:pPr>
            <a:r>
              <a:rPr lang="en-US" altLang="zh-CN" sz="2000" dirty="0">
                <a:solidFill>
                  <a:srgbClr val="4C6062"/>
                </a:solidFill>
                <a:latin typeface="微软雅黑" panose="020B0503020204020204" pitchFamily="34" charset="-122"/>
                <a:ea typeface="微软雅黑" panose="020B0503020204020204" pitchFamily="34" charset="-122"/>
              </a:rPr>
              <a:t>1.</a:t>
            </a:r>
            <a:r>
              <a:rPr lang="zh-CN" altLang="en-US" sz="2000" dirty="0">
                <a:solidFill>
                  <a:srgbClr val="4C6062"/>
                </a:solidFill>
                <a:latin typeface="微软雅黑" panose="020B0503020204020204" pitchFamily="34" charset="-122"/>
                <a:ea typeface="微软雅黑" panose="020B0503020204020204" pitchFamily="34" charset="-122"/>
              </a:rPr>
              <a:t>视频学习</a:t>
            </a: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四、</a:t>
            </a:r>
            <a:r>
              <a:rPr lang="zh-CN" altLang="en-US" dirty="0">
                <a:latin typeface="Microsoft YaHei UI" panose="020B0503020204020204" pitchFamily="18" charset="-122"/>
                <a:cs typeface="Microsoft YaHei UI" panose="020B0503020204020204" pitchFamily="18" charset="-122"/>
                <a:sym typeface="+mn-ea"/>
              </a:rPr>
              <a:t>项目实录</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使用</a:t>
            </a:r>
            <a:r>
              <a:rPr lang="en-US" altLang="zh-CN" dirty="0"/>
              <a:t>shell script</a:t>
            </a:r>
            <a:r>
              <a:rPr lang="zh-CN" altLang="en-US" dirty="0"/>
              <a:t>编程</a:t>
            </a:r>
            <a:endParaRPr lang="zh-CN" altLang="en-US" b="0"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041775" y="2439194"/>
            <a:ext cx="3657600"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sh/>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860249" y="1448594"/>
            <a:ext cx="10496725" cy="4785926"/>
          </a:xfrm>
          <a:prstGeom prst="rect">
            <a:avLst/>
          </a:prstGeom>
          <a:noFill/>
        </p:spPr>
        <p:txBody>
          <a:bodyPr wrap="square" rtlCol="0" anchor="t">
            <a:spAutoFit/>
          </a:bodyPr>
          <a:lstStyle/>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2</a:t>
            </a:r>
            <a:r>
              <a:rPr lang="zh-CN" altLang="en-US" sz="1600" dirty="0">
                <a:solidFill>
                  <a:srgbClr val="4C6062"/>
                </a:solidFill>
                <a:latin typeface="微软雅黑" panose="020B0503020204020204" pitchFamily="34" charset="-122"/>
                <a:ea typeface="微软雅黑" panose="020B0503020204020204" pitchFamily="34" charset="-122"/>
              </a:rPr>
              <a:t>．项目目的</a:t>
            </a:r>
            <a:endParaRPr lang="zh-CN" altLang="en-US" sz="1600" dirty="0">
              <a:solidFill>
                <a:srgbClr val="4C6062"/>
              </a:solidFill>
              <a:latin typeface="微软雅黑" panose="020B0503020204020204" pitchFamily="34" charset="-122"/>
              <a:ea typeface="微软雅黑" panose="020B0503020204020204" pitchFamily="34" charset="-122"/>
            </a:endParaRPr>
          </a:p>
          <a:p>
            <a:pPr marL="342900" indent="342900">
              <a:spcBef>
                <a:spcPts val="360"/>
              </a:spcBef>
              <a:spcAft>
                <a:spcPts val="240"/>
              </a:spcAft>
              <a:buFont typeface="Arial" panose="020B0604020202020204" pitchFamily="34" charset="0"/>
              <a:buChar char="•"/>
            </a:pPr>
            <a:r>
              <a:rPr lang="zh-CN" altLang="en-US" sz="1600" dirty="0">
                <a:solidFill>
                  <a:srgbClr val="4C6062"/>
                </a:solidFill>
                <a:latin typeface="微软雅黑" panose="020B0503020204020204" pitchFamily="34" charset="-122"/>
                <a:ea typeface="微软雅黑" panose="020B0503020204020204" pitchFamily="34" charset="-122"/>
              </a:rPr>
              <a:t>掌握</a:t>
            </a:r>
            <a:r>
              <a:rPr lang="en-US" altLang="zh-CN" sz="1600" dirty="0">
                <a:solidFill>
                  <a:srgbClr val="4C6062"/>
                </a:solidFill>
                <a:latin typeface="微软雅黑" panose="020B0503020204020204" pitchFamily="34" charset="-122"/>
                <a:ea typeface="微软雅黑" panose="020B0503020204020204" pitchFamily="34" charset="-122"/>
              </a:rPr>
              <a:t>shell</a:t>
            </a:r>
            <a:r>
              <a:rPr lang="zh-CN" altLang="en-US" sz="1600" dirty="0">
                <a:solidFill>
                  <a:srgbClr val="4C6062"/>
                </a:solidFill>
                <a:latin typeface="微软雅黑" panose="020B0503020204020204" pitchFamily="34" charset="-122"/>
                <a:ea typeface="微软雅黑" panose="020B0503020204020204" pitchFamily="34" charset="-122"/>
              </a:rPr>
              <a:t>环境变量、管道、输入输出重定向的使用方法。</a:t>
            </a:r>
            <a:endParaRPr lang="zh-CN" altLang="en-US" sz="1600" dirty="0">
              <a:solidFill>
                <a:srgbClr val="4C6062"/>
              </a:solidFill>
              <a:latin typeface="微软雅黑" panose="020B0503020204020204" pitchFamily="34" charset="-122"/>
              <a:ea typeface="微软雅黑" panose="020B0503020204020204" pitchFamily="34" charset="-122"/>
            </a:endParaRPr>
          </a:p>
          <a:p>
            <a:pPr marL="342900" indent="342900">
              <a:spcBef>
                <a:spcPts val="360"/>
              </a:spcBef>
              <a:spcAft>
                <a:spcPts val="240"/>
              </a:spcAft>
              <a:buFont typeface="Arial" panose="020B0604020202020204" pitchFamily="34" charset="0"/>
              <a:buChar char="•"/>
            </a:pPr>
            <a:r>
              <a:rPr lang="zh-CN" altLang="en-US" sz="1600" dirty="0">
                <a:solidFill>
                  <a:srgbClr val="4C6062"/>
                </a:solidFill>
                <a:latin typeface="微软雅黑" panose="020B0503020204020204" pitchFamily="34" charset="-122"/>
                <a:ea typeface="微软雅黑" panose="020B0503020204020204" pitchFamily="34" charset="-122"/>
              </a:rPr>
              <a:t>熟悉</a:t>
            </a:r>
            <a:r>
              <a:rPr lang="en-US" altLang="zh-CN" sz="1600" dirty="0">
                <a:solidFill>
                  <a:srgbClr val="4C6062"/>
                </a:solidFill>
                <a:latin typeface="微软雅黑" panose="020B0503020204020204" pitchFamily="34" charset="-122"/>
                <a:ea typeface="微软雅黑" panose="020B0503020204020204" pitchFamily="34" charset="-122"/>
              </a:rPr>
              <a:t>shell</a:t>
            </a:r>
            <a:r>
              <a:rPr lang="zh-CN" altLang="en-US" sz="1600" dirty="0">
                <a:solidFill>
                  <a:srgbClr val="4C6062"/>
                </a:solidFill>
                <a:latin typeface="微软雅黑" panose="020B0503020204020204" pitchFamily="34" charset="-122"/>
                <a:ea typeface="微软雅黑" panose="020B0503020204020204" pitchFamily="34" charset="-122"/>
              </a:rPr>
              <a:t>程序设计。</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3</a:t>
            </a:r>
            <a:r>
              <a:rPr lang="zh-CN" altLang="en-US" sz="1600" dirty="0">
                <a:solidFill>
                  <a:srgbClr val="4C6062"/>
                </a:solidFill>
                <a:latin typeface="微软雅黑" panose="020B0503020204020204" pitchFamily="34" charset="-122"/>
                <a:ea typeface="微软雅黑" panose="020B0503020204020204" pitchFamily="34" charset="-122"/>
              </a:rPr>
              <a:t>．项目背景</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1</a:t>
            </a:r>
            <a:r>
              <a:rPr lang="zh-CN" altLang="en-US" sz="1600" dirty="0">
                <a:solidFill>
                  <a:srgbClr val="4C6062"/>
                </a:solidFill>
                <a:latin typeface="微软雅黑" panose="020B0503020204020204" pitchFamily="34" charset="-122"/>
                <a:ea typeface="微软雅黑" panose="020B0503020204020204" pitchFamily="34" charset="-122"/>
              </a:rPr>
              <a:t>）如果想要计算</a:t>
            </a:r>
            <a:r>
              <a:rPr lang="en-US" altLang="zh-CN" sz="1600" dirty="0">
                <a:solidFill>
                  <a:srgbClr val="4C6062"/>
                </a:solidFill>
                <a:latin typeface="微软雅黑" panose="020B0503020204020204" pitchFamily="34" charset="-122"/>
                <a:ea typeface="微软雅黑" panose="020B0503020204020204" pitchFamily="34" charset="-122"/>
              </a:rPr>
              <a:t>1+2+3+...+100</a:t>
            </a:r>
            <a:r>
              <a:rPr lang="zh-CN" altLang="en-US" sz="1600" dirty="0">
                <a:solidFill>
                  <a:srgbClr val="4C6062"/>
                </a:solidFill>
                <a:latin typeface="微软雅黑" panose="020B0503020204020204" pitchFamily="34" charset="-122"/>
                <a:ea typeface="微软雅黑" panose="020B0503020204020204" pitchFamily="34" charset="-122"/>
              </a:rPr>
              <a:t>的值。利用循环，该怎样编写程序？</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如果想要让用户自行输入一个数字，让程序由</a:t>
            </a:r>
            <a:r>
              <a:rPr lang="en-US" altLang="zh-CN" sz="1600" dirty="0">
                <a:solidFill>
                  <a:srgbClr val="4C6062"/>
                </a:solidFill>
                <a:latin typeface="微软雅黑" panose="020B0503020204020204" pitchFamily="34" charset="-122"/>
                <a:ea typeface="微软雅黑" panose="020B0503020204020204" pitchFamily="34" charset="-122"/>
              </a:rPr>
              <a:t>1+2+...</a:t>
            </a:r>
            <a:r>
              <a:rPr lang="zh-CN" altLang="en-US" sz="1600" dirty="0">
                <a:solidFill>
                  <a:srgbClr val="4C6062"/>
                </a:solidFill>
                <a:latin typeface="微软雅黑" panose="020B0503020204020204" pitchFamily="34" charset="-122"/>
                <a:ea typeface="微软雅黑" panose="020B0503020204020204" pitchFamily="34" charset="-122"/>
              </a:rPr>
              <a:t>直到你输入的数字为止，该如何撰写呢？</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2</a:t>
            </a:r>
            <a:r>
              <a:rPr lang="zh-CN" altLang="en-US" sz="1600" dirty="0">
                <a:solidFill>
                  <a:srgbClr val="4C6062"/>
                </a:solidFill>
                <a:latin typeface="微软雅黑" panose="020B0503020204020204" pitchFamily="34" charset="-122"/>
                <a:ea typeface="微软雅黑" panose="020B0503020204020204" pitchFamily="34" charset="-122"/>
              </a:rPr>
              <a:t>）创建一个脚本，名为</a:t>
            </a:r>
            <a:r>
              <a:rPr lang="en-US" altLang="zh-CN" sz="1600" dirty="0">
                <a:solidFill>
                  <a:srgbClr val="4C6062"/>
                </a:solidFill>
                <a:latin typeface="微软雅黑" panose="020B0503020204020204" pitchFamily="34" charset="-122"/>
                <a:ea typeface="微软雅黑" panose="020B0503020204020204" pitchFamily="34" charset="-122"/>
              </a:rPr>
              <a:t>/root/</a:t>
            </a:r>
            <a:r>
              <a:rPr lang="en-US" altLang="zh-CN" sz="1600" dirty="0" err="1">
                <a:solidFill>
                  <a:srgbClr val="4C6062"/>
                </a:solidFill>
                <a:latin typeface="微软雅黑" panose="020B0503020204020204" pitchFamily="34" charset="-122"/>
                <a:ea typeface="微软雅黑" panose="020B0503020204020204" pitchFamily="34" charset="-122"/>
              </a:rPr>
              <a:t>batchusers</a:t>
            </a:r>
            <a:r>
              <a:rPr lang="zh-CN" altLang="en-US" sz="1600" dirty="0">
                <a:solidFill>
                  <a:srgbClr val="4C6062"/>
                </a:solidFill>
                <a:latin typeface="微软雅黑" panose="020B0503020204020204" pitchFamily="34" charset="-122"/>
                <a:ea typeface="微软雅黑" panose="020B0503020204020204" pitchFamily="34" charset="-122"/>
              </a:rPr>
              <a:t>。此脚本能实现为系统创建本地用户，并且这些用户的用户名来自一个包含用户名列表的文件，同时满足下列要求。</a:t>
            </a:r>
            <a:endParaRPr lang="zh-CN" altLang="en-US" sz="1600" dirty="0">
              <a:solidFill>
                <a:srgbClr val="4C6062"/>
              </a:solidFill>
              <a:latin typeface="微软雅黑" panose="020B0503020204020204" pitchFamily="34" charset="-122"/>
              <a:ea typeface="微软雅黑" panose="020B0503020204020204" pitchFamily="34" charset="-122"/>
            </a:endParaRPr>
          </a:p>
          <a:p>
            <a:pPr marL="285750" indent="285750">
              <a:spcBef>
                <a:spcPts val="360"/>
              </a:spcBef>
              <a:spcAft>
                <a:spcPts val="240"/>
              </a:spcAft>
              <a:buFont typeface="Arial" panose="020B0604020202020204" pitchFamily="34" charset="0"/>
              <a:buChar char="•"/>
            </a:pPr>
            <a:r>
              <a:rPr lang="zh-CN" altLang="en-US" sz="1600" dirty="0">
                <a:solidFill>
                  <a:srgbClr val="4C6062"/>
                </a:solidFill>
                <a:latin typeface="微软雅黑" panose="020B0503020204020204" pitchFamily="34" charset="-122"/>
                <a:ea typeface="微软雅黑" panose="020B0503020204020204" pitchFamily="34" charset="-122"/>
              </a:rPr>
              <a:t>此脚本要求提供一个参数，此参数就是包含用户名列表的文件。</a:t>
            </a:r>
            <a:endParaRPr lang="zh-CN" altLang="en-US" sz="1600" dirty="0">
              <a:solidFill>
                <a:srgbClr val="4C6062"/>
              </a:solidFill>
              <a:latin typeface="微软雅黑" panose="020B0503020204020204" pitchFamily="34" charset="-122"/>
              <a:ea typeface="微软雅黑" panose="020B0503020204020204" pitchFamily="34" charset="-122"/>
            </a:endParaRPr>
          </a:p>
          <a:p>
            <a:pPr marL="285750" indent="285750">
              <a:spcBef>
                <a:spcPts val="360"/>
              </a:spcBef>
              <a:spcAft>
                <a:spcPts val="240"/>
              </a:spcAft>
              <a:buFont typeface="Arial" panose="020B0604020202020204" pitchFamily="34" charset="0"/>
              <a:buChar char="•"/>
            </a:pPr>
            <a:r>
              <a:rPr lang="zh-CN" altLang="en-US" sz="1600" dirty="0">
                <a:solidFill>
                  <a:srgbClr val="4C6062"/>
                </a:solidFill>
                <a:latin typeface="微软雅黑" panose="020B0503020204020204" pitchFamily="34" charset="-122"/>
                <a:ea typeface="微软雅黑" panose="020B0503020204020204" pitchFamily="34" charset="-122"/>
              </a:rPr>
              <a:t>如果没有提供参数，此脚本应该给出提示信息</a:t>
            </a:r>
            <a:r>
              <a:rPr lang="en-US" altLang="zh-CN" sz="1600" dirty="0">
                <a:solidFill>
                  <a:srgbClr val="4C6062"/>
                </a:solidFill>
                <a:latin typeface="微软雅黑" panose="020B0503020204020204" pitchFamily="34" charset="-122"/>
                <a:ea typeface="微软雅黑" panose="020B0503020204020204" pitchFamily="34" charset="-122"/>
              </a:rPr>
              <a:t>Usage: /root/</a:t>
            </a:r>
            <a:r>
              <a:rPr lang="en-US" altLang="zh-CN" sz="1600" dirty="0" err="1">
                <a:solidFill>
                  <a:srgbClr val="4C6062"/>
                </a:solidFill>
                <a:latin typeface="微软雅黑" panose="020B0503020204020204" pitchFamily="34" charset="-122"/>
                <a:ea typeface="微软雅黑" panose="020B0503020204020204" pitchFamily="34" charset="-122"/>
              </a:rPr>
              <a:t>batchusers</a:t>
            </a:r>
            <a:r>
              <a:rPr lang="zh-CN" altLang="en-US" sz="1600" dirty="0">
                <a:solidFill>
                  <a:srgbClr val="4C6062"/>
                </a:solidFill>
                <a:latin typeface="微软雅黑" panose="020B0503020204020204" pitchFamily="34" charset="-122"/>
                <a:ea typeface="微软雅黑" panose="020B0503020204020204" pitchFamily="34" charset="-122"/>
              </a:rPr>
              <a:t>，然后退出并返回相应的值。</a:t>
            </a:r>
            <a:endParaRPr lang="zh-CN" altLang="en-US" sz="1600" dirty="0">
              <a:solidFill>
                <a:srgbClr val="4C6062"/>
              </a:solidFill>
              <a:latin typeface="微软雅黑" panose="020B0503020204020204" pitchFamily="34" charset="-122"/>
              <a:ea typeface="微软雅黑" panose="020B0503020204020204" pitchFamily="34" charset="-122"/>
            </a:endParaRPr>
          </a:p>
          <a:p>
            <a:pPr marL="285750" indent="285750">
              <a:spcBef>
                <a:spcPts val="360"/>
              </a:spcBef>
              <a:spcAft>
                <a:spcPts val="240"/>
              </a:spcAft>
              <a:buFont typeface="Arial" panose="020B0604020202020204" pitchFamily="34" charset="0"/>
              <a:buChar char="•"/>
            </a:pPr>
            <a:r>
              <a:rPr lang="zh-CN" altLang="en-US" sz="1600" dirty="0">
                <a:solidFill>
                  <a:srgbClr val="4C6062"/>
                </a:solidFill>
                <a:latin typeface="微软雅黑" panose="020B0503020204020204" pitchFamily="34" charset="-122"/>
                <a:ea typeface="微软雅黑" panose="020B0503020204020204" pitchFamily="34" charset="-122"/>
              </a:rPr>
              <a:t>如果提供一个不存在的文件名，此脚本应该给出提示信息</a:t>
            </a:r>
            <a:r>
              <a:rPr lang="en-US" altLang="zh-CN" sz="1600" dirty="0">
                <a:solidFill>
                  <a:srgbClr val="4C6062"/>
                </a:solidFill>
                <a:latin typeface="微软雅黑" panose="020B0503020204020204" pitchFamily="34" charset="-122"/>
                <a:ea typeface="微软雅黑" panose="020B0503020204020204" pitchFamily="34" charset="-122"/>
              </a:rPr>
              <a:t>input file not found</a:t>
            </a:r>
            <a:r>
              <a:rPr lang="zh-CN" altLang="en-US" sz="1600" dirty="0">
                <a:solidFill>
                  <a:srgbClr val="4C6062"/>
                </a:solidFill>
                <a:latin typeface="微软雅黑" panose="020B0503020204020204" pitchFamily="34" charset="-122"/>
                <a:ea typeface="微软雅黑" panose="020B0503020204020204" pitchFamily="34" charset="-122"/>
              </a:rPr>
              <a:t>，然后退出并返回相应的值。</a:t>
            </a:r>
            <a:endParaRPr lang="zh-CN" altLang="en-US" sz="1600" dirty="0">
              <a:solidFill>
                <a:srgbClr val="4C6062"/>
              </a:solidFill>
              <a:latin typeface="微软雅黑" panose="020B0503020204020204" pitchFamily="34" charset="-122"/>
              <a:ea typeface="微软雅黑" panose="020B0503020204020204" pitchFamily="34" charset="-122"/>
            </a:endParaRPr>
          </a:p>
          <a:p>
            <a:pPr marL="285750" indent="285750">
              <a:spcBef>
                <a:spcPts val="360"/>
              </a:spcBef>
              <a:spcAft>
                <a:spcPts val="240"/>
              </a:spcAft>
              <a:buFont typeface="Arial" panose="020B0604020202020204" pitchFamily="34" charset="0"/>
              <a:buChar char="•"/>
            </a:pPr>
            <a:r>
              <a:rPr lang="zh-CN" altLang="en-US" sz="1600" dirty="0">
                <a:solidFill>
                  <a:srgbClr val="4C6062"/>
                </a:solidFill>
                <a:latin typeface="微软雅黑" panose="020B0503020204020204" pitchFamily="34" charset="-122"/>
                <a:ea typeface="微软雅黑" panose="020B0503020204020204" pitchFamily="34" charset="-122"/>
              </a:rPr>
              <a:t>创建的用户登录</a:t>
            </a:r>
            <a:r>
              <a:rPr lang="en-US" altLang="zh-CN" sz="1600" dirty="0">
                <a:solidFill>
                  <a:srgbClr val="4C6062"/>
                </a:solidFill>
                <a:latin typeface="微软雅黑" panose="020B0503020204020204" pitchFamily="34" charset="-122"/>
                <a:ea typeface="微软雅黑" panose="020B0503020204020204" pitchFamily="34" charset="-122"/>
              </a:rPr>
              <a:t>shell</a:t>
            </a:r>
            <a:r>
              <a:rPr lang="zh-CN" altLang="en-US" sz="1600" dirty="0">
                <a:solidFill>
                  <a:srgbClr val="4C6062"/>
                </a:solidFill>
                <a:latin typeface="微软雅黑" panose="020B0503020204020204" pitchFamily="34" charset="-122"/>
                <a:ea typeface="微软雅黑" panose="020B0503020204020204" pitchFamily="34" charset="-122"/>
              </a:rPr>
              <a:t>为</a:t>
            </a:r>
            <a:r>
              <a:rPr lang="en-US" altLang="zh-CN" sz="1600" dirty="0">
                <a:solidFill>
                  <a:srgbClr val="4C6062"/>
                </a:solidFill>
                <a:latin typeface="微软雅黑" panose="020B0503020204020204" pitchFamily="34" charset="-122"/>
                <a:ea typeface="微软雅黑" panose="020B0503020204020204" pitchFamily="34" charset="-122"/>
              </a:rPr>
              <a:t>/bin/false</a:t>
            </a:r>
            <a:r>
              <a:rPr lang="zh-CN" altLang="en-US" sz="1600" dirty="0">
                <a:solidFill>
                  <a:srgbClr val="4C6062"/>
                </a:solidFill>
                <a:latin typeface="微软雅黑" panose="020B0503020204020204" pitchFamily="34" charset="-122"/>
                <a:ea typeface="微软雅黑" panose="020B0503020204020204" pitchFamily="34" charset="-122"/>
              </a:rPr>
              <a:t>。</a:t>
            </a:r>
            <a:endParaRPr lang="zh-CN" altLang="en-US" sz="1600" dirty="0">
              <a:solidFill>
                <a:srgbClr val="4C6062"/>
              </a:solidFill>
              <a:latin typeface="微软雅黑" panose="020B0503020204020204" pitchFamily="34" charset="-122"/>
              <a:ea typeface="微软雅黑" panose="020B0503020204020204" pitchFamily="34" charset="-122"/>
            </a:endParaRPr>
          </a:p>
          <a:p>
            <a:pPr marL="285750" indent="285750">
              <a:spcBef>
                <a:spcPts val="360"/>
              </a:spcBef>
              <a:spcAft>
                <a:spcPts val="240"/>
              </a:spcAft>
              <a:buFont typeface="Arial" panose="020B0604020202020204" pitchFamily="34" charset="0"/>
              <a:buChar char="•"/>
            </a:pPr>
            <a:r>
              <a:rPr lang="zh-CN" altLang="en-US" sz="1600" dirty="0">
                <a:solidFill>
                  <a:srgbClr val="4C6062"/>
                </a:solidFill>
                <a:latin typeface="微软雅黑" panose="020B0503020204020204" pitchFamily="34" charset="-122"/>
                <a:ea typeface="微软雅黑" panose="020B0503020204020204" pitchFamily="34" charset="-122"/>
              </a:rPr>
              <a:t>此脚本需要为用户设置默认密码“</a:t>
            </a:r>
            <a:r>
              <a:rPr lang="en-US" altLang="zh-CN" sz="1600" dirty="0">
                <a:solidFill>
                  <a:srgbClr val="4C6062"/>
                </a:solidFill>
                <a:latin typeface="微软雅黑" panose="020B0503020204020204" pitchFamily="34" charset="-122"/>
                <a:ea typeface="微软雅黑" panose="020B0503020204020204" pitchFamily="34" charset="-122"/>
              </a:rPr>
              <a:t>123456”</a:t>
            </a:r>
            <a:r>
              <a:rPr lang="zh-CN" altLang="en-US" sz="1600" dirty="0">
                <a:solidFill>
                  <a:srgbClr val="4C6062"/>
                </a:solidFill>
                <a:latin typeface="微软雅黑" panose="020B0503020204020204" pitchFamily="34" charset="-122"/>
                <a:ea typeface="微软雅黑" panose="020B0503020204020204" pitchFamily="34" charset="-122"/>
              </a:rPr>
              <a:t>。</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en-US" altLang="zh-CN" sz="1600" dirty="0">
                <a:solidFill>
                  <a:srgbClr val="4C6062"/>
                </a:solidFill>
                <a:latin typeface="微软雅黑" panose="020B0503020204020204" pitchFamily="34" charset="-122"/>
                <a:ea typeface="微软雅黑" panose="020B0503020204020204" pitchFamily="34" charset="-122"/>
              </a:rPr>
              <a:t>4</a:t>
            </a:r>
            <a:r>
              <a:rPr lang="zh-CN" altLang="en-US" sz="1600" dirty="0">
                <a:solidFill>
                  <a:srgbClr val="4C6062"/>
                </a:solidFill>
                <a:latin typeface="微软雅黑" panose="020B0503020204020204" pitchFamily="34" charset="-122"/>
                <a:ea typeface="微软雅黑" panose="020B0503020204020204" pitchFamily="34" charset="-122"/>
              </a:rPr>
              <a:t>．项目要求</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spcBef>
                <a:spcPts val="360"/>
              </a:spcBef>
              <a:spcAft>
                <a:spcPts val="240"/>
              </a:spcAft>
            </a:pPr>
            <a:r>
              <a:rPr lang="zh-CN" altLang="en-US" sz="1600" dirty="0">
                <a:solidFill>
                  <a:srgbClr val="4C6062"/>
                </a:solidFill>
                <a:latin typeface="微软雅黑" panose="020B0503020204020204" pitchFamily="34" charset="-122"/>
                <a:ea typeface="微软雅黑" panose="020B0503020204020204" pitchFamily="34" charset="-122"/>
              </a:rPr>
              <a:t>练习</a:t>
            </a:r>
            <a:r>
              <a:rPr lang="en-US" altLang="zh-CN" sz="1600" dirty="0">
                <a:solidFill>
                  <a:srgbClr val="4C6062"/>
                </a:solidFill>
                <a:latin typeface="微软雅黑" panose="020B0503020204020204" pitchFamily="34" charset="-122"/>
                <a:ea typeface="微软雅黑" panose="020B0503020204020204" pitchFamily="34" charset="-122"/>
              </a:rPr>
              <a:t>shell</a:t>
            </a:r>
            <a:r>
              <a:rPr lang="zh-CN" altLang="en-US" sz="1600" dirty="0">
                <a:solidFill>
                  <a:srgbClr val="4C6062"/>
                </a:solidFill>
                <a:latin typeface="微软雅黑" panose="020B0503020204020204" pitchFamily="34" charset="-122"/>
                <a:ea typeface="微软雅黑" panose="020B0503020204020204" pitchFamily="34" charset="-122"/>
              </a:rPr>
              <a:t>程序设计方法及</a:t>
            </a:r>
            <a:r>
              <a:rPr lang="en-US" altLang="zh-CN" sz="1600" dirty="0">
                <a:solidFill>
                  <a:srgbClr val="4C6062"/>
                </a:solidFill>
                <a:latin typeface="微软雅黑" panose="020B0503020204020204" pitchFamily="34" charset="-122"/>
                <a:ea typeface="微软雅黑" panose="020B0503020204020204" pitchFamily="34" charset="-122"/>
              </a:rPr>
              <a:t>shell</a:t>
            </a:r>
            <a:r>
              <a:rPr lang="zh-CN" altLang="en-US" sz="1600" dirty="0">
                <a:solidFill>
                  <a:srgbClr val="4C6062"/>
                </a:solidFill>
                <a:latin typeface="微软雅黑" panose="020B0503020204020204" pitchFamily="34" charset="-122"/>
                <a:ea typeface="微软雅黑" panose="020B0503020204020204" pitchFamily="34" charset="-122"/>
              </a:rPr>
              <a:t>环境变量、管道、输入输出重定向的使用方法。</a:t>
            </a:r>
            <a:endParaRPr lang="zh-CN" altLang="en-US" sz="1600" dirty="0">
              <a:solidFill>
                <a:srgbClr val="4C6062"/>
              </a:solidFill>
              <a:latin typeface="微软雅黑" panose="020B0503020204020204" pitchFamily="34" charset="-122"/>
              <a:ea typeface="微软雅黑" panose="020B0503020204020204" pitchFamily="34" charset="-122"/>
            </a:endParaRPr>
          </a:p>
        </p:txBody>
      </p:sp>
      <p:sp>
        <p:nvSpPr>
          <p:cNvPr id="4" name="标题 3"/>
          <p:cNvSpPr>
            <a:spLocks noGrp="1"/>
          </p:cNvSpPr>
          <p:nvPr>
            <p:ph type="title"/>
          </p:nvPr>
        </p:nvSpPr>
        <p:spPr/>
        <p:txBody>
          <a:bodyPr/>
          <a:lstStyle/>
          <a:p>
            <a:r>
              <a:rPr lang="zh-CN" altLang="en-US" dirty="0"/>
              <a:t>四、</a:t>
            </a:r>
            <a:r>
              <a:rPr lang="zh-CN" altLang="en-US" dirty="0">
                <a:latin typeface="Microsoft YaHei UI" panose="020B0503020204020204" pitchFamily="18" charset="-122"/>
                <a:cs typeface="Microsoft YaHei UI" panose="020B0503020204020204" pitchFamily="18" charset="-122"/>
                <a:sym typeface="+mn-ea"/>
              </a:rPr>
              <a:t>项目实录</a:t>
            </a:r>
            <a:endParaRPr lang="zh-CN" altLang="en-US" dirty="0"/>
          </a:p>
        </p:txBody>
      </p:sp>
      <p:sp>
        <p:nvSpPr>
          <p:cNvPr id="6" name="内容占位符 5"/>
          <p:cNvSpPr>
            <a:spLocks noGrp="1"/>
          </p:cNvSpPr>
          <p:nvPr>
            <p:ph idx="13"/>
          </p:nvPr>
        </p:nvSpPr>
        <p:spPr/>
        <p:txBody>
          <a:bodyPr>
            <a:normAutofit lnSpcReduction="10000"/>
          </a:bodyPr>
          <a:lstStyle/>
          <a:p>
            <a:r>
              <a:rPr lang="zh-CN" altLang="en-US" dirty="0"/>
              <a:t>使用</a:t>
            </a:r>
            <a:r>
              <a:rPr lang="en-US" altLang="zh-CN" dirty="0"/>
              <a:t>shell script</a:t>
            </a:r>
            <a:r>
              <a:rPr lang="zh-CN" altLang="en-US" dirty="0"/>
              <a:t>编程</a:t>
            </a:r>
            <a:endParaRPr lang="zh-CN" altLang="en-US" b="0" dirty="0"/>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spTree>
  </p:cSld>
  <p:clrMapOvr>
    <a:masterClrMapping/>
  </p:clrMapOvr>
  <p:transition spd="slow">
    <p:push/>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0" y="0"/>
            <a:ext cx="12198350" cy="6859588"/>
          </a:xfrm>
          <a:prstGeom prst="rect">
            <a:avLst/>
          </a:prstGeom>
        </p:spPr>
      </p:pic>
      <p:sp>
        <p:nvSpPr>
          <p:cNvPr id="6" name="矩形 5"/>
          <p:cNvSpPr/>
          <p:nvPr/>
        </p:nvSpPr>
        <p:spPr>
          <a:xfrm>
            <a:off x="2258147" y="2210312"/>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7" name="矩形 6"/>
          <p:cNvSpPr/>
          <p:nvPr/>
        </p:nvSpPr>
        <p:spPr>
          <a:xfrm>
            <a:off x="2258147" y="4025019"/>
            <a:ext cx="7682056" cy="60973"/>
          </a:xfrm>
          <a:prstGeom prst="rect">
            <a:avLst/>
          </a:prstGeom>
          <a:gradFill flip="none" rotWithShape="1">
            <a:gsLst>
              <a:gs pos="0">
                <a:srgbClr val="28A7E1"/>
              </a:gs>
              <a:gs pos="50000">
                <a:schemeClr val="accent1">
                  <a:tint val="44500"/>
                  <a:satMod val="160000"/>
                </a:schemeClr>
              </a:gs>
              <a:gs pos="100000">
                <a:srgbClr val="28A7E1"/>
              </a:gs>
            </a:gsLst>
            <a:lin ang="5400000" scaled="0"/>
            <a:tileRect/>
          </a:gradFill>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spcCol="0" rtlCol="0" anchor="ctr"/>
          <a:lstStyle/>
          <a:p>
            <a:pPr algn="ctr"/>
            <a:endParaRPr lang="zh-CN" altLang="en-US"/>
          </a:p>
        </p:txBody>
      </p:sp>
      <p:sp>
        <p:nvSpPr>
          <p:cNvPr id="14" name="椭圆 13"/>
          <p:cNvSpPr/>
          <p:nvPr/>
        </p:nvSpPr>
        <p:spPr>
          <a:xfrm>
            <a:off x="10095121" y="2480346"/>
            <a:ext cx="203200" cy="203200"/>
          </a:xfrm>
          <a:prstGeom prst="ellipse">
            <a:avLst/>
          </a:prstGeom>
          <a:solidFill>
            <a:srgbClr val="3E5CCC">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10095121" y="2727996"/>
            <a:ext cx="203200" cy="203200"/>
          </a:xfrm>
          <a:prstGeom prst="ellipse">
            <a:avLst/>
          </a:pr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10095121" y="2975646"/>
            <a:ext cx="203200" cy="203200"/>
          </a:xfrm>
          <a:prstGeom prst="ellipse">
            <a:avLst/>
          </a:prstGeom>
          <a:solidFill>
            <a:srgbClr val="F08E35">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
          <p:cNvSpPr txBox="1"/>
          <p:nvPr/>
        </p:nvSpPr>
        <p:spPr>
          <a:xfrm>
            <a:off x="2611437" y="2134394"/>
            <a:ext cx="7006442" cy="1938992"/>
          </a:xfrm>
          <a:prstGeom prst="rect">
            <a:avLst/>
          </a:prstGeom>
          <a:noFill/>
        </p:spPr>
        <p:txBody>
          <a:bodyPr wrap="square" rtlCol="0">
            <a:spAutoFit/>
          </a:bodyPr>
          <a:lstStyle/>
          <a:p>
            <a:r>
              <a:rPr lang="en-US" altLang="zh-CN" sz="12000" b="1" dirty="0">
                <a:solidFill>
                  <a:schemeClr val="bg1"/>
                </a:solidFill>
                <a:latin typeface="微软雅黑" panose="020B0503020204020204" pitchFamily="34" charset="-122"/>
                <a:ea typeface="微软雅黑" panose="020B0503020204020204" pitchFamily="34" charset="-122"/>
              </a:rPr>
              <a:t>THANKS</a:t>
            </a:r>
            <a:endParaRPr lang="zh-CN" altLang="en-US" sz="12000" b="1"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1100">
        <p14:switch dir="r"/>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项目知识准备</a:t>
            </a:r>
            <a:endParaRPr lang="zh-CN" altLang="en-US" dirty="0"/>
          </a:p>
        </p:txBody>
      </p:sp>
      <p:sp>
        <p:nvSpPr>
          <p:cNvPr id="6" name="内容占位符 5"/>
          <p:cNvSpPr>
            <a:spLocks noGrp="1"/>
          </p:cNvSpPr>
          <p:nvPr>
            <p:ph idx="13"/>
          </p:nvPr>
        </p:nvSpPr>
        <p:spPr/>
        <p:txBody>
          <a:bodyPr>
            <a:noAutofit/>
          </a:bodyPr>
          <a:lstStyle/>
          <a:p>
            <a:r>
              <a:rPr lang="zh-CN" altLang="en-US" dirty="0"/>
              <a:t>编写与执行一个</a:t>
            </a:r>
            <a:r>
              <a:rPr lang="en-US" altLang="zh-CN" dirty="0"/>
              <a:t>shell script</a:t>
            </a:r>
            <a:endParaRPr lang="zh-CN" altLang="en-US" dirty="0"/>
          </a:p>
        </p:txBody>
      </p:sp>
      <p:sp>
        <p:nvSpPr>
          <p:cNvPr id="2" name="文本框 1"/>
          <p:cNvSpPr txBox="1"/>
          <p:nvPr/>
        </p:nvSpPr>
        <p:spPr>
          <a:xfrm>
            <a:off x="917576" y="1570517"/>
            <a:ext cx="10363200" cy="5300938"/>
          </a:xfrm>
          <a:prstGeom prst="rect">
            <a:avLst/>
          </a:prstGeom>
          <a:noFill/>
        </p:spPr>
        <p:txBody>
          <a:bodyPr wrap="square" rtlCol="0" anchor="t">
            <a:spAutoFit/>
          </a:bodyPr>
          <a:lstStyle/>
          <a:p>
            <a:pPr indent="457200">
              <a:lnSpc>
                <a:spcPct val="150000"/>
              </a:lnSpc>
            </a:pPr>
            <a:r>
              <a:rPr lang="zh-CN" altLang="en-US" sz="2000" dirty="0">
                <a:solidFill>
                  <a:srgbClr val="4C6062"/>
                </a:solidFill>
                <a:latin typeface="微软雅黑" panose="020B0503020204020204" pitchFamily="34" charset="-122"/>
                <a:ea typeface="微软雅黑" panose="020B0503020204020204" pitchFamily="34" charset="-122"/>
              </a:rPr>
              <a:t>第一个</a:t>
            </a:r>
            <a:r>
              <a:rPr lang="en-US" altLang="zh-CN" sz="2000" dirty="0">
                <a:solidFill>
                  <a:srgbClr val="4C6062"/>
                </a:solidFill>
                <a:latin typeface="微软雅黑" panose="020B0503020204020204" pitchFamily="34" charset="-122"/>
                <a:ea typeface="微软雅黑" panose="020B0503020204020204" pitchFamily="34" charset="-122"/>
              </a:rPr>
              <a:t>shell script</a:t>
            </a:r>
            <a:r>
              <a:rPr lang="zh-CN" altLang="en-US" sz="2000" dirty="0">
                <a:solidFill>
                  <a:srgbClr val="4C6062"/>
                </a:solidFill>
                <a:latin typeface="微软雅黑" panose="020B0503020204020204" pitchFamily="34" charset="-122"/>
                <a:ea typeface="微软雅黑" panose="020B0503020204020204" pitchFamily="34" charset="-122"/>
              </a:rPr>
              <a:t>程序分析</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1</a:t>
            </a:r>
            <a:r>
              <a:rPr lang="zh-CN" altLang="en-US" sz="1600" dirty="0">
                <a:solidFill>
                  <a:srgbClr val="4C6062"/>
                </a:solidFill>
                <a:latin typeface="微软雅黑" panose="020B0503020204020204" pitchFamily="34" charset="-122"/>
                <a:ea typeface="微软雅黑" panose="020B0503020204020204" pitchFamily="34" charset="-122"/>
              </a:rPr>
              <a:t>）第一行</a:t>
            </a:r>
            <a:r>
              <a:rPr lang="en-US" altLang="zh-CN" sz="1600" dirty="0">
                <a:solidFill>
                  <a:srgbClr val="4C6062"/>
                </a:solidFill>
                <a:latin typeface="微软雅黑" panose="020B0503020204020204" pitchFamily="34" charset="-122"/>
                <a:ea typeface="微软雅黑" panose="020B0503020204020204" pitchFamily="34" charset="-122"/>
              </a:rPr>
              <a:t>#!/bin/bash</a:t>
            </a:r>
            <a:r>
              <a:rPr lang="zh-CN" altLang="en-US" sz="1600" dirty="0">
                <a:solidFill>
                  <a:srgbClr val="4C6062"/>
                </a:solidFill>
                <a:latin typeface="微软雅黑" panose="020B0503020204020204" pitchFamily="34" charset="-122"/>
                <a:ea typeface="微软雅黑" panose="020B0503020204020204" pitchFamily="34" charset="-122"/>
              </a:rPr>
              <a:t>在宣告这个</a:t>
            </a:r>
            <a:r>
              <a:rPr lang="en-US" altLang="zh-CN" sz="1600" dirty="0">
                <a:solidFill>
                  <a:srgbClr val="4C6062"/>
                </a:solidFill>
                <a:latin typeface="微软雅黑" panose="020B0503020204020204" pitchFamily="34" charset="-122"/>
                <a:ea typeface="微软雅黑" panose="020B0503020204020204" pitchFamily="34" charset="-122"/>
              </a:rPr>
              <a:t>script</a:t>
            </a:r>
            <a:r>
              <a:rPr lang="zh-CN" altLang="en-US" sz="1600" dirty="0">
                <a:solidFill>
                  <a:srgbClr val="4C6062"/>
                </a:solidFill>
                <a:latin typeface="微软雅黑" panose="020B0503020204020204" pitchFamily="34" charset="-122"/>
                <a:ea typeface="微软雅黑" panose="020B0503020204020204" pitchFamily="34" charset="-122"/>
              </a:rPr>
              <a:t>使用的</a:t>
            </a:r>
            <a:r>
              <a:rPr lang="en-US" altLang="zh-CN" sz="1600" dirty="0">
                <a:solidFill>
                  <a:srgbClr val="4C6062"/>
                </a:solidFill>
                <a:latin typeface="微软雅黑" panose="020B0503020204020204" pitchFamily="34" charset="-122"/>
                <a:ea typeface="微软雅黑" panose="020B0503020204020204" pitchFamily="34" charset="-122"/>
              </a:rPr>
              <a:t>shell</a:t>
            </a:r>
            <a:r>
              <a:rPr lang="zh-CN" altLang="en-US" sz="1600" dirty="0">
                <a:solidFill>
                  <a:srgbClr val="4C6062"/>
                </a:solidFill>
                <a:latin typeface="微软雅黑" panose="020B0503020204020204" pitchFamily="34" charset="-122"/>
                <a:ea typeface="微软雅黑" panose="020B0503020204020204" pitchFamily="34" charset="-122"/>
              </a:rPr>
              <a:t>名称。</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2</a:t>
            </a:r>
            <a:r>
              <a:rPr lang="zh-CN" altLang="en-US" sz="1600" dirty="0">
                <a:solidFill>
                  <a:srgbClr val="4C6062"/>
                </a:solidFill>
                <a:latin typeface="微软雅黑" panose="020B0503020204020204" pitchFamily="34" charset="-122"/>
                <a:ea typeface="微软雅黑" panose="020B0503020204020204" pitchFamily="34" charset="-122"/>
              </a:rPr>
              <a:t>）程序内容的说明。</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en-US" sz="1600" dirty="0">
                <a:solidFill>
                  <a:srgbClr val="4C6062"/>
                </a:solidFill>
                <a:latin typeface="微软雅黑" panose="020B0503020204020204" pitchFamily="34" charset="-122"/>
                <a:ea typeface="微软雅黑" panose="020B0503020204020204" pitchFamily="34" charset="-122"/>
              </a:rPr>
              <a:t>整个</a:t>
            </a:r>
            <a:r>
              <a:rPr lang="en-US" altLang="zh-CN" sz="1600" dirty="0">
                <a:solidFill>
                  <a:srgbClr val="4C6062"/>
                </a:solidFill>
                <a:latin typeface="微软雅黑" panose="020B0503020204020204" pitchFamily="34" charset="-122"/>
                <a:ea typeface="微软雅黑" panose="020B0503020204020204" pitchFamily="34" charset="-122"/>
              </a:rPr>
              <a:t>script</a:t>
            </a:r>
            <a:r>
              <a:rPr lang="zh-CN" altLang="en-US" sz="1600" dirty="0">
                <a:solidFill>
                  <a:srgbClr val="4C6062"/>
                </a:solidFill>
                <a:latin typeface="微软雅黑" panose="020B0503020204020204" pitchFamily="34" charset="-122"/>
                <a:ea typeface="微软雅黑" panose="020B0503020204020204" pitchFamily="34" charset="-122"/>
              </a:rPr>
              <a:t>当中，除了第一行的“</a:t>
            </a:r>
            <a:r>
              <a:rPr lang="en-US" altLang="zh-CN" sz="1600" dirty="0">
                <a:solidFill>
                  <a:srgbClr val="4C6062"/>
                </a:solidFill>
                <a:latin typeface="微软雅黑" panose="020B0503020204020204" pitchFamily="34" charset="-122"/>
                <a:ea typeface="微软雅黑" panose="020B0503020204020204" pitchFamily="34" charset="-122"/>
              </a:rPr>
              <a:t>#!”</a:t>
            </a:r>
            <a:r>
              <a:rPr lang="zh-CN" altLang="en-US" sz="1600" dirty="0">
                <a:solidFill>
                  <a:srgbClr val="4C6062"/>
                </a:solidFill>
                <a:latin typeface="微软雅黑" panose="020B0503020204020204" pitchFamily="34" charset="-122"/>
                <a:ea typeface="微软雅黑" panose="020B0503020204020204" pitchFamily="34" charset="-122"/>
              </a:rPr>
              <a:t>是用来声明</a:t>
            </a:r>
            <a:r>
              <a:rPr lang="en-US" altLang="zh-CN" sz="1600" dirty="0">
                <a:solidFill>
                  <a:srgbClr val="4C6062"/>
                </a:solidFill>
                <a:latin typeface="微软雅黑" panose="020B0503020204020204" pitchFamily="34" charset="-122"/>
                <a:ea typeface="微软雅黑" panose="020B0503020204020204" pitchFamily="34" charset="-122"/>
              </a:rPr>
              <a:t>shell</a:t>
            </a:r>
            <a:r>
              <a:rPr lang="zh-CN" altLang="en-US" sz="1600" dirty="0">
                <a:solidFill>
                  <a:srgbClr val="4C6062"/>
                </a:solidFill>
                <a:latin typeface="微软雅黑" panose="020B0503020204020204" pitchFamily="34" charset="-122"/>
                <a:ea typeface="微软雅黑" panose="020B0503020204020204" pitchFamily="34" charset="-122"/>
              </a:rPr>
              <a:t>的之外，其他的 </a:t>
            </a:r>
            <a:r>
              <a:rPr lang="en-US" altLang="zh-CN" sz="1600" dirty="0">
                <a:solidFill>
                  <a:srgbClr val="4C6062"/>
                </a:solidFill>
                <a:latin typeface="微软雅黑" panose="020B0503020204020204" pitchFamily="34" charset="-122"/>
                <a:ea typeface="微软雅黑" panose="020B0503020204020204" pitchFamily="34" charset="-122"/>
              </a:rPr>
              <a:t># </a:t>
            </a:r>
            <a:r>
              <a:rPr lang="zh-CN" altLang="en-US" sz="1600" dirty="0">
                <a:solidFill>
                  <a:srgbClr val="4C6062"/>
                </a:solidFill>
                <a:latin typeface="微软雅黑" panose="020B0503020204020204" pitchFamily="34" charset="-122"/>
                <a:ea typeface="微软雅黑" panose="020B0503020204020204" pitchFamily="34" charset="-122"/>
              </a:rPr>
              <a:t>都是“注释”用途。所以上面的程序当中，第二行以下就是用来说明整个程序的基本数据。</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3</a:t>
            </a:r>
            <a:r>
              <a:rPr lang="zh-CN" altLang="en-US" sz="1600" dirty="0">
                <a:solidFill>
                  <a:srgbClr val="4C6062"/>
                </a:solidFill>
                <a:latin typeface="微软雅黑" panose="020B0503020204020204" pitchFamily="34" charset="-122"/>
                <a:ea typeface="微软雅黑" panose="020B0503020204020204" pitchFamily="34" charset="-122"/>
              </a:rPr>
              <a:t>）主要环境变量的声明。</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en-US" sz="1600" dirty="0">
                <a:solidFill>
                  <a:srgbClr val="4C6062"/>
                </a:solidFill>
                <a:latin typeface="微软雅黑" panose="020B0503020204020204" pitchFamily="34" charset="-122"/>
                <a:ea typeface="微软雅黑" panose="020B0503020204020204" pitchFamily="34" charset="-122"/>
              </a:rPr>
              <a:t>环境变量设置好，其中</a:t>
            </a:r>
            <a:r>
              <a:rPr lang="en-US" altLang="zh-CN" sz="1600" dirty="0">
                <a:solidFill>
                  <a:srgbClr val="4C6062"/>
                </a:solidFill>
                <a:latin typeface="微软雅黑" panose="020B0503020204020204" pitchFamily="34" charset="-122"/>
                <a:ea typeface="微软雅黑" panose="020B0503020204020204" pitchFamily="34" charset="-122"/>
              </a:rPr>
              <a:t>PATH</a:t>
            </a:r>
            <a:r>
              <a:rPr lang="zh-CN" altLang="en-US" sz="1600" dirty="0">
                <a:solidFill>
                  <a:srgbClr val="4C6062"/>
                </a:solidFill>
                <a:latin typeface="微软雅黑" panose="020B0503020204020204" pitchFamily="34" charset="-122"/>
                <a:ea typeface="微软雅黑" panose="020B0503020204020204" pitchFamily="34" charset="-122"/>
              </a:rPr>
              <a:t>与</a:t>
            </a:r>
            <a:r>
              <a:rPr lang="en-US" altLang="zh-CN" sz="1600" dirty="0">
                <a:solidFill>
                  <a:srgbClr val="4C6062"/>
                </a:solidFill>
                <a:latin typeface="微软雅黑" panose="020B0503020204020204" pitchFamily="34" charset="-122"/>
                <a:ea typeface="微软雅黑" panose="020B0503020204020204" pitchFamily="34" charset="-122"/>
              </a:rPr>
              <a:t>LANG</a:t>
            </a:r>
            <a:r>
              <a:rPr lang="zh-CN" altLang="en-US" sz="1600" dirty="0">
                <a:solidFill>
                  <a:srgbClr val="4C6062"/>
                </a:solidFill>
                <a:latin typeface="微软雅黑" panose="020B0503020204020204" pitchFamily="34" charset="-122"/>
                <a:ea typeface="微软雅黑" panose="020B0503020204020204" pitchFamily="34" charset="-122"/>
              </a:rPr>
              <a:t>（如果使用与输出相关的信息时）是最重要的。</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4</a:t>
            </a:r>
            <a:r>
              <a:rPr lang="zh-CN" altLang="en-US" sz="1600" dirty="0">
                <a:solidFill>
                  <a:srgbClr val="4C6062"/>
                </a:solidFill>
                <a:latin typeface="微软雅黑" panose="020B0503020204020204" pitchFamily="34" charset="-122"/>
                <a:ea typeface="微软雅黑" panose="020B0503020204020204" pitchFamily="34" charset="-122"/>
              </a:rPr>
              <a:t>）主要程序部分。</a:t>
            </a:r>
            <a:endParaRPr lang="zh-CN" altLang="en-US"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en-US" sz="1600" dirty="0">
                <a:solidFill>
                  <a:srgbClr val="4C6062"/>
                </a:solidFill>
                <a:latin typeface="微软雅黑" panose="020B0503020204020204" pitchFamily="34" charset="-122"/>
                <a:ea typeface="微软雅黑" panose="020B0503020204020204" pitchFamily="34" charset="-122"/>
              </a:rPr>
              <a:t>在这个例子中，主要程序部分就是</a:t>
            </a:r>
            <a:r>
              <a:rPr lang="en-US" altLang="zh-CN" sz="1600" dirty="0">
                <a:solidFill>
                  <a:srgbClr val="4C6062"/>
                </a:solidFill>
                <a:latin typeface="微软雅黑" panose="020B0503020204020204" pitchFamily="34" charset="-122"/>
                <a:ea typeface="微软雅黑" panose="020B0503020204020204" pitchFamily="34" charset="-122"/>
              </a:rPr>
              <a:t>echo</a:t>
            </a:r>
            <a:r>
              <a:rPr lang="zh-CN" altLang="en-US" sz="1600" dirty="0">
                <a:solidFill>
                  <a:srgbClr val="4C6062"/>
                </a:solidFill>
                <a:latin typeface="微软雅黑" panose="020B0503020204020204" pitchFamily="34" charset="-122"/>
                <a:ea typeface="微软雅黑" panose="020B0503020204020204" pitchFamily="34" charset="-122"/>
              </a:rPr>
              <a:t>那一行。</a:t>
            </a:r>
            <a:endParaRPr lang="en-US" altLang="zh-CN" sz="16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r>
              <a:rPr lang="zh-CN" altLang="en-US" sz="1600" dirty="0">
                <a:solidFill>
                  <a:srgbClr val="4C6062"/>
                </a:solidFill>
                <a:latin typeface="微软雅黑" panose="020B0503020204020204" pitchFamily="34" charset="-122"/>
                <a:ea typeface="微软雅黑" panose="020B0503020204020204" pitchFamily="34" charset="-122"/>
              </a:rPr>
              <a:t>（</a:t>
            </a:r>
            <a:r>
              <a:rPr lang="en-US" altLang="zh-CN" sz="1600" dirty="0">
                <a:solidFill>
                  <a:srgbClr val="4C6062"/>
                </a:solidFill>
                <a:latin typeface="微软雅黑" panose="020B0503020204020204" pitchFamily="34" charset="-122"/>
                <a:ea typeface="微软雅黑" panose="020B0503020204020204" pitchFamily="34" charset="-122"/>
              </a:rPr>
              <a:t>5</a:t>
            </a:r>
            <a:r>
              <a:rPr lang="zh-CN" altLang="en-US" sz="1600" dirty="0">
                <a:solidFill>
                  <a:srgbClr val="4C6062"/>
                </a:solidFill>
                <a:latin typeface="微软雅黑" panose="020B0503020204020204" pitchFamily="34" charset="-122"/>
                <a:ea typeface="微软雅黑" panose="020B0503020204020204" pitchFamily="34" charset="-122"/>
              </a:rPr>
              <a:t>）运行成果告知（定义回传值）。例子中，使用</a:t>
            </a:r>
            <a:r>
              <a:rPr lang="en-US" altLang="zh-CN" sz="1600" dirty="0">
                <a:solidFill>
                  <a:srgbClr val="4C6062"/>
                </a:solidFill>
                <a:latin typeface="微软雅黑" panose="020B0503020204020204" pitchFamily="34" charset="-122"/>
                <a:ea typeface="微软雅黑" panose="020B0503020204020204" pitchFamily="34" charset="-122"/>
              </a:rPr>
              <a:t>exit  0</a:t>
            </a:r>
            <a:r>
              <a:rPr lang="zh-CN" altLang="en-US" sz="1600" dirty="0">
                <a:solidFill>
                  <a:srgbClr val="4C6062"/>
                </a:solidFill>
                <a:latin typeface="微软雅黑" panose="020B0503020204020204" pitchFamily="34" charset="-122"/>
                <a:ea typeface="微软雅黑" panose="020B0503020204020204" pitchFamily="34" charset="-122"/>
              </a:rPr>
              <a:t>，这代表离开</a:t>
            </a:r>
            <a:r>
              <a:rPr lang="en-US" altLang="zh-CN" sz="1600" dirty="0">
                <a:solidFill>
                  <a:srgbClr val="4C6062"/>
                </a:solidFill>
                <a:latin typeface="微软雅黑" panose="020B0503020204020204" pitchFamily="34" charset="-122"/>
                <a:ea typeface="微软雅黑" panose="020B0503020204020204" pitchFamily="34" charset="-122"/>
              </a:rPr>
              <a:t>script</a:t>
            </a:r>
            <a:r>
              <a:rPr lang="zh-CN" altLang="en-US" sz="1600" dirty="0">
                <a:solidFill>
                  <a:srgbClr val="4C6062"/>
                </a:solidFill>
                <a:latin typeface="微软雅黑" panose="020B0503020204020204" pitchFamily="34" charset="-122"/>
                <a:ea typeface="微软雅黑" panose="020B0503020204020204" pitchFamily="34" charset="-122"/>
              </a:rPr>
              <a:t>并且回传一个</a:t>
            </a:r>
            <a:r>
              <a:rPr lang="en-US" altLang="zh-CN" sz="1600" dirty="0">
                <a:solidFill>
                  <a:srgbClr val="4C6062"/>
                </a:solidFill>
                <a:latin typeface="微软雅黑" panose="020B0503020204020204" pitchFamily="34" charset="-122"/>
                <a:ea typeface="微软雅黑" panose="020B0503020204020204" pitchFamily="34" charset="-122"/>
              </a:rPr>
              <a:t>0</a:t>
            </a:r>
            <a:r>
              <a:rPr lang="zh-CN" altLang="en-US" sz="1600" dirty="0">
                <a:solidFill>
                  <a:srgbClr val="4C6062"/>
                </a:solidFill>
                <a:latin typeface="微软雅黑" panose="020B0503020204020204" pitchFamily="34" charset="-122"/>
                <a:ea typeface="微软雅黑" panose="020B0503020204020204" pitchFamily="34" charset="-122"/>
              </a:rPr>
              <a:t>给系统。</a:t>
            </a:r>
            <a:r>
              <a:rPr lang="en-US" altLang="zh-CN" sz="1600" dirty="0">
                <a:solidFill>
                  <a:srgbClr val="4C6062"/>
                </a:solidFill>
                <a:latin typeface="微软雅黑" panose="020B0503020204020204" pitchFamily="34" charset="-122"/>
                <a:ea typeface="微软雅黑" panose="020B0503020204020204" pitchFamily="34" charset="-122"/>
              </a:rPr>
              <a:t>		</a:t>
            </a:r>
            <a:r>
              <a:rPr lang="zh-CN" altLang="en-US" sz="1800" dirty="0">
                <a:solidFill>
                  <a:srgbClr val="4C6062"/>
                </a:solidFill>
                <a:latin typeface="微软雅黑" panose="020B0503020204020204" pitchFamily="34" charset="-122"/>
                <a:ea typeface="微软雅黑" panose="020B0503020204020204" pitchFamily="34" charset="-122"/>
              </a:rPr>
              <a:t>该程序的运行结果如下：</a:t>
            </a:r>
            <a:endParaRPr lang="zh-CN" altLang="en-US" sz="1800" dirty="0">
              <a:solidFill>
                <a:srgbClr val="4C6062"/>
              </a:solidFill>
              <a:latin typeface="微软雅黑" panose="020B0503020204020204" pitchFamily="34" charset="-122"/>
              <a:ea typeface="微软雅黑" panose="020B0503020204020204" pitchFamily="34" charset="-122"/>
            </a:endParaRPr>
          </a:p>
          <a:p>
            <a:pPr lvl="2" indent="457200">
              <a:lnSpc>
                <a:spcPct val="150000"/>
              </a:lnSpc>
            </a:pPr>
            <a:r>
              <a:rPr lang="en-US" altLang="zh-CN" sz="1200" dirty="0">
                <a:solidFill>
                  <a:srgbClr val="4C6062"/>
                </a:solidFill>
                <a:latin typeface="微软雅黑" panose="020B0503020204020204" pitchFamily="34" charset="-122"/>
                <a:ea typeface="微软雅黑" panose="020B0503020204020204" pitchFamily="34" charset="-122"/>
              </a:rPr>
              <a:t>[root@Server01 scripts]# </a:t>
            </a:r>
            <a:r>
              <a:rPr lang="en-US" altLang="zh-CN" sz="1200" dirty="0" err="1">
                <a:solidFill>
                  <a:srgbClr val="4C6062"/>
                </a:solidFill>
                <a:latin typeface="微软雅黑" panose="020B0503020204020204" pitchFamily="34" charset="-122"/>
                <a:ea typeface="微软雅黑" panose="020B0503020204020204" pitchFamily="34" charset="-122"/>
              </a:rPr>
              <a:t>sh</a:t>
            </a:r>
            <a:r>
              <a:rPr lang="en-US" altLang="zh-CN" sz="1200" dirty="0">
                <a:solidFill>
                  <a:srgbClr val="4C6062"/>
                </a:solidFill>
                <a:latin typeface="微软雅黑" panose="020B0503020204020204" pitchFamily="34" charset="-122"/>
                <a:ea typeface="微软雅黑" panose="020B0503020204020204" pitchFamily="34" charset="-122"/>
              </a:rPr>
              <a:t>  sh01.sh</a:t>
            </a:r>
            <a:endParaRPr lang="en-US" altLang="zh-CN" sz="1200" dirty="0">
              <a:solidFill>
                <a:srgbClr val="4C6062"/>
              </a:solidFill>
              <a:latin typeface="微软雅黑" panose="020B0503020204020204" pitchFamily="34" charset="-122"/>
              <a:ea typeface="微软雅黑" panose="020B0503020204020204" pitchFamily="34" charset="-122"/>
            </a:endParaRPr>
          </a:p>
          <a:p>
            <a:pPr lvl="2" indent="457200">
              <a:lnSpc>
                <a:spcPct val="150000"/>
              </a:lnSpc>
            </a:pPr>
            <a:r>
              <a:rPr lang="en-US" altLang="zh-CN" sz="1200" dirty="0">
                <a:solidFill>
                  <a:srgbClr val="4C6062"/>
                </a:solidFill>
                <a:latin typeface="微软雅黑" panose="020B0503020204020204" pitchFamily="34" charset="-122"/>
                <a:ea typeface="微软雅黑" panose="020B0503020204020204" pitchFamily="34" charset="-122"/>
              </a:rPr>
              <a:t>Hello World !</a:t>
            </a:r>
            <a:endParaRPr lang="en-US" altLang="zh-CN" sz="12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pic>
        <p:nvPicPr>
          <p:cNvPr id="12" name="图片 11"/>
          <p:cNvPicPr>
            <a:picLocks noChangeAspect="1"/>
          </p:cNvPicPr>
          <p:nvPr/>
        </p:nvPicPr>
        <p:blipFill>
          <a:blip r:embed="rId1"/>
          <a:stretch>
            <a:fillRect/>
          </a:stretch>
        </p:blipFill>
        <p:spPr>
          <a:xfrm>
            <a:off x="1084780" y="5875451"/>
            <a:ext cx="10028789" cy="830943"/>
          </a:xfrm>
          <a:prstGeom prst="rect">
            <a:avLst/>
          </a:prstGeom>
        </p:spPr>
      </p:pic>
    </p:spTree>
  </p:cSld>
  <p:clrMapOvr>
    <a:masterClrMapping/>
  </p:clrMapOvr>
  <p:transition spd="slow">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lstStyle/>
          <a:p>
            <a:r>
              <a:rPr lang="zh-CN" altLang="en-US" dirty="0"/>
              <a:t>一、</a:t>
            </a:r>
            <a:r>
              <a:rPr lang="zh-CN" altLang="en-US" dirty="0">
                <a:latin typeface="Microsoft YaHei UI" panose="020B0503020204020204" pitchFamily="18" charset="-122"/>
                <a:cs typeface="Microsoft YaHei UI" panose="020B0503020204020204" pitchFamily="18" charset="-122"/>
                <a:sym typeface="+mn-ea"/>
              </a:rPr>
              <a:t>项目知识准备</a:t>
            </a:r>
            <a:endParaRPr lang="zh-CN" altLang="en-US" dirty="0"/>
          </a:p>
        </p:txBody>
      </p:sp>
      <p:sp>
        <p:nvSpPr>
          <p:cNvPr id="6" name="内容占位符 5"/>
          <p:cNvSpPr>
            <a:spLocks noGrp="1"/>
          </p:cNvSpPr>
          <p:nvPr>
            <p:ph idx="13"/>
          </p:nvPr>
        </p:nvSpPr>
        <p:spPr/>
        <p:txBody>
          <a:bodyPr>
            <a:noAutofit/>
          </a:bodyPr>
          <a:lstStyle/>
          <a:p>
            <a:r>
              <a:rPr lang="zh-CN" altLang="en-US" dirty="0"/>
              <a:t>养成撰写</a:t>
            </a:r>
            <a:r>
              <a:rPr lang="en-US" altLang="zh-CN" dirty="0"/>
              <a:t>shell script</a:t>
            </a:r>
            <a:r>
              <a:rPr lang="zh-CN" altLang="en-US" dirty="0"/>
              <a:t>的良好习惯</a:t>
            </a:r>
            <a:endParaRPr lang="zh-CN" altLang="en-US" dirty="0"/>
          </a:p>
        </p:txBody>
      </p:sp>
      <p:sp>
        <p:nvSpPr>
          <p:cNvPr id="2" name="文本框 1"/>
          <p:cNvSpPr txBox="1"/>
          <p:nvPr/>
        </p:nvSpPr>
        <p:spPr>
          <a:xfrm>
            <a:off x="917576" y="1570517"/>
            <a:ext cx="10363200" cy="4192943"/>
          </a:xfrm>
          <a:prstGeom prst="rect">
            <a:avLst/>
          </a:prstGeom>
          <a:noFill/>
        </p:spPr>
        <p:txBody>
          <a:bodyPr wrap="square" rtlCol="0" anchor="t">
            <a:spAutoFit/>
          </a:bodyPr>
          <a:lstStyle/>
          <a:p>
            <a:pPr indent="457200">
              <a:lnSpc>
                <a:spcPct val="150000"/>
              </a:lnSpc>
            </a:pPr>
            <a:r>
              <a:rPr lang="zh-CN" altLang="en-US" sz="2000" dirty="0">
                <a:solidFill>
                  <a:srgbClr val="4C6062"/>
                </a:solidFill>
                <a:latin typeface="微软雅黑" panose="020B0503020204020204" pitchFamily="34" charset="-122"/>
                <a:ea typeface="微软雅黑" panose="020B0503020204020204" pitchFamily="34" charset="-122"/>
              </a:rPr>
              <a:t>建议一定要养成良好的</a:t>
            </a:r>
            <a:r>
              <a:rPr lang="en-US" altLang="zh-CN" sz="2000" dirty="0">
                <a:solidFill>
                  <a:srgbClr val="4C6062"/>
                </a:solidFill>
                <a:latin typeface="微软雅黑" panose="020B0503020204020204" pitchFamily="34" charset="-122"/>
                <a:ea typeface="微软雅黑" panose="020B0503020204020204" pitchFamily="34" charset="-122"/>
              </a:rPr>
              <a:t>script</a:t>
            </a:r>
            <a:r>
              <a:rPr lang="zh-CN" altLang="en-US" sz="2000" dirty="0">
                <a:solidFill>
                  <a:srgbClr val="4C6062"/>
                </a:solidFill>
                <a:latin typeface="微软雅黑" panose="020B0503020204020204" pitchFamily="34" charset="-122"/>
                <a:ea typeface="微软雅黑" panose="020B0503020204020204" pitchFamily="34" charset="-122"/>
              </a:rPr>
              <a:t>撰写习惯，在每个</a:t>
            </a:r>
            <a:r>
              <a:rPr lang="en-US" altLang="zh-CN" sz="2000" dirty="0">
                <a:solidFill>
                  <a:srgbClr val="4C6062"/>
                </a:solidFill>
                <a:latin typeface="微软雅黑" panose="020B0503020204020204" pitchFamily="34" charset="-122"/>
                <a:ea typeface="微软雅黑" panose="020B0503020204020204" pitchFamily="34" charset="-122"/>
              </a:rPr>
              <a:t>script</a:t>
            </a:r>
            <a:r>
              <a:rPr lang="zh-CN" altLang="en-US" sz="2000" dirty="0">
                <a:solidFill>
                  <a:srgbClr val="4C6062"/>
                </a:solidFill>
                <a:latin typeface="微软雅黑" panose="020B0503020204020204" pitchFamily="34" charset="-122"/>
                <a:ea typeface="微软雅黑" panose="020B0503020204020204" pitchFamily="34" charset="-122"/>
              </a:rPr>
              <a:t>的文件头处包含如下内容。</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2000" dirty="0">
                <a:solidFill>
                  <a:srgbClr val="4C6062"/>
                </a:solidFill>
                <a:latin typeface="微软雅黑" panose="020B0503020204020204" pitchFamily="34" charset="-122"/>
                <a:ea typeface="微软雅黑" panose="020B0503020204020204" pitchFamily="34" charset="-122"/>
              </a:rPr>
              <a:t>script</a:t>
            </a:r>
            <a:r>
              <a:rPr lang="zh-CN" altLang="en-US" sz="2000" dirty="0">
                <a:solidFill>
                  <a:srgbClr val="4C6062"/>
                </a:solidFill>
                <a:latin typeface="微软雅黑" panose="020B0503020204020204" pitchFamily="34" charset="-122"/>
                <a:ea typeface="微软雅黑" panose="020B0503020204020204" pitchFamily="34" charset="-122"/>
              </a:rPr>
              <a:t>的功能。</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2000" dirty="0">
                <a:solidFill>
                  <a:srgbClr val="4C6062"/>
                </a:solidFill>
                <a:latin typeface="微软雅黑" panose="020B0503020204020204" pitchFamily="34" charset="-122"/>
                <a:ea typeface="微软雅黑" panose="020B0503020204020204" pitchFamily="34" charset="-122"/>
              </a:rPr>
              <a:t>script</a:t>
            </a:r>
            <a:r>
              <a:rPr lang="zh-CN" altLang="en-US" sz="2000" dirty="0">
                <a:solidFill>
                  <a:srgbClr val="4C6062"/>
                </a:solidFill>
                <a:latin typeface="微软雅黑" panose="020B0503020204020204" pitchFamily="34" charset="-122"/>
                <a:ea typeface="微软雅黑" panose="020B0503020204020204" pitchFamily="34" charset="-122"/>
              </a:rPr>
              <a:t>的版本信息。</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2000" dirty="0">
                <a:solidFill>
                  <a:srgbClr val="4C6062"/>
                </a:solidFill>
                <a:latin typeface="微软雅黑" panose="020B0503020204020204" pitchFamily="34" charset="-122"/>
                <a:ea typeface="微软雅黑" panose="020B0503020204020204" pitchFamily="34" charset="-122"/>
              </a:rPr>
              <a:t>script</a:t>
            </a:r>
            <a:r>
              <a:rPr lang="zh-CN" altLang="en-US" sz="2000" dirty="0">
                <a:solidFill>
                  <a:srgbClr val="4C6062"/>
                </a:solidFill>
                <a:latin typeface="微软雅黑" panose="020B0503020204020204" pitchFamily="34" charset="-122"/>
                <a:ea typeface="微软雅黑" panose="020B0503020204020204" pitchFamily="34" charset="-122"/>
              </a:rPr>
              <a:t>的作者与联络方式。</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2000" dirty="0">
                <a:solidFill>
                  <a:srgbClr val="4C6062"/>
                </a:solidFill>
                <a:latin typeface="微软雅黑" panose="020B0503020204020204" pitchFamily="34" charset="-122"/>
                <a:ea typeface="微软雅黑" panose="020B0503020204020204" pitchFamily="34" charset="-122"/>
              </a:rPr>
              <a:t>script</a:t>
            </a:r>
            <a:r>
              <a:rPr lang="zh-CN" altLang="en-US" sz="2000" dirty="0">
                <a:solidFill>
                  <a:srgbClr val="4C6062"/>
                </a:solidFill>
                <a:latin typeface="微软雅黑" panose="020B0503020204020204" pitchFamily="34" charset="-122"/>
                <a:ea typeface="微软雅黑" panose="020B0503020204020204" pitchFamily="34" charset="-122"/>
              </a:rPr>
              <a:t>的版权声明方式。</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2000" dirty="0">
                <a:solidFill>
                  <a:srgbClr val="4C6062"/>
                </a:solidFill>
                <a:latin typeface="微软雅黑" panose="020B0503020204020204" pitchFamily="34" charset="-122"/>
                <a:ea typeface="微软雅黑" panose="020B0503020204020204" pitchFamily="34" charset="-122"/>
              </a:rPr>
              <a:t>script</a:t>
            </a:r>
            <a:r>
              <a:rPr lang="zh-CN" altLang="en-US" sz="2000" dirty="0">
                <a:solidFill>
                  <a:srgbClr val="4C6062"/>
                </a:solidFill>
                <a:latin typeface="微软雅黑" panose="020B0503020204020204" pitchFamily="34" charset="-122"/>
                <a:ea typeface="微软雅黑" panose="020B0503020204020204" pitchFamily="34" charset="-122"/>
              </a:rPr>
              <a:t>的</a:t>
            </a:r>
            <a:r>
              <a:rPr lang="en-US" altLang="zh-CN" sz="2000" dirty="0">
                <a:solidFill>
                  <a:srgbClr val="4C6062"/>
                </a:solidFill>
                <a:latin typeface="微软雅黑" panose="020B0503020204020204" pitchFamily="34" charset="-122"/>
                <a:ea typeface="微软雅黑" panose="020B0503020204020204" pitchFamily="34" charset="-122"/>
              </a:rPr>
              <a:t>History</a:t>
            </a:r>
            <a:r>
              <a:rPr lang="zh-CN" altLang="en-US" sz="2000" dirty="0">
                <a:solidFill>
                  <a:srgbClr val="4C6062"/>
                </a:solidFill>
                <a:latin typeface="微软雅黑" panose="020B0503020204020204" pitchFamily="34" charset="-122"/>
                <a:ea typeface="微软雅黑" panose="020B0503020204020204" pitchFamily="34" charset="-122"/>
              </a:rPr>
              <a:t>（历史记录）。</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2000" dirty="0">
                <a:solidFill>
                  <a:srgbClr val="4C6062"/>
                </a:solidFill>
                <a:latin typeface="微软雅黑" panose="020B0503020204020204" pitchFamily="34" charset="-122"/>
                <a:ea typeface="微软雅黑" panose="020B0503020204020204" pitchFamily="34" charset="-122"/>
              </a:rPr>
              <a:t>script</a:t>
            </a:r>
            <a:r>
              <a:rPr lang="zh-CN" altLang="en-US" sz="2000" dirty="0">
                <a:solidFill>
                  <a:srgbClr val="4C6062"/>
                </a:solidFill>
                <a:latin typeface="微软雅黑" panose="020B0503020204020204" pitchFamily="34" charset="-122"/>
                <a:ea typeface="微软雅黑" panose="020B0503020204020204" pitchFamily="34" charset="-122"/>
              </a:rPr>
              <a:t>内较特殊的命令，使用“绝对路径”的方式来执行。</a:t>
            </a:r>
            <a:endParaRPr lang="zh-CN" altLang="en-US" sz="2000" dirty="0">
              <a:solidFill>
                <a:srgbClr val="4C6062"/>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2000" dirty="0">
                <a:solidFill>
                  <a:srgbClr val="4C6062"/>
                </a:solidFill>
                <a:latin typeface="微软雅黑" panose="020B0503020204020204" pitchFamily="34" charset="-122"/>
                <a:ea typeface="微软雅黑" panose="020B0503020204020204" pitchFamily="34" charset="-122"/>
              </a:rPr>
              <a:t>script</a:t>
            </a:r>
            <a:r>
              <a:rPr lang="zh-CN" altLang="en-US" sz="2000" dirty="0">
                <a:solidFill>
                  <a:srgbClr val="4C6062"/>
                </a:solidFill>
                <a:latin typeface="微软雅黑" panose="020B0503020204020204" pitchFamily="34" charset="-122"/>
                <a:ea typeface="微软雅黑" panose="020B0503020204020204" pitchFamily="34" charset="-122"/>
              </a:rPr>
              <a:t>运行时需要的环境变量预先声明与设置。</a:t>
            </a:r>
            <a:endParaRPr lang="zh-CN" altLang="en-US" sz="2000" dirty="0">
              <a:solidFill>
                <a:srgbClr val="4C6062"/>
              </a:solidFill>
              <a:latin typeface="微软雅黑" panose="020B0503020204020204" pitchFamily="34" charset="-122"/>
              <a:ea typeface="微软雅黑" panose="020B0503020204020204" pitchFamily="34" charset="-122"/>
            </a:endParaRPr>
          </a:p>
          <a:p>
            <a:pPr indent="457200">
              <a:lnSpc>
                <a:spcPct val="150000"/>
              </a:lnSpc>
            </a:pPr>
            <a:endParaRPr lang="en-US" altLang="zh-CN" sz="2000" dirty="0">
              <a:solidFill>
                <a:srgbClr val="4C6062"/>
              </a:solidFill>
              <a:latin typeface="微软雅黑" panose="020B0503020204020204" pitchFamily="34" charset="-122"/>
              <a:ea typeface="微软雅黑" panose="020B0503020204020204" pitchFamily="34" charset="-122"/>
            </a:endParaRPr>
          </a:p>
        </p:txBody>
      </p:sp>
      <p:sp>
        <p:nvSpPr>
          <p:cNvPr id="36" name="Freeform 3"/>
          <p:cNvSpPr/>
          <p:nvPr/>
        </p:nvSpPr>
        <p:spPr>
          <a:xfrm rot="10800000">
            <a:off x="1146336" y="1524795"/>
            <a:ext cx="9888772" cy="45721"/>
          </a:xfrm>
          <a:custGeom>
            <a:avLst/>
            <a:gdLst>
              <a:gd name="connsiteX0" fmla="*/ 6350 w 8458200"/>
              <a:gd name="connsiteY0" fmla="*/ 6350 h 21844"/>
              <a:gd name="connsiteX1" fmla="*/ 8451849 w 8458200"/>
              <a:gd name="connsiteY1" fmla="*/ 6350 h 21844"/>
            </a:gdLst>
            <a:ahLst/>
            <a:cxnLst>
              <a:cxn ang="0">
                <a:pos x="connsiteX0" y="connsiteY0"/>
              </a:cxn>
              <a:cxn ang="1">
                <a:pos x="connsiteX1" y="connsiteY1"/>
              </a:cxn>
            </a:cxnLst>
            <a:rect l="l" t="t" r="r" b="b"/>
            <a:pathLst>
              <a:path w="8458200" h="21844">
                <a:moveTo>
                  <a:pt x="6350" y="6350"/>
                </a:moveTo>
                <a:lnTo>
                  <a:pt x="8451849" y="6350"/>
                </a:lnTo>
              </a:path>
            </a:pathLst>
          </a:custGeom>
          <a:ln w="12700">
            <a:solidFill>
              <a:srgbClr val="3958CB">
                <a:alpha val="100000"/>
              </a:srgbClr>
            </a:solidFill>
            <a:prstDash val="sysDot"/>
          </a:ln>
        </p:spPr>
        <p:style>
          <a:lnRef idx="1">
            <a:schemeClr val="accent1"/>
          </a:lnRef>
          <a:fillRef idx="0">
            <a:schemeClr val="accent1"/>
          </a:fillRef>
          <a:effectRef idx="0">
            <a:schemeClr val="accent1"/>
          </a:effectRef>
          <a:fontRef idx="minor">
            <a:schemeClr val="tx1"/>
          </a:fontRef>
        </p:style>
        <p:txBody>
          <a:bodyPr lIns="121917" tIns="60958" rIns="121917" bIns="60958" rtlCol="0" anchor="ctr"/>
          <a:lstStyle/>
          <a:p>
            <a:pPr algn="ctr"/>
            <a:endParaRPr lang="zh-CN" altLang="en-US"/>
          </a:p>
        </p:txBody>
      </p:sp>
      <p:grpSp>
        <p:nvGrpSpPr>
          <p:cNvPr id="43" name="组合 42"/>
          <p:cNvGrpSpPr/>
          <p:nvPr/>
        </p:nvGrpSpPr>
        <p:grpSpPr>
          <a:xfrm>
            <a:off x="841375" y="5487035"/>
            <a:ext cx="10633075" cy="1123950"/>
            <a:chOff x="1325" y="8641"/>
            <a:chExt cx="16745" cy="1770"/>
          </a:xfrm>
        </p:grpSpPr>
        <p:sp>
          <p:nvSpPr>
            <p:cNvPr id="38" name="矩形 37"/>
            <p:cNvSpPr/>
            <p:nvPr/>
          </p:nvSpPr>
          <p:spPr>
            <a:xfrm flipV="1">
              <a:off x="3438" y="10004"/>
              <a:ext cx="14632" cy="120"/>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矩形 41"/>
            <p:cNvSpPr/>
            <p:nvPr/>
          </p:nvSpPr>
          <p:spPr>
            <a:xfrm flipV="1">
              <a:off x="2093" y="10339"/>
              <a:ext cx="15336" cy="72"/>
            </a:xfrm>
            <a:prstGeom prst="rect">
              <a:avLst/>
            </a:prstGeom>
            <a:solidFill>
              <a:srgbClr val="3A41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50" name="互联网"/>
            <p:cNvSpPr/>
            <p:nvPr/>
          </p:nvSpPr>
          <p:spPr bwMode="auto">
            <a:xfrm>
              <a:off x="1325" y="8641"/>
              <a:ext cx="1888" cy="1581"/>
            </a:xfrm>
            <a:custGeom>
              <a:avLst/>
              <a:gdLst/>
              <a:ahLst/>
              <a:cxnLst/>
              <a:rect l="0" t="0" r="r" b="b"/>
              <a:pathLst>
                <a:path w="1903412" h="1563688">
                  <a:moveTo>
                    <a:pt x="872180" y="1544638"/>
                  </a:moveTo>
                  <a:lnTo>
                    <a:pt x="875675" y="1544638"/>
                  </a:lnTo>
                  <a:lnTo>
                    <a:pt x="1859905" y="1544638"/>
                  </a:lnTo>
                  <a:lnTo>
                    <a:pt x="1863400" y="1544638"/>
                  </a:lnTo>
                  <a:lnTo>
                    <a:pt x="1866577" y="1545233"/>
                  </a:lnTo>
                  <a:lnTo>
                    <a:pt x="1869118" y="1545829"/>
                  </a:lnTo>
                  <a:lnTo>
                    <a:pt x="1871660" y="1546722"/>
                  </a:lnTo>
                  <a:lnTo>
                    <a:pt x="1873884" y="1547912"/>
                  </a:lnTo>
                  <a:lnTo>
                    <a:pt x="1875154" y="1549103"/>
                  </a:lnTo>
                  <a:lnTo>
                    <a:pt x="1876107" y="1550591"/>
                  </a:lnTo>
                  <a:lnTo>
                    <a:pt x="1876425" y="1552079"/>
                  </a:lnTo>
                  <a:lnTo>
                    <a:pt x="1876425" y="1555651"/>
                  </a:lnTo>
                  <a:lnTo>
                    <a:pt x="1876107" y="1557140"/>
                  </a:lnTo>
                  <a:lnTo>
                    <a:pt x="1875154" y="1558926"/>
                  </a:lnTo>
                  <a:lnTo>
                    <a:pt x="1873884" y="1560116"/>
                  </a:lnTo>
                  <a:lnTo>
                    <a:pt x="1871660" y="1561307"/>
                  </a:lnTo>
                  <a:lnTo>
                    <a:pt x="1869118" y="1562200"/>
                  </a:lnTo>
                  <a:lnTo>
                    <a:pt x="1866577" y="1563093"/>
                  </a:lnTo>
                  <a:lnTo>
                    <a:pt x="1863400" y="1563390"/>
                  </a:lnTo>
                  <a:lnTo>
                    <a:pt x="1859905" y="1563688"/>
                  </a:lnTo>
                  <a:lnTo>
                    <a:pt x="875675" y="1563688"/>
                  </a:lnTo>
                  <a:lnTo>
                    <a:pt x="872180" y="1563390"/>
                  </a:lnTo>
                  <a:lnTo>
                    <a:pt x="869003" y="1563093"/>
                  </a:lnTo>
                  <a:lnTo>
                    <a:pt x="866144" y="1562200"/>
                  </a:lnTo>
                  <a:lnTo>
                    <a:pt x="863603" y="1561307"/>
                  </a:lnTo>
                  <a:lnTo>
                    <a:pt x="861696" y="1560116"/>
                  </a:lnTo>
                  <a:lnTo>
                    <a:pt x="860108" y="1558926"/>
                  </a:lnTo>
                  <a:lnTo>
                    <a:pt x="859155" y="1557140"/>
                  </a:lnTo>
                  <a:lnTo>
                    <a:pt x="858837" y="1555651"/>
                  </a:lnTo>
                  <a:lnTo>
                    <a:pt x="858837" y="1552079"/>
                  </a:lnTo>
                  <a:lnTo>
                    <a:pt x="859155" y="1550591"/>
                  </a:lnTo>
                  <a:lnTo>
                    <a:pt x="860108" y="1549103"/>
                  </a:lnTo>
                  <a:lnTo>
                    <a:pt x="861696" y="1547912"/>
                  </a:lnTo>
                  <a:lnTo>
                    <a:pt x="863603" y="1546722"/>
                  </a:lnTo>
                  <a:lnTo>
                    <a:pt x="866144" y="1545829"/>
                  </a:lnTo>
                  <a:lnTo>
                    <a:pt x="869003" y="1545233"/>
                  </a:lnTo>
                  <a:lnTo>
                    <a:pt x="872180" y="1544638"/>
                  </a:lnTo>
                  <a:close/>
                  <a:moveTo>
                    <a:pt x="1255848" y="1415770"/>
                  </a:moveTo>
                  <a:lnTo>
                    <a:pt x="1252677" y="1416407"/>
                  </a:lnTo>
                  <a:lnTo>
                    <a:pt x="1249823" y="1417361"/>
                  </a:lnTo>
                  <a:lnTo>
                    <a:pt x="1247286" y="1419271"/>
                  </a:lnTo>
                  <a:lnTo>
                    <a:pt x="1245383" y="1420862"/>
                  </a:lnTo>
                  <a:lnTo>
                    <a:pt x="1243797" y="1422771"/>
                  </a:lnTo>
                  <a:lnTo>
                    <a:pt x="1242529" y="1424680"/>
                  </a:lnTo>
                  <a:lnTo>
                    <a:pt x="1242212" y="1426908"/>
                  </a:lnTo>
                  <a:lnTo>
                    <a:pt x="1235235" y="1522691"/>
                  </a:lnTo>
                  <a:lnTo>
                    <a:pt x="1235235" y="1525237"/>
                  </a:lnTo>
                  <a:lnTo>
                    <a:pt x="1236186" y="1527146"/>
                  </a:lnTo>
                  <a:lnTo>
                    <a:pt x="1237772" y="1529056"/>
                  </a:lnTo>
                  <a:lnTo>
                    <a:pt x="1239675" y="1530647"/>
                  </a:lnTo>
                  <a:lnTo>
                    <a:pt x="1242212" y="1532238"/>
                  </a:lnTo>
                  <a:lnTo>
                    <a:pt x="1245066" y="1533193"/>
                  </a:lnTo>
                  <a:lnTo>
                    <a:pt x="1247920" y="1533829"/>
                  </a:lnTo>
                  <a:lnTo>
                    <a:pt x="1251408" y="1534147"/>
                  </a:lnTo>
                  <a:lnTo>
                    <a:pt x="1488299" y="1535738"/>
                  </a:lnTo>
                  <a:lnTo>
                    <a:pt x="1491787" y="1535738"/>
                  </a:lnTo>
                  <a:lnTo>
                    <a:pt x="1494641" y="1535102"/>
                  </a:lnTo>
                  <a:lnTo>
                    <a:pt x="1497813" y="1533829"/>
                  </a:lnTo>
                  <a:lnTo>
                    <a:pt x="1500032" y="1532556"/>
                  </a:lnTo>
                  <a:lnTo>
                    <a:pt x="1502252" y="1530965"/>
                  </a:lnTo>
                  <a:lnTo>
                    <a:pt x="1503521" y="1529056"/>
                  </a:lnTo>
                  <a:lnTo>
                    <a:pt x="1504472" y="1526828"/>
                  </a:lnTo>
                  <a:lnTo>
                    <a:pt x="1504789" y="1524601"/>
                  </a:lnTo>
                  <a:lnTo>
                    <a:pt x="1499715" y="1428181"/>
                  </a:lnTo>
                  <a:lnTo>
                    <a:pt x="1499398" y="1425953"/>
                  </a:lnTo>
                  <a:lnTo>
                    <a:pt x="1498130" y="1424044"/>
                  </a:lnTo>
                  <a:lnTo>
                    <a:pt x="1496227" y="1422134"/>
                  </a:lnTo>
                  <a:lnTo>
                    <a:pt x="1494324" y="1420543"/>
                  </a:lnTo>
                  <a:lnTo>
                    <a:pt x="1491787" y="1418952"/>
                  </a:lnTo>
                  <a:lnTo>
                    <a:pt x="1489250" y="1417679"/>
                  </a:lnTo>
                  <a:lnTo>
                    <a:pt x="1486396" y="1417043"/>
                  </a:lnTo>
                  <a:lnTo>
                    <a:pt x="1483225" y="1416725"/>
                  </a:lnTo>
                  <a:lnTo>
                    <a:pt x="1259019" y="1415770"/>
                  </a:lnTo>
                  <a:lnTo>
                    <a:pt x="1255848" y="1415770"/>
                  </a:lnTo>
                  <a:close/>
                  <a:moveTo>
                    <a:pt x="1699820" y="1377902"/>
                  </a:moveTo>
                  <a:lnTo>
                    <a:pt x="1703942" y="1405269"/>
                  </a:lnTo>
                  <a:lnTo>
                    <a:pt x="1750876" y="1405587"/>
                  </a:lnTo>
                  <a:lnTo>
                    <a:pt x="1746437" y="1378220"/>
                  </a:lnTo>
                  <a:lnTo>
                    <a:pt x="1699820" y="1377902"/>
                  </a:lnTo>
                  <a:close/>
                  <a:moveTo>
                    <a:pt x="1636078" y="1377902"/>
                  </a:moveTo>
                  <a:lnTo>
                    <a:pt x="1639249" y="1404951"/>
                  </a:lnTo>
                  <a:lnTo>
                    <a:pt x="1686183" y="1405269"/>
                  </a:lnTo>
                  <a:lnTo>
                    <a:pt x="1682378" y="1377902"/>
                  </a:lnTo>
                  <a:lnTo>
                    <a:pt x="1636078" y="1377902"/>
                  </a:lnTo>
                  <a:close/>
                  <a:moveTo>
                    <a:pt x="1572019" y="1377584"/>
                  </a:moveTo>
                  <a:lnTo>
                    <a:pt x="1574239" y="1404633"/>
                  </a:lnTo>
                  <a:lnTo>
                    <a:pt x="1621490" y="1404951"/>
                  </a:lnTo>
                  <a:lnTo>
                    <a:pt x="1618636" y="1377584"/>
                  </a:lnTo>
                  <a:lnTo>
                    <a:pt x="1572019" y="1377584"/>
                  </a:lnTo>
                  <a:close/>
                  <a:moveTo>
                    <a:pt x="1507960" y="1377266"/>
                  </a:moveTo>
                  <a:lnTo>
                    <a:pt x="1509546" y="1404314"/>
                  </a:lnTo>
                  <a:lnTo>
                    <a:pt x="1556797" y="1404633"/>
                  </a:lnTo>
                  <a:lnTo>
                    <a:pt x="1554577" y="1377266"/>
                  </a:lnTo>
                  <a:lnTo>
                    <a:pt x="1507960" y="1377266"/>
                  </a:lnTo>
                  <a:close/>
                  <a:moveTo>
                    <a:pt x="1443902" y="1376948"/>
                  </a:moveTo>
                  <a:lnTo>
                    <a:pt x="1444853" y="1403996"/>
                  </a:lnTo>
                  <a:lnTo>
                    <a:pt x="1491787" y="1403996"/>
                  </a:lnTo>
                  <a:lnTo>
                    <a:pt x="1490519" y="1377266"/>
                  </a:lnTo>
                  <a:lnTo>
                    <a:pt x="1443902" y="1376948"/>
                  </a:lnTo>
                  <a:close/>
                  <a:moveTo>
                    <a:pt x="1380160" y="1376629"/>
                  </a:moveTo>
                  <a:lnTo>
                    <a:pt x="1379843" y="1403678"/>
                  </a:lnTo>
                  <a:lnTo>
                    <a:pt x="1426777" y="1403996"/>
                  </a:lnTo>
                  <a:lnTo>
                    <a:pt x="1426460" y="1376948"/>
                  </a:lnTo>
                  <a:lnTo>
                    <a:pt x="1380160" y="1376629"/>
                  </a:lnTo>
                  <a:close/>
                  <a:moveTo>
                    <a:pt x="1316101" y="1376311"/>
                  </a:moveTo>
                  <a:lnTo>
                    <a:pt x="1315150" y="1403360"/>
                  </a:lnTo>
                  <a:lnTo>
                    <a:pt x="1362401" y="1403360"/>
                  </a:lnTo>
                  <a:lnTo>
                    <a:pt x="1362718" y="1376629"/>
                  </a:lnTo>
                  <a:lnTo>
                    <a:pt x="1316101" y="1376311"/>
                  </a:lnTo>
                  <a:close/>
                  <a:moveTo>
                    <a:pt x="1252043" y="1375993"/>
                  </a:moveTo>
                  <a:lnTo>
                    <a:pt x="1250140" y="1403041"/>
                  </a:lnTo>
                  <a:lnTo>
                    <a:pt x="1297391" y="1403041"/>
                  </a:lnTo>
                  <a:lnTo>
                    <a:pt x="1298660" y="1376311"/>
                  </a:lnTo>
                  <a:lnTo>
                    <a:pt x="1252043" y="1375993"/>
                  </a:lnTo>
                  <a:close/>
                  <a:moveTo>
                    <a:pt x="1188301" y="1375675"/>
                  </a:moveTo>
                  <a:lnTo>
                    <a:pt x="1185764" y="1402723"/>
                  </a:lnTo>
                  <a:lnTo>
                    <a:pt x="1232698" y="1402723"/>
                  </a:lnTo>
                  <a:lnTo>
                    <a:pt x="1234601" y="1375993"/>
                  </a:lnTo>
                  <a:lnTo>
                    <a:pt x="1188301" y="1375675"/>
                  </a:lnTo>
                  <a:close/>
                  <a:moveTo>
                    <a:pt x="1124242" y="1375356"/>
                  </a:moveTo>
                  <a:lnTo>
                    <a:pt x="1120754" y="1402405"/>
                  </a:lnTo>
                  <a:lnTo>
                    <a:pt x="1167688" y="1402405"/>
                  </a:lnTo>
                  <a:lnTo>
                    <a:pt x="1170859" y="1375675"/>
                  </a:lnTo>
                  <a:lnTo>
                    <a:pt x="1124242" y="1375356"/>
                  </a:lnTo>
                  <a:close/>
                  <a:moveTo>
                    <a:pt x="1060183" y="1375038"/>
                  </a:moveTo>
                  <a:lnTo>
                    <a:pt x="1056061" y="1402087"/>
                  </a:lnTo>
                  <a:lnTo>
                    <a:pt x="1102995" y="1402087"/>
                  </a:lnTo>
                  <a:lnTo>
                    <a:pt x="1106800" y="1375356"/>
                  </a:lnTo>
                  <a:lnTo>
                    <a:pt x="1060183" y="1375038"/>
                  </a:lnTo>
                  <a:close/>
                  <a:moveTo>
                    <a:pt x="996442" y="1374720"/>
                  </a:moveTo>
                  <a:lnTo>
                    <a:pt x="991051" y="1401769"/>
                  </a:lnTo>
                  <a:lnTo>
                    <a:pt x="1038302" y="1401769"/>
                  </a:lnTo>
                  <a:lnTo>
                    <a:pt x="1042742" y="1375038"/>
                  </a:lnTo>
                  <a:lnTo>
                    <a:pt x="996442" y="1374720"/>
                  </a:lnTo>
                  <a:close/>
                  <a:moveTo>
                    <a:pt x="394079" y="1340803"/>
                  </a:moveTo>
                  <a:lnTo>
                    <a:pt x="364253" y="1348105"/>
                  </a:lnTo>
                  <a:lnTo>
                    <a:pt x="354734" y="1351280"/>
                  </a:lnTo>
                  <a:lnTo>
                    <a:pt x="367743" y="1359853"/>
                  </a:lnTo>
                  <a:lnTo>
                    <a:pt x="380752" y="1368743"/>
                  </a:lnTo>
                  <a:lnTo>
                    <a:pt x="393761" y="1376998"/>
                  </a:lnTo>
                  <a:lnTo>
                    <a:pt x="407088" y="1385571"/>
                  </a:lnTo>
                  <a:lnTo>
                    <a:pt x="420414" y="1393191"/>
                  </a:lnTo>
                  <a:lnTo>
                    <a:pt x="434375" y="1400493"/>
                  </a:lnTo>
                  <a:lnTo>
                    <a:pt x="448336" y="1408113"/>
                  </a:lnTo>
                  <a:lnTo>
                    <a:pt x="462297" y="1415098"/>
                  </a:lnTo>
                  <a:lnTo>
                    <a:pt x="453095" y="1406526"/>
                  </a:lnTo>
                  <a:lnTo>
                    <a:pt x="444528" y="1397636"/>
                  </a:lnTo>
                  <a:lnTo>
                    <a:pt x="435644" y="1389063"/>
                  </a:lnTo>
                  <a:lnTo>
                    <a:pt x="427077" y="1379538"/>
                  </a:lnTo>
                  <a:lnTo>
                    <a:pt x="418510" y="1370331"/>
                  </a:lnTo>
                  <a:lnTo>
                    <a:pt x="410261" y="1360488"/>
                  </a:lnTo>
                  <a:lnTo>
                    <a:pt x="402011" y="1350963"/>
                  </a:lnTo>
                  <a:lnTo>
                    <a:pt x="394079" y="1340803"/>
                  </a:lnTo>
                  <a:close/>
                  <a:moveTo>
                    <a:pt x="1694111" y="1340353"/>
                  </a:moveTo>
                  <a:lnTo>
                    <a:pt x="1698234" y="1367401"/>
                  </a:lnTo>
                  <a:lnTo>
                    <a:pt x="1744534" y="1367719"/>
                  </a:lnTo>
                  <a:lnTo>
                    <a:pt x="1739777" y="1340671"/>
                  </a:lnTo>
                  <a:lnTo>
                    <a:pt x="1694111" y="1340353"/>
                  </a:lnTo>
                  <a:close/>
                  <a:moveTo>
                    <a:pt x="1631321" y="1340034"/>
                  </a:moveTo>
                  <a:lnTo>
                    <a:pt x="1634809" y="1367083"/>
                  </a:lnTo>
                  <a:lnTo>
                    <a:pt x="1680792" y="1367401"/>
                  </a:lnTo>
                  <a:lnTo>
                    <a:pt x="1676987" y="1340353"/>
                  </a:lnTo>
                  <a:lnTo>
                    <a:pt x="1631321" y="1340034"/>
                  </a:lnTo>
                  <a:close/>
                  <a:moveTo>
                    <a:pt x="1568531" y="1339716"/>
                  </a:moveTo>
                  <a:lnTo>
                    <a:pt x="1571068" y="1366765"/>
                  </a:lnTo>
                  <a:lnTo>
                    <a:pt x="1617051" y="1367083"/>
                  </a:lnTo>
                  <a:lnTo>
                    <a:pt x="1614196" y="1340034"/>
                  </a:lnTo>
                  <a:lnTo>
                    <a:pt x="1568531" y="1339716"/>
                  </a:lnTo>
                  <a:close/>
                  <a:moveTo>
                    <a:pt x="1505741" y="1339716"/>
                  </a:moveTo>
                  <a:lnTo>
                    <a:pt x="1507326" y="1366765"/>
                  </a:lnTo>
                  <a:lnTo>
                    <a:pt x="1553626" y="1366765"/>
                  </a:lnTo>
                  <a:lnTo>
                    <a:pt x="1551406" y="1339716"/>
                  </a:lnTo>
                  <a:lnTo>
                    <a:pt x="1505741" y="1339716"/>
                  </a:lnTo>
                  <a:close/>
                  <a:moveTo>
                    <a:pt x="1442950" y="1339398"/>
                  </a:moveTo>
                  <a:lnTo>
                    <a:pt x="1443585" y="1366128"/>
                  </a:lnTo>
                  <a:lnTo>
                    <a:pt x="1489884" y="1366128"/>
                  </a:lnTo>
                  <a:lnTo>
                    <a:pt x="1488616" y="1339398"/>
                  </a:lnTo>
                  <a:lnTo>
                    <a:pt x="1442950" y="1339398"/>
                  </a:lnTo>
                  <a:close/>
                  <a:moveTo>
                    <a:pt x="1380160" y="1339080"/>
                  </a:moveTo>
                  <a:lnTo>
                    <a:pt x="1380160" y="1365810"/>
                  </a:lnTo>
                  <a:lnTo>
                    <a:pt x="1426143" y="1365810"/>
                  </a:lnTo>
                  <a:lnTo>
                    <a:pt x="1425826" y="1339398"/>
                  </a:lnTo>
                  <a:lnTo>
                    <a:pt x="1380160" y="1339080"/>
                  </a:lnTo>
                  <a:close/>
                  <a:moveTo>
                    <a:pt x="1317370" y="1338761"/>
                  </a:moveTo>
                  <a:lnTo>
                    <a:pt x="1316418" y="1365492"/>
                  </a:lnTo>
                  <a:lnTo>
                    <a:pt x="1362718" y="1365492"/>
                  </a:lnTo>
                  <a:lnTo>
                    <a:pt x="1363035" y="1339080"/>
                  </a:lnTo>
                  <a:lnTo>
                    <a:pt x="1317370" y="1338761"/>
                  </a:lnTo>
                  <a:close/>
                  <a:moveTo>
                    <a:pt x="1254897" y="1338443"/>
                  </a:moveTo>
                  <a:lnTo>
                    <a:pt x="1252677" y="1365174"/>
                  </a:lnTo>
                  <a:lnTo>
                    <a:pt x="1298977" y="1365492"/>
                  </a:lnTo>
                  <a:lnTo>
                    <a:pt x="1300245" y="1338761"/>
                  </a:lnTo>
                  <a:lnTo>
                    <a:pt x="1254897" y="1338443"/>
                  </a:lnTo>
                  <a:close/>
                  <a:moveTo>
                    <a:pt x="1192106" y="1338443"/>
                  </a:moveTo>
                  <a:lnTo>
                    <a:pt x="1189252" y="1364855"/>
                  </a:lnTo>
                  <a:lnTo>
                    <a:pt x="1235235" y="1365174"/>
                  </a:lnTo>
                  <a:lnTo>
                    <a:pt x="1237772" y="1338443"/>
                  </a:lnTo>
                  <a:lnTo>
                    <a:pt x="1192106" y="1338443"/>
                  </a:lnTo>
                  <a:close/>
                  <a:moveTo>
                    <a:pt x="1128999" y="1338125"/>
                  </a:moveTo>
                  <a:lnTo>
                    <a:pt x="1125511" y="1364537"/>
                  </a:lnTo>
                  <a:lnTo>
                    <a:pt x="1172128" y="1364855"/>
                  </a:lnTo>
                  <a:lnTo>
                    <a:pt x="1174665" y="1338125"/>
                  </a:lnTo>
                  <a:lnTo>
                    <a:pt x="1128999" y="1338125"/>
                  </a:lnTo>
                  <a:close/>
                  <a:moveTo>
                    <a:pt x="1066526" y="1337807"/>
                  </a:moveTo>
                  <a:lnTo>
                    <a:pt x="1061769" y="1364219"/>
                  </a:lnTo>
                  <a:lnTo>
                    <a:pt x="1108386" y="1364537"/>
                  </a:lnTo>
                  <a:lnTo>
                    <a:pt x="1111874" y="1338125"/>
                  </a:lnTo>
                  <a:lnTo>
                    <a:pt x="1066526" y="1337807"/>
                  </a:lnTo>
                  <a:close/>
                  <a:moveTo>
                    <a:pt x="1003419" y="1337489"/>
                  </a:moveTo>
                  <a:lnTo>
                    <a:pt x="998345" y="1363901"/>
                  </a:lnTo>
                  <a:lnTo>
                    <a:pt x="1044644" y="1364219"/>
                  </a:lnTo>
                  <a:lnTo>
                    <a:pt x="1049401" y="1337807"/>
                  </a:lnTo>
                  <a:lnTo>
                    <a:pt x="1003419" y="1337489"/>
                  </a:lnTo>
                  <a:close/>
                  <a:moveTo>
                    <a:pt x="538764" y="1314450"/>
                  </a:moveTo>
                  <a:lnTo>
                    <a:pt x="518458" y="1317308"/>
                  </a:lnTo>
                  <a:lnTo>
                    <a:pt x="498468" y="1320165"/>
                  </a:lnTo>
                  <a:lnTo>
                    <a:pt x="478479" y="1323340"/>
                  </a:lnTo>
                  <a:lnTo>
                    <a:pt x="458807" y="1326833"/>
                  </a:lnTo>
                  <a:lnTo>
                    <a:pt x="467691" y="1336675"/>
                  </a:lnTo>
                  <a:lnTo>
                    <a:pt x="476258" y="1346200"/>
                  </a:lnTo>
                  <a:lnTo>
                    <a:pt x="485142" y="1355408"/>
                  </a:lnTo>
                  <a:lnTo>
                    <a:pt x="494343" y="1364298"/>
                  </a:lnTo>
                  <a:lnTo>
                    <a:pt x="503228" y="1372871"/>
                  </a:lnTo>
                  <a:lnTo>
                    <a:pt x="512746" y="1381126"/>
                  </a:lnTo>
                  <a:lnTo>
                    <a:pt x="521948" y="1389381"/>
                  </a:lnTo>
                  <a:lnTo>
                    <a:pt x="531784" y="1397001"/>
                  </a:lnTo>
                  <a:lnTo>
                    <a:pt x="540986" y="1404621"/>
                  </a:lnTo>
                  <a:lnTo>
                    <a:pt x="551139" y="1411606"/>
                  </a:lnTo>
                  <a:lnTo>
                    <a:pt x="560658" y="1418273"/>
                  </a:lnTo>
                  <a:lnTo>
                    <a:pt x="570811" y="1424941"/>
                  </a:lnTo>
                  <a:lnTo>
                    <a:pt x="580965" y="1430973"/>
                  </a:lnTo>
                  <a:lnTo>
                    <a:pt x="591118" y="1437323"/>
                  </a:lnTo>
                  <a:lnTo>
                    <a:pt x="601589" y="1442721"/>
                  </a:lnTo>
                  <a:lnTo>
                    <a:pt x="611742" y="1447801"/>
                  </a:lnTo>
                  <a:lnTo>
                    <a:pt x="601589" y="1433831"/>
                  </a:lnTo>
                  <a:lnTo>
                    <a:pt x="591753" y="1419226"/>
                  </a:lnTo>
                  <a:lnTo>
                    <a:pt x="582234" y="1403351"/>
                  </a:lnTo>
                  <a:lnTo>
                    <a:pt x="573032" y="1387158"/>
                  </a:lnTo>
                  <a:lnTo>
                    <a:pt x="564148" y="1370013"/>
                  </a:lnTo>
                  <a:lnTo>
                    <a:pt x="555264" y="1352233"/>
                  </a:lnTo>
                  <a:lnTo>
                    <a:pt x="547014" y="1333500"/>
                  </a:lnTo>
                  <a:lnTo>
                    <a:pt x="538764" y="1314450"/>
                  </a:lnTo>
                  <a:close/>
                  <a:moveTo>
                    <a:pt x="1688403" y="1302485"/>
                  </a:moveTo>
                  <a:lnTo>
                    <a:pt x="1692526" y="1329215"/>
                  </a:lnTo>
                  <a:lnTo>
                    <a:pt x="1737557" y="1329533"/>
                  </a:lnTo>
                  <a:lnTo>
                    <a:pt x="1733117" y="1302803"/>
                  </a:lnTo>
                  <a:lnTo>
                    <a:pt x="1688403" y="1302485"/>
                  </a:lnTo>
                  <a:close/>
                  <a:moveTo>
                    <a:pt x="1626881" y="1302166"/>
                  </a:moveTo>
                  <a:lnTo>
                    <a:pt x="1630053" y="1329215"/>
                  </a:lnTo>
                  <a:lnTo>
                    <a:pt x="1675401" y="1329215"/>
                  </a:lnTo>
                  <a:lnTo>
                    <a:pt x="1671596" y="1302485"/>
                  </a:lnTo>
                  <a:lnTo>
                    <a:pt x="1626881" y="1302166"/>
                  </a:lnTo>
                  <a:close/>
                  <a:moveTo>
                    <a:pt x="1565042" y="1302166"/>
                  </a:moveTo>
                  <a:lnTo>
                    <a:pt x="1567579" y="1328897"/>
                  </a:lnTo>
                  <a:lnTo>
                    <a:pt x="1612928" y="1329215"/>
                  </a:lnTo>
                  <a:lnTo>
                    <a:pt x="1610074" y="1302166"/>
                  </a:lnTo>
                  <a:lnTo>
                    <a:pt x="1565042" y="1302166"/>
                  </a:lnTo>
                  <a:close/>
                  <a:moveTo>
                    <a:pt x="1503521" y="1301848"/>
                  </a:moveTo>
                  <a:lnTo>
                    <a:pt x="1505106" y="1328578"/>
                  </a:lnTo>
                  <a:lnTo>
                    <a:pt x="1550772" y="1328897"/>
                  </a:lnTo>
                  <a:lnTo>
                    <a:pt x="1548552" y="1302166"/>
                  </a:lnTo>
                  <a:lnTo>
                    <a:pt x="1503521" y="1301848"/>
                  </a:lnTo>
                  <a:close/>
                  <a:moveTo>
                    <a:pt x="1441999" y="1301848"/>
                  </a:moveTo>
                  <a:lnTo>
                    <a:pt x="1442633" y="1328260"/>
                  </a:lnTo>
                  <a:lnTo>
                    <a:pt x="1487982" y="1328578"/>
                  </a:lnTo>
                  <a:lnTo>
                    <a:pt x="1486713" y="1301848"/>
                  </a:lnTo>
                  <a:lnTo>
                    <a:pt x="1441999" y="1301848"/>
                  </a:lnTo>
                  <a:close/>
                  <a:moveTo>
                    <a:pt x="1380477" y="1301530"/>
                  </a:moveTo>
                  <a:lnTo>
                    <a:pt x="1380477" y="1328260"/>
                  </a:lnTo>
                  <a:lnTo>
                    <a:pt x="1425509" y="1328260"/>
                  </a:lnTo>
                  <a:lnTo>
                    <a:pt x="1425191" y="1301530"/>
                  </a:lnTo>
                  <a:lnTo>
                    <a:pt x="1380477" y="1301530"/>
                  </a:lnTo>
                  <a:close/>
                  <a:moveTo>
                    <a:pt x="1318638" y="1301212"/>
                  </a:moveTo>
                  <a:lnTo>
                    <a:pt x="1317687" y="1327942"/>
                  </a:lnTo>
                  <a:lnTo>
                    <a:pt x="1363353" y="1328260"/>
                  </a:lnTo>
                  <a:lnTo>
                    <a:pt x="1363670" y="1301530"/>
                  </a:lnTo>
                  <a:lnTo>
                    <a:pt x="1318638" y="1301212"/>
                  </a:lnTo>
                  <a:close/>
                  <a:moveTo>
                    <a:pt x="1257434" y="1301212"/>
                  </a:moveTo>
                  <a:lnTo>
                    <a:pt x="1255531" y="1327624"/>
                  </a:lnTo>
                  <a:lnTo>
                    <a:pt x="1300879" y="1327942"/>
                  </a:lnTo>
                  <a:lnTo>
                    <a:pt x="1301831" y="1301212"/>
                  </a:lnTo>
                  <a:lnTo>
                    <a:pt x="1257434" y="1301212"/>
                  </a:lnTo>
                  <a:close/>
                  <a:moveTo>
                    <a:pt x="1195595" y="1300894"/>
                  </a:moveTo>
                  <a:lnTo>
                    <a:pt x="1193058" y="1327306"/>
                  </a:lnTo>
                  <a:lnTo>
                    <a:pt x="1238406" y="1327624"/>
                  </a:lnTo>
                  <a:lnTo>
                    <a:pt x="1240626" y="1300894"/>
                  </a:lnTo>
                  <a:lnTo>
                    <a:pt x="1195595" y="1300894"/>
                  </a:lnTo>
                  <a:close/>
                  <a:moveTo>
                    <a:pt x="1134073" y="1300575"/>
                  </a:moveTo>
                  <a:lnTo>
                    <a:pt x="1130268" y="1327306"/>
                  </a:lnTo>
                  <a:lnTo>
                    <a:pt x="1175933" y="1327306"/>
                  </a:lnTo>
                  <a:lnTo>
                    <a:pt x="1178787" y="1300894"/>
                  </a:lnTo>
                  <a:lnTo>
                    <a:pt x="1134073" y="1300575"/>
                  </a:lnTo>
                  <a:close/>
                  <a:moveTo>
                    <a:pt x="1072551" y="1300575"/>
                  </a:moveTo>
                  <a:lnTo>
                    <a:pt x="1068112" y="1326987"/>
                  </a:lnTo>
                  <a:lnTo>
                    <a:pt x="1113460" y="1326987"/>
                  </a:lnTo>
                  <a:lnTo>
                    <a:pt x="1117266" y="1300575"/>
                  </a:lnTo>
                  <a:lnTo>
                    <a:pt x="1072551" y="1300575"/>
                  </a:lnTo>
                  <a:close/>
                  <a:moveTo>
                    <a:pt x="1010712" y="1300257"/>
                  </a:moveTo>
                  <a:lnTo>
                    <a:pt x="1005638" y="1326669"/>
                  </a:lnTo>
                  <a:lnTo>
                    <a:pt x="1050987" y="1326987"/>
                  </a:lnTo>
                  <a:lnTo>
                    <a:pt x="1055744" y="1300575"/>
                  </a:lnTo>
                  <a:lnTo>
                    <a:pt x="1010712" y="1300257"/>
                  </a:lnTo>
                  <a:close/>
                  <a:moveTo>
                    <a:pt x="742467" y="1299528"/>
                  </a:moveTo>
                  <a:lnTo>
                    <a:pt x="705978" y="1300480"/>
                  </a:lnTo>
                  <a:lnTo>
                    <a:pt x="670124" y="1302068"/>
                  </a:lnTo>
                  <a:lnTo>
                    <a:pt x="634587" y="1304290"/>
                  </a:lnTo>
                  <a:lnTo>
                    <a:pt x="600002" y="1307148"/>
                  </a:lnTo>
                  <a:lnTo>
                    <a:pt x="608886" y="1327150"/>
                  </a:lnTo>
                  <a:lnTo>
                    <a:pt x="618088" y="1346518"/>
                  </a:lnTo>
                  <a:lnTo>
                    <a:pt x="627607" y="1364298"/>
                  </a:lnTo>
                  <a:lnTo>
                    <a:pt x="632683" y="1373188"/>
                  </a:lnTo>
                  <a:lnTo>
                    <a:pt x="637760" y="1381126"/>
                  </a:lnTo>
                  <a:lnTo>
                    <a:pt x="642519" y="1389381"/>
                  </a:lnTo>
                  <a:lnTo>
                    <a:pt x="647596" y="1397001"/>
                  </a:lnTo>
                  <a:lnTo>
                    <a:pt x="652673" y="1404621"/>
                  </a:lnTo>
                  <a:lnTo>
                    <a:pt x="657750" y="1411288"/>
                  </a:lnTo>
                  <a:lnTo>
                    <a:pt x="662826" y="1417956"/>
                  </a:lnTo>
                  <a:lnTo>
                    <a:pt x="668220" y="1424623"/>
                  </a:lnTo>
                  <a:lnTo>
                    <a:pt x="673614" y="1430656"/>
                  </a:lnTo>
                  <a:lnTo>
                    <a:pt x="678691" y="1436688"/>
                  </a:lnTo>
                  <a:lnTo>
                    <a:pt x="686941" y="1444626"/>
                  </a:lnTo>
                  <a:lnTo>
                    <a:pt x="694873" y="1451928"/>
                  </a:lnTo>
                  <a:lnTo>
                    <a:pt x="703123" y="1458913"/>
                  </a:lnTo>
                  <a:lnTo>
                    <a:pt x="711055" y="1464628"/>
                  </a:lnTo>
                  <a:lnTo>
                    <a:pt x="718987" y="1469708"/>
                  </a:lnTo>
                  <a:lnTo>
                    <a:pt x="726920" y="1474153"/>
                  </a:lnTo>
                  <a:lnTo>
                    <a:pt x="734535" y="1477963"/>
                  </a:lnTo>
                  <a:lnTo>
                    <a:pt x="742467" y="1480821"/>
                  </a:lnTo>
                  <a:lnTo>
                    <a:pt x="742467" y="1299528"/>
                  </a:lnTo>
                  <a:close/>
                  <a:moveTo>
                    <a:pt x="1682695" y="1264935"/>
                  </a:moveTo>
                  <a:lnTo>
                    <a:pt x="1686818" y="1291665"/>
                  </a:lnTo>
                  <a:lnTo>
                    <a:pt x="1731215" y="1291665"/>
                  </a:lnTo>
                  <a:lnTo>
                    <a:pt x="1726775" y="1264935"/>
                  </a:lnTo>
                  <a:lnTo>
                    <a:pt x="1682695" y="1264935"/>
                  </a:lnTo>
                  <a:close/>
                  <a:moveTo>
                    <a:pt x="1622442" y="1264617"/>
                  </a:moveTo>
                  <a:lnTo>
                    <a:pt x="1625613" y="1291347"/>
                  </a:lnTo>
                  <a:lnTo>
                    <a:pt x="1670327" y="1291665"/>
                  </a:lnTo>
                  <a:lnTo>
                    <a:pt x="1666205" y="1264617"/>
                  </a:lnTo>
                  <a:lnTo>
                    <a:pt x="1622442" y="1264617"/>
                  </a:lnTo>
                  <a:close/>
                  <a:moveTo>
                    <a:pt x="1561871" y="1264617"/>
                  </a:moveTo>
                  <a:lnTo>
                    <a:pt x="1564091" y="1291347"/>
                  </a:lnTo>
                  <a:lnTo>
                    <a:pt x="1608805" y="1291347"/>
                  </a:lnTo>
                  <a:lnTo>
                    <a:pt x="1605951" y="1264617"/>
                  </a:lnTo>
                  <a:lnTo>
                    <a:pt x="1561871" y="1264617"/>
                  </a:lnTo>
                  <a:close/>
                  <a:moveTo>
                    <a:pt x="1501618" y="1264298"/>
                  </a:moveTo>
                  <a:lnTo>
                    <a:pt x="1502886" y="1291029"/>
                  </a:lnTo>
                  <a:lnTo>
                    <a:pt x="1547284" y="1291029"/>
                  </a:lnTo>
                  <a:lnTo>
                    <a:pt x="1545381" y="1264298"/>
                  </a:lnTo>
                  <a:lnTo>
                    <a:pt x="1501618" y="1264298"/>
                  </a:lnTo>
                  <a:close/>
                  <a:moveTo>
                    <a:pt x="1441048" y="1263980"/>
                  </a:moveTo>
                  <a:lnTo>
                    <a:pt x="1441682" y="1290711"/>
                  </a:lnTo>
                  <a:lnTo>
                    <a:pt x="1486396" y="1291029"/>
                  </a:lnTo>
                  <a:lnTo>
                    <a:pt x="1485128" y="1264298"/>
                  </a:lnTo>
                  <a:lnTo>
                    <a:pt x="1441048" y="1263980"/>
                  </a:lnTo>
                  <a:close/>
                  <a:moveTo>
                    <a:pt x="1380794" y="1263980"/>
                  </a:moveTo>
                  <a:lnTo>
                    <a:pt x="1380477" y="1290711"/>
                  </a:lnTo>
                  <a:lnTo>
                    <a:pt x="1424874" y="1290711"/>
                  </a:lnTo>
                  <a:lnTo>
                    <a:pt x="1424557" y="1263980"/>
                  </a:lnTo>
                  <a:lnTo>
                    <a:pt x="1380794" y="1263980"/>
                  </a:lnTo>
                  <a:close/>
                  <a:moveTo>
                    <a:pt x="1320224" y="1263662"/>
                  </a:moveTo>
                  <a:lnTo>
                    <a:pt x="1319273" y="1290392"/>
                  </a:lnTo>
                  <a:lnTo>
                    <a:pt x="1363670" y="1290711"/>
                  </a:lnTo>
                  <a:lnTo>
                    <a:pt x="1363987" y="1263980"/>
                  </a:lnTo>
                  <a:lnTo>
                    <a:pt x="1320224" y="1263662"/>
                  </a:lnTo>
                  <a:close/>
                  <a:moveTo>
                    <a:pt x="1259654" y="1263662"/>
                  </a:moveTo>
                  <a:lnTo>
                    <a:pt x="1258068" y="1290392"/>
                  </a:lnTo>
                  <a:lnTo>
                    <a:pt x="1302465" y="1290392"/>
                  </a:lnTo>
                  <a:lnTo>
                    <a:pt x="1303416" y="1263662"/>
                  </a:lnTo>
                  <a:lnTo>
                    <a:pt x="1259654" y="1263662"/>
                  </a:lnTo>
                  <a:close/>
                  <a:moveTo>
                    <a:pt x="1199083" y="1263344"/>
                  </a:moveTo>
                  <a:lnTo>
                    <a:pt x="1196546" y="1290074"/>
                  </a:lnTo>
                  <a:lnTo>
                    <a:pt x="1241260" y="1290392"/>
                  </a:lnTo>
                  <a:lnTo>
                    <a:pt x="1243163" y="1263662"/>
                  </a:lnTo>
                  <a:lnTo>
                    <a:pt x="1199083" y="1263344"/>
                  </a:lnTo>
                  <a:close/>
                  <a:moveTo>
                    <a:pt x="1138830" y="1263344"/>
                  </a:moveTo>
                  <a:lnTo>
                    <a:pt x="1135659" y="1289756"/>
                  </a:lnTo>
                  <a:lnTo>
                    <a:pt x="1180056" y="1290074"/>
                  </a:lnTo>
                  <a:lnTo>
                    <a:pt x="1182593" y="1263344"/>
                  </a:lnTo>
                  <a:lnTo>
                    <a:pt x="1138830" y="1263344"/>
                  </a:lnTo>
                  <a:close/>
                  <a:moveTo>
                    <a:pt x="1078259" y="1263026"/>
                  </a:moveTo>
                  <a:lnTo>
                    <a:pt x="1074137" y="1289756"/>
                  </a:lnTo>
                  <a:lnTo>
                    <a:pt x="1118851" y="1289756"/>
                  </a:lnTo>
                  <a:lnTo>
                    <a:pt x="1122339" y="1263344"/>
                  </a:lnTo>
                  <a:lnTo>
                    <a:pt x="1078259" y="1263026"/>
                  </a:lnTo>
                  <a:close/>
                  <a:moveTo>
                    <a:pt x="1018006" y="1263026"/>
                  </a:moveTo>
                  <a:lnTo>
                    <a:pt x="1012615" y="1289438"/>
                  </a:lnTo>
                  <a:lnTo>
                    <a:pt x="1057329" y="1289756"/>
                  </a:lnTo>
                  <a:lnTo>
                    <a:pt x="1061769" y="1263026"/>
                  </a:lnTo>
                  <a:lnTo>
                    <a:pt x="1018006" y="1263026"/>
                  </a:lnTo>
                  <a:close/>
                  <a:moveTo>
                    <a:pt x="1676987" y="1227067"/>
                  </a:moveTo>
                  <a:lnTo>
                    <a:pt x="1681109" y="1253797"/>
                  </a:lnTo>
                  <a:lnTo>
                    <a:pt x="1724872" y="1254115"/>
                  </a:lnTo>
                  <a:lnTo>
                    <a:pt x="1719798" y="1227067"/>
                  </a:lnTo>
                  <a:lnTo>
                    <a:pt x="1676987" y="1227067"/>
                  </a:lnTo>
                  <a:close/>
                  <a:moveTo>
                    <a:pt x="1618002" y="1227067"/>
                  </a:moveTo>
                  <a:lnTo>
                    <a:pt x="1621173" y="1253797"/>
                  </a:lnTo>
                  <a:lnTo>
                    <a:pt x="1664619" y="1253797"/>
                  </a:lnTo>
                  <a:lnTo>
                    <a:pt x="1660813" y="1227067"/>
                  </a:lnTo>
                  <a:lnTo>
                    <a:pt x="1618002" y="1227067"/>
                  </a:lnTo>
                  <a:close/>
                  <a:moveTo>
                    <a:pt x="1558383" y="1226431"/>
                  </a:moveTo>
                  <a:lnTo>
                    <a:pt x="1560920" y="1253479"/>
                  </a:lnTo>
                  <a:lnTo>
                    <a:pt x="1604683" y="1253797"/>
                  </a:lnTo>
                  <a:lnTo>
                    <a:pt x="1601512" y="1226431"/>
                  </a:lnTo>
                  <a:lnTo>
                    <a:pt x="1558383" y="1226431"/>
                  </a:lnTo>
                  <a:close/>
                  <a:moveTo>
                    <a:pt x="1499398" y="1226431"/>
                  </a:moveTo>
                  <a:lnTo>
                    <a:pt x="1500984" y="1253479"/>
                  </a:lnTo>
                  <a:lnTo>
                    <a:pt x="1544430" y="1253479"/>
                  </a:lnTo>
                  <a:lnTo>
                    <a:pt x="1542210" y="1226431"/>
                  </a:lnTo>
                  <a:lnTo>
                    <a:pt x="1499398" y="1226431"/>
                  </a:lnTo>
                  <a:close/>
                  <a:moveTo>
                    <a:pt x="1439779" y="1226112"/>
                  </a:moveTo>
                  <a:lnTo>
                    <a:pt x="1440730" y="1253161"/>
                  </a:lnTo>
                  <a:lnTo>
                    <a:pt x="1484493" y="1253479"/>
                  </a:lnTo>
                  <a:lnTo>
                    <a:pt x="1483225" y="1226431"/>
                  </a:lnTo>
                  <a:lnTo>
                    <a:pt x="1439779" y="1226112"/>
                  </a:lnTo>
                  <a:close/>
                  <a:moveTo>
                    <a:pt x="1380794" y="1226112"/>
                  </a:moveTo>
                  <a:lnTo>
                    <a:pt x="1380794" y="1253161"/>
                  </a:lnTo>
                  <a:lnTo>
                    <a:pt x="1424240" y="1253161"/>
                  </a:lnTo>
                  <a:lnTo>
                    <a:pt x="1423606" y="1226112"/>
                  </a:lnTo>
                  <a:lnTo>
                    <a:pt x="1380794" y="1226112"/>
                  </a:lnTo>
                  <a:close/>
                  <a:moveTo>
                    <a:pt x="1321492" y="1226112"/>
                  </a:moveTo>
                  <a:lnTo>
                    <a:pt x="1320541" y="1252843"/>
                  </a:lnTo>
                  <a:lnTo>
                    <a:pt x="1364304" y="1253161"/>
                  </a:lnTo>
                  <a:lnTo>
                    <a:pt x="1364621" y="1226112"/>
                  </a:lnTo>
                  <a:lnTo>
                    <a:pt x="1321492" y="1226112"/>
                  </a:lnTo>
                  <a:close/>
                  <a:moveTo>
                    <a:pt x="1262190" y="1225794"/>
                  </a:moveTo>
                  <a:lnTo>
                    <a:pt x="1260605" y="1252843"/>
                  </a:lnTo>
                  <a:lnTo>
                    <a:pt x="1304051" y="1252843"/>
                  </a:lnTo>
                  <a:lnTo>
                    <a:pt x="1305319" y="1225794"/>
                  </a:lnTo>
                  <a:lnTo>
                    <a:pt x="1262190" y="1225794"/>
                  </a:lnTo>
                  <a:close/>
                  <a:moveTo>
                    <a:pt x="1203206" y="1225794"/>
                  </a:moveTo>
                  <a:lnTo>
                    <a:pt x="1200352" y="1252524"/>
                  </a:lnTo>
                  <a:lnTo>
                    <a:pt x="1244115" y="1252843"/>
                  </a:lnTo>
                  <a:lnTo>
                    <a:pt x="1246017" y="1225794"/>
                  </a:lnTo>
                  <a:lnTo>
                    <a:pt x="1203206" y="1225794"/>
                  </a:lnTo>
                  <a:close/>
                  <a:moveTo>
                    <a:pt x="1143904" y="1225476"/>
                  </a:moveTo>
                  <a:lnTo>
                    <a:pt x="1140415" y="1252524"/>
                  </a:lnTo>
                  <a:lnTo>
                    <a:pt x="1183861" y="1252524"/>
                  </a:lnTo>
                  <a:lnTo>
                    <a:pt x="1187032" y="1225794"/>
                  </a:lnTo>
                  <a:lnTo>
                    <a:pt x="1143904" y="1225476"/>
                  </a:lnTo>
                  <a:close/>
                  <a:moveTo>
                    <a:pt x="1084602" y="1225476"/>
                  </a:moveTo>
                  <a:lnTo>
                    <a:pt x="1080162" y="1252206"/>
                  </a:lnTo>
                  <a:lnTo>
                    <a:pt x="1123925" y="1252524"/>
                  </a:lnTo>
                  <a:lnTo>
                    <a:pt x="1127731" y="1225476"/>
                  </a:lnTo>
                  <a:lnTo>
                    <a:pt x="1084602" y="1225476"/>
                  </a:lnTo>
                  <a:close/>
                  <a:moveTo>
                    <a:pt x="1025300" y="1225476"/>
                  </a:moveTo>
                  <a:lnTo>
                    <a:pt x="1020226" y="1252206"/>
                  </a:lnTo>
                  <a:lnTo>
                    <a:pt x="1063672" y="1252206"/>
                  </a:lnTo>
                  <a:lnTo>
                    <a:pt x="1068429" y="1225476"/>
                  </a:lnTo>
                  <a:lnTo>
                    <a:pt x="1025300" y="1225476"/>
                  </a:lnTo>
                  <a:close/>
                  <a:moveTo>
                    <a:pt x="1671279" y="1188881"/>
                  </a:moveTo>
                  <a:lnTo>
                    <a:pt x="1675401" y="1216248"/>
                  </a:lnTo>
                  <a:lnTo>
                    <a:pt x="1718213" y="1216248"/>
                  </a:lnTo>
                  <a:lnTo>
                    <a:pt x="1713456" y="1188881"/>
                  </a:lnTo>
                  <a:lnTo>
                    <a:pt x="1671279" y="1188881"/>
                  </a:lnTo>
                  <a:close/>
                  <a:moveTo>
                    <a:pt x="1613245" y="1188881"/>
                  </a:moveTo>
                  <a:lnTo>
                    <a:pt x="1616416" y="1215929"/>
                  </a:lnTo>
                  <a:lnTo>
                    <a:pt x="1659228" y="1216248"/>
                  </a:lnTo>
                  <a:lnTo>
                    <a:pt x="1655422" y="1188881"/>
                  </a:lnTo>
                  <a:lnTo>
                    <a:pt x="1613245" y="1188881"/>
                  </a:lnTo>
                  <a:close/>
                  <a:moveTo>
                    <a:pt x="1555212" y="1188881"/>
                  </a:moveTo>
                  <a:lnTo>
                    <a:pt x="1557432" y="1215929"/>
                  </a:lnTo>
                  <a:lnTo>
                    <a:pt x="1600560" y="1215929"/>
                  </a:lnTo>
                  <a:lnTo>
                    <a:pt x="1597389" y="1188881"/>
                  </a:lnTo>
                  <a:lnTo>
                    <a:pt x="1555212" y="1188881"/>
                  </a:lnTo>
                  <a:close/>
                  <a:moveTo>
                    <a:pt x="1497178" y="1188881"/>
                  </a:moveTo>
                  <a:lnTo>
                    <a:pt x="1498764" y="1215929"/>
                  </a:lnTo>
                  <a:lnTo>
                    <a:pt x="1541575" y="1215929"/>
                  </a:lnTo>
                  <a:lnTo>
                    <a:pt x="1539356" y="1188881"/>
                  </a:lnTo>
                  <a:lnTo>
                    <a:pt x="1497178" y="1188881"/>
                  </a:lnTo>
                  <a:close/>
                  <a:moveTo>
                    <a:pt x="1438828" y="1188563"/>
                  </a:moveTo>
                  <a:lnTo>
                    <a:pt x="1439779" y="1215611"/>
                  </a:lnTo>
                  <a:lnTo>
                    <a:pt x="1482591" y="1215929"/>
                  </a:lnTo>
                  <a:lnTo>
                    <a:pt x="1481322" y="1188563"/>
                  </a:lnTo>
                  <a:lnTo>
                    <a:pt x="1438828" y="1188563"/>
                  </a:lnTo>
                  <a:close/>
                  <a:moveTo>
                    <a:pt x="1381111" y="1188563"/>
                  </a:moveTo>
                  <a:lnTo>
                    <a:pt x="1380794" y="1215611"/>
                  </a:lnTo>
                  <a:lnTo>
                    <a:pt x="1423606" y="1215611"/>
                  </a:lnTo>
                  <a:lnTo>
                    <a:pt x="1422972" y="1188563"/>
                  </a:lnTo>
                  <a:lnTo>
                    <a:pt x="1381111" y="1188563"/>
                  </a:lnTo>
                  <a:close/>
                  <a:moveTo>
                    <a:pt x="1322761" y="1188563"/>
                  </a:moveTo>
                  <a:lnTo>
                    <a:pt x="1321810" y="1215611"/>
                  </a:lnTo>
                  <a:lnTo>
                    <a:pt x="1364621" y="1215611"/>
                  </a:lnTo>
                  <a:lnTo>
                    <a:pt x="1365255" y="1188563"/>
                  </a:lnTo>
                  <a:lnTo>
                    <a:pt x="1322761" y="1188563"/>
                  </a:lnTo>
                  <a:close/>
                  <a:moveTo>
                    <a:pt x="1264727" y="1188563"/>
                  </a:moveTo>
                  <a:lnTo>
                    <a:pt x="1263142" y="1215293"/>
                  </a:lnTo>
                  <a:lnTo>
                    <a:pt x="1305636" y="1215293"/>
                  </a:lnTo>
                  <a:lnTo>
                    <a:pt x="1307222" y="1188563"/>
                  </a:lnTo>
                  <a:lnTo>
                    <a:pt x="1264727" y="1188563"/>
                  </a:lnTo>
                  <a:close/>
                  <a:moveTo>
                    <a:pt x="1206694" y="1188244"/>
                  </a:moveTo>
                  <a:lnTo>
                    <a:pt x="1204157" y="1215293"/>
                  </a:lnTo>
                  <a:lnTo>
                    <a:pt x="1246969" y="1215293"/>
                  </a:lnTo>
                  <a:lnTo>
                    <a:pt x="1248871" y="1188563"/>
                  </a:lnTo>
                  <a:lnTo>
                    <a:pt x="1206694" y="1188244"/>
                  </a:lnTo>
                  <a:close/>
                  <a:moveTo>
                    <a:pt x="1148661" y="1188244"/>
                  </a:moveTo>
                  <a:lnTo>
                    <a:pt x="1145172" y="1215293"/>
                  </a:lnTo>
                  <a:lnTo>
                    <a:pt x="1188301" y="1215293"/>
                  </a:lnTo>
                  <a:lnTo>
                    <a:pt x="1190838" y="1188244"/>
                  </a:lnTo>
                  <a:lnTo>
                    <a:pt x="1148661" y="1188244"/>
                  </a:lnTo>
                  <a:close/>
                  <a:moveTo>
                    <a:pt x="1090627" y="1188244"/>
                  </a:moveTo>
                  <a:lnTo>
                    <a:pt x="1086505" y="1214975"/>
                  </a:lnTo>
                  <a:lnTo>
                    <a:pt x="1128999" y="1214975"/>
                  </a:lnTo>
                  <a:lnTo>
                    <a:pt x="1132805" y="1188244"/>
                  </a:lnTo>
                  <a:lnTo>
                    <a:pt x="1090627" y="1188244"/>
                  </a:lnTo>
                  <a:close/>
                  <a:moveTo>
                    <a:pt x="1032594" y="1187926"/>
                  </a:moveTo>
                  <a:lnTo>
                    <a:pt x="1027203" y="1214975"/>
                  </a:lnTo>
                  <a:lnTo>
                    <a:pt x="1070331" y="1214975"/>
                  </a:lnTo>
                  <a:lnTo>
                    <a:pt x="1074771" y="1188244"/>
                  </a:lnTo>
                  <a:lnTo>
                    <a:pt x="1032594" y="1187926"/>
                  </a:lnTo>
                  <a:close/>
                  <a:moveTo>
                    <a:pt x="1740728" y="1132875"/>
                  </a:moveTo>
                  <a:lnTo>
                    <a:pt x="1737874" y="1133193"/>
                  </a:lnTo>
                  <a:lnTo>
                    <a:pt x="1735337" y="1133829"/>
                  </a:lnTo>
                  <a:lnTo>
                    <a:pt x="1733117" y="1134784"/>
                  </a:lnTo>
                  <a:lnTo>
                    <a:pt x="1731532" y="1136057"/>
                  </a:lnTo>
                  <a:lnTo>
                    <a:pt x="1730263" y="1137648"/>
                  </a:lnTo>
                  <a:lnTo>
                    <a:pt x="1729312" y="1139875"/>
                  </a:lnTo>
                  <a:lnTo>
                    <a:pt x="1728995" y="1142103"/>
                  </a:lnTo>
                  <a:lnTo>
                    <a:pt x="1728995" y="1144330"/>
                  </a:lnTo>
                  <a:lnTo>
                    <a:pt x="1730263" y="1151649"/>
                  </a:lnTo>
                  <a:lnTo>
                    <a:pt x="1731215" y="1153877"/>
                  </a:lnTo>
                  <a:lnTo>
                    <a:pt x="1732166" y="1156104"/>
                  </a:lnTo>
                  <a:lnTo>
                    <a:pt x="1734069" y="1158332"/>
                  </a:lnTo>
                  <a:lnTo>
                    <a:pt x="1735971" y="1159923"/>
                  </a:lnTo>
                  <a:lnTo>
                    <a:pt x="1738508" y="1161514"/>
                  </a:lnTo>
                  <a:lnTo>
                    <a:pt x="1741045" y="1162469"/>
                  </a:lnTo>
                  <a:lnTo>
                    <a:pt x="1743582" y="1163105"/>
                  </a:lnTo>
                  <a:lnTo>
                    <a:pt x="1746437" y="1163423"/>
                  </a:lnTo>
                  <a:lnTo>
                    <a:pt x="1772123" y="1163423"/>
                  </a:lnTo>
                  <a:lnTo>
                    <a:pt x="1775295" y="1163105"/>
                  </a:lnTo>
                  <a:lnTo>
                    <a:pt x="1777832" y="1162469"/>
                  </a:lnTo>
                  <a:lnTo>
                    <a:pt x="1779734" y="1161514"/>
                  </a:lnTo>
                  <a:lnTo>
                    <a:pt x="1781637" y="1159923"/>
                  </a:lnTo>
                  <a:lnTo>
                    <a:pt x="1782906" y="1158332"/>
                  </a:lnTo>
                  <a:lnTo>
                    <a:pt x="1783857" y="1156104"/>
                  </a:lnTo>
                  <a:lnTo>
                    <a:pt x="1784174" y="1154195"/>
                  </a:lnTo>
                  <a:lnTo>
                    <a:pt x="1783857" y="1151968"/>
                  </a:lnTo>
                  <a:lnTo>
                    <a:pt x="1782271" y="1144330"/>
                  </a:lnTo>
                  <a:lnTo>
                    <a:pt x="1781637" y="1142103"/>
                  </a:lnTo>
                  <a:lnTo>
                    <a:pt x="1780369" y="1139875"/>
                  </a:lnTo>
                  <a:lnTo>
                    <a:pt x="1778783" y="1137648"/>
                  </a:lnTo>
                  <a:lnTo>
                    <a:pt x="1776563" y="1136057"/>
                  </a:lnTo>
                  <a:lnTo>
                    <a:pt x="1774343" y="1134784"/>
                  </a:lnTo>
                  <a:lnTo>
                    <a:pt x="1771489" y="1133829"/>
                  </a:lnTo>
                  <a:lnTo>
                    <a:pt x="1768635" y="1133193"/>
                  </a:lnTo>
                  <a:lnTo>
                    <a:pt x="1766098" y="1132875"/>
                  </a:lnTo>
                  <a:lnTo>
                    <a:pt x="1740728" y="1132875"/>
                  </a:lnTo>
                  <a:close/>
                  <a:moveTo>
                    <a:pt x="1664619" y="1132875"/>
                  </a:moveTo>
                  <a:lnTo>
                    <a:pt x="1661765" y="1133193"/>
                  </a:lnTo>
                  <a:lnTo>
                    <a:pt x="1659545" y="1133829"/>
                  </a:lnTo>
                  <a:lnTo>
                    <a:pt x="1657325" y="1134784"/>
                  </a:lnTo>
                  <a:lnTo>
                    <a:pt x="1655422" y="1136057"/>
                  </a:lnTo>
                  <a:lnTo>
                    <a:pt x="1654154" y="1137648"/>
                  </a:lnTo>
                  <a:lnTo>
                    <a:pt x="1653203" y="1139875"/>
                  </a:lnTo>
                  <a:lnTo>
                    <a:pt x="1652568" y="1142103"/>
                  </a:lnTo>
                  <a:lnTo>
                    <a:pt x="1652568" y="1144330"/>
                  </a:lnTo>
                  <a:lnTo>
                    <a:pt x="1653837" y="1151649"/>
                  </a:lnTo>
                  <a:lnTo>
                    <a:pt x="1654471" y="1153877"/>
                  </a:lnTo>
                  <a:lnTo>
                    <a:pt x="1655422" y="1156104"/>
                  </a:lnTo>
                  <a:lnTo>
                    <a:pt x="1657008" y="1158332"/>
                  </a:lnTo>
                  <a:lnTo>
                    <a:pt x="1658911" y="1159923"/>
                  </a:lnTo>
                  <a:lnTo>
                    <a:pt x="1661131" y="1161196"/>
                  </a:lnTo>
                  <a:lnTo>
                    <a:pt x="1663668" y="1162469"/>
                  </a:lnTo>
                  <a:lnTo>
                    <a:pt x="1666205" y="1163105"/>
                  </a:lnTo>
                  <a:lnTo>
                    <a:pt x="1669376" y="1163105"/>
                  </a:lnTo>
                  <a:lnTo>
                    <a:pt x="1695063" y="1163423"/>
                  </a:lnTo>
                  <a:lnTo>
                    <a:pt x="1697917" y="1163105"/>
                  </a:lnTo>
                  <a:lnTo>
                    <a:pt x="1700137" y="1162469"/>
                  </a:lnTo>
                  <a:lnTo>
                    <a:pt x="1702357" y="1161514"/>
                  </a:lnTo>
                  <a:lnTo>
                    <a:pt x="1704576" y="1159923"/>
                  </a:lnTo>
                  <a:lnTo>
                    <a:pt x="1705845" y="1158332"/>
                  </a:lnTo>
                  <a:lnTo>
                    <a:pt x="1706796" y="1156104"/>
                  </a:lnTo>
                  <a:lnTo>
                    <a:pt x="1707430" y="1153877"/>
                  </a:lnTo>
                  <a:lnTo>
                    <a:pt x="1707113" y="1151649"/>
                  </a:lnTo>
                  <a:lnTo>
                    <a:pt x="1705845" y="1144330"/>
                  </a:lnTo>
                  <a:lnTo>
                    <a:pt x="1705211" y="1142103"/>
                  </a:lnTo>
                  <a:lnTo>
                    <a:pt x="1704259" y="1139875"/>
                  </a:lnTo>
                  <a:lnTo>
                    <a:pt x="1702357" y="1137648"/>
                  </a:lnTo>
                  <a:lnTo>
                    <a:pt x="1700137" y="1136057"/>
                  </a:lnTo>
                  <a:lnTo>
                    <a:pt x="1697917" y="1134784"/>
                  </a:lnTo>
                  <a:lnTo>
                    <a:pt x="1695697" y="1133829"/>
                  </a:lnTo>
                  <a:lnTo>
                    <a:pt x="1692843" y="1133193"/>
                  </a:lnTo>
                  <a:lnTo>
                    <a:pt x="1689989" y="1132875"/>
                  </a:lnTo>
                  <a:lnTo>
                    <a:pt x="1664619" y="1132875"/>
                  </a:lnTo>
                  <a:close/>
                  <a:moveTo>
                    <a:pt x="1586924" y="1132875"/>
                  </a:moveTo>
                  <a:lnTo>
                    <a:pt x="1584704" y="1133511"/>
                  </a:lnTo>
                  <a:lnTo>
                    <a:pt x="1582167" y="1134784"/>
                  </a:lnTo>
                  <a:lnTo>
                    <a:pt x="1580264" y="1136057"/>
                  </a:lnTo>
                  <a:lnTo>
                    <a:pt x="1578679" y="1137648"/>
                  </a:lnTo>
                  <a:lnTo>
                    <a:pt x="1577727" y="1139875"/>
                  </a:lnTo>
                  <a:lnTo>
                    <a:pt x="1577093" y="1142103"/>
                  </a:lnTo>
                  <a:lnTo>
                    <a:pt x="1577093" y="1144330"/>
                  </a:lnTo>
                  <a:lnTo>
                    <a:pt x="1578044" y="1151649"/>
                  </a:lnTo>
                  <a:lnTo>
                    <a:pt x="1578362" y="1153877"/>
                  </a:lnTo>
                  <a:lnTo>
                    <a:pt x="1579313" y="1156104"/>
                  </a:lnTo>
                  <a:lnTo>
                    <a:pt x="1580899" y="1158332"/>
                  </a:lnTo>
                  <a:lnTo>
                    <a:pt x="1583118" y="1159923"/>
                  </a:lnTo>
                  <a:lnTo>
                    <a:pt x="1585338" y="1161196"/>
                  </a:lnTo>
                  <a:lnTo>
                    <a:pt x="1587558" y="1162151"/>
                  </a:lnTo>
                  <a:lnTo>
                    <a:pt x="1590412" y="1162787"/>
                  </a:lnTo>
                  <a:lnTo>
                    <a:pt x="1593266" y="1163105"/>
                  </a:lnTo>
                  <a:lnTo>
                    <a:pt x="1618953" y="1163105"/>
                  </a:lnTo>
                  <a:lnTo>
                    <a:pt x="1621807" y="1163105"/>
                  </a:lnTo>
                  <a:lnTo>
                    <a:pt x="1624344" y="1162469"/>
                  </a:lnTo>
                  <a:lnTo>
                    <a:pt x="1626564" y="1161196"/>
                  </a:lnTo>
                  <a:lnTo>
                    <a:pt x="1628467" y="1159923"/>
                  </a:lnTo>
                  <a:lnTo>
                    <a:pt x="1629735" y="1158332"/>
                  </a:lnTo>
                  <a:lnTo>
                    <a:pt x="1631004" y="1156104"/>
                  </a:lnTo>
                  <a:lnTo>
                    <a:pt x="1631321" y="1153877"/>
                  </a:lnTo>
                  <a:lnTo>
                    <a:pt x="1631321" y="1151649"/>
                  </a:lnTo>
                  <a:lnTo>
                    <a:pt x="1630370" y="1144330"/>
                  </a:lnTo>
                  <a:lnTo>
                    <a:pt x="1629735" y="1142103"/>
                  </a:lnTo>
                  <a:lnTo>
                    <a:pt x="1628784" y="1139875"/>
                  </a:lnTo>
                  <a:lnTo>
                    <a:pt x="1627198" y="1137648"/>
                  </a:lnTo>
                  <a:lnTo>
                    <a:pt x="1625296" y="1136057"/>
                  </a:lnTo>
                  <a:lnTo>
                    <a:pt x="1623076" y="1134784"/>
                  </a:lnTo>
                  <a:lnTo>
                    <a:pt x="1620856" y="1133829"/>
                  </a:lnTo>
                  <a:lnTo>
                    <a:pt x="1618002" y="1132875"/>
                  </a:lnTo>
                  <a:lnTo>
                    <a:pt x="1615148" y="1132875"/>
                  </a:lnTo>
                  <a:lnTo>
                    <a:pt x="1589778" y="1132875"/>
                  </a:lnTo>
                  <a:lnTo>
                    <a:pt x="1586924" y="1132875"/>
                  </a:lnTo>
                  <a:close/>
                  <a:moveTo>
                    <a:pt x="1510815" y="1132875"/>
                  </a:moveTo>
                  <a:lnTo>
                    <a:pt x="1508278" y="1133511"/>
                  </a:lnTo>
                  <a:lnTo>
                    <a:pt x="1506058" y="1134784"/>
                  </a:lnTo>
                  <a:lnTo>
                    <a:pt x="1504155" y="1136057"/>
                  </a:lnTo>
                  <a:lnTo>
                    <a:pt x="1502569" y="1137648"/>
                  </a:lnTo>
                  <a:lnTo>
                    <a:pt x="1501618" y="1139875"/>
                  </a:lnTo>
                  <a:lnTo>
                    <a:pt x="1500984" y="1142103"/>
                  </a:lnTo>
                  <a:lnTo>
                    <a:pt x="1500667" y="1144330"/>
                  </a:lnTo>
                  <a:lnTo>
                    <a:pt x="1501301" y="1151649"/>
                  </a:lnTo>
                  <a:lnTo>
                    <a:pt x="1501618" y="1153877"/>
                  </a:lnTo>
                  <a:lnTo>
                    <a:pt x="1502569" y="1156104"/>
                  </a:lnTo>
                  <a:lnTo>
                    <a:pt x="1503838" y="1158332"/>
                  </a:lnTo>
                  <a:lnTo>
                    <a:pt x="1505741" y="1159923"/>
                  </a:lnTo>
                  <a:lnTo>
                    <a:pt x="1507960" y="1161196"/>
                  </a:lnTo>
                  <a:lnTo>
                    <a:pt x="1510180" y="1162151"/>
                  </a:lnTo>
                  <a:lnTo>
                    <a:pt x="1512717" y="1162787"/>
                  </a:lnTo>
                  <a:lnTo>
                    <a:pt x="1515888" y="1163105"/>
                  </a:lnTo>
                  <a:lnTo>
                    <a:pt x="1541575" y="1163105"/>
                  </a:lnTo>
                  <a:lnTo>
                    <a:pt x="1544430" y="1162787"/>
                  </a:lnTo>
                  <a:lnTo>
                    <a:pt x="1546966" y="1162151"/>
                  </a:lnTo>
                  <a:lnTo>
                    <a:pt x="1549503" y="1161196"/>
                  </a:lnTo>
                  <a:lnTo>
                    <a:pt x="1551406" y="1159923"/>
                  </a:lnTo>
                  <a:lnTo>
                    <a:pt x="1552992" y="1158332"/>
                  </a:lnTo>
                  <a:lnTo>
                    <a:pt x="1553943" y="1156104"/>
                  </a:lnTo>
                  <a:lnTo>
                    <a:pt x="1554577" y="1153877"/>
                  </a:lnTo>
                  <a:lnTo>
                    <a:pt x="1554577" y="1151649"/>
                  </a:lnTo>
                  <a:lnTo>
                    <a:pt x="1553943" y="1144330"/>
                  </a:lnTo>
                  <a:lnTo>
                    <a:pt x="1553626" y="1142103"/>
                  </a:lnTo>
                  <a:lnTo>
                    <a:pt x="1552675" y="1139875"/>
                  </a:lnTo>
                  <a:lnTo>
                    <a:pt x="1551089" y="1137648"/>
                  </a:lnTo>
                  <a:lnTo>
                    <a:pt x="1549186" y="1136057"/>
                  </a:lnTo>
                  <a:lnTo>
                    <a:pt x="1546966" y="1134784"/>
                  </a:lnTo>
                  <a:lnTo>
                    <a:pt x="1544430" y="1133511"/>
                  </a:lnTo>
                  <a:lnTo>
                    <a:pt x="1541893" y="1132875"/>
                  </a:lnTo>
                  <a:lnTo>
                    <a:pt x="1539038" y="1132875"/>
                  </a:lnTo>
                  <a:lnTo>
                    <a:pt x="1513986" y="1132875"/>
                  </a:lnTo>
                  <a:lnTo>
                    <a:pt x="1510815" y="1132875"/>
                  </a:lnTo>
                  <a:close/>
                  <a:moveTo>
                    <a:pt x="981854" y="1117600"/>
                  </a:moveTo>
                  <a:lnTo>
                    <a:pt x="1765464" y="1117600"/>
                  </a:lnTo>
                  <a:lnTo>
                    <a:pt x="1769904" y="1117918"/>
                  </a:lnTo>
                  <a:lnTo>
                    <a:pt x="1774978" y="1118236"/>
                  </a:lnTo>
                  <a:lnTo>
                    <a:pt x="1779417" y="1119191"/>
                  </a:lnTo>
                  <a:lnTo>
                    <a:pt x="1783857" y="1120464"/>
                  </a:lnTo>
                  <a:lnTo>
                    <a:pt x="1787980" y="1122373"/>
                  </a:lnTo>
                  <a:lnTo>
                    <a:pt x="1792736" y="1124283"/>
                  </a:lnTo>
                  <a:lnTo>
                    <a:pt x="1796542" y="1126510"/>
                  </a:lnTo>
                  <a:lnTo>
                    <a:pt x="1800347" y="1129056"/>
                  </a:lnTo>
                  <a:lnTo>
                    <a:pt x="1803836" y="1131602"/>
                  </a:lnTo>
                  <a:lnTo>
                    <a:pt x="1807007" y="1134466"/>
                  </a:lnTo>
                  <a:lnTo>
                    <a:pt x="1810495" y="1137648"/>
                  </a:lnTo>
                  <a:lnTo>
                    <a:pt x="1813032" y="1141148"/>
                  </a:lnTo>
                  <a:lnTo>
                    <a:pt x="1815252" y="1144649"/>
                  </a:lnTo>
                  <a:lnTo>
                    <a:pt x="1817155" y="1148149"/>
                  </a:lnTo>
                  <a:lnTo>
                    <a:pt x="1818740" y="1151649"/>
                  </a:lnTo>
                  <a:lnTo>
                    <a:pt x="1820009" y="1155468"/>
                  </a:lnTo>
                  <a:lnTo>
                    <a:pt x="1903095" y="1502007"/>
                  </a:lnTo>
                  <a:lnTo>
                    <a:pt x="1903412" y="1506144"/>
                  </a:lnTo>
                  <a:lnTo>
                    <a:pt x="1903412" y="1509963"/>
                  </a:lnTo>
                  <a:lnTo>
                    <a:pt x="1903095" y="1513463"/>
                  </a:lnTo>
                  <a:lnTo>
                    <a:pt x="1901827" y="1516963"/>
                  </a:lnTo>
                  <a:lnTo>
                    <a:pt x="1900241" y="1520146"/>
                  </a:lnTo>
                  <a:lnTo>
                    <a:pt x="1898338" y="1523646"/>
                  </a:lnTo>
                  <a:lnTo>
                    <a:pt x="1895801" y="1526510"/>
                  </a:lnTo>
                  <a:lnTo>
                    <a:pt x="1892313" y="1529056"/>
                  </a:lnTo>
                  <a:lnTo>
                    <a:pt x="1889142" y="1531283"/>
                  </a:lnTo>
                  <a:lnTo>
                    <a:pt x="1885336" y="1533511"/>
                  </a:lnTo>
                  <a:lnTo>
                    <a:pt x="1881214" y="1535420"/>
                  </a:lnTo>
                  <a:lnTo>
                    <a:pt x="1876774" y="1537011"/>
                  </a:lnTo>
                  <a:lnTo>
                    <a:pt x="1871700" y="1538284"/>
                  </a:lnTo>
                  <a:lnTo>
                    <a:pt x="1866626" y="1538920"/>
                  </a:lnTo>
                  <a:lnTo>
                    <a:pt x="1861235" y="1539557"/>
                  </a:lnTo>
                  <a:lnTo>
                    <a:pt x="1855210" y="1539875"/>
                  </a:lnTo>
                  <a:lnTo>
                    <a:pt x="884498" y="1539875"/>
                  </a:lnTo>
                  <a:lnTo>
                    <a:pt x="878789" y="1539557"/>
                  </a:lnTo>
                  <a:lnTo>
                    <a:pt x="873081" y="1538920"/>
                  </a:lnTo>
                  <a:lnTo>
                    <a:pt x="868007" y="1537966"/>
                  </a:lnTo>
                  <a:lnTo>
                    <a:pt x="863250" y="1536693"/>
                  </a:lnTo>
                  <a:lnTo>
                    <a:pt x="858811" y="1535102"/>
                  </a:lnTo>
                  <a:lnTo>
                    <a:pt x="854371" y="1533193"/>
                  </a:lnTo>
                  <a:lnTo>
                    <a:pt x="850566" y="1531283"/>
                  </a:lnTo>
                  <a:lnTo>
                    <a:pt x="847394" y="1528737"/>
                  </a:lnTo>
                  <a:lnTo>
                    <a:pt x="844223" y="1526192"/>
                  </a:lnTo>
                  <a:lnTo>
                    <a:pt x="842003" y="1523010"/>
                  </a:lnTo>
                  <a:lnTo>
                    <a:pt x="839466" y="1519827"/>
                  </a:lnTo>
                  <a:lnTo>
                    <a:pt x="837881" y="1516645"/>
                  </a:lnTo>
                  <a:lnTo>
                    <a:pt x="836929" y="1513463"/>
                  </a:lnTo>
                  <a:lnTo>
                    <a:pt x="836612" y="1509963"/>
                  </a:lnTo>
                  <a:lnTo>
                    <a:pt x="836612" y="1506144"/>
                  </a:lnTo>
                  <a:lnTo>
                    <a:pt x="837246" y="1502007"/>
                  </a:lnTo>
                  <a:lnTo>
                    <a:pt x="926675" y="1154832"/>
                  </a:lnTo>
                  <a:lnTo>
                    <a:pt x="927943" y="1151331"/>
                  </a:lnTo>
                  <a:lnTo>
                    <a:pt x="929529" y="1147513"/>
                  </a:lnTo>
                  <a:lnTo>
                    <a:pt x="931432" y="1144012"/>
                  </a:lnTo>
                  <a:lnTo>
                    <a:pt x="933969" y="1140830"/>
                  </a:lnTo>
                  <a:lnTo>
                    <a:pt x="936823" y="1137011"/>
                  </a:lnTo>
                  <a:lnTo>
                    <a:pt x="939677" y="1134147"/>
                  </a:lnTo>
                  <a:lnTo>
                    <a:pt x="943165" y="1131283"/>
                  </a:lnTo>
                  <a:lnTo>
                    <a:pt x="946971" y="1128738"/>
                  </a:lnTo>
                  <a:lnTo>
                    <a:pt x="950776" y="1126192"/>
                  </a:lnTo>
                  <a:lnTo>
                    <a:pt x="954582" y="1124283"/>
                  </a:lnTo>
                  <a:lnTo>
                    <a:pt x="959021" y="1122373"/>
                  </a:lnTo>
                  <a:lnTo>
                    <a:pt x="963461" y="1120464"/>
                  </a:lnTo>
                  <a:lnTo>
                    <a:pt x="967901" y="1119191"/>
                  </a:lnTo>
                  <a:lnTo>
                    <a:pt x="972341" y="1118236"/>
                  </a:lnTo>
                  <a:lnTo>
                    <a:pt x="977097" y="1117918"/>
                  </a:lnTo>
                  <a:lnTo>
                    <a:pt x="981854" y="1117600"/>
                  </a:lnTo>
                  <a:close/>
                  <a:moveTo>
                    <a:pt x="268430" y="1104583"/>
                  </a:moveTo>
                  <a:lnTo>
                    <a:pt x="254469" y="1109980"/>
                  </a:lnTo>
                  <a:lnTo>
                    <a:pt x="240826" y="1115695"/>
                  </a:lnTo>
                  <a:lnTo>
                    <a:pt x="227500" y="1121410"/>
                  </a:lnTo>
                  <a:lnTo>
                    <a:pt x="214808" y="1127443"/>
                  </a:lnTo>
                  <a:lnTo>
                    <a:pt x="202433" y="1133158"/>
                  </a:lnTo>
                  <a:lnTo>
                    <a:pt x="190693" y="1139190"/>
                  </a:lnTo>
                  <a:lnTo>
                    <a:pt x="178954" y="1145858"/>
                  </a:lnTo>
                  <a:lnTo>
                    <a:pt x="168483" y="1151890"/>
                  </a:lnTo>
                  <a:lnTo>
                    <a:pt x="178954" y="1168718"/>
                  </a:lnTo>
                  <a:lnTo>
                    <a:pt x="190376" y="1185228"/>
                  </a:lnTo>
                  <a:lnTo>
                    <a:pt x="202433" y="1201420"/>
                  </a:lnTo>
                  <a:lnTo>
                    <a:pt x="214490" y="1217295"/>
                  </a:lnTo>
                  <a:lnTo>
                    <a:pt x="227182" y="1232535"/>
                  </a:lnTo>
                  <a:lnTo>
                    <a:pt x="240191" y="1247775"/>
                  </a:lnTo>
                  <a:lnTo>
                    <a:pt x="253835" y="1262380"/>
                  </a:lnTo>
                  <a:lnTo>
                    <a:pt x="267479" y="1276668"/>
                  </a:lnTo>
                  <a:lnTo>
                    <a:pt x="283026" y="1291590"/>
                  </a:lnTo>
                  <a:lnTo>
                    <a:pt x="299208" y="1306195"/>
                  </a:lnTo>
                  <a:lnTo>
                    <a:pt x="313486" y="1301750"/>
                  </a:lnTo>
                  <a:lnTo>
                    <a:pt x="327764" y="1297623"/>
                  </a:lnTo>
                  <a:lnTo>
                    <a:pt x="357590" y="1289368"/>
                  </a:lnTo>
                  <a:lnTo>
                    <a:pt x="350609" y="1278890"/>
                  </a:lnTo>
                  <a:lnTo>
                    <a:pt x="344264" y="1268413"/>
                  </a:lnTo>
                  <a:lnTo>
                    <a:pt x="337600" y="1257618"/>
                  </a:lnTo>
                  <a:lnTo>
                    <a:pt x="331572" y="1246823"/>
                  </a:lnTo>
                  <a:lnTo>
                    <a:pt x="325543" y="1235710"/>
                  </a:lnTo>
                  <a:lnTo>
                    <a:pt x="319515" y="1224280"/>
                  </a:lnTo>
                  <a:lnTo>
                    <a:pt x="313803" y="1213168"/>
                  </a:lnTo>
                  <a:lnTo>
                    <a:pt x="308409" y="1201738"/>
                  </a:lnTo>
                  <a:lnTo>
                    <a:pt x="302381" y="1189990"/>
                  </a:lnTo>
                  <a:lnTo>
                    <a:pt x="297304" y="1178243"/>
                  </a:lnTo>
                  <a:lnTo>
                    <a:pt x="287151" y="1154113"/>
                  </a:lnTo>
                  <a:lnTo>
                    <a:pt x="277315" y="1129665"/>
                  </a:lnTo>
                  <a:lnTo>
                    <a:pt x="268430" y="1104583"/>
                  </a:lnTo>
                  <a:close/>
                  <a:moveTo>
                    <a:pt x="469277" y="1050290"/>
                  </a:moveTo>
                  <a:lnTo>
                    <a:pt x="441990" y="1055688"/>
                  </a:lnTo>
                  <a:lnTo>
                    <a:pt x="415337" y="1061403"/>
                  </a:lnTo>
                  <a:lnTo>
                    <a:pt x="389319" y="1067118"/>
                  </a:lnTo>
                  <a:lnTo>
                    <a:pt x="364253" y="1073785"/>
                  </a:lnTo>
                  <a:lnTo>
                    <a:pt x="343946" y="1079500"/>
                  </a:lnTo>
                  <a:lnTo>
                    <a:pt x="324274" y="1085215"/>
                  </a:lnTo>
                  <a:lnTo>
                    <a:pt x="328716" y="1098550"/>
                  </a:lnTo>
                  <a:lnTo>
                    <a:pt x="333476" y="1111568"/>
                  </a:lnTo>
                  <a:lnTo>
                    <a:pt x="338235" y="1124585"/>
                  </a:lnTo>
                  <a:lnTo>
                    <a:pt x="343629" y="1136968"/>
                  </a:lnTo>
                  <a:lnTo>
                    <a:pt x="349023" y="1149668"/>
                  </a:lnTo>
                  <a:lnTo>
                    <a:pt x="354417" y="1162050"/>
                  </a:lnTo>
                  <a:lnTo>
                    <a:pt x="360446" y="1174115"/>
                  </a:lnTo>
                  <a:lnTo>
                    <a:pt x="366157" y="1186180"/>
                  </a:lnTo>
                  <a:lnTo>
                    <a:pt x="371868" y="1197928"/>
                  </a:lnTo>
                  <a:lnTo>
                    <a:pt x="378531" y="1209358"/>
                  </a:lnTo>
                  <a:lnTo>
                    <a:pt x="384560" y="1220788"/>
                  </a:lnTo>
                  <a:lnTo>
                    <a:pt x="391223" y="1232218"/>
                  </a:lnTo>
                  <a:lnTo>
                    <a:pt x="397886" y="1243013"/>
                  </a:lnTo>
                  <a:lnTo>
                    <a:pt x="404549" y="1254125"/>
                  </a:lnTo>
                  <a:lnTo>
                    <a:pt x="411530" y="1264603"/>
                  </a:lnTo>
                  <a:lnTo>
                    <a:pt x="418510" y="1275080"/>
                  </a:lnTo>
                  <a:lnTo>
                    <a:pt x="442942" y="1270318"/>
                  </a:lnTo>
                  <a:lnTo>
                    <a:pt x="467373" y="1265873"/>
                  </a:lnTo>
                  <a:lnTo>
                    <a:pt x="492440" y="1261428"/>
                  </a:lnTo>
                  <a:lnTo>
                    <a:pt x="518140" y="1257618"/>
                  </a:lnTo>
                  <a:lnTo>
                    <a:pt x="510525" y="1234123"/>
                  </a:lnTo>
                  <a:lnTo>
                    <a:pt x="503545" y="1209993"/>
                  </a:lnTo>
                  <a:lnTo>
                    <a:pt x="496882" y="1184910"/>
                  </a:lnTo>
                  <a:lnTo>
                    <a:pt x="490219" y="1159193"/>
                  </a:lnTo>
                  <a:lnTo>
                    <a:pt x="484507" y="1132840"/>
                  </a:lnTo>
                  <a:lnTo>
                    <a:pt x="479113" y="1106170"/>
                  </a:lnTo>
                  <a:lnTo>
                    <a:pt x="473719" y="1078548"/>
                  </a:lnTo>
                  <a:lnTo>
                    <a:pt x="469277" y="1050290"/>
                  </a:lnTo>
                  <a:close/>
                  <a:moveTo>
                    <a:pt x="742467" y="1024890"/>
                  </a:moveTo>
                  <a:lnTo>
                    <a:pt x="714228" y="1025525"/>
                  </a:lnTo>
                  <a:lnTo>
                    <a:pt x="686623" y="1026478"/>
                  </a:lnTo>
                  <a:lnTo>
                    <a:pt x="659019" y="1028065"/>
                  </a:lnTo>
                  <a:lnTo>
                    <a:pt x="631731" y="1029653"/>
                  </a:lnTo>
                  <a:lnTo>
                    <a:pt x="605396" y="1031875"/>
                  </a:lnTo>
                  <a:lnTo>
                    <a:pt x="578743" y="1034733"/>
                  </a:lnTo>
                  <a:lnTo>
                    <a:pt x="553043" y="1037908"/>
                  </a:lnTo>
                  <a:lnTo>
                    <a:pt x="527025" y="1041083"/>
                  </a:lnTo>
                  <a:lnTo>
                    <a:pt x="530515" y="1059498"/>
                  </a:lnTo>
                  <a:lnTo>
                    <a:pt x="533688" y="1077595"/>
                  </a:lnTo>
                  <a:lnTo>
                    <a:pt x="536861" y="1095375"/>
                  </a:lnTo>
                  <a:lnTo>
                    <a:pt x="540351" y="1112838"/>
                  </a:lnTo>
                  <a:lnTo>
                    <a:pt x="543841" y="1130300"/>
                  </a:lnTo>
                  <a:lnTo>
                    <a:pt x="547966" y="1147128"/>
                  </a:lnTo>
                  <a:lnTo>
                    <a:pt x="552091" y="1163638"/>
                  </a:lnTo>
                  <a:lnTo>
                    <a:pt x="556216" y="1180148"/>
                  </a:lnTo>
                  <a:lnTo>
                    <a:pt x="561292" y="1198245"/>
                  </a:lnTo>
                  <a:lnTo>
                    <a:pt x="566686" y="1216025"/>
                  </a:lnTo>
                  <a:lnTo>
                    <a:pt x="572080" y="1233488"/>
                  </a:lnTo>
                  <a:lnTo>
                    <a:pt x="577792" y="1250315"/>
                  </a:lnTo>
                  <a:lnTo>
                    <a:pt x="597464" y="1248410"/>
                  </a:lnTo>
                  <a:lnTo>
                    <a:pt x="617771" y="1246823"/>
                  </a:lnTo>
                  <a:lnTo>
                    <a:pt x="638077" y="1245235"/>
                  </a:lnTo>
                  <a:lnTo>
                    <a:pt x="658701" y="1243648"/>
                  </a:lnTo>
                  <a:lnTo>
                    <a:pt x="679326" y="1242378"/>
                  </a:lnTo>
                  <a:lnTo>
                    <a:pt x="699950" y="1241425"/>
                  </a:lnTo>
                  <a:lnTo>
                    <a:pt x="721208" y="1240790"/>
                  </a:lnTo>
                  <a:lnTo>
                    <a:pt x="742467" y="1240473"/>
                  </a:lnTo>
                  <a:lnTo>
                    <a:pt x="742467" y="1024890"/>
                  </a:lnTo>
                  <a:close/>
                  <a:moveTo>
                    <a:pt x="507035" y="801688"/>
                  </a:moveTo>
                  <a:lnTo>
                    <a:pt x="507670" y="824865"/>
                  </a:lnTo>
                  <a:lnTo>
                    <a:pt x="508622" y="848360"/>
                  </a:lnTo>
                  <a:lnTo>
                    <a:pt x="509573" y="871538"/>
                  </a:lnTo>
                  <a:lnTo>
                    <a:pt x="510843" y="894080"/>
                  </a:lnTo>
                  <a:lnTo>
                    <a:pt x="512746" y="916940"/>
                  </a:lnTo>
                  <a:lnTo>
                    <a:pt x="514650" y="939165"/>
                  </a:lnTo>
                  <a:lnTo>
                    <a:pt x="516871" y="961073"/>
                  </a:lnTo>
                  <a:lnTo>
                    <a:pt x="519410" y="982663"/>
                  </a:lnTo>
                  <a:lnTo>
                    <a:pt x="546062" y="979170"/>
                  </a:lnTo>
                  <a:lnTo>
                    <a:pt x="572715" y="976313"/>
                  </a:lnTo>
                  <a:lnTo>
                    <a:pt x="600319" y="973455"/>
                  </a:lnTo>
                  <a:lnTo>
                    <a:pt x="627924" y="971233"/>
                  </a:lnTo>
                  <a:lnTo>
                    <a:pt x="656163" y="969328"/>
                  </a:lnTo>
                  <a:lnTo>
                    <a:pt x="684720" y="967740"/>
                  </a:lnTo>
                  <a:lnTo>
                    <a:pt x="713276" y="966788"/>
                  </a:lnTo>
                  <a:lnTo>
                    <a:pt x="742467" y="965835"/>
                  </a:lnTo>
                  <a:lnTo>
                    <a:pt x="742467" y="801688"/>
                  </a:lnTo>
                  <a:lnTo>
                    <a:pt x="507035" y="801688"/>
                  </a:lnTo>
                  <a:close/>
                  <a:moveTo>
                    <a:pt x="273824" y="801688"/>
                  </a:moveTo>
                  <a:lnTo>
                    <a:pt x="274142" y="816610"/>
                  </a:lnTo>
                  <a:lnTo>
                    <a:pt x="275094" y="831533"/>
                  </a:lnTo>
                  <a:lnTo>
                    <a:pt x="276045" y="846455"/>
                  </a:lnTo>
                  <a:lnTo>
                    <a:pt x="276997" y="860743"/>
                  </a:lnTo>
                  <a:lnTo>
                    <a:pt x="278584" y="875665"/>
                  </a:lnTo>
                  <a:lnTo>
                    <a:pt x="280170" y="889953"/>
                  </a:lnTo>
                  <a:lnTo>
                    <a:pt x="281757" y="904558"/>
                  </a:lnTo>
                  <a:lnTo>
                    <a:pt x="283660" y="918845"/>
                  </a:lnTo>
                  <a:lnTo>
                    <a:pt x="285882" y="933133"/>
                  </a:lnTo>
                  <a:lnTo>
                    <a:pt x="288737" y="947103"/>
                  </a:lnTo>
                  <a:lnTo>
                    <a:pt x="291276" y="961073"/>
                  </a:lnTo>
                  <a:lnTo>
                    <a:pt x="293814" y="975043"/>
                  </a:lnTo>
                  <a:lnTo>
                    <a:pt x="296670" y="988695"/>
                  </a:lnTo>
                  <a:lnTo>
                    <a:pt x="299842" y="1002665"/>
                  </a:lnTo>
                  <a:lnTo>
                    <a:pt x="303015" y="1015683"/>
                  </a:lnTo>
                  <a:lnTo>
                    <a:pt x="306823" y="1029335"/>
                  </a:lnTo>
                  <a:lnTo>
                    <a:pt x="324909" y="1023938"/>
                  </a:lnTo>
                  <a:lnTo>
                    <a:pt x="343312" y="1018858"/>
                  </a:lnTo>
                  <a:lnTo>
                    <a:pt x="362032" y="1013778"/>
                  </a:lnTo>
                  <a:lnTo>
                    <a:pt x="381070" y="1009015"/>
                  </a:lnTo>
                  <a:lnTo>
                    <a:pt x="400742" y="1004570"/>
                  </a:lnTo>
                  <a:lnTo>
                    <a:pt x="420414" y="1000125"/>
                  </a:lnTo>
                  <a:lnTo>
                    <a:pt x="440721" y="995998"/>
                  </a:lnTo>
                  <a:lnTo>
                    <a:pt x="461345" y="992188"/>
                  </a:lnTo>
                  <a:lnTo>
                    <a:pt x="458489" y="969328"/>
                  </a:lnTo>
                  <a:lnTo>
                    <a:pt x="456268" y="945833"/>
                  </a:lnTo>
                  <a:lnTo>
                    <a:pt x="454047" y="922655"/>
                  </a:lnTo>
                  <a:lnTo>
                    <a:pt x="452461" y="899160"/>
                  </a:lnTo>
                  <a:lnTo>
                    <a:pt x="451191" y="874713"/>
                  </a:lnTo>
                  <a:lnTo>
                    <a:pt x="449922" y="850900"/>
                  </a:lnTo>
                  <a:lnTo>
                    <a:pt x="448970" y="826135"/>
                  </a:lnTo>
                  <a:lnTo>
                    <a:pt x="448653" y="801688"/>
                  </a:lnTo>
                  <a:lnTo>
                    <a:pt x="273824" y="801688"/>
                  </a:lnTo>
                  <a:close/>
                  <a:moveTo>
                    <a:pt x="59334" y="801688"/>
                  </a:moveTo>
                  <a:lnTo>
                    <a:pt x="60286" y="821690"/>
                  </a:lnTo>
                  <a:lnTo>
                    <a:pt x="62507" y="841693"/>
                  </a:lnTo>
                  <a:lnTo>
                    <a:pt x="64411" y="861378"/>
                  </a:lnTo>
                  <a:lnTo>
                    <a:pt x="67266" y="881380"/>
                  </a:lnTo>
                  <a:lnTo>
                    <a:pt x="70439" y="900748"/>
                  </a:lnTo>
                  <a:lnTo>
                    <a:pt x="74247" y="919798"/>
                  </a:lnTo>
                  <a:lnTo>
                    <a:pt x="78372" y="938848"/>
                  </a:lnTo>
                  <a:lnTo>
                    <a:pt x="83448" y="957898"/>
                  </a:lnTo>
                  <a:lnTo>
                    <a:pt x="88525" y="976630"/>
                  </a:lnTo>
                  <a:lnTo>
                    <a:pt x="94236" y="995045"/>
                  </a:lnTo>
                  <a:lnTo>
                    <a:pt x="100899" y="1013143"/>
                  </a:lnTo>
                  <a:lnTo>
                    <a:pt x="107245" y="1031240"/>
                  </a:lnTo>
                  <a:lnTo>
                    <a:pt x="114860" y="1049020"/>
                  </a:lnTo>
                  <a:lnTo>
                    <a:pt x="122475" y="1066483"/>
                  </a:lnTo>
                  <a:lnTo>
                    <a:pt x="130408" y="1083628"/>
                  </a:lnTo>
                  <a:lnTo>
                    <a:pt x="138975" y="1100773"/>
                  </a:lnTo>
                  <a:lnTo>
                    <a:pt x="150080" y="1094740"/>
                  </a:lnTo>
                  <a:lnTo>
                    <a:pt x="161185" y="1088390"/>
                  </a:lnTo>
                  <a:lnTo>
                    <a:pt x="172925" y="1082358"/>
                  </a:lnTo>
                  <a:lnTo>
                    <a:pt x="184982" y="1076325"/>
                  </a:lnTo>
                  <a:lnTo>
                    <a:pt x="197039" y="1070293"/>
                  </a:lnTo>
                  <a:lnTo>
                    <a:pt x="209731" y="1064895"/>
                  </a:lnTo>
                  <a:lnTo>
                    <a:pt x="222740" y="1059498"/>
                  </a:lnTo>
                  <a:lnTo>
                    <a:pt x="236066" y="1054100"/>
                  </a:lnTo>
                  <a:lnTo>
                    <a:pt x="250979" y="1048385"/>
                  </a:lnTo>
                  <a:lnTo>
                    <a:pt x="247172" y="1033780"/>
                  </a:lnTo>
                  <a:lnTo>
                    <a:pt x="243364" y="1019175"/>
                  </a:lnTo>
                  <a:lnTo>
                    <a:pt x="240191" y="1004570"/>
                  </a:lnTo>
                  <a:lnTo>
                    <a:pt x="236701" y="989330"/>
                  </a:lnTo>
                  <a:lnTo>
                    <a:pt x="233528" y="974408"/>
                  </a:lnTo>
                  <a:lnTo>
                    <a:pt x="230672" y="959168"/>
                  </a:lnTo>
                  <a:lnTo>
                    <a:pt x="228134" y="943928"/>
                  </a:lnTo>
                  <a:lnTo>
                    <a:pt x="225913" y="928370"/>
                  </a:lnTo>
                  <a:lnTo>
                    <a:pt x="223692" y="912813"/>
                  </a:lnTo>
                  <a:lnTo>
                    <a:pt x="221788" y="897573"/>
                  </a:lnTo>
                  <a:lnTo>
                    <a:pt x="220202" y="881698"/>
                  </a:lnTo>
                  <a:lnTo>
                    <a:pt x="218615" y="865823"/>
                  </a:lnTo>
                  <a:lnTo>
                    <a:pt x="217029" y="849948"/>
                  </a:lnTo>
                  <a:lnTo>
                    <a:pt x="216077" y="834073"/>
                  </a:lnTo>
                  <a:lnTo>
                    <a:pt x="215125" y="817880"/>
                  </a:lnTo>
                  <a:lnTo>
                    <a:pt x="214808" y="801688"/>
                  </a:lnTo>
                  <a:lnTo>
                    <a:pt x="59334" y="801688"/>
                  </a:lnTo>
                  <a:close/>
                  <a:moveTo>
                    <a:pt x="1734820" y="720725"/>
                  </a:moveTo>
                  <a:lnTo>
                    <a:pt x="1735138" y="764540"/>
                  </a:lnTo>
                  <a:lnTo>
                    <a:pt x="1735138" y="861378"/>
                  </a:lnTo>
                  <a:lnTo>
                    <a:pt x="1735138" y="913765"/>
                  </a:lnTo>
                  <a:lnTo>
                    <a:pt x="1734503" y="960120"/>
                  </a:lnTo>
                  <a:lnTo>
                    <a:pt x="1734185" y="979488"/>
                  </a:lnTo>
                  <a:lnTo>
                    <a:pt x="1733549" y="994728"/>
                  </a:lnTo>
                  <a:lnTo>
                    <a:pt x="1732914" y="1005840"/>
                  </a:lnTo>
                  <a:lnTo>
                    <a:pt x="1732596" y="1009333"/>
                  </a:lnTo>
                  <a:lnTo>
                    <a:pt x="1732278" y="1011238"/>
                  </a:lnTo>
                  <a:lnTo>
                    <a:pt x="1731642" y="1011873"/>
                  </a:lnTo>
                  <a:lnTo>
                    <a:pt x="1730689" y="1012190"/>
                  </a:lnTo>
                  <a:lnTo>
                    <a:pt x="1727511" y="1013143"/>
                  </a:lnTo>
                  <a:lnTo>
                    <a:pt x="1722744" y="1014095"/>
                  </a:lnTo>
                  <a:lnTo>
                    <a:pt x="1716071" y="1014730"/>
                  </a:lnTo>
                  <a:lnTo>
                    <a:pt x="1708443" y="1015365"/>
                  </a:lnTo>
                  <a:lnTo>
                    <a:pt x="1698910" y="1015683"/>
                  </a:lnTo>
                  <a:lnTo>
                    <a:pt x="1676982" y="1016000"/>
                  </a:lnTo>
                  <a:lnTo>
                    <a:pt x="1650923" y="1016000"/>
                  </a:lnTo>
                  <a:lnTo>
                    <a:pt x="1622321" y="1015683"/>
                  </a:lnTo>
                  <a:lnTo>
                    <a:pt x="1591496" y="1014730"/>
                  </a:lnTo>
                  <a:lnTo>
                    <a:pt x="1559716" y="1013778"/>
                  </a:lnTo>
                  <a:lnTo>
                    <a:pt x="1497746" y="1011555"/>
                  </a:lnTo>
                  <a:lnTo>
                    <a:pt x="1443404" y="1009333"/>
                  </a:lnTo>
                  <a:lnTo>
                    <a:pt x="1390650" y="1006793"/>
                  </a:lnTo>
                  <a:lnTo>
                    <a:pt x="1438319" y="1005205"/>
                  </a:lnTo>
                  <a:lnTo>
                    <a:pt x="1487259" y="1003300"/>
                  </a:lnTo>
                  <a:lnTo>
                    <a:pt x="1543509" y="1000443"/>
                  </a:lnTo>
                  <a:lnTo>
                    <a:pt x="1572428" y="998538"/>
                  </a:lnTo>
                  <a:lnTo>
                    <a:pt x="1600394" y="996633"/>
                  </a:lnTo>
                  <a:lnTo>
                    <a:pt x="1626771" y="994410"/>
                  </a:lnTo>
                  <a:lnTo>
                    <a:pt x="1650605" y="992188"/>
                  </a:lnTo>
                  <a:lnTo>
                    <a:pt x="1671262" y="989648"/>
                  </a:lnTo>
                  <a:lnTo>
                    <a:pt x="1679842" y="988378"/>
                  </a:lnTo>
                  <a:lnTo>
                    <a:pt x="1687787" y="986790"/>
                  </a:lnTo>
                  <a:lnTo>
                    <a:pt x="1693825" y="985520"/>
                  </a:lnTo>
                  <a:lnTo>
                    <a:pt x="1698592" y="983933"/>
                  </a:lnTo>
                  <a:lnTo>
                    <a:pt x="1702088" y="982028"/>
                  </a:lnTo>
                  <a:lnTo>
                    <a:pt x="1703359" y="981075"/>
                  </a:lnTo>
                  <a:lnTo>
                    <a:pt x="1704312" y="980440"/>
                  </a:lnTo>
                  <a:lnTo>
                    <a:pt x="1705266" y="978218"/>
                  </a:lnTo>
                  <a:lnTo>
                    <a:pt x="1706219" y="974725"/>
                  </a:lnTo>
                  <a:lnTo>
                    <a:pt x="1707490" y="969963"/>
                  </a:lnTo>
                  <a:lnTo>
                    <a:pt x="1708443" y="963930"/>
                  </a:lnTo>
                  <a:lnTo>
                    <a:pt x="1710986" y="949960"/>
                  </a:lnTo>
                  <a:lnTo>
                    <a:pt x="1713528" y="932498"/>
                  </a:lnTo>
                  <a:lnTo>
                    <a:pt x="1716071" y="912178"/>
                  </a:lnTo>
                  <a:lnTo>
                    <a:pt x="1718613" y="890270"/>
                  </a:lnTo>
                  <a:lnTo>
                    <a:pt x="1723698" y="844233"/>
                  </a:lnTo>
                  <a:lnTo>
                    <a:pt x="1728147" y="798513"/>
                  </a:lnTo>
                  <a:lnTo>
                    <a:pt x="1731642" y="759143"/>
                  </a:lnTo>
                  <a:lnTo>
                    <a:pt x="1734820" y="720725"/>
                  </a:lnTo>
                  <a:close/>
                  <a:moveTo>
                    <a:pt x="519410" y="561340"/>
                  </a:moveTo>
                  <a:lnTo>
                    <a:pt x="516871" y="583565"/>
                  </a:lnTo>
                  <a:lnTo>
                    <a:pt x="514650" y="605473"/>
                  </a:lnTo>
                  <a:lnTo>
                    <a:pt x="512746" y="627698"/>
                  </a:lnTo>
                  <a:lnTo>
                    <a:pt x="510843" y="650240"/>
                  </a:lnTo>
                  <a:lnTo>
                    <a:pt x="509573" y="673100"/>
                  </a:lnTo>
                  <a:lnTo>
                    <a:pt x="508622" y="695960"/>
                  </a:lnTo>
                  <a:lnTo>
                    <a:pt x="507670" y="719138"/>
                  </a:lnTo>
                  <a:lnTo>
                    <a:pt x="507352" y="742950"/>
                  </a:lnTo>
                  <a:lnTo>
                    <a:pt x="742467" y="742950"/>
                  </a:lnTo>
                  <a:lnTo>
                    <a:pt x="742467" y="578485"/>
                  </a:lnTo>
                  <a:lnTo>
                    <a:pt x="713276" y="577850"/>
                  </a:lnTo>
                  <a:lnTo>
                    <a:pt x="684720" y="576580"/>
                  </a:lnTo>
                  <a:lnTo>
                    <a:pt x="656163" y="575310"/>
                  </a:lnTo>
                  <a:lnTo>
                    <a:pt x="627924" y="573405"/>
                  </a:lnTo>
                  <a:lnTo>
                    <a:pt x="600319" y="570865"/>
                  </a:lnTo>
                  <a:lnTo>
                    <a:pt x="573032" y="568325"/>
                  </a:lnTo>
                  <a:lnTo>
                    <a:pt x="546062" y="564833"/>
                  </a:lnTo>
                  <a:lnTo>
                    <a:pt x="519410" y="561340"/>
                  </a:lnTo>
                  <a:close/>
                  <a:moveTo>
                    <a:pt x="1074474" y="554038"/>
                  </a:moveTo>
                  <a:lnTo>
                    <a:pt x="1100533" y="554038"/>
                  </a:lnTo>
                  <a:lnTo>
                    <a:pt x="1129135" y="554356"/>
                  </a:lnTo>
                  <a:lnTo>
                    <a:pt x="1159961" y="555308"/>
                  </a:lnTo>
                  <a:lnTo>
                    <a:pt x="1191422" y="556261"/>
                  </a:lnTo>
                  <a:lnTo>
                    <a:pt x="1253392" y="558483"/>
                  </a:lnTo>
                  <a:lnTo>
                    <a:pt x="1307734" y="560706"/>
                  </a:lnTo>
                  <a:lnTo>
                    <a:pt x="1360488" y="563246"/>
                  </a:lnTo>
                  <a:lnTo>
                    <a:pt x="1313137" y="564833"/>
                  </a:lnTo>
                  <a:lnTo>
                    <a:pt x="1264197" y="567056"/>
                  </a:lnTo>
                  <a:lnTo>
                    <a:pt x="1207947" y="569913"/>
                  </a:lnTo>
                  <a:lnTo>
                    <a:pt x="1179028" y="571501"/>
                  </a:lnTo>
                  <a:lnTo>
                    <a:pt x="1150745" y="573406"/>
                  </a:lnTo>
                  <a:lnTo>
                    <a:pt x="1124685" y="575628"/>
                  </a:lnTo>
                  <a:lnTo>
                    <a:pt x="1100851" y="577851"/>
                  </a:lnTo>
                  <a:lnTo>
                    <a:pt x="1079877" y="580391"/>
                  </a:lnTo>
                  <a:lnTo>
                    <a:pt x="1071296" y="581661"/>
                  </a:lnTo>
                  <a:lnTo>
                    <a:pt x="1063669" y="583248"/>
                  </a:lnTo>
                  <a:lnTo>
                    <a:pt x="1057313" y="584836"/>
                  </a:lnTo>
                  <a:lnTo>
                    <a:pt x="1052546" y="586423"/>
                  </a:lnTo>
                  <a:lnTo>
                    <a:pt x="1049051" y="588011"/>
                  </a:lnTo>
                  <a:lnTo>
                    <a:pt x="1048097" y="588963"/>
                  </a:lnTo>
                  <a:lnTo>
                    <a:pt x="1046826" y="589598"/>
                  </a:lnTo>
                  <a:lnTo>
                    <a:pt x="1045873" y="591821"/>
                  </a:lnTo>
                  <a:lnTo>
                    <a:pt x="1044919" y="595313"/>
                  </a:lnTo>
                  <a:lnTo>
                    <a:pt x="1042695" y="606108"/>
                  </a:lnTo>
                  <a:lnTo>
                    <a:pt x="1040152" y="620396"/>
                  </a:lnTo>
                  <a:lnTo>
                    <a:pt x="1037610" y="637858"/>
                  </a:lnTo>
                  <a:lnTo>
                    <a:pt x="1035386" y="657861"/>
                  </a:lnTo>
                  <a:lnTo>
                    <a:pt x="1032843" y="679768"/>
                  </a:lnTo>
                  <a:lnTo>
                    <a:pt x="1027441" y="726123"/>
                  </a:lnTo>
                  <a:lnTo>
                    <a:pt x="1022992" y="771526"/>
                  </a:lnTo>
                  <a:lnTo>
                    <a:pt x="1019496" y="811213"/>
                  </a:lnTo>
                  <a:lnTo>
                    <a:pt x="1016318" y="849313"/>
                  </a:lnTo>
                  <a:lnTo>
                    <a:pt x="1016000" y="805498"/>
                  </a:lnTo>
                  <a:lnTo>
                    <a:pt x="1016000" y="708978"/>
                  </a:lnTo>
                  <a:lnTo>
                    <a:pt x="1016318" y="656591"/>
                  </a:lnTo>
                  <a:lnTo>
                    <a:pt x="1016636" y="609918"/>
                  </a:lnTo>
                  <a:lnTo>
                    <a:pt x="1017271" y="590551"/>
                  </a:lnTo>
                  <a:lnTo>
                    <a:pt x="1017589" y="575311"/>
                  </a:lnTo>
                  <a:lnTo>
                    <a:pt x="1018225" y="564198"/>
                  </a:lnTo>
                  <a:lnTo>
                    <a:pt x="1018860" y="560706"/>
                  </a:lnTo>
                  <a:lnTo>
                    <a:pt x="1019178" y="558801"/>
                  </a:lnTo>
                  <a:lnTo>
                    <a:pt x="1019496" y="558166"/>
                  </a:lnTo>
                  <a:lnTo>
                    <a:pt x="1020449" y="557848"/>
                  </a:lnTo>
                  <a:lnTo>
                    <a:pt x="1023627" y="556896"/>
                  </a:lnTo>
                  <a:lnTo>
                    <a:pt x="1028394" y="555943"/>
                  </a:lnTo>
                  <a:lnTo>
                    <a:pt x="1035068" y="555308"/>
                  </a:lnTo>
                  <a:lnTo>
                    <a:pt x="1043013" y="554673"/>
                  </a:lnTo>
                  <a:lnTo>
                    <a:pt x="1052546" y="554356"/>
                  </a:lnTo>
                  <a:lnTo>
                    <a:pt x="1074474" y="554038"/>
                  </a:lnTo>
                  <a:close/>
                  <a:moveTo>
                    <a:pt x="995680" y="516891"/>
                  </a:moveTo>
                  <a:lnTo>
                    <a:pt x="992187" y="517208"/>
                  </a:lnTo>
                  <a:lnTo>
                    <a:pt x="989330" y="518161"/>
                  </a:lnTo>
                  <a:lnTo>
                    <a:pt x="986790" y="519748"/>
                  </a:lnTo>
                  <a:lnTo>
                    <a:pt x="984567" y="521971"/>
                  </a:lnTo>
                  <a:lnTo>
                    <a:pt x="982662" y="524511"/>
                  </a:lnTo>
                  <a:lnTo>
                    <a:pt x="981075" y="527368"/>
                  </a:lnTo>
                  <a:lnTo>
                    <a:pt x="980440" y="530543"/>
                  </a:lnTo>
                  <a:lnTo>
                    <a:pt x="980122" y="534353"/>
                  </a:lnTo>
                  <a:lnTo>
                    <a:pt x="980122" y="1036638"/>
                  </a:lnTo>
                  <a:lnTo>
                    <a:pt x="980440" y="1040131"/>
                  </a:lnTo>
                  <a:lnTo>
                    <a:pt x="981075" y="1043306"/>
                  </a:lnTo>
                  <a:lnTo>
                    <a:pt x="982662" y="1046163"/>
                  </a:lnTo>
                  <a:lnTo>
                    <a:pt x="984567" y="1048703"/>
                  </a:lnTo>
                  <a:lnTo>
                    <a:pt x="986790" y="1050926"/>
                  </a:lnTo>
                  <a:lnTo>
                    <a:pt x="989330" y="1052196"/>
                  </a:lnTo>
                  <a:lnTo>
                    <a:pt x="992187" y="1053783"/>
                  </a:lnTo>
                  <a:lnTo>
                    <a:pt x="995680" y="1054101"/>
                  </a:lnTo>
                  <a:lnTo>
                    <a:pt x="1752918" y="1054101"/>
                  </a:lnTo>
                  <a:lnTo>
                    <a:pt x="1756093" y="1053783"/>
                  </a:lnTo>
                  <a:lnTo>
                    <a:pt x="1759268" y="1052196"/>
                  </a:lnTo>
                  <a:lnTo>
                    <a:pt x="1761808" y="1050926"/>
                  </a:lnTo>
                  <a:lnTo>
                    <a:pt x="1764030" y="1048703"/>
                  </a:lnTo>
                  <a:lnTo>
                    <a:pt x="1765935" y="1046163"/>
                  </a:lnTo>
                  <a:lnTo>
                    <a:pt x="1767205" y="1043306"/>
                  </a:lnTo>
                  <a:lnTo>
                    <a:pt x="1768158" y="1040131"/>
                  </a:lnTo>
                  <a:lnTo>
                    <a:pt x="1768475" y="1036638"/>
                  </a:lnTo>
                  <a:lnTo>
                    <a:pt x="1768475" y="534353"/>
                  </a:lnTo>
                  <a:lnTo>
                    <a:pt x="1768158" y="530543"/>
                  </a:lnTo>
                  <a:lnTo>
                    <a:pt x="1767205" y="527368"/>
                  </a:lnTo>
                  <a:lnTo>
                    <a:pt x="1765935" y="524511"/>
                  </a:lnTo>
                  <a:lnTo>
                    <a:pt x="1764030" y="521971"/>
                  </a:lnTo>
                  <a:lnTo>
                    <a:pt x="1761808" y="519748"/>
                  </a:lnTo>
                  <a:lnTo>
                    <a:pt x="1759268" y="518161"/>
                  </a:lnTo>
                  <a:lnTo>
                    <a:pt x="1756093" y="517208"/>
                  </a:lnTo>
                  <a:lnTo>
                    <a:pt x="1752918" y="516891"/>
                  </a:lnTo>
                  <a:lnTo>
                    <a:pt x="995680" y="516891"/>
                  </a:lnTo>
                  <a:close/>
                  <a:moveTo>
                    <a:pt x="306823" y="515303"/>
                  </a:moveTo>
                  <a:lnTo>
                    <a:pt x="303015" y="528320"/>
                  </a:lnTo>
                  <a:lnTo>
                    <a:pt x="299842" y="541973"/>
                  </a:lnTo>
                  <a:lnTo>
                    <a:pt x="296670" y="555625"/>
                  </a:lnTo>
                  <a:lnTo>
                    <a:pt x="293814" y="569595"/>
                  </a:lnTo>
                  <a:lnTo>
                    <a:pt x="290958" y="583565"/>
                  </a:lnTo>
                  <a:lnTo>
                    <a:pt x="288420" y="597218"/>
                  </a:lnTo>
                  <a:lnTo>
                    <a:pt x="285882" y="611505"/>
                  </a:lnTo>
                  <a:lnTo>
                    <a:pt x="283660" y="625793"/>
                  </a:lnTo>
                  <a:lnTo>
                    <a:pt x="281757" y="640080"/>
                  </a:lnTo>
                  <a:lnTo>
                    <a:pt x="280170" y="654368"/>
                  </a:lnTo>
                  <a:lnTo>
                    <a:pt x="278584" y="668655"/>
                  </a:lnTo>
                  <a:lnTo>
                    <a:pt x="276997" y="683260"/>
                  </a:lnTo>
                  <a:lnTo>
                    <a:pt x="276045" y="698183"/>
                  </a:lnTo>
                  <a:lnTo>
                    <a:pt x="275094" y="713105"/>
                  </a:lnTo>
                  <a:lnTo>
                    <a:pt x="274142" y="728028"/>
                  </a:lnTo>
                  <a:lnTo>
                    <a:pt x="273824" y="742950"/>
                  </a:lnTo>
                  <a:lnTo>
                    <a:pt x="448336" y="742950"/>
                  </a:lnTo>
                  <a:lnTo>
                    <a:pt x="448970" y="718185"/>
                  </a:lnTo>
                  <a:lnTo>
                    <a:pt x="449922" y="693738"/>
                  </a:lnTo>
                  <a:lnTo>
                    <a:pt x="450874" y="669290"/>
                  </a:lnTo>
                  <a:lnTo>
                    <a:pt x="452461" y="645478"/>
                  </a:lnTo>
                  <a:lnTo>
                    <a:pt x="454047" y="621983"/>
                  </a:lnTo>
                  <a:lnTo>
                    <a:pt x="456268" y="598170"/>
                  </a:lnTo>
                  <a:lnTo>
                    <a:pt x="458489" y="574993"/>
                  </a:lnTo>
                  <a:lnTo>
                    <a:pt x="461345" y="552450"/>
                  </a:lnTo>
                  <a:lnTo>
                    <a:pt x="432154" y="546418"/>
                  </a:lnTo>
                  <a:lnTo>
                    <a:pt x="403597" y="540703"/>
                  </a:lnTo>
                  <a:lnTo>
                    <a:pt x="376310" y="534353"/>
                  </a:lnTo>
                  <a:lnTo>
                    <a:pt x="349023" y="527368"/>
                  </a:lnTo>
                  <a:lnTo>
                    <a:pt x="327764" y="521335"/>
                  </a:lnTo>
                  <a:lnTo>
                    <a:pt x="306823" y="515303"/>
                  </a:lnTo>
                  <a:close/>
                  <a:moveTo>
                    <a:pt x="956945" y="477838"/>
                  </a:moveTo>
                  <a:lnTo>
                    <a:pt x="958532" y="477838"/>
                  </a:lnTo>
                  <a:lnTo>
                    <a:pt x="1789748" y="477838"/>
                  </a:lnTo>
                  <a:lnTo>
                    <a:pt x="1791653" y="477838"/>
                  </a:lnTo>
                  <a:lnTo>
                    <a:pt x="1793240" y="478156"/>
                  </a:lnTo>
                  <a:lnTo>
                    <a:pt x="1796415" y="479743"/>
                  </a:lnTo>
                  <a:lnTo>
                    <a:pt x="1799273" y="481648"/>
                  </a:lnTo>
                  <a:lnTo>
                    <a:pt x="1801813" y="483871"/>
                  </a:lnTo>
                  <a:lnTo>
                    <a:pt x="1803718" y="486728"/>
                  </a:lnTo>
                  <a:lnTo>
                    <a:pt x="1805305" y="490221"/>
                  </a:lnTo>
                  <a:lnTo>
                    <a:pt x="1806258" y="493713"/>
                  </a:lnTo>
                  <a:lnTo>
                    <a:pt x="1806575" y="498158"/>
                  </a:lnTo>
                  <a:lnTo>
                    <a:pt x="1806575" y="1074103"/>
                  </a:lnTo>
                  <a:lnTo>
                    <a:pt x="1806258" y="1077913"/>
                  </a:lnTo>
                  <a:lnTo>
                    <a:pt x="1805305" y="1081406"/>
                  </a:lnTo>
                  <a:lnTo>
                    <a:pt x="1803718" y="1084898"/>
                  </a:lnTo>
                  <a:lnTo>
                    <a:pt x="1801813" y="1088073"/>
                  </a:lnTo>
                  <a:lnTo>
                    <a:pt x="1799273" y="1090613"/>
                  </a:lnTo>
                  <a:lnTo>
                    <a:pt x="1796415" y="1092201"/>
                  </a:lnTo>
                  <a:lnTo>
                    <a:pt x="1793240" y="1093471"/>
                  </a:lnTo>
                  <a:lnTo>
                    <a:pt x="1791653" y="1093788"/>
                  </a:lnTo>
                  <a:lnTo>
                    <a:pt x="1789748" y="1093788"/>
                  </a:lnTo>
                  <a:lnTo>
                    <a:pt x="958532" y="1093788"/>
                  </a:lnTo>
                  <a:lnTo>
                    <a:pt x="956945" y="1093788"/>
                  </a:lnTo>
                  <a:lnTo>
                    <a:pt x="955040" y="1093471"/>
                  </a:lnTo>
                  <a:lnTo>
                    <a:pt x="951865" y="1092201"/>
                  </a:lnTo>
                  <a:lnTo>
                    <a:pt x="949325" y="1090613"/>
                  </a:lnTo>
                  <a:lnTo>
                    <a:pt x="946785" y="1088073"/>
                  </a:lnTo>
                  <a:lnTo>
                    <a:pt x="944562" y="1084898"/>
                  </a:lnTo>
                  <a:lnTo>
                    <a:pt x="942657" y="1081406"/>
                  </a:lnTo>
                  <a:lnTo>
                    <a:pt x="941705" y="1077913"/>
                  </a:lnTo>
                  <a:lnTo>
                    <a:pt x="941387" y="1074103"/>
                  </a:lnTo>
                  <a:lnTo>
                    <a:pt x="941387" y="498158"/>
                  </a:lnTo>
                  <a:lnTo>
                    <a:pt x="941705" y="493713"/>
                  </a:lnTo>
                  <a:lnTo>
                    <a:pt x="942657" y="490221"/>
                  </a:lnTo>
                  <a:lnTo>
                    <a:pt x="944562" y="486728"/>
                  </a:lnTo>
                  <a:lnTo>
                    <a:pt x="946785" y="483871"/>
                  </a:lnTo>
                  <a:lnTo>
                    <a:pt x="949325" y="481648"/>
                  </a:lnTo>
                  <a:lnTo>
                    <a:pt x="951865" y="479743"/>
                  </a:lnTo>
                  <a:lnTo>
                    <a:pt x="955040" y="478156"/>
                  </a:lnTo>
                  <a:lnTo>
                    <a:pt x="956945" y="477838"/>
                  </a:lnTo>
                  <a:close/>
                  <a:moveTo>
                    <a:pt x="138975" y="443230"/>
                  </a:moveTo>
                  <a:lnTo>
                    <a:pt x="130408" y="460375"/>
                  </a:lnTo>
                  <a:lnTo>
                    <a:pt x="122475" y="477838"/>
                  </a:lnTo>
                  <a:lnTo>
                    <a:pt x="114860" y="495300"/>
                  </a:lnTo>
                  <a:lnTo>
                    <a:pt x="107245" y="513080"/>
                  </a:lnTo>
                  <a:lnTo>
                    <a:pt x="100899" y="531178"/>
                  </a:lnTo>
                  <a:lnTo>
                    <a:pt x="94236" y="549593"/>
                  </a:lnTo>
                  <a:lnTo>
                    <a:pt x="88525" y="568008"/>
                  </a:lnTo>
                  <a:lnTo>
                    <a:pt x="83448" y="586740"/>
                  </a:lnTo>
                  <a:lnTo>
                    <a:pt x="78372" y="605473"/>
                  </a:lnTo>
                  <a:lnTo>
                    <a:pt x="74247" y="624523"/>
                  </a:lnTo>
                  <a:lnTo>
                    <a:pt x="70439" y="643890"/>
                  </a:lnTo>
                  <a:lnTo>
                    <a:pt x="67266" y="663258"/>
                  </a:lnTo>
                  <a:lnTo>
                    <a:pt x="64411" y="682943"/>
                  </a:lnTo>
                  <a:lnTo>
                    <a:pt x="62507" y="702628"/>
                  </a:lnTo>
                  <a:lnTo>
                    <a:pt x="60286" y="722948"/>
                  </a:lnTo>
                  <a:lnTo>
                    <a:pt x="59334" y="742950"/>
                  </a:lnTo>
                  <a:lnTo>
                    <a:pt x="214808" y="742950"/>
                  </a:lnTo>
                  <a:lnTo>
                    <a:pt x="215125" y="726758"/>
                  </a:lnTo>
                  <a:lnTo>
                    <a:pt x="216077" y="710565"/>
                  </a:lnTo>
                  <a:lnTo>
                    <a:pt x="217029" y="694373"/>
                  </a:lnTo>
                  <a:lnTo>
                    <a:pt x="218615" y="678498"/>
                  </a:lnTo>
                  <a:lnTo>
                    <a:pt x="220202" y="662623"/>
                  </a:lnTo>
                  <a:lnTo>
                    <a:pt x="221788" y="647065"/>
                  </a:lnTo>
                  <a:lnTo>
                    <a:pt x="223692" y="631190"/>
                  </a:lnTo>
                  <a:lnTo>
                    <a:pt x="225913" y="615950"/>
                  </a:lnTo>
                  <a:lnTo>
                    <a:pt x="228134" y="600710"/>
                  </a:lnTo>
                  <a:lnTo>
                    <a:pt x="230672" y="585470"/>
                  </a:lnTo>
                  <a:lnTo>
                    <a:pt x="233528" y="570230"/>
                  </a:lnTo>
                  <a:lnTo>
                    <a:pt x="236701" y="554990"/>
                  </a:lnTo>
                  <a:lnTo>
                    <a:pt x="239874" y="540068"/>
                  </a:lnTo>
                  <a:lnTo>
                    <a:pt x="243364" y="525145"/>
                  </a:lnTo>
                  <a:lnTo>
                    <a:pt x="247172" y="510540"/>
                  </a:lnTo>
                  <a:lnTo>
                    <a:pt x="250979" y="496253"/>
                  </a:lnTo>
                  <a:lnTo>
                    <a:pt x="235749" y="490220"/>
                  </a:lnTo>
                  <a:lnTo>
                    <a:pt x="220519" y="484188"/>
                  </a:lnTo>
                  <a:lnTo>
                    <a:pt x="205924" y="477520"/>
                  </a:lnTo>
                  <a:lnTo>
                    <a:pt x="191645" y="471170"/>
                  </a:lnTo>
                  <a:lnTo>
                    <a:pt x="177684" y="464820"/>
                  </a:lnTo>
                  <a:lnTo>
                    <a:pt x="164358" y="457518"/>
                  </a:lnTo>
                  <a:lnTo>
                    <a:pt x="151666" y="450850"/>
                  </a:lnTo>
                  <a:lnTo>
                    <a:pt x="138975" y="443230"/>
                  </a:lnTo>
                  <a:close/>
                  <a:moveTo>
                    <a:pt x="577792" y="294005"/>
                  </a:moveTo>
                  <a:lnTo>
                    <a:pt x="570177" y="317500"/>
                  </a:lnTo>
                  <a:lnTo>
                    <a:pt x="562562" y="341630"/>
                  </a:lnTo>
                  <a:lnTo>
                    <a:pt x="555581" y="366713"/>
                  </a:lnTo>
                  <a:lnTo>
                    <a:pt x="549235" y="392748"/>
                  </a:lnTo>
                  <a:lnTo>
                    <a:pt x="542889" y="419100"/>
                  </a:lnTo>
                  <a:lnTo>
                    <a:pt x="537495" y="446405"/>
                  </a:lnTo>
                  <a:lnTo>
                    <a:pt x="532101" y="474345"/>
                  </a:lnTo>
                  <a:lnTo>
                    <a:pt x="527342" y="503238"/>
                  </a:lnTo>
                  <a:lnTo>
                    <a:pt x="553043" y="506413"/>
                  </a:lnTo>
                  <a:lnTo>
                    <a:pt x="578743" y="509588"/>
                  </a:lnTo>
                  <a:lnTo>
                    <a:pt x="605396" y="512128"/>
                  </a:lnTo>
                  <a:lnTo>
                    <a:pt x="631731" y="514668"/>
                  </a:lnTo>
                  <a:lnTo>
                    <a:pt x="659019" y="516573"/>
                  </a:lnTo>
                  <a:lnTo>
                    <a:pt x="686623" y="517843"/>
                  </a:lnTo>
                  <a:lnTo>
                    <a:pt x="714228" y="519113"/>
                  </a:lnTo>
                  <a:lnTo>
                    <a:pt x="742467" y="519748"/>
                  </a:lnTo>
                  <a:lnTo>
                    <a:pt x="742467" y="303848"/>
                  </a:lnTo>
                  <a:lnTo>
                    <a:pt x="721208" y="303213"/>
                  </a:lnTo>
                  <a:lnTo>
                    <a:pt x="699950" y="302578"/>
                  </a:lnTo>
                  <a:lnTo>
                    <a:pt x="679326" y="301625"/>
                  </a:lnTo>
                  <a:lnTo>
                    <a:pt x="658701" y="300673"/>
                  </a:lnTo>
                  <a:lnTo>
                    <a:pt x="638077" y="299403"/>
                  </a:lnTo>
                  <a:lnTo>
                    <a:pt x="618088" y="297815"/>
                  </a:lnTo>
                  <a:lnTo>
                    <a:pt x="597464" y="295910"/>
                  </a:lnTo>
                  <a:lnTo>
                    <a:pt x="577792" y="294005"/>
                  </a:lnTo>
                  <a:close/>
                  <a:moveTo>
                    <a:pt x="418510" y="269240"/>
                  </a:moveTo>
                  <a:lnTo>
                    <a:pt x="411530" y="279718"/>
                  </a:lnTo>
                  <a:lnTo>
                    <a:pt x="404549" y="290513"/>
                  </a:lnTo>
                  <a:lnTo>
                    <a:pt x="397886" y="300990"/>
                  </a:lnTo>
                  <a:lnTo>
                    <a:pt x="391223" y="312103"/>
                  </a:lnTo>
                  <a:lnTo>
                    <a:pt x="384560" y="323533"/>
                  </a:lnTo>
                  <a:lnTo>
                    <a:pt x="378531" y="334645"/>
                  </a:lnTo>
                  <a:lnTo>
                    <a:pt x="371868" y="346393"/>
                  </a:lnTo>
                  <a:lnTo>
                    <a:pt x="366157" y="358458"/>
                  </a:lnTo>
                  <a:lnTo>
                    <a:pt x="360446" y="370205"/>
                  </a:lnTo>
                  <a:lnTo>
                    <a:pt x="354417" y="382270"/>
                  </a:lnTo>
                  <a:lnTo>
                    <a:pt x="349023" y="394653"/>
                  </a:lnTo>
                  <a:lnTo>
                    <a:pt x="343946" y="407035"/>
                  </a:lnTo>
                  <a:lnTo>
                    <a:pt x="338870" y="419735"/>
                  </a:lnTo>
                  <a:lnTo>
                    <a:pt x="333476" y="432753"/>
                  </a:lnTo>
                  <a:lnTo>
                    <a:pt x="328716" y="445770"/>
                  </a:lnTo>
                  <a:lnTo>
                    <a:pt x="324274" y="458788"/>
                  </a:lnTo>
                  <a:lnTo>
                    <a:pt x="341091" y="463868"/>
                  </a:lnTo>
                  <a:lnTo>
                    <a:pt x="358224" y="468948"/>
                  </a:lnTo>
                  <a:lnTo>
                    <a:pt x="375993" y="473393"/>
                  </a:lnTo>
                  <a:lnTo>
                    <a:pt x="393761" y="477838"/>
                  </a:lnTo>
                  <a:lnTo>
                    <a:pt x="412164" y="482283"/>
                  </a:lnTo>
                  <a:lnTo>
                    <a:pt x="430885" y="486410"/>
                  </a:lnTo>
                  <a:lnTo>
                    <a:pt x="449922" y="490220"/>
                  </a:lnTo>
                  <a:lnTo>
                    <a:pt x="469277" y="493713"/>
                  </a:lnTo>
                  <a:lnTo>
                    <a:pt x="472133" y="474663"/>
                  </a:lnTo>
                  <a:lnTo>
                    <a:pt x="475623" y="455930"/>
                  </a:lnTo>
                  <a:lnTo>
                    <a:pt x="479113" y="437515"/>
                  </a:lnTo>
                  <a:lnTo>
                    <a:pt x="482921" y="419418"/>
                  </a:lnTo>
                  <a:lnTo>
                    <a:pt x="486728" y="401320"/>
                  </a:lnTo>
                  <a:lnTo>
                    <a:pt x="490536" y="383540"/>
                  </a:lnTo>
                  <a:lnTo>
                    <a:pt x="495295" y="366395"/>
                  </a:lnTo>
                  <a:lnTo>
                    <a:pt x="499420" y="349250"/>
                  </a:lnTo>
                  <a:lnTo>
                    <a:pt x="503862" y="333058"/>
                  </a:lnTo>
                  <a:lnTo>
                    <a:pt x="508304" y="317183"/>
                  </a:lnTo>
                  <a:lnTo>
                    <a:pt x="513381" y="301943"/>
                  </a:lnTo>
                  <a:lnTo>
                    <a:pt x="518140" y="286703"/>
                  </a:lnTo>
                  <a:lnTo>
                    <a:pt x="492440" y="282893"/>
                  </a:lnTo>
                  <a:lnTo>
                    <a:pt x="467691" y="278765"/>
                  </a:lnTo>
                  <a:lnTo>
                    <a:pt x="442942" y="274320"/>
                  </a:lnTo>
                  <a:lnTo>
                    <a:pt x="418510" y="269240"/>
                  </a:lnTo>
                  <a:close/>
                  <a:moveTo>
                    <a:pt x="299208" y="238125"/>
                  </a:moveTo>
                  <a:lnTo>
                    <a:pt x="283026" y="252730"/>
                  </a:lnTo>
                  <a:lnTo>
                    <a:pt x="275411" y="260033"/>
                  </a:lnTo>
                  <a:lnTo>
                    <a:pt x="267479" y="267653"/>
                  </a:lnTo>
                  <a:lnTo>
                    <a:pt x="253835" y="281940"/>
                  </a:lnTo>
                  <a:lnTo>
                    <a:pt x="240191" y="296863"/>
                  </a:lnTo>
                  <a:lnTo>
                    <a:pt x="227182" y="311785"/>
                  </a:lnTo>
                  <a:lnTo>
                    <a:pt x="214490" y="327343"/>
                  </a:lnTo>
                  <a:lnTo>
                    <a:pt x="202433" y="343218"/>
                  </a:lnTo>
                  <a:lnTo>
                    <a:pt x="190376" y="359093"/>
                  </a:lnTo>
                  <a:lnTo>
                    <a:pt x="178954" y="375603"/>
                  </a:lnTo>
                  <a:lnTo>
                    <a:pt x="168483" y="392430"/>
                  </a:lnTo>
                  <a:lnTo>
                    <a:pt x="178002" y="398145"/>
                  </a:lnTo>
                  <a:lnTo>
                    <a:pt x="188472" y="403860"/>
                  </a:lnTo>
                  <a:lnTo>
                    <a:pt x="198943" y="409575"/>
                  </a:lnTo>
                  <a:lnTo>
                    <a:pt x="210048" y="414973"/>
                  </a:lnTo>
                  <a:lnTo>
                    <a:pt x="221471" y="420053"/>
                  </a:lnTo>
                  <a:lnTo>
                    <a:pt x="232894" y="425450"/>
                  </a:lnTo>
                  <a:lnTo>
                    <a:pt x="245268" y="430848"/>
                  </a:lnTo>
                  <a:lnTo>
                    <a:pt x="257642" y="435610"/>
                  </a:lnTo>
                  <a:lnTo>
                    <a:pt x="268430" y="439738"/>
                  </a:lnTo>
                  <a:lnTo>
                    <a:pt x="277315" y="414655"/>
                  </a:lnTo>
                  <a:lnTo>
                    <a:pt x="287151" y="390208"/>
                  </a:lnTo>
                  <a:lnTo>
                    <a:pt x="297304" y="366078"/>
                  </a:lnTo>
                  <a:lnTo>
                    <a:pt x="302381" y="354330"/>
                  </a:lnTo>
                  <a:lnTo>
                    <a:pt x="308409" y="342900"/>
                  </a:lnTo>
                  <a:lnTo>
                    <a:pt x="313803" y="331153"/>
                  </a:lnTo>
                  <a:lnTo>
                    <a:pt x="319515" y="319723"/>
                  </a:lnTo>
                  <a:lnTo>
                    <a:pt x="325543" y="308610"/>
                  </a:lnTo>
                  <a:lnTo>
                    <a:pt x="331572" y="297498"/>
                  </a:lnTo>
                  <a:lnTo>
                    <a:pt x="337600" y="286703"/>
                  </a:lnTo>
                  <a:lnTo>
                    <a:pt x="344264" y="275908"/>
                  </a:lnTo>
                  <a:lnTo>
                    <a:pt x="350609" y="265430"/>
                  </a:lnTo>
                  <a:lnTo>
                    <a:pt x="357590" y="254953"/>
                  </a:lnTo>
                  <a:lnTo>
                    <a:pt x="349023" y="253048"/>
                  </a:lnTo>
                  <a:lnTo>
                    <a:pt x="323957" y="245745"/>
                  </a:lnTo>
                  <a:lnTo>
                    <a:pt x="299208" y="238125"/>
                  </a:lnTo>
                  <a:close/>
                  <a:moveTo>
                    <a:pt x="1081336" y="129223"/>
                  </a:moveTo>
                  <a:lnTo>
                    <a:pt x="1090538" y="137795"/>
                  </a:lnTo>
                  <a:lnTo>
                    <a:pt x="1099422" y="146368"/>
                  </a:lnTo>
                  <a:lnTo>
                    <a:pt x="1107989" y="155575"/>
                  </a:lnTo>
                  <a:lnTo>
                    <a:pt x="1116873" y="164465"/>
                  </a:lnTo>
                  <a:lnTo>
                    <a:pt x="1125123" y="173990"/>
                  </a:lnTo>
                  <a:lnTo>
                    <a:pt x="1133690" y="183833"/>
                  </a:lnTo>
                  <a:lnTo>
                    <a:pt x="1141622" y="193358"/>
                  </a:lnTo>
                  <a:lnTo>
                    <a:pt x="1149555" y="203518"/>
                  </a:lnTo>
                  <a:lnTo>
                    <a:pt x="1164467" y="199708"/>
                  </a:lnTo>
                  <a:lnTo>
                    <a:pt x="1179380" y="195898"/>
                  </a:lnTo>
                  <a:lnTo>
                    <a:pt x="1188899" y="193358"/>
                  </a:lnTo>
                  <a:lnTo>
                    <a:pt x="1175890" y="184468"/>
                  </a:lnTo>
                  <a:lnTo>
                    <a:pt x="1162881" y="175578"/>
                  </a:lnTo>
                  <a:lnTo>
                    <a:pt x="1149872" y="167323"/>
                  </a:lnTo>
                  <a:lnTo>
                    <a:pt x="1136863" y="159068"/>
                  </a:lnTo>
                  <a:lnTo>
                    <a:pt x="1123219" y="151130"/>
                  </a:lnTo>
                  <a:lnTo>
                    <a:pt x="1109258" y="143510"/>
                  </a:lnTo>
                  <a:lnTo>
                    <a:pt x="1095297" y="136208"/>
                  </a:lnTo>
                  <a:lnTo>
                    <a:pt x="1081336" y="129223"/>
                  </a:lnTo>
                  <a:close/>
                  <a:moveTo>
                    <a:pt x="462297" y="129223"/>
                  </a:moveTo>
                  <a:lnTo>
                    <a:pt x="448336" y="136208"/>
                  </a:lnTo>
                  <a:lnTo>
                    <a:pt x="434375" y="143510"/>
                  </a:lnTo>
                  <a:lnTo>
                    <a:pt x="420731" y="151130"/>
                  </a:lnTo>
                  <a:lnTo>
                    <a:pt x="407088" y="159068"/>
                  </a:lnTo>
                  <a:lnTo>
                    <a:pt x="394079" y="167323"/>
                  </a:lnTo>
                  <a:lnTo>
                    <a:pt x="380752" y="175578"/>
                  </a:lnTo>
                  <a:lnTo>
                    <a:pt x="367743" y="184468"/>
                  </a:lnTo>
                  <a:lnTo>
                    <a:pt x="355052" y="193358"/>
                  </a:lnTo>
                  <a:lnTo>
                    <a:pt x="374406" y="198438"/>
                  </a:lnTo>
                  <a:lnTo>
                    <a:pt x="394079" y="203518"/>
                  </a:lnTo>
                  <a:lnTo>
                    <a:pt x="402011" y="193358"/>
                  </a:lnTo>
                  <a:lnTo>
                    <a:pt x="410261" y="183833"/>
                  </a:lnTo>
                  <a:lnTo>
                    <a:pt x="418510" y="173990"/>
                  </a:lnTo>
                  <a:lnTo>
                    <a:pt x="427077" y="164465"/>
                  </a:lnTo>
                  <a:lnTo>
                    <a:pt x="435644" y="155575"/>
                  </a:lnTo>
                  <a:lnTo>
                    <a:pt x="444528" y="146368"/>
                  </a:lnTo>
                  <a:lnTo>
                    <a:pt x="453095" y="137795"/>
                  </a:lnTo>
                  <a:lnTo>
                    <a:pt x="462297" y="129223"/>
                  </a:lnTo>
                  <a:close/>
                  <a:moveTo>
                    <a:pt x="931891" y="96838"/>
                  </a:moveTo>
                  <a:lnTo>
                    <a:pt x="942045" y="110490"/>
                  </a:lnTo>
                  <a:lnTo>
                    <a:pt x="951881" y="125413"/>
                  </a:lnTo>
                  <a:lnTo>
                    <a:pt x="961717" y="140970"/>
                  </a:lnTo>
                  <a:lnTo>
                    <a:pt x="970918" y="157480"/>
                  </a:lnTo>
                  <a:lnTo>
                    <a:pt x="979803" y="174625"/>
                  </a:lnTo>
                  <a:lnTo>
                    <a:pt x="988369" y="192405"/>
                  </a:lnTo>
                  <a:lnTo>
                    <a:pt x="996936" y="210820"/>
                  </a:lnTo>
                  <a:lnTo>
                    <a:pt x="1004869" y="230188"/>
                  </a:lnTo>
                  <a:lnTo>
                    <a:pt x="1025176" y="227330"/>
                  </a:lnTo>
                  <a:lnTo>
                    <a:pt x="1045165" y="224155"/>
                  </a:lnTo>
                  <a:lnTo>
                    <a:pt x="1065472" y="220980"/>
                  </a:lnTo>
                  <a:lnTo>
                    <a:pt x="1084827" y="217170"/>
                  </a:lnTo>
                  <a:lnTo>
                    <a:pt x="1076260" y="207645"/>
                  </a:lnTo>
                  <a:lnTo>
                    <a:pt x="1067376" y="198120"/>
                  </a:lnTo>
                  <a:lnTo>
                    <a:pt x="1058491" y="188913"/>
                  </a:lnTo>
                  <a:lnTo>
                    <a:pt x="1049607" y="180023"/>
                  </a:lnTo>
                  <a:lnTo>
                    <a:pt x="1040406" y="171450"/>
                  </a:lnTo>
                  <a:lnTo>
                    <a:pt x="1031204" y="163195"/>
                  </a:lnTo>
                  <a:lnTo>
                    <a:pt x="1021685" y="155258"/>
                  </a:lnTo>
                  <a:lnTo>
                    <a:pt x="1011849" y="147320"/>
                  </a:lnTo>
                  <a:lnTo>
                    <a:pt x="1002648" y="140018"/>
                  </a:lnTo>
                  <a:lnTo>
                    <a:pt x="992494" y="133033"/>
                  </a:lnTo>
                  <a:lnTo>
                    <a:pt x="982975" y="126048"/>
                  </a:lnTo>
                  <a:lnTo>
                    <a:pt x="972822" y="119380"/>
                  </a:lnTo>
                  <a:lnTo>
                    <a:pt x="962986" y="113348"/>
                  </a:lnTo>
                  <a:lnTo>
                    <a:pt x="952515" y="107315"/>
                  </a:lnTo>
                  <a:lnTo>
                    <a:pt x="942045" y="101918"/>
                  </a:lnTo>
                  <a:lnTo>
                    <a:pt x="931891" y="96838"/>
                  </a:lnTo>
                  <a:close/>
                  <a:moveTo>
                    <a:pt x="611742" y="96838"/>
                  </a:moveTo>
                  <a:lnTo>
                    <a:pt x="601589" y="101918"/>
                  </a:lnTo>
                  <a:lnTo>
                    <a:pt x="591118" y="107315"/>
                  </a:lnTo>
                  <a:lnTo>
                    <a:pt x="580965" y="113348"/>
                  </a:lnTo>
                  <a:lnTo>
                    <a:pt x="570811" y="119698"/>
                  </a:lnTo>
                  <a:lnTo>
                    <a:pt x="560658" y="126048"/>
                  </a:lnTo>
                  <a:lnTo>
                    <a:pt x="551139" y="133033"/>
                  </a:lnTo>
                  <a:lnTo>
                    <a:pt x="540986" y="140018"/>
                  </a:lnTo>
                  <a:lnTo>
                    <a:pt x="531784" y="147320"/>
                  </a:lnTo>
                  <a:lnTo>
                    <a:pt x="521948" y="155258"/>
                  </a:lnTo>
                  <a:lnTo>
                    <a:pt x="512746" y="163195"/>
                  </a:lnTo>
                  <a:lnTo>
                    <a:pt x="503228" y="171450"/>
                  </a:lnTo>
                  <a:lnTo>
                    <a:pt x="494343" y="180023"/>
                  </a:lnTo>
                  <a:lnTo>
                    <a:pt x="485142" y="189230"/>
                  </a:lnTo>
                  <a:lnTo>
                    <a:pt x="476258" y="198120"/>
                  </a:lnTo>
                  <a:lnTo>
                    <a:pt x="467691" y="207645"/>
                  </a:lnTo>
                  <a:lnTo>
                    <a:pt x="458807" y="217170"/>
                  </a:lnTo>
                  <a:lnTo>
                    <a:pt x="478479" y="220980"/>
                  </a:lnTo>
                  <a:lnTo>
                    <a:pt x="498468" y="224155"/>
                  </a:lnTo>
                  <a:lnTo>
                    <a:pt x="518458" y="227330"/>
                  </a:lnTo>
                  <a:lnTo>
                    <a:pt x="538764" y="230188"/>
                  </a:lnTo>
                  <a:lnTo>
                    <a:pt x="547014" y="210820"/>
                  </a:lnTo>
                  <a:lnTo>
                    <a:pt x="555264" y="192405"/>
                  </a:lnTo>
                  <a:lnTo>
                    <a:pt x="564148" y="174625"/>
                  </a:lnTo>
                  <a:lnTo>
                    <a:pt x="573032" y="157480"/>
                  </a:lnTo>
                  <a:lnTo>
                    <a:pt x="582234" y="140970"/>
                  </a:lnTo>
                  <a:lnTo>
                    <a:pt x="591753" y="125413"/>
                  </a:lnTo>
                  <a:lnTo>
                    <a:pt x="601589" y="110490"/>
                  </a:lnTo>
                  <a:lnTo>
                    <a:pt x="611742" y="96838"/>
                  </a:lnTo>
                  <a:close/>
                  <a:moveTo>
                    <a:pt x="801166" y="63818"/>
                  </a:moveTo>
                  <a:lnTo>
                    <a:pt x="801166" y="245110"/>
                  </a:lnTo>
                  <a:lnTo>
                    <a:pt x="837655" y="244158"/>
                  </a:lnTo>
                  <a:lnTo>
                    <a:pt x="873509" y="242570"/>
                  </a:lnTo>
                  <a:lnTo>
                    <a:pt x="909363" y="240348"/>
                  </a:lnTo>
                  <a:lnTo>
                    <a:pt x="944266" y="237173"/>
                  </a:lnTo>
                  <a:lnTo>
                    <a:pt x="935064" y="216853"/>
                  </a:lnTo>
                  <a:lnTo>
                    <a:pt x="925545" y="197803"/>
                  </a:lnTo>
                  <a:lnTo>
                    <a:pt x="916027" y="179705"/>
                  </a:lnTo>
                  <a:lnTo>
                    <a:pt x="906190" y="162878"/>
                  </a:lnTo>
                  <a:lnTo>
                    <a:pt x="901114" y="155258"/>
                  </a:lnTo>
                  <a:lnTo>
                    <a:pt x="896037" y="147320"/>
                  </a:lnTo>
                  <a:lnTo>
                    <a:pt x="890960" y="140018"/>
                  </a:lnTo>
                  <a:lnTo>
                    <a:pt x="885884" y="133033"/>
                  </a:lnTo>
                  <a:lnTo>
                    <a:pt x="880807" y="126048"/>
                  </a:lnTo>
                  <a:lnTo>
                    <a:pt x="875730" y="119698"/>
                  </a:lnTo>
                  <a:lnTo>
                    <a:pt x="870019" y="113665"/>
                  </a:lnTo>
                  <a:lnTo>
                    <a:pt x="864942" y="107633"/>
                  </a:lnTo>
                  <a:lnTo>
                    <a:pt x="856693" y="99695"/>
                  </a:lnTo>
                  <a:lnTo>
                    <a:pt x="848760" y="92075"/>
                  </a:lnTo>
                  <a:lnTo>
                    <a:pt x="840828" y="85725"/>
                  </a:lnTo>
                  <a:lnTo>
                    <a:pt x="832896" y="79693"/>
                  </a:lnTo>
                  <a:lnTo>
                    <a:pt x="824963" y="74613"/>
                  </a:lnTo>
                  <a:lnTo>
                    <a:pt x="817031" y="70168"/>
                  </a:lnTo>
                  <a:lnTo>
                    <a:pt x="809099" y="66675"/>
                  </a:lnTo>
                  <a:lnTo>
                    <a:pt x="801166" y="63818"/>
                  </a:lnTo>
                  <a:close/>
                  <a:moveTo>
                    <a:pt x="742467" y="63818"/>
                  </a:moveTo>
                  <a:lnTo>
                    <a:pt x="734535" y="66675"/>
                  </a:lnTo>
                  <a:lnTo>
                    <a:pt x="726920" y="70168"/>
                  </a:lnTo>
                  <a:lnTo>
                    <a:pt x="718987" y="74613"/>
                  </a:lnTo>
                  <a:lnTo>
                    <a:pt x="711055" y="79693"/>
                  </a:lnTo>
                  <a:lnTo>
                    <a:pt x="703123" y="85725"/>
                  </a:lnTo>
                  <a:lnTo>
                    <a:pt x="694873" y="92075"/>
                  </a:lnTo>
                  <a:lnTo>
                    <a:pt x="686941" y="99695"/>
                  </a:lnTo>
                  <a:lnTo>
                    <a:pt x="678691" y="107633"/>
                  </a:lnTo>
                  <a:lnTo>
                    <a:pt x="673614" y="113665"/>
                  </a:lnTo>
                  <a:lnTo>
                    <a:pt x="668538" y="119698"/>
                  </a:lnTo>
                  <a:lnTo>
                    <a:pt x="662826" y="126048"/>
                  </a:lnTo>
                  <a:lnTo>
                    <a:pt x="657750" y="133033"/>
                  </a:lnTo>
                  <a:lnTo>
                    <a:pt x="652990" y="140018"/>
                  </a:lnTo>
                  <a:lnTo>
                    <a:pt x="647596" y="147320"/>
                  </a:lnTo>
                  <a:lnTo>
                    <a:pt x="642519" y="154940"/>
                  </a:lnTo>
                  <a:lnTo>
                    <a:pt x="637760" y="162878"/>
                  </a:lnTo>
                  <a:lnTo>
                    <a:pt x="632683" y="171450"/>
                  </a:lnTo>
                  <a:lnTo>
                    <a:pt x="627607" y="179705"/>
                  </a:lnTo>
                  <a:lnTo>
                    <a:pt x="618088" y="197803"/>
                  </a:lnTo>
                  <a:lnTo>
                    <a:pt x="608569" y="216853"/>
                  </a:lnTo>
                  <a:lnTo>
                    <a:pt x="599685" y="237173"/>
                  </a:lnTo>
                  <a:lnTo>
                    <a:pt x="634587" y="240030"/>
                  </a:lnTo>
                  <a:lnTo>
                    <a:pt x="670124" y="242570"/>
                  </a:lnTo>
                  <a:lnTo>
                    <a:pt x="705978" y="244158"/>
                  </a:lnTo>
                  <a:lnTo>
                    <a:pt x="742467" y="245110"/>
                  </a:lnTo>
                  <a:lnTo>
                    <a:pt x="742467" y="63818"/>
                  </a:lnTo>
                  <a:close/>
                  <a:moveTo>
                    <a:pt x="754841" y="0"/>
                  </a:moveTo>
                  <a:lnTo>
                    <a:pt x="771975" y="0"/>
                  </a:lnTo>
                  <a:lnTo>
                    <a:pt x="789109" y="0"/>
                  </a:lnTo>
                  <a:lnTo>
                    <a:pt x="806243" y="635"/>
                  </a:lnTo>
                  <a:lnTo>
                    <a:pt x="823377" y="1588"/>
                  </a:lnTo>
                  <a:lnTo>
                    <a:pt x="840193" y="2858"/>
                  </a:lnTo>
                  <a:lnTo>
                    <a:pt x="856693" y="4445"/>
                  </a:lnTo>
                  <a:lnTo>
                    <a:pt x="873509" y="6350"/>
                  </a:lnTo>
                  <a:lnTo>
                    <a:pt x="890008" y="9208"/>
                  </a:lnTo>
                  <a:lnTo>
                    <a:pt x="906508" y="11748"/>
                  </a:lnTo>
                  <a:lnTo>
                    <a:pt x="923007" y="14923"/>
                  </a:lnTo>
                  <a:lnTo>
                    <a:pt x="939189" y="18098"/>
                  </a:lnTo>
                  <a:lnTo>
                    <a:pt x="955371" y="21908"/>
                  </a:lnTo>
                  <a:lnTo>
                    <a:pt x="971236" y="25718"/>
                  </a:lnTo>
                  <a:lnTo>
                    <a:pt x="987100" y="30480"/>
                  </a:lnTo>
                  <a:lnTo>
                    <a:pt x="1002965" y="35243"/>
                  </a:lnTo>
                  <a:lnTo>
                    <a:pt x="1018512" y="40005"/>
                  </a:lnTo>
                  <a:lnTo>
                    <a:pt x="1034060" y="45720"/>
                  </a:lnTo>
                  <a:lnTo>
                    <a:pt x="1049290" y="51435"/>
                  </a:lnTo>
                  <a:lnTo>
                    <a:pt x="1064520" y="57150"/>
                  </a:lnTo>
                  <a:lnTo>
                    <a:pt x="1079115" y="63818"/>
                  </a:lnTo>
                  <a:lnTo>
                    <a:pt x="1094028" y="70168"/>
                  </a:lnTo>
                  <a:lnTo>
                    <a:pt x="1108624" y="76835"/>
                  </a:lnTo>
                  <a:lnTo>
                    <a:pt x="1123219" y="84455"/>
                  </a:lnTo>
                  <a:lnTo>
                    <a:pt x="1137497" y="91758"/>
                  </a:lnTo>
                  <a:lnTo>
                    <a:pt x="1151458" y="99695"/>
                  </a:lnTo>
                  <a:lnTo>
                    <a:pt x="1165419" y="107633"/>
                  </a:lnTo>
                  <a:lnTo>
                    <a:pt x="1179063" y="116205"/>
                  </a:lnTo>
                  <a:lnTo>
                    <a:pt x="1192707" y="124778"/>
                  </a:lnTo>
                  <a:lnTo>
                    <a:pt x="1206033" y="133668"/>
                  </a:lnTo>
                  <a:lnTo>
                    <a:pt x="1219042" y="142558"/>
                  </a:lnTo>
                  <a:lnTo>
                    <a:pt x="1232051" y="152400"/>
                  </a:lnTo>
                  <a:lnTo>
                    <a:pt x="1244743" y="161925"/>
                  </a:lnTo>
                  <a:lnTo>
                    <a:pt x="1257434" y="171768"/>
                  </a:lnTo>
                  <a:lnTo>
                    <a:pt x="1270126" y="182245"/>
                  </a:lnTo>
                  <a:lnTo>
                    <a:pt x="1282818" y="193358"/>
                  </a:lnTo>
                  <a:lnTo>
                    <a:pt x="1295192" y="204470"/>
                  </a:lnTo>
                  <a:lnTo>
                    <a:pt x="1307567" y="215900"/>
                  </a:lnTo>
                  <a:lnTo>
                    <a:pt x="1323749" y="232093"/>
                  </a:lnTo>
                  <a:lnTo>
                    <a:pt x="1339296" y="248920"/>
                  </a:lnTo>
                  <a:lnTo>
                    <a:pt x="1354844" y="266065"/>
                  </a:lnTo>
                  <a:lnTo>
                    <a:pt x="1369756" y="283528"/>
                  </a:lnTo>
                  <a:lnTo>
                    <a:pt x="1384035" y="301625"/>
                  </a:lnTo>
                  <a:lnTo>
                    <a:pt x="1397995" y="320358"/>
                  </a:lnTo>
                  <a:lnTo>
                    <a:pt x="1411322" y="339090"/>
                  </a:lnTo>
                  <a:lnTo>
                    <a:pt x="1423696" y="358775"/>
                  </a:lnTo>
                  <a:lnTo>
                    <a:pt x="1431629" y="371158"/>
                  </a:lnTo>
                  <a:lnTo>
                    <a:pt x="1439244" y="383858"/>
                  </a:lnTo>
                  <a:lnTo>
                    <a:pt x="1446859" y="396875"/>
                  </a:lnTo>
                  <a:lnTo>
                    <a:pt x="1453839" y="410210"/>
                  </a:lnTo>
                  <a:lnTo>
                    <a:pt x="1463675" y="429260"/>
                  </a:lnTo>
                  <a:lnTo>
                    <a:pt x="1301855" y="429260"/>
                  </a:lnTo>
                  <a:lnTo>
                    <a:pt x="1321528" y="420370"/>
                  </a:lnTo>
                  <a:lnTo>
                    <a:pt x="1340565" y="411480"/>
                  </a:lnTo>
                  <a:lnTo>
                    <a:pt x="1358651" y="401955"/>
                  </a:lnTo>
                  <a:lnTo>
                    <a:pt x="1375785" y="392430"/>
                  </a:lnTo>
                  <a:lnTo>
                    <a:pt x="1364680" y="375603"/>
                  </a:lnTo>
                  <a:lnTo>
                    <a:pt x="1353257" y="359093"/>
                  </a:lnTo>
                  <a:lnTo>
                    <a:pt x="1341517" y="343218"/>
                  </a:lnTo>
                  <a:lnTo>
                    <a:pt x="1329143" y="327343"/>
                  </a:lnTo>
                  <a:lnTo>
                    <a:pt x="1316451" y="311785"/>
                  </a:lnTo>
                  <a:lnTo>
                    <a:pt x="1303442" y="296863"/>
                  </a:lnTo>
                  <a:lnTo>
                    <a:pt x="1290116" y="281940"/>
                  </a:lnTo>
                  <a:lnTo>
                    <a:pt x="1276155" y="267653"/>
                  </a:lnTo>
                  <a:lnTo>
                    <a:pt x="1268222" y="260033"/>
                  </a:lnTo>
                  <a:lnTo>
                    <a:pt x="1260607" y="252730"/>
                  </a:lnTo>
                  <a:lnTo>
                    <a:pt x="1244425" y="238125"/>
                  </a:lnTo>
                  <a:lnTo>
                    <a:pt x="1215869" y="246698"/>
                  </a:lnTo>
                  <a:lnTo>
                    <a:pt x="1200956" y="250825"/>
                  </a:lnTo>
                  <a:lnTo>
                    <a:pt x="1186361" y="254953"/>
                  </a:lnTo>
                  <a:lnTo>
                    <a:pt x="1198735" y="274955"/>
                  </a:lnTo>
                  <a:lnTo>
                    <a:pt x="1210792" y="295275"/>
                  </a:lnTo>
                  <a:lnTo>
                    <a:pt x="1222215" y="316230"/>
                  </a:lnTo>
                  <a:lnTo>
                    <a:pt x="1233003" y="337820"/>
                  </a:lnTo>
                  <a:lnTo>
                    <a:pt x="1243473" y="360045"/>
                  </a:lnTo>
                  <a:lnTo>
                    <a:pt x="1253310" y="382588"/>
                  </a:lnTo>
                  <a:lnTo>
                    <a:pt x="1262828" y="405448"/>
                  </a:lnTo>
                  <a:lnTo>
                    <a:pt x="1271395" y="429260"/>
                  </a:lnTo>
                  <a:lnTo>
                    <a:pt x="1208888" y="429260"/>
                  </a:lnTo>
                  <a:lnTo>
                    <a:pt x="1200004" y="407353"/>
                  </a:lnTo>
                  <a:lnTo>
                    <a:pt x="1190803" y="385763"/>
                  </a:lnTo>
                  <a:lnTo>
                    <a:pt x="1180967" y="365125"/>
                  </a:lnTo>
                  <a:lnTo>
                    <a:pt x="1170813" y="344805"/>
                  </a:lnTo>
                  <a:lnTo>
                    <a:pt x="1160025" y="325120"/>
                  </a:lnTo>
                  <a:lnTo>
                    <a:pt x="1148603" y="306070"/>
                  </a:lnTo>
                  <a:lnTo>
                    <a:pt x="1137180" y="287020"/>
                  </a:lnTo>
                  <a:lnTo>
                    <a:pt x="1125123" y="269240"/>
                  </a:lnTo>
                  <a:lnTo>
                    <a:pt x="1101009" y="274320"/>
                  </a:lnTo>
                  <a:lnTo>
                    <a:pt x="1076260" y="278765"/>
                  </a:lnTo>
                  <a:lnTo>
                    <a:pt x="1051194" y="282893"/>
                  </a:lnTo>
                  <a:lnTo>
                    <a:pt x="1025493" y="286703"/>
                  </a:lnTo>
                  <a:lnTo>
                    <a:pt x="1031204" y="303213"/>
                  </a:lnTo>
                  <a:lnTo>
                    <a:pt x="1036281" y="320040"/>
                  </a:lnTo>
                  <a:lnTo>
                    <a:pt x="1041040" y="337503"/>
                  </a:lnTo>
                  <a:lnTo>
                    <a:pt x="1045800" y="355283"/>
                  </a:lnTo>
                  <a:lnTo>
                    <a:pt x="1050559" y="373063"/>
                  </a:lnTo>
                  <a:lnTo>
                    <a:pt x="1054684" y="391478"/>
                  </a:lnTo>
                  <a:lnTo>
                    <a:pt x="1058809" y="410528"/>
                  </a:lnTo>
                  <a:lnTo>
                    <a:pt x="1062616" y="429260"/>
                  </a:lnTo>
                  <a:lnTo>
                    <a:pt x="1002965" y="429260"/>
                  </a:lnTo>
                  <a:lnTo>
                    <a:pt x="999475" y="412750"/>
                  </a:lnTo>
                  <a:lnTo>
                    <a:pt x="995667" y="396240"/>
                  </a:lnTo>
                  <a:lnTo>
                    <a:pt x="991542" y="380365"/>
                  </a:lnTo>
                  <a:lnTo>
                    <a:pt x="987418" y="364490"/>
                  </a:lnTo>
                  <a:lnTo>
                    <a:pt x="982658" y="346075"/>
                  </a:lnTo>
                  <a:lnTo>
                    <a:pt x="976947" y="328295"/>
                  </a:lnTo>
                  <a:lnTo>
                    <a:pt x="971553" y="311150"/>
                  </a:lnTo>
                  <a:lnTo>
                    <a:pt x="966159" y="294005"/>
                  </a:lnTo>
                  <a:lnTo>
                    <a:pt x="946169" y="295910"/>
                  </a:lnTo>
                  <a:lnTo>
                    <a:pt x="926180" y="297815"/>
                  </a:lnTo>
                  <a:lnTo>
                    <a:pt x="905556" y="299403"/>
                  </a:lnTo>
                  <a:lnTo>
                    <a:pt x="884932" y="300673"/>
                  </a:lnTo>
                  <a:lnTo>
                    <a:pt x="864308" y="301625"/>
                  </a:lnTo>
                  <a:lnTo>
                    <a:pt x="843684" y="302578"/>
                  </a:lnTo>
                  <a:lnTo>
                    <a:pt x="822742" y="303213"/>
                  </a:lnTo>
                  <a:lnTo>
                    <a:pt x="801166" y="303848"/>
                  </a:lnTo>
                  <a:lnTo>
                    <a:pt x="801166" y="519748"/>
                  </a:lnTo>
                  <a:lnTo>
                    <a:pt x="822108" y="519113"/>
                  </a:lnTo>
                  <a:lnTo>
                    <a:pt x="843366" y="518478"/>
                  </a:lnTo>
                  <a:lnTo>
                    <a:pt x="864308" y="517525"/>
                  </a:lnTo>
                  <a:lnTo>
                    <a:pt x="884614" y="516573"/>
                  </a:lnTo>
                  <a:lnTo>
                    <a:pt x="884614" y="575310"/>
                  </a:lnTo>
                  <a:lnTo>
                    <a:pt x="864308" y="576263"/>
                  </a:lnTo>
                  <a:lnTo>
                    <a:pt x="843366" y="577215"/>
                  </a:lnTo>
                  <a:lnTo>
                    <a:pt x="822108" y="577850"/>
                  </a:lnTo>
                  <a:lnTo>
                    <a:pt x="801166" y="578168"/>
                  </a:lnTo>
                  <a:lnTo>
                    <a:pt x="801166" y="742950"/>
                  </a:lnTo>
                  <a:lnTo>
                    <a:pt x="884614" y="742950"/>
                  </a:lnTo>
                  <a:lnTo>
                    <a:pt x="884614" y="801688"/>
                  </a:lnTo>
                  <a:lnTo>
                    <a:pt x="801166" y="801688"/>
                  </a:lnTo>
                  <a:lnTo>
                    <a:pt x="801166" y="965835"/>
                  </a:lnTo>
                  <a:lnTo>
                    <a:pt x="822108" y="966470"/>
                  </a:lnTo>
                  <a:lnTo>
                    <a:pt x="843366" y="967105"/>
                  </a:lnTo>
                  <a:lnTo>
                    <a:pt x="864308" y="968058"/>
                  </a:lnTo>
                  <a:lnTo>
                    <a:pt x="884614" y="969010"/>
                  </a:lnTo>
                  <a:lnTo>
                    <a:pt x="884614" y="1028065"/>
                  </a:lnTo>
                  <a:lnTo>
                    <a:pt x="864308" y="1026795"/>
                  </a:lnTo>
                  <a:lnTo>
                    <a:pt x="843366" y="1025843"/>
                  </a:lnTo>
                  <a:lnTo>
                    <a:pt x="822108" y="1025208"/>
                  </a:lnTo>
                  <a:lnTo>
                    <a:pt x="801166" y="1024890"/>
                  </a:lnTo>
                  <a:lnTo>
                    <a:pt x="801166" y="1240473"/>
                  </a:lnTo>
                  <a:lnTo>
                    <a:pt x="824963" y="1240790"/>
                  </a:lnTo>
                  <a:lnTo>
                    <a:pt x="848126" y="1241743"/>
                  </a:lnTo>
                  <a:lnTo>
                    <a:pt x="832896" y="1300163"/>
                  </a:lnTo>
                  <a:lnTo>
                    <a:pt x="801166" y="1299528"/>
                  </a:lnTo>
                  <a:lnTo>
                    <a:pt x="801166" y="1423353"/>
                  </a:lnTo>
                  <a:lnTo>
                    <a:pt x="771658" y="1538606"/>
                  </a:lnTo>
                  <a:lnTo>
                    <a:pt x="771023" y="1541781"/>
                  </a:lnTo>
                  <a:lnTo>
                    <a:pt x="771023" y="1544638"/>
                  </a:lnTo>
                  <a:lnTo>
                    <a:pt x="753890" y="1544321"/>
                  </a:lnTo>
                  <a:lnTo>
                    <a:pt x="736756" y="1543686"/>
                  </a:lnTo>
                  <a:lnTo>
                    <a:pt x="719622" y="1542733"/>
                  </a:lnTo>
                  <a:lnTo>
                    <a:pt x="702805" y="1541463"/>
                  </a:lnTo>
                  <a:lnTo>
                    <a:pt x="685989" y="1539558"/>
                  </a:lnTo>
                  <a:lnTo>
                    <a:pt x="669489" y="1537653"/>
                  </a:lnTo>
                  <a:lnTo>
                    <a:pt x="652673" y="1535431"/>
                  </a:lnTo>
                  <a:lnTo>
                    <a:pt x="636491" y="1532573"/>
                  </a:lnTo>
                  <a:lnTo>
                    <a:pt x="619992" y="1529716"/>
                  </a:lnTo>
                  <a:lnTo>
                    <a:pt x="603810" y="1526223"/>
                  </a:lnTo>
                  <a:lnTo>
                    <a:pt x="587628" y="1522096"/>
                  </a:lnTo>
                  <a:lnTo>
                    <a:pt x="571763" y="1518286"/>
                  </a:lnTo>
                  <a:lnTo>
                    <a:pt x="555898" y="1513841"/>
                  </a:lnTo>
                  <a:lnTo>
                    <a:pt x="540351" y="1509078"/>
                  </a:lnTo>
                  <a:lnTo>
                    <a:pt x="524486" y="1503998"/>
                  </a:lnTo>
                  <a:lnTo>
                    <a:pt x="509256" y="1498601"/>
                  </a:lnTo>
                  <a:lnTo>
                    <a:pt x="494343" y="1492886"/>
                  </a:lnTo>
                  <a:lnTo>
                    <a:pt x="479113" y="1486853"/>
                  </a:lnTo>
                  <a:lnTo>
                    <a:pt x="464200" y="1480503"/>
                  </a:lnTo>
                  <a:lnTo>
                    <a:pt x="449288" y="1474153"/>
                  </a:lnTo>
                  <a:lnTo>
                    <a:pt x="434692" y="1467168"/>
                  </a:lnTo>
                  <a:lnTo>
                    <a:pt x="420414" y="1459866"/>
                  </a:lnTo>
                  <a:lnTo>
                    <a:pt x="406136" y="1452246"/>
                  </a:lnTo>
                  <a:lnTo>
                    <a:pt x="392175" y="1444626"/>
                  </a:lnTo>
                  <a:lnTo>
                    <a:pt x="378214" y="1436688"/>
                  </a:lnTo>
                  <a:lnTo>
                    <a:pt x="364570" y="1428116"/>
                  </a:lnTo>
                  <a:lnTo>
                    <a:pt x="350927" y="1419861"/>
                  </a:lnTo>
                  <a:lnTo>
                    <a:pt x="337600" y="1410653"/>
                  </a:lnTo>
                  <a:lnTo>
                    <a:pt x="324591" y="1401763"/>
                  </a:lnTo>
                  <a:lnTo>
                    <a:pt x="311582" y="1392238"/>
                  </a:lnTo>
                  <a:lnTo>
                    <a:pt x="298891" y="1382396"/>
                  </a:lnTo>
                  <a:lnTo>
                    <a:pt x="286199" y="1372553"/>
                  </a:lnTo>
                  <a:lnTo>
                    <a:pt x="273507" y="1361758"/>
                  </a:lnTo>
                  <a:lnTo>
                    <a:pt x="260815" y="1351280"/>
                  </a:lnTo>
                  <a:lnTo>
                    <a:pt x="248441" y="1339850"/>
                  </a:lnTo>
                  <a:lnTo>
                    <a:pt x="236701" y="1328420"/>
                  </a:lnTo>
                  <a:lnTo>
                    <a:pt x="220202" y="1311910"/>
                  </a:lnTo>
                  <a:lnTo>
                    <a:pt x="204337" y="1295400"/>
                  </a:lnTo>
                  <a:lnTo>
                    <a:pt x="188790" y="1278255"/>
                  </a:lnTo>
                  <a:lnTo>
                    <a:pt x="173877" y="1260475"/>
                  </a:lnTo>
                  <a:lnTo>
                    <a:pt x="159599" y="1242378"/>
                  </a:lnTo>
                  <a:lnTo>
                    <a:pt x="145638" y="1223963"/>
                  </a:lnTo>
                  <a:lnTo>
                    <a:pt x="132629" y="1204913"/>
                  </a:lnTo>
                  <a:lnTo>
                    <a:pt x="119937" y="1185863"/>
                  </a:lnTo>
                  <a:lnTo>
                    <a:pt x="112005" y="1173163"/>
                  </a:lnTo>
                  <a:lnTo>
                    <a:pt x="104390" y="1160463"/>
                  </a:lnTo>
                  <a:lnTo>
                    <a:pt x="97409" y="1147445"/>
                  </a:lnTo>
                  <a:lnTo>
                    <a:pt x="90111" y="1134428"/>
                  </a:lnTo>
                  <a:lnTo>
                    <a:pt x="79641" y="1114108"/>
                  </a:lnTo>
                  <a:lnTo>
                    <a:pt x="69805" y="1093153"/>
                  </a:lnTo>
                  <a:lnTo>
                    <a:pt x="60286" y="1072198"/>
                  </a:lnTo>
                  <a:lnTo>
                    <a:pt x="51719" y="1050608"/>
                  </a:lnTo>
                  <a:lnTo>
                    <a:pt x="43469" y="1029018"/>
                  </a:lnTo>
                  <a:lnTo>
                    <a:pt x="36172" y="1006793"/>
                  </a:lnTo>
                  <a:lnTo>
                    <a:pt x="29826" y="984568"/>
                  </a:lnTo>
                  <a:lnTo>
                    <a:pt x="23480" y="961708"/>
                  </a:lnTo>
                  <a:lnTo>
                    <a:pt x="18086" y="939165"/>
                  </a:lnTo>
                  <a:lnTo>
                    <a:pt x="13326" y="915988"/>
                  </a:lnTo>
                  <a:lnTo>
                    <a:pt x="9202" y="892493"/>
                  </a:lnTo>
                  <a:lnTo>
                    <a:pt x="6029" y="868998"/>
                  </a:lnTo>
                  <a:lnTo>
                    <a:pt x="3490" y="845185"/>
                  </a:lnTo>
                  <a:lnTo>
                    <a:pt x="1587" y="820738"/>
                  </a:lnTo>
                  <a:lnTo>
                    <a:pt x="317" y="796608"/>
                  </a:lnTo>
                  <a:lnTo>
                    <a:pt x="0" y="772160"/>
                  </a:lnTo>
                  <a:lnTo>
                    <a:pt x="317" y="747713"/>
                  </a:lnTo>
                  <a:lnTo>
                    <a:pt x="1587" y="723583"/>
                  </a:lnTo>
                  <a:lnTo>
                    <a:pt x="3490" y="699453"/>
                  </a:lnTo>
                  <a:lnTo>
                    <a:pt x="6029" y="675640"/>
                  </a:lnTo>
                  <a:lnTo>
                    <a:pt x="9202" y="651828"/>
                  </a:lnTo>
                  <a:lnTo>
                    <a:pt x="13326" y="628650"/>
                  </a:lnTo>
                  <a:lnTo>
                    <a:pt x="18086" y="605473"/>
                  </a:lnTo>
                  <a:lnTo>
                    <a:pt x="23480" y="582295"/>
                  </a:lnTo>
                  <a:lnTo>
                    <a:pt x="29826" y="559753"/>
                  </a:lnTo>
                  <a:lnTo>
                    <a:pt x="36172" y="537528"/>
                  </a:lnTo>
                  <a:lnTo>
                    <a:pt x="43469" y="515620"/>
                  </a:lnTo>
                  <a:lnTo>
                    <a:pt x="51719" y="493713"/>
                  </a:lnTo>
                  <a:lnTo>
                    <a:pt x="60286" y="472440"/>
                  </a:lnTo>
                  <a:lnTo>
                    <a:pt x="69805" y="451168"/>
                  </a:lnTo>
                  <a:lnTo>
                    <a:pt x="79641" y="430530"/>
                  </a:lnTo>
                  <a:lnTo>
                    <a:pt x="90111" y="410210"/>
                  </a:lnTo>
                  <a:lnTo>
                    <a:pt x="97409" y="396875"/>
                  </a:lnTo>
                  <a:lnTo>
                    <a:pt x="104390" y="383858"/>
                  </a:lnTo>
                  <a:lnTo>
                    <a:pt x="112005" y="371158"/>
                  </a:lnTo>
                  <a:lnTo>
                    <a:pt x="119937" y="358775"/>
                  </a:lnTo>
                  <a:lnTo>
                    <a:pt x="132629" y="339090"/>
                  </a:lnTo>
                  <a:lnTo>
                    <a:pt x="145638" y="320040"/>
                  </a:lnTo>
                  <a:lnTo>
                    <a:pt x="159599" y="301625"/>
                  </a:lnTo>
                  <a:lnTo>
                    <a:pt x="173877" y="283528"/>
                  </a:lnTo>
                  <a:lnTo>
                    <a:pt x="188790" y="266065"/>
                  </a:lnTo>
                  <a:lnTo>
                    <a:pt x="204337" y="248920"/>
                  </a:lnTo>
                  <a:lnTo>
                    <a:pt x="220202" y="232093"/>
                  </a:lnTo>
                  <a:lnTo>
                    <a:pt x="236701" y="215900"/>
                  </a:lnTo>
                  <a:lnTo>
                    <a:pt x="248441" y="204470"/>
                  </a:lnTo>
                  <a:lnTo>
                    <a:pt x="260815" y="193358"/>
                  </a:lnTo>
                  <a:lnTo>
                    <a:pt x="273507" y="182245"/>
                  </a:lnTo>
                  <a:lnTo>
                    <a:pt x="286199" y="171768"/>
                  </a:lnTo>
                  <a:lnTo>
                    <a:pt x="298891" y="161925"/>
                  </a:lnTo>
                  <a:lnTo>
                    <a:pt x="311582" y="152400"/>
                  </a:lnTo>
                  <a:lnTo>
                    <a:pt x="324591" y="142558"/>
                  </a:lnTo>
                  <a:lnTo>
                    <a:pt x="337600" y="133668"/>
                  </a:lnTo>
                  <a:lnTo>
                    <a:pt x="350927" y="124460"/>
                  </a:lnTo>
                  <a:lnTo>
                    <a:pt x="364570" y="116205"/>
                  </a:lnTo>
                  <a:lnTo>
                    <a:pt x="378531" y="107633"/>
                  </a:lnTo>
                  <a:lnTo>
                    <a:pt x="392492" y="99695"/>
                  </a:lnTo>
                  <a:lnTo>
                    <a:pt x="406136" y="91758"/>
                  </a:lnTo>
                  <a:lnTo>
                    <a:pt x="420731" y="84455"/>
                  </a:lnTo>
                  <a:lnTo>
                    <a:pt x="435009" y="76835"/>
                  </a:lnTo>
                  <a:lnTo>
                    <a:pt x="449922" y="70168"/>
                  </a:lnTo>
                  <a:lnTo>
                    <a:pt x="464518" y="63818"/>
                  </a:lnTo>
                  <a:lnTo>
                    <a:pt x="479748" y="57150"/>
                  </a:lnTo>
                  <a:lnTo>
                    <a:pt x="494661" y="51118"/>
                  </a:lnTo>
                  <a:lnTo>
                    <a:pt x="509573" y="45720"/>
                  </a:lnTo>
                  <a:lnTo>
                    <a:pt x="525121" y="40005"/>
                  </a:lnTo>
                  <a:lnTo>
                    <a:pt x="540668" y="35243"/>
                  </a:lnTo>
                  <a:lnTo>
                    <a:pt x="556533" y="30480"/>
                  </a:lnTo>
                  <a:lnTo>
                    <a:pt x="572398" y="25718"/>
                  </a:lnTo>
                  <a:lnTo>
                    <a:pt x="588262" y="21908"/>
                  </a:lnTo>
                  <a:lnTo>
                    <a:pt x="604444" y="18098"/>
                  </a:lnTo>
                  <a:lnTo>
                    <a:pt x="620626" y="14605"/>
                  </a:lnTo>
                  <a:lnTo>
                    <a:pt x="637125" y="11748"/>
                  </a:lnTo>
                  <a:lnTo>
                    <a:pt x="653625" y="9208"/>
                  </a:lnTo>
                  <a:lnTo>
                    <a:pt x="670124" y="6350"/>
                  </a:lnTo>
                  <a:lnTo>
                    <a:pt x="686941" y="4445"/>
                  </a:lnTo>
                  <a:lnTo>
                    <a:pt x="703757" y="2858"/>
                  </a:lnTo>
                  <a:lnTo>
                    <a:pt x="720574" y="1588"/>
                  </a:lnTo>
                  <a:lnTo>
                    <a:pt x="737708" y="635"/>
                  </a:lnTo>
                  <a:lnTo>
                    <a:pt x="754841" y="0"/>
                  </a:lnTo>
                  <a:close/>
                </a:path>
              </a:pathLst>
            </a:custGeom>
            <a:solidFill>
              <a:srgbClr val="3A4187"/>
            </a:solidFill>
            <a:ln>
              <a:noFill/>
            </a:ln>
            <a:extLst>
              <a:ext uri="{91240B29-F687-4F45-9708-019B960494DF}">
                <a14:hiddenLine xmlns:a14="http://schemas.microsoft.com/office/drawing/2010/main" w="9525">
                  <a:solidFill>
                    <a:srgbClr val="000000"/>
                  </a:solidFill>
                  <a:round/>
                </a14:hiddenLine>
              </a:ext>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grpSp>
    </p:spTree>
  </p:cSld>
  <p:clrMapOvr>
    <a:masterClrMapping/>
  </p:clrMapOvr>
  <p:transition spd="slow">
    <p:push/>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28"/>
          <p:cNvSpPr/>
          <p:nvPr/>
        </p:nvSpPr>
        <p:spPr>
          <a:xfrm>
            <a:off x="4914029" y="2743994"/>
            <a:ext cx="2251946" cy="369353"/>
          </a:xfrm>
          <a:prstGeom prst="rect">
            <a:avLst/>
          </a:prstGeom>
          <a:solidFill>
            <a:srgbClr val="92D05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17" name="TextBox 1"/>
          <p:cNvSpPr txBox="1"/>
          <p:nvPr/>
        </p:nvSpPr>
        <p:spPr>
          <a:xfrm>
            <a:off x="5133472" y="2777709"/>
            <a:ext cx="1705595"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kumimoji="0" lang="zh-CN" altLang="en-US"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项目设计与准备</a:t>
            </a:r>
            <a:endParaRPr kumimoji="0" lang="zh-CN" altLang="en-US" sz="1900" b="0" i="0" u="none" strike="noStrike" kern="1200" cap="none" spc="0" normalizeH="0" baseline="0" noProof="0" dirty="0">
              <a:ln>
                <a:noFill/>
              </a:ln>
              <a:solidFill>
                <a:schemeClr val="bg1"/>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endParaRPr>
          </a:p>
        </p:txBody>
      </p:sp>
      <p:sp>
        <p:nvSpPr>
          <p:cNvPr id="18" name="TextBox 1"/>
          <p:cNvSpPr txBox="1"/>
          <p:nvPr/>
        </p:nvSpPr>
        <p:spPr>
          <a:xfrm>
            <a:off x="5133472" y="2069841"/>
            <a:ext cx="1461939"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lang="zh-CN" altLang="en-US" sz="1900" dirty="0">
                <a:solidFill>
                  <a:srgbClr val="656D8D"/>
                </a:solidFill>
                <a:latin typeface="Microsoft YaHei UI" panose="020B0503020204020204" pitchFamily="18" charset="-122"/>
                <a:ea typeface="微软雅黑" panose="020B0503020204020204" pitchFamily="34" charset="-122"/>
              </a:rPr>
              <a:t>项目知识准备</a:t>
            </a:r>
            <a:endParaRPr lang="zh-CN" altLang="en-US" sz="1900" dirty="0">
              <a:solidFill>
                <a:srgbClr val="656D8D"/>
              </a:solidFill>
              <a:latin typeface="Microsoft YaHei UI" panose="020B0503020204020204" pitchFamily="18" charset="-122"/>
              <a:ea typeface="微软雅黑" panose="020B0503020204020204" pitchFamily="34" charset="-122"/>
            </a:endParaRPr>
          </a:p>
        </p:txBody>
      </p:sp>
      <p:sp>
        <p:nvSpPr>
          <p:cNvPr id="48" name="TextBox 1"/>
          <p:cNvSpPr txBox="1"/>
          <p:nvPr/>
        </p:nvSpPr>
        <p:spPr>
          <a:xfrm>
            <a:off x="5176004" y="3531486"/>
            <a:ext cx="974626"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项目实施</a:t>
            </a:r>
            <a:endPar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endParaRPr>
          </a:p>
        </p:txBody>
      </p:sp>
      <p:sp>
        <p:nvSpPr>
          <p:cNvPr id="50" name="TextBox 1"/>
          <p:cNvSpPr txBox="1"/>
          <p:nvPr/>
        </p:nvSpPr>
        <p:spPr>
          <a:xfrm>
            <a:off x="5123624" y="4281352"/>
            <a:ext cx="3432030" cy="350886"/>
          </a:xfrm>
          <a:prstGeom prst="rect">
            <a:avLst/>
          </a:prstGeom>
          <a:noFill/>
        </p:spPr>
        <p:txBody>
          <a:bodyPr wrap="none" lIns="0" tIns="0" rIns="0" bIns="60981" rtlCol="0">
            <a:spAutoFit/>
          </a:bodyPr>
          <a:lstStyle/>
          <a:p>
            <a:pPr marL="0" marR="0" lvl="0" indent="0" algn="l" defTabSz="1219200" rtl="0" eaLnBrk="1" fontAlgn="auto" latinLnBrk="0" hangingPunct="1">
              <a:lnSpc>
                <a:spcPts val="2400"/>
              </a:lnSpc>
              <a:spcBef>
                <a:spcPts val="0"/>
              </a:spcBef>
              <a:spcAft>
                <a:spcPts val="0"/>
              </a:spcAft>
              <a:buClrTx/>
              <a:buSzTx/>
              <a:buFontTx/>
              <a:buNone/>
              <a:defRPr/>
            </a:pPr>
            <a:r>
              <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项目实录：使用</a:t>
            </a:r>
            <a:r>
              <a:rPr kumimoji="0" lang="en-US" altLang="zh-CN"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shell script</a:t>
            </a:r>
            <a:r>
              <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rPr>
              <a:t>编程</a:t>
            </a:r>
            <a:endParaRPr kumimoji="0" lang="zh-CN" altLang="en-US" sz="1900" b="0" i="0" u="none" strike="noStrike" kern="1200" cap="none" spc="0" normalizeH="0" baseline="0" noProof="0" dirty="0">
              <a:ln>
                <a:noFill/>
              </a:ln>
              <a:solidFill>
                <a:srgbClr val="656D8D"/>
              </a:solidFill>
              <a:effectLst/>
              <a:uLnTx/>
              <a:uFillTx/>
              <a:latin typeface="Microsoft YaHei UI" panose="020B0503020204020204" pitchFamily="18" charset="-122"/>
              <a:ea typeface="微软雅黑" panose="020B0503020204020204" pitchFamily="34" charset="-122"/>
              <a:cs typeface="Microsoft YaHei UI" panose="020B0503020204020204" pitchFamily="18" charset="-122"/>
            </a:endParaRPr>
          </a:p>
        </p:txBody>
      </p:sp>
      <p:sp>
        <p:nvSpPr>
          <p:cNvPr id="51" name="Freeform 3"/>
          <p:cNvSpPr/>
          <p:nvPr/>
        </p:nvSpPr>
        <p:spPr>
          <a:xfrm>
            <a:off x="4700092" y="1642913"/>
            <a:ext cx="79628" cy="3615681"/>
          </a:xfrm>
          <a:custGeom>
            <a:avLst/>
            <a:gdLst>
              <a:gd name="connsiteX0" fmla="*/ 6350 w 21844"/>
              <a:gd name="connsiteY0" fmla="*/ 6350 h 879855"/>
              <a:gd name="connsiteX1" fmla="*/ 6350 w 21844"/>
              <a:gd name="connsiteY1" fmla="*/ 873506 h 879855"/>
            </a:gdLst>
            <a:ahLst/>
            <a:cxnLst>
              <a:cxn ang="0">
                <a:pos x="connsiteX0" y="connsiteY0"/>
              </a:cxn>
              <a:cxn ang="1">
                <a:pos x="connsiteX1" y="connsiteY1"/>
              </a:cxn>
            </a:cxnLst>
            <a:rect l="l" t="t" r="r" b="b"/>
            <a:pathLst>
              <a:path w="21844" h="879855">
                <a:moveTo>
                  <a:pt x="6350" y="6350"/>
                </a:moveTo>
                <a:lnTo>
                  <a:pt x="6350" y="873506"/>
                </a:lnTo>
              </a:path>
            </a:pathLst>
          </a:custGeom>
          <a:ln w="12700">
            <a:solidFill>
              <a:srgbClr val="A4B3D8"/>
            </a:solidFill>
            <a:prstDash val="solid"/>
          </a:ln>
        </p:spPr>
        <p:style>
          <a:lnRef idx="1">
            <a:schemeClr val="accent1"/>
          </a:lnRef>
          <a:fillRef idx="0">
            <a:schemeClr val="accent1"/>
          </a:fillRef>
          <a:effectRef idx="0">
            <a:schemeClr val="accent1"/>
          </a:effectRef>
          <a:fontRef idx="minor">
            <a:schemeClr val="tx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black"/>
              </a:solidFill>
              <a:effectLst/>
              <a:uLnTx/>
              <a:uFillTx/>
              <a:latin typeface="Arial" panose="020B0604020202020204"/>
              <a:ea typeface="微软雅黑" panose="020B0503020204020204" pitchFamily="34" charset="-122"/>
              <a:cs typeface="+mn-cs"/>
            </a:endParaRPr>
          </a:p>
        </p:txBody>
      </p:sp>
      <p:sp>
        <p:nvSpPr>
          <p:cNvPr id="52" name="Freeform 3"/>
          <p:cNvSpPr/>
          <p:nvPr/>
        </p:nvSpPr>
        <p:spPr>
          <a:xfrm>
            <a:off x="4637406" y="2158484"/>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7" name="Freeform 3"/>
          <p:cNvSpPr/>
          <p:nvPr/>
        </p:nvSpPr>
        <p:spPr>
          <a:xfrm>
            <a:off x="4637406" y="2902368"/>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3" name="Freeform 3"/>
          <p:cNvSpPr/>
          <p:nvPr/>
        </p:nvSpPr>
        <p:spPr>
          <a:xfrm>
            <a:off x="4637406" y="36357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
        <p:nvSpPr>
          <p:cNvPr id="54" name="Freeform 3"/>
          <p:cNvSpPr/>
          <p:nvPr/>
        </p:nvSpPr>
        <p:spPr>
          <a:xfrm>
            <a:off x="4637406" y="4359693"/>
            <a:ext cx="142314" cy="142272"/>
          </a:xfrm>
          <a:custGeom>
            <a:avLst/>
            <a:gdLst>
              <a:gd name="connsiteX0" fmla="*/ 0 w 106680"/>
              <a:gd name="connsiteY0" fmla="*/ 53339 h 106679"/>
              <a:gd name="connsiteX1" fmla="*/ 53340 w 106680"/>
              <a:gd name="connsiteY1" fmla="*/ 0 h 106679"/>
              <a:gd name="connsiteX2" fmla="*/ 106679 w 106680"/>
              <a:gd name="connsiteY2" fmla="*/ 53339 h 106679"/>
              <a:gd name="connsiteX3" fmla="*/ 53340 w 106680"/>
              <a:gd name="connsiteY3" fmla="*/ 106679 h 106679"/>
              <a:gd name="connsiteX4" fmla="*/ 0 w 106680"/>
              <a:gd name="connsiteY4" fmla="*/ 53339 h 106679"/>
            </a:gdLst>
            <a:ahLst/>
            <a:cxnLst>
              <a:cxn ang="0">
                <a:pos x="connsiteX0" y="connsiteY0"/>
              </a:cxn>
              <a:cxn ang="1">
                <a:pos x="connsiteX1" y="connsiteY1"/>
              </a:cxn>
              <a:cxn ang="2">
                <a:pos x="connsiteX2" y="connsiteY2"/>
              </a:cxn>
              <a:cxn ang="3">
                <a:pos x="connsiteX3" y="connsiteY3"/>
              </a:cxn>
              <a:cxn ang="4">
                <a:pos x="connsiteX4" y="connsiteY4"/>
              </a:cxn>
            </a:cxnLst>
            <a:rect l="l" t="t" r="r" b="b"/>
            <a:pathLst>
              <a:path w="106680" h="106679">
                <a:moveTo>
                  <a:pt x="0" y="53339"/>
                </a:moveTo>
                <a:cubicBezTo>
                  <a:pt x="0" y="23876"/>
                  <a:pt x="23876" y="0"/>
                  <a:pt x="53340" y="0"/>
                </a:cubicBezTo>
                <a:cubicBezTo>
                  <a:pt x="82803" y="0"/>
                  <a:pt x="106679" y="23876"/>
                  <a:pt x="106679" y="53339"/>
                </a:cubicBezTo>
                <a:cubicBezTo>
                  <a:pt x="106679" y="82804"/>
                  <a:pt x="82803" y="106679"/>
                  <a:pt x="53340" y="106679"/>
                </a:cubicBezTo>
                <a:cubicBezTo>
                  <a:pt x="23876" y="106679"/>
                  <a:pt x="0" y="82804"/>
                  <a:pt x="0" y="53339"/>
                </a:cubicBezTo>
              </a:path>
            </a:pathLst>
          </a:custGeom>
          <a:solidFill>
            <a:srgbClr val="64C448">
              <a:alpha val="100000"/>
            </a:srgbClr>
          </a:solidFill>
          <a:ln w="12700">
            <a:solidFill>
              <a:srgbClr val="000000">
                <a:alpha val="0"/>
              </a:srgb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121963" tIns="60981" rIns="121963" bIns="60981" rtlCol="0" anchor="ctr"/>
          <a:lstStyle/>
          <a:p>
            <a:pPr marL="0" marR="0" lvl="0" indent="0" algn="ctr" defTabSz="1219200" rtl="0" eaLnBrk="1" fontAlgn="auto" latinLnBrk="0" hangingPunct="1">
              <a:lnSpc>
                <a:spcPct val="100000"/>
              </a:lnSpc>
              <a:spcBef>
                <a:spcPts val="0"/>
              </a:spcBef>
              <a:spcAft>
                <a:spcPts val="0"/>
              </a:spcAft>
              <a:buClrTx/>
              <a:buSzTx/>
              <a:buFontTx/>
              <a:buNone/>
              <a:defRPr/>
            </a:pPr>
            <a:endParaRPr kumimoji="0" lang="zh-CN" altLang="en-US" sz="2400" b="0" i="0" u="none" strike="noStrike" kern="1200" cap="none" spc="0" normalizeH="0" baseline="0" noProof="0">
              <a:ln>
                <a:noFill/>
              </a:ln>
              <a:solidFill>
                <a:prstClr val="white"/>
              </a:solidFill>
              <a:effectLst/>
              <a:uLnTx/>
              <a:uFillTx/>
              <a:latin typeface="Arial" panose="020B0604020202020204"/>
              <a:ea typeface="微软雅黑" panose="020B0503020204020204" pitchFamily="34" charset="-122"/>
              <a:cs typeface="+mn-cs"/>
            </a:endParaRPr>
          </a:p>
        </p:txBody>
      </p:sp>
    </p:spTree>
  </p:cSld>
  <p:clrMapOvr>
    <a:masterClrMapping/>
  </p:clrMapOvr>
  <p:transition spd="slow">
    <p:push dir="u"/>
  </p:transition>
</p:sld>
</file>

<file path=ppt/tags/tag1.xml><?xml version="1.0" encoding="utf-8"?>
<p:tagLst xmlns:p="http://schemas.openxmlformats.org/presentationml/2006/main">
  <p:tag name="commondata" val="eyJoZGlkIjoiMTZkYjg0N2JiYWNhNTQ5NzI1NWQ0NDkwNzA4NjVlODc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常用">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21178</Words>
  <Application>WPS 演示</Application>
  <PresentationFormat>自定义</PresentationFormat>
  <Paragraphs>1022</Paragraphs>
  <Slides>63</Slides>
  <Notes>0</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63</vt:i4>
      </vt:variant>
    </vt:vector>
  </HeadingPairs>
  <TitlesOfParts>
    <vt:vector size="80" baseType="lpstr">
      <vt:lpstr>Arial</vt:lpstr>
      <vt:lpstr>宋体</vt:lpstr>
      <vt:lpstr>Wingdings</vt:lpstr>
      <vt:lpstr>微软雅黑</vt:lpstr>
      <vt:lpstr>Arial Unicode MS</vt:lpstr>
      <vt:lpstr>Microsoft YaHei UI</vt:lpstr>
      <vt:lpstr>Times New Roman</vt:lpstr>
      <vt:lpstr>Calibri</vt:lpstr>
      <vt:lpstr>Arial</vt:lpstr>
      <vt:lpstr>Arial Unicode MS</vt:lpstr>
      <vt:lpstr>等线</vt:lpstr>
      <vt:lpstr>方正兰亭黑简体</vt:lpstr>
      <vt:lpstr>黑体</vt:lpstr>
      <vt:lpstr>方正书宋简体</vt:lpstr>
      <vt:lpstr>Office Theme</vt:lpstr>
      <vt:lpstr>Word.Picture.8</vt:lpstr>
      <vt:lpstr>Word.Picture.8</vt:lpstr>
      <vt:lpstr>PowerPoint 演示文稿</vt:lpstr>
      <vt:lpstr>PowerPoint 演示文稿</vt:lpstr>
      <vt:lpstr>一、项目知识准备</vt:lpstr>
      <vt:lpstr>一、项目知识准备</vt:lpstr>
      <vt:lpstr>一、项目知识准备</vt:lpstr>
      <vt:lpstr>一、项目知识准备</vt:lpstr>
      <vt:lpstr>一、项目知识准备</vt:lpstr>
      <vt:lpstr>一、项目知识准备</vt:lpstr>
      <vt:lpstr>PowerPoint 演示文稿</vt:lpstr>
      <vt:lpstr>二、项目设计与准备</vt:lpstr>
      <vt:lpstr>PowerPoint 演示文稿</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三、项目实施</vt:lpstr>
      <vt:lpstr>PowerPoint 演示文稿</vt:lpstr>
      <vt:lpstr>四、项目实录</vt:lpstr>
      <vt:lpstr>四、项目实录</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siri</dc:creator>
  <cp:lastModifiedBy>一一</cp:lastModifiedBy>
  <cp:revision>529</cp:revision>
  <dcterms:created xsi:type="dcterms:W3CDTF">2006-08-16T00:00:00Z</dcterms:created>
  <dcterms:modified xsi:type="dcterms:W3CDTF">2023-12-20T13:12:33Z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2052-12.1.0.15990</vt:lpwstr>
  </property>
  <property fmtid="{D5CDD505-2E9C-101B-9397-08002B2CF9AE}" pid="3" name="ICV">
    <vt:lpwstr>BA6016EF348F440D80BB14D9D1205A36_12</vt:lpwstr>
  </property>
</Properties>
</file>