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64" r:id="rId3"/>
    <p:sldId id="257" r:id="rId4"/>
    <p:sldId id="280" r:id="rId5"/>
    <p:sldId id="692" r:id="rId6"/>
    <p:sldId id="693" r:id="rId7"/>
    <p:sldId id="803" r:id="rId8"/>
    <p:sldId id="804" r:id="rId9"/>
    <p:sldId id="805" r:id="rId10"/>
    <p:sldId id="366" r:id="rId11"/>
    <p:sldId id="340" r:id="rId12"/>
    <p:sldId id="370" r:id="rId13"/>
    <p:sldId id="371" r:id="rId14"/>
    <p:sldId id="694" r:id="rId15"/>
    <p:sldId id="695" r:id="rId16"/>
    <p:sldId id="697" r:id="rId17"/>
    <p:sldId id="698" r:id="rId18"/>
    <p:sldId id="699" r:id="rId19"/>
    <p:sldId id="700" r:id="rId20"/>
    <p:sldId id="702" r:id="rId21"/>
    <p:sldId id="703" r:id="rId22"/>
    <p:sldId id="704" r:id="rId23"/>
    <p:sldId id="705" r:id="rId24"/>
    <p:sldId id="707" r:id="rId25"/>
    <p:sldId id="706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268" r:id="rId44"/>
  </p:sldIdLst>
  <p:sldSz cx="12198350" cy="6859270"/>
  <p:notesSz cx="6858000" cy="9144000"/>
  <p:custDataLst>
    <p:tags r:id="rId50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906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60"/>
        <p:guide orient="horz" pos="2906"/>
        <p:guide pos="866"/>
        <p:guide pos="3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0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148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调试程序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9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使用gcc和make调试程序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项目设计与准备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本项目要用到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，完成的任务如下。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）利用</a:t>
            </a:r>
            <a:r>
              <a:rPr lang="en-US" altLang="zh-CN" sz="2000" kern="100" dirty="0" err="1">
                <a:effectLst/>
                <a:latin typeface="+mn-ea"/>
              </a:rPr>
              <a:t>gcc</a:t>
            </a:r>
            <a:r>
              <a:rPr lang="zh-CN" altLang="en-US" sz="2000" kern="100" dirty="0">
                <a:effectLst/>
                <a:latin typeface="+mn-ea"/>
              </a:rPr>
              <a:t>进行程序调试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）使用</a:t>
            </a:r>
            <a:r>
              <a:rPr lang="en-US" altLang="zh-CN" sz="2000" kern="100" dirty="0">
                <a:effectLst/>
                <a:latin typeface="+mn-ea"/>
              </a:rPr>
              <a:t>make</a:t>
            </a:r>
            <a:r>
              <a:rPr lang="zh-CN" altLang="en-US" sz="2000" kern="100" dirty="0">
                <a:effectLst/>
                <a:latin typeface="+mn-ea"/>
              </a:rPr>
              <a:t>编译程序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其中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的</a:t>
            </a:r>
            <a:r>
              <a:rPr lang="en-US" altLang="zh-CN" sz="2000" kern="100" dirty="0">
                <a:effectLst/>
                <a:latin typeface="+mn-ea"/>
              </a:rPr>
              <a:t>IP</a:t>
            </a:r>
            <a:r>
              <a:rPr lang="zh-CN" altLang="en-US" sz="2000" kern="100" dirty="0">
                <a:effectLst/>
                <a:latin typeface="+mn-ea"/>
              </a:rPr>
              <a:t>地址为</a:t>
            </a:r>
            <a:r>
              <a:rPr lang="en-US" altLang="zh-CN" sz="2000" kern="100" dirty="0">
                <a:effectLst/>
                <a:latin typeface="+mn-ea"/>
              </a:rPr>
              <a:t>192.168.10.1/24</a:t>
            </a:r>
            <a:r>
              <a:rPr lang="zh-CN" altLang="en-US" sz="2000" kern="100" dirty="0">
                <a:effectLst/>
                <a:latin typeface="+mn-ea"/>
              </a:rPr>
              <a:t>，计算机的网络连接方式都是仅主机模式（</a:t>
            </a:r>
            <a:r>
              <a:rPr lang="en-US" altLang="zh-CN" sz="2000" kern="100" dirty="0">
                <a:effectLst/>
                <a:latin typeface="+mn-ea"/>
              </a:rPr>
              <a:t>VMnet1</a:t>
            </a:r>
            <a:r>
              <a:rPr lang="zh-CN" altLang="en-US" sz="2000" kern="100" dirty="0">
                <a:effectLst/>
                <a:latin typeface="+mn-ea"/>
              </a:rPr>
              <a:t>）。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4"/>
            <a:ext cx="79628" cy="2915920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9-1 </a:t>
            </a: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961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．认识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Compiler Collection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编译器集合）是一套由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开发的编程语言编译器。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 C Compiler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），因为它原本只能处理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语言。但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后来得到扩展，变得既可以处理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，又可以处理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与其他语言。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9-1 </a:t>
            </a: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654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）检查是否安装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qa|grep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libgcc-8.3.1-5.el8.x86_64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上述结果表示未安装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515394"/>
            <a:ext cx="10028789" cy="1143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9-1 </a:t>
            </a: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9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）如果系统还没有安装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软件包，可以使用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命令安装所需软件包。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挂载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安装映像：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挂载光盘到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/media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 /dev/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/media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制作用于安装的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yum.repos.d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dvd.repo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[Media]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Meida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baseurl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=file:///media/BaseOS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gpgcheck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enabled=1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[rhel8-AppStream]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name=rhel8-AppStream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baseurl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=file:///media/AppStream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gpgcheck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enabled=1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3582194"/>
            <a:ext cx="10028789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7" y="2515394"/>
            <a:ext cx="10028789" cy="609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9-1 </a:t>
            </a: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952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软件包的信息，如图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info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743994"/>
            <a:ext cx="10028789" cy="396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563877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892010"/>
            <a:ext cx="4648200" cy="36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9-1 </a:t>
            </a:r>
            <a:r>
              <a:rPr lang="zh-CN" altLang="en-US" dirty="0"/>
              <a:t>安装</a:t>
            </a:r>
            <a:r>
              <a:rPr lang="en-US" altLang="zh-CN" dirty="0" err="1"/>
              <a:t>gcc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645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clean all 			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安装前先清除缓存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install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所有软件包安装完毕，可以使用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命令再一次进行查询：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rpm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grep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rpm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grep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libgcc-8.3.1-5.el8.x86_64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gcc-8.3.1-5.el8.x86_64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4168801"/>
            <a:ext cx="10028789" cy="20803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1524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9-2  </a:t>
            </a:r>
            <a:r>
              <a:rPr lang="zh-CN" altLang="en-US" dirty="0"/>
              <a:t>单一程序：打印 </a:t>
            </a:r>
            <a:r>
              <a:rPr lang="en-US" altLang="zh-CN" dirty="0"/>
              <a:t>Hello World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6455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．编辑程序代码即源码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&lt;==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语言写的程序扩展名建议用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 World\n");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第一行的那个“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并不是注解。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3124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9-2  </a:t>
            </a:r>
            <a:r>
              <a:rPr lang="zh-CN" altLang="en-US" dirty="0"/>
              <a:t>单一程序：打印 </a:t>
            </a:r>
            <a:r>
              <a:rPr lang="en-US" altLang="zh-CN" dirty="0"/>
              <a:t>Hello World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004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．开始编译与测试运行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8512 Jul 15 21:18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&lt;==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此时会生成这个文件名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72 Jul 15 21:17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./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  	                                                 &lt;==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如果直接以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编译源码，并且没有加上任何参数，则执行文件的文件名会被自动设置为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这个文件名，就能够直接执行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这个执行文件。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就是源码，而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就是编译器，至于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就是编译成功的可执行文件。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3"/>
            <a:ext cx="10028789" cy="30784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9-2  </a:t>
            </a:r>
            <a:r>
              <a:rPr lang="zh-CN" altLang="en-US" dirty="0"/>
              <a:t>单一程序：打印 </a:t>
            </a:r>
            <a:r>
              <a:rPr lang="en-US" altLang="zh-CN" dirty="0"/>
              <a:t>Hello World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062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如果想要生成目标文件（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）来进行其他的操作，而且执行文件的文件名也不要用默认的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，那该如何做呢？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修改编译与测试：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hello*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72 Jul 15 21:17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1496 Jul 15 21:20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这就是生成的目标文件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hello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o!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hello*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8512 Jul 15 21:20 hello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这就是可执行文件（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的结果）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72 Jul 15 21:17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1496 Jul 15 21:20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./hello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通过这个操作，可以得到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两个文件，真正可以执行的是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这个二进制文件（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program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972593"/>
            <a:ext cx="10028789" cy="290285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27574" y="1642913"/>
            <a:ext cx="52145" cy="27774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9-3  </a:t>
            </a:r>
            <a:r>
              <a:rPr lang="zh-CN" altLang="en-US" dirty="0"/>
              <a:t>主程序、子程序链接、子程序的编译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例子，以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这个主程序去调用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thanks_2.c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这个子程序：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．撰写所需要的主程序、子程序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("Hello World\n");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thanks_2();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thanks_2()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就是调用子程序！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 thanks_2.c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thanks_2(void)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("Thank you!\n");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286795"/>
            <a:ext cx="10028789" cy="358865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9-3  </a:t>
            </a:r>
            <a:r>
              <a:rPr lang="zh-CN" altLang="en-US" dirty="0"/>
              <a:t>主程序、子程序链接、子程序的编译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例子，以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这个主程序去调用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thanks_2.c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这个子程序：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．进行程序的编译与链接（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）开始将源码编译成为可执行的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file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（警告信息可忽略）。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thanks_2.c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thanks*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76 Jul 15 21:27 thanks_2.c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1504 Jul 15 21:27 thanks_2.o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编译生成的目标文件！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91 Jul 15 21:25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1560 Jul 15 21:27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编译生成的目标文件！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thanks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thanks_2.o	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小写字母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o!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thanks*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xr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-x. 1 root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8584 Jul 15 21:28 thanks  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最终结果会生成可执行文件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）执行可执行文件。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./thanks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286795"/>
            <a:ext cx="10028789" cy="358865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9-4  </a:t>
            </a:r>
            <a:r>
              <a:rPr lang="zh-CN" altLang="en-US" dirty="0"/>
              <a:t>调用外部函数库：加入链接的函数库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476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例如，我们想要计算出三角函数里面的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sin90°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，代码如下：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float value;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value = sin ( 3.14 / 2 );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("%f\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n",value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sin.c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-L/lib  -L/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 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重点在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1.000000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./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a.out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		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尝试执行新文件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45719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9-4  </a:t>
            </a:r>
            <a:r>
              <a:rPr lang="zh-CN" altLang="en-US" dirty="0"/>
              <a:t>调用外部函数库：加入链接的函数库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22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特别注意，使用</a:t>
            </a:r>
            <a:r>
              <a:rPr lang="en-US" altLang="zh-CN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编译时所加入的那个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是有意义的，可以拆成两部分来分析。</a:t>
            </a:r>
            <a:endParaRPr lang="zh-CN" altLang="en-US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81050" lvl="1" indent="1714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：是加入某个函数库（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）的意思。</a:t>
            </a:r>
            <a:endParaRPr lang="zh-CN" altLang="en-US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81050" lvl="1" indent="1714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libm.so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函数库，其中，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与扩展名（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.so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）不需要写。</a:t>
            </a:r>
            <a:endParaRPr lang="zh-CN" altLang="en-US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libm.so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libm.a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）这个函数库的意思。那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后面接的路径呢？这表示程序需要的函数库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libm.so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请到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</a:t>
            </a:r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里面寻找。</a:t>
            </a:r>
            <a:endParaRPr lang="zh-CN" altLang="en-US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9-5  </a:t>
            </a:r>
            <a:r>
              <a:rPr lang="en-US" altLang="zh-CN" dirty="0" err="1"/>
              <a:t>gcc</a:t>
            </a:r>
            <a:r>
              <a:rPr lang="zh-CN" altLang="en-US" dirty="0"/>
              <a:t>的简易用法（编译、参数与链接）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683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）仅将原始码编译成为目标文件，并不制作链接等功能。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上述程序会自动生成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文件，但是并不会生成二进制可执行文件。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）在编译的时候，依据作业环境给予执行速度优化。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上述程序会自动生成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文件，并且进行优化。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5"/>
            <a:ext cx="10028789" cy="472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3658394"/>
            <a:ext cx="10028789" cy="457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9-5  </a:t>
            </a:r>
            <a:r>
              <a:rPr lang="en-US" altLang="zh-CN" dirty="0" err="1"/>
              <a:t>gcc</a:t>
            </a:r>
            <a:r>
              <a:rPr lang="zh-CN" altLang="en-US" dirty="0"/>
              <a:t>的简易用法（编译、参数与链接）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683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）在进行二进制可执行文件制作时，将链接的函数库与相关的路径填入。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-L/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  -I/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/include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在最终链接成二进制可执行文件的时候，这个命令较常执行。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libm.so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libm.a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后面接的路径是刚刚上面那个函数库的搜索目录。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后面接的是源码内的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文件所在的目录。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5"/>
            <a:ext cx="10028789" cy="533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9-5  </a:t>
            </a:r>
            <a:r>
              <a:rPr lang="en-US" altLang="zh-CN" dirty="0" err="1"/>
              <a:t>gcc</a:t>
            </a:r>
            <a:r>
              <a:rPr lang="zh-CN" altLang="en-US" dirty="0"/>
              <a:t>的简易用法（编译、参数与链接）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5683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）将编译的结果生成某个特定文件。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hello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后面接的是要输出的二进制可执行文件名。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）在编译的时候，输出较多的信息说明。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hello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-Wall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之后，程序的编译会变得较为严谨一点，所以警告信息也会显示出来。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5"/>
            <a:ext cx="10028789" cy="5333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3658394"/>
            <a:ext cx="10028789" cy="533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686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先来想象一个案例，假设执行文件里面包含了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个源码文件，分别是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个文件的功能如下。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：主要目的是让用户输入角度数据与调用其他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个子程序。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：输出一堆信息。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：计算用户输入的角度（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）正弦数值。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：计算用户输入的角度（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）余弦数值。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6492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：主要目的是让用户输入角度数据与调用其他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个子程序。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/c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 cd    /c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 c]#  vim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pi 3.14159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name[15];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angle;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("\n\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nPlease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 your name: ");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("%s", &amp;name 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("\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nPlease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enter the degree angle (ex&gt; 90): " 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("%f", &amp;angle 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(angle);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(angle);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5"/>
            <a:ext cx="10028789" cy="45719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070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：输出一堆信息。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haha.c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 name[15])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("\n\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nHi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Dear %s, nice to meet you.", name);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26669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编译时错误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程序中的错误被称作臭虫（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），而找到这些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并加以纠正的过程就叫做调试（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编译器只能翻译语法正确的程序，否则将导致编译失败，无法生成可执行文件。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8151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：计算用户输入的角度（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）正弦数值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sin_value.c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pi 3.14159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angle;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float value;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= sin ( angle / 180. * pi 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("\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nThe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 is: %5.2f\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39166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62152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：计算用户输入的角度（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）余弦数值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cos_value.c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pi 3.14159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angle;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float value;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value = cos ( angle / 180. * pi 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("The Cos is: %5.2f\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n",value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058194"/>
            <a:ext cx="10028789" cy="4343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686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个文件包含了相关性，并且还用到数学函数式，所以如果想要让这个程序可以运行，那么就需要进行编译。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先进行目标文件的编译，最终会有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个*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的文件名出现。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main.c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haha.c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sin_value.c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-c  cos_value.c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3048794"/>
            <a:ext cx="10028789" cy="2133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6150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再链接形成可执行文件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，并加入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的数学函数（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是命令换行符，按回车键后在下行继续输入未输入完成的命令即可）。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main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\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-L/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/lib  -L/lib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本程序的运行结果，必须输入姓名、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度角的角度值来完成计算。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./main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input your name: Bobby  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这里先输入名字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the degree angle (ex&gt; 90): 30   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输入以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度为主的角度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Dear Bobby, nice to meet you.    &lt;==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这三行为输出的结果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Sin is:  0.50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Cos is:  0.87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439194"/>
            <a:ext cx="10028789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3821918"/>
            <a:ext cx="10028789" cy="235107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0300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这个工具，一个步骤就全部完成上面所有的操作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先编辑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这个规则文件，内容是制作出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这个可执行文件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 makefile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main: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main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特别注意：第二行的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之前是按“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键产生的空格，不是真正空格，否则会出错！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515394"/>
            <a:ext cx="10028789" cy="1676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4150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这个工具，一个步骤就全部完成上面所有的操作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使用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制订的规则进行编译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rm  -f  main  *.o   &lt;==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先将之前的目标文件删除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make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haha.c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sin_value.c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cos_value.c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main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在不删除任何文件的情况下，重新运行一次编译的动作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make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 “main”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已是最新。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./main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input your name: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enter the degree angle (ex&gt; 90): 60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Hi, Dear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nice to meet you.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Sin is:  0.87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Cos is:  0.50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362994"/>
            <a:ext cx="10028789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4420394"/>
            <a:ext cx="10028789" cy="23622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68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的基本语法与变量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的语法相当多且复杂，这里仅列出一些基本的守则，基本的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守则如下：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(target):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&lt;tab&gt; 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-o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欲创建的可执行文件 目标文件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）就是我们想要创建的信息，而目标文件就是具有相关性的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files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语法规则如下：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当中的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代表注解。 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需要在命令行（例如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这个编译器命令）的第一个字节按“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键。 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）与相关文件（就是目标文件）之间需以“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3094518"/>
            <a:ext cx="10028789" cy="97535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上一个小节的范例做进一步说明，如果想要有两个以上的执行操作，例如执行一个命令就直接清除掉所有的目标文件与可执行文件，那该如何制作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文件呢？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）先编辑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来建立新的规则，此规则的目标名称为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 makefile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main: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main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rm -f main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行和第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行开头是按“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键产生的空格，不是真正空格，否则会出错！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3094517"/>
            <a:ext cx="10028789" cy="21183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而如果想要先清除目标文件再编译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这个程序，就可以这样输入：“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 clean  main”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，如下所示：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make  clean  main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 -rf main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haha.c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sin_value.c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    -c -o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cos_value.c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main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515394"/>
            <a:ext cx="10028789" cy="36880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1887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里面重复的数据还是有点多。我们可以再通过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script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的“变量”来简化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vim  makefile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 = 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OBJS =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haha.o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sin_value.o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cos_value.o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main: ${OBJS}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-o main ${OBJS} ${LIBS}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rm -f main ${OBJS}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行和第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行开头是按“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键产生的空格，不是真正空格，否则会出错！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7" y="2561118"/>
            <a:ext cx="10028789" cy="36423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运行时错误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18846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编译器检查不出错误，仍然可以生成可执行文件，但在运行时会出错而导致程序崩溃。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注意区分编译时和运行时（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Run-time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）这两个概念，不仅在调试时需要区分这两个概念，在学习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语言的很多语法时都需要区分这两个概念，有些事情在编译时做，有些事情则在运行时做。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952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变量的基本语法如下：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变量与变量内容以“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隔开，同时两边可以有空格。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变量左边不可以按“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键，例如上面范例的第一行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左边不可以按“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变量与变量内容在“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两边不能具有“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:”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习惯上，变量最好是以“大写字母”为主。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运用变量时，使用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{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(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的环境变量是可以被套用的，例如提到的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CFLAGS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这个变量。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在命令行模式也可以定义变量。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9-6  </a:t>
            </a:r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进行宏编译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500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在进行编译的行为时，会主动地去读取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CFLAGS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这个环境变量，所以，可以直接在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定义这个环境变量，也可以在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文件里面去定义，或者在命令行当中定义。例如：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c]# CFLAGS="-Wall" make clean main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这个操作在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上进行编译时，会取用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CFLAGS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的变量内容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896394"/>
            <a:ext cx="10028789" cy="6400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逻辑错误和语义错误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类错误是逻辑错误和语义错误。如果程序里有逻辑错误，编译和运行都会很顺利，看上去也不产生任何错误信息，但是程序没有干它该干的事情，而是干了别的事情。当然不管怎么样，计算机只会按你写的程序去做，问题在于你写的程序不是你真正想要的。这意味着程序的意思（即语义）是错的。找到逻辑错误在哪儿需要十分清醒的头脑，要通过观察程序的输出回过头来判断它到底在做什么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使用yum和dnf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045450" y="1905794"/>
            <a:ext cx="3657600" cy="396965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302625" y="2439194"/>
          <a:ext cx="31305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Picture" r:id="rId3" imgW="3741420" imgH="2143760" progId="Word.Picture.8">
                  <p:embed/>
                </p:oleObj>
              </mc:Choice>
              <mc:Fallback>
                <p:oleObj name="Picture" r:id="rId3" imgW="3741420" imgH="2143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25" y="2439194"/>
                        <a:ext cx="3130550" cy="281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1184" y="1600994"/>
            <a:ext cx="6976791" cy="34235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1)yum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软件仓库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  RHEL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先将发布的软件存放到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yum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服务器内，再分析这些软件的依赖属性问题，将软件内的记录信息写下来（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header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），然后将这些信息分析后记录成软件相关性的清单列表。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 当用户端有软件安装的需求时，就能够一次性安装所有需要的具有依赖属性的软件了。整个流程如图所示。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350135" y="2058035"/>
            <a:ext cx="7389495" cy="42672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使用yum和dnf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51184" y="1524794"/>
            <a:ext cx="10083924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常见的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dnf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命令如表所示。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Freeform 3"/>
          <p:cNvSpPr/>
          <p:nvPr>
            <p:custDataLst>
              <p:tags r:id="rId3"/>
            </p:custDataLst>
          </p:nvPr>
        </p:nvSpPr>
        <p:spPr>
          <a:xfrm rot="10800000">
            <a:off x="1273336" y="15755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898775" y="2134394"/>
          <a:ext cx="6324600" cy="408812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162300"/>
                <a:gridCol w="3162300"/>
              </a:tblGrid>
              <a:tr h="291720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命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令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作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用</a:t>
                      </a:r>
                      <a:endParaRPr lang="zh-CN" sz="12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repolist  all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列出所有仓库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list  all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列出仓库中所有软件包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info  </a:t>
                      </a:r>
                      <a:r>
                        <a:rPr lang="zh-CN" sz="1200" kern="100">
                          <a:effectLst/>
                        </a:rPr>
                        <a:t>软件包名称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查看软件包信息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install  </a:t>
                      </a:r>
                      <a:r>
                        <a:rPr lang="zh-CN" sz="1200" kern="100">
                          <a:effectLst/>
                        </a:rPr>
                        <a:t>软件包名称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安装软件包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reinstall </a:t>
                      </a:r>
                      <a:r>
                        <a:rPr lang="zh-CN" sz="1200" kern="100">
                          <a:effectLst/>
                        </a:rPr>
                        <a:t>软件包名称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重新安装软件包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update  </a:t>
                      </a:r>
                      <a:r>
                        <a:rPr lang="zh-CN" sz="1200" kern="100">
                          <a:effectLst/>
                        </a:rPr>
                        <a:t>软件包名称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升级软件包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 remove  </a:t>
                      </a:r>
                      <a:r>
                        <a:rPr lang="zh-CN" sz="1200" kern="100">
                          <a:effectLst/>
                        </a:rPr>
                        <a:t>软件包名称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移除软件包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clean  all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清除所有仓库缓存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check-update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检查可更新的软件包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grouplist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查看系统中已经安装的软件包组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groupinstall  </a:t>
                      </a:r>
                      <a:r>
                        <a:rPr lang="zh-CN" sz="1200" kern="100">
                          <a:effectLst/>
                        </a:rPr>
                        <a:t>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安装指定的软件包组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groupremove  </a:t>
                      </a:r>
                      <a:r>
                        <a:rPr lang="zh-CN" sz="1200" kern="100">
                          <a:effectLst/>
                        </a:rPr>
                        <a:t>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移除指定的软件包组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292031"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dnf  groupinfo  </a:t>
                      </a:r>
                      <a:r>
                        <a:rPr lang="zh-CN" sz="1200" kern="100">
                          <a:effectLst/>
                        </a:rPr>
                        <a:t>软件包组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查询指定的软件包组信息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使用yum和dnf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>
            <p:custDataLst>
              <p:tags r:id="rId1"/>
            </p:custDataLst>
          </p:nvPr>
        </p:nvSpPr>
        <p:spPr>
          <a:xfrm rot="10800000">
            <a:off x="1273336" y="15755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51184" y="1600994"/>
            <a:ext cx="10083924" cy="4039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2)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BaseOS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AppStream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RHEL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软件源分成了两个主要仓库（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repositories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: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BaseOS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AppStream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① 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BaseOS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仓库以传统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RPM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软件包的形式提供操作系统底层软件的核心集，是基础软件安装库。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② 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AppStream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包括额外的用户空间应用程序、运行时语言和数据库，以支持不同的工作负载和用例。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AppStream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中的内容有两种格式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熟悉的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RPM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格式和称为模块的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RPM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格式扩展。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2853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TZkYjg0N2JiYWNhNTQ5NzI1NWQ0NDkwNzA4NjVlO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10343</Words>
  <Application>WPS 演示</Application>
  <PresentationFormat>自定义</PresentationFormat>
  <Paragraphs>589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Arial</vt:lpstr>
      <vt:lpstr>Arial Unicode MS</vt:lpstr>
      <vt:lpstr>等线</vt:lpstr>
      <vt:lpstr>方正兰亭黑简体</vt:lpstr>
      <vt:lpstr>黑体</vt:lpstr>
      <vt:lpstr>方正书宋简体</vt:lpstr>
      <vt:lpstr>Office Theme</vt:lpstr>
      <vt:lpstr>Word.Picture.8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578</cp:revision>
  <dcterms:created xsi:type="dcterms:W3CDTF">2006-08-16T00:00:00Z</dcterms:created>
  <dcterms:modified xsi:type="dcterms:W3CDTF">2023-12-21T01:37:55Z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E86D5C66FEE647AE817C5879D5A28200_12</vt:lpwstr>
  </property>
</Properties>
</file>