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3" r:id="rId3"/>
  </p:sldMasterIdLst>
  <p:notesMasterIdLst>
    <p:notesMasterId r:id="rId6"/>
  </p:notesMasterIdLst>
  <p:sldIdLst>
    <p:sldId id="365" r:id="rId4"/>
    <p:sldId id="356" r:id="rId5"/>
    <p:sldId id="357" r:id="rId7"/>
    <p:sldId id="258" r:id="rId8"/>
    <p:sldId id="265" r:id="rId9"/>
    <p:sldId id="401" r:id="rId10"/>
    <p:sldId id="359" r:id="rId11"/>
    <p:sldId id="305" r:id="rId12"/>
    <p:sldId id="329" r:id="rId13"/>
    <p:sldId id="331" r:id="rId14"/>
    <p:sldId id="360" r:id="rId15"/>
    <p:sldId id="308" r:id="rId16"/>
    <p:sldId id="309" r:id="rId17"/>
    <p:sldId id="315" r:id="rId18"/>
    <p:sldId id="310" r:id="rId19"/>
    <p:sldId id="316" r:id="rId20"/>
    <p:sldId id="361" r:id="rId21"/>
    <p:sldId id="333" r:id="rId22"/>
    <p:sldId id="311" r:id="rId23"/>
    <p:sldId id="325" r:id="rId24"/>
    <p:sldId id="312" r:id="rId25"/>
    <p:sldId id="362" r:id="rId26"/>
    <p:sldId id="317" r:id="rId27"/>
    <p:sldId id="262" r:id="rId28"/>
    <p:sldId id="269" r:id="rId29"/>
    <p:sldId id="328" r:id="rId30"/>
    <p:sldId id="334" r:id="rId31"/>
    <p:sldId id="319" r:id="rId32"/>
    <p:sldId id="327" r:id="rId33"/>
    <p:sldId id="276" r:id="rId34"/>
    <p:sldId id="363" r:id="rId35"/>
    <p:sldId id="366" r:id="rId36"/>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64" userDrawn="1">
          <p15:clr>
            <a:srgbClr val="A4A3A4"/>
          </p15:clr>
        </p15:guide>
        <p15:guide id="4" pos="415" userDrawn="1">
          <p15:clr>
            <a:srgbClr val="A4A3A4"/>
          </p15:clr>
        </p15:guide>
        <p15:guide id="6" orient="horz" pos="1441"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4C89"/>
    <a:srgbClr val="4E81C0"/>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23" autoAdjust="0"/>
    <p:restoredTop sz="96314" autoAdjust="0"/>
  </p:normalViewPr>
  <p:slideViewPr>
    <p:cSldViewPr snapToGrid="0" showGuides="1">
      <p:cViewPr varScale="1">
        <p:scale>
          <a:sx n="108" d="100"/>
          <a:sy n="108" d="100"/>
        </p:scale>
        <p:origin x="720" y="114"/>
      </p:cViewPr>
      <p:guideLst>
        <p:guide pos="4164"/>
        <p:guide pos="415"/>
        <p:guide orient="horz" pos="1441"/>
        <p:guide pos="7219"/>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0" Type="http://schemas.openxmlformats.org/officeDocument/2006/relationships/tags" Target="tags/tag68.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smtClean="0">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smtClean="0"/>
              <a:t>单击编辑标题</a:t>
            </a:r>
            <a:endParaRPr lang="zh-CN" altLang="en-US" dirty="0"/>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800">
              <a:solidFill>
                <a:schemeClr val="bg1"/>
              </a:solidFill>
            </a:endParaRPr>
          </a:p>
        </p:txBody>
      </p:sp>
      <p:sp>
        <p:nvSpPr>
          <p:cNvPr id="6" name="PA_文本框 1"/>
          <p:cNvSpPr txBox="1"/>
          <p:nvPr userDrawn="1">
            <p:custDataLst>
              <p:tags r:id="rId3"/>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smtClean="0">
                <a:solidFill>
                  <a:srgbClr val="313D51"/>
                </a:solidFill>
                <a:cs typeface="+mn-ea"/>
                <a:sym typeface="+mn-lt"/>
              </a:rPr>
              <a:t>GRADUATION DEFENSE</a:t>
            </a:r>
            <a:endParaRPr lang="en-US" altLang="zh-CN" sz="1400" dirty="0">
              <a:solidFill>
                <a:srgbClr val="313D51"/>
              </a:solidFill>
              <a:cs typeface="+mn-ea"/>
              <a:sym typeface="+mn-lt"/>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2" Type="http://schemas.openxmlformats.org/officeDocument/2006/relationships/theme" Target="../theme/theme2.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0" Type="http://schemas.openxmlformats.org/officeDocument/2006/relationships/notesSlide" Target="../notesSlides/notesSlide12.xml"/><Relationship Id="rId5" Type="http://schemas.openxmlformats.org/officeDocument/2006/relationships/tags" Target="../tags/tag14.xml"/><Relationship Id="rId49" Type="http://schemas.openxmlformats.org/officeDocument/2006/relationships/slideLayout" Target="../slideLayouts/slideLayout2.xml"/><Relationship Id="rId48" Type="http://schemas.openxmlformats.org/officeDocument/2006/relationships/tags" Target="../tags/tag57.xml"/><Relationship Id="rId47" Type="http://schemas.openxmlformats.org/officeDocument/2006/relationships/tags" Target="../tags/tag56.xml"/><Relationship Id="rId46" Type="http://schemas.openxmlformats.org/officeDocument/2006/relationships/tags" Target="../tags/tag55.xml"/><Relationship Id="rId45" Type="http://schemas.openxmlformats.org/officeDocument/2006/relationships/tags" Target="../tags/tag54.xml"/><Relationship Id="rId44" Type="http://schemas.openxmlformats.org/officeDocument/2006/relationships/tags" Target="../tags/tag53.xml"/><Relationship Id="rId43" Type="http://schemas.openxmlformats.org/officeDocument/2006/relationships/tags" Target="../tags/tag52.xml"/><Relationship Id="rId42" Type="http://schemas.openxmlformats.org/officeDocument/2006/relationships/tags" Target="../tags/tag51.xml"/><Relationship Id="rId41" Type="http://schemas.openxmlformats.org/officeDocument/2006/relationships/tags" Target="../tags/tag50.xml"/><Relationship Id="rId40" Type="http://schemas.openxmlformats.org/officeDocument/2006/relationships/tags" Target="../tags/tag49.xml"/><Relationship Id="rId4" Type="http://schemas.openxmlformats.org/officeDocument/2006/relationships/tags" Target="../tags/tag13.xml"/><Relationship Id="rId39" Type="http://schemas.openxmlformats.org/officeDocument/2006/relationships/tags" Target="../tags/tag48.xml"/><Relationship Id="rId38" Type="http://schemas.openxmlformats.org/officeDocument/2006/relationships/tags" Target="../tags/tag47.xml"/><Relationship Id="rId37" Type="http://schemas.openxmlformats.org/officeDocument/2006/relationships/tags" Target="../tags/tag46.xml"/><Relationship Id="rId36" Type="http://schemas.openxmlformats.org/officeDocument/2006/relationships/tags" Target="../tags/tag45.xml"/><Relationship Id="rId35" Type="http://schemas.openxmlformats.org/officeDocument/2006/relationships/tags" Target="../tags/tag44.xml"/><Relationship Id="rId34" Type="http://schemas.openxmlformats.org/officeDocument/2006/relationships/tags" Target="../tags/tag43.xml"/><Relationship Id="rId33" Type="http://schemas.openxmlformats.org/officeDocument/2006/relationships/tags" Target="../tags/tag42.xml"/><Relationship Id="rId32" Type="http://schemas.openxmlformats.org/officeDocument/2006/relationships/tags" Target="../tags/tag41.xml"/><Relationship Id="rId31" Type="http://schemas.openxmlformats.org/officeDocument/2006/relationships/tags" Target="../tags/tag40.xml"/><Relationship Id="rId30" Type="http://schemas.openxmlformats.org/officeDocument/2006/relationships/tags" Target="../tags/tag39.xml"/><Relationship Id="rId3" Type="http://schemas.openxmlformats.org/officeDocument/2006/relationships/tags" Target="../tags/tag12.xml"/><Relationship Id="rId29" Type="http://schemas.openxmlformats.org/officeDocument/2006/relationships/tags" Target="../tags/tag38.xml"/><Relationship Id="rId28" Type="http://schemas.openxmlformats.org/officeDocument/2006/relationships/tags" Target="../tags/tag37.xml"/><Relationship Id="rId27" Type="http://schemas.openxmlformats.org/officeDocument/2006/relationships/tags" Target="../tags/tag36.xml"/><Relationship Id="rId26" Type="http://schemas.openxmlformats.org/officeDocument/2006/relationships/tags" Target="../tags/tag35.xml"/><Relationship Id="rId25" Type="http://schemas.openxmlformats.org/officeDocument/2006/relationships/tags" Target="../tags/tag34.xml"/><Relationship Id="rId24" Type="http://schemas.openxmlformats.org/officeDocument/2006/relationships/tags" Target="../tags/tag33.xml"/><Relationship Id="rId23" Type="http://schemas.openxmlformats.org/officeDocument/2006/relationships/tags" Target="../tags/tag32.xml"/><Relationship Id="rId22" Type="http://schemas.openxmlformats.org/officeDocument/2006/relationships/tags" Target="../tags/tag31.xml"/><Relationship Id="rId21" Type="http://schemas.openxmlformats.org/officeDocument/2006/relationships/tags" Target="../tags/tag30.xml"/><Relationship Id="rId20" Type="http://schemas.openxmlformats.org/officeDocument/2006/relationships/tags" Target="../tags/tag29.xml"/><Relationship Id="rId2" Type="http://schemas.openxmlformats.org/officeDocument/2006/relationships/tags" Target="../tags/tag11.xml"/><Relationship Id="rId19" Type="http://schemas.openxmlformats.org/officeDocument/2006/relationships/tags" Target="../tags/tag28.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0" Type="http://schemas.openxmlformats.org/officeDocument/2006/relationships/notesSlide" Target="../notesSlides/notesSlide14.xml"/><Relationship Id="rId1" Type="http://schemas.openxmlformats.org/officeDocument/2006/relationships/tags" Target="../tags/tag5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4.xml"/><Relationship Id="rId4" Type="http://schemas.openxmlformats.org/officeDocument/2006/relationships/tags" Target="../tags/tag67.xml"/><Relationship Id="rId3" Type="http://schemas.openxmlformats.org/officeDocument/2006/relationships/image" Target="../media/image13.png"/><Relationship Id="rId2" Type="http://schemas.openxmlformats.org/officeDocument/2006/relationships/tags" Target="../tags/tag66.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9" Type="http://schemas.openxmlformats.org/officeDocument/2006/relationships/hyperlink" Target="https://www.ypppt.com/kejian/" TargetMode="Externa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s://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s://www.ypppt.com/tubiao/" TargetMode="External"/><Relationship Id="rId3" Type="http://schemas.openxmlformats.org/officeDocument/2006/relationships/hyperlink" Target="https://www.ypppt.com/beijing/" TargetMode="External"/><Relationship Id="rId2" Type="http://schemas.openxmlformats.org/officeDocument/2006/relationships/hyperlink" Target="https://www.ypppt.com/jieri/" TargetMode="External"/><Relationship Id="rId11" Type="http://schemas.openxmlformats.org/officeDocument/2006/relationships/notesSlide" Target="../notesSlides/notesSlide30.xml"/><Relationship Id="rId10" Type="http://schemas.openxmlformats.org/officeDocument/2006/relationships/slideLayout" Target="../slideLayouts/slideLayout11.xml"/><Relationship Id="rId1" Type="http://schemas.openxmlformats.org/officeDocument/2006/relationships/hyperlink" Target="https://www.ypppt.com/moba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文本框 4"/>
          <p:cNvSpPr txBox="1"/>
          <p:nvPr/>
        </p:nvSpPr>
        <p:spPr>
          <a:xfrm>
            <a:off x="2569302" y="2609419"/>
            <a:ext cx="7053116" cy="953135"/>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b="1" dirty="0" smtClean="0">
                <a:solidFill>
                  <a:schemeClr val="bg1"/>
                </a:solidFill>
                <a:latin typeface="思源黑体" panose="020B0500000000000000" pitchFamily="34" charset="-122"/>
                <a:ea typeface="思源黑体" panose="020B0500000000000000" pitchFamily="34" charset="-122"/>
              </a:rPr>
              <a:t>《基于</a:t>
            </a:r>
            <a:r>
              <a:rPr lang="en-US" altLang="zh-CN" sz="2800" b="1" dirty="0" smtClean="0">
                <a:solidFill>
                  <a:schemeClr val="bg1"/>
                </a:solidFill>
                <a:latin typeface="思源黑体" panose="020B0500000000000000" pitchFamily="34" charset="-122"/>
                <a:ea typeface="思源黑体" panose="020B0500000000000000" pitchFamily="34" charset="-122"/>
              </a:rPr>
              <a:t>python</a:t>
            </a:r>
            <a:r>
              <a:rPr lang="zh-CN" altLang="en-US" sz="2800" b="1" dirty="0" smtClean="0">
                <a:solidFill>
                  <a:schemeClr val="bg1"/>
                </a:solidFill>
                <a:latin typeface="思源黑体" panose="020B0500000000000000" pitchFamily="34" charset="-122"/>
                <a:ea typeface="思源黑体" panose="020B0500000000000000" pitchFamily="34" charset="-122"/>
              </a:rPr>
              <a:t>的新能源汽车数据</a:t>
            </a:r>
            <a:r>
              <a:rPr lang="zh-CN" altLang="en-US" sz="2800" b="1" dirty="0" smtClean="0">
                <a:solidFill>
                  <a:schemeClr val="bg1"/>
                </a:solidFill>
                <a:latin typeface="思源黑体" panose="020B0500000000000000" pitchFamily="34" charset="-122"/>
                <a:ea typeface="思源黑体" panose="020B0500000000000000" pitchFamily="34" charset="-122"/>
              </a:rPr>
              <a:t>分析》毕业设计答辩报告</a:t>
            </a:r>
            <a:endParaRPr lang="zh-CN" altLang="en-US" sz="2800" b="1" dirty="0">
              <a:solidFill>
                <a:schemeClr val="bg1"/>
              </a:solidFill>
              <a:latin typeface="思源黑体" panose="020B0500000000000000" pitchFamily="34" charset="-122"/>
              <a:ea typeface="思源黑体" panose="020B0500000000000000" pitchFamily="34" charset="-122"/>
            </a:endParaRPr>
          </a:p>
        </p:txBody>
      </p:sp>
      <p:sp>
        <p:nvSpPr>
          <p:cNvPr id="6" name="PA_圆角矩形 31"/>
          <p:cNvSpPr/>
          <p:nvPr>
            <p:custDataLst>
              <p:tags r:id="rId2"/>
            </p:custDataLst>
          </p:nvPr>
        </p:nvSpPr>
        <p:spPr>
          <a:xfrm>
            <a:off x="4419755"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smtClean="0">
                <a:solidFill>
                  <a:srgbClr val="223762"/>
                </a:solidFill>
                <a:latin typeface="思源黑体" panose="020B0500000000000000" pitchFamily="34" charset="-122"/>
                <a:ea typeface="思源黑体" panose="020B0500000000000000" pitchFamily="34" charset="-122"/>
              </a:rPr>
              <a:t>答辩人：</a:t>
            </a:r>
            <a:r>
              <a:rPr lang="zh-CN" altLang="en-US" sz="1065" dirty="0" smtClean="0">
                <a:solidFill>
                  <a:srgbClr val="223762"/>
                </a:solidFill>
                <a:latin typeface="思源黑体" panose="020B0500000000000000" pitchFamily="34" charset="-122"/>
                <a:ea typeface="思源黑体" panose="020B0500000000000000" pitchFamily="34" charset="-122"/>
              </a:rPr>
              <a:t>唐爽</a:t>
            </a:r>
            <a:endParaRPr lang="zh-CN" altLang="en-US" sz="1065" dirty="0" smtClean="0">
              <a:solidFill>
                <a:srgbClr val="223762"/>
              </a:solidFill>
              <a:latin typeface="思源黑体" panose="020B0500000000000000" pitchFamily="34" charset="-122"/>
              <a:ea typeface="思源黑体" panose="020B0500000000000000" pitchFamily="34" charset="-122"/>
            </a:endParaRPr>
          </a:p>
        </p:txBody>
      </p:sp>
      <p:sp>
        <p:nvSpPr>
          <p:cNvPr id="15" name="矩形 259"/>
          <p:cNvSpPr>
            <a:spLocks noChangeArrowheads="1"/>
          </p:cNvSpPr>
          <p:nvPr/>
        </p:nvSpPr>
        <p:spPr bwMode="auto">
          <a:xfrm>
            <a:off x="1928355" y="3652935"/>
            <a:ext cx="833501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1800" dirty="0" smtClean="0">
                <a:solidFill>
                  <a:schemeClr val="bg1"/>
                </a:solidFill>
                <a:latin typeface="思源黑体" panose="020B0500000000000000" pitchFamily="34" charset="-122"/>
                <a:ea typeface="思源黑体" panose="020B0500000000000000" pitchFamily="34" charset="-122"/>
              </a:rPr>
              <a:t>院</a:t>
            </a:r>
            <a:r>
              <a:rPr lang="zh-CN" altLang="en-US" sz="1800" dirty="0">
                <a:solidFill>
                  <a:schemeClr val="bg1"/>
                </a:solidFill>
                <a:latin typeface="思源黑体" panose="020B0500000000000000" pitchFamily="34" charset="-122"/>
                <a:ea typeface="思源黑体" panose="020B0500000000000000" pitchFamily="34" charset="-122"/>
              </a:rPr>
              <a:t>系</a:t>
            </a:r>
            <a:r>
              <a:rPr lang="en-US" altLang="zh-CN" sz="1800" dirty="0">
                <a:solidFill>
                  <a:schemeClr val="bg1"/>
                </a:solidFill>
                <a:latin typeface="思源黑体" panose="020B0500000000000000" pitchFamily="34" charset="-122"/>
                <a:ea typeface="思源黑体" panose="020B0500000000000000" pitchFamily="34" charset="-122"/>
              </a:rPr>
              <a:t>/</a:t>
            </a:r>
            <a:r>
              <a:rPr lang="zh-CN" altLang="en-US" sz="1800" dirty="0">
                <a:solidFill>
                  <a:schemeClr val="bg1"/>
                </a:solidFill>
                <a:latin typeface="思源黑体" panose="020B0500000000000000" pitchFamily="34" charset="-122"/>
                <a:ea typeface="思源黑体" panose="020B0500000000000000" pitchFamily="34" charset="-122"/>
              </a:rPr>
              <a:t>专业：机电工程学院</a:t>
            </a:r>
            <a:r>
              <a:rPr lang="en-US" altLang="zh-CN" sz="1800" dirty="0">
                <a:solidFill>
                  <a:schemeClr val="bg1"/>
                </a:solidFill>
                <a:latin typeface="思源黑体" panose="020B0500000000000000" pitchFamily="34" charset="-122"/>
                <a:ea typeface="思源黑体" panose="020B0500000000000000" pitchFamily="34" charset="-122"/>
              </a:rPr>
              <a:t>20</a:t>
            </a:r>
            <a:r>
              <a:rPr lang="zh-CN" altLang="en-US" sz="1800" dirty="0">
                <a:solidFill>
                  <a:schemeClr val="bg1"/>
                </a:solidFill>
                <a:latin typeface="思源黑体" panose="020B0500000000000000" pitchFamily="34" charset="-122"/>
                <a:ea typeface="思源黑体" panose="020B0500000000000000" pitchFamily="34" charset="-122"/>
              </a:rPr>
              <a:t>智控</a:t>
            </a:r>
            <a:r>
              <a:rPr lang="en-US" altLang="zh-CN" sz="1800" dirty="0">
                <a:solidFill>
                  <a:schemeClr val="bg1"/>
                </a:solidFill>
                <a:latin typeface="思源黑体" panose="020B0500000000000000" pitchFamily="34" charset="-122"/>
                <a:ea typeface="思源黑体" panose="020B0500000000000000" pitchFamily="34" charset="-122"/>
              </a:rPr>
              <a:t>1</a:t>
            </a:r>
            <a:r>
              <a:rPr lang="zh-CN" altLang="en-US" sz="1800" dirty="0">
                <a:solidFill>
                  <a:schemeClr val="bg1"/>
                </a:solidFill>
                <a:latin typeface="思源黑体" panose="020B0500000000000000" pitchFamily="34" charset="-122"/>
                <a:ea typeface="思源黑体" panose="020B0500000000000000" pitchFamily="34" charset="-122"/>
              </a:rPr>
              <a:t>班</a:t>
            </a:r>
            <a:endParaRPr lang="zh-CN" altLang="en-US" sz="1800" dirty="0">
              <a:solidFill>
                <a:schemeClr val="bg1"/>
              </a:solidFill>
              <a:latin typeface="思源黑体" panose="020B0500000000000000" pitchFamily="34" charset="-122"/>
              <a:ea typeface="思源黑体" panose="020B0500000000000000" pitchFamily="34" charset="-122"/>
            </a:endParaRPr>
          </a:p>
        </p:txBody>
      </p:sp>
      <p:sp>
        <p:nvSpPr>
          <p:cNvPr id="17" name="PA_圆角矩形 31"/>
          <p:cNvSpPr/>
          <p:nvPr>
            <p:custDataLst>
              <p:tags r:id="rId3"/>
            </p:custDataLst>
          </p:nvPr>
        </p:nvSpPr>
        <p:spPr>
          <a:xfrm>
            <a:off x="6402773"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smtClean="0">
                <a:solidFill>
                  <a:srgbClr val="223762"/>
                </a:solidFill>
                <a:latin typeface="思源黑体" panose="020B0500000000000000" pitchFamily="34" charset="-122"/>
                <a:ea typeface="思源黑体" panose="020B0500000000000000" pitchFamily="34" charset="-122"/>
              </a:rPr>
              <a:t>指导老师：张</a:t>
            </a:r>
            <a:r>
              <a:rPr lang="zh-CN" altLang="en-US" sz="1065" dirty="0" smtClean="0">
                <a:solidFill>
                  <a:srgbClr val="223762"/>
                </a:solidFill>
                <a:latin typeface="思源黑体" panose="020B0500000000000000" pitchFamily="34" charset="-122"/>
                <a:ea typeface="思源黑体" panose="020B0500000000000000" pitchFamily="34" charset="-122"/>
              </a:rPr>
              <a:t>韵辉</a:t>
            </a:r>
            <a:endParaRPr lang="zh-CN" altLang="en-US" sz="1065" dirty="0" smtClean="0">
              <a:solidFill>
                <a:srgbClr val="223762"/>
              </a:solidFill>
              <a:latin typeface="思源黑体" panose="020B0500000000000000" pitchFamily="34" charset="-122"/>
              <a:ea typeface="思源黑体" panose="020B05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16" presetClass="entr" presetSubtype="21" fill="hold" grpId="0" nodeType="withEffect">
                                  <p:stCondLst>
                                    <p:cond delay="25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5"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弧形 5"/>
          <p:cNvSpPr/>
          <p:nvPr/>
        </p:nvSpPr>
        <p:spPr>
          <a:xfrm rot="8100000">
            <a:off x="1744022" y="20758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标题 1"/>
          <p:cNvSpPr>
            <a:spLocks noGrp="1"/>
          </p:cNvSpPr>
          <p:nvPr>
            <p:ph type="title"/>
          </p:nvPr>
        </p:nvSpPr>
        <p:spPr/>
        <p:txBody>
          <a:bodyPr/>
          <a:lstStyle/>
          <a:p>
            <a:pPr>
              <a:lnSpc>
                <a:spcPct val="120000"/>
              </a:lnSpc>
            </a:pPr>
            <a:r>
              <a:rPr lang="zh-CN" altLang="en-US" dirty="0" smtClean="0"/>
              <a:t>研究步骤</a:t>
            </a:r>
            <a:endParaRPr lang="zh-CN" altLang="en-US" dirty="0"/>
          </a:p>
        </p:txBody>
      </p:sp>
      <p:sp>
        <p:nvSpPr>
          <p:cNvPr id="5" name="椭圆 4"/>
          <p:cNvSpPr/>
          <p:nvPr/>
        </p:nvSpPr>
        <p:spPr>
          <a:xfrm>
            <a:off x="1947162" y="2357373"/>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01</a:t>
            </a:r>
            <a:endParaRPr lang="zh-CN" altLang="en-US" sz="2400" dirty="0">
              <a:latin typeface="Agency FB" panose="020B0503020202020204" pitchFamily="34" charset="0"/>
            </a:endParaRPr>
          </a:p>
        </p:txBody>
      </p:sp>
      <p:sp>
        <p:nvSpPr>
          <p:cNvPr id="14" name="椭圆 13"/>
          <p:cNvSpPr/>
          <p:nvPr/>
        </p:nvSpPr>
        <p:spPr>
          <a:xfrm>
            <a:off x="834285" y="3998197"/>
            <a:ext cx="596726" cy="596726"/>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dirty="0" smtClean="0">
                <a:latin typeface="Agency FB" panose="020B0503020202020204" pitchFamily="34" charset="0"/>
              </a:rPr>
              <a:t>Start</a:t>
            </a:r>
            <a:endParaRPr lang="zh-CN" altLang="en-US" dirty="0">
              <a:latin typeface="Agency FB" panose="020B0503020202020204" pitchFamily="34" charset="0"/>
            </a:endParaRPr>
          </a:p>
        </p:txBody>
      </p:sp>
      <p:cxnSp>
        <p:nvCxnSpPr>
          <p:cNvPr id="24" name="直接箭头连接符 23"/>
          <p:cNvCxnSpPr>
            <a:endCxn id="27" idx="0"/>
          </p:cNvCxnSpPr>
          <p:nvPr/>
        </p:nvCxnSpPr>
        <p:spPr>
          <a:xfrm>
            <a:off x="3089389" y="3424397"/>
            <a:ext cx="1244117" cy="1143575"/>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弧形 24"/>
          <p:cNvSpPr/>
          <p:nvPr/>
        </p:nvSpPr>
        <p:spPr>
          <a:xfrm rot="8100000">
            <a:off x="6459956" y="20758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椭圆 25"/>
          <p:cNvSpPr/>
          <p:nvPr/>
        </p:nvSpPr>
        <p:spPr>
          <a:xfrm>
            <a:off x="6663096" y="2357373"/>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a:t>
            </a:r>
            <a:r>
              <a:rPr lang="en-US" altLang="zh-CN" sz="2400" dirty="0" smtClean="0">
                <a:latin typeface="Agency FB" panose="020B0503020202020204" pitchFamily="34" charset="0"/>
              </a:rPr>
              <a:t>03</a:t>
            </a:r>
            <a:endParaRPr lang="zh-CN" altLang="en-US" sz="2400" dirty="0">
              <a:latin typeface="Agency FB" panose="020B0503020202020204" pitchFamily="34" charset="0"/>
            </a:endParaRPr>
          </a:p>
        </p:txBody>
      </p:sp>
      <p:sp>
        <p:nvSpPr>
          <p:cNvPr id="27" name="弧形 26"/>
          <p:cNvSpPr/>
          <p:nvPr/>
        </p:nvSpPr>
        <p:spPr>
          <a:xfrm rot="18900000">
            <a:off x="4101989" y="43364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椭圆 27"/>
          <p:cNvSpPr/>
          <p:nvPr/>
        </p:nvSpPr>
        <p:spPr>
          <a:xfrm>
            <a:off x="4305129" y="4461217"/>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a:t>
            </a:r>
            <a:r>
              <a:rPr lang="en-US" altLang="zh-CN" sz="2400" dirty="0" smtClean="0">
                <a:latin typeface="Agency FB" panose="020B0503020202020204" pitchFamily="34" charset="0"/>
              </a:rPr>
              <a:t>02</a:t>
            </a:r>
            <a:endParaRPr lang="zh-CN" altLang="en-US" sz="2400" dirty="0">
              <a:latin typeface="Agency FB" panose="020B0503020202020204" pitchFamily="34" charset="0"/>
            </a:endParaRPr>
          </a:p>
        </p:txBody>
      </p:sp>
      <p:sp>
        <p:nvSpPr>
          <p:cNvPr id="29" name="弧形 28"/>
          <p:cNvSpPr/>
          <p:nvPr/>
        </p:nvSpPr>
        <p:spPr>
          <a:xfrm rot="18900000">
            <a:off x="8817922" y="43364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0" name="椭圆 29"/>
          <p:cNvSpPr/>
          <p:nvPr/>
        </p:nvSpPr>
        <p:spPr>
          <a:xfrm>
            <a:off x="9021062" y="4461217"/>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a:t>
            </a:r>
            <a:r>
              <a:rPr lang="en-US" altLang="zh-CN" sz="2400" dirty="0" smtClean="0">
                <a:latin typeface="Agency FB" panose="020B0503020202020204" pitchFamily="34" charset="0"/>
              </a:rPr>
              <a:t>04</a:t>
            </a:r>
            <a:endParaRPr lang="zh-CN" altLang="en-US" sz="2400" dirty="0">
              <a:latin typeface="Agency FB" panose="020B0503020202020204" pitchFamily="34" charset="0"/>
            </a:endParaRPr>
          </a:p>
        </p:txBody>
      </p:sp>
      <p:cxnSp>
        <p:nvCxnSpPr>
          <p:cNvPr id="31" name="直接箭头连接符 30"/>
          <p:cNvCxnSpPr>
            <a:stCxn id="25" idx="0"/>
            <a:endCxn id="29" idx="0"/>
          </p:cNvCxnSpPr>
          <p:nvPr/>
        </p:nvCxnSpPr>
        <p:spPr>
          <a:xfrm>
            <a:off x="7809337" y="3425236"/>
            <a:ext cx="1240102" cy="1142736"/>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5" idx="2"/>
          </p:cNvCxnSpPr>
          <p:nvPr/>
        </p:nvCxnSpPr>
        <p:spPr>
          <a:xfrm flipV="1">
            <a:off x="5451370" y="3425236"/>
            <a:ext cx="1240103" cy="1142737"/>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0769027" y="3368603"/>
            <a:ext cx="596726" cy="596726"/>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dirty="0" smtClean="0">
                <a:latin typeface="Agency FB" panose="020B0503020202020204" pitchFamily="34" charset="0"/>
              </a:rPr>
              <a:t>Finish</a:t>
            </a:r>
            <a:endParaRPr lang="zh-CN" altLang="en-US" dirty="0">
              <a:latin typeface="Agency FB" panose="020B0503020202020204" pitchFamily="34" charset="0"/>
            </a:endParaRPr>
          </a:p>
        </p:txBody>
      </p:sp>
      <p:cxnSp>
        <p:nvCxnSpPr>
          <p:cNvPr id="34" name="直接箭头连接符 33"/>
          <p:cNvCxnSpPr>
            <a:endCxn id="6" idx="2"/>
          </p:cNvCxnSpPr>
          <p:nvPr/>
        </p:nvCxnSpPr>
        <p:spPr>
          <a:xfrm flipV="1">
            <a:off x="1318774" y="3425236"/>
            <a:ext cx="656765" cy="675363"/>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2"/>
          </p:cNvCxnSpPr>
          <p:nvPr/>
        </p:nvCxnSpPr>
        <p:spPr>
          <a:xfrm flipV="1">
            <a:off x="10167303" y="3932397"/>
            <a:ext cx="656703" cy="635575"/>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28"/>
          <p:cNvSpPr txBox="1"/>
          <p:nvPr/>
        </p:nvSpPr>
        <p:spPr>
          <a:xfrm>
            <a:off x="3387166" y="2200275"/>
            <a:ext cx="2253331" cy="332105"/>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收集</a:t>
            </a:r>
            <a:r>
              <a:rPr lang="zh-CN" altLang="en-US" sz="1800" b="1" dirty="0">
                <a:solidFill>
                  <a:srgbClr val="313D51"/>
                </a:solidFill>
                <a:latin typeface="思源黑体" panose="020B0500000000000000" pitchFamily="34" charset="-122"/>
                <a:ea typeface="思源黑体" panose="020B0500000000000000" pitchFamily="34" charset="-122"/>
              </a:rPr>
              <a:t>数据</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39" name="TextBox 29"/>
          <p:cNvSpPr txBox="1"/>
          <p:nvPr/>
        </p:nvSpPr>
        <p:spPr>
          <a:xfrm>
            <a:off x="3249930" y="2557145"/>
            <a:ext cx="3072130" cy="66357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本次研究的数据</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来源于：</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https://bbs.pinggu.org/thread-10898471-1-1.html</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0" name="TextBox 28"/>
          <p:cNvSpPr txBox="1"/>
          <p:nvPr/>
        </p:nvSpPr>
        <p:spPr>
          <a:xfrm>
            <a:off x="8073390" y="1015365"/>
            <a:ext cx="2862580" cy="332105"/>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读取数据并进行数据</a:t>
            </a:r>
            <a:r>
              <a:rPr lang="zh-CN" altLang="en-US" sz="1800" b="1" dirty="0">
                <a:solidFill>
                  <a:srgbClr val="313D51"/>
                </a:solidFill>
                <a:latin typeface="思源黑体" panose="020B0500000000000000" pitchFamily="34" charset="-122"/>
                <a:ea typeface="思源黑体" panose="020B0500000000000000" pitchFamily="34" charset="-122"/>
              </a:rPr>
              <a:t>预处理</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41" name="TextBox 29"/>
          <p:cNvSpPr txBox="1"/>
          <p:nvPr/>
        </p:nvSpPr>
        <p:spPr>
          <a:xfrm>
            <a:off x="8073262" y="1347197"/>
            <a:ext cx="2459709" cy="243332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采用</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pandas</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进行读取</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数据；</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采用以下函数进行数据</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预处理：</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1.</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dropna()；</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2.</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mean函数；</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3.</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max 函数；</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4.</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var 函数；</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5.</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sum 函数；</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6.</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replace 函数；</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7.</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set_index()函数；</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8.</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astype（）函数</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2" name="TextBox 28"/>
          <p:cNvSpPr txBox="1"/>
          <p:nvPr/>
        </p:nvSpPr>
        <p:spPr>
          <a:xfrm>
            <a:off x="1730650" y="4679525"/>
            <a:ext cx="2253331" cy="332105"/>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导入</a:t>
            </a:r>
            <a:r>
              <a:rPr lang="zh-CN" altLang="en-US" sz="1800" b="1" dirty="0">
                <a:solidFill>
                  <a:srgbClr val="313D51"/>
                </a:solidFill>
                <a:latin typeface="思源黑体" panose="020B0500000000000000" pitchFamily="34" charset="-122"/>
                <a:ea typeface="思源黑体" panose="020B0500000000000000" pitchFamily="34" charset="-122"/>
              </a:rPr>
              <a:t>库</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43" name="TextBox 29"/>
          <p:cNvSpPr txBox="1"/>
          <p:nvPr/>
        </p:nvSpPr>
        <p:spPr>
          <a:xfrm>
            <a:off x="1318895" y="5036185"/>
            <a:ext cx="2808605" cy="1351280"/>
          </a:xfrm>
          <a:prstGeom prst="rect">
            <a:avLst/>
          </a:prstGeom>
        </p:spPr>
        <p:txBody>
          <a:bodyPr wrap="square" lIns="0" tIns="0" rIns="0" bIns="0">
            <a:noAutofit/>
          </a:bodyPr>
          <a:lstStyle>
            <a:defPPr>
              <a:defRPr lang="zh-CN"/>
            </a:defPPr>
            <a:lvl1pPr algn="just">
              <a:defRPr>
                <a:solidFill>
                  <a:schemeClr val="accent2"/>
                </a:solidFill>
                <a:latin typeface="+mn-ea"/>
              </a:defRPr>
            </a:lvl1pPr>
          </a:lstStyle>
          <a:p>
            <a:pPr algn="l">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导入数据分析需要用到的库：</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1.OS</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2.pandas</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库；</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3.matplotlib</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库；</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4.matplotlib.pyplot库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4" name="TextBox 28"/>
          <p:cNvSpPr txBox="1"/>
          <p:nvPr/>
        </p:nvSpPr>
        <p:spPr>
          <a:xfrm>
            <a:off x="6528893" y="4679525"/>
            <a:ext cx="2253331" cy="332105"/>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smtClean="0">
                <a:solidFill>
                  <a:srgbClr val="313D51"/>
                </a:solidFill>
                <a:latin typeface="思源黑体" panose="020B0500000000000000" pitchFamily="34" charset="-122"/>
                <a:ea typeface="思源黑体" panose="020B0500000000000000" pitchFamily="34" charset="-122"/>
              </a:rPr>
              <a:t>数据可视化</a:t>
            </a:r>
            <a:r>
              <a:rPr lang="zh-CN" altLang="en-US" sz="1800" b="1" dirty="0" smtClean="0">
                <a:solidFill>
                  <a:srgbClr val="313D51"/>
                </a:solidFill>
                <a:latin typeface="思源黑体" panose="020B0500000000000000" pitchFamily="34" charset="-122"/>
                <a:ea typeface="思源黑体" panose="020B0500000000000000" pitchFamily="34" charset="-122"/>
              </a:rPr>
              <a:t>分析</a:t>
            </a:r>
            <a:endParaRPr lang="zh-CN" altLang="en-US" sz="1800" b="1" dirty="0" smtClean="0">
              <a:solidFill>
                <a:srgbClr val="313D51"/>
              </a:solidFill>
              <a:latin typeface="思源黑体" panose="020B0500000000000000" pitchFamily="34" charset="-122"/>
              <a:ea typeface="思源黑体" panose="020B0500000000000000" pitchFamily="34" charset="-122"/>
            </a:endParaRPr>
          </a:p>
        </p:txBody>
      </p:sp>
      <p:sp>
        <p:nvSpPr>
          <p:cNvPr id="45" name="TextBox 29"/>
          <p:cNvSpPr txBox="1"/>
          <p:nvPr/>
        </p:nvSpPr>
        <p:spPr>
          <a:xfrm>
            <a:off x="6322515" y="5036122"/>
            <a:ext cx="2459709" cy="2209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在数据预处理后进行数据可视化</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分析</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46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6000">
                                          <p:cBhvr additive="base">
                                            <p:cTn id="7" dur="1200" fill="hold"/>
                                            <p:tgtEl>
                                              <p:spTgt spid="5"/>
                                            </p:tgtEl>
                                            <p:attrNameLst>
                                              <p:attrName>ppt_x</p:attrName>
                                            </p:attrNameLst>
                                          </p:cBhvr>
                                          <p:tavLst>
                                            <p:tav tm="0">
                                              <p:val>
                                                <p:strVal val="#ppt_x"/>
                                              </p:val>
                                            </p:tav>
                                            <p:tav tm="100000">
                                              <p:val>
                                                <p:strVal val="#ppt_x"/>
                                              </p:val>
                                            </p:tav>
                                          </p:tavLst>
                                        </p:anim>
                                        <p:anim calcmode="lin" valueType="num" p14:bounceEnd="46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46000">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46000">
                                          <p:cBhvr additive="base">
                                            <p:cTn id="11" dur="1200" fill="hold"/>
                                            <p:tgtEl>
                                              <p:spTgt spid="28"/>
                                            </p:tgtEl>
                                            <p:attrNameLst>
                                              <p:attrName>ppt_x</p:attrName>
                                            </p:attrNameLst>
                                          </p:cBhvr>
                                          <p:tavLst>
                                            <p:tav tm="0">
                                              <p:val>
                                                <p:strVal val="#ppt_x"/>
                                              </p:val>
                                            </p:tav>
                                            <p:tav tm="100000">
                                              <p:val>
                                                <p:strVal val="#ppt_x"/>
                                              </p:val>
                                            </p:tav>
                                          </p:tavLst>
                                        </p:anim>
                                        <p:anim calcmode="lin" valueType="num" p14:bounceEnd="46000">
                                          <p:cBhvr additive="base">
                                            <p:cTn id="12" dur="12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14:presetBounceEnd="46000">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14:bounceEnd="46000">
                                          <p:cBhvr additive="base">
                                            <p:cTn id="15" dur="1200" fill="hold"/>
                                            <p:tgtEl>
                                              <p:spTgt spid="26"/>
                                            </p:tgtEl>
                                            <p:attrNameLst>
                                              <p:attrName>ppt_x</p:attrName>
                                            </p:attrNameLst>
                                          </p:cBhvr>
                                          <p:tavLst>
                                            <p:tav tm="0">
                                              <p:val>
                                                <p:strVal val="#ppt_x"/>
                                              </p:val>
                                            </p:tav>
                                            <p:tav tm="100000">
                                              <p:val>
                                                <p:strVal val="#ppt_x"/>
                                              </p:val>
                                            </p:tav>
                                          </p:tavLst>
                                        </p:anim>
                                        <p:anim calcmode="lin" valueType="num" p14:bounceEnd="46000">
                                          <p:cBhvr additive="base">
                                            <p:cTn id="16" dur="12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14:presetBounceEnd="46000">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14:bounceEnd="46000">
                                          <p:cBhvr additive="base">
                                            <p:cTn id="19" dur="1200" fill="hold"/>
                                            <p:tgtEl>
                                              <p:spTgt spid="30"/>
                                            </p:tgtEl>
                                            <p:attrNameLst>
                                              <p:attrName>ppt_x</p:attrName>
                                            </p:attrNameLst>
                                          </p:cBhvr>
                                          <p:tavLst>
                                            <p:tav tm="0">
                                              <p:val>
                                                <p:strVal val="#ppt_x"/>
                                              </p:val>
                                            </p:tav>
                                            <p:tav tm="100000">
                                              <p:val>
                                                <p:strVal val="#ppt_x"/>
                                              </p:val>
                                            </p:tav>
                                          </p:tavLst>
                                        </p:anim>
                                        <p:anim calcmode="lin" valueType="num" p14:bounceEnd="46000">
                                          <p:cBhvr additive="base">
                                            <p:cTn id="20" dur="1200" fill="hold"/>
                                            <p:tgtEl>
                                              <p:spTgt spid="30"/>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200"/>
                                            <p:tgtEl>
                                              <p:spTgt spid="34"/>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200"/>
                                            <p:tgtEl>
                                              <p:spTgt spid="6"/>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
                                            <p:tgtEl>
                                              <p:spTgt spid="24"/>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200"/>
                                            <p:tgtEl>
                                              <p:spTgt spid="27"/>
                                            </p:tgtEl>
                                          </p:cBhvr>
                                        </p:animEffect>
                                      </p:childTnLst>
                                    </p:cTn>
                                  </p:par>
                                </p:childTnLst>
                              </p:cTn>
                            </p:par>
                            <p:par>
                              <p:cTn id="41" fill="hold">
                                <p:stCondLst>
                                  <p:cond delay="4000"/>
                                </p:stCondLst>
                                <p:childTnLst>
                                  <p:par>
                                    <p:cTn id="42" presetID="22" presetClass="entr" presetSubtype="8"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200"/>
                                            <p:tgtEl>
                                              <p:spTgt spid="32"/>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200"/>
                                            <p:tgtEl>
                                              <p:spTgt spid="25"/>
                                            </p:tgtEl>
                                          </p:cBhvr>
                                        </p:animEffect>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200"/>
                                            <p:tgtEl>
                                              <p:spTgt spid="31"/>
                                            </p:tgtEl>
                                          </p:cBhvr>
                                        </p:animEffect>
                                      </p:childTnLst>
                                    </p:cTn>
                                  </p:par>
                                </p:childTnLst>
                              </p:cTn>
                            </p:par>
                            <p:par>
                              <p:cTn id="53" fill="hold">
                                <p:stCondLst>
                                  <p:cond delay="5500"/>
                                </p:stCondLst>
                                <p:childTnLst>
                                  <p:par>
                                    <p:cTn id="54" presetID="22" presetClass="entr" presetSubtype="8"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200"/>
                                            <p:tgtEl>
                                              <p:spTgt spid="29"/>
                                            </p:tgtEl>
                                          </p:cBhvr>
                                        </p:animEffect>
                                      </p:childTnLst>
                                    </p:cTn>
                                  </p:par>
                                </p:childTnLst>
                              </p:cTn>
                            </p:par>
                            <p:par>
                              <p:cTn id="57" fill="hold">
                                <p:stCondLst>
                                  <p:cond delay="6000"/>
                                </p:stCondLst>
                                <p:childTnLst>
                                  <p:par>
                                    <p:cTn id="58" presetID="22" presetClass="entr" presetSubtype="8"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left)">
                                          <p:cBhvr>
                                            <p:cTn id="60" dur="200"/>
                                            <p:tgtEl>
                                              <p:spTgt spid="37"/>
                                            </p:tgtEl>
                                          </p:cBhvr>
                                        </p:animEffect>
                                      </p:childTnLst>
                                    </p:cTn>
                                  </p:par>
                                </p:childTnLst>
                              </p:cTn>
                            </p:par>
                            <p:par>
                              <p:cTn id="61" fill="hold">
                                <p:stCondLst>
                                  <p:cond delay="6500"/>
                                </p:stCondLst>
                                <p:childTnLst>
                                  <p:par>
                                    <p:cTn id="62" presetID="10"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par>
                              <p:cTn id="65" fill="hold">
                                <p:stCondLst>
                                  <p:cond delay="7000"/>
                                </p:stCondLst>
                                <p:childTnLst>
                                  <p:par>
                                    <p:cTn id="66" presetID="31" presetClass="entr" presetSubtype="0" fill="hold" grpId="0" nodeType="after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p:cTn id="68" dur="1000" fill="hold"/>
                                            <p:tgtEl>
                                              <p:spTgt spid="38"/>
                                            </p:tgtEl>
                                            <p:attrNameLst>
                                              <p:attrName>ppt_w</p:attrName>
                                            </p:attrNameLst>
                                          </p:cBhvr>
                                          <p:tavLst>
                                            <p:tav tm="0">
                                              <p:val>
                                                <p:fltVal val="0"/>
                                              </p:val>
                                            </p:tav>
                                            <p:tav tm="100000">
                                              <p:val>
                                                <p:strVal val="#ppt_w"/>
                                              </p:val>
                                            </p:tav>
                                          </p:tavLst>
                                        </p:anim>
                                        <p:anim calcmode="lin" valueType="num">
                                          <p:cBhvr>
                                            <p:cTn id="69" dur="1000" fill="hold"/>
                                            <p:tgtEl>
                                              <p:spTgt spid="38"/>
                                            </p:tgtEl>
                                            <p:attrNameLst>
                                              <p:attrName>ppt_h</p:attrName>
                                            </p:attrNameLst>
                                          </p:cBhvr>
                                          <p:tavLst>
                                            <p:tav tm="0">
                                              <p:val>
                                                <p:fltVal val="0"/>
                                              </p:val>
                                            </p:tav>
                                            <p:tav tm="100000">
                                              <p:val>
                                                <p:strVal val="#ppt_h"/>
                                              </p:val>
                                            </p:tav>
                                          </p:tavLst>
                                        </p:anim>
                                        <p:anim calcmode="lin" valueType="num">
                                          <p:cBhvr>
                                            <p:cTn id="70" dur="1000" fill="hold"/>
                                            <p:tgtEl>
                                              <p:spTgt spid="38"/>
                                            </p:tgtEl>
                                            <p:attrNameLst>
                                              <p:attrName>style.rotation</p:attrName>
                                            </p:attrNameLst>
                                          </p:cBhvr>
                                          <p:tavLst>
                                            <p:tav tm="0">
                                              <p:val>
                                                <p:fltVal val="90"/>
                                              </p:val>
                                            </p:tav>
                                            <p:tav tm="100000">
                                              <p:val>
                                                <p:fltVal val="0"/>
                                              </p:val>
                                            </p:tav>
                                          </p:tavLst>
                                        </p:anim>
                                        <p:animEffect transition="in" filter="fade">
                                          <p:cBhvr>
                                            <p:cTn id="71" dur="1000"/>
                                            <p:tgtEl>
                                              <p:spTgt spid="38"/>
                                            </p:tgtEl>
                                          </p:cBhvr>
                                        </p:animEffect>
                                      </p:childTnLst>
                                    </p:cTn>
                                  </p:par>
                                  <p:par>
                                    <p:cTn id="72" presetID="31"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p:cTn id="74" dur="1000" fill="hold"/>
                                            <p:tgtEl>
                                              <p:spTgt spid="39"/>
                                            </p:tgtEl>
                                            <p:attrNameLst>
                                              <p:attrName>ppt_w</p:attrName>
                                            </p:attrNameLst>
                                          </p:cBhvr>
                                          <p:tavLst>
                                            <p:tav tm="0">
                                              <p:val>
                                                <p:fltVal val="0"/>
                                              </p:val>
                                            </p:tav>
                                            <p:tav tm="100000">
                                              <p:val>
                                                <p:strVal val="#ppt_w"/>
                                              </p:val>
                                            </p:tav>
                                          </p:tavLst>
                                        </p:anim>
                                        <p:anim calcmode="lin" valueType="num">
                                          <p:cBhvr>
                                            <p:cTn id="75" dur="1000" fill="hold"/>
                                            <p:tgtEl>
                                              <p:spTgt spid="39"/>
                                            </p:tgtEl>
                                            <p:attrNameLst>
                                              <p:attrName>ppt_h</p:attrName>
                                            </p:attrNameLst>
                                          </p:cBhvr>
                                          <p:tavLst>
                                            <p:tav tm="0">
                                              <p:val>
                                                <p:fltVal val="0"/>
                                              </p:val>
                                            </p:tav>
                                            <p:tav tm="100000">
                                              <p:val>
                                                <p:strVal val="#ppt_h"/>
                                              </p:val>
                                            </p:tav>
                                          </p:tavLst>
                                        </p:anim>
                                        <p:anim calcmode="lin" valueType="num">
                                          <p:cBhvr>
                                            <p:cTn id="76" dur="1000" fill="hold"/>
                                            <p:tgtEl>
                                              <p:spTgt spid="39"/>
                                            </p:tgtEl>
                                            <p:attrNameLst>
                                              <p:attrName>style.rotation</p:attrName>
                                            </p:attrNameLst>
                                          </p:cBhvr>
                                          <p:tavLst>
                                            <p:tav tm="0">
                                              <p:val>
                                                <p:fltVal val="90"/>
                                              </p:val>
                                            </p:tav>
                                            <p:tav tm="100000">
                                              <p:val>
                                                <p:fltVal val="0"/>
                                              </p:val>
                                            </p:tav>
                                          </p:tavLst>
                                        </p:anim>
                                        <p:animEffect transition="in" filter="fade">
                                          <p:cBhvr>
                                            <p:cTn id="77" dur="1000"/>
                                            <p:tgtEl>
                                              <p:spTgt spid="39"/>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p:cTn id="80" dur="1000" fill="hold"/>
                                            <p:tgtEl>
                                              <p:spTgt spid="40"/>
                                            </p:tgtEl>
                                            <p:attrNameLst>
                                              <p:attrName>ppt_w</p:attrName>
                                            </p:attrNameLst>
                                          </p:cBhvr>
                                          <p:tavLst>
                                            <p:tav tm="0">
                                              <p:val>
                                                <p:fltVal val="0"/>
                                              </p:val>
                                            </p:tav>
                                            <p:tav tm="100000">
                                              <p:val>
                                                <p:strVal val="#ppt_w"/>
                                              </p:val>
                                            </p:tav>
                                          </p:tavLst>
                                        </p:anim>
                                        <p:anim calcmode="lin" valueType="num">
                                          <p:cBhvr>
                                            <p:cTn id="81" dur="1000" fill="hold"/>
                                            <p:tgtEl>
                                              <p:spTgt spid="40"/>
                                            </p:tgtEl>
                                            <p:attrNameLst>
                                              <p:attrName>ppt_h</p:attrName>
                                            </p:attrNameLst>
                                          </p:cBhvr>
                                          <p:tavLst>
                                            <p:tav tm="0">
                                              <p:val>
                                                <p:fltVal val="0"/>
                                              </p:val>
                                            </p:tav>
                                            <p:tav tm="100000">
                                              <p:val>
                                                <p:strVal val="#ppt_h"/>
                                              </p:val>
                                            </p:tav>
                                          </p:tavLst>
                                        </p:anim>
                                        <p:anim calcmode="lin" valueType="num">
                                          <p:cBhvr>
                                            <p:cTn id="82" dur="1000" fill="hold"/>
                                            <p:tgtEl>
                                              <p:spTgt spid="40"/>
                                            </p:tgtEl>
                                            <p:attrNameLst>
                                              <p:attrName>style.rotation</p:attrName>
                                            </p:attrNameLst>
                                          </p:cBhvr>
                                          <p:tavLst>
                                            <p:tav tm="0">
                                              <p:val>
                                                <p:fltVal val="90"/>
                                              </p:val>
                                            </p:tav>
                                            <p:tav tm="100000">
                                              <p:val>
                                                <p:fltVal val="0"/>
                                              </p:val>
                                            </p:tav>
                                          </p:tavLst>
                                        </p:anim>
                                        <p:animEffect transition="in" filter="fade">
                                          <p:cBhvr>
                                            <p:cTn id="83" dur="1000"/>
                                            <p:tgtEl>
                                              <p:spTgt spid="40"/>
                                            </p:tgtEl>
                                          </p:cBhvr>
                                        </p:animEffect>
                                      </p:childTnLst>
                                    </p:cTn>
                                  </p:par>
                                  <p:par>
                                    <p:cTn id="84" presetID="31"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 calcmode="lin" valueType="num">
                                          <p:cBhvr>
                                            <p:cTn id="86" dur="1000" fill="hold"/>
                                            <p:tgtEl>
                                              <p:spTgt spid="41"/>
                                            </p:tgtEl>
                                            <p:attrNameLst>
                                              <p:attrName>ppt_w</p:attrName>
                                            </p:attrNameLst>
                                          </p:cBhvr>
                                          <p:tavLst>
                                            <p:tav tm="0">
                                              <p:val>
                                                <p:fltVal val="0"/>
                                              </p:val>
                                            </p:tav>
                                            <p:tav tm="100000">
                                              <p:val>
                                                <p:strVal val="#ppt_w"/>
                                              </p:val>
                                            </p:tav>
                                          </p:tavLst>
                                        </p:anim>
                                        <p:anim calcmode="lin" valueType="num">
                                          <p:cBhvr>
                                            <p:cTn id="87" dur="1000" fill="hold"/>
                                            <p:tgtEl>
                                              <p:spTgt spid="41"/>
                                            </p:tgtEl>
                                            <p:attrNameLst>
                                              <p:attrName>ppt_h</p:attrName>
                                            </p:attrNameLst>
                                          </p:cBhvr>
                                          <p:tavLst>
                                            <p:tav tm="0">
                                              <p:val>
                                                <p:fltVal val="0"/>
                                              </p:val>
                                            </p:tav>
                                            <p:tav tm="100000">
                                              <p:val>
                                                <p:strVal val="#ppt_h"/>
                                              </p:val>
                                            </p:tav>
                                          </p:tavLst>
                                        </p:anim>
                                        <p:anim calcmode="lin" valueType="num">
                                          <p:cBhvr>
                                            <p:cTn id="88" dur="1000" fill="hold"/>
                                            <p:tgtEl>
                                              <p:spTgt spid="41"/>
                                            </p:tgtEl>
                                            <p:attrNameLst>
                                              <p:attrName>style.rotation</p:attrName>
                                            </p:attrNameLst>
                                          </p:cBhvr>
                                          <p:tavLst>
                                            <p:tav tm="0">
                                              <p:val>
                                                <p:fltVal val="90"/>
                                              </p:val>
                                            </p:tav>
                                            <p:tav tm="100000">
                                              <p:val>
                                                <p:fltVal val="0"/>
                                              </p:val>
                                            </p:tav>
                                          </p:tavLst>
                                        </p:anim>
                                        <p:animEffect transition="in" filter="fade">
                                          <p:cBhvr>
                                            <p:cTn id="89" dur="1000"/>
                                            <p:tgtEl>
                                              <p:spTgt spid="41"/>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 calcmode="lin" valueType="num">
                                          <p:cBhvr>
                                            <p:cTn id="92" dur="1000" fill="hold"/>
                                            <p:tgtEl>
                                              <p:spTgt spid="42"/>
                                            </p:tgtEl>
                                            <p:attrNameLst>
                                              <p:attrName>ppt_w</p:attrName>
                                            </p:attrNameLst>
                                          </p:cBhvr>
                                          <p:tavLst>
                                            <p:tav tm="0">
                                              <p:val>
                                                <p:fltVal val="0"/>
                                              </p:val>
                                            </p:tav>
                                            <p:tav tm="100000">
                                              <p:val>
                                                <p:strVal val="#ppt_w"/>
                                              </p:val>
                                            </p:tav>
                                          </p:tavLst>
                                        </p:anim>
                                        <p:anim calcmode="lin" valueType="num">
                                          <p:cBhvr>
                                            <p:cTn id="93" dur="1000" fill="hold"/>
                                            <p:tgtEl>
                                              <p:spTgt spid="42"/>
                                            </p:tgtEl>
                                            <p:attrNameLst>
                                              <p:attrName>ppt_h</p:attrName>
                                            </p:attrNameLst>
                                          </p:cBhvr>
                                          <p:tavLst>
                                            <p:tav tm="0">
                                              <p:val>
                                                <p:fltVal val="0"/>
                                              </p:val>
                                            </p:tav>
                                            <p:tav tm="100000">
                                              <p:val>
                                                <p:strVal val="#ppt_h"/>
                                              </p:val>
                                            </p:tav>
                                          </p:tavLst>
                                        </p:anim>
                                        <p:anim calcmode="lin" valueType="num">
                                          <p:cBhvr>
                                            <p:cTn id="94" dur="1000" fill="hold"/>
                                            <p:tgtEl>
                                              <p:spTgt spid="42"/>
                                            </p:tgtEl>
                                            <p:attrNameLst>
                                              <p:attrName>style.rotation</p:attrName>
                                            </p:attrNameLst>
                                          </p:cBhvr>
                                          <p:tavLst>
                                            <p:tav tm="0">
                                              <p:val>
                                                <p:fltVal val="90"/>
                                              </p:val>
                                            </p:tav>
                                            <p:tav tm="100000">
                                              <p:val>
                                                <p:fltVal val="0"/>
                                              </p:val>
                                            </p:tav>
                                          </p:tavLst>
                                        </p:anim>
                                        <p:animEffect transition="in" filter="fade">
                                          <p:cBhvr>
                                            <p:cTn id="95" dur="1000"/>
                                            <p:tgtEl>
                                              <p:spTgt spid="42"/>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1000" fill="hold"/>
                                            <p:tgtEl>
                                              <p:spTgt spid="43"/>
                                            </p:tgtEl>
                                            <p:attrNameLst>
                                              <p:attrName>ppt_w</p:attrName>
                                            </p:attrNameLst>
                                          </p:cBhvr>
                                          <p:tavLst>
                                            <p:tav tm="0">
                                              <p:val>
                                                <p:fltVal val="0"/>
                                              </p:val>
                                            </p:tav>
                                            <p:tav tm="100000">
                                              <p:val>
                                                <p:strVal val="#ppt_w"/>
                                              </p:val>
                                            </p:tav>
                                          </p:tavLst>
                                        </p:anim>
                                        <p:anim calcmode="lin" valueType="num">
                                          <p:cBhvr>
                                            <p:cTn id="99" dur="1000" fill="hold"/>
                                            <p:tgtEl>
                                              <p:spTgt spid="43"/>
                                            </p:tgtEl>
                                            <p:attrNameLst>
                                              <p:attrName>ppt_h</p:attrName>
                                            </p:attrNameLst>
                                          </p:cBhvr>
                                          <p:tavLst>
                                            <p:tav tm="0">
                                              <p:val>
                                                <p:fltVal val="0"/>
                                              </p:val>
                                            </p:tav>
                                            <p:tav tm="100000">
                                              <p:val>
                                                <p:strVal val="#ppt_h"/>
                                              </p:val>
                                            </p:tav>
                                          </p:tavLst>
                                        </p:anim>
                                        <p:anim calcmode="lin" valueType="num">
                                          <p:cBhvr>
                                            <p:cTn id="100" dur="1000" fill="hold"/>
                                            <p:tgtEl>
                                              <p:spTgt spid="43"/>
                                            </p:tgtEl>
                                            <p:attrNameLst>
                                              <p:attrName>style.rotation</p:attrName>
                                            </p:attrNameLst>
                                          </p:cBhvr>
                                          <p:tavLst>
                                            <p:tav tm="0">
                                              <p:val>
                                                <p:fltVal val="90"/>
                                              </p:val>
                                            </p:tav>
                                            <p:tav tm="100000">
                                              <p:val>
                                                <p:fltVal val="0"/>
                                              </p:val>
                                            </p:tav>
                                          </p:tavLst>
                                        </p:anim>
                                        <p:animEffect transition="in" filter="fade">
                                          <p:cBhvr>
                                            <p:cTn id="101" dur="1000"/>
                                            <p:tgtEl>
                                              <p:spTgt spid="43"/>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44"/>
                                            </p:tgtEl>
                                            <p:attrNameLst>
                                              <p:attrName>style.visibility</p:attrName>
                                            </p:attrNameLst>
                                          </p:cBhvr>
                                          <p:to>
                                            <p:strVal val="visible"/>
                                          </p:to>
                                        </p:set>
                                        <p:anim calcmode="lin" valueType="num">
                                          <p:cBhvr>
                                            <p:cTn id="104" dur="1000" fill="hold"/>
                                            <p:tgtEl>
                                              <p:spTgt spid="44"/>
                                            </p:tgtEl>
                                            <p:attrNameLst>
                                              <p:attrName>ppt_w</p:attrName>
                                            </p:attrNameLst>
                                          </p:cBhvr>
                                          <p:tavLst>
                                            <p:tav tm="0">
                                              <p:val>
                                                <p:fltVal val="0"/>
                                              </p:val>
                                            </p:tav>
                                            <p:tav tm="100000">
                                              <p:val>
                                                <p:strVal val="#ppt_w"/>
                                              </p:val>
                                            </p:tav>
                                          </p:tavLst>
                                        </p:anim>
                                        <p:anim calcmode="lin" valueType="num">
                                          <p:cBhvr>
                                            <p:cTn id="105" dur="1000" fill="hold"/>
                                            <p:tgtEl>
                                              <p:spTgt spid="44"/>
                                            </p:tgtEl>
                                            <p:attrNameLst>
                                              <p:attrName>ppt_h</p:attrName>
                                            </p:attrNameLst>
                                          </p:cBhvr>
                                          <p:tavLst>
                                            <p:tav tm="0">
                                              <p:val>
                                                <p:fltVal val="0"/>
                                              </p:val>
                                            </p:tav>
                                            <p:tav tm="100000">
                                              <p:val>
                                                <p:strVal val="#ppt_h"/>
                                              </p:val>
                                            </p:tav>
                                          </p:tavLst>
                                        </p:anim>
                                        <p:anim calcmode="lin" valueType="num">
                                          <p:cBhvr>
                                            <p:cTn id="106" dur="1000" fill="hold"/>
                                            <p:tgtEl>
                                              <p:spTgt spid="44"/>
                                            </p:tgtEl>
                                            <p:attrNameLst>
                                              <p:attrName>style.rotation</p:attrName>
                                            </p:attrNameLst>
                                          </p:cBhvr>
                                          <p:tavLst>
                                            <p:tav tm="0">
                                              <p:val>
                                                <p:fltVal val="90"/>
                                              </p:val>
                                            </p:tav>
                                            <p:tav tm="100000">
                                              <p:val>
                                                <p:fltVal val="0"/>
                                              </p:val>
                                            </p:tav>
                                          </p:tavLst>
                                        </p:anim>
                                        <p:animEffect transition="in" filter="fade">
                                          <p:cBhvr>
                                            <p:cTn id="107" dur="1000"/>
                                            <p:tgtEl>
                                              <p:spTgt spid="44"/>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1000" fill="hold"/>
                                            <p:tgtEl>
                                              <p:spTgt spid="45"/>
                                            </p:tgtEl>
                                            <p:attrNameLst>
                                              <p:attrName>ppt_w</p:attrName>
                                            </p:attrNameLst>
                                          </p:cBhvr>
                                          <p:tavLst>
                                            <p:tav tm="0">
                                              <p:val>
                                                <p:fltVal val="0"/>
                                              </p:val>
                                            </p:tav>
                                            <p:tav tm="100000">
                                              <p:val>
                                                <p:strVal val="#ppt_w"/>
                                              </p:val>
                                            </p:tav>
                                          </p:tavLst>
                                        </p:anim>
                                        <p:anim calcmode="lin" valueType="num">
                                          <p:cBhvr>
                                            <p:cTn id="111" dur="1000" fill="hold"/>
                                            <p:tgtEl>
                                              <p:spTgt spid="45"/>
                                            </p:tgtEl>
                                            <p:attrNameLst>
                                              <p:attrName>ppt_h</p:attrName>
                                            </p:attrNameLst>
                                          </p:cBhvr>
                                          <p:tavLst>
                                            <p:tav tm="0">
                                              <p:val>
                                                <p:fltVal val="0"/>
                                              </p:val>
                                            </p:tav>
                                            <p:tav tm="100000">
                                              <p:val>
                                                <p:strVal val="#ppt_h"/>
                                              </p:val>
                                            </p:tav>
                                          </p:tavLst>
                                        </p:anim>
                                        <p:anim calcmode="lin" valueType="num">
                                          <p:cBhvr>
                                            <p:cTn id="112" dur="1000" fill="hold"/>
                                            <p:tgtEl>
                                              <p:spTgt spid="45"/>
                                            </p:tgtEl>
                                            <p:attrNameLst>
                                              <p:attrName>style.rotation</p:attrName>
                                            </p:attrNameLst>
                                          </p:cBhvr>
                                          <p:tavLst>
                                            <p:tav tm="0">
                                              <p:val>
                                                <p:fltVal val="90"/>
                                              </p:val>
                                            </p:tav>
                                            <p:tav tm="100000">
                                              <p:val>
                                                <p:fltVal val="0"/>
                                              </p:val>
                                            </p:tav>
                                          </p:tavLst>
                                        </p:anim>
                                        <p:animEffect transition="in" filter="fade">
                                          <p:cBhvr>
                                            <p:cTn id="11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animBg="1"/>
          <p:bldP spid="25" grpId="0" animBg="1"/>
          <p:bldP spid="26" grpId="0" animBg="1"/>
          <p:bldP spid="27" grpId="0" animBg="1"/>
          <p:bldP spid="28" grpId="0" animBg="1"/>
          <p:bldP spid="29" grpId="0" animBg="1"/>
          <p:bldP spid="30" grpId="0" animBg="1"/>
          <p:bldP spid="33" grpId="0" animBg="1"/>
          <p:bldP spid="38" grpId="0"/>
          <p:bldP spid="39" grpId="0"/>
          <p:bldP spid="40" grpId="0"/>
          <p:bldP spid="41" grpId="0"/>
          <p:bldP spid="42" grpId="0"/>
          <p:bldP spid="43" grpId="0"/>
          <p:bldP spid="44" grpId="0"/>
          <p:bldP spid="4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ppt_x"/>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200" fill="hold"/>
                                            <p:tgtEl>
                                              <p:spTgt spid="28"/>
                                            </p:tgtEl>
                                            <p:attrNameLst>
                                              <p:attrName>ppt_x</p:attrName>
                                            </p:attrNameLst>
                                          </p:cBhvr>
                                          <p:tavLst>
                                            <p:tav tm="0">
                                              <p:val>
                                                <p:strVal val="#ppt_x"/>
                                              </p:val>
                                            </p:tav>
                                            <p:tav tm="100000">
                                              <p:val>
                                                <p:strVal val="#ppt_x"/>
                                              </p:val>
                                            </p:tav>
                                          </p:tavLst>
                                        </p:anim>
                                        <p:anim calcmode="lin" valueType="num">
                                          <p:cBhvr additive="base">
                                            <p:cTn id="12" dur="12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200" fill="hold"/>
                                            <p:tgtEl>
                                              <p:spTgt spid="26"/>
                                            </p:tgtEl>
                                            <p:attrNameLst>
                                              <p:attrName>ppt_x</p:attrName>
                                            </p:attrNameLst>
                                          </p:cBhvr>
                                          <p:tavLst>
                                            <p:tav tm="0">
                                              <p:val>
                                                <p:strVal val="#ppt_x"/>
                                              </p:val>
                                            </p:tav>
                                            <p:tav tm="100000">
                                              <p:val>
                                                <p:strVal val="#ppt_x"/>
                                              </p:val>
                                            </p:tav>
                                          </p:tavLst>
                                        </p:anim>
                                        <p:anim calcmode="lin" valueType="num">
                                          <p:cBhvr additive="base">
                                            <p:cTn id="16" dur="12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200" fill="hold"/>
                                            <p:tgtEl>
                                              <p:spTgt spid="30"/>
                                            </p:tgtEl>
                                            <p:attrNameLst>
                                              <p:attrName>ppt_x</p:attrName>
                                            </p:attrNameLst>
                                          </p:cBhvr>
                                          <p:tavLst>
                                            <p:tav tm="0">
                                              <p:val>
                                                <p:strVal val="#ppt_x"/>
                                              </p:val>
                                            </p:tav>
                                            <p:tav tm="100000">
                                              <p:val>
                                                <p:strVal val="#ppt_x"/>
                                              </p:val>
                                            </p:tav>
                                          </p:tavLst>
                                        </p:anim>
                                        <p:anim calcmode="lin" valueType="num">
                                          <p:cBhvr additive="base">
                                            <p:cTn id="20" dur="1200" fill="hold"/>
                                            <p:tgtEl>
                                              <p:spTgt spid="30"/>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200"/>
                                            <p:tgtEl>
                                              <p:spTgt spid="34"/>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200"/>
                                            <p:tgtEl>
                                              <p:spTgt spid="6"/>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
                                            <p:tgtEl>
                                              <p:spTgt spid="24"/>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200"/>
                                            <p:tgtEl>
                                              <p:spTgt spid="27"/>
                                            </p:tgtEl>
                                          </p:cBhvr>
                                        </p:animEffect>
                                      </p:childTnLst>
                                    </p:cTn>
                                  </p:par>
                                </p:childTnLst>
                              </p:cTn>
                            </p:par>
                            <p:par>
                              <p:cTn id="41" fill="hold">
                                <p:stCondLst>
                                  <p:cond delay="4000"/>
                                </p:stCondLst>
                                <p:childTnLst>
                                  <p:par>
                                    <p:cTn id="42" presetID="22" presetClass="entr" presetSubtype="8"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200"/>
                                            <p:tgtEl>
                                              <p:spTgt spid="32"/>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200"/>
                                            <p:tgtEl>
                                              <p:spTgt spid="25"/>
                                            </p:tgtEl>
                                          </p:cBhvr>
                                        </p:animEffect>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200"/>
                                            <p:tgtEl>
                                              <p:spTgt spid="31"/>
                                            </p:tgtEl>
                                          </p:cBhvr>
                                        </p:animEffect>
                                      </p:childTnLst>
                                    </p:cTn>
                                  </p:par>
                                </p:childTnLst>
                              </p:cTn>
                            </p:par>
                            <p:par>
                              <p:cTn id="53" fill="hold">
                                <p:stCondLst>
                                  <p:cond delay="5500"/>
                                </p:stCondLst>
                                <p:childTnLst>
                                  <p:par>
                                    <p:cTn id="54" presetID="22" presetClass="entr" presetSubtype="8"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200"/>
                                            <p:tgtEl>
                                              <p:spTgt spid="29"/>
                                            </p:tgtEl>
                                          </p:cBhvr>
                                        </p:animEffect>
                                      </p:childTnLst>
                                    </p:cTn>
                                  </p:par>
                                </p:childTnLst>
                              </p:cTn>
                            </p:par>
                            <p:par>
                              <p:cTn id="57" fill="hold">
                                <p:stCondLst>
                                  <p:cond delay="6000"/>
                                </p:stCondLst>
                                <p:childTnLst>
                                  <p:par>
                                    <p:cTn id="58" presetID="22" presetClass="entr" presetSubtype="8"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left)">
                                          <p:cBhvr>
                                            <p:cTn id="60" dur="200"/>
                                            <p:tgtEl>
                                              <p:spTgt spid="37"/>
                                            </p:tgtEl>
                                          </p:cBhvr>
                                        </p:animEffect>
                                      </p:childTnLst>
                                    </p:cTn>
                                  </p:par>
                                </p:childTnLst>
                              </p:cTn>
                            </p:par>
                            <p:par>
                              <p:cTn id="61" fill="hold">
                                <p:stCondLst>
                                  <p:cond delay="6500"/>
                                </p:stCondLst>
                                <p:childTnLst>
                                  <p:par>
                                    <p:cTn id="62" presetID="10"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par>
                              <p:cTn id="65" fill="hold">
                                <p:stCondLst>
                                  <p:cond delay="7000"/>
                                </p:stCondLst>
                                <p:childTnLst>
                                  <p:par>
                                    <p:cTn id="66" presetID="31" presetClass="entr" presetSubtype="0" fill="hold" grpId="0" nodeType="after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p:cTn id="68" dur="1000" fill="hold"/>
                                            <p:tgtEl>
                                              <p:spTgt spid="38"/>
                                            </p:tgtEl>
                                            <p:attrNameLst>
                                              <p:attrName>ppt_w</p:attrName>
                                            </p:attrNameLst>
                                          </p:cBhvr>
                                          <p:tavLst>
                                            <p:tav tm="0">
                                              <p:val>
                                                <p:fltVal val="0"/>
                                              </p:val>
                                            </p:tav>
                                            <p:tav tm="100000">
                                              <p:val>
                                                <p:strVal val="#ppt_w"/>
                                              </p:val>
                                            </p:tav>
                                          </p:tavLst>
                                        </p:anim>
                                        <p:anim calcmode="lin" valueType="num">
                                          <p:cBhvr>
                                            <p:cTn id="69" dur="1000" fill="hold"/>
                                            <p:tgtEl>
                                              <p:spTgt spid="38"/>
                                            </p:tgtEl>
                                            <p:attrNameLst>
                                              <p:attrName>ppt_h</p:attrName>
                                            </p:attrNameLst>
                                          </p:cBhvr>
                                          <p:tavLst>
                                            <p:tav tm="0">
                                              <p:val>
                                                <p:fltVal val="0"/>
                                              </p:val>
                                            </p:tav>
                                            <p:tav tm="100000">
                                              <p:val>
                                                <p:strVal val="#ppt_h"/>
                                              </p:val>
                                            </p:tav>
                                          </p:tavLst>
                                        </p:anim>
                                        <p:anim calcmode="lin" valueType="num">
                                          <p:cBhvr>
                                            <p:cTn id="70" dur="1000" fill="hold"/>
                                            <p:tgtEl>
                                              <p:spTgt spid="38"/>
                                            </p:tgtEl>
                                            <p:attrNameLst>
                                              <p:attrName>style.rotation</p:attrName>
                                            </p:attrNameLst>
                                          </p:cBhvr>
                                          <p:tavLst>
                                            <p:tav tm="0">
                                              <p:val>
                                                <p:fltVal val="90"/>
                                              </p:val>
                                            </p:tav>
                                            <p:tav tm="100000">
                                              <p:val>
                                                <p:fltVal val="0"/>
                                              </p:val>
                                            </p:tav>
                                          </p:tavLst>
                                        </p:anim>
                                        <p:animEffect transition="in" filter="fade">
                                          <p:cBhvr>
                                            <p:cTn id="71" dur="1000"/>
                                            <p:tgtEl>
                                              <p:spTgt spid="38"/>
                                            </p:tgtEl>
                                          </p:cBhvr>
                                        </p:animEffect>
                                      </p:childTnLst>
                                    </p:cTn>
                                  </p:par>
                                  <p:par>
                                    <p:cTn id="72" presetID="31"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p:cTn id="74" dur="1000" fill="hold"/>
                                            <p:tgtEl>
                                              <p:spTgt spid="39"/>
                                            </p:tgtEl>
                                            <p:attrNameLst>
                                              <p:attrName>ppt_w</p:attrName>
                                            </p:attrNameLst>
                                          </p:cBhvr>
                                          <p:tavLst>
                                            <p:tav tm="0">
                                              <p:val>
                                                <p:fltVal val="0"/>
                                              </p:val>
                                            </p:tav>
                                            <p:tav tm="100000">
                                              <p:val>
                                                <p:strVal val="#ppt_w"/>
                                              </p:val>
                                            </p:tav>
                                          </p:tavLst>
                                        </p:anim>
                                        <p:anim calcmode="lin" valueType="num">
                                          <p:cBhvr>
                                            <p:cTn id="75" dur="1000" fill="hold"/>
                                            <p:tgtEl>
                                              <p:spTgt spid="39"/>
                                            </p:tgtEl>
                                            <p:attrNameLst>
                                              <p:attrName>ppt_h</p:attrName>
                                            </p:attrNameLst>
                                          </p:cBhvr>
                                          <p:tavLst>
                                            <p:tav tm="0">
                                              <p:val>
                                                <p:fltVal val="0"/>
                                              </p:val>
                                            </p:tav>
                                            <p:tav tm="100000">
                                              <p:val>
                                                <p:strVal val="#ppt_h"/>
                                              </p:val>
                                            </p:tav>
                                          </p:tavLst>
                                        </p:anim>
                                        <p:anim calcmode="lin" valueType="num">
                                          <p:cBhvr>
                                            <p:cTn id="76" dur="1000" fill="hold"/>
                                            <p:tgtEl>
                                              <p:spTgt spid="39"/>
                                            </p:tgtEl>
                                            <p:attrNameLst>
                                              <p:attrName>style.rotation</p:attrName>
                                            </p:attrNameLst>
                                          </p:cBhvr>
                                          <p:tavLst>
                                            <p:tav tm="0">
                                              <p:val>
                                                <p:fltVal val="90"/>
                                              </p:val>
                                            </p:tav>
                                            <p:tav tm="100000">
                                              <p:val>
                                                <p:fltVal val="0"/>
                                              </p:val>
                                            </p:tav>
                                          </p:tavLst>
                                        </p:anim>
                                        <p:animEffect transition="in" filter="fade">
                                          <p:cBhvr>
                                            <p:cTn id="77" dur="1000"/>
                                            <p:tgtEl>
                                              <p:spTgt spid="39"/>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p:cTn id="80" dur="1000" fill="hold"/>
                                            <p:tgtEl>
                                              <p:spTgt spid="40"/>
                                            </p:tgtEl>
                                            <p:attrNameLst>
                                              <p:attrName>ppt_w</p:attrName>
                                            </p:attrNameLst>
                                          </p:cBhvr>
                                          <p:tavLst>
                                            <p:tav tm="0">
                                              <p:val>
                                                <p:fltVal val="0"/>
                                              </p:val>
                                            </p:tav>
                                            <p:tav tm="100000">
                                              <p:val>
                                                <p:strVal val="#ppt_w"/>
                                              </p:val>
                                            </p:tav>
                                          </p:tavLst>
                                        </p:anim>
                                        <p:anim calcmode="lin" valueType="num">
                                          <p:cBhvr>
                                            <p:cTn id="81" dur="1000" fill="hold"/>
                                            <p:tgtEl>
                                              <p:spTgt spid="40"/>
                                            </p:tgtEl>
                                            <p:attrNameLst>
                                              <p:attrName>ppt_h</p:attrName>
                                            </p:attrNameLst>
                                          </p:cBhvr>
                                          <p:tavLst>
                                            <p:tav tm="0">
                                              <p:val>
                                                <p:fltVal val="0"/>
                                              </p:val>
                                            </p:tav>
                                            <p:tav tm="100000">
                                              <p:val>
                                                <p:strVal val="#ppt_h"/>
                                              </p:val>
                                            </p:tav>
                                          </p:tavLst>
                                        </p:anim>
                                        <p:anim calcmode="lin" valueType="num">
                                          <p:cBhvr>
                                            <p:cTn id="82" dur="1000" fill="hold"/>
                                            <p:tgtEl>
                                              <p:spTgt spid="40"/>
                                            </p:tgtEl>
                                            <p:attrNameLst>
                                              <p:attrName>style.rotation</p:attrName>
                                            </p:attrNameLst>
                                          </p:cBhvr>
                                          <p:tavLst>
                                            <p:tav tm="0">
                                              <p:val>
                                                <p:fltVal val="90"/>
                                              </p:val>
                                            </p:tav>
                                            <p:tav tm="100000">
                                              <p:val>
                                                <p:fltVal val="0"/>
                                              </p:val>
                                            </p:tav>
                                          </p:tavLst>
                                        </p:anim>
                                        <p:animEffect transition="in" filter="fade">
                                          <p:cBhvr>
                                            <p:cTn id="83" dur="1000"/>
                                            <p:tgtEl>
                                              <p:spTgt spid="40"/>
                                            </p:tgtEl>
                                          </p:cBhvr>
                                        </p:animEffect>
                                      </p:childTnLst>
                                    </p:cTn>
                                  </p:par>
                                  <p:par>
                                    <p:cTn id="84" presetID="31"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 calcmode="lin" valueType="num">
                                          <p:cBhvr>
                                            <p:cTn id="86" dur="1000" fill="hold"/>
                                            <p:tgtEl>
                                              <p:spTgt spid="41"/>
                                            </p:tgtEl>
                                            <p:attrNameLst>
                                              <p:attrName>ppt_w</p:attrName>
                                            </p:attrNameLst>
                                          </p:cBhvr>
                                          <p:tavLst>
                                            <p:tav tm="0">
                                              <p:val>
                                                <p:fltVal val="0"/>
                                              </p:val>
                                            </p:tav>
                                            <p:tav tm="100000">
                                              <p:val>
                                                <p:strVal val="#ppt_w"/>
                                              </p:val>
                                            </p:tav>
                                          </p:tavLst>
                                        </p:anim>
                                        <p:anim calcmode="lin" valueType="num">
                                          <p:cBhvr>
                                            <p:cTn id="87" dur="1000" fill="hold"/>
                                            <p:tgtEl>
                                              <p:spTgt spid="41"/>
                                            </p:tgtEl>
                                            <p:attrNameLst>
                                              <p:attrName>ppt_h</p:attrName>
                                            </p:attrNameLst>
                                          </p:cBhvr>
                                          <p:tavLst>
                                            <p:tav tm="0">
                                              <p:val>
                                                <p:fltVal val="0"/>
                                              </p:val>
                                            </p:tav>
                                            <p:tav tm="100000">
                                              <p:val>
                                                <p:strVal val="#ppt_h"/>
                                              </p:val>
                                            </p:tav>
                                          </p:tavLst>
                                        </p:anim>
                                        <p:anim calcmode="lin" valueType="num">
                                          <p:cBhvr>
                                            <p:cTn id="88" dur="1000" fill="hold"/>
                                            <p:tgtEl>
                                              <p:spTgt spid="41"/>
                                            </p:tgtEl>
                                            <p:attrNameLst>
                                              <p:attrName>style.rotation</p:attrName>
                                            </p:attrNameLst>
                                          </p:cBhvr>
                                          <p:tavLst>
                                            <p:tav tm="0">
                                              <p:val>
                                                <p:fltVal val="90"/>
                                              </p:val>
                                            </p:tav>
                                            <p:tav tm="100000">
                                              <p:val>
                                                <p:fltVal val="0"/>
                                              </p:val>
                                            </p:tav>
                                          </p:tavLst>
                                        </p:anim>
                                        <p:animEffect transition="in" filter="fade">
                                          <p:cBhvr>
                                            <p:cTn id="89" dur="1000"/>
                                            <p:tgtEl>
                                              <p:spTgt spid="41"/>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 calcmode="lin" valueType="num">
                                          <p:cBhvr>
                                            <p:cTn id="92" dur="1000" fill="hold"/>
                                            <p:tgtEl>
                                              <p:spTgt spid="42"/>
                                            </p:tgtEl>
                                            <p:attrNameLst>
                                              <p:attrName>ppt_w</p:attrName>
                                            </p:attrNameLst>
                                          </p:cBhvr>
                                          <p:tavLst>
                                            <p:tav tm="0">
                                              <p:val>
                                                <p:fltVal val="0"/>
                                              </p:val>
                                            </p:tav>
                                            <p:tav tm="100000">
                                              <p:val>
                                                <p:strVal val="#ppt_w"/>
                                              </p:val>
                                            </p:tav>
                                          </p:tavLst>
                                        </p:anim>
                                        <p:anim calcmode="lin" valueType="num">
                                          <p:cBhvr>
                                            <p:cTn id="93" dur="1000" fill="hold"/>
                                            <p:tgtEl>
                                              <p:spTgt spid="42"/>
                                            </p:tgtEl>
                                            <p:attrNameLst>
                                              <p:attrName>ppt_h</p:attrName>
                                            </p:attrNameLst>
                                          </p:cBhvr>
                                          <p:tavLst>
                                            <p:tav tm="0">
                                              <p:val>
                                                <p:fltVal val="0"/>
                                              </p:val>
                                            </p:tav>
                                            <p:tav tm="100000">
                                              <p:val>
                                                <p:strVal val="#ppt_h"/>
                                              </p:val>
                                            </p:tav>
                                          </p:tavLst>
                                        </p:anim>
                                        <p:anim calcmode="lin" valueType="num">
                                          <p:cBhvr>
                                            <p:cTn id="94" dur="1000" fill="hold"/>
                                            <p:tgtEl>
                                              <p:spTgt spid="42"/>
                                            </p:tgtEl>
                                            <p:attrNameLst>
                                              <p:attrName>style.rotation</p:attrName>
                                            </p:attrNameLst>
                                          </p:cBhvr>
                                          <p:tavLst>
                                            <p:tav tm="0">
                                              <p:val>
                                                <p:fltVal val="90"/>
                                              </p:val>
                                            </p:tav>
                                            <p:tav tm="100000">
                                              <p:val>
                                                <p:fltVal val="0"/>
                                              </p:val>
                                            </p:tav>
                                          </p:tavLst>
                                        </p:anim>
                                        <p:animEffect transition="in" filter="fade">
                                          <p:cBhvr>
                                            <p:cTn id="95" dur="1000"/>
                                            <p:tgtEl>
                                              <p:spTgt spid="42"/>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1000" fill="hold"/>
                                            <p:tgtEl>
                                              <p:spTgt spid="43"/>
                                            </p:tgtEl>
                                            <p:attrNameLst>
                                              <p:attrName>ppt_w</p:attrName>
                                            </p:attrNameLst>
                                          </p:cBhvr>
                                          <p:tavLst>
                                            <p:tav tm="0">
                                              <p:val>
                                                <p:fltVal val="0"/>
                                              </p:val>
                                            </p:tav>
                                            <p:tav tm="100000">
                                              <p:val>
                                                <p:strVal val="#ppt_w"/>
                                              </p:val>
                                            </p:tav>
                                          </p:tavLst>
                                        </p:anim>
                                        <p:anim calcmode="lin" valueType="num">
                                          <p:cBhvr>
                                            <p:cTn id="99" dur="1000" fill="hold"/>
                                            <p:tgtEl>
                                              <p:spTgt spid="43"/>
                                            </p:tgtEl>
                                            <p:attrNameLst>
                                              <p:attrName>ppt_h</p:attrName>
                                            </p:attrNameLst>
                                          </p:cBhvr>
                                          <p:tavLst>
                                            <p:tav tm="0">
                                              <p:val>
                                                <p:fltVal val="0"/>
                                              </p:val>
                                            </p:tav>
                                            <p:tav tm="100000">
                                              <p:val>
                                                <p:strVal val="#ppt_h"/>
                                              </p:val>
                                            </p:tav>
                                          </p:tavLst>
                                        </p:anim>
                                        <p:anim calcmode="lin" valueType="num">
                                          <p:cBhvr>
                                            <p:cTn id="100" dur="1000" fill="hold"/>
                                            <p:tgtEl>
                                              <p:spTgt spid="43"/>
                                            </p:tgtEl>
                                            <p:attrNameLst>
                                              <p:attrName>style.rotation</p:attrName>
                                            </p:attrNameLst>
                                          </p:cBhvr>
                                          <p:tavLst>
                                            <p:tav tm="0">
                                              <p:val>
                                                <p:fltVal val="90"/>
                                              </p:val>
                                            </p:tav>
                                            <p:tav tm="100000">
                                              <p:val>
                                                <p:fltVal val="0"/>
                                              </p:val>
                                            </p:tav>
                                          </p:tavLst>
                                        </p:anim>
                                        <p:animEffect transition="in" filter="fade">
                                          <p:cBhvr>
                                            <p:cTn id="101" dur="1000"/>
                                            <p:tgtEl>
                                              <p:spTgt spid="43"/>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44"/>
                                            </p:tgtEl>
                                            <p:attrNameLst>
                                              <p:attrName>style.visibility</p:attrName>
                                            </p:attrNameLst>
                                          </p:cBhvr>
                                          <p:to>
                                            <p:strVal val="visible"/>
                                          </p:to>
                                        </p:set>
                                        <p:anim calcmode="lin" valueType="num">
                                          <p:cBhvr>
                                            <p:cTn id="104" dur="1000" fill="hold"/>
                                            <p:tgtEl>
                                              <p:spTgt spid="44"/>
                                            </p:tgtEl>
                                            <p:attrNameLst>
                                              <p:attrName>ppt_w</p:attrName>
                                            </p:attrNameLst>
                                          </p:cBhvr>
                                          <p:tavLst>
                                            <p:tav tm="0">
                                              <p:val>
                                                <p:fltVal val="0"/>
                                              </p:val>
                                            </p:tav>
                                            <p:tav tm="100000">
                                              <p:val>
                                                <p:strVal val="#ppt_w"/>
                                              </p:val>
                                            </p:tav>
                                          </p:tavLst>
                                        </p:anim>
                                        <p:anim calcmode="lin" valueType="num">
                                          <p:cBhvr>
                                            <p:cTn id="105" dur="1000" fill="hold"/>
                                            <p:tgtEl>
                                              <p:spTgt spid="44"/>
                                            </p:tgtEl>
                                            <p:attrNameLst>
                                              <p:attrName>ppt_h</p:attrName>
                                            </p:attrNameLst>
                                          </p:cBhvr>
                                          <p:tavLst>
                                            <p:tav tm="0">
                                              <p:val>
                                                <p:fltVal val="0"/>
                                              </p:val>
                                            </p:tav>
                                            <p:tav tm="100000">
                                              <p:val>
                                                <p:strVal val="#ppt_h"/>
                                              </p:val>
                                            </p:tav>
                                          </p:tavLst>
                                        </p:anim>
                                        <p:anim calcmode="lin" valueType="num">
                                          <p:cBhvr>
                                            <p:cTn id="106" dur="1000" fill="hold"/>
                                            <p:tgtEl>
                                              <p:spTgt spid="44"/>
                                            </p:tgtEl>
                                            <p:attrNameLst>
                                              <p:attrName>style.rotation</p:attrName>
                                            </p:attrNameLst>
                                          </p:cBhvr>
                                          <p:tavLst>
                                            <p:tav tm="0">
                                              <p:val>
                                                <p:fltVal val="90"/>
                                              </p:val>
                                            </p:tav>
                                            <p:tav tm="100000">
                                              <p:val>
                                                <p:fltVal val="0"/>
                                              </p:val>
                                            </p:tav>
                                          </p:tavLst>
                                        </p:anim>
                                        <p:animEffect transition="in" filter="fade">
                                          <p:cBhvr>
                                            <p:cTn id="107" dur="1000"/>
                                            <p:tgtEl>
                                              <p:spTgt spid="44"/>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1000" fill="hold"/>
                                            <p:tgtEl>
                                              <p:spTgt spid="45"/>
                                            </p:tgtEl>
                                            <p:attrNameLst>
                                              <p:attrName>ppt_w</p:attrName>
                                            </p:attrNameLst>
                                          </p:cBhvr>
                                          <p:tavLst>
                                            <p:tav tm="0">
                                              <p:val>
                                                <p:fltVal val="0"/>
                                              </p:val>
                                            </p:tav>
                                            <p:tav tm="100000">
                                              <p:val>
                                                <p:strVal val="#ppt_w"/>
                                              </p:val>
                                            </p:tav>
                                          </p:tavLst>
                                        </p:anim>
                                        <p:anim calcmode="lin" valueType="num">
                                          <p:cBhvr>
                                            <p:cTn id="111" dur="1000" fill="hold"/>
                                            <p:tgtEl>
                                              <p:spTgt spid="45"/>
                                            </p:tgtEl>
                                            <p:attrNameLst>
                                              <p:attrName>ppt_h</p:attrName>
                                            </p:attrNameLst>
                                          </p:cBhvr>
                                          <p:tavLst>
                                            <p:tav tm="0">
                                              <p:val>
                                                <p:fltVal val="0"/>
                                              </p:val>
                                            </p:tav>
                                            <p:tav tm="100000">
                                              <p:val>
                                                <p:strVal val="#ppt_h"/>
                                              </p:val>
                                            </p:tav>
                                          </p:tavLst>
                                        </p:anim>
                                        <p:anim calcmode="lin" valueType="num">
                                          <p:cBhvr>
                                            <p:cTn id="112" dur="1000" fill="hold"/>
                                            <p:tgtEl>
                                              <p:spTgt spid="45"/>
                                            </p:tgtEl>
                                            <p:attrNameLst>
                                              <p:attrName>style.rotation</p:attrName>
                                            </p:attrNameLst>
                                          </p:cBhvr>
                                          <p:tavLst>
                                            <p:tav tm="0">
                                              <p:val>
                                                <p:fltVal val="90"/>
                                              </p:val>
                                            </p:tav>
                                            <p:tav tm="100000">
                                              <p:val>
                                                <p:fltVal val="0"/>
                                              </p:val>
                                            </p:tav>
                                          </p:tavLst>
                                        </p:anim>
                                        <p:animEffect transition="in" filter="fade">
                                          <p:cBhvr>
                                            <p:cTn id="11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animBg="1"/>
          <p:bldP spid="25" grpId="0" animBg="1"/>
          <p:bldP spid="26" grpId="0" animBg="1"/>
          <p:bldP spid="27" grpId="0" animBg="1"/>
          <p:bldP spid="28" grpId="0" animBg="1"/>
          <p:bldP spid="29" grpId="0" animBg="1"/>
          <p:bldP spid="30" grpId="0" animBg="1"/>
          <p:bldP spid="33" grpId="0" animBg="1"/>
          <p:bldP spid="38" grpId="0"/>
          <p:bldP spid="39" grpId="0"/>
          <p:bldP spid="40" grpId="0"/>
          <p:bldP spid="41" grpId="0"/>
          <p:bldP spid="42" grpId="0"/>
          <p:bldP spid="43" grpId="0"/>
          <p:bldP spid="44" grpId="0"/>
          <p:bldP spid="4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smtClean="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关键技术与难点</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关键技术</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实践难点</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2" name="文本框 11"/>
          <p:cNvSpPr txBox="1"/>
          <p:nvPr/>
        </p:nvSpPr>
        <p:spPr>
          <a:xfrm>
            <a:off x="5034394" y="4053932"/>
            <a:ext cx="1582477"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市场调研</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案例分析</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数据对比</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00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2" grpId="0"/>
      <p:bldP spid="14"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nSpc>
                <a:spcPct val="120000"/>
              </a:lnSpc>
            </a:pPr>
            <a:r>
              <a:rPr lang="zh-CN" altLang="en-US" dirty="0" smtClean="0"/>
              <a:t>关键技术</a:t>
            </a:r>
            <a:endParaRPr lang="zh-CN" altLang="en-US" dirty="0"/>
          </a:p>
        </p:txBody>
      </p:sp>
      <p:grpSp>
        <p:nvGrpSpPr>
          <p:cNvPr id="3" name="组合 2"/>
          <p:cNvGrpSpPr/>
          <p:nvPr/>
        </p:nvGrpSpPr>
        <p:grpSpPr>
          <a:xfrm>
            <a:off x="1392383" y="2294987"/>
            <a:ext cx="4647829" cy="764407"/>
            <a:chOff x="1082136" y="2399490"/>
            <a:chExt cx="4647829" cy="764407"/>
          </a:xfrm>
        </p:grpSpPr>
        <p:sp>
          <p:nvSpPr>
            <p:cNvPr id="24" name="íṡľíḍè-Arrow: Chevron 31"/>
            <p:cNvSpPr/>
            <p:nvPr/>
          </p:nvSpPr>
          <p:spPr>
            <a:xfrm>
              <a:off x="4004431"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5" name="íṡľíḍè-Arrow: Chevron 37"/>
            <p:cNvSpPr/>
            <p:nvPr/>
          </p:nvSpPr>
          <p:spPr>
            <a:xfrm>
              <a:off x="1082136"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6" name="矩形 25"/>
            <p:cNvSpPr/>
            <p:nvPr/>
          </p:nvSpPr>
          <p:spPr>
            <a:xfrm>
              <a:off x="1546103" y="2510693"/>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文稿</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4" name="TextBox 26"/>
            <p:cNvSpPr txBox="1"/>
            <p:nvPr/>
          </p:nvSpPr>
          <p:spPr>
            <a:xfrm>
              <a:off x="4500856" y="2616820"/>
              <a:ext cx="782111" cy="338234"/>
            </a:xfrm>
            <a:prstGeom prst="rect">
              <a:avLst/>
            </a:prstGeom>
            <a:noFill/>
          </p:spPr>
          <p:txBody>
            <a:bodyPr wrap="square" lIns="0" tIns="0" rIns="0" bIns="0" rtlCol="0">
              <a:spAutoFit/>
            </a:bodyPr>
            <a:lstStyle/>
            <a:p>
              <a:pPr algn="ctr">
                <a:lnSpc>
                  <a:spcPct val="120000"/>
                </a:lnSpc>
              </a:pPr>
              <a:r>
                <a:rPr lang="zh-CN" altLang="en-US" sz="2000" b="1" dirty="0" smtClean="0">
                  <a:solidFill>
                    <a:schemeClr val="bg1"/>
                  </a:solidFill>
                  <a:latin typeface="思源黑体" panose="020B0500000000000000" pitchFamily="34" charset="-122"/>
                  <a:ea typeface="思源黑体" panose="020B0500000000000000" pitchFamily="34" charset="-122"/>
                </a:rPr>
                <a:t>技术</a:t>
              </a:r>
              <a:r>
                <a:rPr lang="zh-CN" altLang="en-US" sz="2000" b="1" dirty="0">
                  <a:solidFill>
                    <a:schemeClr val="bg1"/>
                  </a:solidFill>
                  <a:latin typeface="思源黑体" panose="020B0500000000000000" pitchFamily="34" charset="-122"/>
                  <a:ea typeface="思源黑体" panose="020B0500000000000000" pitchFamily="34" charset="-122"/>
                </a:rPr>
                <a:t>一</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6" name="组合 5"/>
          <p:cNvGrpSpPr/>
          <p:nvPr/>
        </p:nvGrpSpPr>
        <p:grpSpPr>
          <a:xfrm>
            <a:off x="1392383" y="3604520"/>
            <a:ext cx="4647829" cy="764407"/>
            <a:chOff x="1082136" y="3709023"/>
            <a:chExt cx="4647829" cy="764407"/>
          </a:xfrm>
        </p:grpSpPr>
        <p:sp>
          <p:nvSpPr>
            <p:cNvPr id="28" name="íṡľíḍè-Arrow: Chevron 31"/>
            <p:cNvSpPr/>
            <p:nvPr/>
          </p:nvSpPr>
          <p:spPr>
            <a:xfrm>
              <a:off x="4004431" y="3709023"/>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9" name="íṡľíḍè-Arrow: Chevron 37"/>
            <p:cNvSpPr/>
            <p:nvPr/>
          </p:nvSpPr>
          <p:spPr>
            <a:xfrm>
              <a:off x="1082136"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30" name="矩形 29"/>
            <p:cNvSpPr/>
            <p:nvPr/>
          </p:nvSpPr>
          <p:spPr>
            <a:xfrm>
              <a:off x="1546103" y="3806904"/>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文稿</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5" name="TextBox 26"/>
            <p:cNvSpPr txBox="1"/>
            <p:nvPr/>
          </p:nvSpPr>
          <p:spPr>
            <a:xfrm>
              <a:off x="4500856" y="3922311"/>
              <a:ext cx="782111" cy="338041"/>
            </a:xfrm>
            <a:prstGeom prst="rect">
              <a:avLst/>
            </a:prstGeom>
            <a:noFill/>
          </p:spPr>
          <p:txBody>
            <a:bodyPr wrap="square" lIns="0" tIns="0" rIns="0" bIns="0" rtlCol="0">
              <a:spAutoFit/>
            </a:bodyPr>
            <a:lstStyle/>
            <a:p>
              <a:pPr algn="ctr">
                <a:lnSpc>
                  <a:spcPct val="120000"/>
                </a:lnSpc>
              </a:pPr>
              <a:r>
                <a:rPr lang="zh-CN" altLang="en-US" sz="2000" b="1" dirty="0" smtClean="0">
                  <a:solidFill>
                    <a:schemeClr val="bg1"/>
                  </a:solidFill>
                  <a:latin typeface="思源黑体" panose="020B0500000000000000" pitchFamily="34" charset="-122"/>
                  <a:ea typeface="思源黑体" panose="020B0500000000000000" pitchFamily="34" charset="-122"/>
                </a:rPr>
                <a:t>技术二</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7" name="组合 6"/>
          <p:cNvGrpSpPr/>
          <p:nvPr/>
        </p:nvGrpSpPr>
        <p:grpSpPr>
          <a:xfrm>
            <a:off x="1392383" y="4914052"/>
            <a:ext cx="4647829" cy="764407"/>
            <a:chOff x="1082136" y="5018555"/>
            <a:chExt cx="4647829" cy="764407"/>
          </a:xfrm>
        </p:grpSpPr>
        <p:sp>
          <p:nvSpPr>
            <p:cNvPr id="38" name="íṡľíḍè-Arrow: Chevron 31"/>
            <p:cNvSpPr/>
            <p:nvPr/>
          </p:nvSpPr>
          <p:spPr>
            <a:xfrm>
              <a:off x="4004431" y="5018555"/>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0" name="íṡľíḍè-Arrow: Chevron 37"/>
            <p:cNvSpPr/>
            <p:nvPr/>
          </p:nvSpPr>
          <p:spPr>
            <a:xfrm>
              <a:off x="1082136"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1" name="矩形 40"/>
            <p:cNvSpPr/>
            <p:nvPr/>
          </p:nvSpPr>
          <p:spPr>
            <a:xfrm>
              <a:off x="1546103" y="5116437"/>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文稿</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6" name="TextBox 26"/>
            <p:cNvSpPr txBox="1"/>
            <p:nvPr/>
          </p:nvSpPr>
          <p:spPr>
            <a:xfrm>
              <a:off x="4500856" y="5227802"/>
              <a:ext cx="782111" cy="338041"/>
            </a:xfrm>
            <a:prstGeom prst="rect">
              <a:avLst/>
            </a:prstGeom>
            <a:noFill/>
          </p:spPr>
          <p:txBody>
            <a:bodyPr wrap="square" lIns="0" tIns="0" rIns="0" bIns="0" rtlCol="0">
              <a:spAutoFit/>
            </a:bodyPr>
            <a:lstStyle/>
            <a:p>
              <a:pPr algn="ctr">
                <a:lnSpc>
                  <a:spcPct val="120000"/>
                </a:lnSpc>
              </a:pPr>
              <a:r>
                <a:rPr lang="zh-CN" altLang="en-US" sz="2000" b="1" dirty="0" smtClean="0">
                  <a:solidFill>
                    <a:schemeClr val="bg1"/>
                  </a:solidFill>
                  <a:latin typeface="思源黑体" panose="020B0500000000000000" pitchFamily="34" charset="-122"/>
                  <a:ea typeface="思源黑体" panose="020B0500000000000000" pitchFamily="34" charset="-122"/>
                </a:rPr>
                <a:t>技术三</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5" name="组合 4"/>
          <p:cNvGrpSpPr/>
          <p:nvPr/>
        </p:nvGrpSpPr>
        <p:grpSpPr>
          <a:xfrm>
            <a:off x="6279995" y="2294987"/>
            <a:ext cx="4647830" cy="764407"/>
            <a:chOff x="5969748" y="2399490"/>
            <a:chExt cx="4647830" cy="764407"/>
          </a:xfrm>
        </p:grpSpPr>
        <p:sp>
          <p:nvSpPr>
            <p:cNvPr id="42" name="íṡľíḍè-Arrow: Chevron 31"/>
            <p:cNvSpPr/>
            <p:nvPr/>
          </p:nvSpPr>
          <p:spPr>
            <a:xfrm>
              <a:off x="8892044"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3" name="íṡľíḍè-Arrow: Chevron 37"/>
            <p:cNvSpPr/>
            <p:nvPr/>
          </p:nvSpPr>
          <p:spPr>
            <a:xfrm>
              <a:off x="5969748"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4" name="矩形 43"/>
            <p:cNvSpPr/>
            <p:nvPr/>
          </p:nvSpPr>
          <p:spPr>
            <a:xfrm>
              <a:off x="6399990" y="2510693"/>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文稿</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7" name="TextBox 26"/>
            <p:cNvSpPr txBox="1"/>
            <p:nvPr/>
          </p:nvSpPr>
          <p:spPr>
            <a:xfrm>
              <a:off x="9416429" y="2616820"/>
              <a:ext cx="782111" cy="338041"/>
            </a:xfrm>
            <a:prstGeom prst="rect">
              <a:avLst/>
            </a:prstGeom>
            <a:noFill/>
          </p:spPr>
          <p:txBody>
            <a:bodyPr wrap="square" lIns="0" tIns="0" rIns="0" bIns="0" rtlCol="0">
              <a:spAutoFit/>
            </a:bodyPr>
            <a:lstStyle/>
            <a:p>
              <a:pPr algn="ctr">
                <a:lnSpc>
                  <a:spcPct val="120000"/>
                </a:lnSpc>
              </a:pPr>
              <a:r>
                <a:rPr lang="zh-CN" altLang="en-US" sz="2000" b="1" dirty="0" smtClean="0">
                  <a:solidFill>
                    <a:schemeClr val="bg1"/>
                  </a:solidFill>
                  <a:latin typeface="思源黑体" panose="020B0500000000000000" pitchFamily="34" charset="-122"/>
                  <a:ea typeface="思源黑体" panose="020B0500000000000000" pitchFamily="34" charset="-122"/>
                </a:rPr>
                <a:t>技术四</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10" name="组合 9"/>
          <p:cNvGrpSpPr/>
          <p:nvPr/>
        </p:nvGrpSpPr>
        <p:grpSpPr>
          <a:xfrm>
            <a:off x="6279995" y="3604520"/>
            <a:ext cx="4647830" cy="764407"/>
            <a:chOff x="5969748" y="3709023"/>
            <a:chExt cx="4647830" cy="764407"/>
          </a:xfrm>
        </p:grpSpPr>
        <p:sp>
          <p:nvSpPr>
            <p:cNvPr id="45" name="íṡľíḍè-Arrow: Chevron 31"/>
            <p:cNvSpPr/>
            <p:nvPr/>
          </p:nvSpPr>
          <p:spPr>
            <a:xfrm>
              <a:off x="8892044" y="3709023"/>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6" name="íṡľíḍè-Arrow: Chevron 37"/>
            <p:cNvSpPr/>
            <p:nvPr/>
          </p:nvSpPr>
          <p:spPr>
            <a:xfrm>
              <a:off x="5969748"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7" name="矩形 46"/>
            <p:cNvSpPr/>
            <p:nvPr/>
          </p:nvSpPr>
          <p:spPr>
            <a:xfrm>
              <a:off x="6399990" y="3806904"/>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文稿</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8" name="TextBox 26"/>
            <p:cNvSpPr txBox="1"/>
            <p:nvPr/>
          </p:nvSpPr>
          <p:spPr>
            <a:xfrm>
              <a:off x="9416429" y="3922311"/>
              <a:ext cx="782111" cy="338041"/>
            </a:xfrm>
            <a:prstGeom prst="rect">
              <a:avLst/>
            </a:prstGeom>
            <a:noFill/>
          </p:spPr>
          <p:txBody>
            <a:bodyPr wrap="square" lIns="0" tIns="0" rIns="0" bIns="0" rtlCol="0">
              <a:spAutoFit/>
            </a:bodyPr>
            <a:lstStyle/>
            <a:p>
              <a:pPr algn="ctr">
                <a:lnSpc>
                  <a:spcPct val="120000"/>
                </a:lnSpc>
              </a:pPr>
              <a:r>
                <a:rPr lang="zh-CN" altLang="en-US" sz="2000" b="1" dirty="0" smtClean="0">
                  <a:solidFill>
                    <a:schemeClr val="bg1"/>
                  </a:solidFill>
                  <a:latin typeface="思源黑体" panose="020B0500000000000000" pitchFamily="34" charset="-122"/>
                  <a:ea typeface="思源黑体" panose="020B0500000000000000" pitchFamily="34" charset="-122"/>
                </a:rPr>
                <a:t>技术五</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9" name="组合 8"/>
          <p:cNvGrpSpPr/>
          <p:nvPr/>
        </p:nvGrpSpPr>
        <p:grpSpPr>
          <a:xfrm>
            <a:off x="6279995" y="4914052"/>
            <a:ext cx="4647830" cy="764407"/>
            <a:chOff x="5969748" y="5018555"/>
            <a:chExt cx="4647830" cy="764407"/>
          </a:xfrm>
        </p:grpSpPr>
        <p:sp>
          <p:nvSpPr>
            <p:cNvPr id="51" name="íṡľíḍè-Arrow: Chevron 31"/>
            <p:cNvSpPr/>
            <p:nvPr/>
          </p:nvSpPr>
          <p:spPr>
            <a:xfrm>
              <a:off x="8892044" y="5018555"/>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52" name="íṡľíḍè-Arrow: Chevron 37"/>
            <p:cNvSpPr/>
            <p:nvPr/>
          </p:nvSpPr>
          <p:spPr>
            <a:xfrm>
              <a:off x="5969748"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53" name="矩形 52"/>
            <p:cNvSpPr/>
            <p:nvPr/>
          </p:nvSpPr>
          <p:spPr>
            <a:xfrm>
              <a:off x="6399990" y="5116437"/>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文稿</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9" name="TextBox 26"/>
            <p:cNvSpPr txBox="1"/>
            <p:nvPr/>
          </p:nvSpPr>
          <p:spPr>
            <a:xfrm>
              <a:off x="9416429" y="5227802"/>
              <a:ext cx="782111" cy="338041"/>
            </a:xfrm>
            <a:prstGeom prst="rect">
              <a:avLst/>
            </a:prstGeom>
            <a:noFill/>
          </p:spPr>
          <p:txBody>
            <a:bodyPr wrap="square" lIns="0" tIns="0" rIns="0" bIns="0" rtlCol="0">
              <a:spAutoFit/>
            </a:bodyPr>
            <a:lstStyle/>
            <a:p>
              <a:pPr algn="ctr">
                <a:lnSpc>
                  <a:spcPct val="120000"/>
                </a:lnSpc>
              </a:pPr>
              <a:r>
                <a:rPr lang="zh-CN" altLang="en-US" sz="2000" b="1" dirty="0" smtClean="0">
                  <a:solidFill>
                    <a:schemeClr val="bg1"/>
                  </a:solidFill>
                  <a:latin typeface="思源黑体" panose="020B0500000000000000" pitchFamily="34" charset="-122"/>
                  <a:ea typeface="思源黑体" panose="020B0500000000000000" pitchFamily="34" charset="-122"/>
                </a:rPr>
                <a:t>技术六</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实践难点</a:t>
            </a:r>
            <a:endParaRPr lang="zh-CN" altLang="en-US" dirty="0"/>
          </a:p>
        </p:txBody>
      </p:sp>
      <p:grpSp>
        <p:nvGrpSpPr>
          <p:cNvPr id="57" name="组合 56"/>
          <p:cNvGrpSpPr/>
          <p:nvPr/>
        </p:nvGrpSpPr>
        <p:grpSpPr>
          <a:xfrm>
            <a:off x="1836005" y="2037198"/>
            <a:ext cx="3835748" cy="3993613"/>
            <a:chOff x="1823648" y="2061912"/>
            <a:chExt cx="3835748" cy="3993613"/>
          </a:xfrm>
        </p:grpSpPr>
        <p:sp>
          <p:nvSpPr>
            <p:cNvPr id="58" name="矩形 57"/>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a:lnSpc>
                  <a:spcPct val="120000"/>
                </a:lnSpc>
              </a:pPr>
              <a:endParaRPr lang="zh-CN" altLang="en-US" sz="1200">
                <a:solidFill>
                  <a:schemeClr val="bg1"/>
                </a:solidFill>
              </a:endParaRPr>
            </a:p>
          </p:txBody>
        </p:sp>
        <p:sp>
          <p:nvSpPr>
            <p:cNvPr id="59"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sz="1200">
                <a:solidFill>
                  <a:schemeClr val="bg2"/>
                </a:solidFill>
              </a:endParaRPr>
            </a:p>
          </p:txBody>
        </p:sp>
        <p:sp>
          <p:nvSpPr>
            <p:cNvPr id="95"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200"/>
            </a:p>
          </p:txBody>
        </p:sp>
        <p:sp>
          <p:nvSpPr>
            <p:cNvPr id="96" name="矩形 95"/>
            <p:cNvSpPr/>
            <p:nvPr/>
          </p:nvSpPr>
          <p:spPr>
            <a:xfrm>
              <a:off x="2794123" y="2232199"/>
              <a:ext cx="1915909" cy="497957"/>
            </a:xfrm>
            <a:prstGeom prst="rect">
              <a:avLst/>
            </a:prstGeom>
          </p:spPr>
          <p:txBody>
            <a:bodyPr wrap="none">
              <a:spAutoFit/>
            </a:bodyPr>
            <a:lstStyle/>
            <a:p>
              <a:pPr algn="just">
                <a:lnSpc>
                  <a:spcPct val="120000"/>
                </a:lnSpc>
              </a:pPr>
              <a:r>
                <a:rPr lang="zh-CN" altLang="en-US" sz="2400" b="1" spc="300" dirty="0" smtClean="0">
                  <a:solidFill>
                    <a:schemeClr val="bg2"/>
                  </a:solidFill>
                  <a:latin typeface="思源黑体" panose="020B0500000000000000" pitchFamily="34" charset="-122"/>
                  <a:ea typeface="思源黑体" panose="020B0500000000000000" pitchFamily="34" charset="-122"/>
                </a:rPr>
                <a:t>实践难点一</a:t>
              </a:r>
              <a:endParaRPr lang="zh-CN" altLang="en-US" sz="2400" b="1" spc="300" dirty="0">
                <a:solidFill>
                  <a:schemeClr val="bg2"/>
                </a:solidFill>
                <a:latin typeface="思源黑体" panose="020B0500000000000000" pitchFamily="34" charset="-122"/>
                <a:ea typeface="思源黑体" panose="020B0500000000000000" pitchFamily="34" charset="-122"/>
              </a:endParaRPr>
            </a:p>
          </p:txBody>
        </p:sp>
        <p:sp>
          <p:nvSpPr>
            <p:cNvPr id="97" name="TextBox 10"/>
            <p:cNvSpPr txBox="1"/>
            <p:nvPr/>
          </p:nvSpPr>
          <p:spPr>
            <a:xfrm>
              <a:off x="2203505" y="3082403"/>
              <a:ext cx="3097147" cy="2973122"/>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修改</a:t>
              </a:r>
              <a:endParaRPr lang="en-US"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详</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图解</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98" name="组合 97"/>
          <p:cNvGrpSpPr/>
          <p:nvPr/>
        </p:nvGrpSpPr>
        <p:grpSpPr>
          <a:xfrm>
            <a:off x="6432718" y="2037198"/>
            <a:ext cx="3835748" cy="3993613"/>
            <a:chOff x="1823648" y="2061912"/>
            <a:chExt cx="3835748" cy="3993613"/>
          </a:xfrm>
        </p:grpSpPr>
        <p:sp>
          <p:nvSpPr>
            <p:cNvPr id="99" name="矩形 98"/>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a:lnSpc>
                  <a:spcPct val="120000"/>
                </a:lnSpc>
              </a:pPr>
              <a:endParaRPr lang="zh-CN" altLang="en-US" sz="1200">
                <a:solidFill>
                  <a:schemeClr val="bg1"/>
                </a:solidFill>
              </a:endParaRPr>
            </a:p>
          </p:txBody>
        </p:sp>
        <p:sp>
          <p:nvSpPr>
            <p:cNvPr id="100"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sz="1200">
                <a:solidFill>
                  <a:schemeClr val="bg2"/>
                </a:solidFill>
              </a:endParaRPr>
            </a:p>
          </p:txBody>
        </p:sp>
        <p:sp>
          <p:nvSpPr>
            <p:cNvPr id="101"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200"/>
            </a:p>
          </p:txBody>
        </p:sp>
        <p:sp>
          <p:nvSpPr>
            <p:cNvPr id="102" name="矩形 101"/>
            <p:cNvSpPr/>
            <p:nvPr/>
          </p:nvSpPr>
          <p:spPr>
            <a:xfrm>
              <a:off x="2794123" y="2232199"/>
              <a:ext cx="1915909" cy="498150"/>
            </a:xfrm>
            <a:prstGeom prst="rect">
              <a:avLst/>
            </a:prstGeom>
          </p:spPr>
          <p:txBody>
            <a:bodyPr wrap="none">
              <a:spAutoFit/>
            </a:bodyPr>
            <a:lstStyle/>
            <a:p>
              <a:pPr algn="just">
                <a:lnSpc>
                  <a:spcPct val="120000"/>
                </a:lnSpc>
              </a:pPr>
              <a:r>
                <a:rPr lang="zh-CN" altLang="en-US" sz="2400" b="1" spc="300" dirty="0" smtClean="0">
                  <a:solidFill>
                    <a:schemeClr val="bg2"/>
                  </a:solidFill>
                  <a:latin typeface="思源黑体" panose="020B0500000000000000" pitchFamily="34" charset="-122"/>
                  <a:ea typeface="思源黑体" panose="020B0500000000000000" pitchFamily="34" charset="-122"/>
                </a:rPr>
                <a:t>实践难点</a:t>
              </a:r>
              <a:r>
                <a:rPr lang="zh-CN" altLang="en-US" sz="2400" b="1" spc="300" dirty="0">
                  <a:solidFill>
                    <a:schemeClr val="bg2"/>
                  </a:solidFill>
                  <a:latin typeface="思源黑体" panose="020B0500000000000000" pitchFamily="34" charset="-122"/>
                  <a:ea typeface="思源黑体" panose="020B0500000000000000" pitchFamily="34" charset="-122"/>
                </a:rPr>
                <a:t>二</a:t>
              </a:r>
              <a:endParaRPr lang="zh-CN" altLang="en-US" sz="2400" b="1" spc="300" dirty="0">
                <a:solidFill>
                  <a:schemeClr val="bg2"/>
                </a:solidFill>
                <a:latin typeface="思源黑体" panose="020B0500000000000000" pitchFamily="34" charset="-122"/>
                <a:ea typeface="思源黑体" panose="020B0500000000000000" pitchFamily="34" charset="-122"/>
              </a:endParaRPr>
            </a:p>
          </p:txBody>
        </p:sp>
        <p:sp>
          <p:nvSpPr>
            <p:cNvPr id="103" name="TextBox 10"/>
            <p:cNvSpPr txBox="1"/>
            <p:nvPr/>
          </p:nvSpPr>
          <p:spPr>
            <a:xfrm>
              <a:off x="2203505" y="3082403"/>
              <a:ext cx="3097147" cy="2973122"/>
            </a:xfrm>
            <a:prstGeom prst="rect">
              <a:avLst/>
            </a:prstGeom>
            <a:noFill/>
          </p:spPr>
          <p:txBody>
            <a:bodyPr wrap="square" rtlCol="0">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修改</a:t>
              </a:r>
              <a:endParaRPr lang="en-US" altLang="zh-CN" sz="1200" dirty="0" smtClean="0">
                <a:solidFill>
                  <a:schemeClr val="bg2">
                    <a:lumMod val="2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详</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图解</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smtClean="0">
                <a:solidFill>
                  <a:schemeClr val="bg2">
                    <a:lumMod val="2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fill="hold"/>
                                        <p:tgtEl>
                                          <p:spTgt spid="98"/>
                                        </p:tgtEl>
                                        <p:attrNameLst>
                                          <p:attrName>ppt_x</p:attrName>
                                        </p:attrNameLst>
                                      </p:cBhvr>
                                      <p:tavLst>
                                        <p:tav tm="0">
                                          <p:val>
                                            <p:strVal val="#ppt_x"/>
                                          </p:val>
                                        </p:tav>
                                        <p:tav tm="100000">
                                          <p:val>
                                            <p:strVal val="#ppt_x"/>
                                          </p:val>
                                        </p:tav>
                                      </p:tavLst>
                                    </p:anim>
                                    <p:anim calcmode="lin" valueType="num">
                                      <p:cBhvr additive="base">
                                        <p:cTn id="13"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pPr>
              <a:lnSpc>
                <a:spcPct val="120000"/>
              </a:lnSpc>
            </a:pPr>
            <a:r>
              <a:rPr lang="zh-CN" altLang="en-US" dirty="0" smtClean="0"/>
              <a:t>市场调研</a:t>
            </a:r>
            <a:endParaRPr lang="zh-CN" altLang="en-US" dirty="0"/>
          </a:p>
        </p:txBody>
      </p:sp>
      <p:grpSp>
        <p:nvGrpSpPr>
          <p:cNvPr id="36" name="组合 35"/>
          <p:cNvGrpSpPr/>
          <p:nvPr/>
        </p:nvGrpSpPr>
        <p:grpSpPr>
          <a:xfrm>
            <a:off x="906853" y="2657962"/>
            <a:ext cx="6934123" cy="3476228"/>
            <a:chOff x="1041323" y="2479142"/>
            <a:chExt cx="6934123" cy="3476228"/>
          </a:xfrm>
        </p:grpSpPr>
        <p:sp>
          <p:nvSpPr>
            <p:cNvPr id="2860" name="MH_Other_1"/>
            <p:cNvSpPr/>
            <p:nvPr>
              <p:custDataLst>
                <p:tags r:id="rId1"/>
              </p:custDataLst>
            </p:nvPr>
          </p:nvSpPr>
          <p:spPr>
            <a:xfrm>
              <a:off x="7504414" y="3943768"/>
              <a:ext cx="162850"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grpSp>
          <p:nvGrpSpPr>
            <p:cNvPr id="2861" name="组合 2860"/>
            <p:cNvGrpSpPr/>
            <p:nvPr/>
          </p:nvGrpSpPr>
          <p:grpSpPr>
            <a:xfrm>
              <a:off x="2058310" y="2479142"/>
              <a:ext cx="4679011" cy="3473797"/>
              <a:chOff x="2210121" y="1707654"/>
              <a:chExt cx="4373063" cy="3246655"/>
            </a:xfrm>
          </p:grpSpPr>
          <p:sp>
            <p:nvSpPr>
              <p:cNvPr id="2862" name="MH_Other_2"/>
              <p:cNvSpPr/>
              <p:nvPr>
                <p:custDataLst>
                  <p:tags r:id="rId2"/>
                </p:custDataLst>
              </p:nvPr>
            </p:nvSpPr>
            <p:spPr bwMode="auto">
              <a:xfrm>
                <a:off x="4045965" y="1744309"/>
                <a:ext cx="1917427" cy="1468966"/>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4 h 1218"/>
                  <a:gd name="T12" fmla="*/ 1118 w 1428"/>
                  <a:gd name="T13" fmla="*/ 154 h 1218"/>
                  <a:gd name="T14" fmla="*/ 1106 w 1428"/>
                  <a:gd name="T15" fmla="*/ 244 h 1218"/>
                  <a:gd name="T16" fmla="*/ 1014 w 1428"/>
                  <a:gd name="T17" fmla="*/ 280 h 1218"/>
                  <a:gd name="T18" fmla="*/ 974 w 1428"/>
                  <a:gd name="T19" fmla="*/ 430 h 1218"/>
                  <a:gd name="T20" fmla="*/ 1106 w 1428"/>
                  <a:gd name="T21" fmla="*/ 400 h 1218"/>
                  <a:gd name="T22" fmla="*/ 1192 w 1428"/>
                  <a:gd name="T23" fmla="*/ 480 h 1218"/>
                  <a:gd name="T24" fmla="*/ 1084 w 1428"/>
                  <a:gd name="T25" fmla="*/ 512 h 1218"/>
                  <a:gd name="T26" fmla="*/ 996 w 1428"/>
                  <a:gd name="T27" fmla="*/ 606 h 1218"/>
                  <a:gd name="T28" fmla="*/ 910 w 1428"/>
                  <a:gd name="T29" fmla="*/ 664 h 1218"/>
                  <a:gd name="T30" fmla="*/ 790 w 1428"/>
                  <a:gd name="T31" fmla="*/ 662 h 1218"/>
                  <a:gd name="T32" fmla="*/ 794 w 1428"/>
                  <a:gd name="T33" fmla="*/ 748 h 1218"/>
                  <a:gd name="T34" fmla="*/ 750 w 1428"/>
                  <a:gd name="T35" fmla="*/ 786 h 1218"/>
                  <a:gd name="T36" fmla="*/ 688 w 1428"/>
                  <a:gd name="T37" fmla="*/ 864 h 1218"/>
                  <a:gd name="T38" fmla="*/ 450 w 1428"/>
                  <a:gd name="T39" fmla="*/ 914 h 1218"/>
                  <a:gd name="T40" fmla="*/ 350 w 1428"/>
                  <a:gd name="T41" fmla="*/ 922 h 1218"/>
                  <a:gd name="T42" fmla="*/ 214 w 1428"/>
                  <a:gd name="T43" fmla="*/ 856 h 1218"/>
                  <a:gd name="T44" fmla="*/ 0 w 1428"/>
                  <a:gd name="T45" fmla="*/ 844 h 1218"/>
                  <a:gd name="T46" fmla="*/ 24 w 1428"/>
                  <a:gd name="T47" fmla="*/ 908 h 1218"/>
                  <a:gd name="T48" fmla="*/ 54 w 1428"/>
                  <a:gd name="T49" fmla="*/ 994 h 1218"/>
                  <a:gd name="T50" fmla="*/ 150 w 1428"/>
                  <a:gd name="T51" fmla="*/ 984 h 1218"/>
                  <a:gd name="T52" fmla="*/ 148 w 1428"/>
                  <a:gd name="T53" fmla="*/ 1052 h 1218"/>
                  <a:gd name="T54" fmla="*/ 192 w 1428"/>
                  <a:gd name="T55" fmla="*/ 1092 h 1218"/>
                  <a:gd name="T56" fmla="*/ 250 w 1428"/>
                  <a:gd name="T57" fmla="*/ 1124 h 1218"/>
                  <a:gd name="T58" fmla="*/ 334 w 1428"/>
                  <a:gd name="T59" fmla="*/ 1080 h 1218"/>
                  <a:gd name="T60" fmla="*/ 378 w 1428"/>
                  <a:gd name="T61" fmla="*/ 1084 h 1218"/>
                  <a:gd name="T62" fmla="*/ 366 w 1428"/>
                  <a:gd name="T63" fmla="*/ 1142 h 1218"/>
                  <a:gd name="T64" fmla="*/ 418 w 1428"/>
                  <a:gd name="T65" fmla="*/ 1210 h 1218"/>
                  <a:gd name="T66" fmla="*/ 458 w 1428"/>
                  <a:gd name="T67" fmla="*/ 1148 h 1218"/>
                  <a:gd name="T68" fmla="*/ 536 w 1428"/>
                  <a:gd name="T69" fmla="*/ 1102 h 1218"/>
                  <a:gd name="T70" fmla="*/ 552 w 1428"/>
                  <a:gd name="T71" fmla="*/ 1180 h 1218"/>
                  <a:gd name="T72" fmla="*/ 638 w 1428"/>
                  <a:gd name="T73" fmla="*/ 1204 h 1218"/>
                  <a:gd name="T74" fmla="*/ 712 w 1428"/>
                  <a:gd name="T75" fmla="*/ 1098 h 1218"/>
                  <a:gd name="T76" fmla="*/ 754 w 1428"/>
                  <a:gd name="T77" fmla="*/ 1066 h 1218"/>
                  <a:gd name="T78" fmla="*/ 826 w 1428"/>
                  <a:gd name="T79" fmla="*/ 1016 h 1218"/>
                  <a:gd name="T80" fmla="*/ 876 w 1428"/>
                  <a:gd name="T81" fmla="*/ 986 h 1218"/>
                  <a:gd name="T82" fmla="*/ 914 w 1428"/>
                  <a:gd name="T83" fmla="*/ 940 h 1218"/>
                  <a:gd name="T84" fmla="*/ 958 w 1428"/>
                  <a:gd name="T85" fmla="*/ 840 h 1218"/>
                  <a:gd name="T86" fmla="*/ 990 w 1428"/>
                  <a:gd name="T87" fmla="*/ 896 h 1218"/>
                  <a:gd name="T88" fmla="*/ 1068 w 1428"/>
                  <a:gd name="T89" fmla="*/ 848 h 1218"/>
                  <a:gd name="T90" fmla="*/ 1124 w 1428"/>
                  <a:gd name="T91" fmla="*/ 796 h 1218"/>
                  <a:gd name="T92" fmla="*/ 1162 w 1428"/>
                  <a:gd name="T93" fmla="*/ 834 h 1218"/>
                  <a:gd name="T94" fmla="*/ 1208 w 1428"/>
                  <a:gd name="T95" fmla="*/ 892 h 1218"/>
                  <a:gd name="T96" fmla="*/ 1266 w 1428"/>
                  <a:gd name="T97" fmla="*/ 832 h 1218"/>
                  <a:gd name="T98" fmla="*/ 1356 w 1428"/>
                  <a:gd name="T99" fmla="*/ 756 h 1218"/>
                  <a:gd name="T100" fmla="*/ 1396 w 1428"/>
                  <a:gd name="T101" fmla="*/ 700 h 1218"/>
                  <a:gd name="T102" fmla="*/ 1362 w 1428"/>
                  <a:gd name="T103" fmla="*/ 636 h 1218"/>
                  <a:gd name="T104" fmla="*/ 1314 w 1428"/>
                  <a:gd name="T105" fmla="*/ 588 h 1218"/>
                  <a:gd name="T106" fmla="*/ 1290 w 1428"/>
                  <a:gd name="T107" fmla="*/ 508 h 1218"/>
                  <a:gd name="T108" fmla="*/ 1344 w 1428"/>
                  <a:gd name="T109" fmla="*/ 464 h 1218"/>
                  <a:gd name="T110" fmla="*/ 1314 w 1428"/>
                  <a:gd name="T111" fmla="*/ 378 h 1218"/>
                  <a:gd name="T112" fmla="*/ 1358 w 1428"/>
                  <a:gd name="T113" fmla="*/ 320 h 1218"/>
                  <a:gd name="T114" fmla="*/ 1388 w 1428"/>
                  <a:gd name="T115" fmla="*/ 260 h 1218"/>
                  <a:gd name="T116" fmla="*/ 1402 w 1428"/>
                  <a:gd name="T117" fmla="*/ 16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6" y="102"/>
                    </a:lnTo>
                    <a:lnTo>
                      <a:pt x="1344" y="102"/>
                    </a:lnTo>
                    <a:lnTo>
                      <a:pt x="1322" y="106"/>
                    </a:lnTo>
                    <a:lnTo>
                      <a:pt x="1322" y="106"/>
                    </a:lnTo>
                    <a:lnTo>
                      <a:pt x="1318" y="108"/>
                    </a:lnTo>
                    <a:lnTo>
                      <a:pt x="1316" y="112"/>
                    </a:lnTo>
                    <a:lnTo>
                      <a:pt x="1310" y="116"/>
                    </a:lnTo>
                    <a:lnTo>
                      <a:pt x="1298" y="126"/>
                    </a:lnTo>
                    <a:lnTo>
                      <a:pt x="1296" y="128"/>
                    </a:lnTo>
                    <a:lnTo>
                      <a:pt x="1286" y="130"/>
                    </a:lnTo>
                    <a:lnTo>
                      <a:pt x="1286" y="130"/>
                    </a:lnTo>
                    <a:lnTo>
                      <a:pt x="1276" y="126"/>
                    </a:lnTo>
                    <a:lnTo>
                      <a:pt x="1264" y="118"/>
                    </a:lnTo>
                    <a:lnTo>
                      <a:pt x="1262" y="116"/>
                    </a:lnTo>
                    <a:lnTo>
                      <a:pt x="1262" y="116"/>
                    </a:lnTo>
                    <a:lnTo>
                      <a:pt x="1244" y="96"/>
                    </a:lnTo>
                    <a:lnTo>
                      <a:pt x="1240" y="90"/>
                    </a:lnTo>
                    <a:lnTo>
                      <a:pt x="1238" y="84"/>
                    </a:lnTo>
                    <a:lnTo>
                      <a:pt x="1238" y="62"/>
                    </a:lnTo>
                    <a:lnTo>
                      <a:pt x="1238" y="62"/>
                    </a:lnTo>
                    <a:lnTo>
                      <a:pt x="1238" y="60"/>
                    </a:lnTo>
                    <a:lnTo>
                      <a:pt x="1242" y="56"/>
                    </a:lnTo>
                    <a:lnTo>
                      <a:pt x="1218" y="48"/>
                    </a:lnTo>
                    <a:lnTo>
                      <a:pt x="1218" y="56"/>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8" y="58"/>
                    </a:lnTo>
                    <a:lnTo>
                      <a:pt x="1168" y="58"/>
                    </a:lnTo>
                    <a:lnTo>
                      <a:pt x="1164" y="46"/>
                    </a:lnTo>
                    <a:lnTo>
                      <a:pt x="1162" y="32"/>
                    </a:lnTo>
                    <a:lnTo>
                      <a:pt x="1162" y="32"/>
                    </a:lnTo>
                    <a:lnTo>
                      <a:pt x="1164" y="22"/>
                    </a:lnTo>
                    <a:lnTo>
                      <a:pt x="1166" y="16"/>
                    </a:lnTo>
                    <a:lnTo>
                      <a:pt x="1172" y="6"/>
                    </a:lnTo>
                    <a:lnTo>
                      <a:pt x="1170" y="0"/>
                    </a:lnTo>
                    <a:lnTo>
                      <a:pt x="1150" y="2"/>
                    </a:lnTo>
                    <a:lnTo>
                      <a:pt x="1150" y="2"/>
                    </a:lnTo>
                    <a:lnTo>
                      <a:pt x="1142" y="4"/>
                    </a:lnTo>
                    <a:lnTo>
                      <a:pt x="1136" y="8"/>
                    </a:lnTo>
                    <a:lnTo>
                      <a:pt x="1132" y="14"/>
                    </a:lnTo>
                    <a:lnTo>
                      <a:pt x="1128" y="22"/>
                    </a:lnTo>
                    <a:lnTo>
                      <a:pt x="1128" y="22"/>
                    </a:lnTo>
                    <a:lnTo>
                      <a:pt x="1128" y="22"/>
                    </a:lnTo>
                    <a:lnTo>
                      <a:pt x="1116" y="40"/>
                    </a:lnTo>
                    <a:lnTo>
                      <a:pt x="1128" y="40"/>
                    </a:lnTo>
                    <a:lnTo>
                      <a:pt x="1128" y="40"/>
                    </a:lnTo>
                    <a:lnTo>
                      <a:pt x="1130" y="40"/>
                    </a:lnTo>
                    <a:lnTo>
                      <a:pt x="1130" y="40"/>
                    </a:lnTo>
                    <a:lnTo>
                      <a:pt x="1140" y="44"/>
                    </a:lnTo>
                    <a:lnTo>
                      <a:pt x="1142" y="44"/>
                    </a:lnTo>
                    <a:lnTo>
                      <a:pt x="1142" y="46"/>
                    </a:lnTo>
                    <a:lnTo>
                      <a:pt x="1142" y="48"/>
                    </a:lnTo>
                    <a:lnTo>
                      <a:pt x="1144" y="64"/>
                    </a:lnTo>
                    <a:lnTo>
                      <a:pt x="1150" y="80"/>
                    </a:lnTo>
                    <a:lnTo>
                      <a:pt x="1150" y="82"/>
                    </a:lnTo>
                    <a:lnTo>
                      <a:pt x="1150" y="82"/>
                    </a:lnTo>
                    <a:lnTo>
                      <a:pt x="1150" y="84"/>
                    </a:lnTo>
                    <a:lnTo>
                      <a:pt x="1122" y="136"/>
                    </a:lnTo>
                    <a:lnTo>
                      <a:pt x="1122" y="136"/>
                    </a:lnTo>
                    <a:lnTo>
                      <a:pt x="1120" y="142"/>
                    </a:lnTo>
                    <a:lnTo>
                      <a:pt x="1118" y="154"/>
                    </a:lnTo>
                    <a:lnTo>
                      <a:pt x="1114" y="190"/>
                    </a:lnTo>
                    <a:lnTo>
                      <a:pt x="1114" y="192"/>
                    </a:lnTo>
                    <a:lnTo>
                      <a:pt x="1104" y="212"/>
                    </a:lnTo>
                    <a:lnTo>
                      <a:pt x="1110" y="220"/>
                    </a:lnTo>
                    <a:lnTo>
                      <a:pt x="1110" y="222"/>
                    </a:lnTo>
                    <a:lnTo>
                      <a:pt x="1110" y="222"/>
                    </a:lnTo>
                    <a:lnTo>
                      <a:pt x="1110" y="236"/>
                    </a:lnTo>
                    <a:lnTo>
                      <a:pt x="1110" y="242"/>
                    </a:lnTo>
                    <a:lnTo>
                      <a:pt x="1108" y="244"/>
                    </a:lnTo>
                    <a:lnTo>
                      <a:pt x="1106" y="244"/>
                    </a:lnTo>
                    <a:lnTo>
                      <a:pt x="1106" y="244"/>
                    </a:lnTo>
                    <a:lnTo>
                      <a:pt x="1098" y="250"/>
                    </a:lnTo>
                    <a:lnTo>
                      <a:pt x="1088" y="262"/>
                    </a:lnTo>
                    <a:lnTo>
                      <a:pt x="1052" y="302"/>
                    </a:lnTo>
                    <a:lnTo>
                      <a:pt x="1050" y="304"/>
                    </a:lnTo>
                    <a:lnTo>
                      <a:pt x="1048" y="304"/>
                    </a:lnTo>
                    <a:lnTo>
                      <a:pt x="1046" y="302"/>
                    </a:lnTo>
                    <a:lnTo>
                      <a:pt x="1046" y="302"/>
                    </a:lnTo>
                    <a:lnTo>
                      <a:pt x="1030" y="292"/>
                    </a:lnTo>
                    <a:lnTo>
                      <a:pt x="1020" y="282"/>
                    </a:lnTo>
                    <a:lnTo>
                      <a:pt x="1020" y="282"/>
                    </a:lnTo>
                    <a:lnTo>
                      <a:pt x="1014" y="280"/>
                    </a:lnTo>
                    <a:lnTo>
                      <a:pt x="1008" y="278"/>
                    </a:lnTo>
                    <a:lnTo>
                      <a:pt x="982" y="276"/>
                    </a:lnTo>
                    <a:lnTo>
                      <a:pt x="982" y="314"/>
                    </a:lnTo>
                    <a:lnTo>
                      <a:pt x="982" y="314"/>
                    </a:lnTo>
                    <a:lnTo>
                      <a:pt x="966" y="384"/>
                    </a:lnTo>
                    <a:lnTo>
                      <a:pt x="966" y="384"/>
                    </a:lnTo>
                    <a:lnTo>
                      <a:pt x="964" y="392"/>
                    </a:lnTo>
                    <a:lnTo>
                      <a:pt x="964" y="402"/>
                    </a:lnTo>
                    <a:lnTo>
                      <a:pt x="962" y="432"/>
                    </a:lnTo>
                    <a:lnTo>
                      <a:pt x="968" y="440"/>
                    </a:lnTo>
                    <a:lnTo>
                      <a:pt x="974" y="430"/>
                    </a:lnTo>
                    <a:lnTo>
                      <a:pt x="974" y="430"/>
                    </a:lnTo>
                    <a:lnTo>
                      <a:pt x="974" y="428"/>
                    </a:lnTo>
                    <a:lnTo>
                      <a:pt x="994" y="420"/>
                    </a:lnTo>
                    <a:lnTo>
                      <a:pt x="1044" y="428"/>
                    </a:lnTo>
                    <a:lnTo>
                      <a:pt x="1050" y="420"/>
                    </a:lnTo>
                    <a:lnTo>
                      <a:pt x="1058" y="408"/>
                    </a:lnTo>
                    <a:lnTo>
                      <a:pt x="1058" y="408"/>
                    </a:lnTo>
                    <a:lnTo>
                      <a:pt x="1058" y="408"/>
                    </a:lnTo>
                    <a:lnTo>
                      <a:pt x="1060" y="406"/>
                    </a:lnTo>
                    <a:lnTo>
                      <a:pt x="1080" y="402"/>
                    </a:lnTo>
                    <a:lnTo>
                      <a:pt x="1106" y="400"/>
                    </a:lnTo>
                    <a:lnTo>
                      <a:pt x="1106" y="400"/>
                    </a:lnTo>
                    <a:lnTo>
                      <a:pt x="1112" y="404"/>
                    </a:lnTo>
                    <a:lnTo>
                      <a:pt x="1120" y="410"/>
                    </a:lnTo>
                    <a:lnTo>
                      <a:pt x="1136" y="428"/>
                    </a:lnTo>
                    <a:lnTo>
                      <a:pt x="1136" y="428"/>
                    </a:lnTo>
                    <a:lnTo>
                      <a:pt x="1158" y="440"/>
                    </a:lnTo>
                    <a:lnTo>
                      <a:pt x="1174" y="452"/>
                    </a:lnTo>
                    <a:lnTo>
                      <a:pt x="1184" y="462"/>
                    </a:lnTo>
                    <a:lnTo>
                      <a:pt x="1190" y="472"/>
                    </a:lnTo>
                    <a:lnTo>
                      <a:pt x="1190" y="472"/>
                    </a:lnTo>
                    <a:lnTo>
                      <a:pt x="1192" y="480"/>
                    </a:lnTo>
                    <a:lnTo>
                      <a:pt x="1190" y="488"/>
                    </a:lnTo>
                    <a:lnTo>
                      <a:pt x="1190" y="488"/>
                    </a:lnTo>
                    <a:lnTo>
                      <a:pt x="1186" y="492"/>
                    </a:lnTo>
                    <a:lnTo>
                      <a:pt x="1184" y="496"/>
                    </a:lnTo>
                    <a:lnTo>
                      <a:pt x="1174" y="498"/>
                    </a:lnTo>
                    <a:lnTo>
                      <a:pt x="1172" y="498"/>
                    </a:lnTo>
                    <a:lnTo>
                      <a:pt x="1172" y="498"/>
                    </a:lnTo>
                    <a:lnTo>
                      <a:pt x="1126" y="498"/>
                    </a:lnTo>
                    <a:lnTo>
                      <a:pt x="1112" y="498"/>
                    </a:lnTo>
                    <a:lnTo>
                      <a:pt x="1102" y="500"/>
                    </a:lnTo>
                    <a:lnTo>
                      <a:pt x="1084" y="512"/>
                    </a:lnTo>
                    <a:lnTo>
                      <a:pt x="1084" y="512"/>
                    </a:lnTo>
                    <a:lnTo>
                      <a:pt x="1054" y="532"/>
                    </a:lnTo>
                    <a:lnTo>
                      <a:pt x="1042" y="536"/>
                    </a:lnTo>
                    <a:lnTo>
                      <a:pt x="1034" y="538"/>
                    </a:lnTo>
                    <a:lnTo>
                      <a:pt x="1018" y="540"/>
                    </a:lnTo>
                    <a:lnTo>
                      <a:pt x="1010" y="580"/>
                    </a:lnTo>
                    <a:lnTo>
                      <a:pt x="1010" y="580"/>
                    </a:lnTo>
                    <a:lnTo>
                      <a:pt x="1004" y="596"/>
                    </a:lnTo>
                    <a:lnTo>
                      <a:pt x="1000" y="602"/>
                    </a:lnTo>
                    <a:lnTo>
                      <a:pt x="996" y="606"/>
                    </a:lnTo>
                    <a:lnTo>
                      <a:pt x="996" y="606"/>
                    </a:lnTo>
                    <a:lnTo>
                      <a:pt x="990" y="610"/>
                    </a:lnTo>
                    <a:lnTo>
                      <a:pt x="984" y="614"/>
                    </a:lnTo>
                    <a:lnTo>
                      <a:pt x="966" y="620"/>
                    </a:lnTo>
                    <a:lnTo>
                      <a:pt x="966" y="620"/>
                    </a:lnTo>
                    <a:lnTo>
                      <a:pt x="956" y="622"/>
                    </a:lnTo>
                    <a:lnTo>
                      <a:pt x="946" y="626"/>
                    </a:lnTo>
                    <a:lnTo>
                      <a:pt x="926" y="634"/>
                    </a:lnTo>
                    <a:lnTo>
                      <a:pt x="914" y="664"/>
                    </a:lnTo>
                    <a:lnTo>
                      <a:pt x="912" y="664"/>
                    </a:lnTo>
                    <a:lnTo>
                      <a:pt x="912" y="664"/>
                    </a:lnTo>
                    <a:lnTo>
                      <a:pt x="910" y="664"/>
                    </a:lnTo>
                    <a:lnTo>
                      <a:pt x="874" y="680"/>
                    </a:lnTo>
                    <a:lnTo>
                      <a:pt x="872" y="680"/>
                    </a:lnTo>
                    <a:lnTo>
                      <a:pt x="854" y="676"/>
                    </a:lnTo>
                    <a:lnTo>
                      <a:pt x="854" y="676"/>
                    </a:lnTo>
                    <a:lnTo>
                      <a:pt x="834" y="670"/>
                    </a:lnTo>
                    <a:lnTo>
                      <a:pt x="820" y="664"/>
                    </a:lnTo>
                    <a:lnTo>
                      <a:pt x="820" y="664"/>
                    </a:lnTo>
                    <a:lnTo>
                      <a:pt x="814" y="662"/>
                    </a:lnTo>
                    <a:lnTo>
                      <a:pt x="806" y="660"/>
                    </a:lnTo>
                    <a:lnTo>
                      <a:pt x="798" y="660"/>
                    </a:lnTo>
                    <a:lnTo>
                      <a:pt x="790" y="662"/>
                    </a:lnTo>
                    <a:lnTo>
                      <a:pt x="790" y="662"/>
                    </a:lnTo>
                    <a:lnTo>
                      <a:pt x="784" y="672"/>
                    </a:lnTo>
                    <a:lnTo>
                      <a:pt x="778" y="684"/>
                    </a:lnTo>
                    <a:lnTo>
                      <a:pt x="776" y="698"/>
                    </a:lnTo>
                    <a:lnTo>
                      <a:pt x="776" y="710"/>
                    </a:lnTo>
                    <a:lnTo>
                      <a:pt x="776" y="710"/>
                    </a:lnTo>
                    <a:lnTo>
                      <a:pt x="778" y="722"/>
                    </a:lnTo>
                    <a:lnTo>
                      <a:pt x="782" y="728"/>
                    </a:lnTo>
                    <a:lnTo>
                      <a:pt x="786" y="728"/>
                    </a:lnTo>
                    <a:lnTo>
                      <a:pt x="794" y="724"/>
                    </a:lnTo>
                    <a:lnTo>
                      <a:pt x="794" y="748"/>
                    </a:lnTo>
                    <a:lnTo>
                      <a:pt x="794" y="748"/>
                    </a:lnTo>
                    <a:lnTo>
                      <a:pt x="794" y="756"/>
                    </a:lnTo>
                    <a:lnTo>
                      <a:pt x="792" y="760"/>
                    </a:lnTo>
                    <a:lnTo>
                      <a:pt x="790" y="764"/>
                    </a:lnTo>
                    <a:lnTo>
                      <a:pt x="786" y="768"/>
                    </a:lnTo>
                    <a:lnTo>
                      <a:pt x="786" y="768"/>
                    </a:lnTo>
                    <a:lnTo>
                      <a:pt x="776" y="774"/>
                    </a:lnTo>
                    <a:lnTo>
                      <a:pt x="764" y="778"/>
                    </a:lnTo>
                    <a:lnTo>
                      <a:pt x="758" y="780"/>
                    </a:lnTo>
                    <a:lnTo>
                      <a:pt x="758" y="780"/>
                    </a:lnTo>
                    <a:lnTo>
                      <a:pt x="750" y="786"/>
                    </a:lnTo>
                    <a:lnTo>
                      <a:pt x="738" y="798"/>
                    </a:lnTo>
                    <a:lnTo>
                      <a:pt x="724" y="818"/>
                    </a:lnTo>
                    <a:lnTo>
                      <a:pt x="708" y="844"/>
                    </a:lnTo>
                    <a:lnTo>
                      <a:pt x="708" y="844"/>
                    </a:lnTo>
                    <a:lnTo>
                      <a:pt x="706" y="844"/>
                    </a:lnTo>
                    <a:lnTo>
                      <a:pt x="682" y="860"/>
                    </a:lnTo>
                    <a:lnTo>
                      <a:pt x="682" y="860"/>
                    </a:lnTo>
                    <a:lnTo>
                      <a:pt x="688" y="860"/>
                    </a:lnTo>
                    <a:lnTo>
                      <a:pt x="688" y="862"/>
                    </a:lnTo>
                    <a:lnTo>
                      <a:pt x="688" y="864"/>
                    </a:lnTo>
                    <a:lnTo>
                      <a:pt x="688" y="864"/>
                    </a:lnTo>
                    <a:lnTo>
                      <a:pt x="686" y="868"/>
                    </a:lnTo>
                    <a:lnTo>
                      <a:pt x="678" y="868"/>
                    </a:lnTo>
                    <a:lnTo>
                      <a:pt x="610"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30" y="930"/>
                    </a:lnTo>
                    <a:lnTo>
                      <a:pt x="402" y="934"/>
                    </a:lnTo>
                    <a:lnTo>
                      <a:pt x="400" y="934"/>
                    </a:lnTo>
                    <a:lnTo>
                      <a:pt x="398" y="934"/>
                    </a:lnTo>
                    <a:lnTo>
                      <a:pt x="390" y="916"/>
                    </a:lnTo>
                    <a:lnTo>
                      <a:pt x="362" y="922"/>
                    </a:lnTo>
                    <a:lnTo>
                      <a:pt x="362" y="922"/>
                    </a:lnTo>
                    <a:lnTo>
                      <a:pt x="350" y="922"/>
                    </a:lnTo>
                    <a:lnTo>
                      <a:pt x="336" y="920"/>
                    </a:lnTo>
                    <a:lnTo>
                      <a:pt x="320" y="916"/>
                    </a:lnTo>
                    <a:lnTo>
                      <a:pt x="304" y="908"/>
                    </a:lnTo>
                    <a:lnTo>
                      <a:pt x="304" y="908"/>
                    </a:lnTo>
                    <a:lnTo>
                      <a:pt x="290" y="900"/>
                    </a:lnTo>
                    <a:lnTo>
                      <a:pt x="274" y="892"/>
                    </a:lnTo>
                    <a:lnTo>
                      <a:pt x="246" y="872"/>
                    </a:lnTo>
                    <a:lnTo>
                      <a:pt x="246" y="872"/>
                    </a:lnTo>
                    <a:lnTo>
                      <a:pt x="238" y="866"/>
                    </a:lnTo>
                    <a:lnTo>
                      <a:pt x="226" y="860"/>
                    </a:lnTo>
                    <a:lnTo>
                      <a:pt x="214" y="856"/>
                    </a:lnTo>
                    <a:lnTo>
                      <a:pt x="202" y="854"/>
                    </a:lnTo>
                    <a:lnTo>
                      <a:pt x="176" y="852"/>
                    </a:lnTo>
                    <a:lnTo>
                      <a:pt x="148" y="856"/>
                    </a:lnTo>
                    <a:lnTo>
                      <a:pt x="148" y="856"/>
                    </a:lnTo>
                    <a:lnTo>
                      <a:pt x="116" y="858"/>
                    </a:lnTo>
                    <a:lnTo>
                      <a:pt x="86" y="856"/>
                    </a:lnTo>
                    <a:lnTo>
                      <a:pt x="86" y="856"/>
                    </a:lnTo>
                    <a:lnTo>
                      <a:pt x="68" y="854"/>
                    </a:lnTo>
                    <a:lnTo>
                      <a:pt x="48" y="852"/>
                    </a:lnTo>
                    <a:lnTo>
                      <a:pt x="2" y="838"/>
                    </a:lnTo>
                    <a:lnTo>
                      <a:pt x="0" y="844"/>
                    </a:lnTo>
                    <a:lnTo>
                      <a:pt x="0" y="844"/>
                    </a:lnTo>
                    <a:lnTo>
                      <a:pt x="2" y="844"/>
                    </a:lnTo>
                    <a:lnTo>
                      <a:pt x="2" y="844"/>
                    </a:lnTo>
                    <a:lnTo>
                      <a:pt x="2" y="844"/>
                    </a:lnTo>
                    <a:lnTo>
                      <a:pt x="2" y="852"/>
                    </a:lnTo>
                    <a:lnTo>
                      <a:pt x="10" y="868"/>
                    </a:lnTo>
                    <a:lnTo>
                      <a:pt x="26" y="888"/>
                    </a:lnTo>
                    <a:lnTo>
                      <a:pt x="28" y="892"/>
                    </a:lnTo>
                    <a:lnTo>
                      <a:pt x="24" y="906"/>
                    </a:lnTo>
                    <a:lnTo>
                      <a:pt x="24" y="908"/>
                    </a:lnTo>
                    <a:lnTo>
                      <a:pt x="24" y="908"/>
                    </a:lnTo>
                    <a:lnTo>
                      <a:pt x="14" y="920"/>
                    </a:lnTo>
                    <a:lnTo>
                      <a:pt x="24" y="93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0" y="990"/>
                    </a:lnTo>
                    <a:lnTo>
                      <a:pt x="64" y="982"/>
                    </a:lnTo>
                    <a:lnTo>
                      <a:pt x="72" y="980"/>
                    </a:lnTo>
                    <a:lnTo>
                      <a:pt x="78" y="976"/>
                    </a:lnTo>
                    <a:lnTo>
                      <a:pt x="120" y="972"/>
                    </a:lnTo>
                    <a:lnTo>
                      <a:pt x="138" y="966"/>
                    </a:lnTo>
                    <a:lnTo>
                      <a:pt x="138" y="966"/>
                    </a:lnTo>
                    <a:lnTo>
                      <a:pt x="142" y="964"/>
                    </a:lnTo>
                    <a:lnTo>
                      <a:pt x="150" y="984"/>
                    </a:lnTo>
                    <a:lnTo>
                      <a:pt x="150" y="984"/>
                    </a:lnTo>
                    <a:lnTo>
                      <a:pt x="150" y="984"/>
                    </a:lnTo>
                    <a:lnTo>
                      <a:pt x="150" y="984"/>
                    </a:lnTo>
                    <a:lnTo>
                      <a:pt x="150" y="990"/>
                    </a:lnTo>
                    <a:lnTo>
                      <a:pt x="148" y="996"/>
                    </a:lnTo>
                    <a:lnTo>
                      <a:pt x="126" y="1028"/>
                    </a:lnTo>
                    <a:lnTo>
                      <a:pt x="126" y="1034"/>
                    </a:lnTo>
                    <a:lnTo>
                      <a:pt x="138" y="1044"/>
                    </a:lnTo>
                    <a:lnTo>
                      <a:pt x="148" y="1052"/>
                    </a:lnTo>
                    <a:lnTo>
                      <a:pt x="148" y="1052"/>
                    </a:lnTo>
                    <a:lnTo>
                      <a:pt x="148" y="1052"/>
                    </a:lnTo>
                    <a:lnTo>
                      <a:pt x="156" y="1060"/>
                    </a:lnTo>
                    <a:lnTo>
                      <a:pt x="162" y="1064"/>
                    </a:lnTo>
                    <a:lnTo>
                      <a:pt x="162" y="1064"/>
                    </a:lnTo>
                    <a:lnTo>
                      <a:pt x="170" y="1068"/>
                    </a:lnTo>
                    <a:lnTo>
                      <a:pt x="178" y="1076"/>
                    </a:lnTo>
                    <a:lnTo>
                      <a:pt x="178" y="1078"/>
                    </a:lnTo>
                    <a:lnTo>
                      <a:pt x="186" y="1082"/>
                    </a:lnTo>
                    <a:lnTo>
                      <a:pt x="190" y="1082"/>
                    </a:lnTo>
                    <a:lnTo>
                      <a:pt x="190" y="1082"/>
                    </a:lnTo>
                    <a:lnTo>
                      <a:pt x="192" y="1092"/>
                    </a:lnTo>
                    <a:lnTo>
                      <a:pt x="192" y="1092"/>
                    </a:lnTo>
                    <a:lnTo>
                      <a:pt x="194" y="1100"/>
                    </a:lnTo>
                    <a:lnTo>
                      <a:pt x="196" y="1112"/>
                    </a:lnTo>
                    <a:lnTo>
                      <a:pt x="216" y="1116"/>
                    </a:lnTo>
                    <a:lnTo>
                      <a:pt x="218" y="1116"/>
                    </a:lnTo>
                    <a:lnTo>
                      <a:pt x="218" y="1116"/>
                    </a:lnTo>
                    <a:lnTo>
                      <a:pt x="218" y="1118"/>
                    </a:lnTo>
                    <a:lnTo>
                      <a:pt x="220" y="1120"/>
                    </a:lnTo>
                    <a:lnTo>
                      <a:pt x="226" y="1130"/>
                    </a:lnTo>
                    <a:lnTo>
                      <a:pt x="242" y="1136"/>
                    </a:lnTo>
                    <a:lnTo>
                      <a:pt x="252" y="1130"/>
                    </a:lnTo>
                    <a:lnTo>
                      <a:pt x="250" y="1124"/>
                    </a:lnTo>
                    <a:lnTo>
                      <a:pt x="240" y="1114"/>
                    </a:lnTo>
                    <a:lnTo>
                      <a:pt x="242" y="1112"/>
                    </a:lnTo>
                    <a:lnTo>
                      <a:pt x="242" y="1112"/>
                    </a:lnTo>
                    <a:lnTo>
                      <a:pt x="250" y="1094"/>
                    </a:lnTo>
                    <a:lnTo>
                      <a:pt x="270" y="1094"/>
                    </a:lnTo>
                    <a:lnTo>
                      <a:pt x="270" y="1096"/>
                    </a:lnTo>
                    <a:lnTo>
                      <a:pt x="298" y="1104"/>
                    </a:lnTo>
                    <a:lnTo>
                      <a:pt x="314" y="1102"/>
                    </a:lnTo>
                    <a:lnTo>
                      <a:pt x="326" y="1092"/>
                    </a:lnTo>
                    <a:lnTo>
                      <a:pt x="326" y="1092"/>
                    </a:lnTo>
                    <a:lnTo>
                      <a:pt x="334" y="1080"/>
                    </a:lnTo>
                    <a:lnTo>
                      <a:pt x="342" y="1074"/>
                    </a:lnTo>
                    <a:lnTo>
                      <a:pt x="348" y="1070"/>
                    </a:lnTo>
                    <a:lnTo>
                      <a:pt x="354" y="1072"/>
                    </a:lnTo>
                    <a:lnTo>
                      <a:pt x="360" y="1070"/>
                    </a:lnTo>
                    <a:lnTo>
                      <a:pt x="360" y="1070"/>
                    </a:lnTo>
                    <a:lnTo>
                      <a:pt x="368" y="1072"/>
                    </a:lnTo>
                    <a:lnTo>
                      <a:pt x="374" y="1072"/>
                    </a:lnTo>
                    <a:lnTo>
                      <a:pt x="374" y="1072"/>
                    </a:lnTo>
                    <a:lnTo>
                      <a:pt x="374" y="1076"/>
                    </a:lnTo>
                    <a:lnTo>
                      <a:pt x="374" y="1076"/>
                    </a:lnTo>
                    <a:lnTo>
                      <a:pt x="378" y="1084"/>
                    </a:lnTo>
                    <a:lnTo>
                      <a:pt x="382" y="1096"/>
                    </a:lnTo>
                    <a:lnTo>
                      <a:pt x="382" y="1096"/>
                    </a:lnTo>
                    <a:lnTo>
                      <a:pt x="382" y="1096"/>
                    </a:lnTo>
                    <a:lnTo>
                      <a:pt x="386" y="1108"/>
                    </a:lnTo>
                    <a:lnTo>
                      <a:pt x="386" y="1110"/>
                    </a:lnTo>
                    <a:lnTo>
                      <a:pt x="382" y="1124"/>
                    </a:lnTo>
                    <a:lnTo>
                      <a:pt x="382" y="1124"/>
                    </a:lnTo>
                    <a:lnTo>
                      <a:pt x="382" y="1124"/>
                    </a:lnTo>
                    <a:lnTo>
                      <a:pt x="382" y="1124"/>
                    </a:lnTo>
                    <a:lnTo>
                      <a:pt x="368" y="1140"/>
                    </a:lnTo>
                    <a:lnTo>
                      <a:pt x="366" y="1142"/>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18" y="1210"/>
                    </a:lnTo>
                    <a:lnTo>
                      <a:pt x="424" y="1204"/>
                    </a:lnTo>
                    <a:lnTo>
                      <a:pt x="428" y="1204"/>
                    </a:lnTo>
                    <a:lnTo>
                      <a:pt x="448" y="1206"/>
                    </a:lnTo>
                    <a:lnTo>
                      <a:pt x="450" y="1204"/>
                    </a:lnTo>
                    <a:lnTo>
                      <a:pt x="450" y="1204"/>
                    </a:lnTo>
                    <a:lnTo>
                      <a:pt x="448" y="1196"/>
                    </a:lnTo>
                    <a:lnTo>
                      <a:pt x="450" y="1188"/>
                    </a:lnTo>
                    <a:lnTo>
                      <a:pt x="458" y="1174"/>
                    </a:lnTo>
                    <a:lnTo>
                      <a:pt x="458" y="1148"/>
                    </a:lnTo>
                    <a:lnTo>
                      <a:pt x="458" y="1148"/>
                    </a:lnTo>
                    <a:lnTo>
                      <a:pt x="474" y="1106"/>
                    </a:lnTo>
                    <a:lnTo>
                      <a:pt x="474" y="1106"/>
                    </a:lnTo>
                    <a:lnTo>
                      <a:pt x="474" y="1104"/>
                    </a:lnTo>
                    <a:lnTo>
                      <a:pt x="474" y="1104"/>
                    </a:lnTo>
                    <a:lnTo>
                      <a:pt x="474" y="1104"/>
                    </a:lnTo>
                    <a:lnTo>
                      <a:pt x="500" y="1084"/>
                    </a:lnTo>
                    <a:lnTo>
                      <a:pt x="502" y="1082"/>
                    </a:lnTo>
                    <a:lnTo>
                      <a:pt x="522" y="1092"/>
                    </a:lnTo>
                    <a:lnTo>
                      <a:pt x="522" y="109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2" y="1180"/>
                    </a:lnTo>
                    <a:lnTo>
                      <a:pt x="556" y="1182"/>
                    </a:lnTo>
                    <a:lnTo>
                      <a:pt x="560" y="1186"/>
                    </a:lnTo>
                    <a:lnTo>
                      <a:pt x="566" y="1196"/>
                    </a:lnTo>
                    <a:lnTo>
                      <a:pt x="572" y="1200"/>
                    </a:lnTo>
                    <a:lnTo>
                      <a:pt x="574" y="1200"/>
                    </a:lnTo>
                    <a:lnTo>
                      <a:pt x="574" y="1200"/>
                    </a:lnTo>
                    <a:lnTo>
                      <a:pt x="574" y="1200"/>
                    </a:lnTo>
                    <a:lnTo>
                      <a:pt x="602" y="1212"/>
                    </a:lnTo>
                    <a:lnTo>
                      <a:pt x="614" y="1216"/>
                    </a:lnTo>
                    <a:lnTo>
                      <a:pt x="630" y="1214"/>
                    </a:lnTo>
                    <a:lnTo>
                      <a:pt x="638" y="1204"/>
                    </a:lnTo>
                    <a:lnTo>
                      <a:pt x="646" y="1164"/>
                    </a:lnTo>
                    <a:lnTo>
                      <a:pt x="648" y="1144"/>
                    </a:lnTo>
                    <a:lnTo>
                      <a:pt x="648" y="1142"/>
                    </a:lnTo>
                    <a:lnTo>
                      <a:pt x="650" y="1140"/>
                    </a:lnTo>
                    <a:lnTo>
                      <a:pt x="650" y="1140"/>
                    </a:lnTo>
                    <a:lnTo>
                      <a:pt x="666" y="1128"/>
                    </a:lnTo>
                    <a:lnTo>
                      <a:pt x="674" y="1116"/>
                    </a:lnTo>
                    <a:lnTo>
                      <a:pt x="674" y="1116"/>
                    </a:lnTo>
                    <a:lnTo>
                      <a:pt x="690" y="1108"/>
                    </a:lnTo>
                    <a:lnTo>
                      <a:pt x="700" y="1102"/>
                    </a:lnTo>
                    <a:lnTo>
                      <a:pt x="712" y="1098"/>
                    </a:lnTo>
                    <a:lnTo>
                      <a:pt x="706" y="1074"/>
                    </a:lnTo>
                    <a:lnTo>
                      <a:pt x="734" y="1076"/>
                    </a:lnTo>
                    <a:lnTo>
                      <a:pt x="734" y="1076"/>
                    </a:lnTo>
                    <a:lnTo>
                      <a:pt x="734" y="1078"/>
                    </a:lnTo>
                    <a:lnTo>
                      <a:pt x="734" y="1078"/>
                    </a:lnTo>
                    <a:lnTo>
                      <a:pt x="748" y="1084"/>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6" y="1016"/>
                    </a:lnTo>
                    <a:lnTo>
                      <a:pt x="828" y="1010"/>
                    </a:lnTo>
                    <a:lnTo>
                      <a:pt x="834" y="1004"/>
                    </a:lnTo>
                    <a:lnTo>
                      <a:pt x="834" y="1004"/>
                    </a:lnTo>
                    <a:lnTo>
                      <a:pt x="834" y="1004"/>
                    </a:lnTo>
                    <a:lnTo>
                      <a:pt x="836" y="1004"/>
                    </a:lnTo>
                    <a:lnTo>
                      <a:pt x="850" y="1006"/>
                    </a:lnTo>
                    <a:lnTo>
                      <a:pt x="858" y="1002"/>
                    </a:lnTo>
                    <a:lnTo>
                      <a:pt x="860" y="992"/>
                    </a:lnTo>
                    <a:lnTo>
                      <a:pt x="876" y="986"/>
                    </a:lnTo>
                    <a:lnTo>
                      <a:pt x="876" y="986"/>
                    </a:lnTo>
                    <a:lnTo>
                      <a:pt x="878" y="986"/>
                    </a:lnTo>
                    <a:lnTo>
                      <a:pt x="878" y="986"/>
                    </a:lnTo>
                    <a:lnTo>
                      <a:pt x="898" y="988"/>
                    </a:lnTo>
                    <a:lnTo>
                      <a:pt x="914" y="984"/>
                    </a:lnTo>
                    <a:lnTo>
                      <a:pt x="922" y="976"/>
                    </a:lnTo>
                    <a:lnTo>
                      <a:pt x="930" y="962"/>
                    </a:lnTo>
                    <a:lnTo>
                      <a:pt x="918" y="950"/>
                    </a:lnTo>
                    <a:lnTo>
                      <a:pt x="918" y="948"/>
                    </a:lnTo>
                    <a:lnTo>
                      <a:pt x="918" y="948"/>
                    </a:lnTo>
                    <a:lnTo>
                      <a:pt x="914" y="940"/>
                    </a:lnTo>
                    <a:lnTo>
                      <a:pt x="914" y="940"/>
                    </a:lnTo>
                    <a:lnTo>
                      <a:pt x="912" y="924"/>
                    </a:lnTo>
                    <a:lnTo>
                      <a:pt x="912" y="924"/>
                    </a:lnTo>
                    <a:lnTo>
                      <a:pt x="918" y="912"/>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4" y="874"/>
                    </a:lnTo>
                    <a:lnTo>
                      <a:pt x="976" y="890"/>
                    </a:lnTo>
                    <a:lnTo>
                      <a:pt x="986" y="896"/>
                    </a:lnTo>
                    <a:lnTo>
                      <a:pt x="988" y="896"/>
                    </a:lnTo>
                    <a:lnTo>
                      <a:pt x="988" y="896"/>
                    </a:lnTo>
                    <a:lnTo>
                      <a:pt x="988" y="896"/>
                    </a:lnTo>
                    <a:lnTo>
                      <a:pt x="990" y="896"/>
                    </a:lnTo>
                    <a:lnTo>
                      <a:pt x="992" y="896"/>
                    </a:lnTo>
                    <a:lnTo>
                      <a:pt x="1002" y="880"/>
                    </a:lnTo>
                    <a:lnTo>
                      <a:pt x="1006" y="864"/>
                    </a:lnTo>
                    <a:lnTo>
                      <a:pt x="1010" y="864"/>
                    </a:lnTo>
                    <a:lnTo>
                      <a:pt x="1012" y="864"/>
                    </a:lnTo>
                    <a:lnTo>
                      <a:pt x="1034" y="872"/>
                    </a:lnTo>
                    <a:lnTo>
                      <a:pt x="1046" y="864"/>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4" y="796"/>
                    </a:lnTo>
                    <a:lnTo>
                      <a:pt x="1126" y="796"/>
                    </a:lnTo>
                    <a:lnTo>
                      <a:pt x="1134" y="808"/>
                    </a:lnTo>
                    <a:lnTo>
                      <a:pt x="1134" y="808"/>
                    </a:lnTo>
                    <a:lnTo>
                      <a:pt x="1134" y="810"/>
                    </a:lnTo>
                    <a:lnTo>
                      <a:pt x="1134" y="812"/>
                    </a:lnTo>
                    <a:lnTo>
                      <a:pt x="1136" y="828"/>
                    </a:lnTo>
                    <a:lnTo>
                      <a:pt x="1144" y="834"/>
                    </a:lnTo>
                    <a:lnTo>
                      <a:pt x="1154" y="824"/>
                    </a:lnTo>
                    <a:lnTo>
                      <a:pt x="1158" y="828"/>
                    </a:lnTo>
                    <a:lnTo>
                      <a:pt x="1158" y="828"/>
                    </a:lnTo>
                    <a:lnTo>
                      <a:pt x="1162" y="834"/>
                    </a:lnTo>
                    <a:lnTo>
                      <a:pt x="1162" y="840"/>
                    </a:lnTo>
                    <a:lnTo>
                      <a:pt x="1162" y="854"/>
                    </a:lnTo>
                    <a:lnTo>
                      <a:pt x="1158" y="868"/>
                    </a:lnTo>
                    <a:lnTo>
                      <a:pt x="1162" y="876"/>
                    </a:lnTo>
                    <a:lnTo>
                      <a:pt x="1170" y="884"/>
                    </a:lnTo>
                    <a:lnTo>
                      <a:pt x="1202" y="888"/>
                    </a:lnTo>
                    <a:lnTo>
                      <a:pt x="1204" y="890"/>
                    </a:lnTo>
                    <a:lnTo>
                      <a:pt x="1204" y="890"/>
                    </a:lnTo>
                    <a:lnTo>
                      <a:pt x="1206" y="890"/>
                    </a:lnTo>
                    <a:lnTo>
                      <a:pt x="1206" y="890"/>
                    </a:lnTo>
                    <a:lnTo>
                      <a:pt x="1208" y="892"/>
                    </a:lnTo>
                    <a:lnTo>
                      <a:pt x="1218" y="880"/>
                    </a:lnTo>
                    <a:lnTo>
                      <a:pt x="1218" y="880"/>
                    </a:lnTo>
                    <a:lnTo>
                      <a:pt x="1226" y="872"/>
                    </a:lnTo>
                    <a:lnTo>
                      <a:pt x="1222" y="860"/>
                    </a:lnTo>
                    <a:lnTo>
                      <a:pt x="1214" y="808"/>
                    </a:lnTo>
                    <a:lnTo>
                      <a:pt x="1238" y="820"/>
                    </a:lnTo>
                    <a:lnTo>
                      <a:pt x="1238" y="820"/>
                    </a:lnTo>
                    <a:lnTo>
                      <a:pt x="1238" y="820"/>
                    </a:lnTo>
                    <a:lnTo>
                      <a:pt x="1250" y="832"/>
                    </a:lnTo>
                    <a:lnTo>
                      <a:pt x="1256" y="838"/>
                    </a:lnTo>
                    <a:lnTo>
                      <a:pt x="1266" y="832"/>
                    </a:lnTo>
                    <a:lnTo>
                      <a:pt x="1298" y="796"/>
                    </a:lnTo>
                    <a:lnTo>
                      <a:pt x="1298" y="796"/>
                    </a:lnTo>
                    <a:lnTo>
                      <a:pt x="1300" y="796"/>
                    </a:lnTo>
                    <a:lnTo>
                      <a:pt x="1312" y="786"/>
                    </a:lnTo>
                    <a:lnTo>
                      <a:pt x="1326" y="768"/>
                    </a:lnTo>
                    <a:lnTo>
                      <a:pt x="1326" y="766"/>
                    </a:lnTo>
                    <a:lnTo>
                      <a:pt x="1344" y="770"/>
                    </a:lnTo>
                    <a:lnTo>
                      <a:pt x="135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8" y="606"/>
                    </a:lnTo>
                    <a:lnTo>
                      <a:pt x="1314" y="590"/>
                    </a:lnTo>
                    <a:lnTo>
                      <a:pt x="1314" y="588"/>
                    </a:lnTo>
                    <a:lnTo>
                      <a:pt x="1314" y="588"/>
                    </a:lnTo>
                    <a:lnTo>
                      <a:pt x="1314" y="564"/>
                    </a:lnTo>
                    <a:lnTo>
                      <a:pt x="1312" y="550"/>
                    </a:lnTo>
                    <a:lnTo>
                      <a:pt x="1300" y="546"/>
                    </a:lnTo>
                    <a:lnTo>
                      <a:pt x="1300" y="546"/>
                    </a:lnTo>
                    <a:lnTo>
                      <a:pt x="1300" y="546"/>
                    </a:lnTo>
                    <a:lnTo>
                      <a:pt x="1274" y="526"/>
                    </a:lnTo>
                    <a:lnTo>
                      <a:pt x="1276" y="524"/>
                    </a:lnTo>
                    <a:lnTo>
                      <a:pt x="1288" y="510"/>
                    </a:lnTo>
                    <a:lnTo>
                      <a:pt x="1288" y="510"/>
                    </a:lnTo>
                    <a:lnTo>
                      <a:pt x="1288" y="508"/>
                    </a:lnTo>
                    <a:lnTo>
                      <a:pt x="1290" y="508"/>
                    </a:lnTo>
                    <a:lnTo>
                      <a:pt x="1290" y="508"/>
                    </a:lnTo>
                    <a:lnTo>
                      <a:pt x="1302" y="508"/>
                    </a:lnTo>
                    <a:lnTo>
                      <a:pt x="1304"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298" y="402"/>
                    </a:lnTo>
                    <a:lnTo>
                      <a:pt x="1314" y="380"/>
                    </a:lnTo>
                    <a:lnTo>
                      <a:pt x="1314" y="378"/>
                    </a:lnTo>
                    <a:lnTo>
                      <a:pt x="1316" y="378"/>
                    </a:lnTo>
                    <a:lnTo>
                      <a:pt x="1316" y="376"/>
                    </a:lnTo>
                    <a:lnTo>
                      <a:pt x="1318" y="376"/>
                    </a:lnTo>
                    <a:lnTo>
                      <a:pt x="1324" y="376"/>
                    </a:lnTo>
                    <a:lnTo>
                      <a:pt x="1334" y="368"/>
                    </a:lnTo>
                    <a:lnTo>
                      <a:pt x="1344" y="336"/>
                    </a:lnTo>
                    <a:lnTo>
                      <a:pt x="1344" y="336"/>
                    </a:lnTo>
                    <a:lnTo>
                      <a:pt x="1344" y="336"/>
                    </a:lnTo>
                    <a:lnTo>
                      <a:pt x="1358" y="322"/>
                    </a:lnTo>
                    <a:lnTo>
                      <a:pt x="1358" y="320"/>
                    </a:lnTo>
                    <a:lnTo>
                      <a:pt x="1358" y="320"/>
                    </a:lnTo>
                    <a:lnTo>
                      <a:pt x="1358" y="320"/>
                    </a:lnTo>
                    <a:lnTo>
                      <a:pt x="1374" y="316"/>
                    </a:lnTo>
                    <a:lnTo>
                      <a:pt x="1374" y="318"/>
                    </a:lnTo>
                    <a:lnTo>
                      <a:pt x="1382" y="326"/>
                    </a:lnTo>
                    <a:lnTo>
                      <a:pt x="1386" y="328"/>
                    </a:lnTo>
                    <a:lnTo>
                      <a:pt x="1392" y="302"/>
                    </a:lnTo>
                    <a:lnTo>
                      <a:pt x="1386" y="284"/>
                    </a:lnTo>
                    <a:lnTo>
                      <a:pt x="1386" y="284"/>
                    </a:lnTo>
                    <a:lnTo>
                      <a:pt x="1386" y="282"/>
                    </a:lnTo>
                    <a:lnTo>
                      <a:pt x="1388" y="262"/>
                    </a:lnTo>
                    <a:lnTo>
                      <a:pt x="1388" y="260"/>
                    </a:lnTo>
                    <a:lnTo>
                      <a:pt x="1398" y="250"/>
                    </a:lnTo>
                    <a:lnTo>
                      <a:pt x="1404" y="240"/>
                    </a:lnTo>
                    <a:lnTo>
                      <a:pt x="1404" y="230"/>
                    </a:lnTo>
                    <a:lnTo>
                      <a:pt x="1404" y="230"/>
                    </a:lnTo>
                    <a:lnTo>
                      <a:pt x="1402" y="220"/>
                    </a:lnTo>
                    <a:lnTo>
                      <a:pt x="1398" y="204"/>
                    </a:lnTo>
                    <a:lnTo>
                      <a:pt x="1398" y="204"/>
                    </a:lnTo>
                    <a:lnTo>
                      <a:pt x="1398" y="204"/>
                    </a:lnTo>
                    <a:lnTo>
                      <a:pt x="1398" y="186"/>
                    </a:lnTo>
                    <a:lnTo>
                      <a:pt x="1398" y="184"/>
                    </a:lnTo>
                    <a:lnTo>
                      <a:pt x="1402" y="168"/>
                    </a:lnTo>
                    <a:lnTo>
                      <a:pt x="1402" y="168"/>
                    </a:lnTo>
                    <a:lnTo>
                      <a:pt x="1398" y="158"/>
                    </a:lnTo>
                    <a:lnTo>
                      <a:pt x="1396" y="152"/>
                    </a:lnTo>
                    <a:lnTo>
                      <a:pt x="1398" y="12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3" name="MH_Other_3"/>
              <p:cNvSpPr/>
              <p:nvPr>
                <p:custDataLst>
                  <p:tags r:id="rId3"/>
                </p:custDataLst>
              </p:nvPr>
            </p:nvSpPr>
            <p:spPr bwMode="auto">
              <a:xfrm>
                <a:off x="3678788" y="2738185"/>
                <a:ext cx="1223889" cy="930440"/>
              </a:xfrm>
              <a:custGeom>
                <a:avLst/>
                <a:gdLst>
                  <a:gd name="T0" fmla="*/ 536 w 912"/>
                  <a:gd name="T1" fmla="*/ 308 h 772"/>
                  <a:gd name="T2" fmla="*/ 516 w 912"/>
                  <a:gd name="T3" fmla="*/ 320 h 772"/>
                  <a:gd name="T4" fmla="*/ 456 w 912"/>
                  <a:gd name="T5" fmla="*/ 264 h 772"/>
                  <a:gd name="T6" fmla="*/ 424 w 912"/>
                  <a:gd name="T7" fmla="*/ 242 h 772"/>
                  <a:gd name="T8" fmla="*/ 390 w 912"/>
                  <a:gd name="T9" fmla="*/ 204 h 772"/>
                  <a:gd name="T10" fmla="*/ 396 w 912"/>
                  <a:gd name="T11" fmla="*/ 156 h 772"/>
                  <a:gd name="T12" fmla="*/ 334 w 912"/>
                  <a:gd name="T13" fmla="*/ 178 h 772"/>
                  <a:gd name="T14" fmla="*/ 304 w 912"/>
                  <a:gd name="T15" fmla="*/ 142 h 772"/>
                  <a:gd name="T16" fmla="*/ 276 w 912"/>
                  <a:gd name="T17" fmla="*/ 48 h 772"/>
                  <a:gd name="T18" fmla="*/ 256 w 912"/>
                  <a:gd name="T19" fmla="*/ 14 h 772"/>
                  <a:gd name="T20" fmla="*/ 210 w 912"/>
                  <a:gd name="T21" fmla="*/ 56 h 772"/>
                  <a:gd name="T22" fmla="*/ 168 w 912"/>
                  <a:gd name="T23" fmla="*/ 70 h 772"/>
                  <a:gd name="T24" fmla="*/ 108 w 912"/>
                  <a:gd name="T25" fmla="*/ 86 h 772"/>
                  <a:gd name="T26" fmla="*/ 60 w 912"/>
                  <a:gd name="T27" fmla="*/ 132 h 772"/>
                  <a:gd name="T28" fmla="*/ 8 w 912"/>
                  <a:gd name="T29" fmla="*/ 158 h 772"/>
                  <a:gd name="T30" fmla="*/ 40 w 912"/>
                  <a:gd name="T31" fmla="*/ 236 h 772"/>
                  <a:gd name="T32" fmla="*/ 112 w 912"/>
                  <a:gd name="T33" fmla="*/ 254 h 772"/>
                  <a:gd name="T34" fmla="*/ 220 w 912"/>
                  <a:gd name="T35" fmla="*/ 278 h 772"/>
                  <a:gd name="T36" fmla="*/ 302 w 912"/>
                  <a:gd name="T37" fmla="*/ 284 h 772"/>
                  <a:gd name="T38" fmla="*/ 372 w 912"/>
                  <a:gd name="T39" fmla="*/ 312 h 772"/>
                  <a:gd name="T40" fmla="*/ 430 w 912"/>
                  <a:gd name="T41" fmla="*/ 336 h 772"/>
                  <a:gd name="T42" fmla="*/ 524 w 912"/>
                  <a:gd name="T43" fmla="*/ 406 h 772"/>
                  <a:gd name="T44" fmla="*/ 560 w 912"/>
                  <a:gd name="T45" fmla="*/ 494 h 772"/>
                  <a:gd name="T46" fmla="*/ 528 w 912"/>
                  <a:gd name="T47" fmla="*/ 598 h 772"/>
                  <a:gd name="T48" fmla="*/ 508 w 912"/>
                  <a:gd name="T49" fmla="*/ 630 h 772"/>
                  <a:gd name="T50" fmla="*/ 488 w 912"/>
                  <a:gd name="T51" fmla="*/ 658 h 772"/>
                  <a:gd name="T52" fmla="*/ 498 w 912"/>
                  <a:gd name="T53" fmla="*/ 706 h 772"/>
                  <a:gd name="T54" fmla="*/ 524 w 912"/>
                  <a:gd name="T55" fmla="*/ 696 h 772"/>
                  <a:gd name="T56" fmla="*/ 528 w 912"/>
                  <a:gd name="T57" fmla="*/ 668 h 772"/>
                  <a:gd name="T58" fmla="*/ 554 w 912"/>
                  <a:gd name="T59" fmla="*/ 642 h 772"/>
                  <a:gd name="T60" fmla="*/ 596 w 912"/>
                  <a:gd name="T61" fmla="*/ 684 h 772"/>
                  <a:gd name="T62" fmla="*/ 666 w 912"/>
                  <a:gd name="T63" fmla="*/ 724 h 772"/>
                  <a:gd name="T64" fmla="*/ 670 w 912"/>
                  <a:gd name="T65" fmla="*/ 760 h 772"/>
                  <a:gd name="T66" fmla="*/ 730 w 912"/>
                  <a:gd name="T67" fmla="*/ 744 h 772"/>
                  <a:gd name="T68" fmla="*/ 728 w 912"/>
                  <a:gd name="T69" fmla="*/ 712 h 772"/>
                  <a:gd name="T70" fmla="*/ 780 w 912"/>
                  <a:gd name="T71" fmla="*/ 688 h 772"/>
                  <a:gd name="T72" fmla="*/ 766 w 912"/>
                  <a:gd name="T73" fmla="*/ 626 h 772"/>
                  <a:gd name="T74" fmla="*/ 796 w 912"/>
                  <a:gd name="T75" fmla="*/ 580 h 772"/>
                  <a:gd name="T76" fmla="*/ 838 w 912"/>
                  <a:gd name="T77" fmla="*/ 586 h 772"/>
                  <a:gd name="T78" fmla="*/ 876 w 912"/>
                  <a:gd name="T79" fmla="*/ 556 h 772"/>
                  <a:gd name="T80" fmla="*/ 906 w 912"/>
                  <a:gd name="T81" fmla="*/ 512 h 772"/>
                  <a:gd name="T82" fmla="*/ 868 w 912"/>
                  <a:gd name="T83" fmla="*/ 472 h 772"/>
                  <a:gd name="T84" fmla="*/ 810 w 912"/>
                  <a:gd name="T85" fmla="*/ 436 h 772"/>
                  <a:gd name="T86" fmla="*/ 808 w 912"/>
                  <a:gd name="T87" fmla="*/ 496 h 772"/>
                  <a:gd name="T88" fmla="*/ 812 w 912"/>
                  <a:gd name="T89" fmla="*/ 538 h 772"/>
                  <a:gd name="T90" fmla="*/ 792 w 912"/>
                  <a:gd name="T91" fmla="*/ 544 h 772"/>
                  <a:gd name="T92" fmla="*/ 776 w 912"/>
                  <a:gd name="T93" fmla="*/ 580 h 772"/>
                  <a:gd name="T94" fmla="*/ 746 w 912"/>
                  <a:gd name="T95" fmla="*/ 566 h 772"/>
                  <a:gd name="T96" fmla="*/ 712 w 912"/>
                  <a:gd name="T97" fmla="*/ 538 h 772"/>
                  <a:gd name="T98" fmla="*/ 716 w 912"/>
                  <a:gd name="T99" fmla="*/ 506 h 772"/>
                  <a:gd name="T100" fmla="*/ 688 w 912"/>
                  <a:gd name="T101" fmla="*/ 434 h 772"/>
                  <a:gd name="T102" fmla="*/ 624 w 912"/>
                  <a:gd name="T103" fmla="*/ 402 h 772"/>
                  <a:gd name="T104" fmla="*/ 598 w 912"/>
                  <a:gd name="T105" fmla="*/ 376 h 772"/>
                  <a:gd name="T106" fmla="*/ 604 w 912"/>
                  <a:gd name="T107" fmla="*/ 324 h 772"/>
                  <a:gd name="T108" fmla="*/ 648 w 912"/>
                  <a:gd name="T109" fmla="*/ 276 h 772"/>
                  <a:gd name="T110" fmla="*/ 592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2" y="296"/>
                    </a:lnTo>
                    <a:lnTo>
                      <a:pt x="532" y="296"/>
                    </a:lnTo>
                    <a:lnTo>
                      <a:pt x="536" y="308"/>
                    </a:lnTo>
                    <a:lnTo>
                      <a:pt x="536" y="308"/>
                    </a:lnTo>
                    <a:lnTo>
                      <a:pt x="536" y="310"/>
                    </a:lnTo>
                    <a:lnTo>
                      <a:pt x="536" y="312"/>
                    </a:lnTo>
                    <a:lnTo>
                      <a:pt x="518" y="320"/>
                    </a:lnTo>
                    <a:lnTo>
                      <a:pt x="516" y="320"/>
                    </a:lnTo>
                    <a:lnTo>
                      <a:pt x="516" y="320"/>
                    </a:lnTo>
                    <a:lnTo>
                      <a:pt x="516" y="320"/>
                    </a:lnTo>
                    <a:lnTo>
                      <a:pt x="516" y="320"/>
                    </a:lnTo>
                    <a:lnTo>
                      <a:pt x="516" y="320"/>
                    </a:lnTo>
                    <a:lnTo>
                      <a:pt x="506" y="320"/>
                    </a:lnTo>
                    <a:lnTo>
                      <a:pt x="500" y="316"/>
                    </a:lnTo>
                    <a:lnTo>
                      <a:pt x="494" y="314"/>
                    </a:lnTo>
                    <a:lnTo>
                      <a:pt x="492" y="310"/>
                    </a:lnTo>
                    <a:lnTo>
                      <a:pt x="488" y="300"/>
                    </a:lnTo>
                    <a:lnTo>
                      <a:pt x="464" y="296"/>
                    </a:lnTo>
                    <a:lnTo>
                      <a:pt x="456" y="264"/>
                    </a:lnTo>
                    <a:lnTo>
                      <a:pt x="456" y="264"/>
                    </a:lnTo>
                    <a:lnTo>
                      <a:pt x="450" y="262"/>
                    </a:lnTo>
                    <a:lnTo>
                      <a:pt x="446" y="258"/>
                    </a:lnTo>
                    <a:lnTo>
                      <a:pt x="444" y="256"/>
                    </a:lnTo>
                    <a:lnTo>
                      <a:pt x="444" y="256"/>
                    </a:lnTo>
                    <a:lnTo>
                      <a:pt x="440" y="250"/>
                    </a:lnTo>
                    <a:lnTo>
                      <a:pt x="432" y="248"/>
                    </a:lnTo>
                    <a:lnTo>
                      <a:pt x="432" y="248"/>
                    </a:lnTo>
                    <a:lnTo>
                      <a:pt x="424" y="242"/>
                    </a:lnTo>
                    <a:lnTo>
                      <a:pt x="416" y="232"/>
                    </a:lnTo>
                    <a:lnTo>
                      <a:pt x="406" y="228"/>
                    </a:lnTo>
                    <a:lnTo>
                      <a:pt x="406" y="228"/>
                    </a:lnTo>
                    <a:lnTo>
                      <a:pt x="406" y="228"/>
                    </a:lnTo>
                    <a:lnTo>
                      <a:pt x="406" y="228"/>
                    </a:lnTo>
                    <a:lnTo>
                      <a:pt x="392" y="214"/>
                    </a:lnTo>
                    <a:lnTo>
                      <a:pt x="392" y="214"/>
                    </a:lnTo>
                    <a:lnTo>
                      <a:pt x="390" y="204"/>
                    </a:lnTo>
                    <a:lnTo>
                      <a:pt x="390" y="202"/>
                    </a:lnTo>
                    <a:lnTo>
                      <a:pt x="416" y="168"/>
                    </a:lnTo>
                    <a:lnTo>
                      <a:pt x="416" y="168"/>
                    </a:lnTo>
                    <a:lnTo>
                      <a:pt x="416" y="164"/>
                    </a:lnTo>
                    <a:lnTo>
                      <a:pt x="416" y="162"/>
                    </a:lnTo>
                    <a:lnTo>
                      <a:pt x="412" y="152"/>
                    </a:lnTo>
                    <a:lnTo>
                      <a:pt x="398" y="156"/>
                    </a:lnTo>
                    <a:lnTo>
                      <a:pt x="396" y="156"/>
                    </a:lnTo>
                    <a:lnTo>
                      <a:pt x="396" y="158"/>
                    </a:lnTo>
                    <a:lnTo>
                      <a:pt x="396" y="158"/>
                    </a:lnTo>
                    <a:lnTo>
                      <a:pt x="360" y="160"/>
                    </a:lnTo>
                    <a:lnTo>
                      <a:pt x="348" y="164"/>
                    </a:lnTo>
                    <a:lnTo>
                      <a:pt x="342" y="168"/>
                    </a:lnTo>
                    <a:lnTo>
                      <a:pt x="340" y="172"/>
                    </a:lnTo>
                    <a:lnTo>
                      <a:pt x="340" y="172"/>
                    </a:lnTo>
                    <a:lnTo>
                      <a:pt x="334" y="178"/>
                    </a:lnTo>
                    <a:lnTo>
                      <a:pt x="330" y="178"/>
                    </a:lnTo>
                    <a:lnTo>
                      <a:pt x="324" y="178"/>
                    </a:lnTo>
                    <a:lnTo>
                      <a:pt x="324" y="178"/>
                    </a:lnTo>
                    <a:lnTo>
                      <a:pt x="324" y="176"/>
                    </a:lnTo>
                    <a:lnTo>
                      <a:pt x="312" y="168"/>
                    </a:lnTo>
                    <a:lnTo>
                      <a:pt x="312" y="148"/>
                    </a:lnTo>
                    <a:lnTo>
                      <a:pt x="312" y="148"/>
                    </a:lnTo>
                    <a:lnTo>
                      <a:pt x="304" y="142"/>
                    </a:lnTo>
                    <a:lnTo>
                      <a:pt x="300" y="134"/>
                    </a:lnTo>
                    <a:lnTo>
                      <a:pt x="296" y="116"/>
                    </a:lnTo>
                    <a:lnTo>
                      <a:pt x="288" y="108"/>
                    </a:lnTo>
                    <a:lnTo>
                      <a:pt x="280" y="100"/>
                    </a:lnTo>
                    <a:lnTo>
                      <a:pt x="276" y="98"/>
                    </a:lnTo>
                    <a:lnTo>
                      <a:pt x="290" y="80"/>
                    </a:lnTo>
                    <a:lnTo>
                      <a:pt x="292" y="68"/>
                    </a:lnTo>
                    <a:lnTo>
                      <a:pt x="276" y="48"/>
                    </a:lnTo>
                    <a:lnTo>
                      <a:pt x="276" y="48"/>
                    </a:lnTo>
                    <a:lnTo>
                      <a:pt x="276" y="48"/>
                    </a:lnTo>
                    <a:lnTo>
                      <a:pt x="268" y="32"/>
                    </a:lnTo>
                    <a:lnTo>
                      <a:pt x="268" y="32"/>
                    </a:lnTo>
                    <a:lnTo>
                      <a:pt x="268" y="32"/>
                    </a:lnTo>
                    <a:lnTo>
                      <a:pt x="268" y="24"/>
                    </a:lnTo>
                    <a:lnTo>
                      <a:pt x="256" y="16"/>
                    </a:lnTo>
                    <a:lnTo>
                      <a:pt x="256" y="14"/>
                    </a:lnTo>
                    <a:lnTo>
                      <a:pt x="256" y="14"/>
                    </a:lnTo>
                    <a:lnTo>
                      <a:pt x="256" y="14"/>
                    </a:lnTo>
                    <a:lnTo>
                      <a:pt x="246" y="2"/>
                    </a:lnTo>
                    <a:lnTo>
                      <a:pt x="232" y="0"/>
                    </a:lnTo>
                    <a:lnTo>
                      <a:pt x="216" y="4"/>
                    </a:lnTo>
                    <a:lnTo>
                      <a:pt x="212" y="8"/>
                    </a:lnTo>
                    <a:lnTo>
                      <a:pt x="210" y="30"/>
                    </a:lnTo>
                    <a:lnTo>
                      <a:pt x="210" y="56"/>
                    </a:lnTo>
                    <a:lnTo>
                      <a:pt x="208" y="56"/>
                    </a:lnTo>
                    <a:lnTo>
                      <a:pt x="192" y="62"/>
                    </a:lnTo>
                    <a:lnTo>
                      <a:pt x="192" y="62"/>
                    </a:lnTo>
                    <a:lnTo>
                      <a:pt x="192" y="62"/>
                    </a:lnTo>
                    <a:lnTo>
                      <a:pt x="192" y="62"/>
                    </a:lnTo>
                    <a:lnTo>
                      <a:pt x="178" y="64"/>
                    </a:lnTo>
                    <a:lnTo>
                      <a:pt x="178" y="64"/>
                    </a:lnTo>
                    <a:lnTo>
                      <a:pt x="168" y="70"/>
                    </a:lnTo>
                    <a:lnTo>
                      <a:pt x="154" y="74"/>
                    </a:lnTo>
                    <a:lnTo>
                      <a:pt x="152" y="76"/>
                    </a:lnTo>
                    <a:lnTo>
                      <a:pt x="152" y="76"/>
                    </a:lnTo>
                    <a:lnTo>
                      <a:pt x="152" y="76"/>
                    </a:lnTo>
                    <a:lnTo>
                      <a:pt x="124" y="68"/>
                    </a:lnTo>
                    <a:lnTo>
                      <a:pt x="114" y="80"/>
                    </a:lnTo>
                    <a:lnTo>
                      <a:pt x="114" y="80"/>
                    </a:lnTo>
                    <a:lnTo>
                      <a:pt x="108" y="86"/>
                    </a:lnTo>
                    <a:lnTo>
                      <a:pt x="98" y="88"/>
                    </a:lnTo>
                    <a:lnTo>
                      <a:pt x="82" y="102"/>
                    </a:lnTo>
                    <a:lnTo>
                      <a:pt x="72" y="116"/>
                    </a:lnTo>
                    <a:lnTo>
                      <a:pt x="72" y="116"/>
                    </a:lnTo>
                    <a:lnTo>
                      <a:pt x="72" y="118"/>
                    </a:lnTo>
                    <a:lnTo>
                      <a:pt x="72" y="118"/>
                    </a:lnTo>
                    <a:lnTo>
                      <a:pt x="66" y="128"/>
                    </a:lnTo>
                    <a:lnTo>
                      <a:pt x="60" y="132"/>
                    </a:lnTo>
                    <a:lnTo>
                      <a:pt x="50" y="144"/>
                    </a:lnTo>
                    <a:lnTo>
                      <a:pt x="50" y="146"/>
                    </a:lnTo>
                    <a:lnTo>
                      <a:pt x="50" y="146"/>
                    </a:lnTo>
                    <a:lnTo>
                      <a:pt x="44" y="150"/>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72" y="312"/>
                    </a:lnTo>
                    <a:lnTo>
                      <a:pt x="380" y="320"/>
                    </a:lnTo>
                    <a:lnTo>
                      <a:pt x="388" y="330"/>
                    </a:lnTo>
                    <a:lnTo>
                      <a:pt x="398" y="340"/>
                    </a:lnTo>
                    <a:lnTo>
                      <a:pt x="404" y="338"/>
                    </a:lnTo>
                    <a:lnTo>
                      <a:pt x="412" y="324"/>
                    </a:lnTo>
                    <a:lnTo>
                      <a:pt x="430" y="336"/>
                    </a:lnTo>
                    <a:lnTo>
                      <a:pt x="430" y="336"/>
                    </a:lnTo>
                    <a:lnTo>
                      <a:pt x="432" y="336"/>
                    </a:lnTo>
                    <a:lnTo>
                      <a:pt x="432" y="336"/>
                    </a:lnTo>
                    <a:lnTo>
                      <a:pt x="444" y="352"/>
                    </a:lnTo>
                    <a:lnTo>
                      <a:pt x="480" y="380"/>
                    </a:lnTo>
                    <a:lnTo>
                      <a:pt x="480" y="380"/>
                    </a:lnTo>
                    <a:lnTo>
                      <a:pt x="492" y="392"/>
                    </a:lnTo>
                    <a:lnTo>
                      <a:pt x="522" y="382"/>
                    </a:lnTo>
                    <a:lnTo>
                      <a:pt x="524" y="406"/>
                    </a:lnTo>
                    <a:lnTo>
                      <a:pt x="538" y="420"/>
                    </a:lnTo>
                    <a:lnTo>
                      <a:pt x="538" y="420"/>
                    </a:lnTo>
                    <a:lnTo>
                      <a:pt x="538" y="420"/>
                    </a:lnTo>
                    <a:lnTo>
                      <a:pt x="548" y="436"/>
                    </a:lnTo>
                    <a:lnTo>
                      <a:pt x="548" y="438"/>
                    </a:lnTo>
                    <a:lnTo>
                      <a:pt x="548" y="438"/>
                    </a:lnTo>
                    <a:lnTo>
                      <a:pt x="548" y="440"/>
                    </a:lnTo>
                    <a:lnTo>
                      <a:pt x="560" y="494"/>
                    </a:lnTo>
                    <a:lnTo>
                      <a:pt x="572" y="516"/>
                    </a:lnTo>
                    <a:lnTo>
                      <a:pt x="556" y="558"/>
                    </a:lnTo>
                    <a:lnTo>
                      <a:pt x="556" y="560"/>
                    </a:lnTo>
                    <a:lnTo>
                      <a:pt x="544" y="564"/>
                    </a:lnTo>
                    <a:lnTo>
                      <a:pt x="544" y="576"/>
                    </a:lnTo>
                    <a:lnTo>
                      <a:pt x="542" y="576"/>
                    </a:lnTo>
                    <a:lnTo>
                      <a:pt x="528" y="598"/>
                    </a:lnTo>
                    <a:lnTo>
                      <a:pt x="528" y="598"/>
                    </a:lnTo>
                    <a:lnTo>
                      <a:pt x="508" y="600"/>
                    </a:lnTo>
                    <a:lnTo>
                      <a:pt x="488" y="616"/>
                    </a:lnTo>
                    <a:lnTo>
                      <a:pt x="488" y="616"/>
                    </a:lnTo>
                    <a:lnTo>
                      <a:pt x="494" y="620"/>
                    </a:lnTo>
                    <a:lnTo>
                      <a:pt x="500" y="622"/>
                    </a:lnTo>
                    <a:lnTo>
                      <a:pt x="500" y="622"/>
                    </a:lnTo>
                    <a:lnTo>
                      <a:pt x="504" y="626"/>
                    </a:lnTo>
                    <a:lnTo>
                      <a:pt x="508" y="630"/>
                    </a:lnTo>
                    <a:lnTo>
                      <a:pt x="508" y="634"/>
                    </a:lnTo>
                    <a:lnTo>
                      <a:pt x="504" y="642"/>
                    </a:lnTo>
                    <a:lnTo>
                      <a:pt x="504" y="644"/>
                    </a:lnTo>
                    <a:lnTo>
                      <a:pt x="492" y="656"/>
                    </a:lnTo>
                    <a:lnTo>
                      <a:pt x="490" y="656"/>
                    </a:lnTo>
                    <a:lnTo>
                      <a:pt x="490" y="658"/>
                    </a:lnTo>
                    <a:lnTo>
                      <a:pt x="488" y="658"/>
                    </a:lnTo>
                    <a:lnTo>
                      <a:pt x="488" y="658"/>
                    </a:lnTo>
                    <a:lnTo>
                      <a:pt x="450" y="652"/>
                    </a:lnTo>
                    <a:lnTo>
                      <a:pt x="448" y="666"/>
                    </a:lnTo>
                    <a:lnTo>
                      <a:pt x="452" y="696"/>
                    </a:lnTo>
                    <a:lnTo>
                      <a:pt x="484" y="708"/>
                    </a:lnTo>
                    <a:lnTo>
                      <a:pt x="484" y="710"/>
                    </a:lnTo>
                    <a:lnTo>
                      <a:pt x="484" y="710"/>
                    </a:lnTo>
                    <a:lnTo>
                      <a:pt x="496" y="706"/>
                    </a:lnTo>
                    <a:lnTo>
                      <a:pt x="498" y="706"/>
                    </a:lnTo>
                    <a:lnTo>
                      <a:pt x="500" y="704"/>
                    </a:lnTo>
                    <a:lnTo>
                      <a:pt x="500" y="706"/>
                    </a:lnTo>
                    <a:lnTo>
                      <a:pt x="500" y="706"/>
                    </a:lnTo>
                    <a:lnTo>
                      <a:pt x="510" y="712"/>
                    </a:lnTo>
                    <a:lnTo>
                      <a:pt x="524" y="712"/>
                    </a:lnTo>
                    <a:lnTo>
                      <a:pt x="528" y="710"/>
                    </a:lnTo>
                    <a:lnTo>
                      <a:pt x="524" y="696"/>
                    </a:lnTo>
                    <a:lnTo>
                      <a:pt x="524" y="696"/>
                    </a:lnTo>
                    <a:lnTo>
                      <a:pt x="524" y="696"/>
                    </a:lnTo>
                    <a:lnTo>
                      <a:pt x="520" y="680"/>
                    </a:lnTo>
                    <a:lnTo>
                      <a:pt x="520" y="678"/>
                    </a:lnTo>
                    <a:lnTo>
                      <a:pt x="520" y="676"/>
                    </a:lnTo>
                    <a:lnTo>
                      <a:pt x="520" y="676"/>
                    </a:lnTo>
                    <a:lnTo>
                      <a:pt x="520" y="676"/>
                    </a:lnTo>
                    <a:lnTo>
                      <a:pt x="526" y="670"/>
                    </a:lnTo>
                    <a:lnTo>
                      <a:pt x="528" y="668"/>
                    </a:lnTo>
                    <a:lnTo>
                      <a:pt x="528" y="668"/>
                    </a:lnTo>
                    <a:lnTo>
                      <a:pt x="528" y="668"/>
                    </a:lnTo>
                    <a:lnTo>
                      <a:pt x="536" y="656"/>
                    </a:lnTo>
                    <a:lnTo>
                      <a:pt x="538" y="654"/>
                    </a:lnTo>
                    <a:lnTo>
                      <a:pt x="552" y="644"/>
                    </a:lnTo>
                    <a:lnTo>
                      <a:pt x="552" y="644"/>
                    </a:lnTo>
                    <a:lnTo>
                      <a:pt x="552" y="642"/>
                    </a:lnTo>
                    <a:lnTo>
                      <a:pt x="554" y="642"/>
                    </a:lnTo>
                    <a:lnTo>
                      <a:pt x="554" y="642"/>
                    </a:lnTo>
                    <a:lnTo>
                      <a:pt x="572" y="640"/>
                    </a:lnTo>
                    <a:lnTo>
                      <a:pt x="572" y="644"/>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4"/>
                    </a:lnTo>
                    <a:lnTo>
                      <a:pt x="668" y="726"/>
                    </a:lnTo>
                    <a:lnTo>
                      <a:pt x="668" y="732"/>
                    </a:lnTo>
                    <a:lnTo>
                      <a:pt x="668" y="740"/>
                    </a:lnTo>
                    <a:lnTo>
                      <a:pt x="664" y="756"/>
                    </a:lnTo>
                    <a:lnTo>
                      <a:pt x="670" y="760"/>
                    </a:lnTo>
                    <a:lnTo>
                      <a:pt x="670" y="760"/>
                    </a:lnTo>
                    <a:lnTo>
                      <a:pt x="678" y="760"/>
                    </a:lnTo>
                    <a:lnTo>
                      <a:pt x="684" y="762"/>
                    </a:lnTo>
                    <a:lnTo>
                      <a:pt x="688" y="764"/>
                    </a:lnTo>
                    <a:lnTo>
                      <a:pt x="706" y="772"/>
                    </a:lnTo>
                    <a:lnTo>
                      <a:pt x="716" y="764"/>
                    </a:lnTo>
                    <a:lnTo>
                      <a:pt x="728" y="750"/>
                    </a:lnTo>
                    <a:lnTo>
                      <a:pt x="730" y="744"/>
                    </a:lnTo>
                    <a:lnTo>
                      <a:pt x="730" y="744"/>
                    </a:lnTo>
                    <a:lnTo>
                      <a:pt x="732" y="742"/>
                    </a:lnTo>
                    <a:lnTo>
                      <a:pt x="734" y="740"/>
                    </a:lnTo>
                    <a:lnTo>
                      <a:pt x="734" y="740"/>
                    </a:lnTo>
                    <a:lnTo>
                      <a:pt x="730" y="722"/>
                    </a:lnTo>
                    <a:lnTo>
                      <a:pt x="728" y="714"/>
                    </a:lnTo>
                    <a:lnTo>
                      <a:pt x="728" y="712"/>
                    </a:lnTo>
                    <a:lnTo>
                      <a:pt x="728" y="712"/>
                    </a:lnTo>
                    <a:lnTo>
                      <a:pt x="728" y="712"/>
                    </a:lnTo>
                    <a:lnTo>
                      <a:pt x="728" y="710"/>
                    </a:lnTo>
                    <a:lnTo>
                      <a:pt x="736" y="700"/>
                    </a:lnTo>
                    <a:lnTo>
                      <a:pt x="736" y="700"/>
                    </a:lnTo>
                    <a:lnTo>
                      <a:pt x="736" y="700"/>
                    </a:lnTo>
                    <a:lnTo>
                      <a:pt x="748" y="690"/>
                    </a:lnTo>
                    <a:lnTo>
                      <a:pt x="750" y="690"/>
                    </a:lnTo>
                    <a:lnTo>
                      <a:pt x="776" y="690"/>
                    </a:lnTo>
                    <a:lnTo>
                      <a:pt x="780" y="688"/>
                    </a:lnTo>
                    <a:lnTo>
                      <a:pt x="780" y="676"/>
                    </a:lnTo>
                    <a:lnTo>
                      <a:pt x="776" y="664"/>
                    </a:lnTo>
                    <a:lnTo>
                      <a:pt x="766" y="648"/>
                    </a:lnTo>
                    <a:lnTo>
                      <a:pt x="766" y="648"/>
                    </a:lnTo>
                    <a:lnTo>
                      <a:pt x="766" y="648"/>
                    </a:lnTo>
                    <a:lnTo>
                      <a:pt x="766" y="628"/>
                    </a:lnTo>
                    <a:lnTo>
                      <a:pt x="766" y="626"/>
                    </a:lnTo>
                    <a:lnTo>
                      <a:pt x="766" y="626"/>
                    </a:lnTo>
                    <a:lnTo>
                      <a:pt x="770" y="614"/>
                    </a:lnTo>
                    <a:lnTo>
                      <a:pt x="770" y="614"/>
                    </a:lnTo>
                    <a:lnTo>
                      <a:pt x="772" y="614"/>
                    </a:lnTo>
                    <a:lnTo>
                      <a:pt x="772" y="614"/>
                    </a:lnTo>
                    <a:lnTo>
                      <a:pt x="792" y="582"/>
                    </a:lnTo>
                    <a:lnTo>
                      <a:pt x="794" y="582"/>
                    </a:lnTo>
                    <a:lnTo>
                      <a:pt x="794" y="582"/>
                    </a:lnTo>
                    <a:lnTo>
                      <a:pt x="796" y="580"/>
                    </a:lnTo>
                    <a:lnTo>
                      <a:pt x="800" y="580"/>
                    </a:lnTo>
                    <a:lnTo>
                      <a:pt x="808" y="582"/>
                    </a:lnTo>
                    <a:lnTo>
                      <a:pt x="828" y="592"/>
                    </a:lnTo>
                    <a:lnTo>
                      <a:pt x="840" y="596"/>
                    </a:lnTo>
                    <a:lnTo>
                      <a:pt x="840" y="590"/>
                    </a:lnTo>
                    <a:lnTo>
                      <a:pt x="838" y="588"/>
                    </a:lnTo>
                    <a:lnTo>
                      <a:pt x="838" y="586"/>
                    </a:lnTo>
                    <a:lnTo>
                      <a:pt x="838" y="586"/>
                    </a:lnTo>
                    <a:lnTo>
                      <a:pt x="840" y="580"/>
                    </a:lnTo>
                    <a:lnTo>
                      <a:pt x="846" y="572"/>
                    </a:lnTo>
                    <a:lnTo>
                      <a:pt x="860" y="562"/>
                    </a:lnTo>
                    <a:lnTo>
                      <a:pt x="860" y="562"/>
                    </a:lnTo>
                    <a:lnTo>
                      <a:pt x="860" y="562"/>
                    </a:lnTo>
                    <a:lnTo>
                      <a:pt x="860" y="560"/>
                    </a:lnTo>
                    <a:lnTo>
                      <a:pt x="860" y="560"/>
                    </a:lnTo>
                    <a:lnTo>
                      <a:pt x="876" y="556"/>
                    </a:lnTo>
                    <a:lnTo>
                      <a:pt x="890" y="556"/>
                    </a:lnTo>
                    <a:lnTo>
                      <a:pt x="892" y="556"/>
                    </a:lnTo>
                    <a:lnTo>
                      <a:pt x="892" y="556"/>
                    </a:lnTo>
                    <a:lnTo>
                      <a:pt x="900" y="556"/>
                    </a:lnTo>
                    <a:lnTo>
                      <a:pt x="904" y="536"/>
                    </a:lnTo>
                    <a:lnTo>
                      <a:pt x="904" y="524"/>
                    </a:lnTo>
                    <a:lnTo>
                      <a:pt x="904" y="524"/>
                    </a:lnTo>
                    <a:lnTo>
                      <a:pt x="906" y="512"/>
                    </a:lnTo>
                    <a:lnTo>
                      <a:pt x="906" y="510"/>
                    </a:lnTo>
                    <a:lnTo>
                      <a:pt x="908" y="508"/>
                    </a:lnTo>
                    <a:lnTo>
                      <a:pt x="912" y="496"/>
                    </a:lnTo>
                    <a:lnTo>
                      <a:pt x="906" y="488"/>
                    </a:lnTo>
                    <a:lnTo>
                      <a:pt x="896" y="480"/>
                    </a:lnTo>
                    <a:lnTo>
                      <a:pt x="876" y="476"/>
                    </a:lnTo>
                    <a:lnTo>
                      <a:pt x="876" y="476"/>
                    </a:lnTo>
                    <a:lnTo>
                      <a:pt x="868" y="472"/>
                    </a:lnTo>
                    <a:lnTo>
                      <a:pt x="852" y="460"/>
                    </a:lnTo>
                    <a:lnTo>
                      <a:pt x="840" y="456"/>
                    </a:lnTo>
                    <a:lnTo>
                      <a:pt x="840" y="456"/>
                    </a:lnTo>
                    <a:lnTo>
                      <a:pt x="840" y="454"/>
                    </a:lnTo>
                    <a:lnTo>
                      <a:pt x="824" y="436"/>
                    </a:lnTo>
                    <a:lnTo>
                      <a:pt x="812" y="436"/>
                    </a:lnTo>
                    <a:lnTo>
                      <a:pt x="810" y="436"/>
                    </a:lnTo>
                    <a:lnTo>
                      <a:pt x="810" y="436"/>
                    </a:lnTo>
                    <a:lnTo>
                      <a:pt x="798" y="430"/>
                    </a:lnTo>
                    <a:lnTo>
                      <a:pt x="790" y="440"/>
                    </a:lnTo>
                    <a:lnTo>
                      <a:pt x="788" y="476"/>
                    </a:lnTo>
                    <a:lnTo>
                      <a:pt x="792" y="492"/>
                    </a:lnTo>
                    <a:lnTo>
                      <a:pt x="796" y="492"/>
                    </a:lnTo>
                    <a:lnTo>
                      <a:pt x="798" y="492"/>
                    </a:lnTo>
                    <a:lnTo>
                      <a:pt x="808" y="496"/>
                    </a:lnTo>
                    <a:lnTo>
                      <a:pt x="808" y="496"/>
                    </a:lnTo>
                    <a:lnTo>
                      <a:pt x="808" y="496"/>
                    </a:lnTo>
                    <a:lnTo>
                      <a:pt x="814" y="510"/>
                    </a:lnTo>
                    <a:lnTo>
                      <a:pt x="816" y="510"/>
                    </a:lnTo>
                    <a:lnTo>
                      <a:pt x="816" y="512"/>
                    </a:lnTo>
                    <a:lnTo>
                      <a:pt x="816" y="512"/>
                    </a:lnTo>
                    <a:lnTo>
                      <a:pt x="816" y="512"/>
                    </a:lnTo>
                    <a:lnTo>
                      <a:pt x="812" y="536"/>
                    </a:lnTo>
                    <a:lnTo>
                      <a:pt x="812" y="538"/>
                    </a:lnTo>
                    <a:lnTo>
                      <a:pt x="812" y="540"/>
                    </a:lnTo>
                    <a:lnTo>
                      <a:pt x="812" y="540"/>
                    </a:lnTo>
                    <a:lnTo>
                      <a:pt x="812" y="540"/>
                    </a:lnTo>
                    <a:lnTo>
                      <a:pt x="800" y="546"/>
                    </a:lnTo>
                    <a:lnTo>
                      <a:pt x="798" y="548"/>
                    </a:lnTo>
                    <a:lnTo>
                      <a:pt x="798" y="546"/>
                    </a:lnTo>
                    <a:lnTo>
                      <a:pt x="796" y="546"/>
                    </a:lnTo>
                    <a:lnTo>
                      <a:pt x="792" y="544"/>
                    </a:lnTo>
                    <a:lnTo>
                      <a:pt x="778" y="550"/>
                    </a:lnTo>
                    <a:lnTo>
                      <a:pt x="778" y="550"/>
                    </a:lnTo>
                    <a:lnTo>
                      <a:pt x="778" y="552"/>
                    </a:lnTo>
                    <a:lnTo>
                      <a:pt x="780" y="552"/>
                    </a:lnTo>
                    <a:lnTo>
                      <a:pt x="782" y="574"/>
                    </a:lnTo>
                    <a:lnTo>
                      <a:pt x="782" y="574"/>
                    </a:lnTo>
                    <a:lnTo>
                      <a:pt x="780" y="578"/>
                    </a:lnTo>
                    <a:lnTo>
                      <a:pt x="776" y="580"/>
                    </a:lnTo>
                    <a:lnTo>
                      <a:pt x="768" y="580"/>
                    </a:lnTo>
                    <a:lnTo>
                      <a:pt x="768" y="580"/>
                    </a:lnTo>
                    <a:lnTo>
                      <a:pt x="762" y="578"/>
                    </a:lnTo>
                    <a:lnTo>
                      <a:pt x="758" y="576"/>
                    </a:lnTo>
                    <a:lnTo>
                      <a:pt x="748" y="568"/>
                    </a:lnTo>
                    <a:lnTo>
                      <a:pt x="748" y="568"/>
                    </a:lnTo>
                    <a:lnTo>
                      <a:pt x="746" y="568"/>
                    </a:lnTo>
                    <a:lnTo>
                      <a:pt x="746" y="566"/>
                    </a:lnTo>
                    <a:lnTo>
                      <a:pt x="740" y="552"/>
                    </a:lnTo>
                    <a:lnTo>
                      <a:pt x="740" y="552"/>
                    </a:lnTo>
                    <a:lnTo>
                      <a:pt x="736" y="550"/>
                    </a:lnTo>
                    <a:lnTo>
                      <a:pt x="728" y="546"/>
                    </a:lnTo>
                    <a:lnTo>
                      <a:pt x="726" y="546"/>
                    </a:lnTo>
                    <a:lnTo>
                      <a:pt x="726" y="546"/>
                    </a:lnTo>
                    <a:lnTo>
                      <a:pt x="714" y="538"/>
                    </a:lnTo>
                    <a:lnTo>
                      <a:pt x="712" y="538"/>
                    </a:lnTo>
                    <a:lnTo>
                      <a:pt x="712" y="536"/>
                    </a:lnTo>
                    <a:lnTo>
                      <a:pt x="712" y="536"/>
                    </a:lnTo>
                    <a:lnTo>
                      <a:pt x="710" y="524"/>
                    </a:lnTo>
                    <a:lnTo>
                      <a:pt x="712" y="512"/>
                    </a:lnTo>
                    <a:lnTo>
                      <a:pt x="712" y="512"/>
                    </a:lnTo>
                    <a:lnTo>
                      <a:pt x="712" y="512"/>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8" y="434"/>
                    </a:lnTo>
                    <a:lnTo>
                      <a:pt x="682" y="420"/>
                    </a:lnTo>
                    <a:lnTo>
                      <a:pt x="652" y="416"/>
                    </a:lnTo>
                    <a:lnTo>
                      <a:pt x="652" y="416"/>
                    </a:lnTo>
                    <a:lnTo>
                      <a:pt x="644" y="410"/>
                    </a:lnTo>
                    <a:lnTo>
                      <a:pt x="638" y="402"/>
                    </a:lnTo>
                    <a:lnTo>
                      <a:pt x="624" y="402"/>
                    </a:lnTo>
                    <a:lnTo>
                      <a:pt x="624" y="402"/>
                    </a:lnTo>
                    <a:lnTo>
                      <a:pt x="618" y="398"/>
                    </a:lnTo>
                    <a:lnTo>
                      <a:pt x="610" y="392"/>
                    </a:lnTo>
                    <a:lnTo>
                      <a:pt x="608" y="390"/>
                    </a:lnTo>
                    <a:lnTo>
                      <a:pt x="608" y="390"/>
                    </a:lnTo>
                    <a:lnTo>
                      <a:pt x="604" y="384"/>
                    </a:lnTo>
                    <a:lnTo>
                      <a:pt x="598" y="376"/>
                    </a:lnTo>
                    <a:lnTo>
                      <a:pt x="598" y="376"/>
                    </a:lnTo>
                    <a:lnTo>
                      <a:pt x="598" y="376"/>
                    </a:lnTo>
                    <a:lnTo>
                      <a:pt x="596" y="362"/>
                    </a:lnTo>
                    <a:lnTo>
                      <a:pt x="596" y="362"/>
                    </a:lnTo>
                    <a:lnTo>
                      <a:pt x="596" y="362"/>
                    </a:lnTo>
                    <a:lnTo>
                      <a:pt x="596" y="360"/>
                    </a:lnTo>
                    <a:lnTo>
                      <a:pt x="596" y="360"/>
                    </a:lnTo>
                    <a:lnTo>
                      <a:pt x="600" y="336"/>
                    </a:lnTo>
                    <a:lnTo>
                      <a:pt x="600" y="336"/>
                    </a:lnTo>
                    <a:lnTo>
                      <a:pt x="604" y="324"/>
                    </a:lnTo>
                    <a:lnTo>
                      <a:pt x="604" y="324"/>
                    </a:lnTo>
                    <a:lnTo>
                      <a:pt x="604" y="324"/>
                    </a:lnTo>
                    <a:lnTo>
                      <a:pt x="606" y="324"/>
                    </a:lnTo>
                    <a:lnTo>
                      <a:pt x="636" y="310"/>
                    </a:lnTo>
                    <a:lnTo>
                      <a:pt x="648" y="296"/>
                    </a:lnTo>
                    <a:lnTo>
                      <a:pt x="650" y="284"/>
                    </a:lnTo>
                    <a:lnTo>
                      <a:pt x="648" y="276"/>
                    </a:lnTo>
                    <a:lnTo>
                      <a:pt x="648" y="276"/>
                    </a:lnTo>
                    <a:lnTo>
                      <a:pt x="644" y="262"/>
                    </a:lnTo>
                    <a:lnTo>
                      <a:pt x="640" y="254"/>
                    </a:lnTo>
                    <a:lnTo>
                      <a:pt x="634" y="256"/>
                    </a:lnTo>
                    <a:lnTo>
                      <a:pt x="624" y="254"/>
                    </a:lnTo>
                    <a:lnTo>
                      <a:pt x="624" y="254"/>
                    </a:lnTo>
                    <a:lnTo>
                      <a:pt x="616" y="260"/>
                    </a:lnTo>
                    <a:lnTo>
                      <a:pt x="606" y="272"/>
                    </a:lnTo>
                    <a:lnTo>
                      <a:pt x="592" y="286"/>
                    </a:lnTo>
                    <a:lnTo>
                      <a:pt x="592" y="286"/>
                    </a:lnTo>
                    <a:lnTo>
                      <a:pt x="590" y="286"/>
                    </a:lnTo>
                    <a:lnTo>
                      <a:pt x="590" y="286"/>
                    </a:lnTo>
                    <a:lnTo>
                      <a:pt x="578" y="290"/>
                    </a:lnTo>
                    <a:lnTo>
                      <a:pt x="568" y="288"/>
                    </a:lnTo>
                    <a:lnTo>
                      <a:pt x="542" y="280"/>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4" name="MH_Other_4"/>
              <p:cNvSpPr/>
              <p:nvPr>
                <p:custDataLst>
                  <p:tags r:id="rId4"/>
                </p:custDataLst>
              </p:nvPr>
            </p:nvSpPr>
            <p:spPr bwMode="auto">
              <a:xfrm>
                <a:off x="4548075" y="3061020"/>
                <a:ext cx="247916" cy="366537"/>
              </a:xfrm>
              <a:custGeom>
                <a:avLst/>
                <a:gdLst>
                  <a:gd name="T0" fmla="*/ 92 w 184"/>
                  <a:gd name="T1" fmla="*/ 58 h 304"/>
                  <a:gd name="T2" fmla="*/ 92 w 184"/>
                  <a:gd name="T3" fmla="*/ 86 h 304"/>
                  <a:gd name="T4" fmla="*/ 84 w 184"/>
                  <a:gd name="T5" fmla="*/ 108 h 304"/>
                  <a:gd name="T6" fmla="*/ 84 w 184"/>
                  <a:gd name="T7" fmla="*/ 112 h 304"/>
                  <a:gd name="T8" fmla="*/ 80 w 184"/>
                  <a:gd name="T9" fmla="*/ 120 h 304"/>
                  <a:gd name="T10" fmla="*/ 76 w 184"/>
                  <a:gd name="T11" fmla="*/ 124 h 304"/>
                  <a:gd name="T12" fmla="*/ 74 w 184"/>
                  <a:gd name="T13" fmla="*/ 122 h 304"/>
                  <a:gd name="T14" fmla="*/ 44 w 184"/>
                  <a:gd name="T15" fmla="*/ 130 h 304"/>
                  <a:gd name="T16" fmla="*/ 12 w 184"/>
                  <a:gd name="T17" fmla="*/ 134 h 304"/>
                  <a:gd name="T18" fmla="*/ 8 w 184"/>
                  <a:gd name="T19" fmla="*/ 140 h 304"/>
                  <a:gd name="T20" fmla="*/ 38 w 184"/>
                  <a:gd name="T21" fmla="*/ 144 h 304"/>
                  <a:gd name="T22" fmla="*/ 40 w 184"/>
                  <a:gd name="T23" fmla="*/ 144 h 304"/>
                  <a:gd name="T24" fmla="*/ 48 w 184"/>
                  <a:gd name="T25" fmla="*/ 162 h 304"/>
                  <a:gd name="T26" fmla="*/ 56 w 184"/>
                  <a:gd name="T27" fmla="*/ 168 h 304"/>
                  <a:gd name="T28" fmla="*/ 60 w 184"/>
                  <a:gd name="T29" fmla="*/ 184 h 304"/>
                  <a:gd name="T30" fmla="*/ 70 w 184"/>
                  <a:gd name="T31" fmla="*/ 216 h 304"/>
                  <a:gd name="T32" fmla="*/ 72 w 184"/>
                  <a:gd name="T33" fmla="*/ 216 h 304"/>
                  <a:gd name="T34" fmla="*/ 76 w 184"/>
                  <a:gd name="T35" fmla="*/ 232 h 304"/>
                  <a:gd name="T36" fmla="*/ 72 w 184"/>
                  <a:gd name="T37" fmla="*/ 248 h 304"/>
                  <a:gd name="T38" fmla="*/ 72 w 184"/>
                  <a:gd name="T39" fmla="*/ 264 h 304"/>
                  <a:gd name="T40" fmla="*/ 82 w 184"/>
                  <a:gd name="T41" fmla="*/ 270 h 304"/>
                  <a:gd name="T42" fmla="*/ 100 w 184"/>
                  <a:gd name="T43" fmla="*/ 280 h 304"/>
                  <a:gd name="T44" fmla="*/ 106 w 184"/>
                  <a:gd name="T45" fmla="*/ 292 h 304"/>
                  <a:gd name="T46" fmla="*/ 116 w 184"/>
                  <a:gd name="T47" fmla="*/ 302 h 304"/>
                  <a:gd name="T48" fmla="*/ 124 w 184"/>
                  <a:gd name="T49" fmla="*/ 304 h 304"/>
                  <a:gd name="T50" fmla="*/ 122 w 184"/>
                  <a:gd name="T51" fmla="*/ 288 h 304"/>
                  <a:gd name="T52" fmla="*/ 122 w 184"/>
                  <a:gd name="T53" fmla="*/ 278 h 304"/>
                  <a:gd name="T54" fmla="*/ 126 w 184"/>
                  <a:gd name="T55" fmla="*/ 274 h 304"/>
                  <a:gd name="T56" fmla="*/ 140 w 184"/>
                  <a:gd name="T57" fmla="*/ 268 h 304"/>
                  <a:gd name="T58" fmla="*/ 142 w 184"/>
                  <a:gd name="T59" fmla="*/ 268 h 304"/>
                  <a:gd name="T60" fmla="*/ 144 w 184"/>
                  <a:gd name="T61" fmla="*/ 268 h 304"/>
                  <a:gd name="T62" fmla="*/ 156 w 184"/>
                  <a:gd name="T63" fmla="*/ 266 h 304"/>
                  <a:gd name="T64" fmla="*/ 158 w 184"/>
                  <a:gd name="T65" fmla="*/ 244 h 304"/>
                  <a:gd name="T66" fmla="*/ 148 w 184"/>
                  <a:gd name="T67" fmla="*/ 232 h 304"/>
                  <a:gd name="T68" fmla="*/ 138 w 184"/>
                  <a:gd name="T69" fmla="*/ 232 h 304"/>
                  <a:gd name="T70" fmla="*/ 132 w 184"/>
                  <a:gd name="T71" fmla="*/ 210 h 304"/>
                  <a:gd name="T72" fmla="*/ 136 w 184"/>
                  <a:gd name="T73" fmla="*/ 168 h 304"/>
                  <a:gd name="T74" fmla="*/ 164 w 184"/>
                  <a:gd name="T75" fmla="*/ 160 h 304"/>
                  <a:gd name="T76" fmla="*/ 184 w 184"/>
                  <a:gd name="T77" fmla="*/ 108 h 304"/>
                  <a:gd name="T78" fmla="*/ 180 w 184"/>
                  <a:gd name="T79" fmla="*/ 100 h 304"/>
                  <a:gd name="T80" fmla="*/ 168 w 184"/>
                  <a:gd name="T81" fmla="*/ 96 h 304"/>
                  <a:gd name="T82" fmla="*/ 166 w 184"/>
                  <a:gd name="T83" fmla="*/ 96 h 304"/>
                  <a:gd name="T84" fmla="*/ 152 w 184"/>
                  <a:gd name="T85" fmla="*/ 96 h 304"/>
                  <a:gd name="T86" fmla="*/ 144 w 184"/>
                  <a:gd name="T87" fmla="*/ 84 h 304"/>
                  <a:gd name="T88" fmla="*/ 142 w 184"/>
                  <a:gd name="T89" fmla="*/ 84 h 304"/>
                  <a:gd name="T90" fmla="*/ 146 w 184"/>
                  <a:gd name="T91" fmla="*/ 52 h 304"/>
                  <a:gd name="T92" fmla="*/ 148 w 184"/>
                  <a:gd name="T93" fmla="*/ 48 h 304"/>
                  <a:gd name="T94" fmla="*/ 152 w 184"/>
                  <a:gd name="T95" fmla="*/ 36 h 304"/>
                  <a:gd name="T96" fmla="*/ 156 w 184"/>
                  <a:gd name="T97" fmla="*/ 20 h 304"/>
                  <a:gd name="T98" fmla="*/ 128 w 184"/>
                  <a:gd name="T9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04">
                    <a:moveTo>
                      <a:pt x="108" y="18"/>
                    </a:moveTo>
                    <a:lnTo>
                      <a:pt x="92" y="58"/>
                    </a:lnTo>
                    <a:lnTo>
                      <a:pt x="92" y="84"/>
                    </a:lnTo>
                    <a:lnTo>
                      <a:pt x="92" y="86"/>
                    </a:lnTo>
                    <a:lnTo>
                      <a:pt x="84" y="100"/>
                    </a:lnTo>
                    <a:lnTo>
                      <a:pt x="84" y="108"/>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12" y="134"/>
                    </a:lnTo>
                    <a:lnTo>
                      <a:pt x="0" y="134"/>
                    </a:lnTo>
                    <a:lnTo>
                      <a:pt x="8" y="140"/>
                    </a:lnTo>
                    <a:lnTo>
                      <a:pt x="36" y="144"/>
                    </a:lnTo>
                    <a:lnTo>
                      <a:pt x="38" y="144"/>
                    </a:lnTo>
                    <a:lnTo>
                      <a:pt x="40" y="144"/>
                    </a:lnTo>
                    <a:lnTo>
                      <a:pt x="40" y="144"/>
                    </a:lnTo>
                    <a:lnTo>
                      <a:pt x="40" y="144"/>
                    </a:lnTo>
                    <a:lnTo>
                      <a:pt x="48" y="162"/>
                    </a:lnTo>
                    <a:lnTo>
                      <a:pt x="56" y="168"/>
                    </a:lnTo>
                    <a:lnTo>
                      <a:pt x="56" y="168"/>
                    </a:lnTo>
                    <a:lnTo>
                      <a:pt x="60" y="174"/>
                    </a:lnTo>
                    <a:lnTo>
                      <a:pt x="60" y="184"/>
                    </a:lnTo>
                    <a:lnTo>
                      <a:pt x="60" y="206"/>
                    </a:lnTo>
                    <a:lnTo>
                      <a:pt x="70" y="216"/>
                    </a:lnTo>
                    <a:lnTo>
                      <a:pt x="72" y="216"/>
                    </a:lnTo>
                    <a:lnTo>
                      <a:pt x="72" y="216"/>
                    </a:lnTo>
                    <a:lnTo>
                      <a:pt x="72" y="216"/>
                    </a:lnTo>
                    <a:lnTo>
                      <a:pt x="76" y="232"/>
                    </a:lnTo>
                    <a:lnTo>
                      <a:pt x="76" y="240"/>
                    </a:lnTo>
                    <a:lnTo>
                      <a:pt x="72" y="248"/>
                    </a:lnTo>
                    <a:lnTo>
                      <a:pt x="70" y="256"/>
                    </a:lnTo>
                    <a:lnTo>
                      <a:pt x="72" y="264"/>
                    </a:lnTo>
                    <a:lnTo>
                      <a:pt x="82" y="270"/>
                    </a:lnTo>
                    <a:lnTo>
                      <a:pt x="82" y="270"/>
                    </a:lnTo>
                    <a:lnTo>
                      <a:pt x="94" y="276"/>
                    </a:lnTo>
                    <a:lnTo>
                      <a:pt x="100" y="280"/>
                    </a:lnTo>
                    <a:lnTo>
                      <a:pt x="106" y="292"/>
                    </a:lnTo>
                    <a:lnTo>
                      <a:pt x="106" y="292"/>
                    </a:lnTo>
                    <a:lnTo>
                      <a:pt x="114" y="298"/>
                    </a:lnTo>
                    <a:lnTo>
                      <a:pt x="116" y="302"/>
                    </a:lnTo>
                    <a:lnTo>
                      <a:pt x="124" y="304"/>
                    </a:lnTo>
                    <a:lnTo>
                      <a:pt x="124" y="304"/>
                    </a:lnTo>
                    <a:lnTo>
                      <a:pt x="122" y="288"/>
                    </a:lnTo>
                    <a:lnTo>
                      <a:pt x="122" y="288"/>
                    </a:lnTo>
                    <a:lnTo>
                      <a:pt x="122" y="282"/>
                    </a:lnTo>
                    <a:lnTo>
                      <a:pt x="122" y="278"/>
                    </a:lnTo>
                    <a:lnTo>
                      <a:pt x="122" y="278"/>
                    </a:lnTo>
                    <a:lnTo>
                      <a:pt x="126" y="274"/>
                    </a:lnTo>
                    <a:lnTo>
                      <a:pt x="128" y="272"/>
                    </a:lnTo>
                    <a:lnTo>
                      <a:pt x="140" y="268"/>
                    </a:lnTo>
                    <a:lnTo>
                      <a:pt x="140" y="268"/>
                    </a:lnTo>
                    <a:lnTo>
                      <a:pt x="142"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4" y="108"/>
                    </a:lnTo>
                    <a:lnTo>
                      <a:pt x="180" y="100"/>
                    </a:lnTo>
                    <a:lnTo>
                      <a:pt x="174" y="96"/>
                    </a:lnTo>
                    <a:lnTo>
                      <a:pt x="168" y="96"/>
                    </a:lnTo>
                    <a:lnTo>
                      <a:pt x="168" y="96"/>
                    </a:lnTo>
                    <a:lnTo>
                      <a:pt x="166" y="96"/>
                    </a:lnTo>
                    <a:lnTo>
                      <a:pt x="154" y="98"/>
                    </a:lnTo>
                    <a:lnTo>
                      <a:pt x="152" y="96"/>
                    </a:lnTo>
                    <a:lnTo>
                      <a:pt x="152" y="96"/>
                    </a:lnTo>
                    <a:lnTo>
                      <a:pt x="144" y="84"/>
                    </a:lnTo>
                    <a:lnTo>
                      <a:pt x="144" y="84"/>
                    </a:lnTo>
                    <a:lnTo>
                      <a:pt x="142" y="84"/>
                    </a:lnTo>
                    <a:lnTo>
                      <a:pt x="142" y="64"/>
                    </a:lnTo>
                    <a:lnTo>
                      <a:pt x="146" y="52"/>
                    </a:lnTo>
                    <a:lnTo>
                      <a:pt x="148" y="48"/>
                    </a:lnTo>
                    <a:lnTo>
                      <a:pt x="148" y="48"/>
                    </a:lnTo>
                    <a:lnTo>
                      <a:pt x="150" y="42"/>
                    </a:lnTo>
                    <a:lnTo>
                      <a:pt x="152" y="36"/>
                    </a:lnTo>
                    <a:lnTo>
                      <a:pt x="156" y="32"/>
                    </a:lnTo>
                    <a:lnTo>
                      <a:pt x="156" y="20"/>
                    </a:lnTo>
                    <a:lnTo>
                      <a:pt x="144" y="8"/>
                    </a:lnTo>
                    <a:lnTo>
                      <a:pt x="128" y="0"/>
                    </a:lnTo>
                    <a:lnTo>
                      <a:pt x="108" y="1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5" name="MH_Other_5"/>
              <p:cNvSpPr/>
              <p:nvPr>
                <p:custDataLst>
                  <p:tags r:id="rId5"/>
                </p:custDataLst>
              </p:nvPr>
            </p:nvSpPr>
            <p:spPr bwMode="auto">
              <a:xfrm>
                <a:off x="2210121" y="2096743"/>
                <a:ext cx="1751103" cy="1188425"/>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8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66" name="MH_Other_6"/>
              <p:cNvSpPr/>
              <p:nvPr>
                <p:custDataLst>
                  <p:tags r:id="rId6"/>
                </p:custDataLst>
              </p:nvPr>
            </p:nvSpPr>
            <p:spPr bwMode="auto">
              <a:xfrm>
                <a:off x="3346170" y="3029991"/>
                <a:ext cx="1088948" cy="700648"/>
              </a:xfrm>
              <a:custGeom>
                <a:avLst/>
                <a:gdLst>
                  <a:gd name="T0" fmla="*/ 482 w 812"/>
                  <a:gd name="T1" fmla="*/ 58 h 582"/>
                  <a:gd name="T2" fmla="*/ 436 w 812"/>
                  <a:gd name="T3" fmla="*/ 74 h 582"/>
                  <a:gd name="T4" fmla="*/ 356 w 812"/>
                  <a:gd name="T5" fmla="*/ 18 h 582"/>
                  <a:gd name="T6" fmla="*/ 314 w 812"/>
                  <a:gd name="T7" fmla="*/ 6 h 582"/>
                  <a:gd name="T8" fmla="*/ 248 w 812"/>
                  <a:gd name="T9" fmla="*/ 6 h 582"/>
                  <a:gd name="T10" fmla="*/ 196 w 812"/>
                  <a:gd name="T11" fmla="*/ 20 h 582"/>
                  <a:gd name="T12" fmla="*/ 158 w 812"/>
                  <a:gd name="T13" fmla="*/ 28 h 582"/>
                  <a:gd name="T14" fmla="*/ 82 w 812"/>
                  <a:gd name="T15" fmla="*/ 40 h 582"/>
                  <a:gd name="T16" fmla="*/ 98 w 812"/>
                  <a:gd name="T17" fmla="*/ 90 h 582"/>
                  <a:gd name="T18" fmla="*/ 120 w 812"/>
                  <a:gd name="T19" fmla="*/ 118 h 582"/>
                  <a:gd name="T20" fmla="*/ 102 w 812"/>
                  <a:gd name="T21" fmla="*/ 166 h 582"/>
                  <a:gd name="T22" fmla="*/ 112 w 812"/>
                  <a:gd name="T23" fmla="*/ 204 h 582"/>
                  <a:gd name="T24" fmla="*/ 96 w 812"/>
                  <a:gd name="T25" fmla="*/ 216 h 582"/>
                  <a:gd name="T26" fmla="*/ 44 w 812"/>
                  <a:gd name="T27" fmla="*/ 202 h 582"/>
                  <a:gd name="T28" fmla="*/ 16 w 812"/>
                  <a:gd name="T29" fmla="*/ 248 h 582"/>
                  <a:gd name="T30" fmla="*/ 4 w 812"/>
                  <a:gd name="T31" fmla="*/ 262 h 582"/>
                  <a:gd name="T32" fmla="*/ 18 w 812"/>
                  <a:gd name="T33" fmla="*/ 310 h 582"/>
                  <a:gd name="T34" fmla="*/ 0 w 812"/>
                  <a:gd name="T35" fmla="*/ 370 h 582"/>
                  <a:gd name="T36" fmla="*/ 40 w 812"/>
                  <a:gd name="T37" fmla="*/ 422 h 582"/>
                  <a:gd name="T38" fmla="*/ 76 w 812"/>
                  <a:gd name="T39" fmla="*/ 418 h 582"/>
                  <a:gd name="T40" fmla="*/ 92 w 812"/>
                  <a:gd name="T41" fmla="*/ 426 h 582"/>
                  <a:gd name="T42" fmla="*/ 126 w 812"/>
                  <a:gd name="T43" fmla="*/ 458 h 582"/>
                  <a:gd name="T44" fmla="*/ 160 w 812"/>
                  <a:gd name="T45" fmla="*/ 474 h 582"/>
                  <a:gd name="T46" fmla="*/ 232 w 812"/>
                  <a:gd name="T47" fmla="*/ 498 h 582"/>
                  <a:gd name="T48" fmla="*/ 304 w 812"/>
                  <a:gd name="T49" fmla="*/ 496 h 582"/>
                  <a:gd name="T50" fmla="*/ 340 w 812"/>
                  <a:gd name="T51" fmla="*/ 536 h 582"/>
                  <a:gd name="T52" fmla="*/ 350 w 812"/>
                  <a:gd name="T53" fmla="*/ 554 h 582"/>
                  <a:gd name="T54" fmla="*/ 366 w 812"/>
                  <a:gd name="T55" fmla="*/ 578 h 582"/>
                  <a:gd name="T56" fmla="*/ 404 w 812"/>
                  <a:gd name="T57" fmla="*/ 554 h 582"/>
                  <a:gd name="T58" fmla="*/ 444 w 812"/>
                  <a:gd name="T59" fmla="*/ 554 h 582"/>
                  <a:gd name="T60" fmla="*/ 452 w 812"/>
                  <a:gd name="T61" fmla="*/ 522 h 582"/>
                  <a:gd name="T62" fmla="*/ 484 w 812"/>
                  <a:gd name="T63" fmla="*/ 458 h 582"/>
                  <a:gd name="T64" fmla="*/ 480 w 812"/>
                  <a:gd name="T65" fmla="*/ 418 h 582"/>
                  <a:gd name="T66" fmla="*/ 532 w 812"/>
                  <a:gd name="T67" fmla="*/ 414 h 582"/>
                  <a:gd name="T68" fmla="*/ 560 w 812"/>
                  <a:gd name="T69" fmla="*/ 452 h 582"/>
                  <a:gd name="T70" fmla="*/ 580 w 812"/>
                  <a:gd name="T71" fmla="*/ 468 h 582"/>
                  <a:gd name="T72" fmla="*/ 598 w 812"/>
                  <a:gd name="T73" fmla="*/ 498 h 582"/>
                  <a:gd name="T74" fmla="*/ 650 w 812"/>
                  <a:gd name="T75" fmla="*/ 518 h 582"/>
                  <a:gd name="T76" fmla="*/ 664 w 812"/>
                  <a:gd name="T77" fmla="*/ 522 h 582"/>
                  <a:gd name="T78" fmla="*/ 700 w 812"/>
                  <a:gd name="T79" fmla="*/ 508 h 582"/>
                  <a:gd name="T80" fmla="*/ 698 w 812"/>
                  <a:gd name="T81" fmla="*/ 480 h 582"/>
                  <a:gd name="T82" fmla="*/ 696 w 812"/>
                  <a:gd name="T83" fmla="*/ 460 h 582"/>
                  <a:gd name="T84" fmla="*/ 690 w 812"/>
                  <a:gd name="T85" fmla="*/ 406 h 582"/>
                  <a:gd name="T86" fmla="*/ 746 w 812"/>
                  <a:gd name="T87" fmla="*/ 392 h 582"/>
                  <a:gd name="T88" fmla="*/ 728 w 812"/>
                  <a:gd name="T89" fmla="*/ 374 h 582"/>
                  <a:gd name="T90" fmla="*/ 782 w 812"/>
                  <a:gd name="T91" fmla="*/ 314 h 582"/>
                  <a:gd name="T92" fmla="*/ 800 w 812"/>
                  <a:gd name="T93" fmla="*/ 256 h 582"/>
                  <a:gd name="T94" fmla="*/ 778 w 812"/>
                  <a:gd name="T95" fmla="*/ 182 h 582"/>
                  <a:gd name="T96" fmla="*/ 736 w 812"/>
                  <a:gd name="T97" fmla="*/ 158 h 582"/>
                  <a:gd name="T98" fmla="*/ 664 w 812"/>
                  <a:gd name="T99" fmla="*/ 94 h 582"/>
                  <a:gd name="T100" fmla="*/ 644 w 812"/>
                  <a:gd name="T101" fmla="*/ 106 h 582"/>
                  <a:gd name="T102" fmla="*/ 596 w 812"/>
                  <a:gd name="T103" fmla="*/ 62 h 582"/>
                  <a:gd name="T104" fmla="*/ 560 w 812"/>
                  <a:gd name="T105" fmla="*/ 52 h 582"/>
                  <a:gd name="T106" fmla="*/ 542 w 812"/>
                  <a:gd name="T107" fmla="*/ 5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2" h="582">
                    <a:moveTo>
                      <a:pt x="484" y="30"/>
                    </a:moveTo>
                    <a:lnTo>
                      <a:pt x="476" y="36"/>
                    </a:lnTo>
                    <a:lnTo>
                      <a:pt x="476" y="36"/>
                    </a:lnTo>
                    <a:lnTo>
                      <a:pt x="480" y="56"/>
                    </a:lnTo>
                    <a:lnTo>
                      <a:pt x="480" y="58"/>
                    </a:lnTo>
                    <a:lnTo>
                      <a:pt x="482" y="58"/>
                    </a:lnTo>
                    <a:lnTo>
                      <a:pt x="480" y="58"/>
                    </a:lnTo>
                    <a:lnTo>
                      <a:pt x="472" y="78"/>
                    </a:lnTo>
                    <a:lnTo>
                      <a:pt x="460" y="82"/>
                    </a:lnTo>
                    <a:lnTo>
                      <a:pt x="458" y="84"/>
                    </a:lnTo>
                    <a:lnTo>
                      <a:pt x="456" y="84"/>
                    </a:lnTo>
                    <a:lnTo>
                      <a:pt x="436" y="74"/>
                    </a:lnTo>
                    <a:lnTo>
                      <a:pt x="436" y="74"/>
                    </a:lnTo>
                    <a:lnTo>
                      <a:pt x="436" y="74"/>
                    </a:lnTo>
                    <a:lnTo>
                      <a:pt x="396" y="38"/>
                    </a:lnTo>
                    <a:lnTo>
                      <a:pt x="380" y="28"/>
                    </a:lnTo>
                    <a:lnTo>
                      <a:pt x="356" y="20"/>
                    </a:lnTo>
                    <a:lnTo>
                      <a:pt x="356" y="18"/>
                    </a:lnTo>
                    <a:lnTo>
                      <a:pt x="356" y="18"/>
                    </a:lnTo>
                    <a:lnTo>
                      <a:pt x="356" y="18"/>
                    </a:lnTo>
                    <a:lnTo>
                      <a:pt x="356" y="18"/>
                    </a:lnTo>
                    <a:lnTo>
                      <a:pt x="344" y="10"/>
                    </a:lnTo>
                    <a:lnTo>
                      <a:pt x="324" y="4"/>
                    </a:lnTo>
                    <a:lnTo>
                      <a:pt x="314" y="6"/>
                    </a:lnTo>
                    <a:lnTo>
                      <a:pt x="312" y="6"/>
                    </a:lnTo>
                    <a:lnTo>
                      <a:pt x="288" y="4"/>
                    </a:lnTo>
                    <a:lnTo>
                      <a:pt x="286" y="4"/>
                    </a:lnTo>
                    <a:lnTo>
                      <a:pt x="268" y="0"/>
                    </a:lnTo>
                    <a:lnTo>
                      <a:pt x="256" y="0"/>
                    </a:lnTo>
                    <a:lnTo>
                      <a:pt x="248" y="6"/>
                    </a:lnTo>
                    <a:lnTo>
                      <a:pt x="248" y="6"/>
                    </a:lnTo>
                    <a:lnTo>
                      <a:pt x="240" y="8"/>
                    </a:lnTo>
                    <a:lnTo>
                      <a:pt x="228" y="10"/>
                    </a:lnTo>
                    <a:lnTo>
                      <a:pt x="212" y="14"/>
                    </a:lnTo>
                    <a:lnTo>
                      <a:pt x="198" y="18"/>
                    </a:lnTo>
                    <a:lnTo>
                      <a:pt x="196" y="20"/>
                    </a:lnTo>
                    <a:lnTo>
                      <a:pt x="196" y="20"/>
                    </a:lnTo>
                    <a:lnTo>
                      <a:pt x="196" y="20"/>
                    </a:lnTo>
                    <a:lnTo>
                      <a:pt x="180" y="22"/>
                    </a:lnTo>
                    <a:lnTo>
                      <a:pt x="160" y="28"/>
                    </a:lnTo>
                    <a:lnTo>
                      <a:pt x="160" y="28"/>
                    </a:lnTo>
                    <a:lnTo>
                      <a:pt x="158" y="28"/>
                    </a:lnTo>
                    <a:lnTo>
                      <a:pt x="144" y="26"/>
                    </a:lnTo>
                    <a:lnTo>
                      <a:pt x="120" y="30"/>
                    </a:lnTo>
                    <a:lnTo>
                      <a:pt x="100" y="30"/>
                    </a:lnTo>
                    <a:lnTo>
                      <a:pt x="92" y="38"/>
                    </a:lnTo>
                    <a:lnTo>
                      <a:pt x="92" y="38"/>
                    </a:lnTo>
                    <a:lnTo>
                      <a:pt x="82" y="40"/>
                    </a:lnTo>
                    <a:lnTo>
                      <a:pt x="86" y="50"/>
                    </a:lnTo>
                    <a:lnTo>
                      <a:pt x="86" y="66"/>
                    </a:lnTo>
                    <a:lnTo>
                      <a:pt x="84" y="78"/>
                    </a:lnTo>
                    <a:lnTo>
                      <a:pt x="98" y="90"/>
                    </a:lnTo>
                    <a:lnTo>
                      <a:pt x="98" y="90"/>
                    </a:lnTo>
                    <a:lnTo>
                      <a:pt x="98" y="90"/>
                    </a:lnTo>
                    <a:lnTo>
                      <a:pt x="98" y="90"/>
                    </a:lnTo>
                    <a:lnTo>
                      <a:pt x="110" y="102"/>
                    </a:lnTo>
                    <a:lnTo>
                      <a:pt x="110" y="102"/>
                    </a:lnTo>
                    <a:lnTo>
                      <a:pt x="118" y="110"/>
                    </a:lnTo>
                    <a:lnTo>
                      <a:pt x="120" y="114"/>
                    </a:lnTo>
                    <a:lnTo>
                      <a:pt x="120" y="118"/>
                    </a:lnTo>
                    <a:lnTo>
                      <a:pt x="124" y="130"/>
                    </a:lnTo>
                    <a:lnTo>
                      <a:pt x="130" y="142"/>
                    </a:lnTo>
                    <a:lnTo>
                      <a:pt x="130" y="142"/>
                    </a:lnTo>
                    <a:lnTo>
                      <a:pt x="128" y="142"/>
                    </a:lnTo>
                    <a:lnTo>
                      <a:pt x="112" y="154"/>
                    </a:lnTo>
                    <a:lnTo>
                      <a:pt x="102" y="166"/>
                    </a:lnTo>
                    <a:lnTo>
                      <a:pt x="104" y="178"/>
                    </a:lnTo>
                    <a:lnTo>
                      <a:pt x="112" y="196"/>
                    </a:lnTo>
                    <a:lnTo>
                      <a:pt x="112" y="198"/>
                    </a:lnTo>
                    <a:lnTo>
                      <a:pt x="112" y="198"/>
                    </a:lnTo>
                    <a:lnTo>
                      <a:pt x="112" y="198"/>
                    </a:lnTo>
                    <a:lnTo>
                      <a:pt x="112" y="204"/>
                    </a:lnTo>
                    <a:lnTo>
                      <a:pt x="112" y="204"/>
                    </a:lnTo>
                    <a:lnTo>
                      <a:pt x="108" y="210"/>
                    </a:lnTo>
                    <a:lnTo>
                      <a:pt x="106" y="214"/>
                    </a:lnTo>
                    <a:lnTo>
                      <a:pt x="106" y="214"/>
                    </a:lnTo>
                    <a:lnTo>
                      <a:pt x="102" y="216"/>
                    </a:lnTo>
                    <a:lnTo>
                      <a:pt x="96" y="216"/>
                    </a:lnTo>
                    <a:lnTo>
                      <a:pt x="80" y="214"/>
                    </a:lnTo>
                    <a:lnTo>
                      <a:pt x="60" y="210"/>
                    </a:lnTo>
                    <a:lnTo>
                      <a:pt x="60" y="210"/>
                    </a:lnTo>
                    <a:lnTo>
                      <a:pt x="60" y="210"/>
                    </a:lnTo>
                    <a:lnTo>
                      <a:pt x="58" y="210"/>
                    </a:lnTo>
                    <a:lnTo>
                      <a:pt x="44" y="202"/>
                    </a:lnTo>
                    <a:lnTo>
                      <a:pt x="20" y="202"/>
                    </a:lnTo>
                    <a:lnTo>
                      <a:pt x="22" y="202"/>
                    </a:lnTo>
                    <a:lnTo>
                      <a:pt x="20" y="242"/>
                    </a:lnTo>
                    <a:lnTo>
                      <a:pt x="20" y="242"/>
                    </a:lnTo>
                    <a:lnTo>
                      <a:pt x="18" y="246"/>
                    </a:lnTo>
                    <a:lnTo>
                      <a:pt x="16" y="248"/>
                    </a:lnTo>
                    <a:lnTo>
                      <a:pt x="8" y="250"/>
                    </a:lnTo>
                    <a:lnTo>
                      <a:pt x="8" y="250"/>
                    </a:lnTo>
                    <a:lnTo>
                      <a:pt x="6" y="254"/>
                    </a:lnTo>
                    <a:lnTo>
                      <a:pt x="6" y="262"/>
                    </a:lnTo>
                    <a:lnTo>
                      <a:pt x="6" y="262"/>
                    </a:lnTo>
                    <a:lnTo>
                      <a:pt x="4" y="262"/>
                    </a:lnTo>
                    <a:lnTo>
                      <a:pt x="4" y="272"/>
                    </a:lnTo>
                    <a:lnTo>
                      <a:pt x="4" y="272"/>
                    </a:lnTo>
                    <a:lnTo>
                      <a:pt x="10" y="280"/>
                    </a:lnTo>
                    <a:lnTo>
                      <a:pt x="14" y="284"/>
                    </a:lnTo>
                    <a:lnTo>
                      <a:pt x="18" y="304"/>
                    </a:lnTo>
                    <a:lnTo>
                      <a:pt x="18" y="310"/>
                    </a:lnTo>
                    <a:lnTo>
                      <a:pt x="18" y="310"/>
                    </a:lnTo>
                    <a:lnTo>
                      <a:pt x="16" y="322"/>
                    </a:lnTo>
                    <a:lnTo>
                      <a:pt x="10" y="338"/>
                    </a:lnTo>
                    <a:lnTo>
                      <a:pt x="0" y="358"/>
                    </a:lnTo>
                    <a:lnTo>
                      <a:pt x="0" y="362"/>
                    </a:lnTo>
                    <a:lnTo>
                      <a:pt x="0" y="370"/>
                    </a:lnTo>
                    <a:lnTo>
                      <a:pt x="12" y="384"/>
                    </a:lnTo>
                    <a:lnTo>
                      <a:pt x="12" y="384"/>
                    </a:lnTo>
                    <a:lnTo>
                      <a:pt x="16" y="394"/>
                    </a:lnTo>
                    <a:lnTo>
                      <a:pt x="26" y="406"/>
                    </a:lnTo>
                    <a:lnTo>
                      <a:pt x="40" y="422"/>
                    </a:lnTo>
                    <a:lnTo>
                      <a:pt x="40" y="422"/>
                    </a:lnTo>
                    <a:lnTo>
                      <a:pt x="48" y="430"/>
                    </a:lnTo>
                    <a:lnTo>
                      <a:pt x="52" y="430"/>
                    </a:lnTo>
                    <a:lnTo>
                      <a:pt x="68" y="422"/>
                    </a:lnTo>
                    <a:lnTo>
                      <a:pt x="68" y="422"/>
                    </a:lnTo>
                    <a:lnTo>
                      <a:pt x="72" y="418"/>
                    </a:lnTo>
                    <a:lnTo>
                      <a:pt x="76" y="418"/>
                    </a:lnTo>
                    <a:lnTo>
                      <a:pt x="76" y="418"/>
                    </a:lnTo>
                    <a:lnTo>
                      <a:pt x="84" y="420"/>
                    </a:lnTo>
                    <a:lnTo>
                      <a:pt x="92" y="424"/>
                    </a:lnTo>
                    <a:lnTo>
                      <a:pt x="92" y="424"/>
                    </a:lnTo>
                    <a:lnTo>
                      <a:pt x="92" y="424"/>
                    </a:lnTo>
                    <a:lnTo>
                      <a:pt x="92" y="426"/>
                    </a:lnTo>
                    <a:lnTo>
                      <a:pt x="100" y="434"/>
                    </a:lnTo>
                    <a:lnTo>
                      <a:pt x="104" y="444"/>
                    </a:lnTo>
                    <a:lnTo>
                      <a:pt x="108" y="448"/>
                    </a:lnTo>
                    <a:lnTo>
                      <a:pt x="110" y="450"/>
                    </a:lnTo>
                    <a:lnTo>
                      <a:pt x="120" y="458"/>
                    </a:lnTo>
                    <a:lnTo>
                      <a:pt x="126" y="458"/>
                    </a:lnTo>
                    <a:lnTo>
                      <a:pt x="126" y="458"/>
                    </a:lnTo>
                    <a:lnTo>
                      <a:pt x="132" y="460"/>
                    </a:lnTo>
                    <a:lnTo>
                      <a:pt x="136" y="464"/>
                    </a:lnTo>
                    <a:lnTo>
                      <a:pt x="136" y="464"/>
                    </a:lnTo>
                    <a:lnTo>
                      <a:pt x="144" y="468"/>
                    </a:lnTo>
                    <a:lnTo>
                      <a:pt x="160" y="474"/>
                    </a:lnTo>
                    <a:lnTo>
                      <a:pt x="162" y="474"/>
                    </a:lnTo>
                    <a:lnTo>
                      <a:pt x="186" y="482"/>
                    </a:lnTo>
                    <a:lnTo>
                      <a:pt x="186" y="482"/>
                    </a:lnTo>
                    <a:lnTo>
                      <a:pt x="188" y="482"/>
                    </a:lnTo>
                    <a:lnTo>
                      <a:pt x="204" y="490"/>
                    </a:lnTo>
                    <a:lnTo>
                      <a:pt x="232" y="498"/>
                    </a:lnTo>
                    <a:lnTo>
                      <a:pt x="234" y="498"/>
                    </a:lnTo>
                    <a:lnTo>
                      <a:pt x="272" y="500"/>
                    </a:lnTo>
                    <a:lnTo>
                      <a:pt x="288" y="494"/>
                    </a:lnTo>
                    <a:lnTo>
                      <a:pt x="304" y="494"/>
                    </a:lnTo>
                    <a:lnTo>
                      <a:pt x="304" y="494"/>
                    </a:lnTo>
                    <a:lnTo>
                      <a:pt x="304" y="496"/>
                    </a:lnTo>
                    <a:lnTo>
                      <a:pt x="316" y="512"/>
                    </a:lnTo>
                    <a:lnTo>
                      <a:pt x="316" y="512"/>
                    </a:lnTo>
                    <a:lnTo>
                      <a:pt x="316" y="512"/>
                    </a:lnTo>
                    <a:lnTo>
                      <a:pt x="324" y="526"/>
                    </a:lnTo>
                    <a:lnTo>
                      <a:pt x="332" y="532"/>
                    </a:lnTo>
                    <a:lnTo>
                      <a:pt x="340" y="536"/>
                    </a:lnTo>
                    <a:lnTo>
                      <a:pt x="340" y="538"/>
                    </a:lnTo>
                    <a:lnTo>
                      <a:pt x="340" y="538"/>
                    </a:lnTo>
                    <a:lnTo>
                      <a:pt x="342" y="538"/>
                    </a:lnTo>
                    <a:lnTo>
                      <a:pt x="348" y="554"/>
                    </a:lnTo>
                    <a:lnTo>
                      <a:pt x="348" y="554"/>
                    </a:lnTo>
                    <a:lnTo>
                      <a:pt x="350" y="554"/>
                    </a:lnTo>
                    <a:lnTo>
                      <a:pt x="350" y="556"/>
                    </a:lnTo>
                    <a:lnTo>
                      <a:pt x="354" y="574"/>
                    </a:lnTo>
                    <a:lnTo>
                      <a:pt x="364" y="578"/>
                    </a:lnTo>
                    <a:lnTo>
                      <a:pt x="366" y="578"/>
                    </a:lnTo>
                    <a:lnTo>
                      <a:pt x="366" y="578"/>
                    </a:lnTo>
                    <a:lnTo>
                      <a:pt x="366" y="578"/>
                    </a:lnTo>
                    <a:lnTo>
                      <a:pt x="376" y="582"/>
                    </a:lnTo>
                    <a:lnTo>
                      <a:pt x="388" y="580"/>
                    </a:lnTo>
                    <a:lnTo>
                      <a:pt x="390" y="568"/>
                    </a:lnTo>
                    <a:lnTo>
                      <a:pt x="390" y="568"/>
                    </a:lnTo>
                    <a:lnTo>
                      <a:pt x="392" y="566"/>
                    </a:lnTo>
                    <a:lnTo>
                      <a:pt x="404" y="554"/>
                    </a:lnTo>
                    <a:lnTo>
                      <a:pt x="420" y="558"/>
                    </a:lnTo>
                    <a:lnTo>
                      <a:pt x="420" y="558"/>
                    </a:lnTo>
                    <a:lnTo>
                      <a:pt x="428" y="574"/>
                    </a:lnTo>
                    <a:lnTo>
                      <a:pt x="442" y="570"/>
                    </a:lnTo>
                    <a:lnTo>
                      <a:pt x="444" y="554"/>
                    </a:lnTo>
                    <a:lnTo>
                      <a:pt x="444" y="554"/>
                    </a:lnTo>
                    <a:lnTo>
                      <a:pt x="444" y="552"/>
                    </a:lnTo>
                    <a:lnTo>
                      <a:pt x="444" y="552"/>
                    </a:lnTo>
                    <a:lnTo>
                      <a:pt x="456" y="546"/>
                    </a:lnTo>
                    <a:lnTo>
                      <a:pt x="452" y="524"/>
                    </a:lnTo>
                    <a:lnTo>
                      <a:pt x="452" y="522"/>
                    </a:lnTo>
                    <a:lnTo>
                      <a:pt x="452" y="522"/>
                    </a:lnTo>
                    <a:lnTo>
                      <a:pt x="452" y="522"/>
                    </a:lnTo>
                    <a:lnTo>
                      <a:pt x="464" y="496"/>
                    </a:lnTo>
                    <a:lnTo>
                      <a:pt x="476" y="492"/>
                    </a:lnTo>
                    <a:lnTo>
                      <a:pt x="472" y="470"/>
                    </a:lnTo>
                    <a:lnTo>
                      <a:pt x="484" y="470"/>
                    </a:lnTo>
                    <a:lnTo>
                      <a:pt x="484" y="458"/>
                    </a:lnTo>
                    <a:lnTo>
                      <a:pt x="476" y="438"/>
                    </a:lnTo>
                    <a:lnTo>
                      <a:pt x="476" y="438"/>
                    </a:lnTo>
                    <a:lnTo>
                      <a:pt x="476" y="436"/>
                    </a:lnTo>
                    <a:lnTo>
                      <a:pt x="478" y="420"/>
                    </a:lnTo>
                    <a:lnTo>
                      <a:pt x="478" y="418"/>
                    </a:lnTo>
                    <a:lnTo>
                      <a:pt x="480" y="418"/>
                    </a:lnTo>
                    <a:lnTo>
                      <a:pt x="488" y="406"/>
                    </a:lnTo>
                    <a:lnTo>
                      <a:pt x="490" y="406"/>
                    </a:lnTo>
                    <a:lnTo>
                      <a:pt x="492" y="406"/>
                    </a:lnTo>
                    <a:lnTo>
                      <a:pt x="514" y="410"/>
                    </a:lnTo>
                    <a:lnTo>
                      <a:pt x="514" y="410"/>
                    </a:lnTo>
                    <a:lnTo>
                      <a:pt x="532" y="414"/>
                    </a:lnTo>
                    <a:lnTo>
                      <a:pt x="548" y="410"/>
                    </a:lnTo>
                    <a:lnTo>
                      <a:pt x="556" y="426"/>
                    </a:lnTo>
                    <a:lnTo>
                      <a:pt x="556" y="428"/>
                    </a:lnTo>
                    <a:lnTo>
                      <a:pt x="556" y="440"/>
                    </a:lnTo>
                    <a:lnTo>
                      <a:pt x="560" y="452"/>
                    </a:lnTo>
                    <a:lnTo>
                      <a:pt x="560" y="452"/>
                    </a:lnTo>
                    <a:lnTo>
                      <a:pt x="562" y="458"/>
                    </a:lnTo>
                    <a:lnTo>
                      <a:pt x="568" y="462"/>
                    </a:lnTo>
                    <a:lnTo>
                      <a:pt x="568" y="462"/>
                    </a:lnTo>
                    <a:lnTo>
                      <a:pt x="568" y="462"/>
                    </a:lnTo>
                    <a:lnTo>
                      <a:pt x="578" y="464"/>
                    </a:lnTo>
                    <a:lnTo>
                      <a:pt x="580" y="468"/>
                    </a:lnTo>
                    <a:lnTo>
                      <a:pt x="580" y="470"/>
                    </a:lnTo>
                    <a:lnTo>
                      <a:pt x="580" y="470"/>
                    </a:lnTo>
                    <a:lnTo>
                      <a:pt x="584" y="478"/>
                    </a:lnTo>
                    <a:lnTo>
                      <a:pt x="590" y="486"/>
                    </a:lnTo>
                    <a:lnTo>
                      <a:pt x="598" y="498"/>
                    </a:lnTo>
                    <a:lnTo>
                      <a:pt x="598" y="498"/>
                    </a:lnTo>
                    <a:lnTo>
                      <a:pt x="598" y="498"/>
                    </a:lnTo>
                    <a:lnTo>
                      <a:pt x="602" y="506"/>
                    </a:lnTo>
                    <a:lnTo>
                      <a:pt x="610" y="506"/>
                    </a:lnTo>
                    <a:lnTo>
                      <a:pt x="624" y="494"/>
                    </a:lnTo>
                    <a:lnTo>
                      <a:pt x="632" y="512"/>
                    </a:lnTo>
                    <a:lnTo>
                      <a:pt x="650" y="518"/>
                    </a:lnTo>
                    <a:lnTo>
                      <a:pt x="650" y="518"/>
                    </a:lnTo>
                    <a:lnTo>
                      <a:pt x="652" y="518"/>
                    </a:lnTo>
                    <a:lnTo>
                      <a:pt x="660" y="534"/>
                    </a:lnTo>
                    <a:lnTo>
                      <a:pt x="664" y="538"/>
                    </a:lnTo>
                    <a:lnTo>
                      <a:pt x="664" y="522"/>
                    </a:lnTo>
                    <a:lnTo>
                      <a:pt x="664" y="522"/>
                    </a:lnTo>
                    <a:lnTo>
                      <a:pt x="664" y="518"/>
                    </a:lnTo>
                    <a:lnTo>
                      <a:pt x="700" y="518"/>
                    </a:lnTo>
                    <a:lnTo>
                      <a:pt x="700" y="514"/>
                    </a:lnTo>
                    <a:lnTo>
                      <a:pt x="700" y="514"/>
                    </a:lnTo>
                    <a:lnTo>
                      <a:pt x="702" y="512"/>
                    </a:lnTo>
                    <a:lnTo>
                      <a:pt x="700" y="508"/>
                    </a:lnTo>
                    <a:lnTo>
                      <a:pt x="700" y="508"/>
                    </a:lnTo>
                    <a:lnTo>
                      <a:pt x="698" y="500"/>
                    </a:lnTo>
                    <a:lnTo>
                      <a:pt x="696" y="494"/>
                    </a:lnTo>
                    <a:lnTo>
                      <a:pt x="696" y="494"/>
                    </a:lnTo>
                    <a:lnTo>
                      <a:pt x="696" y="486"/>
                    </a:lnTo>
                    <a:lnTo>
                      <a:pt x="698" y="480"/>
                    </a:lnTo>
                    <a:lnTo>
                      <a:pt x="698" y="480"/>
                    </a:lnTo>
                    <a:lnTo>
                      <a:pt x="702" y="478"/>
                    </a:lnTo>
                    <a:lnTo>
                      <a:pt x="706" y="478"/>
                    </a:lnTo>
                    <a:lnTo>
                      <a:pt x="720" y="482"/>
                    </a:lnTo>
                    <a:lnTo>
                      <a:pt x="722" y="472"/>
                    </a:lnTo>
                    <a:lnTo>
                      <a:pt x="696" y="460"/>
                    </a:lnTo>
                    <a:lnTo>
                      <a:pt x="694" y="460"/>
                    </a:lnTo>
                    <a:lnTo>
                      <a:pt x="692" y="458"/>
                    </a:lnTo>
                    <a:lnTo>
                      <a:pt x="692" y="458"/>
                    </a:lnTo>
                    <a:lnTo>
                      <a:pt x="692" y="458"/>
                    </a:lnTo>
                    <a:lnTo>
                      <a:pt x="688" y="426"/>
                    </a:lnTo>
                    <a:lnTo>
                      <a:pt x="690" y="406"/>
                    </a:lnTo>
                    <a:lnTo>
                      <a:pt x="690" y="402"/>
                    </a:lnTo>
                    <a:lnTo>
                      <a:pt x="690" y="402"/>
                    </a:lnTo>
                    <a:lnTo>
                      <a:pt x="734" y="406"/>
                    </a:lnTo>
                    <a:lnTo>
                      <a:pt x="744" y="396"/>
                    </a:lnTo>
                    <a:lnTo>
                      <a:pt x="744" y="396"/>
                    </a:lnTo>
                    <a:lnTo>
                      <a:pt x="746" y="392"/>
                    </a:lnTo>
                    <a:lnTo>
                      <a:pt x="744" y="388"/>
                    </a:lnTo>
                    <a:lnTo>
                      <a:pt x="744" y="388"/>
                    </a:lnTo>
                    <a:lnTo>
                      <a:pt x="732" y="382"/>
                    </a:lnTo>
                    <a:lnTo>
                      <a:pt x="730" y="378"/>
                    </a:lnTo>
                    <a:lnTo>
                      <a:pt x="728" y="374"/>
                    </a:lnTo>
                    <a:lnTo>
                      <a:pt x="728" y="374"/>
                    </a:lnTo>
                    <a:lnTo>
                      <a:pt x="730" y="372"/>
                    </a:lnTo>
                    <a:lnTo>
                      <a:pt x="732" y="368"/>
                    </a:lnTo>
                    <a:lnTo>
                      <a:pt x="752" y="350"/>
                    </a:lnTo>
                    <a:lnTo>
                      <a:pt x="772" y="348"/>
                    </a:lnTo>
                    <a:lnTo>
                      <a:pt x="782" y="330"/>
                    </a:lnTo>
                    <a:lnTo>
                      <a:pt x="782" y="314"/>
                    </a:lnTo>
                    <a:lnTo>
                      <a:pt x="796" y="310"/>
                    </a:lnTo>
                    <a:lnTo>
                      <a:pt x="796" y="310"/>
                    </a:lnTo>
                    <a:lnTo>
                      <a:pt x="804" y="290"/>
                    </a:lnTo>
                    <a:lnTo>
                      <a:pt x="812" y="276"/>
                    </a:lnTo>
                    <a:lnTo>
                      <a:pt x="800" y="256"/>
                    </a:lnTo>
                    <a:lnTo>
                      <a:pt x="800" y="256"/>
                    </a:lnTo>
                    <a:lnTo>
                      <a:pt x="800" y="256"/>
                    </a:lnTo>
                    <a:lnTo>
                      <a:pt x="800" y="254"/>
                    </a:lnTo>
                    <a:lnTo>
                      <a:pt x="792" y="228"/>
                    </a:lnTo>
                    <a:lnTo>
                      <a:pt x="792" y="226"/>
                    </a:lnTo>
                    <a:lnTo>
                      <a:pt x="788" y="198"/>
                    </a:lnTo>
                    <a:lnTo>
                      <a:pt x="778" y="182"/>
                    </a:lnTo>
                    <a:lnTo>
                      <a:pt x="764" y="168"/>
                    </a:lnTo>
                    <a:lnTo>
                      <a:pt x="764" y="168"/>
                    </a:lnTo>
                    <a:lnTo>
                      <a:pt x="764" y="166"/>
                    </a:lnTo>
                    <a:lnTo>
                      <a:pt x="764" y="166"/>
                    </a:lnTo>
                    <a:lnTo>
                      <a:pt x="762" y="150"/>
                    </a:lnTo>
                    <a:lnTo>
                      <a:pt x="736" y="158"/>
                    </a:lnTo>
                    <a:lnTo>
                      <a:pt x="736" y="158"/>
                    </a:lnTo>
                    <a:lnTo>
                      <a:pt x="724" y="144"/>
                    </a:lnTo>
                    <a:lnTo>
                      <a:pt x="688" y="118"/>
                    </a:lnTo>
                    <a:lnTo>
                      <a:pt x="686" y="118"/>
                    </a:lnTo>
                    <a:lnTo>
                      <a:pt x="672" y="100"/>
                    </a:lnTo>
                    <a:lnTo>
                      <a:pt x="664" y="94"/>
                    </a:lnTo>
                    <a:lnTo>
                      <a:pt x="658" y="102"/>
                    </a:lnTo>
                    <a:lnTo>
                      <a:pt x="658" y="104"/>
                    </a:lnTo>
                    <a:lnTo>
                      <a:pt x="658" y="106"/>
                    </a:lnTo>
                    <a:lnTo>
                      <a:pt x="656" y="106"/>
                    </a:lnTo>
                    <a:lnTo>
                      <a:pt x="656" y="106"/>
                    </a:lnTo>
                    <a:lnTo>
                      <a:pt x="644" y="106"/>
                    </a:lnTo>
                    <a:lnTo>
                      <a:pt x="642" y="106"/>
                    </a:lnTo>
                    <a:lnTo>
                      <a:pt x="642" y="106"/>
                    </a:lnTo>
                    <a:lnTo>
                      <a:pt x="616" y="78"/>
                    </a:lnTo>
                    <a:lnTo>
                      <a:pt x="616" y="78"/>
                    </a:lnTo>
                    <a:lnTo>
                      <a:pt x="606" y="72"/>
                    </a:lnTo>
                    <a:lnTo>
                      <a:pt x="596" y="62"/>
                    </a:lnTo>
                    <a:lnTo>
                      <a:pt x="584" y="54"/>
                    </a:lnTo>
                    <a:lnTo>
                      <a:pt x="584" y="52"/>
                    </a:lnTo>
                    <a:lnTo>
                      <a:pt x="570" y="44"/>
                    </a:lnTo>
                    <a:lnTo>
                      <a:pt x="562" y="50"/>
                    </a:lnTo>
                    <a:lnTo>
                      <a:pt x="560" y="52"/>
                    </a:lnTo>
                    <a:lnTo>
                      <a:pt x="560" y="52"/>
                    </a:lnTo>
                    <a:lnTo>
                      <a:pt x="560" y="52"/>
                    </a:lnTo>
                    <a:lnTo>
                      <a:pt x="552" y="50"/>
                    </a:lnTo>
                    <a:lnTo>
                      <a:pt x="544" y="54"/>
                    </a:lnTo>
                    <a:lnTo>
                      <a:pt x="544" y="54"/>
                    </a:lnTo>
                    <a:lnTo>
                      <a:pt x="542" y="56"/>
                    </a:lnTo>
                    <a:lnTo>
                      <a:pt x="542" y="56"/>
                    </a:lnTo>
                    <a:lnTo>
                      <a:pt x="530" y="58"/>
                    </a:lnTo>
                    <a:lnTo>
                      <a:pt x="530" y="58"/>
                    </a:lnTo>
                    <a:lnTo>
                      <a:pt x="484" y="30"/>
                    </a:lnTo>
                    <a:lnTo>
                      <a:pt x="484" y="30"/>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7" name="MH_Other_7"/>
              <p:cNvSpPr/>
              <p:nvPr>
                <p:custDataLst>
                  <p:tags r:id="rId7"/>
                </p:custDataLst>
              </p:nvPr>
            </p:nvSpPr>
            <p:spPr bwMode="auto">
              <a:xfrm>
                <a:off x="3970639" y="3521994"/>
                <a:ext cx="943023" cy="742942"/>
              </a:xfrm>
              <a:custGeom>
                <a:avLst/>
                <a:gdLst>
                  <a:gd name="T0" fmla="*/ 20 w 702"/>
                  <a:gd name="T1" fmla="*/ 28 h 616"/>
                  <a:gd name="T2" fmla="*/ 6 w 702"/>
                  <a:gd name="T3" fmla="*/ 94 h 616"/>
                  <a:gd name="T4" fmla="*/ 38 w 702"/>
                  <a:gd name="T5" fmla="*/ 138 h 616"/>
                  <a:gd name="T6" fmla="*/ 56 w 702"/>
                  <a:gd name="T7" fmla="*/ 178 h 616"/>
                  <a:gd name="T8" fmla="*/ 70 w 702"/>
                  <a:gd name="T9" fmla="*/ 196 h 616"/>
                  <a:gd name="T10" fmla="*/ 82 w 702"/>
                  <a:gd name="T11" fmla="*/ 258 h 616"/>
                  <a:gd name="T12" fmla="*/ 90 w 702"/>
                  <a:gd name="T13" fmla="*/ 286 h 616"/>
                  <a:gd name="T14" fmla="*/ 88 w 702"/>
                  <a:gd name="T15" fmla="*/ 320 h 616"/>
                  <a:gd name="T16" fmla="*/ 100 w 702"/>
                  <a:gd name="T17" fmla="*/ 350 h 616"/>
                  <a:gd name="T18" fmla="*/ 86 w 702"/>
                  <a:gd name="T19" fmla="*/ 418 h 616"/>
                  <a:gd name="T20" fmla="*/ 102 w 702"/>
                  <a:gd name="T21" fmla="*/ 442 h 616"/>
                  <a:gd name="T22" fmla="*/ 110 w 702"/>
                  <a:gd name="T23" fmla="*/ 462 h 616"/>
                  <a:gd name="T24" fmla="*/ 122 w 702"/>
                  <a:gd name="T25" fmla="*/ 444 h 616"/>
                  <a:gd name="T26" fmla="*/ 126 w 702"/>
                  <a:gd name="T27" fmla="*/ 420 h 616"/>
                  <a:gd name="T28" fmla="*/ 156 w 702"/>
                  <a:gd name="T29" fmla="*/ 440 h 616"/>
                  <a:gd name="T30" fmla="*/ 170 w 702"/>
                  <a:gd name="T31" fmla="*/ 474 h 616"/>
                  <a:gd name="T32" fmla="*/ 200 w 702"/>
                  <a:gd name="T33" fmla="*/ 470 h 616"/>
                  <a:gd name="T34" fmla="*/ 238 w 702"/>
                  <a:gd name="T35" fmla="*/ 558 h 616"/>
                  <a:gd name="T36" fmla="*/ 246 w 702"/>
                  <a:gd name="T37" fmla="*/ 598 h 616"/>
                  <a:gd name="T38" fmla="*/ 262 w 702"/>
                  <a:gd name="T39" fmla="*/ 592 h 616"/>
                  <a:gd name="T40" fmla="*/ 270 w 702"/>
                  <a:gd name="T41" fmla="*/ 614 h 616"/>
                  <a:gd name="T42" fmla="*/ 306 w 702"/>
                  <a:gd name="T43" fmla="*/ 586 h 616"/>
                  <a:gd name="T44" fmla="*/ 330 w 702"/>
                  <a:gd name="T45" fmla="*/ 546 h 616"/>
                  <a:gd name="T46" fmla="*/ 332 w 702"/>
                  <a:gd name="T47" fmla="*/ 518 h 616"/>
                  <a:gd name="T48" fmla="*/ 374 w 702"/>
                  <a:gd name="T49" fmla="*/ 470 h 616"/>
                  <a:gd name="T50" fmla="*/ 402 w 702"/>
                  <a:gd name="T51" fmla="*/ 426 h 616"/>
                  <a:gd name="T52" fmla="*/ 442 w 702"/>
                  <a:gd name="T53" fmla="*/ 472 h 616"/>
                  <a:gd name="T54" fmla="*/ 458 w 702"/>
                  <a:gd name="T55" fmla="*/ 474 h 616"/>
                  <a:gd name="T56" fmla="*/ 480 w 702"/>
                  <a:gd name="T57" fmla="*/ 466 h 616"/>
                  <a:gd name="T58" fmla="*/ 498 w 702"/>
                  <a:gd name="T59" fmla="*/ 494 h 616"/>
                  <a:gd name="T60" fmla="*/ 556 w 702"/>
                  <a:gd name="T61" fmla="*/ 472 h 616"/>
                  <a:gd name="T62" fmla="*/ 528 w 702"/>
                  <a:gd name="T63" fmla="*/ 458 h 616"/>
                  <a:gd name="T64" fmla="*/ 530 w 702"/>
                  <a:gd name="T65" fmla="*/ 416 h 616"/>
                  <a:gd name="T66" fmla="*/ 550 w 702"/>
                  <a:gd name="T67" fmla="*/ 414 h 616"/>
                  <a:gd name="T68" fmla="*/ 516 w 702"/>
                  <a:gd name="T69" fmla="*/ 372 h 616"/>
                  <a:gd name="T70" fmla="*/ 606 w 702"/>
                  <a:gd name="T71" fmla="*/ 288 h 616"/>
                  <a:gd name="T72" fmla="*/ 654 w 702"/>
                  <a:gd name="T73" fmla="*/ 242 h 616"/>
                  <a:gd name="T74" fmla="*/ 674 w 702"/>
                  <a:gd name="T75" fmla="*/ 214 h 616"/>
                  <a:gd name="T76" fmla="*/ 702 w 702"/>
                  <a:gd name="T77" fmla="*/ 158 h 616"/>
                  <a:gd name="T78" fmla="*/ 638 w 702"/>
                  <a:gd name="T79" fmla="*/ 146 h 616"/>
                  <a:gd name="T80" fmla="*/ 624 w 702"/>
                  <a:gd name="T81" fmla="*/ 142 h 616"/>
                  <a:gd name="T82" fmla="*/ 608 w 702"/>
                  <a:gd name="T83" fmla="*/ 146 h 616"/>
                  <a:gd name="T84" fmla="*/ 596 w 702"/>
                  <a:gd name="T85" fmla="*/ 126 h 616"/>
                  <a:gd name="T86" fmla="*/ 576 w 702"/>
                  <a:gd name="T87" fmla="*/ 124 h 616"/>
                  <a:gd name="T88" fmla="*/ 526 w 702"/>
                  <a:gd name="T89" fmla="*/ 116 h 616"/>
                  <a:gd name="T90" fmla="*/ 506 w 702"/>
                  <a:gd name="T91" fmla="*/ 118 h 616"/>
                  <a:gd name="T92" fmla="*/ 452 w 702"/>
                  <a:gd name="T93" fmla="*/ 118 h 616"/>
                  <a:gd name="T94" fmla="*/ 442 w 702"/>
                  <a:gd name="T95" fmla="*/ 80 h 616"/>
                  <a:gd name="T96" fmla="*/ 360 w 702"/>
                  <a:gd name="T97" fmla="*/ 32 h 616"/>
                  <a:gd name="T98" fmla="*/ 338 w 702"/>
                  <a:gd name="T99" fmla="*/ 0 h 616"/>
                  <a:gd name="T100" fmla="*/ 320 w 702"/>
                  <a:gd name="T101" fmla="*/ 62 h 616"/>
                  <a:gd name="T102" fmla="*/ 306 w 702"/>
                  <a:gd name="T103" fmla="*/ 70 h 616"/>
                  <a:gd name="T104" fmla="*/ 262 w 702"/>
                  <a:gd name="T105" fmla="*/ 82 h 616"/>
                  <a:gd name="T106" fmla="*/ 240 w 702"/>
                  <a:gd name="T107" fmla="*/ 88 h 616"/>
                  <a:gd name="T108" fmla="*/ 242 w 702"/>
                  <a:gd name="T109" fmla="*/ 116 h 616"/>
                  <a:gd name="T110" fmla="*/ 188 w 702"/>
                  <a:gd name="T111" fmla="*/ 134 h 616"/>
                  <a:gd name="T112" fmla="*/ 146 w 702"/>
                  <a:gd name="T113" fmla="*/ 106 h 616"/>
                  <a:gd name="T114" fmla="*/ 118 w 702"/>
                  <a:gd name="T115" fmla="*/ 84 h 616"/>
                  <a:gd name="T116" fmla="*/ 98 w 702"/>
                  <a:gd name="T117" fmla="*/ 62 h 616"/>
                  <a:gd name="T118" fmla="*/ 78 w 702"/>
                  <a:gd name="T119" fmla="*/ 12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2" h="616">
                    <a:moveTo>
                      <a:pt x="66" y="14"/>
                    </a:moveTo>
                    <a:lnTo>
                      <a:pt x="46" y="10"/>
                    </a:lnTo>
                    <a:lnTo>
                      <a:pt x="28" y="6"/>
                    </a:lnTo>
                    <a:lnTo>
                      <a:pt x="22" y="14"/>
                    </a:lnTo>
                    <a:lnTo>
                      <a:pt x="20" y="28"/>
                    </a:lnTo>
                    <a:lnTo>
                      <a:pt x="20" y="28"/>
                    </a:lnTo>
                    <a:lnTo>
                      <a:pt x="26" y="50"/>
                    </a:lnTo>
                    <a:lnTo>
                      <a:pt x="26" y="66"/>
                    </a:lnTo>
                    <a:lnTo>
                      <a:pt x="26" y="70"/>
                    </a:lnTo>
                    <a:lnTo>
                      <a:pt x="18" y="70"/>
                    </a:lnTo>
                    <a:lnTo>
                      <a:pt x="22" y="90"/>
                    </a:lnTo>
                    <a:lnTo>
                      <a:pt x="6" y="94"/>
                    </a:lnTo>
                    <a:lnTo>
                      <a:pt x="0" y="106"/>
                    </a:lnTo>
                    <a:lnTo>
                      <a:pt x="8" y="114"/>
                    </a:lnTo>
                    <a:lnTo>
                      <a:pt x="10" y="114"/>
                    </a:lnTo>
                    <a:lnTo>
                      <a:pt x="10" y="114"/>
                    </a:lnTo>
                    <a:lnTo>
                      <a:pt x="38" y="136"/>
                    </a:lnTo>
                    <a:lnTo>
                      <a:pt x="38" y="138"/>
                    </a:lnTo>
                    <a:lnTo>
                      <a:pt x="38" y="138"/>
                    </a:lnTo>
                    <a:lnTo>
                      <a:pt x="38" y="138"/>
                    </a:lnTo>
                    <a:lnTo>
                      <a:pt x="38" y="138"/>
                    </a:lnTo>
                    <a:lnTo>
                      <a:pt x="42" y="158"/>
                    </a:lnTo>
                    <a:lnTo>
                      <a:pt x="56" y="178"/>
                    </a:lnTo>
                    <a:lnTo>
                      <a:pt x="56" y="178"/>
                    </a:lnTo>
                    <a:lnTo>
                      <a:pt x="62" y="184"/>
                    </a:lnTo>
                    <a:lnTo>
                      <a:pt x="70" y="194"/>
                    </a:lnTo>
                    <a:lnTo>
                      <a:pt x="70" y="194"/>
                    </a:lnTo>
                    <a:lnTo>
                      <a:pt x="72" y="194"/>
                    </a:lnTo>
                    <a:lnTo>
                      <a:pt x="72" y="194"/>
                    </a:lnTo>
                    <a:lnTo>
                      <a:pt x="70" y="196"/>
                    </a:lnTo>
                    <a:lnTo>
                      <a:pt x="70" y="214"/>
                    </a:lnTo>
                    <a:lnTo>
                      <a:pt x="70" y="214"/>
                    </a:lnTo>
                    <a:lnTo>
                      <a:pt x="74" y="226"/>
                    </a:lnTo>
                    <a:lnTo>
                      <a:pt x="74" y="244"/>
                    </a:lnTo>
                    <a:lnTo>
                      <a:pt x="74" y="244"/>
                    </a:lnTo>
                    <a:lnTo>
                      <a:pt x="82" y="258"/>
                    </a:lnTo>
                    <a:lnTo>
                      <a:pt x="84" y="266"/>
                    </a:lnTo>
                    <a:lnTo>
                      <a:pt x="84" y="266"/>
                    </a:lnTo>
                    <a:lnTo>
                      <a:pt x="86" y="274"/>
                    </a:lnTo>
                    <a:lnTo>
                      <a:pt x="90" y="286"/>
                    </a:lnTo>
                    <a:lnTo>
                      <a:pt x="90" y="286"/>
                    </a:lnTo>
                    <a:lnTo>
                      <a:pt x="90" y="286"/>
                    </a:lnTo>
                    <a:lnTo>
                      <a:pt x="90" y="286"/>
                    </a:lnTo>
                    <a:lnTo>
                      <a:pt x="90" y="286"/>
                    </a:lnTo>
                    <a:lnTo>
                      <a:pt x="92" y="302"/>
                    </a:lnTo>
                    <a:lnTo>
                      <a:pt x="90" y="314"/>
                    </a:lnTo>
                    <a:lnTo>
                      <a:pt x="90" y="314"/>
                    </a:lnTo>
                    <a:lnTo>
                      <a:pt x="88" y="320"/>
                    </a:lnTo>
                    <a:lnTo>
                      <a:pt x="90" y="326"/>
                    </a:lnTo>
                    <a:lnTo>
                      <a:pt x="94" y="336"/>
                    </a:lnTo>
                    <a:lnTo>
                      <a:pt x="98" y="346"/>
                    </a:lnTo>
                    <a:lnTo>
                      <a:pt x="100" y="346"/>
                    </a:lnTo>
                    <a:lnTo>
                      <a:pt x="100" y="348"/>
                    </a:lnTo>
                    <a:lnTo>
                      <a:pt x="100" y="350"/>
                    </a:lnTo>
                    <a:lnTo>
                      <a:pt x="86" y="378"/>
                    </a:lnTo>
                    <a:lnTo>
                      <a:pt x="86" y="378"/>
                    </a:lnTo>
                    <a:lnTo>
                      <a:pt x="90" y="386"/>
                    </a:lnTo>
                    <a:lnTo>
                      <a:pt x="90" y="392"/>
                    </a:lnTo>
                    <a:lnTo>
                      <a:pt x="86" y="418"/>
                    </a:lnTo>
                    <a:lnTo>
                      <a:pt x="86" y="418"/>
                    </a:lnTo>
                    <a:lnTo>
                      <a:pt x="86" y="428"/>
                    </a:lnTo>
                    <a:lnTo>
                      <a:pt x="88" y="432"/>
                    </a:lnTo>
                    <a:lnTo>
                      <a:pt x="90" y="434"/>
                    </a:lnTo>
                    <a:lnTo>
                      <a:pt x="94" y="436"/>
                    </a:lnTo>
                    <a:lnTo>
                      <a:pt x="94" y="436"/>
                    </a:lnTo>
                    <a:lnTo>
                      <a:pt x="102" y="442"/>
                    </a:lnTo>
                    <a:lnTo>
                      <a:pt x="104" y="448"/>
                    </a:lnTo>
                    <a:lnTo>
                      <a:pt x="102" y="462"/>
                    </a:lnTo>
                    <a:lnTo>
                      <a:pt x="106" y="462"/>
                    </a:lnTo>
                    <a:lnTo>
                      <a:pt x="108" y="464"/>
                    </a:lnTo>
                    <a:lnTo>
                      <a:pt x="110" y="462"/>
                    </a:lnTo>
                    <a:lnTo>
                      <a:pt x="110" y="462"/>
                    </a:lnTo>
                    <a:lnTo>
                      <a:pt x="114" y="458"/>
                    </a:lnTo>
                    <a:lnTo>
                      <a:pt x="116" y="452"/>
                    </a:lnTo>
                    <a:lnTo>
                      <a:pt x="118" y="450"/>
                    </a:lnTo>
                    <a:lnTo>
                      <a:pt x="118" y="448"/>
                    </a:lnTo>
                    <a:lnTo>
                      <a:pt x="118" y="448"/>
                    </a:lnTo>
                    <a:lnTo>
                      <a:pt x="122" y="444"/>
                    </a:lnTo>
                    <a:lnTo>
                      <a:pt x="126" y="440"/>
                    </a:lnTo>
                    <a:lnTo>
                      <a:pt x="126" y="440"/>
                    </a:lnTo>
                    <a:lnTo>
                      <a:pt x="126" y="434"/>
                    </a:lnTo>
                    <a:lnTo>
                      <a:pt x="124" y="426"/>
                    </a:lnTo>
                    <a:lnTo>
                      <a:pt x="122" y="422"/>
                    </a:lnTo>
                    <a:lnTo>
                      <a:pt x="126" y="420"/>
                    </a:lnTo>
                    <a:lnTo>
                      <a:pt x="126" y="420"/>
                    </a:lnTo>
                    <a:lnTo>
                      <a:pt x="136" y="418"/>
                    </a:lnTo>
                    <a:lnTo>
                      <a:pt x="142" y="418"/>
                    </a:lnTo>
                    <a:lnTo>
                      <a:pt x="146" y="420"/>
                    </a:lnTo>
                    <a:lnTo>
                      <a:pt x="150" y="424"/>
                    </a:lnTo>
                    <a:lnTo>
                      <a:pt x="156" y="440"/>
                    </a:lnTo>
                    <a:lnTo>
                      <a:pt x="156" y="440"/>
                    </a:lnTo>
                    <a:lnTo>
                      <a:pt x="156" y="442"/>
                    </a:lnTo>
                    <a:lnTo>
                      <a:pt x="158" y="468"/>
                    </a:lnTo>
                    <a:lnTo>
                      <a:pt x="170" y="474"/>
                    </a:lnTo>
                    <a:lnTo>
                      <a:pt x="170" y="474"/>
                    </a:lnTo>
                    <a:lnTo>
                      <a:pt x="170" y="474"/>
                    </a:lnTo>
                    <a:lnTo>
                      <a:pt x="178" y="478"/>
                    </a:lnTo>
                    <a:lnTo>
                      <a:pt x="184" y="472"/>
                    </a:lnTo>
                    <a:lnTo>
                      <a:pt x="190" y="466"/>
                    </a:lnTo>
                    <a:lnTo>
                      <a:pt x="194" y="466"/>
                    </a:lnTo>
                    <a:lnTo>
                      <a:pt x="194" y="466"/>
                    </a:lnTo>
                    <a:lnTo>
                      <a:pt x="200" y="470"/>
                    </a:lnTo>
                    <a:lnTo>
                      <a:pt x="204" y="478"/>
                    </a:lnTo>
                    <a:lnTo>
                      <a:pt x="206" y="498"/>
                    </a:lnTo>
                    <a:lnTo>
                      <a:pt x="208" y="502"/>
                    </a:lnTo>
                    <a:lnTo>
                      <a:pt x="230" y="548"/>
                    </a:lnTo>
                    <a:lnTo>
                      <a:pt x="238" y="556"/>
                    </a:lnTo>
                    <a:lnTo>
                      <a:pt x="238" y="558"/>
                    </a:lnTo>
                    <a:lnTo>
                      <a:pt x="238" y="558"/>
                    </a:lnTo>
                    <a:lnTo>
                      <a:pt x="242" y="578"/>
                    </a:lnTo>
                    <a:lnTo>
                      <a:pt x="242" y="578"/>
                    </a:lnTo>
                    <a:lnTo>
                      <a:pt x="244" y="596"/>
                    </a:lnTo>
                    <a:lnTo>
                      <a:pt x="246" y="598"/>
                    </a:lnTo>
                    <a:lnTo>
                      <a:pt x="246" y="598"/>
                    </a:lnTo>
                    <a:lnTo>
                      <a:pt x="254" y="588"/>
                    </a:lnTo>
                    <a:lnTo>
                      <a:pt x="256" y="586"/>
                    </a:lnTo>
                    <a:lnTo>
                      <a:pt x="258" y="586"/>
                    </a:lnTo>
                    <a:lnTo>
                      <a:pt x="258" y="586"/>
                    </a:lnTo>
                    <a:lnTo>
                      <a:pt x="262" y="588"/>
                    </a:lnTo>
                    <a:lnTo>
                      <a:pt x="262" y="592"/>
                    </a:lnTo>
                    <a:lnTo>
                      <a:pt x="262" y="598"/>
                    </a:lnTo>
                    <a:lnTo>
                      <a:pt x="262" y="612"/>
                    </a:lnTo>
                    <a:lnTo>
                      <a:pt x="262" y="616"/>
                    </a:lnTo>
                    <a:lnTo>
                      <a:pt x="262" y="616"/>
                    </a:lnTo>
                    <a:lnTo>
                      <a:pt x="268" y="616"/>
                    </a:lnTo>
                    <a:lnTo>
                      <a:pt x="270" y="614"/>
                    </a:lnTo>
                    <a:lnTo>
                      <a:pt x="278" y="602"/>
                    </a:lnTo>
                    <a:lnTo>
                      <a:pt x="288" y="594"/>
                    </a:lnTo>
                    <a:lnTo>
                      <a:pt x="288" y="594"/>
                    </a:lnTo>
                    <a:lnTo>
                      <a:pt x="296" y="588"/>
                    </a:lnTo>
                    <a:lnTo>
                      <a:pt x="306" y="586"/>
                    </a:lnTo>
                    <a:lnTo>
                      <a:pt x="306" y="586"/>
                    </a:lnTo>
                    <a:lnTo>
                      <a:pt x="322" y="590"/>
                    </a:lnTo>
                    <a:lnTo>
                      <a:pt x="328" y="588"/>
                    </a:lnTo>
                    <a:lnTo>
                      <a:pt x="336" y="576"/>
                    </a:lnTo>
                    <a:lnTo>
                      <a:pt x="334" y="558"/>
                    </a:lnTo>
                    <a:lnTo>
                      <a:pt x="334" y="558"/>
                    </a:lnTo>
                    <a:lnTo>
                      <a:pt x="330" y="546"/>
                    </a:lnTo>
                    <a:lnTo>
                      <a:pt x="328" y="540"/>
                    </a:lnTo>
                    <a:lnTo>
                      <a:pt x="328" y="536"/>
                    </a:lnTo>
                    <a:lnTo>
                      <a:pt x="330" y="522"/>
                    </a:lnTo>
                    <a:lnTo>
                      <a:pt x="330" y="520"/>
                    </a:lnTo>
                    <a:lnTo>
                      <a:pt x="332" y="518"/>
                    </a:lnTo>
                    <a:lnTo>
                      <a:pt x="332" y="518"/>
                    </a:lnTo>
                    <a:lnTo>
                      <a:pt x="346" y="510"/>
                    </a:lnTo>
                    <a:lnTo>
                      <a:pt x="348" y="510"/>
                    </a:lnTo>
                    <a:lnTo>
                      <a:pt x="348" y="510"/>
                    </a:lnTo>
                    <a:lnTo>
                      <a:pt x="358" y="502"/>
                    </a:lnTo>
                    <a:lnTo>
                      <a:pt x="372" y="484"/>
                    </a:lnTo>
                    <a:lnTo>
                      <a:pt x="374" y="470"/>
                    </a:lnTo>
                    <a:lnTo>
                      <a:pt x="358" y="436"/>
                    </a:lnTo>
                    <a:lnTo>
                      <a:pt x="390" y="450"/>
                    </a:lnTo>
                    <a:lnTo>
                      <a:pt x="390" y="438"/>
                    </a:lnTo>
                    <a:lnTo>
                      <a:pt x="390" y="438"/>
                    </a:lnTo>
                    <a:lnTo>
                      <a:pt x="390" y="436"/>
                    </a:lnTo>
                    <a:lnTo>
                      <a:pt x="402" y="426"/>
                    </a:lnTo>
                    <a:lnTo>
                      <a:pt x="426" y="420"/>
                    </a:lnTo>
                    <a:lnTo>
                      <a:pt x="428" y="420"/>
                    </a:lnTo>
                    <a:lnTo>
                      <a:pt x="442" y="450"/>
                    </a:lnTo>
                    <a:lnTo>
                      <a:pt x="442" y="450"/>
                    </a:lnTo>
                    <a:lnTo>
                      <a:pt x="440" y="462"/>
                    </a:lnTo>
                    <a:lnTo>
                      <a:pt x="442" y="472"/>
                    </a:lnTo>
                    <a:lnTo>
                      <a:pt x="442" y="472"/>
                    </a:lnTo>
                    <a:lnTo>
                      <a:pt x="444" y="478"/>
                    </a:lnTo>
                    <a:lnTo>
                      <a:pt x="448" y="480"/>
                    </a:lnTo>
                    <a:lnTo>
                      <a:pt x="448" y="480"/>
                    </a:lnTo>
                    <a:lnTo>
                      <a:pt x="454" y="478"/>
                    </a:lnTo>
                    <a:lnTo>
                      <a:pt x="458" y="474"/>
                    </a:lnTo>
                    <a:lnTo>
                      <a:pt x="458" y="472"/>
                    </a:lnTo>
                    <a:lnTo>
                      <a:pt x="458" y="472"/>
                    </a:lnTo>
                    <a:lnTo>
                      <a:pt x="460" y="472"/>
                    </a:lnTo>
                    <a:lnTo>
                      <a:pt x="478" y="466"/>
                    </a:lnTo>
                    <a:lnTo>
                      <a:pt x="478" y="466"/>
                    </a:lnTo>
                    <a:lnTo>
                      <a:pt x="480" y="466"/>
                    </a:lnTo>
                    <a:lnTo>
                      <a:pt x="480" y="466"/>
                    </a:lnTo>
                    <a:lnTo>
                      <a:pt x="492" y="468"/>
                    </a:lnTo>
                    <a:lnTo>
                      <a:pt x="496" y="470"/>
                    </a:lnTo>
                    <a:lnTo>
                      <a:pt x="498" y="472"/>
                    </a:lnTo>
                    <a:lnTo>
                      <a:pt x="498" y="494"/>
                    </a:lnTo>
                    <a:lnTo>
                      <a:pt x="498" y="494"/>
                    </a:lnTo>
                    <a:lnTo>
                      <a:pt x="502" y="496"/>
                    </a:lnTo>
                    <a:lnTo>
                      <a:pt x="510" y="498"/>
                    </a:lnTo>
                    <a:lnTo>
                      <a:pt x="522" y="498"/>
                    </a:lnTo>
                    <a:lnTo>
                      <a:pt x="542" y="492"/>
                    </a:lnTo>
                    <a:lnTo>
                      <a:pt x="554" y="482"/>
                    </a:lnTo>
                    <a:lnTo>
                      <a:pt x="556" y="472"/>
                    </a:lnTo>
                    <a:lnTo>
                      <a:pt x="550" y="466"/>
                    </a:lnTo>
                    <a:lnTo>
                      <a:pt x="530" y="458"/>
                    </a:lnTo>
                    <a:lnTo>
                      <a:pt x="530" y="458"/>
                    </a:lnTo>
                    <a:lnTo>
                      <a:pt x="528" y="458"/>
                    </a:lnTo>
                    <a:lnTo>
                      <a:pt x="528" y="458"/>
                    </a:lnTo>
                    <a:lnTo>
                      <a:pt x="528" y="458"/>
                    </a:lnTo>
                    <a:lnTo>
                      <a:pt x="504" y="434"/>
                    </a:lnTo>
                    <a:lnTo>
                      <a:pt x="506" y="432"/>
                    </a:lnTo>
                    <a:lnTo>
                      <a:pt x="518" y="422"/>
                    </a:lnTo>
                    <a:lnTo>
                      <a:pt x="518" y="420"/>
                    </a:lnTo>
                    <a:lnTo>
                      <a:pt x="518" y="420"/>
                    </a:lnTo>
                    <a:lnTo>
                      <a:pt x="530" y="416"/>
                    </a:lnTo>
                    <a:lnTo>
                      <a:pt x="530" y="416"/>
                    </a:lnTo>
                    <a:lnTo>
                      <a:pt x="534" y="416"/>
                    </a:lnTo>
                    <a:lnTo>
                      <a:pt x="550" y="418"/>
                    </a:lnTo>
                    <a:lnTo>
                      <a:pt x="550" y="418"/>
                    </a:lnTo>
                    <a:lnTo>
                      <a:pt x="550" y="420"/>
                    </a:lnTo>
                    <a:lnTo>
                      <a:pt x="550" y="414"/>
                    </a:lnTo>
                    <a:lnTo>
                      <a:pt x="544" y="402"/>
                    </a:lnTo>
                    <a:lnTo>
                      <a:pt x="532" y="396"/>
                    </a:lnTo>
                    <a:lnTo>
                      <a:pt x="518" y="374"/>
                    </a:lnTo>
                    <a:lnTo>
                      <a:pt x="518" y="374"/>
                    </a:lnTo>
                    <a:lnTo>
                      <a:pt x="516" y="372"/>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4" y="224"/>
                    </a:lnTo>
                    <a:lnTo>
                      <a:pt x="666" y="224"/>
                    </a:lnTo>
                    <a:lnTo>
                      <a:pt x="666" y="222"/>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8" y="146"/>
                    </a:lnTo>
                    <a:lnTo>
                      <a:pt x="638" y="146"/>
                    </a:lnTo>
                    <a:lnTo>
                      <a:pt x="638" y="146"/>
                    </a:lnTo>
                    <a:lnTo>
                      <a:pt x="630" y="136"/>
                    </a:lnTo>
                    <a:lnTo>
                      <a:pt x="630" y="138"/>
                    </a:lnTo>
                    <a:lnTo>
                      <a:pt x="628" y="138"/>
                    </a:lnTo>
                    <a:lnTo>
                      <a:pt x="628" y="138"/>
                    </a:lnTo>
                    <a:lnTo>
                      <a:pt x="624" y="142"/>
                    </a:lnTo>
                    <a:lnTo>
                      <a:pt x="618" y="142"/>
                    </a:lnTo>
                    <a:lnTo>
                      <a:pt x="614" y="144"/>
                    </a:lnTo>
                    <a:lnTo>
                      <a:pt x="614" y="144"/>
                    </a:lnTo>
                    <a:lnTo>
                      <a:pt x="612" y="146"/>
                    </a:lnTo>
                    <a:lnTo>
                      <a:pt x="608" y="146"/>
                    </a:lnTo>
                    <a:lnTo>
                      <a:pt x="608" y="146"/>
                    </a:lnTo>
                    <a:lnTo>
                      <a:pt x="606" y="144"/>
                    </a:lnTo>
                    <a:lnTo>
                      <a:pt x="604" y="138"/>
                    </a:lnTo>
                    <a:lnTo>
                      <a:pt x="604" y="138"/>
                    </a:lnTo>
                    <a:lnTo>
                      <a:pt x="602" y="132"/>
                    </a:lnTo>
                    <a:lnTo>
                      <a:pt x="598" y="126"/>
                    </a:lnTo>
                    <a:lnTo>
                      <a:pt x="596" y="126"/>
                    </a:lnTo>
                    <a:lnTo>
                      <a:pt x="596" y="126"/>
                    </a:lnTo>
                    <a:lnTo>
                      <a:pt x="596" y="126"/>
                    </a:lnTo>
                    <a:lnTo>
                      <a:pt x="592" y="114"/>
                    </a:lnTo>
                    <a:lnTo>
                      <a:pt x="588" y="114"/>
                    </a:lnTo>
                    <a:lnTo>
                      <a:pt x="576" y="122"/>
                    </a:lnTo>
                    <a:lnTo>
                      <a:pt x="576" y="124"/>
                    </a:lnTo>
                    <a:lnTo>
                      <a:pt x="574" y="124"/>
                    </a:lnTo>
                    <a:lnTo>
                      <a:pt x="546" y="130"/>
                    </a:lnTo>
                    <a:lnTo>
                      <a:pt x="546" y="130"/>
                    </a:lnTo>
                    <a:lnTo>
                      <a:pt x="544" y="128"/>
                    </a:lnTo>
                    <a:lnTo>
                      <a:pt x="526" y="116"/>
                    </a:lnTo>
                    <a:lnTo>
                      <a:pt x="526" y="116"/>
                    </a:lnTo>
                    <a:lnTo>
                      <a:pt x="524" y="114"/>
                    </a:lnTo>
                    <a:lnTo>
                      <a:pt x="524" y="114"/>
                    </a:lnTo>
                    <a:lnTo>
                      <a:pt x="524" y="114"/>
                    </a:lnTo>
                    <a:lnTo>
                      <a:pt x="518" y="104"/>
                    </a:lnTo>
                    <a:lnTo>
                      <a:pt x="506" y="118"/>
                    </a:lnTo>
                    <a:lnTo>
                      <a:pt x="506" y="118"/>
                    </a:lnTo>
                    <a:lnTo>
                      <a:pt x="498" y="126"/>
                    </a:lnTo>
                    <a:lnTo>
                      <a:pt x="492" y="130"/>
                    </a:lnTo>
                    <a:lnTo>
                      <a:pt x="488" y="132"/>
                    </a:lnTo>
                    <a:lnTo>
                      <a:pt x="484" y="130"/>
                    </a:lnTo>
                    <a:lnTo>
                      <a:pt x="466" y="120"/>
                    </a:lnTo>
                    <a:lnTo>
                      <a:pt x="452" y="118"/>
                    </a:lnTo>
                    <a:lnTo>
                      <a:pt x="450" y="120"/>
                    </a:lnTo>
                    <a:lnTo>
                      <a:pt x="438" y="110"/>
                    </a:lnTo>
                    <a:lnTo>
                      <a:pt x="438" y="110"/>
                    </a:lnTo>
                    <a:lnTo>
                      <a:pt x="436" y="110"/>
                    </a:lnTo>
                    <a:lnTo>
                      <a:pt x="442" y="88"/>
                    </a:lnTo>
                    <a:lnTo>
                      <a:pt x="442" y="80"/>
                    </a:lnTo>
                    <a:lnTo>
                      <a:pt x="434" y="78"/>
                    </a:lnTo>
                    <a:lnTo>
                      <a:pt x="434" y="78"/>
                    </a:lnTo>
                    <a:lnTo>
                      <a:pt x="416" y="58"/>
                    </a:lnTo>
                    <a:lnTo>
                      <a:pt x="418" y="46"/>
                    </a:lnTo>
                    <a:lnTo>
                      <a:pt x="376" y="42"/>
                    </a:lnTo>
                    <a:lnTo>
                      <a:pt x="360" y="3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2"/>
                    </a:lnTo>
                    <a:lnTo>
                      <a:pt x="318" y="62"/>
                    </a:lnTo>
                    <a:lnTo>
                      <a:pt x="318" y="66"/>
                    </a:lnTo>
                    <a:lnTo>
                      <a:pt x="314" y="68"/>
                    </a:lnTo>
                    <a:lnTo>
                      <a:pt x="306" y="70"/>
                    </a:lnTo>
                    <a:lnTo>
                      <a:pt x="290" y="70"/>
                    </a:lnTo>
                    <a:lnTo>
                      <a:pt x="280" y="66"/>
                    </a:lnTo>
                    <a:lnTo>
                      <a:pt x="268" y="70"/>
                    </a:lnTo>
                    <a:lnTo>
                      <a:pt x="266" y="70"/>
                    </a:lnTo>
                    <a:lnTo>
                      <a:pt x="264" y="70"/>
                    </a:lnTo>
                    <a:lnTo>
                      <a:pt x="262" y="82"/>
                    </a:lnTo>
                    <a:lnTo>
                      <a:pt x="262" y="82"/>
                    </a:lnTo>
                    <a:lnTo>
                      <a:pt x="262" y="86"/>
                    </a:lnTo>
                    <a:lnTo>
                      <a:pt x="258" y="86"/>
                    </a:lnTo>
                    <a:lnTo>
                      <a:pt x="238" y="78"/>
                    </a:lnTo>
                    <a:lnTo>
                      <a:pt x="238" y="78"/>
                    </a:lnTo>
                    <a:lnTo>
                      <a:pt x="240" y="88"/>
                    </a:lnTo>
                    <a:lnTo>
                      <a:pt x="242" y="96"/>
                    </a:lnTo>
                    <a:lnTo>
                      <a:pt x="242" y="96"/>
                    </a:lnTo>
                    <a:lnTo>
                      <a:pt x="246" y="104"/>
                    </a:lnTo>
                    <a:lnTo>
                      <a:pt x="244" y="110"/>
                    </a:lnTo>
                    <a:lnTo>
                      <a:pt x="242" y="116"/>
                    </a:lnTo>
                    <a:lnTo>
                      <a:pt x="242" y="116"/>
                    </a:lnTo>
                    <a:lnTo>
                      <a:pt x="234" y="118"/>
                    </a:lnTo>
                    <a:lnTo>
                      <a:pt x="222" y="118"/>
                    </a:lnTo>
                    <a:lnTo>
                      <a:pt x="208" y="118"/>
                    </a:lnTo>
                    <a:lnTo>
                      <a:pt x="206" y="142"/>
                    </a:lnTo>
                    <a:lnTo>
                      <a:pt x="190" y="134"/>
                    </a:lnTo>
                    <a:lnTo>
                      <a:pt x="188"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8" y="84"/>
                    </a:lnTo>
                    <a:lnTo>
                      <a:pt x="110" y="74"/>
                    </a:lnTo>
                    <a:lnTo>
                      <a:pt x="106" y="66"/>
                    </a:lnTo>
                    <a:lnTo>
                      <a:pt x="106" y="66"/>
                    </a:lnTo>
                    <a:lnTo>
                      <a:pt x="106" y="64"/>
                    </a:lnTo>
                    <a:lnTo>
                      <a:pt x="102" y="62"/>
                    </a:lnTo>
                    <a:lnTo>
                      <a:pt x="98" y="62"/>
                    </a:lnTo>
                    <a:lnTo>
                      <a:pt x="98" y="62"/>
                    </a:lnTo>
                    <a:lnTo>
                      <a:pt x="90" y="56"/>
                    </a:lnTo>
                    <a:lnTo>
                      <a:pt x="86" y="46"/>
                    </a:lnTo>
                    <a:lnTo>
                      <a:pt x="82" y="34"/>
                    </a:lnTo>
                    <a:lnTo>
                      <a:pt x="82" y="22"/>
                    </a:lnTo>
                    <a:lnTo>
                      <a:pt x="78" y="12"/>
                    </a:lnTo>
                    <a:lnTo>
                      <a:pt x="68" y="14"/>
                    </a:lnTo>
                    <a:lnTo>
                      <a:pt x="66" y="14"/>
                    </a:lnTo>
                    <a:lnTo>
                      <a:pt x="66" y="14"/>
                    </a:lnTo>
                    <a:lnTo>
                      <a:pt x="66" y="14"/>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800" b="0" i="0" u="none" strike="noStrike" kern="0" cap="none" spc="0" normalizeH="0" baseline="0" noProof="0" dirty="0" smtClean="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68" name="MH_Other_8"/>
              <p:cNvSpPr/>
              <p:nvPr>
                <p:custDataLst>
                  <p:tags r:id="rId8"/>
                </p:custDataLst>
              </p:nvPr>
            </p:nvSpPr>
            <p:spPr bwMode="auto">
              <a:xfrm>
                <a:off x="2406266" y="3220322"/>
                <a:ext cx="1685202" cy="920572"/>
              </a:xfrm>
              <a:custGeom>
                <a:avLst/>
                <a:gdLst>
                  <a:gd name="T0" fmla="*/ 138 w 1256"/>
                  <a:gd name="T1" fmla="*/ 22 h 764"/>
                  <a:gd name="T2" fmla="*/ 122 w 1256"/>
                  <a:gd name="T3" fmla="*/ 56 h 764"/>
                  <a:gd name="T4" fmla="*/ 66 w 1256"/>
                  <a:gd name="T5" fmla="*/ 58 h 764"/>
                  <a:gd name="T6" fmla="*/ 48 w 1256"/>
                  <a:gd name="T7" fmla="*/ 92 h 764"/>
                  <a:gd name="T8" fmla="*/ 56 w 1256"/>
                  <a:gd name="T9" fmla="*/ 150 h 764"/>
                  <a:gd name="T10" fmla="*/ 56 w 1256"/>
                  <a:gd name="T11" fmla="*/ 196 h 764"/>
                  <a:gd name="T12" fmla="*/ 16 w 1256"/>
                  <a:gd name="T13" fmla="*/ 232 h 764"/>
                  <a:gd name="T14" fmla="*/ 2 w 1256"/>
                  <a:gd name="T15" fmla="*/ 262 h 764"/>
                  <a:gd name="T16" fmla="*/ 28 w 1256"/>
                  <a:gd name="T17" fmla="*/ 300 h 764"/>
                  <a:gd name="T18" fmla="*/ 60 w 1256"/>
                  <a:gd name="T19" fmla="*/ 332 h 764"/>
                  <a:gd name="T20" fmla="*/ 138 w 1256"/>
                  <a:gd name="T21" fmla="*/ 408 h 764"/>
                  <a:gd name="T22" fmla="*/ 182 w 1256"/>
                  <a:gd name="T23" fmla="*/ 394 h 764"/>
                  <a:gd name="T24" fmla="*/ 240 w 1256"/>
                  <a:gd name="T25" fmla="*/ 464 h 764"/>
                  <a:gd name="T26" fmla="*/ 294 w 1256"/>
                  <a:gd name="T27" fmla="*/ 504 h 764"/>
                  <a:gd name="T28" fmla="*/ 376 w 1256"/>
                  <a:gd name="T29" fmla="*/ 586 h 764"/>
                  <a:gd name="T30" fmla="*/ 426 w 1256"/>
                  <a:gd name="T31" fmla="*/ 628 h 764"/>
                  <a:gd name="T32" fmla="*/ 524 w 1256"/>
                  <a:gd name="T33" fmla="*/ 648 h 764"/>
                  <a:gd name="T34" fmla="*/ 590 w 1256"/>
                  <a:gd name="T35" fmla="*/ 644 h 764"/>
                  <a:gd name="T36" fmla="*/ 588 w 1256"/>
                  <a:gd name="T37" fmla="*/ 670 h 764"/>
                  <a:gd name="T38" fmla="*/ 592 w 1256"/>
                  <a:gd name="T39" fmla="*/ 698 h 764"/>
                  <a:gd name="T40" fmla="*/ 616 w 1256"/>
                  <a:gd name="T41" fmla="*/ 676 h 764"/>
                  <a:gd name="T42" fmla="*/ 660 w 1256"/>
                  <a:gd name="T43" fmla="*/ 638 h 764"/>
                  <a:gd name="T44" fmla="*/ 772 w 1256"/>
                  <a:gd name="T45" fmla="*/ 682 h 764"/>
                  <a:gd name="T46" fmla="*/ 808 w 1256"/>
                  <a:gd name="T47" fmla="*/ 762 h 764"/>
                  <a:gd name="T48" fmla="*/ 928 w 1256"/>
                  <a:gd name="T49" fmla="*/ 716 h 764"/>
                  <a:gd name="T50" fmla="*/ 1024 w 1256"/>
                  <a:gd name="T51" fmla="*/ 680 h 764"/>
                  <a:gd name="T52" fmla="*/ 1122 w 1256"/>
                  <a:gd name="T53" fmla="*/ 712 h 764"/>
                  <a:gd name="T54" fmla="*/ 1138 w 1256"/>
                  <a:gd name="T55" fmla="*/ 716 h 764"/>
                  <a:gd name="T56" fmla="*/ 1144 w 1256"/>
                  <a:gd name="T57" fmla="*/ 674 h 764"/>
                  <a:gd name="T58" fmla="*/ 1182 w 1256"/>
                  <a:gd name="T59" fmla="*/ 682 h 764"/>
                  <a:gd name="T60" fmla="*/ 1214 w 1256"/>
                  <a:gd name="T61" fmla="*/ 686 h 764"/>
                  <a:gd name="T62" fmla="*/ 1214 w 1256"/>
                  <a:gd name="T63" fmla="*/ 660 h 764"/>
                  <a:gd name="T64" fmla="*/ 1256 w 1256"/>
                  <a:gd name="T65" fmla="*/ 598 h 764"/>
                  <a:gd name="T66" fmla="*/ 1248 w 1256"/>
                  <a:gd name="T67" fmla="*/ 540 h 764"/>
                  <a:gd name="T68" fmla="*/ 1232 w 1256"/>
                  <a:gd name="T69" fmla="*/ 498 h 764"/>
                  <a:gd name="T70" fmla="*/ 1228 w 1256"/>
                  <a:gd name="T71" fmla="*/ 448 h 764"/>
                  <a:gd name="T72" fmla="*/ 1200 w 1256"/>
                  <a:gd name="T73" fmla="*/ 412 h 764"/>
                  <a:gd name="T74" fmla="*/ 1162 w 1256"/>
                  <a:gd name="T75" fmla="*/ 366 h 764"/>
                  <a:gd name="T76" fmla="*/ 1152 w 1256"/>
                  <a:gd name="T77" fmla="*/ 418 h 764"/>
                  <a:gd name="T78" fmla="*/ 1074 w 1256"/>
                  <a:gd name="T79" fmla="*/ 436 h 764"/>
                  <a:gd name="T80" fmla="*/ 1024 w 1256"/>
                  <a:gd name="T81" fmla="*/ 380 h 764"/>
                  <a:gd name="T82" fmla="*/ 974 w 1256"/>
                  <a:gd name="T83" fmla="*/ 350 h 764"/>
                  <a:gd name="T84" fmla="*/ 860 w 1256"/>
                  <a:gd name="T85" fmla="*/ 324 h 764"/>
                  <a:gd name="T86" fmla="*/ 820 w 1256"/>
                  <a:gd name="T87" fmla="*/ 308 h 764"/>
                  <a:gd name="T88" fmla="*/ 788 w 1256"/>
                  <a:gd name="T89" fmla="*/ 272 h 764"/>
                  <a:gd name="T90" fmla="*/ 760 w 1256"/>
                  <a:gd name="T91" fmla="*/ 280 h 764"/>
                  <a:gd name="T92" fmla="*/ 736 w 1256"/>
                  <a:gd name="T93" fmla="*/ 272 h 764"/>
                  <a:gd name="T94" fmla="*/ 704 w 1256"/>
                  <a:gd name="T95" fmla="*/ 232 h 764"/>
                  <a:gd name="T96" fmla="*/ 692 w 1256"/>
                  <a:gd name="T97" fmla="*/ 196 h 764"/>
                  <a:gd name="T98" fmla="*/ 694 w 1256"/>
                  <a:gd name="T99" fmla="*/ 118 h 764"/>
                  <a:gd name="T100" fmla="*/ 708 w 1256"/>
                  <a:gd name="T101" fmla="*/ 84 h 764"/>
                  <a:gd name="T102" fmla="*/ 712 w 1256"/>
                  <a:gd name="T103" fmla="*/ 62 h 764"/>
                  <a:gd name="T104" fmla="*/ 710 w 1256"/>
                  <a:gd name="T105" fmla="*/ 42 h 764"/>
                  <a:gd name="T106" fmla="*/ 692 w 1256"/>
                  <a:gd name="T107" fmla="*/ 30 h 764"/>
                  <a:gd name="T108" fmla="*/ 608 w 1256"/>
                  <a:gd name="T109" fmla="*/ 4 h 764"/>
                  <a:gd name="T110" fmla="*/ 532 w 1256"/>
                  <a:gd name="T111" fmla="*/ 16 h 764"/>
                  <a:gd name="T112" fmla="*/ 472 w 1256"/>
                  <a:gd name="T113" fmla="*/ 40 h 764"/>
                  <a:gd name="T114" fmla="*/ 438 w 1256"/>
                  <a:gd name="T115" fmla="*/ 36 h 764"/>
                  <a:gd name="T116" fmla="*/ 356 w 1256"/>
                  <a:gd name="T117" fmla="*/ 36 h 764"/>
                  <a:gd name="T118" fmla="*/ 318 w 1256"/>
                  <a:gd name="T119" fmla="*/ 20 h 764"/>
                  <a:gd name="T120" fmla="*/ 296 w 1256"/>
                  <a:gd name="T121" fmla="*/ 8 h 764"/>
                  <a:gd name="T122" fmla="*/ 226 w 1256"/>
                  <a:gd name="T123" fmla="*/ 20 h 764"/>
                  <a:gd name="T124" fmla="*/ 152 w 1256"/>
                  <a:gd name="T125" fmla="*/ 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56" h="764">
                    <a:moveTo>
                      <a:pt x="152" y="4"/>
                    </a:moveTo>
                    <a:lnTo>
                      <a:pt x="152" y="4"/>
                    </a:lnTo>
                    <a:lnTo>
                      <a:pt x="152" y="4"/>
                    </a:lnTo>
                    <a:lnTo>
                      <a:pt x="146" y="14"/>
                    </a:lnTo>
                    <a:lnTo>
                      <a:pt x="138" y="22"/>
                    </a:lnTo>
                    <a:lnTo>
                      <a:pt x="138" y="22"/>
                    </a:lnTo>
                    <a:lnTo>
                      <a:pt x="132" y="26"/>
                    </a:lnTo>
                    <a:lnTo>
                      <a:pt x="132" y="32"/>
                    </a:lnTo>
                    <a:lnTo>
                      <a:pt x="132" y="36"/>
                    </a:lnTo>
                    <a:lnTo>
                      <a:pt x="132" y="36"/>
                    </a:lnTo>
                    <a:lnTo>
                      <a:pt x="130" y="44"/>
                    </a:lnTo>
                    <a:lnTo>
                      <a:pt x="122" y="56"/>
                    </a:lnTo>
                    <a:lnTo>
                      <a:pt x="122" y="60"/>
                    </a:lnTo>
                    <a:lnTo>
                      <a:pt x="122" y="60"/>
                    </a:lnTo>
                    <a:lnTo>
                      <a:pt x="118" y="62"/>
                    </a:lnTo>
                    <a:lnTo>
                      <a:pt x="112" y="64"/>
                    </a:lnTo>
                    <a:lnTo>
                      <a:pt x="66" y="58"/>
                    </a:lnTo>
                    <a:lnTo>
                      <a:pt x="66" y="58"/>
                    </a:lnTo>
                    <a:lnTo>
                      <a:pt x="62" y="68"/>
                    </a:lnTo>
                    <a:lnTo>
                      <a:pt x="62" y="70"/>
                    </a:lnTo>
                    <a:lnTo>
                      <a:pt x="62" y="70"/>
                    </a:lnTo>
                    <a:lnTo>
                      <a:pt x="62" y="70"/>
                    </a:lnTo>
                    <a:lnTo>
                      <a:pt x="62" y="70"/>
                    </a:lnTo>
                    <a:lnTo>
                      <a:pt x="48" y="92"/>
                    </a:lnTo>
                    <a:lnTo>
                      <a:pt x="42" y="100"/>
                    </a:lnTo>
                    <a:lnTo>
                      <a:pt x="40" y="108"/>
                    </a:lnTo>
                    <a:lnTo>
                      <a:pt x="40" y="108"/>
                    </a:lnTo>
                    <a:lnTo>
                      <a:pt x="42" y="112"/>
                    </a:lnTo>
                    <a:lnTo>
                      <a:pt x="44" y="122"/>
                    </a:lnTo>
                    <a:lnTo>
                      <a:pt x="56" y="150"/>
                    </a:lnTo>
                    <a:lnTo>
                      <a:pt x="62" y="168"/>
                    </a:lnTo>
                    <a:lnTo>
                      <a:pt x="62" y="168"/>
                    </a:lnTo>
                    <a:lnTo>
                      <a:pt x="64" y="174"/>
                    </a:lnTo>
                    <a:lnTo>
                      <a:pt x="64" y="180"/>
                    </a:lnTo>
                    <a:lnTo>
                      <a:pt x="60" y="188"/>
                    </a:lnTo>
                    <a:lnTo>
                      <a:pt x="56" y="196"/>
                    </a:lnTo>
                    <a:lnTo>
                      <a:pt x="42" y="210"/>
                    </a:lnTo>
                    <a:lnTo>
                      <a:pt x="18" y="210"/>
                    </a:lnTo>
                    <a:lnTo>
                      <a:pt x="12" y="184"/>
                    </a:lnTo>
                    <a:lnTo>
                      <a:pt x="6" y="216"/>
                    </a:lnTo>
                    <a:lnTo>
                      <a:pt x="16" y="232"/>
                    </a:lnTo>
                    <a:lnTo>
                      <a:pt x="16" y="232"/>
                    </a:lnTo>
                    <a:lnTo>
                      <a:pt x="16" y="236"/>
                    </a:lnTo>
                    <a:lnTo>
                      <a:pt x="16" y="238"/>
                    </a:lnTo>
                    <a:lnTo>
                      <a:pt x="16" y="238"/>
                    </a:lnTo>
                    <a:lnTo>
                      <a:pt x="10" y="246"/>
                    </a:lnTo>
                    <a:lnTo>
                      <a:pt x="2" y="262"/>
                    </a:lnTo>
                    <a:lnTo>
                      <a:pt x="2" y="262"/>
                    </a:lnTo>
                    <a:lnTo>
                      <a:pt x="0" y="272"/>
                    </a:lnTo>
                    <a:lnTo>
                      <a:pt x="0" y="280"/>
                    </a:lnTo>
                    <a:lnTo>
                      <a:pt x="4" y="290"/>
                    </a:lnTo>
                    <a:lnTo>
                      <a:pt x="10" y="300"/>
                    </a:lnTo>
                    <a:lnTo>
                      <a:pt x="28" y="300"/>
                    </a:lnTo>
                    <a:lnTo>
                      <a:pt x="28" y="300"/>
                    </a:lnTo>
                    <a:lnTo>
                      <a:pt x="34" y="302"/>
                    </a:lnTo>
                    <a:lnTo>
                      <a:pt x="42" y="308"/>
                    </a:lnTo>
                    <a:lnTo>
                      <a:pt x="58" y="330"/>
                    </a:lnTo>
                    <a:lnTo>
                      <a:pt x="60" y="332"/>
                    </a:lnTo>
                    <a:lnTo>
                      <a:pt x="60" y="332"/>
                    </a:lnTo>
                    <a:lnTo>
                      <a:pt x="60" y="332"/>
                    </a:lnTo>
                    <a:lnTo>
                      <a:pt x="62" y="338"/>
                    </a:lnTo>
                    <a:lnTo>
                      <a:pt x="66" y="344"/>
                    </a:lnTo>
                    <a:lnTo>
                      <a:pt x="108" y="384"/>
                    </a:lnTo>
                    <a:lnTo>
                      <a:pt x="108" y="384"/>
                    </a:lnTo>
                    <a:lnTo>
                      <a:pt x="128" y="408"/>
                    </a:lnTo>
                    <a:lnTo>
                      <a:pt x="138" y="408"/>
                    </a:lnTo>
                    <a:lnTo>
                      <a:pt x="150" y="386"/>
                    </a:lnTo>
                    <a:lnTo>
                      <a:pt x="152" y="384"/>
                    </a:lnTo>
                    <a:lnTo>
                      <a:pt x="152" y="384"/>
                    </a:lnTo>
                    <a:lnTo>
                      <a:pt x="182" y="392"/>
                    </a:lnTo>
                    <a:lnTo>
                      <a:pt x="182" y="392"/>
                    </a:lnTo>
                    <a:lnTo>
                      <a:pt x="182" y="394"/>
                    </a:lnTo>
                    <a:lnTo>
                      <a:pt x="186" y="414"/>
                    </a:lnTo>
                    <a:lnTo>
                      <a:pt x="222" y="454"/>
                    </a:lnTo>
                    <a:lnTo>
                      <a:pt x="234" y="460"/>
                    </a:lnTo>
                    <a:lnTo>
                      <a:pt x="234" y="460"/>
                    </a:lnTo>
                    <a:lnTo>
                      <a:pt x="240" y="464"/>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376" y="586"/>
                    </a:lnTo>
                    <a:lnTo>
                      <a:pt x="404" y="602"/>
                    </a:lnTo>
                    <a:lnTo>
                      <a:pt x="404" y="602"/>
                    </a:lnTo>
                    <a:lnTo>
                      <a:pt x="404" y="602"/>
                    </a:lnTo>
                    <a:lnTo>
                      <a:pt x="406" y="604"/>
                    </a:lnTo>
                    <a:lnTo>
                      <a:pt x="426" y="628"/>
                    </a:lnTo>
                    <a:lnTo>
                      <a:pt x="456" y="624"/>
                    </a:lnTo>
                    <a:lnTo>
                      <a:pt x="458" y="624"/>
                    </a:lnTo>
                    <a:lnTo>
                      <a:pt x="470" y="628"/>
                    </a:lnTo>
                    <a:lnTo>
                      <a:pt x="470" y="628"/>
                    </a:lnTo>
                    <a:lnTo>
                      <a:pt x="490" y="644"/>
                    </a:lnTo>
                    <a:lnTo>
                      <a:pt x="524" y="648"/>
                    </a:lnTo>
                    <a:lnTo>
                      <a:pt x="544" y="644"/>
                    </a:lnTo>
                    <a:lnTo>
                      <a:pt x="544" y="644"/>
                    </a:lnTo>
                    <a:lnTo>
                      <a:pt x="544" y="644"/>
                    </a:lnTo>
                    <a:lnTo>
                      <a:pt x="564" y="642"/>
                    </a:lnTo>
                    <a:lnTo>
                      <a:pt x="580" y="642"/>
                    </a:lnTo>
                    <a:lnTo>
                      <a:pt x="590" y="644"/>
                    </a:lnTo>
                    <a:lnTo>
                      <a:pt x="596" y="648"/>
                    </a:lnTo>
                    <a:lnTo>
                      <a:pt x="596" y="648"/>
                    </a:lnTo>
                    <a:lnTo>
                      <a:pt x="598" y="654"/>
                    </a:lnTo>
                    <a:lnTo>
                      <a:pt x="598" y="658"/>
                    </a:lnTo>
                    <a:lnTo>
                      <a:pt x="594" y="664"/>
                    </a:lnTo>
                    <a:lnTo>
                      <a:pt x="588" y="670"/>
                    </a:lnTo>
                    <a:lnTo>
                      <a:pt x="580" y="678"/>
                    </a:lnTo>
                    <a:lnTo>
                      <a:pt x="580" y="678"/>
                    </a:lnTo>
                    <a:lnTo>
                      <a:pt x="580" y="682"/>
                    </a:lnTo>
                    <a:lnTo>
                      <a:pt x="582" y="686"/>
                    </a:lnTo>
                    <a:lnTo>
                      <a:pt x="586" y="692"/>
                    </a:lnTo>
                    <a:lnTo>
                      <a:pt x="592" y="698"/>
                    </a:lnTo>
                    <a:lnTo>
                      <a:pt x="592" y="700"/>
                    </a:lnTo>
                    <a:lnTo>
                      <a:pt x="592" y="700"/>
                    </a:lnTo>
                    <a:lnTo>
                      <a:pt x="598" y="704"/>
                    </a:lnTo>
                    <a:lnTo>
                      <a:pt x="600" y="702"/>
                    </a:lnTo>
                    <a:lnTo>
                      <a:pt x="600" y="702"/>
                    </a:lnTo>
                    <a:lnTo>
                      <a:pt x="616" y="676"/>
                    </a:lnTo>
                    <a:lnTo>
                      <a:pt x="628" y="658"/>
                    </a:lnTo>
                    <a:lnTo>
                      <a:pt x="638" y="646"/>
                    </a:lnTo>
                    <a:lnTo>
                      <a:pt x="648" y="640"/>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792" y="738"/>
                    </a:lnTo>
                    <a:lnTo>
                      <a:pt x="802" y="754"/>
                    </a:lnTo>
                    <a:lnTo>
                      <a:pt x="808" y="762"/>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24" y="680"/>
                    </a:lnTo>
                    <a:lnTo>
                      <a:pt x="1024"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38" y="716"/>
                    </a:lnTo>
                    <a:lnTo>
                      <a:pt x="1138" y="716"/>
                    </a:lnTo>
                    <a:lnTo>
                      <a:pt x="1144" y="692"/>
                    </a:lnTo>
                    <a:lnTo>
                      <a:pt x="1144" y="692"/>
                    </a:lnTo>
                    <a:lnTo>
                      <a:pt x="1142" y="682"/>
                    </a:lnTo>
                    <a:lnTo>
                      <a:pt x="1144" y="674"/>
                    </a:lnTo>
                    <a:lnTo>
                      <a:pt x="1144" y="674"/>
                    </a:lnTo>
                    <a:lnTo>
                      <a:pt x="1148" y="668"/>
                    </a:lnTo>
                    <a:lnTo>
                      <a:pt x="1156" y="666"/>
                    </a:lnTo>
                    <a:lnTo>
                      <a:pt x="1156" y="666"/>
                    </a:lnTo>
                    <a:lnTo>
                      <a:pt x="1164" y="666"/>
                    </a:lnTo>
                    <a:lnTo>
                      <a:pt x="1172" y="672"/>
                    </a:lnTo>
                    <a:lnTo>
                      <a:pt x="1182" y="682"/>
                    </a:lnTo>
                    <a:lnTo>
                      <a:pt x="1190" y="696"/>
                    </a:lnTo>
                    <a:lnTo>
                      <a:pt x="1192" y="696"/>
                    </a:lnTo>
                    <a:lnTo>
                      <a:pt x="1192" y="696"/>
                    </a:lnTo>
                    <a:lnTo>
                      <a:pt x="1212" y="688"/>
                    </a:lnTo>
                    <a:lnTo>
                      <a:pt x="1212" y="688"/>
                    </a:lnTo>
                    <a:lnTo>
                      <a:pt x="1214" y="686"/>
                    </a:lnTo>
                    <a:lnTo>
                      <a:pt x="1216" y="684"/>
                    </a:lnTo>
                    <a:lnTo>
                      <a:pt x="1218" y="680"/>
                    </a:lnTo>
                    <a:lnTo>
                      <a:pt x="1214" y="664"/>
                    </a:lnTo>
                    <a:lnTo>
                      <a:pt x="1214" y="664"/>
                    </a:lnTo>
                    <a:lnTo>
                      <a:pt x="1214" y="664"/>
                    </a:lnTo>
                    <a:lnTo>
                      <a:pt x="1214" y="660"/>
                    </a:lnTo>
                    <a:lnTo>
                      <a:pt x="1214" y="656"/>
                    </a:lnTo>
                    <a:lnTo>
                      <a:pt x="1216" y="652"/>
                    </a:lnTo>
                    <a:lnTo>
                      <a:pt x="1220" y="650"/>
                    </a:lnTo>
                    <a:lnTo>
                      <a:pt x="1228" y="644"/>
                    </a:lnTo>
                    <a:lnTo>
                      <a:pt x="1244" y="624"/>
                    </a:lnTo>
                    <a:lnTo>
                      <a:pt x="1256" y="598"/>
                    </a:lnTo>
                    <a:lnTo>
                      <a:pt x="1256" y="598"/>
                    </a:lnTo>
                    <a:lnTo>
                      <a:pt x="1250" y="586"/>
                    </a:lnTo>
                    <a:lnTo>
                      <a:pt x="1246" y="576"/>
                    </a:lnTo>
                    <a:lnTo>
                      <a:pt x="1246" y="568"/>
                    </a:lnTo>
                    <a:lnTo>
                      <a:pt x="1246" y="562"/>
                    </a:lnTo>
                    <a:lnTo>
                      <a:pt x="1248" y="540"/>
                    </a:lnTo>
                    <a:lnTo>
                      <a:pt x="1248" y="540"/>
                    </a:lnTo>
                    <a:lnTo>
                      <a:pt x="1244" y="528"/>
                    </a:lnTo>
                    <a:lnTo>
                      <a:pt x="1242" y="518"/>
                    </a:lnTo>
                    <a:lnTo>
                      <a:pt x="1242" y="518"/>
                    </a:lnTo>
                    <a:lnTo>
                      <a:pt x="1240" y="510"/>
                    </a:lnTo>
                    <a:lnTo>
                      <a:pt x="1232" y="498"/>
                    </a:lnTo>
                    <a:lnTo>
                      <a:pt x="1232" y="498"/>
                    </a:lnTo>
                    <a:lnTo>
                      <a:pt x="1232" y="496"/>
                    </a:lnTo>
                    <a:lnTo>
                      <a:pt x="1228" y="468"/>
                    </a:lnTo>
                    <a:lnTo>
                      <a:pt x="1228" y="468"/>
                    </a:lnTo>
                    <a:lnTo>
                      <a:pt x="1228" y="458"/>
                    </a:lnTo>
                    <a:lnTo>
                      <a:pt x="1228" y="448"/>
                    </a:lnTo>
                    <a:lnTo>
                      <a:pt x="1228" y="448"/>
                    </a:lnTo>
                    <a:lnTo>
                      <a:pt x="1220" y="440"/>
                    </a:lnTo>
                    <a:lnTo>
                      <a:pt x="1214" y="432"/>
                    </a:lnTo>
                    <a:lnTo>
                      <a:pt x="1202" y="416"/>
                    </a:lnTo>
                    <a:lnTo>
                      <a:pt x="1200" y="414"/>
                    </a:lnTo>
                    <a:lnTo>
                      <a:pt x="1200" y="412"/>
                    </a:lnTo>
                    <a:lnTo>
                      <a:pt x="1200" y="412"/>
                    </a:lnTo>
                    <a:lnTo>
                      <a:pt x="1196" y="392"/>
                    </a:lnTo>
                    <a:lnTo>
                      <a:pt x="1184" y="382"/>
                    </a:lnTo>
                    <a:lnTo>
                      <a:pt x="1184" y="384"/>
                    </a:lnTo>
                    <a:lnTo>
                      <a:pt x="1162" y="364"/>
                    </a:lnTo>
                    <a:lnTo>
                      <a:pt x="1162" y="366"/>
                    </a:lnTo>
                    <a:lnTo>
                      <a:pt x="1164" y="392"/>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8" y="372"/>
                    </a:lnTo>
                    <a:lnTo>
                      <a:pt x="1010" y="360"/>
                    </a:lnTo>
                    <a:lnTo>
                      <a:pt x="1000" y="344"/>
                    </a:lnTo>
                    <a:lnTo>
                      <a:pt x="990" y="344"/>
                    </a:lnTo>
                    <a:lnTo>
                      <a:pt x="974" y="350"/>
                    </a:lnTo>
                    <a:lnTo>
                      <a:pt x="972" y="352"/>
                    </a:lnTo>
                    <a:lnTo>
                      <a:pt x="932" y="348"/>
                    </a:lnTo>
                    <a:lnTo>
                      <a:pt x="900" y="342"/>
                    </a:lnTo>
                    <a:lnTo>
                      <a:pt x="900" y="342"/>
                    </a:lnTo>
                    <a:lnTo>
                      <a:pt x="884" y="332"/>
                    </a:lnTo>
                    <a:lnTo>
                      <a:pt x="860" y="324"/>
                    </a:lnTo>
                    <a:lnTo>
                      <a:pt x="860" y="324"/>
                    </a:lnTo>
                    <a:lnTo>
                      <a:pt x="838" y="318"/>
                    </a:lnTo>
                    <a:lnTo>
                      <a:pt x="832" y="314"/>
                    </a:lnTo>
                    <a:lnTo>
                      <a:pt x="828" y="312"/>
                    </a:lnTo>
                    <a:lnTo>
                      <a:pt x="824" y="308"/>
                    </a:lnTo>
                    <a:lnTo>
                      <a:pt x="820" y="308"/>
                    </a:lnTo>
                    <a:lnTo>
                      <a:pt x="804" y="300"/>
                    </a:lnTo>
                    <a:lnTo>
                      <a:pt x="804" y="298"/>
                    </a:lnTo>
                    <a:lnTo>
                      <a:pt x="804" y="298"/>
                    </a:lnTo>
                    <a:lnTo>
                      <a:pt x="796" y="290"/>
                    </a:lnTo>
                    <a:lnTo>
                      <a:pt x="794" y="282"/>
                    </a:lnTo>
                    <a:lnTo>
                      <a:pt x="788" y="272"/>
                    </a:lnTo>
                    <a:lnTo>
                      <a:pt x="776" y="268"/>
                    </a:lnTo>
                    <a:lnTo>
                      <a:pt x="772" y="270"/>
                    </a:lnTo>
                    <a:lnTo>
                      <a:pt x="768" y="274"/>
                    </a:lnTo>
                    <a:lnTo>
                      <a:pt x="766" y="276"/>
                    </a:lnTo>
                    <a:lnTo>
                      <a:pt x="766" y="276"/>
                    </a:lnTo>
                    <a:lnTo>
                      <a:pt x="760" y="280"/>
                    </a:lnTo>
                    <a:lnTo>
                      <a:pt x="756" y="280"/>
                    </a:lnTo>
                    <a:lnTo>
                      <a:pt x="756" y="280"/>
                    </a:lnTo>
                    <a:lnTo>
                      <a:pt x="750" y="282"/>
                    </a:lnTo>
                    <a:lnTo>
                      <a:pt x="746" y="280"/>
                    </a:lnTo>
                    <a:lnTo>
                      <a:pt x="740" y="276"/>
                    </a:lnTo>
                    <a:lnTo>
                      <a:pt x="736" y="272"/>
                    </a:lnTo>
                    <a:lnTo>
                      <a:pt x="720" y="256"/>
                    </a:lnTo>
                    <a:lnTo>
                      <a:pt x="720" y="256"/>
                    </a:lnTo>
                    <a:lnTo>
                      <a:pt x="714" y="246"/>
                    </a:lnTo>
                    <a:lnTo>
                      <a:pt x="708" y="238"/>
                    </a:lnTo>
                    <a:lnTo>
                      <a:pt x="704" y="232"/>
                    </a:lnTo>
                    <a:lnTo>
                      <a:pt x="704" y="232"/>
                    </a:lnTo>
                    <a:lnTo>
                      <a:pt x="698" y="224"/>
                    </a:lnTo>
                    <a:lnTo>
                      <a:pt x="692" y="216"/>
                    </a:lnTo>
                    <a:lnTo>
                      <a:pt x="692" y="216"/>
                    </a:lnTo>
                    <a:lnTo>
                      <a:pt x="690" y="206"/>
                    </a:lnTo>
                    <a:lnTo>
                      <a:pt x="692" y="196"/>
                    </a:lnTo>
                    <a:lnTo>
                      <a:pt x="692" y="196"/>
                    </a:lnTo>
                    <a:lnTo>
                      <a:pt x="692" y="196"/>
                    </a:lnTo>
                    <a:lnTo>
                      <a:pt x="702" y="178"/>
                    </a:lnTo>
                    <a:lnTo>
                      <a:pt x="708" y="160"/>
                    </a:lnTo>
                    <a:lnTo>
                      <a:pt x="710" y="148"/>
                    </a:lnTo>
                    <a:lnTo>
                      <a:pt x="706" y="128"/>
                    </a:lnTo>
                    <a:lnTo>
                      <a:pt x="694" y="118"/>
                    </a:lnTo>
                    <a:lnTo>
                      <a:pt x="696" y="104"/>
                    </a:lnTo>
                    <a:lnTo>
                      <a:pt x="696" y="104"/>
                    </a:lnTo>
                    <a:lnTo>
                      <a:pt x="698" y="96"/>
                    </a:lnTo>
                    <a:lnTo>
                      <a:pt x="700" y="90"/>
                    </a:lnTo>
                    <a:lnTo>
                      <a:pt x="704" y="86"/>
                    </a:lnTo>
                    <a:lnTo>
                      <a:pt x="708" y="84"/>
                    </a:lnTo>
                    <a:lnTo>
                      <a:pt x="708" y="84"/>
                    </a:lnTo>
                    <a:lnTo>
                      <a:pt x="712" y="84"/>
                    </a:lnTo>
                    <a:lnTo>
                      <a:pt x="712" y="80"/>
                    </a:lnTo>
                    <a:lnTo>
                      <a:pt x="712" y="78"/>
                    </a:lnTo>
                    <a:lnTo>
                      <a:pt x="712" y="62"/>
                    </a:lnTo>
                    <a:lnTo>
                      <a:pt x="712" y="62"/>
                    </a:lnTo>
                    <a:lnTo>
                      <a:pt x="712" y="62"/>
                    </a:lnTo>
                    <a:lnTo>
                      <a:pt x="712" y="44"/>
                    </a:lnTo>
                    <a:lnTo>
                      <a:pt x="712" y="44"/>
                    </a:lnTo>
                    <a:lnTo>
                      <a:pt x="710" y="42"/>
                    </a:lnTo>
                    <a:lnTo>
                      <a:pt x="710" y="42"/>
                    </a:lnTo>
                    <a:lnTo>
                      <a:pt x="710" y="42"/>
                    </a:lnTo>
                    <a:lnTo>
                      <a:pt x="708" y="40"/>
                    </a:lnTo>
                    <a:lnTo>
                      <a:pt x="708" y="40"/>
                    </a:lnTo>
                    <a:lnTo>
                      <a:pt x="706" y="40"/>
                    </a:lnTo>
                    <a:lnTo>
                      <a:pt x="692" y="30"/>
                    </a:lnTo>
                    <a:lnTo>
                      <a:pt x="692" y="30"/>
                    </a:lnTo>
                    <a:lnTo>
                      <a:pt x="692" y="30"/>
                    </a:lnTo>
                    <a:lnTo>
                      <a:pt x="680" y="20"/>
                    </a:lnTo>
                    <a:lnTo>
                      <a:pt x="642" y="14"/>
                    </a:lnTo>
                    <a:lnTo>
                      <a:pt x="642" y="14"/>
                    </a:lnTo>
                    <a:lnTo>
                      <a:pt x="630" y="4"/>
                    </a:lnTo>
                    <a:lnTo>
                      <a:pt x="608" y="4"/>
                    </a:lnTo>
                    <a:lnTo>
                      <a:pt x="608" y="4"/>
                    </a:lnTo>
                    <a:lnTo>
                      <a:pt x="602" y="6"/>
                    </a:lnTo>
                    <a:lnTo>
                      <a:pt x="596" y="10"/>
                    </a:lnTo>
                    <a:lnTo>
                      <a:pt x="594" y="10"/>
                    </a:lnTo>
                    <a:lnTo>
                      <a:pt x="576" y="16"/>
                    </a:lnTo>
                    <a:lnTo>
                      <a:pt x="532" y="16"/>
                    </a:lnTo>
                    <a:lnTo>
                      <a:pt x="532" y="16"/>
                    </a:lnTo>
                    <a:lnTo>
                      <a:pt x="524" y="20"/>
                    </a:lnTo>
                    <a:lnTo>
                      <a:pt x="518" y="24"/>
                    </a:lnTo>
                    <a:lnTo>
                      <a:pt x="518" y="24"/>
                    </a:lnTo>
                    <a:lnTo>
                      <a:pt x="508" y="28"/>
                    </a:lnTo>
                    <a:lnTo>
                      <a:pt x="492" y="34"/>
                    </a:lnTo>
                    <a:lnTo>
                      <a:pt x="472" y="40"/>
                    </a:lnTo>
                    <a:lnTo>
                      <a:pt x="472" y="40"/>
                    </a:lnTo>
                    <a:lnTo>
                      <a:pt x="470" y="40"/>
                    </a:lnTo>
                    <a:lnTo>
                      <a:pt x="440" y="36"/>
                    </a:lnTo>
                    <a:lnTo>
                      <a:pt x="438" y="36"/>
                    </a:lnTo>
                    <a:lnTo>
                      <a:pt x="438" y="36"/>
                    </a:lnTo>
                    <a:lnTo>
                      <a:pt x="438" y="36"/>
                    </a:lnTo>
                    <a:lnTo>
                      <a:pt x="428" y="36"/>
                    </a:lnTo>
                    <a:lnTo>
                      <a:pt x="410" y="40"/>
                    </a:lnTo>
                    <a:lnTo>
                      <a:pt x="374" y="44"/>
                    </a:lnTo>
                    <a:lnTo>
                      <a:pt x="374" y="44"/>
                    </a:lnTo>
                    <a:lnTo>
                      <a:pt x="372" y="44"/>
                    </a:lnTo>
                    <a:lnTo>
                      <a:pt x="356" y="36"/>
                    </a:lnTo>
                    <a:lnTo>
                      <a:pt x="340" y="36"/>
                    </a:lnTo>
                    <a:lnTo>
                      <a:pt x="340" y="36"/>
                    </a:lnTo>
                    <a:lnTo>
                      <a:pt x="330" y="32"/>
                    </a:lnTo>
                    <a:lnTo>
                      <a:pt x="320" y="20"/>
                    </a:lnTo>
                    <a:lnTo>
                      <a:pt x="318" y="20"/>
                    </a:lnTo>
                    <a:lnTo>
                      <a:pt x="318" y="20"/>
                    </a:lnTo>
                    <a:lnTo>
                      <a:pt x="316" y="12"/>
                    </a:lnTo>
                    <a:lnTo>
                      <a:pt x="314" y="8"/>
                    </a:lnTo>
                    <a:lnTo>
                      <a:pt x="310" y="4"/>
                    </a:lnTo>
                    <a:lnTo>
                      <a:pt x="302" y="0"/>
                    </a:lnTo>
                    <a:lnTo>
                      <a:pt x="296" y="8"/>
                    </a:lnTo>
                    <a:lnTo>
                      <a:pt x="296" y="8"/>
                    </a:lnTo>
                    <a:lnTo>
                      <a:pt x="270" y="20"/>
                    </a:lnTo>
                    <a:lnTo>
                      <a:pt x="268" y="20"/>
                    </a:lnTo>
                    <a:lnTo>
                      <a:pt x="268" y="20"/>
                    </a:lnTo>
                    <a:lnTo>
                      <a:pt x="236" y="22"/>
                    </a:lnTo>
                    <a:lnTo>
                      <a:pt x="236" y="22"/>
                    </a:lnTo>
                    <a:lnTo>
                      <a:pt x="226" y="20"/>
                    </a:lnTo>
                    <a:lnTo>
                      <a:pt x="210" y="16"/>
                    </a:lnTo>
                    <a:lnTo>
                      <a:pt x="184" y="12"/>
                    </a:lnTo>
                    <a:lnTo>
                      <a:pt x="182" y="12"/>
                    </a:lnTo>
                    <a:lnTo>
                      <a:pt x="182" y="12"/>
                    </a:lnTo>
                    <a:lnTo>
                      <a:pt x="166" y="4"/>
                    </a:lnTo>
                    <a:lnTo>
                      <a:pt x="152" y="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9" name="MH_Other_9"/>
              <p:cNvSpPr/>
              <p:nvPr>
                <p:custDataLst>
                  <p:tags r:id="rId9"/>
                </p:custDataLst>
              </p:nvPr>
            </p:nvSpPr>
            <p:spPr bwMode="auto">
              <a:xfrm>
                <a:off x="3942410" y="3987215"/>
                <a:ext cx="762577" cy="713337"/>
              </a:xfrm>
              <a:custGeom>
                <a:avLst/>
                <a:gdLst>
                  <a:gd name="T0" fmla="*/ 20 w 568"/>
                  <a:gd name="T1" fmla="*/ 364 h 592"/>
                  <a:gd name="T2" fmla="*/ 74 w 568"/>
                  <a:gd name="T3" fmla="*/ 378 h 592"/>
                  <a:gd name="T4" fmla="*/ 136 w 568"/>
                  <a:gd name="T5" fmla="*/ 442 h 592"/>
                  <a:gd name="T6" fmla="*/ 110 w 568"/>
                  <a:gd name="T7" fmla="*/ 506 h 592"/>
                  <a:gd name="T8" fmla="*/ 144 w 568"/>
                  <a:gd name="T9" fmla="*/ 520 h 592"/>
                  <a:gd name="T10" fmla="*/ 236 w 568"/>
                  <a:gd name="T11" fmla="*/ 562 h 592"/>
                  <a:gd name="T12" fmla="*/ 252 w 568"/>
                  <a:gd name="T13" fmla="*/ 586 h 592"/>
                  <a:gd name="T14" fmla="*/ 262 w 568"/>
                  <a:gd name="T15" fmla="*/ 522 h 592"/>
                  <a:gd name="T16" fmla="*/ 320 w 568"/>
                  <a:gd name="T17" fmla="*/ 470 h 592"/>
                  <a:gd name="T18" fmla="*/ 362 w 568"/>
                  <a:gd name="T19" fmla="*/ 490 h 592"/>
                  <a:gd name="T20" fmla="*/ 438 w 568"/>
                  <a:gd name="T21" fmla="*/ 466 h 592"/>
                  <a:gd name="T22" fmla="*/ 528 w 568"/>
                  <a:gd name="T23" fmla="*/ 426 h 592"/>
                  <a:gd name="T24" fmla="*/ 540 w 568"/>
                  <a:gd name="T25" fmla="*/ 432 h 592"/>
                  <a:gd name="T26" fmla="*/ 566 w 568"/>
                  <a:gd name="T27" fmla="*/ 386 h 592"/>
                  <a:gd name="T28" fmla="*/ 534 w 568"/>
                  <a:gd name="T29" fmla="*/ 392 h 592"/>
                  <a:gd name="T30" fmla="*/ 504 w 568"/>
                  <a:gd name="T31" fmla="*/ 360 h 592"/>
                  <a:gd name="T32" fmla="*/ 468 w 568"/>
                  <a:gd name="T33" fmla="*/ 364 h 592"/>
                  <a:gd name="T34" fmla="*/ 468 w 568"/>
                  <a:gd name="T35" fmla="*/ 310 h 592"/>
                  <a:gd name="T36" fmla="*/ 452 w 568"/>
                  <a:gd name="T37" fmla="*/ 272 h 592"/>
                  <a:gd name="T38" fmla="*/ 440 w 568"/>
                  <a:gd name="T39" fmla="*/ 190 h 592"/>
                  <a:gd name="T40" fmla="*/ 400 w 568"/>
                  <a:gd name="T41" fmla="*/ 168 h 592"/>
                  <a:gd name="T42" fmla="*/ 412 w 568"/>
                  <a:gd name="T43" fmla="*/ 132 h 592"/>
                  <a:gd name="T44" fmla="*/ 472 w 568"/>
                  <a:gd name="T45" fmla="*/ 126 h 592"/>
                  <a:gd name="T46" fmla="*/ 512 w 568"/>
                  <a:gd name="T47" fmla="*/ 112 h 592"/>
                  <a:gd name="T48" fmla="*/ 478 w 568"/>
                  <a:gd name="T49" fmla="*/ 100 h 592"/>
                  <a:gd name="T50" fmla="*/ 454 w 568"/>
                  <a:gd name="T51" fmla="*/ 90 h 592"/>
                  <a:gd name="T52" fmla="*/ 454 w 568"/>
                  <a:gd name="T53" fmla="*/ 66 h 592"/>
                  <a:gd name="T54" fmla="*/ 404 w 568"/>
                  <a:gd name="T55" fmla="*/ 82 h 592"/>
                  <a:gd name="T56" fmla="*/ 386 w 568"/>
                  <a:gd name="T57" fmla="*/ 124 h 592"/>
                  <a:gd name="T58" fmla="*/ 364 w 568"/>
                  <a:gd name="T59" fmla="*/ 170 h 592"/>
                  <a:gd name="T60" fmla="*/ 356 w 568"/>
                  <a:gd name="T61" fmla="*/ 208 h 592"/>
                  <a:gd name="T62" fmla="*/ 346 w 568"/>
                  <a:gd name="T63" fmla="*/ 214 h 592"/>
                  <a:gd name="T64" fmla="*/ 316 w 568"/>
                  <a:gd name="T65" fmla="*/ 214 h 592"/>
                  <a:gd name="T66" fmla="*/ 288 w 568"/>
                  <a:gd name="T67" fmla="*/ 240 h 592"/>
                  <a:gd name="T68" fmla="*/ 276 w 568"/>
                  <a:gd name="T69" fmla="*/ 224 h 592"/>
                  <a:gd name="T70" fmla="*/ 264 w 568"/>
                  <a:gd name="T71" fmla="*/ 222 h 592"/>
                  <a:gd name="T72" fmla="*/ 252 w 568"/>
                  <a:gd name="T73" fmla="*/ 176 h 592"/>
                  <a:gd name="T74" fmla="*/ 220 w 568"/>
                  <a:gd name="T75" fmla="*/ 116 h 592"/>
                  <a:gd name="T76" fmla="*/ 212 w 568"/>
                  <a:gd name="T77" fmla="*/ 92 h 592"/>
                  <a:gd name="T78" fmla="*/ 188 w 568"/>
                  <a:gd name="T79" fmla="*/ 96 h 592"/>
                  <a:gd name="T80" fmla="*/ 172 w 568"/>
                  <a:gd name="T81" fmla="*/ 70 h 592"/>
                  <a:gd name="T82" fmla="*/ 156 w 568"/>
                  <a:gd name="T83" fmla="*/ 50 h 592"/>
                  <a:gd name="T84" fmla="*/ 142 w 568"/>
                  <a:gd name="T85" fmla="*/ 78 h 592"/>
                  <a:gd name="T86" fmla="*/ 124 w 568"/>
                  <a:gd name="T87" fmla="*/ 84 h 592"/>
                  <a:gd name="T88" fmla="*/ 116 w 568"/>
                  <a:gd name="T89" fmla="*/ 62 h 592"/>
                  <a:gd name="T90" fmla="*/ 104 w 568"/>
                  <a:gd name="T91" fmla="*/ 6 h 592"/>
                  <a:gd name="T92" fmla="*/ 82 w 568"/>
                  <a:gd name="T93" fmla="*/ 36 h 592"/>
                  <a:gd name="T94" fmla="*/ 72 w 568"/>
                  <a:gd name="T95" fmla="*/ 60 h 592"/>
                  <a:gd name="T96" fmla="*/ 54 w 568"/>
                  <a:gd name="T97" fmla="*/ 104 h 592"/>
                  <a:gd name="T98" fmla="*/ 72 w 568"/>
                  <a:gd name="T99" fmla="*/ 106 h 592"/>
                  <a:gd name="T100" fmla="*/ 92 w 568"/>
                  <a:gd name="T101" fmla="*/ 140 h 592"/>
                  <a:gd name="T102" fmla="*/ 68 w 568"/>
                  <a:gd name="T103" fmla="*/ 254 h 592"/>
                  <a:gd name="T104" fmla="*/ 22 w 568"/>
                  <a:gd name="T105" fmla="*/ 298 h 592"/>
                  <a:gd name="T106" fmla="*/ 4 w 568"/>
                  <a:gd name="T107" fmla="*/ 32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8" h="592">
                    <a:moveTo>
                      <a:pt x="4" y="364"/>
                    </a:moveTo>
                    <a:lnTo>
                      <a:pt x="0" y="374"/>
                    </a:lnTo>
                    <a:lnTo>
                      <a:pt x="0" y="374"/>
                    </a:lnTo>
                    <a:lnTo>
                      <a:pt x="10" y="372"/>
                    </a:lnTo>
                    <a:lnTo>
                      <a:pt x="18" y="366"/>
                    </a:lnTo>
                    <a:lnTo>
                      <a:pt x="20" y="364"/>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30" y="450"/>
                    </a:lnTo>
                    <a:lnTo>
                      <a:pt x="104" y="486"/>
                    </a:lnTo>
                    <a:lnTo>
                      <a:pt x="98" y="496"/>
                    </a:lnTo>
                    <a:lnTo>
                      <a:pt x="96" y="502"/>
                    </a:lnTo>
                    <a:lnTo>
                      <a:pt x="110" y="506"/>
                    </a:lnTo>
                    <a:lnTo>
                      <a:pt x="110" y="506"/>
                    </a:lnTo>
                    <a:lnTo>
                      <a:pt x="122" y="508"/>
                    </a:lnTo>
                    <a:lnTo>
                      <a:pt x="132" y="510"/>
                    </a:lnTo>
                    <a:lnTo>
                      <a:pt x="140" y="516"/>
                    </a:lnTo>
                    <a:lnTo>
                      <a:pt x="144" y="520"/>
                    </a:lnTo>
                    <a:lnTo>
                      <a:pt x="144" y="520"/>
                    </a:lnTo>
                    <a:lnTo>
                      <a:pt x="152" y="534"/>
                    </a:lnTo>
                    <a:lnTo>
                      <a:pt x="158" y="550"/>
                    </a:lnTo>
                    <a:lnTo>
                      <a:pt x="180" y="562"/>
                    </a:lnTo>
                    <a:lnTo>
                      <a:pt x="192" y="564"/>
                    </a:lnTo>
                    <a:lnTo>
                      <a:pt x="220" y="540"/>
                    </a:lnTo>
                    <a:lnTo>
                      <a:pt x="236" y="562"/>
                    </a:lnTo>
                    <a:lnTo>
                      <a:pt x="236" y="564"/>
                    </a:lnTo>
                    <a:lnTo>
                      <a:pt x="236" y="564"/>
                    </a:lnTo>
                    <a:lnTo>
                      <a:pt x="236" y="564"/>
                    </a:lnTo>
                    <a:lnTo>
                      <a:pt x="240" y="584"/>
                    </a:lnTo>
                    <a:lnTo>
                      <a:pt x="252" y="586"/>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24" y="472"/>
                    </a:lnTo>
                    <a:lnTo>
                      <a:pt x="342" y="486"/>
                    </a:lnTo>
                    <a:lnTo>
                      <a:pt x="352" y="498"/>
                    </a:lnTo>
                    <a:lnTo>
                      <a:pt x="352" y="498"/>
                    </a:lnTo>
                    <a:lnTo>
                      <a:pt x="362" y="490"/>
                    </a:lnTo>
                    <a:lnTo>
                      <a:pt x="378" y="474"/>
                    </a:lnTo>
                    <a:lnTo>
                      <a:pt x="378" y="472"/>
                    </a:lnTo>
                    <a:lnTo>
                      <a:pt x="380" y="472"/>
                    </a:lnTo>
                    <a:lnTo>
                      <a:pt x="420" y="482"/>
                    </a:lnTo>
                    <a:lnTo>
                      <a:pt x="438" y="468"/>
                    </a:lnTo>
                    <a:lnTo>
                      <a:pt x="438" y="466"/>
                    </a:lnTo>
                    <a:lnTo>
                      <a:pt x="440" y="466"/>
                    </a:lnTo>
                    <a:lnTo>
                      <a:pt x="440" y="466"/>
                    </a:lnTo>
                    <a:lnTo>
                      <a:pt x="440" y="466"/>
                    </a:lnTo>
                    <a:lnTo>
                      <a:pt x="458" y="470"/>
                    </a:lnTo>
                    <a:lnTo>
                      <a:pt x="512" y="422"/>
                    </a:lnTo>
                    <a:lnTo>
                      <a:pt x="528" y="426"/>
                    </a:lnTo>
                    <a:lnTo>
                      <a:pt x="528" y="426"/>
                    </a:lnTo>
                    <a:lnTo>
                      <a:pt x="530" y="428"/>
                    </a:lnTo>
                    <a:lnTo>
                      <a:pt x="530" y="428"/>
                    </a:lnTo>
                    <a:lnTo>
                      <a:pt x="532" y="428"/>
                    </a:lnTo>
                    <a:lnTo>
                      <a:pt x="536" y="436"/>
                    </a:lnTo>
                    <a:lnTo>
                      <a:pt x="540" y="432"/>
                    </a:lnTo>
                    <a:lnTo>
                      <a:pt x="540" y="432"/>
                    </a:lnTo>
                    <a:lnTo>
                      <a:pt x="540" y="430"/>
                    </a:lnTo>
                    <a:lnTo>
                      <a:pt x="540" y="430"/>
                    </a:lnTo>
                    <a:lnTo>
                      <a:pt x="556" y="422"/>
                    </a:lnTo>
                    <a:lnTo>
                      <a:pt x="568" y="410"/>
                    </a:lnTo>
                    <a:lnTo>
                      <a:pt x="566" y="386"/>
                    </a:lnTo>
                    <a:lnTo>
                      <a:pt x="564" y="382"/>
                    </a:lnTo>
                    <a:lnTo>
                      <a:pt x="548" y="388"/>
                    </a:lnTo>
                    <a:lnTo>
                      <a:pt x="548" y="388"/>
                    </a:lnTo>
                    <a:lnTo>
                      <a:pt x="548" y="388"/>
                    </a:lnTo>
                    <a:lnTo>
                      <a:pt x="542" y="392"/>
                    </a:lnTo>
                    <a:lnTo>
                      <a:pt x="534" y="392"/>
                    </a:lnTo>
                    <a:lnTo>
                      <a:pt x="516" y="392"/>
                    </a:lnTo>
                    <a:lnTo>
                      <a:pt x="516" y="392"/>
                    </a:lnTo>
                    <a:lnTo>
                      <a:pt x="510" y="390"/>
                    </a:lnTo>
                    <a:lnTo>
                      <a:pt x="504" y="386"/>
                    </a:lnTo>
                    <a:lnTo>
                      <a:pt x="504" y="360"/>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0" y="340"/>
                    </a:lnTo>
                    <a:lnTo>
                      <a:pt x="468" y="310"/>
                    </a:lnTo>
                    <a:lnTo>
                      <a:pt x="468" y="310"/>
                    </a:lnTo>
                    <a:lnTo>
                      <a:pt x="468" y="310"/>
                    </a:lnTo>
                    <a:lnTo>
                      <a:pt x="468" y="308"/>
                    </a:lnTo>
                    <a:lnTo>
                      <a:pt x="476" y="294"/>
                    </a:lnTo>
                    <a:lnTo>
                      <a:pt x="452" y="274"/>
                    </a:lnTo>
                    <a:lnTo>
                      <a:pt x="452" y="272"/>
                    </a:lnTo>
                    <a:lnTo>
                      <a:pt x="452" y="272"/>
                    </a:lnTo>
                    <a:lnTo>
                      <a:pt x="452" y="248"/>
                    </a:lnTo>
                    <a:lnTo>
                      <a:pt x="452" y="248"/>
                    </a:lnTo>
                    <a:lnTo>
                      <a:pt x="464" y="212"/>
                    </a:lnTo>
                    <a:lnTo>
                      <a:pt x="456" y="192"/>
                    </a:lnTo>
                    <a:lnTo>
                      <a:pt x="450" y="190"/>
                    </a:lnTo>
                    <a:lnTo>
                      <a:pt x="440" y="190"/>
                    </a:lnTo>
                    <a:lnTo>
                      <a:pt x="432" y="204"/>
                    </a:lnTo>
                    <a:lnTo>
                      <a:pt x="420" y="196"/>
                    </a:lnTo>
                    <a:lnTo>
                      <a:pt x="410" y="190"/>
                    </a:lnTo>
                    <a:lnTo>
                      <a:pt x="400" y="168"/>
                    </a:lnTo>
                    <a:lnTo>
                      <a:pt x="400" y="168"/>
                    </a:lnTo>
                    <a:lnTo>
                      <a:pt x="400" y="168"/>
                    </a:lnTo>
                    <a:lnTo>
                      <a:pt x="398" y="152"/>
                    </a:lnTo>
                    <a:lnTo>
                      <a:pt x="398" y="150"/>
                    </a:lnTo>
                    <a:lnTo>
                      <a:pt x="396" y="148"/>
                    </a:lnTo>
                    <a:lnTo>
                      <a:pt x="400" y="148"/>
                    </a:lnTo>
                    <a:lnTo>
                      <a:pt x="410" y="132"/>
                    </a:lnTo>
                    <a:lnTo>
                      <a:pt x="412" y="132"/>
                    </a:lnTo>
                    <a:lnTo>
                      <a:pt x="412" y="132"/>
                    </a:lnTo>
                    <a:lnTo>
                      <a:pt x="412" y="132"/>
                    </a:lnTo>
                    <a:lnTo>
                      <a:pt x="420" y="130"/>
                    </a:lnTo>
                    <a:lnTo>
                      <a:pt x="430" y="128"/>
                    </a:lnTo>
                    <a:lnTo>
                      <a:pt x="472" y="126"/>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86" y="94"/>
                    </a:lnTo>
                    <a:lnTo>
                      <a:pt x="478" y="100"/>
                    </a:lnTo>
                    <a:lnTo>
                      <a:pt x="474" y="102"/>
                    </a:lnTo>
                    <a:lnTo>
                      <a:pt x="470" y="104"/>
                    </a:lnTo>
                    <a:lnTo>
                      <a:pt x="470" y="104"/>
                    </a:lnTo>
                    <a:lnTo>
                      <a:pt x="466" y="102"/>
                    </a:lnTo>
                    <a:lnTo>
                      <a:pt x="462" y="100"/>
                    </a:lnTo>
                    <a:lnTo>
                      <a:pt x="454" y="90"/>
                    </a:lnTo>
                    <a:lnTo>
                      <a:pt x="454" y="9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2"/>
                    </a:lnTo>
                    <a:lnTo>
                      <a:pt x="404" y="84"/>
                    </a:lnTo>
                    <a:lnTo>
                      <a:pt x="402" y="100"/>
                    </a:lnTo>
                    <a:lnTo>
                      <a:pt x="402" y="102"/>
                    </a:lnTo>
                    <a:lnTo>
                      <a:pt x="400" y="102"/>
                    </a:lnTo>
                    <a:lnTo>
                      <a:pt x="386" y="124"/>
                    </a:lnTo>
                    <a:lnTo>
                      <a:pt x="386" y="124"/>
                    </a:lnTo>
                    <a:lnTo>
                      <a:pt x="360" y="138"/>
                    </a:lnTo>
                    <a:lnTo>
                      <a:pt x="358" y="152"/>
                    </a:lnTo>
                    <a:lnTo>
                      <a:pt x="358" y="152"/>
                    </a:lnTo>
                    <a:lnTo>
                      <a:pt x="360" y="160"/>
                    </a:lnTo>
                    <a:lnTo>
                      <a:pt x="364" y="170"/>
                    </a:lnTo>
                    <a:lnTo>
                      <a:pt x="366" y="170"/>
                    </a:lnTo>
                    <a:lnTo>
                      <a:pt x="366" y="172"/>
                    </a:lnTo>
                    <a:lnTo>
                      <a:pt x="368" y="192"/>
                    </a:lnTo>
                    <a:lnTo>
                      <a:pt x="368" y="194"/>
                    </a:lnTo>
                    <a:lnTo>
                      <a:pt x="366" y="196"/>
                    </a:lnTo>
                    <a:lnTo>
                      <a:pt x="356" y="208"/>
                    </a:lnTo>
                    <a:lnTo>
                      <a:pt x="356" y="208"/>
                    </a:lnTo>
                    <a:lnTo>
                      <a:pt x="356" y="208"/>
                    </a:lnTo>
                    <a:lnTo>
                      <a:pt x="356" y="208"/>
                    </a:lnTo>
                    <a:lnTo>
                      <a:pt x="348" y="214"/>
                    </a:lnTo>
                    <a:lnTo>
                      <a:pt x="348" y="214"/>
                    </a:lnTo>
                    <a:lnTo>
                      <a:pt x="346" y="214"/>
                    </a:lnTo>
                    <a:lnTo>
                      <a:pt x="346" y="214"/>
                    </a:lnTo>
                    <a:lnTo>
                      <a:pt x="344" y="214"/>
                    </a:lnTo>
                    <a:lnTo>
                      <a:pt x="326" y="210"/>
                    </a:lnTo>
                    <a:lnTo>
                      <a:pt x="326" y="210"/>
                    </a:lnTo>
                    <a:lnTo>
                      <a:pt x="322" y="210"/>
                    </a:lnTo>
                    <a:lnTo>
                      <a:pt x="316" y="214"/>
                    </a:lnTo>
                    <a:lnTo>
                      <a:pt x="308" y="224"/>
                    </a:lnTo>
                    <a:lnTo>
                      <a:pt x="300" y="232"/>
                    </a:lnTo>
                    <a:lnTo>
                      <a:pt x="300" y="232"/>
                    </a:lnTo>
                    <a:lnTo>
                      <a:pt x="298" y="236"/>
                    </a:lnTo>
                    <a:lnTo>
                      <a:pt x="294" y="238"/>
                    </a:lnTo>
                    <a:lnTo>
                      <a:pt x="288" y="240"/>
                    </a:lnTo>
                    <a:lnTo>
                      <a:pt x="282" y="238"/>
                    </a:lnTo>
                    <a:lnTo>
                      <a:pt x="282" y="238"/>
                    </a:lnTo>
                    <a:lnTo>
                      <a:pt x="280" y="238"/>
                    </a:lnTo>
                    <a:lnTo>
                      <a:pt x="278" y="234"/>
                    </a:lnTo>
                    <a:lnTo>
                      <a:pt x="276" y="230"/>
                    </a:lnTo>
                    <a:lnTo>
                      <a:pt x="276" y="224"/>
                    </a:lnTo>
                    <a:lnTo>
                      <a:pt x="276" y="220"/>
                    </a:lnTo>
                    <a:lnTo>
                      <a:pt x="276" y="214"/>
                    </a:lnTo>
                    <a:lnTo>
                      <a:pt x="272" y="218"/>
                    </a:lnTo>
                    <a:lnTo>
                      <a:pt x="272" y="218"/>
                    </a:lnTo>
                    <a:lnTo>
                      <a:pt x="270" y="220"/>
                    </a:lnTo>
                    <a:lnTo>
                      <a:pt x="264" y="222"/>
                    </a:lnTo>
                    <a:lnTo>
                      <a:pt x="264" y="222"/>
                    </a:lnTo>
                    <a:lnTo>
                      <a:pt x="260" y="218"/>
                    </a:lnTo>
                    <a:lnTo>
                      <a:pt x="258" y="212"/>
                    </a:lnTo>
                    <a:lnTo>
                      <a:pt x="258" y="212"/>
                    </a:lnTo>
                    <a:lnTo>
                      <a:pt x="256" y="192"/>
                    </a:lnTo>
                    <a:lnTo>
                      <a:pt x="252" y="176"/>
                    </a:lnTo>
                    <a:lnTo>
                      <a:pt x="244" y="168"/>
                    </a:lnTo>
                    <a:lnTo>
                      <a:pt x="244" y="168"/>
                    </a:lnTo>
                    <a:lnTo>
                      <a:pt x="244" y="166"/>
                    </a:lnTo>
                    <a:lnTo>
                      <a:pt x="226" y="128"/>
                    </a:lnTo>
                    <a:lnTo>
                      <a:pt x="226" y="128"/>
                    </a:lnTo>
                    <a:lnTo>
                      <a:pt x="220" y="116"/>
                    </a:lnTo>
                    <a:lnTo>
                      <a:pt x="220" y="116"/>
                    </a:lnTo>
                    <a:lnTo>
                      <a:pt x="220" y="116"/>
                    </a:lnTo>
                    <a:lnTo>
                      <a:pt x="220" y="114"/>
                    </a:lnTo>
                    <a:lnTo>
                      <a:pt x="216" y="94"/>
                    </a:lnTo>
                    <a:lnTo>
                      <a:pt x="214" y="90"/>
                    </a:lnTo>
                    <a:lnTo>
                      <a:pt x="212" y="92"/>
                    </a:lnTo>
                    <a:lnTo>
                      <a:pt x="212" y="92"/>
                    </a:lnTo>
                    <a:lnTo>
                      <a:pt x="204" y="100"/>
                    </a:lnTo>
                    <a:lnTo>
                      <a:pt x="200" y="104"/>
                    </a:lnTo>
                    <a:lnTo>
                      <a:pt x="200" y="104"/>
                    </a:lnTo>
                    <a:lnTo>
                      <a:pt x="196" y="102"/>
                    </a:lnTo>
                    <a:lnTo>
                      <a:pt x="188" y="96"/>
                    </a:lnTo>
                    <a:lnTo>
                      <a:pt x="176" y="90"/>
                    </a:lnTo>
                    <a:lnTo>
                      <a:pt x="174" y="88"/>
                    </a:lnTo>
                    <a:lnTo>
                      <a:pt x="172" y="88"/>
                    </a:lnTo>
                    <a:lnTo>
                      <a:pt x="172" y="88"/>
                    </a:lnTo>
                    <a:lnTo>
                      <a:pt x="172" y="86"/>
                    </a:lnTo>
                    <a:lnTo>
                      <a:pt x="172" y="70"/>
                    </a:lnTo>
                    <a:lnTo>
                      <a:pt x="172" y="70"/>
                    </a:lnTo>
                    <a:lnTo>
                      <a:pt x="168" y="58"/>
                    </a:lnTo>
                    <a:lnTo>
                      <a:pt x="162" y="42"/>
                    </a:lnTo>
                    <a:lnTo>
                      <a:pt x="156" y="42"/>
                    </a:lnTo>
                    <a:lnTo>
                      <a:pt x="156" y="42"/>
                    </a:lnTo>
                    <a:lnTo>
                      <a:pt x="156" y="50"/>
                    </a:lnTo>
                    <a:lnTo>
                      <a:pt x="154" y="58"/>
                    </a:lnTo>
                    <a:lnTo>
                      <a:pt x="154" y="58"/>
                    </a:lnTo>
                    <a:lnTo>
                      <a:pt x="150" y="64"/>
                    </a:lnTo>
                    <a:lnTo>
                      <a:pt x="144" y="70"/>
                    </a:lnTo>
                    <a:lnTo>
                      <a:pt x="144" y="70"/>
                    </a:lnTo>
                    <a:lnTo>
                      <a:pt x="142" y="78"/>
                    </a:lnTo>
                    <a:lnTo>
                      <a:pt x="138" y="82"/>
                    </a:lnTo>
                    <a:lnTo>
                      <a:pt x="138" y="82"/>
                    </a:lnTo>
                    <a:lnTo>
                      <a:pt x="134" y="86"/>
                    </a:lnTo>
                    <a:lnTo>
                      <a:pt x="130" y="86"/>
                    </a:lnTo>
                    <a:lnTo>
                      <a:pt x="128" y="86"/>
                    </a:lnTo>
                    <a:lnTo>
                      <a:pt x="124" y="84"/>
                    </a:lnTo>
                    <a:lnTo>
                      <a:pt x="122" y="84"/>
                    </a:lnTo>
                    <a:lnTo>
                      <a:pt x="122" y="84"/>
                    </a:lnTo>
                    <a:lnTo>
                      <a:pt x="118" y="82"/>
                    </a:lnTo>
                    <a:lnTo>
                      <a:pt x="118" y="78"/>
                    </a:lnTo>
                    <a:lnTo>
                      <a:pt x="116" y="66"/>
                    </a:lnTo>
                    <a:lnTo>
                      <a:pt x="116" y="62"/>
                    </a:lnTo>
                    <a:lnTo>
                      <a:pt x="106" y="56"/>
                    </a:lnTo>
                    <a:lnTo>
                      <a:pt x="106" y="56"/>
                    </a:lnTo>
                    <a:lnTo>
                      <a:pt x="104" y="54"/>
                    </a:lnTo>
                    <a:lnTo>
                      <a:pt x="102" y="50"/>
                    </a:lnTo>
                    <a:lnTo>
                      <a:pt x="100" y="42"/>
                    </a:lnTo>
                    <a:lnTo>
                      <a:pt x="104" y="6"/>
                    </a:lnTo>
                    <a:lnTo>
                      <a:pt x="102" y="0"/>
                    </a:lnTo>
                    <a:lnTo>
                      <a:pt x="88" y="14"/>
                    </a:lnTo>
                    <a:lnTo>
                      <a:pt x="80" y="20"/>
                    </a:lnTo>
                    <a:lnTo>
                      <a:pt x="78" y="26"/>
                    </a:lnTo>
                    <a:lnTo>
                      <a:pt x="78" y="26"/>
                    </a:lnTo>
                    <a:lnTo>
                      <a:pt x="82" y="36"/>
                    </a:lnTo>
                    <a:lnTo>
                      <a:pt x="82" y="44"/>
                    </a:lnTo>
                    <a:lnTo>
                      <a:pt x="82" y="44"/>
                    </a:lnTo>
                    <a:lnTo>
                      <a:pt x="82" y="48"/>
                    </a:lnTo>
                    <a:lnTo>
                      <a:pt x="80" y="54"/>
                    </a:lnTo>
                    <a:lnTo>
                      <a:pt x="76" y="58"/>
                    </a:lnTo>
                    <a:lnTo>
                      <a:pt x="72" y="60"/>
                    </a:lnTo>
                    <a:lnTo>
                      <a:pt x="56" y="66"/>
                    </a:lnTo>
                    <a:lnTo>
                      <a:pt x="52" y="68"/>
                    </a:lnTo>
                    <a:lnTo>
                      <a:pt x="52" y="74"/>
                    </a:lnTo>
                    <a:lnTo>
                      <a:pt x="52" y="96"/>
                    </a:lnTo>
                    <a:lnTo>
                      <a:pt x="52" y="96"/>
                    </a:lnTo>
                    <a:lnTo>
                      <a:pt x="54" y="104"/>
                    </a:lnTo>
                    <a:lnTo>
                      <a:pt x="54" y="106"/>
                    </a:lnTo>
                    <a:lnTo>
                      <a:pt x="56" y="108"/>
                    </a:lnTo>
                    <a:lnTo>
                      <a:pt x="56" y="108"/>
                    </a:lnTo>
                    <a:lnTo>
                      <a:pt x="64" y="108"/>
                    </a:lnTo>
                    <a:lnTo>
                      <a:pt x="68" y="108"/>
                    </a:lnTo>
                    <a:lnTo>
                      <a:pt x="72" y="106"/>
                    </a:lnTo>
                    <a:lnTo>
                      <a:pt x="76" y="104"/>
                    </a:lnTo>
                    <a:lnTo>
                      <a:pt x="92" y="138"/>
                    </a:lnTo>
                    <a:lnTo>
                      <a:pt x="92" y="140"/>
                    </a:lnTo>
                    <a:lnTo>
                      <a:pt x="92" y="140"/>
                    </a:lnTo>
                    <a:lnTo>
                      <a:pt x="92" y="140"/>
                    </a:lnTo>
                    <a:lnTo>
                      <a:pt x="92" y="140"/>
                    </a:lnTo>
                    <a:lnTo>
                      <a:pt x="88" y="184"/>
                    </a:lnTo>
                    <a:lnTo>
                      <a:pt x="82" y="216"/>
                    </a:lnTo>
                    <a:lnTo>
                      <a:pt x="78" y="238"/>
                    </a:lnTo>
                    <a:lnTo>
                      <a:pt x="72" y="250"/>
                    </a:lnTo>
                    <a:lnTo>
                      <a:pt x="72" y="250"/>
                    </a:lnTo>
                    <a:lnTo>
                      <a:pt x="68" y="254"/>
                    </a:lnTo>
                    <a:lnTo>
                      <a:pt x="62" y="256"/>
                    </a:lnTo>
                    <a:lnTo>
                      <a:pt x="62" y="256"/>
                    </a:lnTo>
                    <a:lnTo>
                      <a:pt x="54" y="254"/>
                    </a:lnTo>
                    <a:lnTo>
                      <a:pt x="48" y="252"/>
                    </a:lnTo>
                    <a:lnTo>
                      <a:pt x="48" y="252"/>
                    </a:lnTo>
                    <a:lnTo>
                      <a:pt x="22" y="298"/>
                    </a:lnTo>
                    <a:lnTo>
                      <a:pt x="12" y="312"/>
                    </a:lnTo>
                    <a:lnTo>
                      <a:pt x="6" y="318"/>
                    </a:lnTo>
                    <a:lnTo>
                      <a:pt x="8" y="318"/>
                    </a:lnTo>
                    <a:lnTo>
                      <a:pt x="8" y="318"/>
                    </a:lnTo>
                    <a:lnTo>
                      <a:pt x="6" y="320"/>
                    </a:lnTo>
                    <a:lnTo>
                      <a:pt x="4" y="326"/>
                    </a:lnTo>
                    <a:lnTo>
                      <a:pt x="4" y="348"/>
                    </a:lnTo>
                    <a:lnTo>
                      <a:pt x="8" y="352"/>
                    </a:lnTo>
                    <a:lnTo>
                      <a:pt x="10" y="352"/>
                    </a:lnTo>
                    <a:lnTo>
                      <a:pt x="12" y="354"/>
                    </a:lnTo>
                    <a:lnTo>
                      <a:pt x="4" y="36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0" name="MH_Other_10"/>
              <p:cNvSpPr/>
              <p:nvPr>
                <p:custDataLst>
                  <p:tags r:id="rId10"/>
                </p:custDataLst>
              </p:nvPr>
            </p:nvSpPr>
            <p:spPr bwMode="auto">
              <a:xfrm>
                <a:off x="4490008" y="3977348"/>
                <a:ext cx="514661" cy="400371"/>
              </a:xfrm>
              <a:custGeom>
                <a:avLst/>
                <a:gdLst>
                  <a:gd name="T0" fmla="*/ 284 w 384"/>
                  <a:gd name="T1" fmla="*/ 14 h 332"/>
                  <a:gd name="T2" fmla="*/ 272 w 384"/>
                  <a:gd name="T3" fmla="*/ 26 h 332"/>
                  <a:gd name="T4" fmla="*/ 262 w 384"/>
                  <a:gd name="T5" fmla="*/ 20 h 332"/>
                  <a:gd name="T6" fmla="*/ 260 w 384"/>
                  <a:gd name="T7" fmla="*/ 10 h 332"/>
                  <a:gd name="T8" fmla="*/ 250 w 384"/>
                  <a:gd name="T9" fmla="*/ 8 h 332"/>
                  <a:gd name="T10" fmla="*/ 240 w 384"/>
                  <a:gd name="T11" fmla="*/ 34 h 332"/>
                  <a:gd name="T12" fmla="*/ 216 w 384"/>
                  <a:gd name="T13" fmla="*/ 34 h 332"/>
                  <a:gd name="T14" fmla="*/ 208 w 384"/>
                  <a:gd name="T15" fmla="*/ 44 h 332"/>
                  <a:gd name="T16" fmla="*/ 188 w 384"/>
                  <a:gd name="T17" fmla="*/ 58 h 332"/>
                  <a:gd name="T18" fmla="*/ 182 w 384"/>
                  <a:gd name="T19" fmla="*/ 58 h 332"/>
                  <a:gd name="T20" fmla="*/ 160 w 384"/>
                  <a:gd name="T21" fmla="*/ 54 h 332"/>
                  <a:gd name="T22" fmla="*/ 160 w 384"/>
                  <a:gd name="T23" fmla="*/ 50 h 332"/>
                  <a:gd name="T24" fmla="*/ 148 w 384"/>
                  <a:gd name="T25" fmla="*/ 74 h 332"/>
                  <a:gd name="T26" fmla="*/ 170 w 384"/>
                  <a:gd name="T27" fmla="*/ 82 h 332"/>
                  <a:gd name="T28" fmla="*/ 176 w 384"/>
                  <a:gd name="T29" fmla="*/ 110 h 332"/>
                  <a:gd name="T30" fmla="*/ 160 w 384"/>
                  <a:gd name="T31" fmla="*/ 122 h 332"/>
                  <a:gd name="T32" fmla="*/ 124 w 384"/>
                  <a:gd name="T33" fmla="*/ 130 h 332"/>
                  <a:gd name="T34" fmla="*/ 114 w 384"/>
                  <a:gd name="T35" fmla="*/ 126 h 332"/>
                  <a:gd name="T36" fmla="*/ 104 w 384"/>
                  <a:gd name="T37" fmla="*/ 134 h 332"/>
                  <a:gd name="T38" fmla="*/ 78 w 384"/>
                  <a:gd name="T39" fmla="*/ 148 h 332"/>
                  <a:gd name="T40" fmla="*/ 16 w 384"/>
                  <a:gd name="T41" fmla="*/ 146 h 332"/>
                  <a:gd name="T42" fmla="*/ 0 w 384"/>
                  <a:gd name="T43" fmla="*/ 172 h 332"/>
                  <a:gd name="T44" fmla="*/ 18 w 384"/>
                  <a:gd name="T45" fmla="*/ 196 h 332"/>
                  <a:gd name="T46" fmla="*/ 28 w 384"/>
                  <a:gd name="T47" fmla="*/ 190 h 332"/>
                  <a:gd name="T48" fmla="*/ 44 w 384"/>
                  <a:gd name="T49" fmla="*/ 188 h 332"/>
                  <a:gd name="T50" fmla="*/ 66 w 384"/>
                  <a:gd name="T51" fmla="*/ 220 h 332"/>
                  <a:gd name="T52" fmla="*/ 58 w 384"/>
                  <a:gd name="T53" fmla="*/ 246 h 332"/>
                  <a:gd name="T54" fmla="*/ 62 w 384"/>
                  <a:gd name="T55" fmla="*/ 286 h 332"/>
                  <a:gd name="T56" fmla="*/ 68 w 384"/>
                  <a:gd name="T57" fmla="*/ 320 h 332"/>
                  <a:gd name="T58" fmla="*/ 78 w 384"/>
                  <a:gd name="T59" fmla="*/ 326 h 332"/>
                  <a:gd name="T60" fmla="*/ 110 w 384"/>
                  <a:gd name="T61" fmla="*/ 320 h 332"/>
                  <a:gd name="T62" fmla="*/ 168 w 384"/>
                  <a:gd name="T63" fmla="*/ 320 h 332"/>
                  <a:gd name="T64" fmla="*/ 196 w 384"/>
                  <a:gd name="T65" fmla="*/ 302 h 332"/>
                  <a:gd name="T66" fmla="*/ 216 w 384"/>
                  <a:gd name="T67" fmla="*/ 290 h 332"/>
                  <a:gd name="T68" fmla="*/ 248 w 384"/>
                  <a:gd name="T69" fmla="*/ 282 h 332"/>
                  <a:gd name="T70" fmla="*/ 256 w 384"/>
                  <a:gd name="T71" fmla="*/ 292 h 332"/>
                  <a:gd name="T72" fmla="*/ 276 w 384"/>
                  <a:gd name="T73" fmla="*/ 292 h 332"/>
                  <a:gd name="T74" fmla="*/ 294 w 384"/>
                  <a:gd name="T75" fmla="*/ 296 h 332"/>
                  <a:gd name="T76" fmla="*/ 296 w 384"/>
                  <a:gd name="T77" fmla="*/ 288 h 332"/>
                  <a:gd name="T78" fmla="*/ 312 w 384"/>
                  <a:gd name="T79" fmla="*/ 276 h 332"/>
                  <a:gd name="T80" fmla="*/ 322 w 384"/>
                  <a:gd name="T81" fmla="*/ 276 h 332"/>
                  <a:gd name="T82" fmla="*/ 330 w 384"/>
                  <a:gd name="T83" fmla="*/ 262 h 332"/>
                  <a:gd name="T84" fmla="*/ 348 w 384"/>
                  <a:gd name="T85" fmla="*/ 252 h 332"/>
                  <a:gd name="T86" fmla="*/ 352 w 384"/>
                  <a:gd name="T87" fmla="*/ 248 h 332"/>
                  <a:gd name="T88" fmla="*/ 374 w 384"/>
                  <a:gd name="T89" fmla="*/ 244 h 332"/>
                  <a:gd name="T90" fmla="*/ 384 w 384"/>
                  <a:gd name="T91" fmla="*/ 228 h 332"/>
                  <a:gd name="T92" fmla="*/ 372 w 384"/>
                  <a:gd name="T93" fmla="*/ 206 h 332"/>
                  <a:gd name="T94" fmla="*/ 372 w 384"/>
                  <a:gd name="T95" fmla="*/ 204 h 332"/>
                  <a:gd name="T96" fmla="*/ 380 w 384"/>
                  <a:gd name="T97" fmla="*/ 174 h 332"/>
                  <a:gd name="T98" fmla="*/ 372 w 384"/>
                  <a:gd name="T99" fmla="*/ 156 h 332"/>
                  <a:gd name="T100" fmla="*/ 350 w 384"/>
                  <a:gd name="T101" fmla="*/ 136 h 332"/>
                  <a:gd name="T102" fmla="*/ 366 w 384"/>
                  <a:gd name="T103" fmla="*/ 92 h 332"/>
                  <a:gd name="T104" fmla="*/ 372 w 384"/>
                  <a:gd name="T105" fmla="*/ 68 h 332"/>
                  <a:gd name="T106" fmla="*/ 356 w 384"/>
                  <a:gd name="T107" fmla="*/ 76 h 332"/>
                  <a:gd name="T108" fmla="*/ 346 w 384"/>
                  <a:gd name="T109" fmla="*/ 82 h 332"/>
                  <a:gd name="T110" fmla="*/ 336 w 384"/>
                  <a:gd name="T111" fmla="*/ 76 h 332"/>
                  <a:gd name="T112" fmla="*/ 332 w 384"/>
                  <a:gd name="T113" fmla="*/ 60 h 332"/>
                  <a:gd name="T114" fmla="*/ 316 w 384"/>
                  <a:gd name="T115" fmla="*/ 60 h 332"/>
                  <a:gd name="T116" fmla="*/ 304 w 384"/>
                  <a:gd name="T117" fmla="*/ 1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4" h="332">
                    <a:moveTo>
                      <a:pt x="300" y="6"/>
                    </a:moveTo>
                    <a:lnTo>
                      <a:pt x="296" y="4"/>
                    </a:lnTo>
                    <a:lnTo>
                      <a:pt x="288" y="8"/>
                    </a:lnTo>
                    <a:lnTo>
                      <a:pt x="284" y="14"/>
                    </a:lnTo>
                    <a:lnTo>
                      <a:pt x="284" y="14"/>
                    </a:lnTo>
                    <a:lnTo>
                      <a:pt x="280" y="22"/>
                    </a:lnTo>
                    <a:lnTo>
                      <a:pt x="276" y="24"/>
                    </a:lnTo>
                    <a:lnTo>
                      <a:pt x="272" y="26"/>
                    </a:lnTo>
                    <a:lnTo>
                      <a:pt x="272" y="26"/>
                    </a:lnTo>
                    <a:lnTo>
                      <a:pt x="268" y="24"/>
                    </a:lnTo>
                    <a:lnTo>
                      <a:pt x="264" y="20"/>
                    </a:lnTo>
                    <a:lnTo>
                      <a:pt x="262" y="20"/>
                    </a:lnTo>
                    <a:lnTo>
                      <a:pt x="262" y="20"/>
                    </a:lnTo>
                    <a:lnTo>
                      <a:pt x="262" y="20"/>
                    </a:lnTo>
                    <a:lnTo>
                      <a:pt x="260" y="12"/>
                    </a:lnTo>
                    <a:lnTo>
                      <a:pt x="260" y="10"/>
                    </a:lnTo>
                    <a:lnTo>
                      <a:pt x="258" y="0"/>
                    </a:lnTo>
                    <a:lnTo>
                      <a:pt x="254" y="0"/>
                    </a:lnTo>
                    <a:lnTo>
                      <a:pt x="252" y="0"/>
                    </a:lnTo>
                    <a:lnTo>
                      <a:pt x="250" y="8"/>
                    </a:lnTo>
                    <a:lnTo>
                      <a:pt x="250" y="20"/>
                    </a:lnTo>
                    <a:lnTo>
                      <a:pt x="250" y="20"/>
                    </a:lnTo>
                    <a:lnTo>
                      <a:pt x="248" y="20"/>
                    </a:lnTo>
                    <a:lnTo>
                      <a:pt x="240" y="34"/>
                    </a:lnTo>
                    <a:lnTo>
                      <a:pt x="238" y="36"/>
                    </a:lnTo>
                    <a:lnTo>
                      <a:pt x="236" y="36"/>
                    </a:lnTo>
                    <a:lnTo>
                      <a:pt x="216" y="34"/>
                    </a:lnTo>
                    <a:lnTo>
                      <a:pt x="216" y="34"/>
                    </a:lnTo>
                    <a:lnTo>
                      <a:pt x="216" y="34"/>
                    </a:lnTo>
                    <a:lnTo>
                      <a:pt x="216" y="34"/>
                    </a:lnTo>
                    <a:lnTo>
                      <a:pt x="216" y="36"/>
                    </a:lnTo>
                    <a:lnTo>
                      <a:pt x="208" y="44"/>
                    </a:lnTo>
                    <a:lnTo>
                      <a:pt x="212" y="50"/>
                    </a:lnTo>
                    <a:lnTo>
                      <a:pt x="212" y="50"/>
                    </a:lnTo>
                    <a:lnTo>
                      <a:pt x="206" y="58"/>
                    </a:lnTo>
                    <a:lnTo>
                      <a:pt x="188" y="58"/>
                    </a:lnTo>
                    <a:lnTo>
                      <a:pt x="188" y="56"/>
                    </a:lnTo>
                    <a:lnTo>
                      <a:pt x="188" y="54"/>
                    </a:lnTo>
                    <a:lnTo>
                      <a:pt x="184" y="52"/>
                    </a:lnTo>
                    <a:lnTo>
                      <a:pt x="182" y="58"/>
                    </a:lnTo>
                    <a:lnTo>
                      <a:pt x="180" y="60"/>
                    </a:lnTo>
                    <a:lnTo>
                      <a:pt x="168" y="60"/>
                    </a:lnTo>
                    <a:lnTo>
                      <a:pt x="168" y="60"/>
                    </a:lnTo>
                    <a:lnTo>
                      <a:pt x="160" y="54"/>
                    </a:lnTo>
                    <a:lnTo>
                      <a:pt x="160" y="52"/>
                    </a:lnTo>
                    <a:lnTo>
                      <a:pt x="160" y="52"/>
                    </a:lnTo>
                    <a:lnTo>
                      <a:pt x="160" y="52"/>
                    </a:lnTo>
                    <a:lnTo>
                      <a:pt x="160" y="50"/>
                    </a:lnTo>
                    <a:lnTo>
                      <a:pt x="146" y="48"/>
                    </a:lnTo>
                    <a:lnTo>
                      <a:pt x="136" y="52"/>
                    </a:lnTo>
                    <a:lnTo>
                      <a:pt x="132" y="56"/>
                    </a:lnTo>
                    <a:lnTo>
                      <a:pt x="148" y="74"/>
                    </a:lnTo>
                    <a:lnTo>
                      <a:pt x="168" y="80"/>
                    </a:lnTo>
                    <a:lnTo>
                      <a:pt x="168" y="80"/>
                    </a:lnTo>
                    <a:lnTo>
                      <a:pt x="168" y="80"/>
                    </a:lnTo>
                    <a:lnTo>
                      <a:pt x="170" y="82"/>
                    </a:lnTo>
                    <a:lnTo>
                      <a:pt x="180" y="92"/>
                    </a:lnTo>
                    <a:lnTo>
                      <a:pt x="176" y="108"/>
                    </a:lnTo>
                    <a:lnTo>
                      <a:pt x="176" y="108"/>
                    </a:lnTo>
                    <a:lnTo>
                      <a:pt x="176" y="110"/>
                    </a:lnTo>
                    <a:lnTo>
                      <a:pt x="176" y="110"/>
                    </a:lnTo>
                    <a:lnTo>
                      <a:pt x="162" y="120"/>
                    </a:lnTo>
                    <a:lnTo>
                      <a:pt x="162" y="122"/>
                    </a:lnTo>
                    <a:lnTo>
                      <a:pt x="160" y="122"/>
                    </a:lnTo>
                    <a:lnTo>
                      <a:pt x="138" y="128"/>
                    </a:lnTo>
                    <a:lnTo>
                      <a:pt x="138" y="128"/>
                    </a:lnTo>
                    <a:lnTo>
                      <a:pt x="124" y="130"/>
                    </a:lnTo>
                    <a:lnTo>
                      <a:pt x="124" y="130"/>
                    </a:lnTo>
                    <a:lnTo>
                      <a:pt x="124" y="130"/>
                    </a:lnTo>
                    <a:lnTo>
                      <a:pt x="124" y="130"/>
                    </a:lnTo>
                    <a:lnTo>
                      <a:pt x="124" y="130"/>
                    </a:lnTo>
                    <a:lnTo>
                      <a:pt x="114" y="126"/>
                    </a:lnTo>
                    <a:lnTo>
                      <a:pt x="110" y="126"/>
                    </a:lnTo>
                    <a:lnTo>
                      <a:pt x="104" y="134"/>
                    </a:lnTo>
                    <a:lnTo>
                      <a:pt x="104" y="134"/>
                    </a:lnTo>
                    <a:lnTo>
                      <a:pt x="104" y="134"/>
                    </a:lnTo>
                    <a:lnTo>
                      <a:pt x="94" y="142"/>
                    </a:lnTo>
                    <a:lnTo>
                      <a:pt x="92" y="142"/>
                    </a:lnTo>
                    <a:lnTo>
                      <a:pt x="92" y="142"/>
                    </a:lnTo>
                    <a:lnTo>
                      <a:pt x="78" y="148"/>
                    </a:lnTo>
                    <a:lnTo>
                      <a:pt x="78" y="148"/>
                    </a:lnTo>
                    <a:lnTo>
                      <a:pt x="60" y="142"/>
                    </a:lnTo>
                    <a:lnTo>
                      <a:pt x="24" y="144"/>
                    </a:lnTo>
                    <a:lnTo>
                      <a:pt x="16" y="146"/>
                    </a:lnTo>
                    <a:lnTo>
                      <a:pt x="16" y="148"/>
                    </a:lnTo>
                    <a:lnTo>
                      <a:pt x="8" y="148"/>
                    </a:lnTo>
                    <a:lnTo>
                      <a:pt x="0" y="160"/>
                    </a:lnTo>
                    <a:lnTo>
                      <a:pt x="0" y="172"/>
                    </a:lnTo>
                    <a:lnTo>
                      <a:pt x="8" y="192"/>
                    </a:lnTo>
                    <a:lnTo>
                      <a:pt x="18" y="196"/>
                    </a:lnTo>
                    <a:lnTo>
                      <a:pt x="18" y="196"/>
                    </a:lnTo>
                    <a:lnTo>
                      <a:pt x="18" y="196"/>
                    </a:lnTo>
                    <a:lnTo>
                      <a:pt x="22" y="200"/>
                    </a:lnTo>
                    <a:lnTo>
                      <a:pt x="28" y="192"/>
                    </a:lnTo>
                    <a:lnTo>
                      <a:pt x="28" y="190"/>
                    </a:lnTo>
                    <a:lnTo>
                      <a:pt x="28" y="190"/>
                    </a:lnTo>
                    <a:lnTo>
                      <a:pt x="30" y="190"/>
                    </a:lnTo>
                    <a:lnTo>
                      <a:pt x="42" y="188"/>
                    </a:lnTo>
                    <a:lnTo>
                      <a:pt x="44" y="188"/>
                    </a:lnTo>
                    <a:lnTo>
                      <a:pt x="44" y="188"/>
                    </a:lnTo>
                    <a:lnTo>
                      <a:pt x="56" y="192"/>
                    </a:lnTo>
                    <a:lnTo>
                      <a:pt x="68" y="220"/>
                    </a:lnTo>
                    <a:lnTo>
                      <a:pt x="66" y="220"/>
                    </a:lnTo>
                    <a:lnTo>
                      <a:pt x="66" y="220"/>
                    </a:lnTo>
                    <a:lnTo>
                      <a:pt x="62" y="236"/>
                    </a:lnTo>
                    <a:lnTo>
                      <a:pt x="62" y="236"/>
                    </a:lnTo>
                    <a:lnTo>
                      <a:pt x="58" y="244"/>
                    </a:lnTo>
                    <a:lnTo>
                      <a:pt x="58" y="246"/>
                    </a:lnTo>
                    <a:lnTo>
                      <a:pt x="52" y="260"/>
                    </a:lnTo>
                    <a:lnTo>
                      <a:pt x="52" y="276"/>
                    </a:lnTo>
                    <a:lnTo>
                      <a:pt x="62" y="286"/>
                    </a:lnTo>
                    <a:lnTo>
                      <a:pt x="62" y="286"/>
                    </a:lnTo>
                    <a:lnTo>
                      <a:pt x="76" y="296"/>
                    </a:lnTo>
                    <a:lnTo>
                      <a:pt x="76" y="298"/>
                    </a:lnTo>
                    <a:lnTo>
                      <a:pt x="78" y="298"/>
                    </a:lnTo>
                    <a:lnTo>
                      <a:pt x="68" y="320"/>
                    </a:lnTo>
                    <a:lnTo>
                      <a:pt x="66" y="332"/>
                    </a:lnTo>
                    <a:lnTo>
                      <a:pt x="68" y="330"/>
                    </a:lnTo>
                    <a:lnTo>
                      <a:pt x="70" y="330"/>
                    </a:lnTo>
                    <a:lnTo>
                      <a:pt x="78" y="326"/>
                    </a:lnTo>
                    <a:lnTo>
                      <a:pt x="92" y="318"/>
                    </a:lnTo>
                    <a:lnTo>
                      <a:pt x="92" y="318"/>
                    </a:lnTo>
                    <a:lnTo>
                      <a:pt x="108" y="320"/>
                    </a:lnTo>
                    <a:lnTo>
                      <a:pt x="110" y="320"/>
                    </a:lnTo>
                    <a:lnTo>
                      <a:pt x="110" y="320"/>
                    </a:lnTo>
                    <a:lnTo>
                      <a:pt x="134" y="330"/>
                    </a:lnTo>
                    <a:lnTo>
                      <a:pt x="160" y="330"/>
                    </a:lnTo>
                    <a:lnTo>
                      <a:pt x="168" y="320"/>
                    </a:lnTo>
                    <a:lnTo>
                      <a:pt x="168" y="320"/>
                    </a:lnTo>
                    <a:lnTo>
                      <a:pt x="168" y="320"/>
                    </a:lnTo>
                    <a:lnTo>
                      <a:pt x="182" y="312"/>
                    </a:lnTo>
                    <a:lnTo>
                      <a:pt x="196" y="302"/>
                    </a:lnTo>
                    <a:lnTo>
                      <a:pt x="196" y="300"/>
                    </a:lnTo>
                    <a:lnTo>
                      <a:pt x="196" y="300"/>
                    </a:lnTo>
                    <a:lnTo>
                      <a:pt x="206" y="298"/>
                    </a:lnTo>
                    <a:lnTo>
                      <a:pt x="216" y="290"/>
                    </a:lnTo>
                    <a:lnTo>
                      <a:pt x="228" y="274"/>
                    </a:lnTo>
                    <a:lnTo>
                      <a:pt x="246" y="280"/>
                    </a:lnTo>
                    <a:lnTo>
                      <a:pt x="248" y="280"/>
                    </a:lnTo>
                    <a:lnTo>
                      <a:pt x="248" y="282"/>
                    </a:lnTo>
                    <a:lnTo>
                      <a:pt x="248" y="282"/>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90"/>
                    </a:lnTo>
                    <a:lnTo>
                      <a:pt x="296" y="288"/>
                    </a:lnTo>
                    <a:lnTo>
                      <a:pt x="296" y="288"/>
                    </a:lnTo>
                    <a:lnTo>
                      <a:pt x="296" y="288"/>
                    </a:lnTo>
                    <a:lnTo>
                      <a:pt x="302" y="284"/>
                    </a:lnTo>
                    <a:lnTo>
                      <a:pt x="302" y="284"/>
                    </a:lnTo>
                    <a:lnTo>
                      <a:pt x="312" y="276"/>
                    </a:lnTo>
                    <a:lnTo>
                      <a:pt x="312" y="276"/>
                    </a:lnTo>
                    <a:lnTo>
                      <a:pt x="312" y="276"/>
                    </a:lnTo>
                    <a:lnTo>
                      <a:pt x="314" y="276"/>
                    </a:lnTo>
                    <a:lnTo>
                      <a:pt x="322" y="276"/>
                    </a:lnTo>
                    <a:lnTo>
                      <a:pt x="322" y="276"/>
                    </a:lnTo>
                    <a:lnTo>
                      <a:pt x="324" y="268"/>
                    </a:lnTo>
                    <a:lnTo>
                      <a:pt x="330" y="262"/>
                    </a:lnTo>
                    <a:lnTo>
                      <a:pt x="330" y="262"/>
                    </a:lnTo>
                    <a:lnTo>
                      <a:pt x="336" y="258"/>
                    </a:lnTo>
                    <a:lnTo>
                      <a:pt x="342" y="256"/>
                    </a:lnTo>
                    <a:lnTo>
                      <a:pt x="346" y="252"/>
                    </a:lnTo>
                    <a:lnTo>
                      <a:pt x="348" y="252"/>
                    </a:lnTo>
                    <a:lnTo>
                      <a:pt x="348" y="252"/>
                    </a:lnTo>
                    <a:lnTo>
                      <a:pt x="352" y="248"/>
                    </a:lnTo>
                    <a:lnTo>
                      <a:pt x="352" y="248"/>
                    </a:lnTo>
                    <a:lnTo>
                      <a:pt x="352" y="248"/>
                    </a:lnTo>
                    <a:lnTo>
                      <a:pt x="352" y="246"/>
                    </a:lnTo>
                    <a:lnTo>
                      <a:pt x="354" y="246"/>
                    </a:lnTo>
                    <a:lnTo>
                      <a:pt x="366" y="244"/>
                    </a:lnTo>
                    <a:lnTo>
                      <a:pt x="374" y="244"/>
                    </a:lnTo>
                    <a:lnTo>
                      <a:pt x="376" y="240"/>
                    </a:lnTo>
                    <a:lnTo>
                      <a:pt x="380" y="236"/>
                    </a:lnTo>
                    <a:lnTo>
                      <a:pt x="380" y="236"/>
                    </a:lnTo>
                    <a:lnTo>
                      <a:pt x="384" y="228"/>
                    </a:lnTo>
                    <a:lnTo>
                      <a:pt x="382" y="228"/>
                    </a:lnTo>
                    <a:lnTo>
                      <a:pt x="382" y="228"/>
                    </a:lnTo>
                    <a:lnTo>
                      <a:pt x="376" y="218"/>
                    </a:lnTo>
                    <a:lnTo>
                      <a:pt x="372" y="206"/>
                    </a:lnTo>
                    <a:lnTo>
                      <a:pt x="372" y="206"/>
                    </a:lnTo>
                    <a:lnTo>
                      <a:pt x="372" y="206"/>
                    </a:lnTo>
                    <a:lnTo>
                      <a:pt x="372" y="206"/>
                    </a:lnTo>
                    <a:lnTo>
                      <a:pt x="372" y="204"/>
                    </a:lnTo>
                    <a:lnTo>
                      <a:pt x="376" y="188"/>
                    </a:lnTo>
                    <a:lnTo>
                      <a:pt x="376" y="188"/>
                    </a:lnTo>
                    <a:lnTo>
                      <a:pt x="376" y="180"/>
                    </a:lnTo>
                    <a:lnTo>
                      <a:pt x="380" y="174"/>
                    </a:lnTo>
                    <a:lnTo>
                      <a:pt x="380" y="160"/>
                    </a:lnTo>
                    <a:lnTo>
                      <a:pt x="380" y="160"/>
                    </a:lnTo>
                    <a:lnTo>
                      <a:pt x="378" y="158"/>
                    </a:lnTo>
                    <a:lnTo>
                      <a:pt x="372" y="156"/>
                    </a:lnTo>
                    <a:lnTo>
                      <a:pt x="348" y="166"/>
                    </a:lnTo>
                    <a:lnTo>
                      <a:pt x="348" y="140"/>
                    </a:lnTo>
                    <a:lnTo>
                      <a:pt x="348" y="140"/>
                    </a:lnTo>
                    <a:lnTo>
                      <a:pt x="350" y="136"/>
                    </a:lnTo>
                    <a:lnTo>
                      <a:pt x="356" y="132"/>
                    </a:lnTo>
                    <a:lnTo>
                      <a:pt x="372" y="120"/>
                    </a:lnTo>
                    <a:lnTo>
                      <a:pt x="366" y="92"/>
                    </a:lnTo>
                    <a:lnTo>
                      <a:pt x="366" y="92"/>
                    </a:lnTo>
                    <a:lnTo>
                      <a:pt x="366" y="84"/>
                    </a:lnTo>
                    <a:lnTo>
                      <a:pt x="366" y="78"/>
                    </a:lnTo>
                    <a:lnTo>
                      <a:pt x="368" y="74"/>
                    </a:lnTo>
                    <a:lnTo>
                      <a:pt x="372" y="68"/>
                    </a:lnTo>
                    <a:lnTo>
                      <a:pt x="372" y="64"/>
                    </a:lnTo>
                    <a:lnTo>
                      <a:pt x="364" y="64"/>
                    </a:lnTo>
                    <a:lnTo>
                      <a:pt x="360" y="64"/>
                    </a:lnTo>
                    <a:lnTo>
                      <a:pt x="356" y="76"/>
                    </a:lnTo>
                    <a:lnTo>
                      <a:pt x="356" y="76"/>
                    </a:lnTo>
                    <a:lnTo>
                      <a:pt x="352" y="80"/>
                    </a:lnTo>
                    <a:lnTo>
                      <a:pt x="348" y="82"/>
                    </a:lnTo>
                    <a:lnTo>
                      <a:pt x="346" y="82"/>
                    </a:lnTo>
                    <a:lnTo>
                      <a:pt x="338" y="76"/>
                    </a:lnTo>
                    <a:lnTo>
                      <a:pt x="336" y="76"/>
                    </a:lnTo>
                    <a:lnTo>
                      <a:pt x="336" y="76"/>
                    </a:lnTo>
                    <a:lnTo>
                      <a:pt x="336" y="76"/>
                    </a:lnTo>
                    <a:lnTo>
                      <a:pt x="336" y="74"/>
                    </a:lnTo>
                    <a:lnTo>
                      <a:pt x="334" y="68"/>
                    </a:lnTo>
                    <a:lnTo>
                      <a:pt x="332" y="60"/>
                    </a:lnTo>
                    <a:lnTo>
                      <a:pt x="332" y="60"/>
                    </a:lnTo>
                    <a:lnTo>
                      <a:pt x="332" y="60"/>
                    </a:lnTo>
                    <a:lnTo>
                      <a:pt x="332" y="64"/>
                    </a:lnTo>
                    <a:lnTo>
                      <a:pt x="316" y="64"/>
                    </a:lnTo>
                    <a:lnTo>
                      <a:pt x="316" y="60"/>
                    </a:lnTo>
                    <a:lnTo>
                      <a:pt x="312" y="52"/>
                    </a:lnTo>
                    <a:lnTo>
                      <a:pt x="312" y="40"/>
                    </a:lnTo>
                    <a:lnTo>
                      <a:pt x="304" y="24"/>
                    </a:lnTo>
                    <a:lnTo>
                      <a:pt x="304" y="12"/>
                    </a:lnTo>
                    <a:lnTo>
                      <a:pt x="300" y="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1" name="MH_Other_11"/>
              <p:cNvSpPr/>
              <p:nvPr>
                <p:custDataLst>
                  <p:tags r:id="rId11"/>
                </p:custDataLst>
              </p:nvPr>
            </p:nvSpPr>
            <p:spPr bwMode="auto">
              <a:xfrm>
                <a:off x="4573169" y="4222643"/>
                <a:ext cx="673140" cy="460990"/>
              </a:xfrm>
              <a:custGeom>
                <a:avLst/>
                <a:gdLst>
                  <a:gd name="T0" fmla="*/ 394 w 502"/>
                  <a:gd name="T1" fmla="*/ 28 h 382"/>
                  <a:gd name="T2" fmla="*/ 376 w 502"/>
                  <a:gd name="T3" fmla="*/ 36 h 382"/>
                  <a:gd name="T4" fmla="*/ 344 w 502"/>
                  <a:gd name="T5" fmla="*/ 44 h 382"/>
                  <a:gd name="T6" fmla="*/ 322 w 502"/>
                  <a:gd name="T7" fmla="*/ 42 h 382"/>
                  <a:gd name="T8" fmla="*/ 322 w 502"/>
                  <a:gd name="T9" fmla="*/ 42 h 382"/>
                  <a:gd name="T10" fmla="*/ 282 w 502"/>
                  <a:gd name="T11" fmla="*/ 60 h 382"/>
                  <a:gd name="T12" fmla="*/ 270 w 502"/>
                  <a:gd name="T13" fmla="*/ 70 h 382"/>
                  <a:gd name="T14" fmla="*/ 254 w 502"/>
                  <a:gd name="T15" fmla="*/ 80 h 382"/>
                  <a:gd name="T16" fmla="*/ 238 w 502"/>
                  <a:gd name="T17" fmla="*/ 100 h 382"/>
                  <a:gd name="T18" fmla="*/ 210 w 502"/>
                  <a:gd name="T19" fmla="*/ 96 h 382"/>
                  <a:gd name="T20" fmla="*/ 190 w 502"/>
                  <a:gd name="T21" fmla="*/ 96 h 382"/>
                  <a:gd name="T22" fmla="*/ 162 w 502"/>
                  <a:gd name="T23" fmla="*/ 92 h 382"/>
                  <a:gd name="T24" fmla="*/ 148 w 502"/>
                  <a:gd name="T25" fmla="*/ 100 h 382"/>
                  <a:gd name="T26" fmla="*/ 126 w 502"/>
                  <a:gd name="T27" fmla="*/ 116 h 382"/>
                  <a:gd name="T28" fmla="*/ 70 w 502"/>
                  <a:gd name="T29" fmla="*/ 134 h 382"/>
                  <a:gd name="T30" fmla="*/ 20 w 502"/>
                  <a:gd name="T31" fmla="*/ 130 h 382"/>
                  <a:gd name="T32" fmla="*/ 10 w 502"/>
                  <a:gd name="T33" fmla="*/ 132 h 382"/>
                  <a:gd name="T34" fmla="*/ 4 w 502"/>
                  <a:gd name="T35" fmla="*/ 158 h 382"/>
                  <a:gd name="T36" fmla="*/ 40 w 502"/>
                  <a:gd name="T37" fmla="*/ 158 h 382"/>
                  <a:gd name="T38" fmla="*/ 46 w 502"/>
                  <a:gd name="T39" fmla="*/ 188 h 382"/>
                  <a:gd name="T40" fmla="*/ 76 w 502"/>
                  <a:gd name="T41" fmla="*/ 184 h 382"/>
                  <a:gd name="T42" fmla="*/ 100 w 502"/>
                  <a:gd name="T43" fmla="*/ 178 h 382"/>
                  <a:gd name="T44" fmla="*/ 106 w 502"/>
                  <a:gd name="T45" fmla="*/ 218 h 382"/>
                  <a:gd name="T46" fmla="*/ 74 w 502"/>
                  <a:gd name="T47" fmla="*/ 242 h 382"/>
                  <a:gd name="T48" fmla="*/ 106 w 502"/>
                  <a:gd name="T49" fmla="*/ 256 h 382"/>
                  <a:gd name="T50" fmla="*/ 152 w 502"/>
                  <a:gd name="T51" fmla="*/ 264 h 382"/>
                  <a:gd name="T52" fmla="*/ 154 w 502"/>
                  <a:gd name="T53" fmla="*/ 286 h 382"/>
                  <a:gd name="T54" fmla="*/ 142 w 502"/>
                  <a:gd name="T55" fmla="*/ 320 h 382"/>
                  <a:gd name="T56" fmla="*/ 194 w 502"/>
                  <a:gd name="T57" fmla="*/ 356 h 382"/>
                  <a:gd name="T58" fmla="*/ 216 w 502"/>
                  <a:gd name="T59" fmla="*/ 348 h 382"/>
                  <a:gd name="T60" fmla="*/ 254 w 502"/>
                  <a:gd name="T61" fmla="*/ 360 h 382"/>
                  <a:gd name="T62" fmla="*/ 270 w 502"/>
                  <a:gd name="T63" fmla="*/ 360 h 382"/>
                  <a:gd name="T64" fmla="*/ 312 w 502"/>
                  <a:gd name="T65" fmla="*/ 370 h 382"/>
                  <a:gd name="T66" fmla="*/ 320 w 502"/>
                  <a:gd name="T67" fmla="*/ 380 h 382"/>
                  <a:gd name="T68" fmla="*/ 358 w 502"/>
                  <a:gd name="T69" fmla="*/ 356 h 382"/>
                  <a:gd name="T70" fmla="*/ 372 w 502"/>
                  <a:gd name="T71" fmla="*/ 328 h 382"/>
                  <a:gd name="T72" fmla="*/ 400 w 502"/>
                  <a:gd name="T73" fmla="*/ 306 h 382"/>
                  <a:gd name="T74" fmla="*/ 410 w 502"/>
                  <a:gd name="T75" fmla="*/ 286 h 382"/>
                  <a:gd name="T76" fmla="*/ 416 w 502"/>
                  <a:gd name="T77" fmla="*/ 274 h 382"/>
                  <a:gd name="T78" fmla="*/ 456 w 502"/>
                  <a:gd name="T79" fmla="*/ 230 h 382"/>
                  <a:gd name="T80" fmla="*/ 466 w 502"/>
                  <a:gd name="T81" fmla="*/ 210 h 382"/>
                  <a:gd name="T82" fmla="*/ 490 w 502"/>
                  <a:gd name="T83" fmla="*/ 168 h 382"/>
                  <a:gd name="T84" fmla="*/ 502 w 502"/>
                  <a:gd name="T85" fmla="*/ 146 h 382"/>
                  <a:gd name="T86" fmla="*/ 496 w 502"/>
                  <a:gd name="T87" fmla="*/ 120 h 382"/>
                  <a:gd name="T88" fmla="*/ 472 w 502"/>
                  <a:gd name="T89" fmla="*/ 128 h 382"/>
                  <a:gd name="T90" fmla="*/ 454 w 502"/>
                  <a:gd name="T91" fmla="*/ 122 h 382"/>
                  <a:gd name="T92" fmla="*/ 446 w 502"/>
                  <a:gd name="T93" fmla="*/ 98 h 382"/>
                  <a:gd name="T94" fmla="*/ 428 w 502"/>
                  <a:gd name="T95" fmla="*/ 114 h 382"/>
                  <a:gd name="T96" fmla="*/ 422 w 502"/>
                  <a:gd name="T97" fmla="*/ 108 h 382"/>
                  <a:gd name="T98" fmla="*/ 424 w 502"/>
                  <a:gd name="T99" fmla="*/ 88 h 382"/>
                  <a:gd name="T100" fmla="*/ 444 w 502"/>
                  <a:gd name="T101" fmla="*/ 58 h 382"/>
                  <a:gd name="T102" fmla="*/ 442 w 502"/>
                  <a:gd name="T103" fmla="*/ 28 h 382"/>
                  <a:gd name="T104" fmla="*/ 440 w 502"/>
                  <a:gd name="T105" fmla="*/ 8 h 382"/>
                  <a:gd name="T106" fmla="*/ 432 w 502"/>
                  <a:gd name="T107" fmla="*/ 2 h 382"/>
                  <a:gd name="T108" fmla="*/ 422 w 502"/>
                  <a:gd name="T109" fmla="*/ 10 h 382"/>
                  <a:gd name="T110" fmla="*/ 402 w 502"/>
                  <a:gd name="T111"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2" h="382">
                    <a:moveTo>
                      <a:pt x="402" y="8"/>
                    </a:moveTo>
                    <a:lnTo>
                      <a:pt x="402" y="10"/>
                    </a:lnTo>
                    <a:lnTo>
                      <a:pt x="404" y="12"/>
                    </a:lnTo>
                    <a:lnTo>
                      <a:pt x="394" y="28"/>
                    </a:lnTo>
                    <a:lnTo>
                      <a:pt x="394" y="28"/>
                    </a:lnTo>
                    <a:lnTo>
                      <a:pt x="386" y="34"/>
                    </a:lnTo>
                    <a:lnTo>
                      <a:pt x="378" y="36"/>
                    </a:lnTo>
                    <a:lnTo>
                      <a:pt x="376" y="36"/>
                    </a:lnTo>
                    <a:lnTo>
                      <a:pt x="368" y="30"/>
                    </a:lnTo>
                    <a:lnTo>
                      <a:pt x="360" y="32"/>
                    </a:lnTo>
                    <a:lnTo>
                      <a:pt x="344" y="44"/>
                    </a:lnTo>
                    <a:lnTo>
                      <a:pt x="344" y="44"/>
                    </a:lnTo>
                    <a:lnTo>
                      <a:pt x="340" y="44"/>
                    </a:lnTo>
                    <a:lnTo>
                      <a:pt x="336" y="42"/>
                    </a:lnTo>
                    <a:lnTo>
                      <a:pt x="328" y="32"/>
                    </a:lnTo>
                    <a:lnTo>
                      <a:pt x="322" y="42"/>
                    </a:lnTo>
                    <a:lnTo>
                      <a:pt x="322" y="42"/>
                    </a:lnTo>
                    <a:lnTo>
                      <a:pt x="322" y="42"/>
                    </a:lnTo>
                    <a:lnTo>
                      <a:pt x="322" y="42"/>
                    </a:lnTo>
                    <a:lnTo>
                      <a:pt x="322" y="42"/>
                    </a:lnTo>
                    <a:lnTo>
                      <a:pt x="316" y="48"/>
                    </a:lnTo>
                    <a:lnTo>
                      <a:pt x="306" y="48"/>
                    </a:lnTo>
                    <a:lnTo>
                      <a:pt x="294" y="52"/>
                    </a:lnTo>
                    <a:lnTo>
                      <a:pt x="282" y="60"/>
                    </a:lnTo>
                    <a:lnTo>
                      <a:pt x="278" y="60"/>
                    </a:lnTo>
                    <a:lnTo>
                      <a:pt x="274" y="64"/>
                    </a:lnTo>
                    <a:lnTo>
                      <a:pt x="274" y="64"/>
                    </a:lnTo>
                    <a:lnTo>
                      <a:pt x="270" y="70"/>
                    </a:lnTo>
                    <a:lnTo>
                      <a:pt x="270" y="72"/>
                    </a:lnTo>
                    <a:lnTo>
                      <a:pt x="270" y="74"/>
                    </a:lnTo>
                    <a:lnTo>
                      <a:pt x="276" y="82"/>
                    </a:lnTo>
                    <a:lnTo>
                      <a:pt x="254" y="80"/>
                    </a:lnTo>
                    <a:lnTo>
                      <a:pt x="242" y="90"/>
                    </a:lnTo>
                    <a:lnTo>
                      <a:pt x="240" y="94"/>
                    </a:lnTo>
                    <a:lnTo>
                      <a:pt x="240" y="94"/>
                    </a:lnTo>
                    <a:lnTo>
                      <a:pt x="238" y="100"/>
                    </a:lnTo>
                    <a:lnTo>
                      <a:pt x="236" y="102"/>
                    </a:lnTo>
                    <a:lnTo>
                      <a:pt x="236" y="102"/>
                    </a:lnTo>
                    <a:lnTo>
                      <a:pt x="224" y="102"/>
                    </a:lnTo>
                    <a:lnTo>
                      <a:pt x="210" y="96"/>
                    </a:lnTo>
                    <a:lnTo>
                      <a:pt x="206" y="96"/>
                    </a:lnTo>
                    <a:lnTo>
                      <a:pt x="194" y="98"/>
                    </a:lnTo>
                    <a:lnTo>
                      <a:pt x="194" y="98"/>
                    </a:lnTo>
                    <a:lnTo>
                      <a:pt x="190" y="96"/>
                    </a:lnTo>
                    <a:lnTo>
                      <a:pt x="186" y="94"/>
                    </a:lnTo>
                    <a:lnTo>
                      <a:pt x="178" y="84"/>
                    </a:lnTo>
                    <a:lnTo>
                      <a:pt x="170" y="80"/>
                    </a:lnTo>
                    <a:lnTo>
                      <a:pt x="162" y="92"/>
                    </a:lnTo>
                    <a:lnTo>
                      <a:pt x="162" y="92"/>
                    </a:lnTo>
                    <a:lnTo>
                      <a:pt x="160" y="92"/>
                    </a:lnTo>
                    <a:lnTo>
                      <a:pt x="150" y="100"/>
                    </a:lnTo>
                    <a:lnTo>
                      <a:pt x="148" y="100"/>
                    </a:lnTo>
                    <a:lnTo>
                      <a:pt x="148" y="102"/>
                    </a:lnTo>
                    <a:lnTo>
                      <a:pt x="146" y="102"/>
                    </a:lnTo>
                    <a:lnTo>
                      <a:pt x="138" y="104"/>
                    </a:lnTo>
                    <a:lnTo>
                      <a:pt x="126" y="116"/>
                    </a:lnTo>
                    <a:lnTo>
                      <a:pt x="126" y="116"/>
                    </a:lnTo>
                    <a:lnTo>
                      <a:pt x="112" y="122"/>
                    </a:lnTo>
                    <a:lnTo>
                      <a:pt x="102" y="134"/>
                    </a:lnTo>
                    <a:lnTo>
                      <a:pt x="70" y="134"/>
                    </a:lnTo>
                    <a:lnTo>
                      <a:pt x="70" y="134"/>
                    </a:lnTo>
                    <a:lnTo>
                      <a:pt x="46" y="124"/>
                    </a:lnTo>
                    <a:lnTo>
                      <a:pt x="32" y="124"/>
                    </a:lnTo>
                    <a:lnTo>
                      <a:pt x="20" y="130"/>
                    </a:lnTo>
                    <a:lnTo>
                      <a:pt x="18" y="130"/>
                    </a:lnTo>
                    <a:lnTo>
                      <a:pt x="18" y="130"/>
                    </a:lnTo>
                    <a:lnTo>
                      <a:pt x="10" y="132"/>
                    </a:lnTo>
                    <a:lnTo>
                      <a:pt x="10" y="132"/>
                    </a:lnTo>
                    <a:lnTo>
                      <a:pt x="2" y="138"/>
                    </a:lnTo>
                    <a:lnTo>
                      <a:pt x="0" y="142"/>
                    </a:lnTo>
                    <a:lnTo>
                      <a:pt x="0" y="152"/>
                    </a:lnTo>
                    <a:lnTo>
                      <a:pt x="4" y="158"/>
                    </a:lnTo>
                    <a:lnTo>
                      <a:pt x="22" y="152"/>
                    </a:lnTo>
                    <a:lnTo>
                      <a:pt x="22" y="152"/>
                    </a:lnTo>
                    <a:lnTo>
                      <a:pt x="30" y="154"/>
                    </a:lnTo>
                    <a:lnTo>
                      <a:pt x="40" y="158"/>
                    </a:lnTo>
                    <a:lnTo>
                      <a:pt x="42" y="158"/>
                    </a:lnTo>
                    <a:lnTo>
                      <a:pt x="42" y="160"/>
                    </a:lnTo>
                    <a:lnTo>
                      <a:pt x="42" y="186"/>
                    </a:lnTo>
                    <a:lnTo>
                      <a:pt x="46" y="188"/>
                    </a:lnTo>
                    <a:lnTo>
                      <a:pt x="64" y="188"/>
                    </a:lnTo>
                    <a:lnTo>
                      <a:pt x="74" y="184"/>
                    </a:lnTo>
                    <a:lnTo>
                      <a:pt x="76" y="184"/>
                    </a:lnTo>
                    <a:lnTo>
                      <a:pt x="76" y="184"/>
                    </a:lnTo>
                    <a:lnTo>
                      <a:pt x="86" y="180"/>
                    </a:lnTo>
                    <a:lnTo>
                      <a:pt x="94" y="176"/>
                    </a:lnTo>
                    <a:lnTo>
                      <a:pt x="98" y="176"/>
                    </a:lnTo>
                    <a:lnTo>
                      <a:pt x="100" y="178"/>
                    </a:lnTo>
                    <a:lnTo>
                      <a:pt x="104" y="188"/>
                    </a:lnTo>
                    <a:lnTo>
                      <a:pt x="104" y="188"/>
                    </a:lnTo>
                    <a:lnTo>
                      <a:pt x="106" y="216"/>
                    </a:lnTo>
                    <a:lnTo>
                      <a:pt x="106" y="218"/>
                    </a:lnTo>
                    <a:lnTo>
                      <a:pt x="92" y="232"/>
                    </a:lnTo>
                    <a:lnTo>
                      <a:pt x="92" y="232"/>
                    </a:lnTo>
                    <a:lnTo>
                      <a:pt x="92" y="234"/>
                    </a:lnTo>
                    <a:lnTo>
                      <a:pt x="74" y="242"/>
                    </a:lnTo>
                    <a:lnTo>
                      <a:pt x="70" y="248"/>
                    </a:lnTo>
                    <a:lnTo>
                      <a:pt x="72" y="252"/>
                    </a:lnTo>
                    <a:lnTo>
                      <a:pt x="106" y="256"/>
                    </a:lnTo>
                    <a:lnTo>
                      <a:pt x="106" y="256"/>
                    </a:lnTo>
                    <a:lnTo>
                      <a:pt x="106" y="256"/>
                    </a:lnTo>
                    <a:lnTo>
                      <a:pt x="108" y="258"/>
                    </a:lnTo>
                    <a:lnTo>
                      <a:pt x="122" y="266"/>
                    </a:lnTo>
                    <a:lnTo>
                      <a:pt x="152" y="264"/>
                    </a:lnTo>
                    <a:lnTo>
                      <a:pt x="152" y="268"/>
                    </a:lnTo>
                    <a:lnTo>
                      <a:pt x="154" y="284"/>
                    </a:lnTo>
                    <a:lnTo>
                      <a:pt x="154" y="286"/>
                    </a:lnTo>
                    <a:lnTo>
                      <a:pt x="154" y="286"/>
                    </a:lnTo>
                    <a:lnTo>
                      <a:pt x="140" y="300"/>
                    </a:lnTo>
                    <a:lnTo>
                      <a:pt x="140" y="300"/>
                    </a:lnTo>
                    <a:lnTo>
                      <a:pt x="140" y="312"/>
                    </a:lnTo>
                    <a:lnTo>
                      <a:pt x="142" y="320"/>
                    </a:lnTo>
                    <a:lnTo>
                      <a:pt x="144" y="326"/>
                    </a:lnTo>
                    <a:lnTo>
                      <a:pt x="150" y="330"/>
                    </a:lnTo>
                    <a:lnTo>
                      <a:pt x="174" y="344"/>
                    </a:lnTo>
                    <a:lnTo>
                      <a:pt x="194" y="356"/>
                    </a:lnTo>
                    <a:lnTo>
                      <a:pt x="212" y="348"/>
                    </a:lnTo>
                    <a:lnTo>
                      <a:pt x="214" y="348"/>
                    </a:lnTo>
                    <a:lnTo>
                      <a:pt x="214" y="348"/>
                    </a:lnTo>
                    <a:lnTo>
                      <a:pt x="216" y="348"/>
                    </a:lnTo>
                    <a:lnTo>
                      <a:pt x="242" y="368"/>
                    </a:lnTo>
                    <a:lnTo>
                      <a:pt x="246" y="368"/>
                    </a:lnTo>
                    <a:lnTo>
                      <a:pt x="252" y="360"/>
                    </a:lnTo>
                    <a:lnTo>
                      <a:pt x="254" y="360"/>
                    </a:lnTo>
                    <a:lnTo>
                      <a:pt x="254" y="358"/>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58" y="356"/>
                    </a:lnTo>
                    <a:lnTo>
                      <a:pt x="358" y="356"/>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6"/>
                    </a:lnTo>
                    <a:lnTo>
                      <a:pt x="414" y="274"/>
                    </a:lnTo>
                    <a:lnTo>
                      <a:pt x="416" y="274"/>
                    </a:lnTo>
                    <a:lnTo>
                      <a:pt x="416" y="274"/>
                    </a:lnTo>
                    <a:lnTo>
                      <a:pt x="458" y="252"/>
                    </a:lnTo>
                    <a:lnTo>
                      <a:pt x="456" y="230"/>
                    </a:lnTo>
                    <a:lnTo>
                      <a:pt x="456" y="230"/>
                    </a:lnTo>
                    <a:lnTo>
                      <a:pt x="456" y="228"/>
                    </a:lnTo>
                    <a:lnTo>
                      <a:pt x="464" y="212"/>
                    </a:lnTo>
                    <a:lnTo>
                      <a:pt x="466" y="210"/>
                    </a:lnTo>
                    <a:lnTo>
                      <a:pt x="466" y="210"/>
                    </a:lnTo>
                    <a:lnTo>
                      <a:pt x="478" y="180"/>
                    </a:lnTo>
                    <a:lnTo>
                      <a:pt x="478" y="180"/>
                    </a:lnTo>
                    <a:lnTo>
                      <a:pt x="478" y="180"/>
                    </a:lnTo>
                    <a:lnTo>
                      <a:pt x="490" y="168"/>
                    </a:lnTo>
                    <a:lnTo>
                      <a:pt x="496" y="156"/>
                    </a:lnTo>
                    <a:lnTo>
                      <a:pt x="496" y="156"/>
                    </a:lnTo>
                    <a:lnTo>
                      <a:pt x="496" y="156"/>
                    </a:lnTo>
                    <a:lnTo>
                      <a:pt x="502" y="146"/>
                    </a:lnTo>
                    <a:lnTo>
                      <a:pt x="496" y="134"/>
                    </a:lnTo>
                    <a:lnTo>
                      <a:pt x="496" y="132"/>
                    </a:lnTo>
                    <a:lnTo>
                      <a:pt x="496" y="132"/>
                    </a:lnTo>
                    <a:lnTo>
                      <a:pt x="496" y="120"/>
                    </a:lnTo>
                    <a:lnTo>
                      <a:pt x="490" y="120"/>
                    </a:lnTo>
                    <a:lnTo>
                      <a:pt x="478" y="126"/>
                    </a:lnTo>
                    <a:lnTo>
                      <a:pt x="478" y="126"/>
                    </a:lnTo>
                    <a:lnTo>
                      <a:pt x="472" y="128"/>
                    </a:lnTo>
                    <a:lnTo>
                      <a:pt x="468" y="128"/>
                    </a:lnTo>
                    <a:lnTo>
                      <a:pt x="460" y="126"/>
                    </a:lnTo>
                    <a:lnTo>
                      <a:pt x="454" y="122"/>
                    </a:lnTo>
                    <a:lnTo>
                      <a:pt x="454" y="122"/>
                    </a:lnTo>
                    <a:lnTo>
                      <a:pt x="452" y="118"/>
                    </a:lnTo>
                    <a:lnTo>
                      <a:pt x="450" y="114"/>
                    </a:lnTo>
                    <a:lnTo>
                      <a:pt x="452" y="98"/>
                    </a:lnTo>
                    <a:lnTo>
                      <a:pt x="446" y="98"/>
                    </a:lnTo>
                    <a:lnTo>
                      <a:pt x="442" y="102"/>
                    </a:lnTo>
                    <a:lnTo>
                      <a:pt x="442" y="102"/>
                    </a:lnTo>
                    <a:lnTo>
                      <a:pt x="432" y="112"/>
                    </a:lnTo>
                    <a:lnTo>
                      <a:pt x="428" y="114"/>
                    </a:lnTo>
                    <a:lnTo>
                      <a:pt x="428" y="114"/>
                    </a:lnTo>
                    <a:lnTo>
                      <a:pt x="424" y="114"/>
                    </a:lnTo>
                    <a:lnTo>
                      <a:pt x="424" y="114"/>
                    </a:lnTo>
                    <a:lnTo>
                      <a:pt x="422" y="108"/>
                    </a:lnTo>
                    <a:lnTo>
                      <a:pt x="422" y="100"/>
                    </a:lnTo>
                    <a:lnTo>
                      <a:pt x="422" y="100"/>
                    </a:lnTo>
                    <a:lnTo>
                      <a:pt x="422" y="92"/>
                    </a:lnTo>
                    <a:lnTo>
                      <a:pt x="424" y="88"/>
                    </a:lnTo>
                    <a:lnTo>
                      <a:pt x="424" y="88"/>
                    </a:lnTo>
                    <a:lnTo>
                      <a:pt x="426" y="86"/>
                    </a:lnTo>
                    <a:lnTo>
                      <a:pt x="428" y="86"/>
                    </a:lnTo>
                    <a:lnTo>
                      <a:pt x="444" y="58"/>
                    </a:lnTo>
                    <a:lnTo>
                      <a:pt x="448" y="48"/>
                    </a:lnTo>
                    <a:lnTo>
                      <a:pt x="450" y="36"/>
                    </a:lnTo>
                    <a:lnTo>
                      <a:pt x="442" y="28"/>
                    </a:lnTo>
                    <a:lnTo>
                      <a:pt x="442" y="28"/>
                    </a:lnTo>
                    <a:lnTo>
                      <a:pt x="440" y="22"/>
                    </a:lnTo>
                    <a:lnTo>
                      <a:pt x="440" y="12"/>
                    </a:lnTo>
                    <a:lnTo>
                      <a:pt x="440" y="8"/>
                    </a:lnTo>
                    <a:lnTo>
                      <a:pt x="440" y="8"/>
                    </a:lnTo>
                    <a:lnTo>
                      <a:pt x="438" y="4"/>
                    </a:lnTo>
                    <a:lnTo>
                      <a:pt x="434" y="0"/>
                    </a:lnTo>
                    <a:lnTo>
                      <a:pt x="434" y="0"/>
                    </a:lnTo>
                    <a:lnTo>
                      <a:pt x="432" y="2"/>
                    </a:lnTo>
                    <a:lnTo>
                      <a:pt x="432" y="2"/>
                    </a:lnTo>
                    <a:lnTo>
                      <a:pt x="430" y="6"/>
                    </a:lnTo>
                    <a:lnTo>
                      <a:pt x="426" y="8"/>
                    </a:lnTo>
                    <a:lnTo>
                      <a:pt x="422" y="10"/>
                    </a:lnTo>
                    <a:lnTo>
                      <a:pt x="416" y="8"/>
                    </a:lnTo>
                    <a:lnTo>
                      <a:pt x="416" y="8"/>
                    </a:lnTo>
                    <a:lnTo>
                      <a:pt x="410" y="8"/>
                    </a:lnTo>
                    <a:lnTo>
                      <a:pt x="402" y="8"/>
                    </a:lnTo>
                    <a:lnTo>
                      <a:pt x="402" y="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2" name="MH_Other_12"/>
              <p:cNvSpPr/>
              <p:nvPr>
                <p:custDataLst>
                  <p:tags r:id="rId12"/>
                </p:custDataLst>
              </p:nvPr>
            </p:nvSpPr>
            <p:spPr bwMode="auto">
              <a:xfrm>
                <a:off x="4667337" y="3716558"/>
                <a:ext cx="381289" cy="348211"/>
              </a:xfrm>
              <a:custGeom>
                <a:avLst/>
                <a:gdLst>
                  <a:gd name="T0" fmla="*/ 268 w 284"/>
                  <a:gd name="T1" fmla="*/ 32 h 288"/>
                  <a:gd name="T2" fmla="*/ 258 w 284"/>
                  <a:gd name="T3" fmla="*/ 28 h 288"/>
                  <a:gd name="T4" fmla="*/ 250 w 284"/>
                  <a:gd name="T5" fmla="*/ 24 h 288"/>
                  <a:gd name="T6" fmla="*/ 234 w 284"/>
                  <a:gd name="T7" fmla="*/ 28 h 288"/>
                  <a:gd name="T8" fmla="*/ 222 w 284"/>
                  <a:gd name="T9" fmla="*/ 22 h 288"/>
                  <a:gd name="T10" fmla="*/ 220 w 284"/>
                  <a:gd name="T11" fmla="*/ 20 h 288"/>
                  <a:gd name="T12" fmla="*/ 204 w 284"/>
                  <a:gd name="T13" fmla="*/ 4 h 288"/>
                  <a:gd name="T14" fmla="*/ 176 w 284"/>
                  <a:gd name="T15" fmla="*/ 16 h 288"/>
                  <a:gd name="T16" fmla="*/ 172 w 284"/>
                  <a:gd name="T17" fmla="*/ 40 h 288"/>
                  <a:gd name="T18" fmla="*/ 162 w 284"/>
                  <a:gd name="T19" fmla="*/ 60 h 288"/>
                  <a:gd name="T20" fmla="*/ 144 w 284"/>
                  <a:gd name="T21" fmla="*/ 86 h 288"/>
                  <a:gd name="T22" fmla="*/ 124 w 284"/>
                  <a:gd name="T23" fmla="*/ 104 h 288"/>
                  <a:gd name="T24" fmla="*/ 114 w 284"/>
                  <a:gd name="T25" fmla="*/ 120 h 288"/>
                  <a:gd name="T26" fmla="*/ 88 w 284"/>
                  <a:gd name="T27" fmla="*/ 144 h 288"/>
                  <a:gd name="T28" fmla="*/ 72 w 284"/>
                  <a:gd name="T29" fmla="*/ 164 h 288"/>
                  <a:gd name="T30" fmla="*/ 8 w 284"/>
                  <a:gd name="T31" fmla="*/ 160 h 288"/>
                  <a:gd name="T32" fmla="*/ 6 w 284"/>
                  <a:gd name="T33" fmla="*/ 208 h 288"/>
                  <a:gd name="T34" fmla="*/ 32 w 284"/>
                  <a:gd name="T35" fmla="*/ 234 h 288"/>
                  <a:gd name="T36" fmla="*/ 32 w 284"/>
                  <a:gd name="T37" fmla="*/ 234 h 288"/>
                  <a:gd name="T38" fmla="*/ 42 w 284"/>
                  <a:gd name="T39" fmla="*/ 262 h 288"/>
                  <a:gd name="T40" fmla="*/ 44 w 284"/>
                  <a:gd name="T41" fmla="*/ 268 h 288"/>
                  <a:gd name="T42" fmla="*/ 62 w 284"/>
                  <a:gd name="T43" fmla="*/ 262 h 288"/>
                  <a:gd name="T44" fmla="*/ 70 w 284"/>
                  <a:gd name="T45" fmla="*/ 266 h 288"/>
                  <a:gd name="T46" fmla="*/ 76 w 284"/>
                  <a:gd name="T47" fmla="*/ 246 h 288"/>
                  <a:gd name="T48" fmla="*/ 80 w 284"/>
                  <a:gd name="T49" fmla="*/ 242 h 288"/>
                  <a:gd name="T50" fmla="*/ 110 w 284"/>
                  <a:gd name="T51" fmla="*/ 232 h 288"/>
                  <a:gd name="T52" fmla="*/ 112 w 284"/>
                  <a:gd name="T53" fmla="*/ 212 h 288"/>
                  <a:gd name="T54" fmla="*/ 120 w 284"/>
                  <a:gd name="T55" fmla="*/ 206 h 288"/>
                  <a:gd name="T56" fmla="*/ 122 w 284"/>
                  <a:gd name="T57" fmla="*/ 206 h 288"/>
                  <a:gd name="T58" fmla="*/ 136 w 284"/>
                  <a:gd name="T59" fmla="*/ 220 h 288"/>
                  <a:gd name="T60" fmla="*/ 140 w 284"/>
                  <a:gd name="T61" fmla="*/ 232 h 288"/>
                  <a:gd name="T62" fmla="*/ 152 w 284"/>
                  <a:gd name="T63" fmla="*/ 216 h 288"/>
                  <a:gd name="T64" fmla="*/ 162 w 284"/>
                  <a:gd name="T65" fmla="*/ 212 h 288"/>
                  <a:gd name="T66" fmla="*/ 174 w 284"/>
                  <a:gd name="T67" fmla="*/ 214 h 288"/>
                  <a:gd name="T68" fmla="*/ 180 w 284"/>
                  <a:gd name="T69" fmla="*/ 236 h 288"/>
                  <a:gd name="T70" fmla="*/ 188 w 284"/>
                  <a:gd name="T71" fmla="*/ 254 h 288"/>
                  <a:gd name="T72" fmla="*/ 194 w 284"/>
                  <a:gd name="T73" fmla="*/ 270 h 288"/>
                  <a:gd name="T74" fmla="*/ 208 w 284"/>
                  <a:gd name="T75" fmla="*/ 270 h 288"/>
                  <a:gd name="T76" fmla="*/ 208 w 284"/>
                  <a:gd name="T77" fmla="*/ 272 h 288"/>
                  <a:gd name="T78" fmla="*/ 216 w 284"/>
                  <a:gd name="T79" fmla="*/ 288 h 288"/>
                  <a:gd name="T80" fmla="*/ 220 w 284"/>
                  <a:gd name="T81" fmla="*/ 276 h 288"/>
                  <a:gd name="T82" fmla="*/ 224 w 284"/>
                  <a:gd name="T83" fmla="*/ 274 h 288"/>
                  <a:gd name="T84" fmla="*/ 230 w 284"/>
                  <a:gd name="T85" fmla="*/ 270 h 288"/>
                  <a:gd name="T86" fmla="*/ 236 w 284"/>
                  <a:gd name="T87" fmla="*/ 264 h 288"/>
                  <a:gd name="T88" fmla="*/ 188 w 284"/>
                  <a:gd name="T89" fmla="*/ 168 h 288"/>
                  <a:gd name="T90" fmla="*/ 176 w 284"/>
                  <a:gd name="T91" fmla="*/ 128 h 288"/>
                  <a:gd name="T92" fmla="*/ 174 w 284"/>
                  <a:gd name="T93" fmla="*/ 128 h 288"/>
                  <a:gd name="T94" fmla="*/ 182 w 284"/>
                  <a:gd name="T95" fmla="*/ 104 h 288"/>
                  <a:gd name="T96" fmla="*/ 260 w 284"/>
                  <a:gd name="T97" fmla="*/ 88 h 288"/>
                  <a:gd name="T98" fmla="*/ 262 w 284"/>
                  <a:gd name="T99" fmla="*/ 86 h 288"/>
                  <a:gd name="T100" fmla="*/ 280 w 284"/>
                  <a:gd name="T101" fmla="*/ 76 h 288"/>
                  <a:gd name="T102" fmla="*/ 284 w 284"/>
                  <a:gd name="T103"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 h="288">
                    <a:moveTo>
                      <a:pt x="284" y="58"/>
                    </a:moveTo>
                    <a:lnTo>
                      <a:pt x="278" y="44"/>
                    </a:lnTo>
                    <a:lnTo>
                      <a:pt x="268" y="32"/>
                    </a:lnTo>
                    <a:lnTo>
                      <a:pt x="260" y="30"/>
                    </a:lnTo>
                    <a:lnTo>
                      <a:pt x="258" y="30"/>
                    </a:lnTo>
                    <a:lnTo>
                      <a:pt x="258" y="28"/>
                    </a:lnTo>
                    <a:lnTo>
                      <a:pt x="258" y="28"/>
                    </a:lnTo>
                    <a:lnTo>
                      <a:pt x="250" y="24"/>
                    </a:lnTo>
                    <a:lnTo>
                      <a:pt x="250" y="24"/>
                    </a:lnTo>
                    <a:lnTo>
                      <a:pt x="248" y="24"/>
                    </a:lnTo>
                    <a:lnTo>
                      <a:pt x="244" y="26"/>
                    </a:lnTo>
                    <a:lnTo>
                      <a:pt x="234" y="28"/>
                    </a:lnTo>
                    <a:lnTo>
                      <a:pt x="234" y="28"/>
                    </a:lnTo>
                    <a:lnTo>
                      <a:pt x="232" y="26"/>
                    </a:lnTo>
                    <a:lnTo>
                      <a:pt x="222" y="22"/>
                    </a:lnTo>
                    <a:lnTo>
                      <a:pt x="222" y="22"/>
                    </a:lnTo>
                    <a:lnTo>
                      <a:pt x="220" y="22"/>
                    </a:lnTo>
                    <a:lnTo>
                      <a:pt x="220" y="20"/>
                    </a:lnTo>
                    <a:lnTo>
                      <a:pt x="220" y="20"/>
                    </a:lnTo>
                    <a:lnTo>
                      <a:pt x="212" y="12"/>
                    </a:lnTo>
                    <a:lnTo>
                      <a:pt x="204" y="4"/>
                    </a:lnTo>
                    <a:lnTo>
                      <a:pt x="196" y="0"/>
                    </a:lnTo>
                    <a:lnTo>
                      <a:pt x="188" y="8"/>
                    </a:lnTo>
                    <a:lnTo>
                      <a:pt x="176" y="16"/>
                    </a:lnTo>
                    <a:lnTo>
                      <a:pt x="172" y="40"/>
                    </a:lnTo>
                    <a:lnTo>
                      <a:pt x="172" y="40"/>
                    </a:lnTo>
                    <a:lnTo>
                      <a:pt x="172" y="40"/>
                    </a:lnTo>
                    <a:lnTo>
                      <a:pt x="162" y="58"/>
                    </a:lnTo>
                    <a:lnTo>
                      <a:pt x="162" y="60"/>
                    </a:lnTo>
                    <a:lnTo>
                      <a:pt x="162" y="60"/>
                    </a:lnTo>
                    <a:lnTo>
                      <a:pt x="154" y="68"/>
                    </a:lnTo>
                    <a:lnTo>
                      <a:pt x="144" y="86"/>
                    </a:lnTo>
                    <a:lnTo>
                      <a:pt x="144" y="86"/>
                    </a:lnTo>
                    <a:lnTo>
                      <a:pt x="144" y="88"/>
                    </a:lnTo>
                    <a:lnTo>
                      <a:pt x="144" y="88"/>
                    </a:lnTo>
                    <a:lnTo>
                      <a:pt x="124" y="104"/>
                    </a:lnTo>
                    <a:lnTo>
                      <a:pt x="116" y="118"/>
                    </a:lnTo>
                    <a:lnTo>
                      <a:pt x="116" y="118"/>
                    </a:lnTo>
                    <a:lnTo>
                      <a:pt x="114" y="120"/>
                    </a:lnTo>
                    <a:lnTo>
                      <a:pt x="110" y="124"/>
                    </a:lnTo>
                    <a:lnTo>
                      <a:pt x="96" y="132"/>
                    </a:lnTo>
                    <a:lnTo>
                      <a:pt x="88" y="144"/>
                    </a:lnTo>
                    <a:lnTo>
                      <a:pt x="88" y="144"/>
                    </a:lnTo>
                    <a:lnTo>
                      <a:pt x="74" y="164"/>
                    </a:lnTo>
                    <a:lnTo>
                      <a:pt x="72" y="164"/>
                    </a:lnTo>
                    <a:lnTo>
                      <a:pt x="72" y="164"/>
                    </a:lnTo>
                    <a:lnTo>
                      <a:pt x="72" y="164"/>
                    </a:lnTo>
                    <a:lnTo>
                      <a:pt x="8" y="160"/>
                    </a:lnTo>
                    <a:lnTo>
                      <a:pt x="0" y="168"/>
                    </a:lnTo>
                    <a:lnTo>
                      <a:pt x="0" y="180"/>
                    </a:lnTo>
                    <a:lnTo>
                      <a:pt x="6" y="208"/>
                    </a:lnTo>
                    <a:lnTo>
                      <a:pt x="20" y="226"/>
                    </a:lnTo>
                    <a:lnTo>
                      <a:pt x="32" y="232"/>
                    </a:lnTo>
                    <a:lnTo>
                      <a:pt x="32" y="234"/>
                    </a:lnTo>
                    <a:lnTo>
                      <a:pt x="32" y="234"/>
                    </a:lnTo>
                    <a:lnTo>
                      <a:pt x="32" y="234"/>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70" y="266"/>
                    </a:lnTo>
                    <a:lnTo>
                      <a:pt x="68" y="260"/>
                    </a:lnTo>
                    <a:lnTo>
                      <a:pt x="68" y="260"/>
                    </a:lnTo>
                    <a:lnTo>
                      <a:pt x="76" y="246"/>
                    </a:lnTo>
                    <a:lnTo>
                      <a:pt x="76" y="246"/>
                    </a:lnTo>
                    <a:lnTo>
                      <a:pt x="78" y="244"/>
                    </a:lnTo>
                    <a:lnTo>
                      <a:pt x="80" y="242"/>
                    </a:lnTo>
                    <a:lnTo>
                      <a:pt x="88" y="242"/>
                    </a:lnTo>
                    <a:lnTo>
                      <a:pt x="102" y="242"/>
                    </a:lnTo>
                    <a:lnTo>
                      <a:pt x="110" y="232"/>
                    </a:lnTo>
                    <a:lnTo>
                      <a:pt x="110" y="222"/>
                    </a:lnTo>
                    <a:lnTo>
                      <a:pt x="112" y="212"/>
                    </a:lnTo>
                    <a:lnTo>
                      <a:pt x="112" y="212"/>
                    </a:lnTo>
                    <a:lnTo>
                      <a:pt x="114" y="210"/>
                    </a:lnTo>
                    <a:lnTo>
                      <a:pt x="114" y="210"/>
                    </a:lnTo>
                    <a:lnTo>
                      <a:pt x="120" y="206"/>
                    </a:lnTo>
                    <a:lnTo>
                      <a:pt x="120" y="206"/>
                    </a:lnTo>
                    <a:lnTo>
                      <a:pt x="120" y="206"/>
                    </a:lnTo>
                    <a:lnTo>
                      <a:pt x="122" y="206"/>
                    </a:lnTo>
                    <a:lnTo>
                      <a:pt x="134" y="208"/>
                    </a:lnTo>
                    <a:lnTo>
                      <a:pt x="134" y="210"/>
                    </a:lnTo>
                    <a:lnTo>
                      <a:pt x="136" y="220"/>
                    </a:lnTo>
                    <a:lnTo>
                      <a:pt x="136" y="224"/>
                    </a:lnTo>
                    <a:lnTo>
                      <a:pt x="138" y="232"/>
                    </a:lnTo>
                    <a:lnTo>
                      <a:pt x="140" y="232"/>
                    </a:lnTo>
                    <a:lnTo>
                      <a:pt x="144" y="226"/>
                    </a:lnTo>
                    <a:lnTo>
                      <a:pt x="144" y="226"/>
                    </a:lnTo>
                    <a:lnTo>
                      <a:pt x="152" y="21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2"/>
                    </a:lnTo>
                    <a:lnTo>
                      <a:pt x="188" y="254"/>
                    </a:lnTo>
                    <a:lnTo>
                      <a:pt x="188" y="264"/>
                    </a:lnTo>
                    <a:lnTo>
                      <a:pt x="192" y="270"/>
                    </a:lnTo>
                    <a:lnTo>
                      <a:pt x="194" y="270"/>
                    </a:lnTo>
                    <a:lnTo>
                      <a:pt x="196" y="266"/>
                    </a:lnTo>
                    <a:lnTo>
                      <a:pt x="198" y="264"/>
                    </a:lnTo>
                    <a:lnTo>
                      <a:pt x="208" y="270"/>
                    </a:lnTo>
                    <a:lnTo>
                      <a:pt x="208" y="270"/>
                    </a:lnTo>
                    <a:lnTo>
                      <a:pt x="208" y="270"/>
                    </a:lnTo>
                    <a:lnTo>
                      <a:pt x="208" y="272"/>
                    </a:lnTo>
                    <a:lnTo>
                      <a:pt x="208" y="272"/>
                    </a:lnTo>
                    <a:lnTo>
                      <a:pt x="212" y="286"/>
                    </a:lnTo>
                    <a:lnTo>
                      <a:pt x="216" y="288"/>
                    </a:lnTo>
                    <a:lnTo>
                      <a:pt x="216" y="286"/>
                    </a:lnTo>
                    <a:lnTo>
                      <a:pt x="220" y="276"/>
                    </a:lnTo>
                    <a:lnTo>
                      <a:pt x="220" y="276"/>
                    </a:lnTo>
                    <a:lnTo>
                      <a:pt x="222" y="274"/>
                    </a:lnTo>
                    <a:lnTo>
                      <a:pt x="222" y="274"/>
                    </a:lnTo>
                    <a:lnTo>
                      <a:pt x="224" y="274"/>
                    </a:lnTo>
                    <a:lnTo>
                      <a:pt x="228" y="270"/>
                    </a:lnTo>
                    <a:lnTo>
                      <a:pt x="230"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6" y="128"/>
                    </a:lnTo>
                    <a:lnTo>
                      <a:pt x="174" y="128"/>
                    </a:lnTo>
                    <a:lnTo>
                      <a:pt x="174" y="128"/>
                    </a:lnTo>
                    <a:lnTo>
                      <a:pt x="176" y="126"/>
                    </a:lnTo>
                    <a:lnTo>
                      <a:pt x="180" y="104"/>
                    </a:lnTo>
                    <a:lnTo>
                      <a:pt x="182" y="104"/>
                    </a:lnTo>
                    <a:lnTo>
                      <a:pt x="184" y="104"/>
                    </a:lnTo>
                    <a:lnTo>
                      <a:pt x="234" y="102"/>
                    </a:lnTo>
                    <a:lnTo>
                      <a:pt x="260" y="88"/>
                    </a:lnTo>
                    <a:lnTo>
                      <a:pt x="260" y="88"/>
                    </a:lnTo>
                    <a:lnTo>
                      <a:pt x="262" y="86"/>
                    </a:lnTo>
                    <a:lnTo>
                      <a:pt x="262" y="86"/>
                    </a:lnTo>
                    <a:lnTo>
                      <a:pt x="274" y="82"/>
                    </a:lnTo>
                    <a:lnTo>
                      <a:pt x="278" y="78"/>
                    </a:lnTo>
                    <a:lnTo>
                      <a:pt x="280" y="76"/>
                    </a:lnTo>
                    <a:lnTo>
                      <a:pt x="280" y="76"/>
                    </a:lnTo>
                    <a:lnTo>
                      <a:pt x="282" y="68"/>
                    </a:lnTo>
                    <a:lnTo>
                      <a:pt x="284" y="58"/>
                    </a:lnTo>
                    <a:lnTo>
                      <a:pt x="284" y="5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3" name="MH_Other_13"/>
              <p:cNvSpPr/>
              <p:nvPr>
                <p:custDataLst>
                  <p:tags r:id="rId13"/>
                </p:custDataLst>
              </p:nvPr>
            </p:nvSpPr>
            <p:spPr bwMode="auto">
              <a:xfrm>
                <a:off x="4667314" y="3041267"/>
                <a:ext cx="434638" cy="697829"/>
              </a:xfrm>
              <a:custGeom>
                <a:avLst/>
                <a:gdLst>
                  <a:gd name="T0" fmla="*/ 108 w 324"/>
                  <a:gd name="T1" fmla="*/ 196 h 578"/>
                  <a:gd name="T2" fmla="*/ 124 w 324"/>
                  <a:gd name="T3" fmla="*/ 202 h 578"/>
                  <a:gd name="T4" fmla="*/ 176 w 324"/>
                  <a:gd name="T5" fmla="*/ 228 h 578"/>
                  <a:gd name="T6" fmla="*/ 186 w 324"/>
                  <a:gd name="T7" fmla="*/ 244 h 578"/>
                  <a:gd name="T8" fmla="*/ 178 w 324"/>
                  <a:gd name="T9" fmla="*/ 260 h 578"/>
                  <a:gd name="T10" fmla="*/ 178 w 324"/>
                  <a:gd name="T11" fmla="*/ 286 h 578"/>
                  <a:gd name="T12" fmla="*/ 168 w 324"/>
                  <a:gd name="T13" fmla="*/ 316 h 578"/>
                  <a:gd name="T14" fmla="*/ 140 w 324"/>
                  <a:gd name="T15" fmla="*/ 312 h 578"/>
                  <a:gd name="T16" fmla="*/ 130 w 324"/>
                  <a:gd name="T17" fmla="*/ 340 h 578"/>
                  <a:gd name="T18" fmla="*/ 116 w 324"/>
                  <a:gd name="T19" fmla="*/ 354 h 578"/>
                  <a:gd name="T20" fmla="*/ 88 w 324"/>
                  <a:gd name="T21" fmla="*/ 348 h 578"/>
                  <a:gd name="T22" fmla="*/ 40 w 324"/>
                  <a:gd name="T23" fmla="*/ 376 h 578"/>
                  <a:gd name="T24" fmla="*/ 48 w 324"/>
                  <a:gd name="T25" fmla="*/ 408 h 578"/>
                  <a:gd name="T26" fmla="*/ 52 w 324"/>
                  <a:gd name="T27" fmla="*/ 440 h 578"/>
                  <a:gd name="T28" fmla="*/ 16 w 324"/>
                  <a:gd name="T29" fmla="*/ 446 h 578"/>
                  <a:gd name="T30" fmla="*/ 6 w 324"/>
                  <a:gd name="T31" fmla="*/ 486 h 578"/>
                  <a:gd name="T32" fmla="*/ 30 w 324"/>
                  <a:gd name="T33" fmla="*/ 518 h 578"/>
                  <a:gd name="T34" fmla="*/ 80 w 324"/>
                  <a:gd name="T35" fmla="*/ 504 h 578"/>
                  <a:gd name="T36" fmla="*/ 94 w 324"/>
                  <a:gd name="T37" fmla="*/ 532 h 578"/>
                  <a:gd name="T38" fmla="*/ 104 w 324"/>
                  <a:gd name="T39" fmla="*/ 530 h 578"/>
                  <a:gd name="T40" fmla="*/ 152 w 324"/>
                  <a:gd name="T41" fmla="*/ 546 h 578"/>
                  <a:gd name="T42" fmla="*/ 196 w 324"/>
                  <a:gd name="T43" fmla="*/ 548 h 578"/>
                  <a:gd name="T44" fmla="*/ 208 w 324"/>
                  <a:gd name="T45" fmla="*/ 556 h 578"/>
                  <a:gd name="T46" fmla="*/ 226 w 324"/>
                  <a:gd name="T47" fmla="*/ 574 h 578"/>
                  <a:gd name="T48" fmla="*/ 240 w 324"/>
                  <a:gd name="T49" fmla="*/ 548 h 578"/>
                  <a:gd name="T50" fmla="*/ 246 w 324"/>
                  <a:gd name="T51" fmla="*/ 516 h 578"/>
                  <a:gd name="T52" fmla="*/ 268 w 324"/>
                  <a:gd name="T53" fmla="*/ 512 h 578"/>
                  <a:gd name="T54" fmla="*/ 236 w 324"/>
                  <a:gd name="T55" fmla="*/ 476 h 578"/>
                  <a:gd name="T56" fmla="*/ 242 w 324"/>
                  <a:gd name="T57" fmla="*/ 460 h 578"/>
                  <a:gd name="T58" fmla="*/ 302 w 324"/>
                  <a:gd name="T59" fmla="*/ 466 h 578"/>
                  <a:gd name="T60" fmla="*/ 320 w 324"/>
                  <a:gd name="T61" fmla="*/ 438 h 578"/>
                  <a:gd name="T62" fmla="*/ 296 w 324"/>
                  <a:gd name="T63" fmla="*/ 420 h 578"/>
                  <a:gd name="T64" fmla="*/ 276 w 324"/>
                  <a:gd name="T65" fmla="*/ 368 h 578"/>
                  <a:gd name="T66" fmla="*/ 274 w 324"/>
                  <a:gd name="T67" fmla="*/ 364 h 578"/>
                  <a:gd name="T68" fmla="*/ 280 w 324"/>
                  <a:gd name="T69" fmla="*/ 232 h 578"/>
                  <a:gd name="T70" fmla="*/ 278 w 324"/>
                  <a:gd name="T71" fmla="*/ 162 h 578"/>
                  <a:gd name="T72" fmla="*/ 296 w 324"/>
                  <a:gd name="T73" fmla="*/ 136 h 578"/>
                  <a:gd name="T74" fmla="*/ 280 w 324"/>
                  <a:gd name="T75" fmla="*/ 110 h 578"/>
                  <a:gd name="T76" fmla="*/ 276 w 324"/>
                  <a:gd name="T77" fmla="*/ 88 h 578"/>
                  <a:gd name="T78" fmla="*/ 298 w 324"/>
                  <a:gd name="T79" fmla="*/ 60 h 578"/>
                  <a:gd name="T80" fmla="*/ 290 w 324"/>
                  <a:gd name="T81" fmla="*/ 34 h 578"/>
                  <a:gd name="T82" fmla="*/ 312 w 324"/>
                  <a:gd name="T83" fmla="*/ 12 h 578"/>
                  <a:gd name="T84" fmla="*/ 292 w 324"/>
                  <a:gd name="T85" fmla="*/ 18 h 578"/>
                  <a:gd name="T86" fmla="*/ 260 w 324"/>
                  <a:gd name="T87" fmla="*/ 28 h 578"/>
                  <a:gd name="T88" fmla="*/ 210 w 324"/>
                  <a:gd name="T89" fmla="*/ 56 h 578"/>
                  <a:gd name="T90" fmla="*/ 192 w 324"/>
                  <a:gd name="T91" fmla="*/ 88 h 578"/>
                  <a:gd name="T92" fmla="*/ 184 w 324"/>
                  <a:gd name="T93" fmla="*/ 130 h 578"/>
                  <a:gd name="T94" fmla="*/ 174 w 324"/>
                  <a:gd name="T95" fmla="*/ 144 h 578"/>
                  <a:gd name="T96" fmla="*/ 172 w 324"/>
                  <a:gd name="T97" fmla="*/ 146 h 578"/>
                  <a:gd name="T98" fmla="*/ 152 w 324"/>
                  <a:gd name="T99" fmla="*/ 148 h 578"/>
                  <a:gd name="T100" fmla="*/ 108 w 324"/>
                  <a:gd name="T101"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4" h="578">
                    <a:moveTo>
                      <a:pt x="108" y="132"/>
                    </a:moveTo>
                    <a:lnTo>
                      <a:pt x="104" y="130"/>
                    </a:lnTo>
                    <a:lnTo>
                      <a:pt x="96" y="180"/>
                    </a:lnTo>
                    <a:lnTo>
                      <a:pt x="108" y="196"/>
                    </a:lnTo>
                    <a:lnTo>
                      <a:pt x="122" y="200"/>
                    </a:lnTo>
                    <a:lnTo>
                      <a:pt x="122" y="200"/>
                    </a:lnTo>
                    <a:lnTo>
                      <a:pt x="122" y="200"/>
                    </a:lnTo>
                    <a:lnTo>
                      <a:pt x="124" y="202"/>
                    </a:lnTo>
                    <a:lnTo>
                      <a:pt x="140" y="216"/>
                    </a:lnTo>
                    <a:lnTo>
                      <a:pt x="164" y="220"/>
                    </a:lnTo>
                    <a:lnTo>
                      <a:pt x="164" y="220"/>
                    </a:lnTo>
                    <a:lnTo>
                      <a:pt x="176" y="228"/>
                    </a:lnTo>
                    <a:lnTo>
                      <a:pt x="176" y="228"/>
                    </a:lnTo>
                    <a:lnTo>
                      <a:pt x="176" y="228"/>
                    </a:lnTo>
                    <a:lnTo>
                      <a:pt x="176" y="230"/>
                    </a:lnTo>
                    <a:lnTo>
                      <a:pt x="186" y="244"/>
                    </a:lnTo>
                    <a:lnTo>
                      <a:pt x="188" y="244"/>
                    </a:lnTo>
                    <a:lnTo>
                      <a:pt x="186" y="246"/>
                    </a:lnTo>
                    <a:lnTo>
                      <a:pt x="178" y="260"/>
                    </a:lnTo>
                    <a:lnTo>
                      <a:pt x="178" y="260"/>
                    </a:lnTo>
                    <a:lnTo>
                      <a:pt x="178" y="264"/>
                    </a:lnTo>
                    <a:lnTo>
                      <a:pt x="176" y="272"/>
                    </a:lnTo>
                    <a:lnTo>
                      <a:pt x="178" y="272"/>
                    </a:lnTo>
                    <a:lnTo>
                      <a:pt x="178" y="286"/>
                    </a:lnTo>
                    <a:lnTo>
                      <a:pt x="176" y="288"/>
                    </a:lnTo>
                    <a:lnTo>
                      <a:pt x="176" y="288"/>
                    </a:lnTo>
                    <a:lnTo>
                      <a:pt x="170" y="312"/>
                    </a:lnTo>
                    <a:lnTo>
                      <a:pt x="168" y="316"/>
                    </a:lnTo>
                    <a:lnTo>
                      <a:pt x="168" y="316"/>
                    </a:lnTo>
                    <a:lnTo>
                      <a:pt x="164" y="314"/>
                    </a:lnTo>
                    <a:lnTo>
                      <a:pt x="154" y="312"/>
                    </a:lnTo>
                    <a:lnTo>
                      <a:pt x="140" y="312"/>
                    </a:lnTo>
                    <a:lnTo>
                      <a:pt x="128" y="316"/>
                    </a:lnTo>
                    <a:lnTo>
                      <a:pt x="116" y="328"/>
                    </a:lnTo>
                    <a:lnTo>
                      <a:pt x="112" y="332"/>
                    </a:lnTo>
                    <a:lnTo>
                      <a:pt x="130" y="340"/>
                    </a:lnTo>
                    <a:lnTo>
                      <a:pt x="128" y="344"/>
                    </a:lnTo>
                    <a:lnTo>
                      <a:pt x="128" y="344"/>
                    </a:lnTo>
                    <a:lnTo>
                      <a:pt x="124" y="350"/>
                    </a:lnTo>
                    <a:lnTo>
                      <a:pt x="116" y="354"/>
                    </a:lnTo>
                    <a:lnTo>
                      <a:pt x="106" y="354"/>
                    </a:lnTo>
                    <a:lnTo>
                      <a:pt x="88" y="348"/>
                    </a:lnTo>
                    <a:lnTo>
                      <a:pt x="88" y="348"/>
                    </a:lnTo>
                    <a:lnTo>
                      <a:pt x="88" y="348"/>
                    </a:lnTo>
                    <a:lnTo>
                      <a:pt x="70" y="338"/>
                    </a:lnTo>
                    <a:lnTo>
                      <a:pt x="64" y="338"/>
                    </a:lnTo>
                    <a:lnTo>
                      <a:pt x="44" y="366"/>
                    </a:lnTo>
                    <a:lnTo>
                      <a:pt x="40" y="376"/>
                    </a:lnTo>
                    <a:lnTo>
                      <a:pt x="40" y="392"/>
                    </a:lnTo>
                    <a:lnTo>
                      <a:pt x="48" y="406"/>
                    </a:lnTo>
                    <a:lnTo>
                      <a:pt x="48" y="408"/>
                    </a:lnTo>
                    <a:lnTo>
                      <a:pt x="48" y="408"/>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48"/>
                    </a:lnTo>
                    <a:lnTo>
                      <a:pt x="196" y="550"/>
                    </a:lnTo>
                    <a:lnTo>
                      <a:pt x="208" y="556"/>
                    </a:lnTo>
                    <a:lnTo>
                      <a:pt x="208" y="556"/>
                    </a:lnTo>
                    <a:lnTo>
                      <a:pt x="208" y="556"/>
                    </a:lnTo>
                    <a:lnTo>
                      <a:pt x="208" y="558"/>
                    </a:lnTo>
                    <a:lnTo>
                      <a:pt x="220" y="566"/>
                    </a:lnTo>
                    <a:lnTo>
                      <a:pt x="220" y="566"/>
                    </a:lnTo>
                    <a:lnTo>
                      <a:pt x="226" y="574"/>
                    </a:lnTo>
                    <a:lnTo>
                      <a:pt x="234" y="578"/>
                    </a:lnTo>
                    <a:lnTo>
                      <a:pt x="248" y="576"/>
                    </a:lnTo>
                    <a:lnTo>
                      <a:pt x="248" y="560"/>
                    </a:lnTo>
                    <a:lnTo>
                      <a:pt x="240" y="548"/>
                    </a:lnTo>
                    <a:lnTo>
                      <a:pt x="240" y="548"/>
                    </a:lnTo>
                    <a:lnTo>
                      <a:pt x="240" y="548"/>
                    </a:lnTo>
                    <a:lnTo>
                      <a:pt x="236" y="526"/>
                    </a:lnTo>
                    <a:lnTo>
                      <a:pt x="246" y="516"/>
                    </a:lnTo>
                    <a:lnTo>
                      <a:pt x="248" y="514"/>
                    </a:lnTo>
                    <a:lnTo>
                      <a:pt x="248" y="514"/>
                    </a:lnTo>
                    <a:lnTo>
                      <a:pt x="258" y="512"/>
                    </a:lnTo>
                    <a:lnTo>
                      <a:pt x="268" y="512"/>
                    </a:lnTo>
                    <a:lnTo>
                      <a:pt x="272" y="508"/>
                    </a:lnTo>
                    <a:lnTo>
                      <a:pt x="264" y="500"/>
                    </a:lnTo>
                    <a:lnTo>
                      <a:pt x="242" y="484"/>
                    </a:lnTo>
                    <a:lnTo>
                      <a:pt x="236" y="476"/>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4" y="428"/>
                    </a:lnTo>
                    <a:lnTo>
                      <a:pt x="300" y="424"/>
                    </a:lnTo>
                    <a:lnTo>
                      <a:pt x="296" y="420"/>
                    </a:lnTo>
                    <a:lnTo>
                      <a:pt x="292" y="410"/>
                    </a:lnTo>
                    <a:lnTo>
                      <a:pt x="290" y="394"/>
                    </a:lnTo>
                    <a:lnTo>
                      <a:pt x="290" y="374"/>
                    </a:lnTo>
                    <a:lnTo>
                      <a:pt x="276" y="368"/>
                    </a:lnTo>
                    <a:lnTo>
                      <a:pt x="276" y="368"/>
                    </a:lnTo>
                    <a:lnTo>
                      <a:pt x="274" y="368"/>
                    </a:lnTo>
                    <a:lnTo>
                      <a:pt x="274" y="366"/>
                    </a:lnTo>
                    <a:lnTo>
                      <a:pt x="274" y="364"/>
                    </a:lnTo>
                    <a:lnTo>
                      <a:pt x="272" y="344"/>
                    </a:lnTo>
                    <a:lnTo>
                      <a:pt x="288" y="262"/>
                    </a:lnTo>
                    <a:lnTo>
                      <a:pt x="288" y="262"/>
                    </a:lnTo>
                    <a:lnTo>
                      <a:pt x="280" y="232"/>
                    </a:lnTo>
                    <a:lnTo>
                      <a:pt x="278" y="214"/>
                    </a:lnTo>
                    <a:lnTo>
                      <a:pt x="276" y="190"/>
                    </a:lnTo>
                    <a:lnTo>
                      <a:pt x="278" y="164"/>
                    </a:lnTo>
                    <a:lnTo>
                      <a:pt x="278" y="162"/>
                    </a:lnTo>
                    <a:lnTo>
                      <a:pt x="280" y="160"/>
                    </a:lnTo>
                    <a:lnTo>
                      <a:pt x="280" y="160"/>
                    </a:lnTo>
                    <a:lnTo>
                      <a:pt x="296" y="148"/>
                    </a:lnTo>
                    <a:lnTo>
                      <a:pt x="296" y="136"/>
                    </a:lnTo>
                    <a:lnTo>
                      <a:pt x="296" y="136"/>
                    </a:lnTo>
                    <a:lnTo>
                      <a:pt x="294" y="130"/>
                    </a:lnTo>
                    <a:lnTo>
                      <a:pt x="290" y="122"/>
                    </a:lnTo>
                    <a:lnTo>
                      <a:pt x="280" y="110"/>
                    </a:lnTo>
                    <a:lnTo>
                      <a:pt x="278" y="110"/>
                    </a:lnTo>
                    <a:lnTo>
                      <a:pt x="278" y="108"/>
                    </a:lnTo>
                    <a:lnTo>
                      <a:pt x="276" y="88"/>
                    </a:lnTo>
                    <a:lnTo>
                      <a:pt x="276" y="88"/>
                    </a:lnTo>
                    <a:lnTo>
                      <a:pt x="276" y="88"/>
                    </a:lnTo>
                    <a:lnTo>
                      <a:pt x="276" y="86"/>
                    </a:lnTo>
                    <a:lnTo>
                      <a:pt x="276" y="86"/>
                    </a:lnTo>
                    <a:lnTo>
                      <a:pt x="298" y="60"/>
                    </a:lnTo>
                    <a:lnTo>
                      <a:pt x="298" y="48"/>
                    </a:lnTo>
                    <a:lnTo>
                      <a:pt x="292" y="36"/>
                    </a:lnTo>
                    <a:lnTo>
                      <a:pt x="292" y="36"/>
                    </a:lnTo>
                    <a:lnTo>
                      <a:pt x="290" y="34"/>
                    </a:lnTo>
                    <a:lnTo>
                      <a:pt x="300" y="20"/>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6"/>
                    </a:lnTo>
                    <a:lnTo>
                      <a:pt x="210" y="58"/>
                    </a:lnTo>
                    <a:lnTo>
                      <a:pt x="208" y="58"/>
                    </a:lnTo>
                    <a:lnTo>
                      <a:pt x="196" y="70"/>
                    </a:lnTo>
                    <a:lnTo>
                      <a:pt x="192" y="88"/>
                    </a:lnTo>
                    <a:lnTo>
                      <a:pt x="192" y="90"/>
                    </a:lnTo>
                    <a:lnTo>
                      <a:pt x="186" y="118"/>
                    </a:lnTo>
                    <a:lnTo>
                      <a:pt x="186" y="118"/>
                    </a:lnTo>
                    <a:lnTo>
                      <a:pt x="184" y="130"/>
                    </a:lnTo>
                    <a:lnTo>
                      <a:pt x="184" y="132"/>
                    </a:lnTo>
                    <a:lnTo>
                      <a:pt x="184" y="132"/>
                    </a:lnTo>
                    <a:lnTo>
                      <a:pt x="182" y="132"/>
                    </a:lnTo>
                    <a:lnTo>
                      <a:pt x="174" y="144"/>
                    </a:lnTo>
                    <a:lnTo>
                      <a:pt x="172" y="144"/>
                    </a:lnTo>
                    <a:lnTo>
                      <a:pt x="172" y="144"/>
                    </a:lnTo>
                    <a:lnTo>
                      <a:pt x="172" y="146"/>
                    </a:lnTo>
                    <a:lnTo>
                      <a:pt x="172" y="146"/>
                    </a:lnTo>
                    <a:lnTo>
                      <a:pt x="152" y="148"/>
                    </a:lnTo>
                    <a:lnTo>
                      <a:pt x="152" y="148"/>
                    </a:lnTo>
                    <a:lnTo>
                      <a:pt x="152" y="148"/>
                    </a:lnTo>
                    <a:lnTo>
                      <a:pt x="152" y="148"/>
                    </a:lnTo>
                    <a:lnTo>
                      <a:pt x="152" y="148"/>
                    </a:lnTo>
                    <a:lnTo>
                      <a:pt x="122" y="138"/>
                    </a:lnTo>
                    <a:lnTo>
                      <a:pt x="122" y="138"/>
                    </a:lnTo>
                    <a:lnTo>
                      <a:pt x="108" y="13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4" name="MH_Other_14"/>
              <p:cNvSpPr/>
              <p:nvPr>
                <p:custDataLst>
                  <p:tags r:id="rId14"/>
                </p:custDataLst>
              </p:nvPr>
            </p:nvSpPr>
            <p:spPr bwMode="auto">
              <a:xfrm>
                <a:off x="5042328" y="2911586"/>
                <a:ext cx="290281" cy="570951"/>
              </a:xfrm>
              <a:custGeom>
                <a:avLst/>
                <a:gdLst>
                  <a:gd name="T0" fmla="*/ 200 w 216"/>
                  <a:gd name="T1" fmla="*/ 8 h 474"/>
                  <a:gd name="T2" fmla="*/ 188 w 216"/>
                  <a:gd name="T3" fmla="*/ 12 h 474"/>
                  <a:gd name="T4" fmla="*/ 176 w 216"/>
                  <a:gd name="T5" fmla="*/ 24 h 474"/>
                  <a:gd name="T6" fmla="*/ 174 w 216"/>
                  <a:gd name="T7" fmla="*/ 24 h 474"/>
                  <a:gd name="T8" fmla="*/ 136 w 216"/>
                  <a:gd name="T9" fmla="*/ 28 h 474"/>
                  <a:gd name="T10" fmla="*/ 122 w 216"/>
                  <a:gd name="T11" fmla="*/ 40 h 474"/>
                  <a:gd name="T12" fmla="*/ 112 w 216"/>
                  <a:gd name="T13" fmla="*/ 48 h 474"/>
                  <a:gd name="T14" fmla="*/ 92 w 216"/>
                  <a:gd name="T15" fmla="*/ 48 h 474"/>
                  <a:gd name="T16" fmla="*/ 84 w 216"/>
                  <a:gd name="T17" fmla="*/ 76 h 474"/>
                  <a:gd name="T18" fmla="*/ 82 w 216"/>
                  <a:gd name="T19" fmla="*/ 76 h 474"/>
                  <a:gd name="T20" fmla="*/ 66 w 216"/>
                  <a:gd name="T21" fmla="*/ 92 h 474"/>
                  <a:gd name="T22" fmla="*/ 42 w 216"/>
                  <a:gd name="T23" fmla="*/ 120 h 474"/>
                  <a:gd name="T24" fmla="*/ 28 w 216"/>
                  <a:gd name="T25" fmla="*/ 136 h 474"/>
                  <a:gd name="T26" fmla="*/ 26 w 216"/>
                  <a:gd name="T27" fmla="*/ 154 h 474"/>
                  <a:gd name="T28" fmla="*/ 26 w 216"/>
                  <a:gd name="T29" fmla="*/ 170 h 474"/>
                  <a:gd name="T30" fmla="*/ 16 w 216"/>
                  <a:gd name="T31" fmla="*/ 184 h 474"/>
                  <a:gd name="T32" fmla="*/ 16 w 216"/>
                  <a:gd name="T33" fmla="*/ 224 h 474"/>
                  <a:gd name="T34" fmla="*/ 16 w 216"/>
                  <a:gd name="T35" fmla="*/ 224 h 474"/>
                  <a:gd name="T36" fmla="*/ 24 w 216"/>
                  <a:gd name="T37" fmla="*/ 262 h 474"/>
                  <a:gd name="T38" fmla="*/ 6 w 216"/>
                  <a:gd name="T39" fmla="*/ 276 h 474"/>
                  <a:gd name="T40" fmla="*/ 6 w 216"/>
                  <a:gd name="T41" fmla="*/ 324 h 474"/>
                  <a:gd name="T42" fmla="*/ 18 w 216"/>
                  <a:gd name="T43" fmla="*/ 370 h 474"/>
                  <a:gd name="T44" fmla="*/ 2 w 216"/>
                  <a:gd name="T45" fmla="*/ 468 h 474"/>
                  <a:gd name="T46" fmla="*/ 32 w 216"/>
                  <a:gd name="T47" fmla="*/ 456 h 474"/>
                  <a:gd name="T48" fmla="*/ 112 w 216"/>
                  <a:gd name="T49" fmla="*/ 416 h 474"/>
                  <a:gd name="T50" fmla="*/ 116 w 216"/>
                  <a:gd name="T51" fmla="*/ 416 h 474"/>
                  <a:gd name="T52" fmla="*/ 162 w 216"/>
                  <a:gd name="T53" fmla="*/ 416 h 474"/>
                  <a:gd name="T54" fmla="*/ 182 w 216"/>
                  <a:gd name="T55" fmla="*/ 392 h 474"/>
                  <a:gd name="T56" fmla="*/ 190 w 216"/>
                  <a:gd name="T57" fmla="*/ 372 h 474"/>
                  <a:gd name="T58" fmla="*/ 190 w 216"/>
                  <a:gd name="T59" fmla="*/ 368 h 474"/>
                  <a:gd name="T60" fmla="*/ 194 w 216"/>
                  <a:gd name="T61" fmla="*/ 364 h 474"/>
                  <a:gd name="T62" fmla="*/ 190 w 216"/>
                  <a:gd name="T63" fmla="*/ 356 h 474"/>
                  <a:gd name="T64" fmla="*/ 198 w 216"/>
                  <a:gd name="T65" fmla="*/ 336 h 474"/>
                  <a:gd name="T66" fmla="*/ 184 w 216"/>
                  <a:gd name="T67" fmla="*/ 310 h 474"/>
                  <a:gd name="T68" fmla="*/ 180 w 216"/>
                  <a:gd name="T69" fmla="*/ 302 h 474"/>
                  <a:gd name="T70" fmla="*/ 182 w 216"/>
                  <a:gd name="T71" fmla="*/ 294 h 474"/>
                  <a:gd name="T72" fmla="*/ 192 w 216"/>
                  <a:gd name="T73" fmla="*/ 268 h 474"/>
                  <a:gd name="T74" fmla="*/ 202 w 216"/>
                  <a:gd name="T75" fmla="*/ 248 h 474"/>
                  <a:gd name="T76" fmla="*/ 208 w 216"/>
                  <a:gd name="T77" fmla="*/ 200 h 474"/>
                  <a:gd name="T78" fmla="*/ 182 w 216"/>
                  <a:gd name="T79" fmla="*/ 184 h 474"/>
                  <a:gd name="T80" fmla="*/ 176 w 216"/>
                  <a:gd name="T81" fmla="*/ 170 h 474"/>
                  <a:gd name="T82" fmla="*/ 180 w 216"/>
                  <a:gd name="T83" fmla="*/ 146 h 474"/>
                  <a:gd name="T84" fmla="*/ 184 w 216"/>
                  <a:gd name="T85" fmla="*/ 130 h 474"/>
                  <a:gd name="T86" fmla="*/ 188 w 216"/>
                  <a:gd name="T87" fmla="*/ 116 h 474"/>
                  <a:gd name="T88" fmla="*/ 208 w 216"/>
                  <a:gd name="T89" fmla="*/ 112 h 474"/>
                  <a:gd name="T90" fmla="*/ 214 w 216"/>
                  <a:gd name="T91" fmla="*/ 66 h 474"/>
                  <a:gd name="T92" fmla="*/ 200 w 216"/>
                  <a:gd name="T93" fmla="*/ 64 h 474"/>
                  <a:gd name="T94" fmla="*/ 182 w 216"/>
                  <a:gd name="T95" fmla="*/ 52 h 474"/>
                  <a:gd name="T96" fmla="*/ 180 w 216"/>
                  <a:gd name="T97" fmla="*/ 3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6" h="474">
                    <a:moveTo>
                      <a:pt x="202" y="24"/>
                    </a:moveTo>
                    <a:lnTo>
                      <a:pt x="204" y="20"/>
                    </a:lnTo>
                    <a:lnTo>
                      <a:pt x="200" y="8"/>
                    </a:lnTo>
                    <a:lnTo>
                      <a:pt x="194" y="0"/>
                    </a:lnTo>
                    <a:lnTo>
                      <a:pt x="188" y="12"/>
                    </a:lnTo>
                    <a:lnTo>
                      <a:pt x="188" y="12"/>
                    </a:lnTo>
                    <a:lnTo>
                      <a:pt x="188" y="12"/>
                    </a:lnTo>
                    <a:lnTo>
                      <a:pt x="188" y="12"/>
                    </a:lnTo>
                    <a:lnTo>
                      <a:pt x="176" y="24"/>
                    </a:lnTo>
                    <a:lnTo>
                      <a:pt x="176" y="24"/>
                    </a:lnTo>
                    <a:lnTo>
                      <a:pt x="176" y="24"/>
                    </a:lnTo>
                    <a:lnTo>
                      <a:pt x="174" y="24"/>
                    </a:lnTo>
                    <a:lnTo>
                      <a:pt x="156" y="30"/>
                    </a:lnTo>
                    <a:lnTo>
                      <a:pt x="154" y="30"/>
                    </a:lnTo>
                    <a:lnTo>
                      <a:pt x="136" y="28"/>
                    </a:lnTo>
                    <a:lnTo>
                      <a:pt x="124" y="30"/>
                    </a:lnTo>
                    <a:lnTo>
                      <a:pt x="122" y="40"/>
                    </a:lnTo>
                    <a:lnTo>
                      <a:pt x="122" y="40"/>
                    </a:lnTo>
                    <a:lnTo>
                      <a:pt x="122" y="40"/>
                    </a:lnTo>
                    <a:lnTo>
                      <a:pt x="112" y="46"/>
                    </a:lnTo>
                    <a:lnTo>
                      <a:pt x="112" y="48"/>
                    </a:lnTo>
                    <a:lnTo>
                      <a:pt x="110" y="48"/>
                    </a:lnTo>
                    <a:lnTo>
                      <a:pt x="94" y="46"/>
                    </a:lnTo>
                    <a:lnTo>
                      <a:pt x="92" y="48"/>
                    </a:lnTo>
                    <a:lnTo>
                      <a:pt x="92" y="64"/>
                    </a:lnTo>
                    <a:lnTo>
                      <a:pt x="92" y="64"/>
                    </a:lnTo>
                    <a:lnTo>
                      <a:pt x="84" y="76"/>
                    </a:lnTo>
                    <a:lnTo>
                      <a:pt x="84" y="76"/>
                    </a:lnTo>
                    <a:lnTo>
                      <a:pt x="84" y="76"/>
                    </a:lnTo>
                    <a:lnTo>
                      <a:pt x="82" y="76"/>
                    </a:lnTo>
                    <a:lnTo>
                      <a:pt x="68" y="92"/>
                    </a:lnTo>
                    <a:lnTo>
                      <a:pt x="66" y="92"/>
                    </a:lnTo>
                    <a:lnTo>
                      <a:pt x="66" y="92"/>
                    </a:lnTo>
                    <a:lnTo>
                      <a:pt x="50" y="96"/>
                    </a:lnTo>
                    <a:lnTo>
                      <a:pt x="40" y="106"/>
                    </a:lnTo>
                    <a:lnTo>
                      <a:pt x="42" y="120"/>
                    </a:lnTo>
                    <a:lnTo>
                      <a:pt x="42" y="124"/>
                    </a:lnTo>
                    <a:lnTo>
                      <a:pt x="40" y="124"/>
                    </a:lnTo>
                    <a:lnTo>
                      <a:pt x="28" y="136"/>
                    </a:lnTo>
                    <a:lnTo>
                      <a:pt x="20" y="144"/>
                    </a:lnTo>
                    <a:lnTo>
                      <a:pt x="26" y="154"/>
                    </a:lnTo>
                    <a:lnTo>
                      <a:pt x="26" y="154"/>
                    </a:lnTo>
                    <a:lnTo>
                      <a:pt x="26" y="156"/>
                    </a:lnTo>
                    <a:lnTo>
                      <a:pt x="26" y="170"/>
                    </a:lnTo>
                    <a:lnTo>
                      <a:pt x="26" y="170"/>
                    </a:lnTo>
                    <a:lnTo>
                      <a:pt x="26" y="172"/>
                    </a:lnTo>
                    <a:lnTo>
                      <a:pt x="16" y="184"/>
                    </a:lnTo>
                    <a:lnTo>
                      <a:pt x="16" y="184"/>
                    </a:lnTo>
                    <a:lnTo>
                      <a:pt x="4" y="198"/>
                    </a:lnTo>
                    <a:lnTo>
                      <a:pt x="6" y="214"/>
                    </a:lnTo>
                    <a:lnTo>
                      <a:pt x="16" y="224"/>
                    </a:lnTo>
                    <a:lnTo>
                      <a:pt x="16" y="224"/>
                    </a:lnTo>
                    <a:lnTo>
                      <a:pt x="16" y="224"/>
                    </a:lnTo>
                    <a:lnTo>
                      <a:pt x="16" y="224"/>
                    </a:lnTo>
                    <a:lnTo>
                      <a:pt x="22" y="236"/>
                    </a:lnTo>
                    <a:lnTo>
                      <a:pt x="24" y="244"/>
                    </a:lnTo>
                    <a:lnTo>
                      <a:pt x="24" y="262"/>
                    </a:lnTo>
                    <a:lnTo>
                      <a:pt x="24" y="262"/>
                    </a:lnTo>
                    <a:lnTo>
                      <a:pt x="22" y="264"/>
                    </a:lnTo>
                    <a:lnTo>
                      <a:pt x="6" y="276"/>
                    </a:lnTo>
                    <a:lnTo>
                      <a:pt x="4" y="300"/>
                    </a:lnTo>
                    <a:lnTo>
                      <a:pt x="6" y="324"/>
                    </a:lnTo>
                    <a:lnTo>
                      <a:pt x="6" y="324"/>
                    </a:lnTo>
                    <a:lnTo>
                      <a:pt x="10" y="340"/>
                    </a:lnTo>
                    <a:lnTo>
                      <a:pt x="18" y="368"/>
                    </a:lnTo>
                    <a:lnTo>
                      <a:pt x="18" y="370"/>
                    </a:lnTo>
                    <a:lnTo>
                      <a:pt x="18" y="372"/>
                    </a:lnTo>
                    <a:lnTo>
                      <a:pt x="0" y="452"/>
                    </a:lnTo>
                    <a:lnTo>
                      <a:pt x="2" y="468"/>
                    </a:lnTo>
                    <a:lnTo>
                      <a:pt x="14" y="474"/>
                    </a:lnTo>
                    <a:lnTo>
                      <a:pt x="32" y="456"/>
                    </a:lnTo>
                    <a:lnTo>
                      <a:pt x="32" y="456"/>
                    </a:lnTo>
                    <a:lnTo>
                      <a:pt x="34" y="456"/>
                    </a:lnTo>
                    <a:lnTo>
                      <a:pt x="96" y="432"/>
                    </a:lnTo>
                    <a:lnTo>
                      <a:pt x="112" y="416"/>
                    </a:lnTo>
                    <a:lnTo>
                      <a:pt x="112" y="416"/>
                    </a:lnTo>
                    <a:lnTo>
                      <a:pt x="114" y="416"/>
                    </a:lnTo>
                    <a:lnTo>
                      <a:pt x="116" y="416"/>
                    </a:lnTo>
                    <a:lnTo>
                      <a:pt x="150" y="420"/>
                    </a:lnTo>
                    <a:lnTo>
                      <a:pt x="150" y="420"/>
                    </a:lnTo>
                    <a:lnTo>
                      <a:pt x="162" y="416"/>
                    </a:lnTo>
                    <a:lnTo>
                      <a:pt x="180" y="408"/>
                    </a:lnTo>
                    <a:lnTo>
                      <a:pt x="180" y="392"/>
                    </a:lnTo>
                    <a:lnTo>
                      <a:pt x="182" y="392"/>
                    </a:lnTo>
                    <a:lnTo>
                      <a:pt x="182" y="392"/>
                    </a:lnTo>
                    <a:lnTo>
                      <a:pt x="192" y="382"/>
                    </a:lnTo>
                    <a:lnTo>
                      <a:pt x="190" y="372"/>
                    </a:lnTo>
                    <a:lnTo>
                      <a:pt x="190" y="372"/>
                    </a:lnTo>
                    <a:lnTo>
                      <a:pt x="190" y="370"/>
                    </a:lnTo>
                    <a:lnTo>
                      <a:pt x="190" y="368"/>
                    </a:lnTo>
                    <a:lnTo>
                      <a:pt x="190" y="368"/>
                    </a:lnTo>
                    <a:lnTo>
                      <a:pt x="190" y="368"/>
                    </a:lnTo>
                    <a:lnTo>
                      <a:pt x="194" y="364"/>
                    </a:lnTo>
                    <a:lnTo>
                      <a:pt x="192" y="360"/>
                    </a:lnTo>
                    <a:lnTo>
                      <a:pt x="192" y="360"/>
                    </a:lnTo>
                    <a:lnTo>
                      <a:pt x="190" y="356"/>
                    </a:lnTo>
                    <a:lnTo>
                      <a:pt x="190" y="352"/>
                    </a:lnTo>
                    <a:lnTo>
                      <a:pt x="194" y="340"/>
                    </a:lnTo>
                    <a:lnTo>
                      <a:pt x="198" y="336"/>
                    </a:lnTo>
                    <a:lnTo>
                      <a:pt x="198" y="336"/>
                    </a:lnTo>
                    <a:lnTo>
                      <a:pt x="196" y="324"/>
                    </a:lnTo>
                    <a:lnTo>
                      <a:pt x="184" y="310"/>
                    </a:lnTo>
                    <a:lnTo>
                      <a:pt x="184" y="310"/>
                    </a:lnTo>
                    <a:lnTo>
                      <a:pt x="182" y="306"/>
                    </a:lnTo>
                    <a:lnTo>
                      <a:pt x="180" y="302"/>
                    </a:lnTo>
                    <a:lnTo>
                      <a:pt x="180" y="298"/>
                    </a:lnTo>
                    <a:lnTo>
                      <a:pt x="182" y="294"/>
                    </a:lnTo>
                    <a:lnTo>
                      <a:pt x="182" y="294"/>
                    </a:lnTo>
                    <a:lnTo>
                      <a:pt x="184" y="288"/>
                    </a:lnTo>
                    <a:lnTo>
                      <a:pt x="190" y="280"/>
                    </a:lnTo>
                    <a:lnTo>
                      <a:pt x="192" y="268"/>
                    </a:lnTo>
                    <a:lnTo>
                      <a:pt x="192" y="268"/>
                    </a:lnTo>
                    <a:lnTo>
                      <a:pt x="192" y="268"/>
                    </a:lnTo>
                    <a:lnTo>
                      <a:pt x="202" y="248"/>
                    </a:lnTo>
                    <a:lnTo>
                      <a:pt x="204" y="240"/>
                    </a:lnTo>
                    <a:lnTo>
                      <a:pt x="216" y="216"/>
                    </a:lnTo>
                    <a:lnTo>
                      <a:pt x="208" y="200"/>
                    </a:lnTo>
                    <a:lnTo>
                      <a:pt x="184" y="184"/>
                    </a:lnTo>
                    <a:lnTo>
                      <a:pt x="182" y="184"/>
                    </a:lnTo>
                    <a:lnTo>
                      <a:pt x="182" y="184"/>
                    </a:lnTo>
                    <a:lnTo>
                      <a:pt x="182" y="184"/>
                    </a:lnTo>
                    <a:lnTo>
                      <a:pt x="176" y="170"/>
                    </a:lnTo>
                    <a:lnTo>
                      <a:pt x="176" y="170"/>
                    </a:lnTo>
                    <a:lnTo>
                      <a:pt x="176" y="168"/>
                    </a:lnTo>
                    <a:lnTo>
                      <a:pt x="180" y="146"/>
                    </a:lnTo>
                    <a:lnTo>
                      <a:pt x="180" y="146"/>
                    </a:lnTo>
                    <a:lnTo>
                      <a:pt x="180" y="146"/>
                    </a:lnTo>
                    <a:lnTo>
                      <a:pt x="184" y="130"/>
                    </a:lnTo>
                    <a:lnTo>
                      <a:pt x="184" y="130"/>
                    </a:lnTo>
                    <a:lnTo>
                      <a:pt x="184" y="122"/>
                    </a:lnTo>
                    <a:lnTo>
                      <a:pt x="188" y="116"/>
                    </a:lnTo>
                    <a:lnTo>
                      <a:pt x="188" y="116"/>
                    </a:lnTo>
                    <a:lnTo>
                      <a:pt x="190" y="114"/>
                    </a:lnTo>
                    <a:lnTo>
                      <a:pt x="194" y="114"/>
                    </a:lnTo>
                    <a:lnTo>
                      <a:pt x="208" y="112"/>
                    </a:lnTo>
                    <a:lnTo>
                      <a:pt x="212" y="102"/>
                    </a:lnTo>
                    <a:lnTo>
                      <a:pt x="216" y="76"/>
                    </a:lnTo>
                    <a:lnTo>
                      <a:pt x="214" y="66"/>
                    </a:lnTo>
                    <a:lnTo>
                      <a:pt x="200" y="64"/>
                    </a:lnTo>
                    <a:lnTo>
                      <a:pt x="200" y="64"/>
                    </a:lnTo>
                    <a:lnTo>
                      <a:pt x="200" y="64"/>
                    </a:lnTo>
                    <a:lnTo>
                      <a:pt x="184" y="56"/>
                    </a:lnTo>
                    <a:lnTo>
                      <a:pt x="182" y="54"/>
                    </a:lnTo>
                    <a:lnTo>
                      <a:pt x="182" y="52"/>
                    </a:lnTo>
                    <a:lnTo>
                      <a:pt x="182" y="52"/>
                    </a:lnTo>
                    <a:lnTo>
                      <a:pt x="180" y="32"/>
                    </a:lnTo>
                    <a:lnTo>
                      <a:pt x="180" y="32"/>
                    </a:lnTo>
                    <a:lnTo>
                      <a:pt x="180" y="28"/>
                    </a:lnTo>
                    <a:lnTo>
                      <a:pt x="202" y="24"/>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5" name="MH_Other_15"/>
              <p:cNvSpPr/>
              <p:nvPr>
                <p:custDataLst>
                  <p:tags r:id="rId15"/>
                </p:custDataLst>
              </p:nvPr>
            </p:nvSpPr>
            <p:spPr bwMode="auto">
              <a:xfrm>
                <a:off x="4967031" y="3885711"/>
                <a:ext cx="461312" cy="482137"/>
              </a:xfrm>
              <a:custGeom>
                <a:avLst/>
                <a:gdLst>
                  <a:gd name="T0" fmla="*/ 300 w 344"/>
                  <a:gd name="T1" fmla="*/ 66 h 400"/>
                  <a:gd name="T2" fmla="*/ 294 w 344"/>
                  <a:gd name="T3" fmla="*/ 32 h 400"/>
                  <a:gd name="T4" fmla="*/ 282 w 344"/>
                  <a:gd name="T5" fmla="*/ 24 h 400"/>
                  <a:gd name="T6" fmla="*/ 252 w 344"/>
                  <a:gd name="T7" fmla="*/ 44 h 400"/>
                  <a:gd name="T8" fmla="*/ 250 w 344"/>
                  <a:gd name="T9" fmla="*/ 14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94 w 344"/>
                  <a:gd name="T21" fmla="*/ 0 h 400"/>
                  <a:gd name="T22" fmla="*/ 70 w 344"/>
                  <a:gd name="T23" fmla="*/ 32 h 400"/>
                  <a:gd name="T24" fmla="*/ 44 w 344"/>
                  <a:gd name="T25" fmla="*/ 32 h 400"/>
                  <a:gd name="T26" fmla="*/ 26 w 344"/>
                  <a:gd name="T27" fmla="*/ 144 h 400"/>
                  <a:gd name="T28" fmla="*/ 24 w 344"/>
                  <a:gd name="T29" fmla="*/ 150 h 400"/>
                  <a:gd name="T30" fmla="*/ 26 w 344"/>
                  <a:gd name="T31" fmla="*/ 198 h 400"/>
                  <a:gd name="T32" fmla="*/ 4 w 344"/>
                  <a:gd name="T33" fmla="*/ 214 h 400"/>
                  <a:gd name="T34" fmla="*/ 14 w 344"/>
                  <a:gd name="T35" fmla="*/ 222 h 400"/>
                  <a:gd name="T36" fmla="*/ 26 w 344"/>
                  <a:gd name="T37" fmla="*/ 226 h 400"/>
                  <a:gd name="T38" fmla="*/ 32 w 344"/>
                  <a:gd name="T39" fmla="*/ 254 h 400"/>
                  <a:gd name="T40" fmla="*/ 28 w 344"/>
                  <a:gd name="T41" fmla="*/ 264 h 400"/>
                  <a:gd name="T42" fmla="*/ 32 w 344"/>
                  <a:gd name="T43" fmla="*/ 296 h 400"/>
                  <a:gd name="T44" fmla="*/ 76 w 344"/>
                  <a:gd name="T45" fmla="*/ 302 h 400"/>
                  <a:gd name="T46" fmla="*/ 88 w 344"/>
                  <a:gd name="T47" fmla="*/ 306 h 400"/>
                  <a:gd name="T48" fmla="*/ 98 w 344"/>
                  <a:gd name="T49" fmla="*/ 286 h 400"/>
                  <a:gd name="T50" fmla="*/ 124 w 344"/>
                  <a:gd name="T51" fmla="*/ 280 h 400"/>
                  <a:gd name="T52" fmla="*/ 134 w 344"/>
                  <a:gd name="T53" fmla="*/ 274 h 400"/>
                  <a:gd name="T54" fmla="*/ 146 w 344"/>
                  <a:gd name="T55" fmla="*/ 272 h 400"/>
                  <a:gd name="T56" fmla="*/ 156 w 344"/>
                  <a:gd name="T57" fmla="*/ 288 h 400"/>
                  <a:gd name="T58" fmla="*/ 162 w 344"/>
                  <a:gd name="T59" fmla="*/ 310 h 400"/>
                  <a:gd name="T60" fmla="*/ 158 w 344"/>
                  <a:gd name="T61" fmla="*/ 340 h 400"/>
                  <a:gd name="T62" fmla="*/ 146 w 344"/>
                  <a:gd name="T63" fmla="*/ 372 h 400"/>
                  <a:gd name="T64" fmla="*/ 168 w 344"/>
                  <a:gd name="T65" fmla="*/ 376 h 400"/>
                  <a:gd name="T66" fmla="*/ 172 w 344"/>
                  <a:gd name="T67" fmla="*/ 398 h 400"/>
                  <a:gd name="T68" fmla="*/ 194 w 344"/>
                  <a:gd name="T69" fmla="*/ 392 h 400"/>
                  <a:gd name="T70" fmla="*/ 216 w 344"/>
                  <a:gd name="T71" fmla="*/ 366 h 400"/>
                  <a:gd name="T72" fmla="*/ 220 w 344"/>
                  <a:gd name="T73" fmla="*/ 354 h 400"/>
                  <a:gd name="T74" fmla="*/ 256 w 344"/>
                  <a:gd name="T75" fmla="*/ 372 h 400"/>
                  <a:gd name="T76" fmla="*/ 270 w 344"/>
                  <a:gd name="T77" fmla="*/ 376 h 400"/>
                  <a:gd name="T78" fmla="*/ 256 w 344"/>
                  <a:gd name="T79" fmla="*/ 344 h 400"/>
                  <a:gd name="T80" fmla="*/ 256 w 344"/>
                  <a:gd name="T81" fmla="*/ 340 h 400"/>
                  <a:gd name="T82" fmla="*/ 292 w 344"/>
                  <a:gd name="T83" fmla="*/ 326 h 400"/>
                  <a:gd name="T84" fmla="*/ 334 w 344"/>
                  <a:gd name="T85" fmla="*/ 330 h 400"/>
                  <a:gd name="T86" fmla="*/ 334 w 344"/>
                  <a:gd name="T87" fmla="*/ 326 h 400"/>
                  <a:gd name="T88" fmla="*/ 344 w 344"/>
                  <a:gd name="T89" fmla="*/ 298 h 400"/>
                  <a:gd name="T90" fmla="*/ 334 w 344"/>
                  <a:gd name="T91" fmla="*/ 284 h 400"/>
                  <a:gd name="T92" fmla="*/ 332 w 344"/>
                  <a:gd name="T93" fmla="*/ 276 h 400"/>
                  <a:gd name="T94" fmla="*/ 326 w 344"/>
                  <a:gd name="T95" fmla="*/ 252 h 400"/>
                  <a:gd name="T96" fmla="*/ 320 w 344"/>
                  <a:gd name="T97" fmla="*/ 232 h 400"/>
                  <a:gd name="T98" fmla="*/ 308 w 344"/>
                  <a:gd name="T99" fmla="*/ 196 h 400"/>
                  <a:gd name="T100" fmla="*/ 300 w 344"/>
                  <a:gd name="T101" fmla="*/ 168 h 400"/>
                  <a:gd name="T102" fmla="*/ 334 w 344"/>
                  <a:gd name="T103" fmla="*/ 124 h 400"/>
                  <a:gd name="T104" fmla="*/ 308 w 344"/>
                  <a:gd name="T105" fmla="*/ 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 h="400">
                    <a:moveTo>
                      <a:pt x="300" y="68"/>
                    </a:moveTo>
                    <a:lnTo>
                      <a:pt x="300" y="68"/>
                    </a:lnTo>
                    <a:lnTo>
                      <a:pt x="300" y="68"/>
                    </a:lnTo>
                    <a:lnTo>
                      <a:pt x="300" y="66"/>
                    </a:lnTo>
                    <a:lnTo>
                      <a:pt x="292" y="54"/>
                    </a:lnTo>
                    <a:lnTo>
                      <a:pt x="292" y="52"/>
                    </a:lnTo>
                    <a:lnTo>
                      <a:pt x="292" y="52"/>
                    </a:lnTo>
                    <a:lnTo>
                      <a:pt x="294" y="32"/>
                    </a:lnTo>
                    <a:lnTo>
                      <a:pt x="294" y="32"/>
                    </a:lnTo>
                    <a:lnTo>
                      <a:pt x="292" y="28"/>
                    </a:lnTo>
                    <a:lnTo>
                      <a:pt x="286" y="24"/>
                    </a:lnTo>
                    <a:lnTo>
                      <a:pt x="282" y="24"/>
                    </a:lnTo>
                    <a:lnTo>
                      <a:pt x="274" y="34"/>
                    </a:lnTo>
                    <a:lnTo>
                      <a:pt x="272" y="34"/>
                    </a:lnTo>
                    <a:lnTo>
                      <a:pt x="272" y="34"/>
                    </a:lnTo>
                    <a:lnTo>
                      <a:pt x="252" y="44"/>
                    </a:lnTo>
                    <a:lnTo>
                      <a:pt x="250" y="30"/>
                    </a:lnTo>
                    <a:lnTo>
                      <a:pt x="250" y="28"/>
                    </a:lnTo>
                    <a:lnTo>
                      <a:pt x="252" y="22"/>
                    </a:lnTo>
                    <a:lnTo>
                      <a:pt x="250" y="14"/>
                    </a:lnTo>
                    <a:lnTo>
                      <a:pt x="248" y="12"/>
                    </a:lnTo>
                    <a:lnTo>
                      <a:pt x="244" y="20"/>
                    </a:lnTo>
                    <a:lnTo>
                      <a:pt x="244" y="20"/>
                    </a:lnTo>
                    <a:lnTo>
                      <a:pt x="244" y="20"/>
                    </a:lnTo>
                    <a:lnTo>
                      <a:pt x="218" y="42"/>
                    </a:lnTo>
                    <a:lnTo>
                      <a:pt x="218" y="44"/>
                    </a:lnTo>
                    <a:lnTo>
                      <a:pt x="216" y="44"/>
                    </a:lnTo>
                    <a:lnTo>
                      <a:pt x="216" y="44"/>
                    </a:lnTo>
                    <a:lnTo>
                      <a:pt x="214" y="44"/>
                    </a:lnTo>
                    <a:lnTo>
                      <a:pt x="206" y="40"/>
                    </a:lnTo>
                    <a:lnTo>
                      <a:pt x="206" y="40"/>
                    </a:lnTo>
                    <a:lnTo>
                      <a:pt x="198" y="32"/>
                    </a:lnTo>
                    <a:lnTo>
                      <a:pt x="184" y="28"/>
                    </a:lnTo>
                    <a:lnTo>
                      <a:pt x="184" y="28"/>
                    </a:lnTo>
                    <a:lnTo>
                      <a:pt x="184" y="26"/>
                    </a:lnTo>
                    <a:lnTo>
                      <a:pt x="176" y="20"/>
                    </a:lnTo>
                    <a:lnTo>
                      <a:pt x="150" y="16"/>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8" y="32"/>
                    </a:lnTo>
                    <a:lnTo>
                      <a:pt x="60" y="24"/>
                    </a:lnTo>
                    <a:lnTo>
                      <a:pt x="44" y="32"/>
                    </a:lnTo>
                    <a:lnTo>
                      <a:pt x="28" y="52"/>
                    </a:lnTo>
                    <a:lnTo>
                      <a:pt x="16" y="86"/>
                    </a:lnTo>
                    <a:lnTo>
                      <a:pt x="20" y="124"/>
                    </a:lnTo>
                    <a:lnTo>
                      <a:pt x="26" y="144"/>
                    </a:lnTo>
                    <a:lnTo>
                      <a:pt x="26" y="144"/>
                    </a:lnTo>
                    <a:lnTo>
                      <a:pt x="26" y="148"/>
                    </a:lnTo>
                    <a:lnTo>
                      <a:pt x="24" y="150"/>
                    </a:lnTo>
                    <a:lnTo>
                      <a:pt x="24" y="150"/>
                    </a:lnTo>
                    <a:lnTo>
                      <a:pt x="20" y="152"/>
                    </a:lnTo>
                    <a:lnTo>
                      <a:pt x="20" y="156"/>
                    </a:lnTo>
                    <a:lnTo>
                      <a:pt x="18" y="166"/>
                    </a:lnTo>
                    <a:lnTo>
                      <a:pt x="26" y="198"/>
                    </a:lnTo>
                    <a:lnTo>
                      <a:pt x="24" y="200"/>
                    </a:lnTo>
                    <a:lnTo>
                      <a:pt x="24" y="200"/>
                    </a:lnTo>
                    <a:lnTo>
                      <a:pt x="8" y="210"/>
                    </a:lnTo>
                    <a:lnTo>
                      <a:pt x="4" y="214"/>
                    </a:lnTo>
                    <a:lnTo>
                      <a:pt x="2" y="218"/>
                    </a:lnTo>
                    <a:lnTo>
                      <a:pt x="0" y="228"/>
                    </a:lnTo>
                    <a:lnTo>
                      <a:pt x="14" y="224"/>
                    </a:lnTo>
                    <a:lnTo>
                      <a:pt x="14" y="222"/>
                    </a:lnTo>
                    <a:lnTo>
                      <a:pt x="16" y="222"/>
                    </a:lnTo>
                    <a:lnTo>
                      <a:pt x="16" y="222"/>
                    </a:lnTo>
                    <a:lnTo>
                      <a:pt x="22" y="224"/>
                    </a:lnTo>
                    <a:lnTo>
                      <a:pt x="26" y="226"/>
                    </a:lnTo>
                    <a:lnTo>
                      <a:pt x="30" y="228"/>
                    </a:lnTo>
                    <a:lnTo>
                      <a:pt x="32" y="234"/>
                    </a:lnTo>
                    <a:lnTo>
                      <a:pt x="34" y="252"/>
                    </a:lnTo>
                    <a:lnTo>
                      <a:pt x="32" y="254"/>
                    </a:lnTo>
                    <a:lnTo>
                      <a:pt x="32" y="256"/>
                    </a:lnTo>
                    <a:lnTo>
                      <a:pt x="32" y="256"/>
                    </a:lnTo>
                    <a:lnTo>
                      <a:pt x="28" y="260"/>
                    </a:lnTo>
                    <a:lnTo>
                      <a:pt x="28" y="264"/>
                    </a:lnTo>
                    <a:lnTo>
                      <a:pt x="24" y="282"/>
                    </a:lnTo>
                    <a:lnTo>
                      <a:pt x="24" y="282"/>
                    </a:lnTo>
                    <a:lnTo>
                      <a:pt x="28" y="290"/>
                    </a:lnTo>
                    <a:lnTo>
                      <a:pt x="32" y="296"/>
                    </a:lnTo>
                    <a:lnTo>
                      <a:pt x="48" y="316"/>
                    </a:lnTo>
                    <a:lnTo>
                      <a:pt x="64" y="304"/>
                    </a:lnTo>
                    <a:lnTo>
                      <a:pt x="76" y="302"/>
                    </a:lnTo>
                    <a:lnTo>
                      <a:pt x="76" y="302"/>
                    </a:lnTo>
                    <a:lnTo>
                      <a:pt x="76" y="304"/>
                    </a:lnTo>
                    <a:lnTo>
                      <a:pt x="84" y="306"/>
                    </a:lnTo>
                    <a:lnTo>
                      <a:pt x="84" y="306"/>
                    </a:lnTo>
                    <a:lnTo>
                      <a:pt x="88" y="306"/>
                    </a:lnTo>
                    <a:lnTo>
                      <a:pt x="92" y="302"/>
                    </a:lnTo>
                    <a:lnTo>
                      <a:pt x="100" y="292"/>
                    </a:lnTo>
                    <a:lnTo>
                      <a:pt x="98" y="286"/>
                    </a:lnTo>
                    <a:lnTo>
                      <a:pt x="98" y="286"/>
                    </a:lnTo>
                    <a:lnTo>
                      <a:pt x="100" y="282"/>
                    </a:lnTo>
                    <a:lnTo>
                      <a:pt x="104" y="280"/>
                    </a:lnTo>
                    <a:lnTo>
                      <a:pt x="124" y="280"/>
                    </a:lnTo>
                    <a:lnTo>
                      <a:pt x="124" y="280"/>
                    </a:lnTo>
                    <a:lnTo>
                      <a:pt x="128" y="280"/>
                    </a:lnTo>
                    <a:lnTo>
                      <a:pt x="130" y="280"/>
                    </a:lnTo>
                    <a:lnTo>
                      <a:pt x="130" y="280"/>
                    </a:lnTo>
                    <a:lnTo>
                      <a:pt x="134" y="274"/>
                    </a:lnTo>
                    <a:lnTo>
                      <a:pt x="136" y="270"/>
                    </a:lnTo>
                    <a:lnTo>
                      <a:pt x="136" y="270"/>
                    </a:lnTo>
                    <a:lnTo>
                      <a:pt x="142" y="270"/>
                    </a:lnTo>
                    <a:lnTo>
                      <a:pt x="146" y="272"/>
                    </a:lnTo>
                    <a:lnTo>
                      <a:pt x="146" y="272"/>
                    </a:lnTo>
                    <a:lnTo>
                      <a:pt x="152" y="280"/>
                    </a:lnTo>
                    <a:lnTo>
                      <a:pt x="154" y="284"/>
                    </a:lnTo>
                    <a:lnTo>
                      <a:pt x="156" y="288"/>
                    </a:lnTo>
                    <a:lnTo>
                      <a:pt x="154" y="302"/>
                    </a:lnTo>
                    <a:lnTo>
                      <a:pt x="156" y="304"/>
                    </a:lnTo>
                    <a:lnTo>
                      <a:pt x="156" y="304"/>
                    </a:lnTo>
                    <a:lnTo>
                      <a:pt x="162" y="310"/>
                    </a:lnTo>
                    <a:lnTo>
                      <a:pt x="164" y="316"/>
                    </a:lnTo>
                    <a:lnTo>
                      <a:pt x="162" y="330"/>
                    </a:lnTo>
                    <a:lnTo>
                      <a:pt x="162" y="330"/>
                    </a:lnTo>
                    <a:lnTo>
                      <a:pt x="158" y="340"/>
                    </a:lnTo>
                    <a:lnTo>
                      <a:pt x="154" y="344"/>
                    </a:lnTo>
                    <a:lnTo>
                      <a:pt x="154" y="344"/>
                    </a:lnTo>
                    <a:lnTo>
                      <a:pt x="142" y="370"/>
                    </a:lnTo>
                    <a:lnTo>
                      <a:pt x="146" y="372"/>
                    </a:lnTo>
                    <a:lnTo>
                      <a:pt x="164" y="372"/>
                    </a:lnTo>
                    <a:lnTo>
                      <a:pt x="168" y="374"/>
                    </a:lnTo>
                    <a:lnTo>
                      <a:pt x="168" y="376"/>
                    </a:lnTo>
                    <a:lnTo>
                      <a:pt x="168" y="376"/>
                    </a:lnTo>
                    <a:lnTo>
                      <a:pt x="164" y="388"/>
                    </a:lnTo>
                    <a:lnTo>
                      <a:pt x="164" y="394"/>
                    </a:lnTo>
                    <a:lnTo>
                      <a:pt x="164" y="394"/>
                    </a:lnTo>
                    <a:lnTo>
                      <a:pt x="172" y="398"/>
                    </a:lnTo>
                    <a:lnTo>
                      <a:pt x="176" y="400"/>
                    </a:lnTo>
                    <a:lnTo>
                      <a:pt x="178" y="398"/>
                    </a:lnTo>
                    <a:lnTo>
                      <a:pt x="188" y="394"/>
                    </a:lnTo>
                    <a:lnTo>
                      <a:pt x="194" y="392"/>
                    </a:lnTo>
                    <a:lnTo>
                      <a:pt x="204" y="392"/>
                    </a:lnTo>
                    <a:lnTo>
                      <a:pt x="216" y="380"/>
                    </a:lnTo>
                    <a:lnTo>
                      <a:pt x="216" y="366"/>
                    </a:lnTo>
                    <a:lnTo>
                      <a:pt x="216" y="366"/>
                    </a:lnTo>
                    <a:lnTo>
                      <a:pt x="216" y="360"/>
                    </a:lnTo>
                    <a:lnTo>
                      <a:pt x="216" y="356"/>
                    </a:lnTo>
                    <a:lnTo>
                      <a:pt x="216" y="356"/>
                    </a:lnTo>
                    <a:lnTo>
                      <a:pt x="220" y="354"/>
                    </a:lnTo>
                    <a:lnTo>
                      <a:pt x="224" y="354"/>
                    </a:lnTo>
                    <a:lnTo>
                      <a:pt x="230" y="356"/>
                    </a:lnTo>
                    <a:lnTo>
                      <a:pt x="236" y="360"/>
                    </a:lnTo>
                    <a:lnTo>
                      <a:pt x="256" y="372"/>
                    </a:lnTo>
                    <a:lnTo>
                      <a:pt x="256" y="372"/>
                    </a:lnTo>
                    <a:lnTo>
                      <a:pt x="264" y="376"/>
                    </a:lnTo>
                    <a:lnTo>
                      <a:pt x="270" y="378"/>
                    </a:lnTo>
                    <a:lnTo>
                      <a:pt x="270" y="376"/>
                    </a:lnTo>
                    <a:lnTo>
                      <a:pt x="270" y="376"/>
                    </a:lnTo>
                    <a:lnTo>
                      <a:pt x="270" y="370"/>
                    </a:lnTo>
                    <a:lnTo>
                      <a:pt x="266" y="360"/>
                    </a:lnTo>
                    <a:lnTo>
                      <a:pt x="256" y="344"/>
                    </a:lnTo>
                    <a:lnTo>
                      <a:pt x="256" y="342"/>
                    </a:lnTo>
                    <a:lnTo>
                      <a:pt x="256" y="342"/>
                    </a:lnTo>
                    <a:lnTo>
                      <a:pt x="256" y="340"/>
                    </a:lnTo>
                    <a:lnTo>
                      <a:pt x="256" y="340"/>
                    </a:lnTo>
                    <a:lnTo>
                      <a:pt x="264" y="332"/>
                    </a:lnTo>
                    <a:lnTo>
                      <a:pt x="274" y="326"/>
                    </a:lnTo>
                    <a:lnTo>
                      <a:pt x="282" y="324"/>
                    </a:lnTo>
                    <a:lnTo>
                      <a:pt x="292" y="326"/>
                    </a:lnTo>
                    <a:lnTo>
                      <a:pt x="320" y="340"/>
                    </a:lnTo>
                    <a:lnTo>
                      <a:pt x="332" y="332"/>
                    </a:lnTo>
                    <a:lnTo>
                      <a:pt x="334" y="332"/>
                    </a:lnTo>
                    <a:lnTo>
                      <a:pt x="334" y="330"/>
                    </a:lnTo>
                    <a:lnTo>
                      <a:pt x="334" y="330"/>
                    </a:lnTo>
                    <a:lnTo>
                      <a:pt x="332" y="328"/>
                    </a:lnTo>
                    <a:lnTo>
                      <a:pt x="332" y="328"/>
                    </a:lnTo>
                    <a:lnTo>
                      <a:pt x="334" y="326"/>
                    </a:lnTo>
                    <a:lnTo>
                      <a:pt x="334" y="326"/>
                    </a:lnTo>
                    <a:lnTo>
                      <a:pt x="340" y="314"/>
                    </a:lnTo>
                    <a:lnTo>
                      <a:pt x="344" y="304"/>
                    </a:lnTo>
                    <a:lnTo>
                      <a:pt x="344" y="298"/>
                    </a:lnTo>
                    <a:lnTo>
                      <a:pt x="344" y="292"/>
                    </a:lnTo>
                    <a:lnTo>
                      <a:pt x="344" y="292"/>
                    </a:lnTo>
                    <a:lnTo>
                      <a:pt x="338" y="286"/>
                    </a:lnTo>
                    <a:lnTo>
                      <a:pt x="334" y="284"/>
                    </a:lnTo>
                    <a:lnTo>
                      <a:pt x="332" y="284"/>
                    </a:lnTo>
                    <a:lnTo>
                      <a:pt x="330" y="276"/>
                    </a:lnTo>
                    <a:lnTo>
                      <a:pt x="332" y="276"/>
                    </a:lnTo>
                    <a:lnTo>
                      <a:pt x="332" y="276"/>
                    </a:lnTo>
                    <a:lnTo>
                      <a:pt x="338" y="272"/>
                    </a:lnTo>
                    <a:lnTo>
                      <a:pt x="340" y="268"/>
                    </a:lnTo>
                    <a:lnTo>
                      <a:pt x="338" y="264"/>
                    </a:lnTo>
                    <a:lnTo>
                      <a:pt x="326" y="252"/>
                    </a:lnTo>
                    <a:lnTo>
                      <a:pt x="326" y="252"/>
                    </a:lnTo>
                    <a:lnTo>
                      <a:pt x="326" y="250"/>
                    </a:lnTo>
                    <a:lnTo>
                      <a:pt x="320" y="232"/>
                    </a:lnTo>
                    <a:lnTo>
                      <a:pt x="320" y="232"/>
                    </a:lnTo>
                    <a:lnTo>
                      <a:pt x="316" y="214"/>
                    </a:lnTo>
                    <a:lnTo>
                      <a:pt x="316" y="196"/>
                    </a:lnTo>
                    <a:lnTo>
                      <a:pt x="316" y="188"/>
                    </a:lnTo>
                    <a:lnTo>
                      <a:pt x="308" y="196"/>
                    </a:lnTo>
                    <a:lnTo>
                      <a:pt x="302" y="204"/>
                    </a:lnTo>
                    <a:lnTo>
                      <a:pt x="300" y="170"/>
                    </a:lnTo>
                    <a:lnTo>
                      <a:pt x="300" y="170"/>
                    </a:lnTo>
                    <a:lnTo>
                      <a:pt x="300" y="168"/>
                    </a:lnTo>
                    <a:lnTo>
                      <a:pt x="300" y="168"/>
                    </a:lnTo>
                    <a:lnTo>
                      <a:pt x="300" y="168"/>
                    </a:lnTo>
                    <a:lnTo>
                      <a:pt x="322" y="138"/>
                    </a:lnTo>
                    <a:lnTo>
                      <a:pt x="334" y="124"/>
                    </a:lnTo>
                    <a:lnTo>
                      <a:pt x="326" y="100"/>
                    </a:lnTo>
                    <a:lnTo>
                      <a:pt x="326" y="100"/>
                    </a:lnTo>
                    <a:lnTo>
                      <a:pt x="322" y="76"/>
                    </a:lnTo>
                    <a:lnTo>
                      <a:pt x="308" y="70"/>
                    </a:lnTo>
                    <a:lnTo>
                      <a:pt x="300" y="68"/>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6" name="MH_Other_16"/>
              <p:cNvSpPr/>
              <p:nvPr>
                <p:custDataLst>
                  <p:tags r:id="rId16"/>
                </p:custDataLst>
              </p:nvPr>
            </p:nvSpPr>
            <p:spPr bwMode="auto">
              <a:xfrm>
                <a:off x="4913667" y="3607991"/>
                <a:ext cx="654310" cy="369357"/>
              </a:xfrm>
              <a:custGeom>
                <a:avLst/>
                <a:gdLst>
                  <a:gd name="T0" fmla="*/ 64 w 488"/>
                  <a:gd name="T1" fmla="*/ 10 h 306"/>
                  <a:gd name="T2" fmla="*/ 86 w 488"/>
                  <a:gd name="T3" fmla="*/ 24 h 306"/>
                  <a:gd name="T4" fmla="*/ 98 w 488"/>
                  <a:gd name="T5" fmla="*/ 40 h 306"/>
                  <a:gd name="T6" fmla="*/ 88 w 488"/>
                  <a:gd name="T7" fmla="*/ 52 h 306"/>
                  <a:gd name="T8" fmla="*/ 60 w 488"/>
                  <a:gd name="T9" fmla="*/ 58 h 306"/>
                  <a:gd name="T10" fmla="*/ 64 w 488"/>
                  <a:gd name="T11" fmla="*/ 74 h 306"/>
                  <a:gd name="T12" fmla="*/ 72 w 488"/>
                  <a:gd name="T13" fmla="*/ 108 h 306"/>
                  <a:gd name="T14" fmla="*/ 90 w 488"/>
                  <a:gd name="T15" fmla="*/ 114 h 306"/>
                  <a:gd name="T16" fmla="*/ 92 w 488"/>
                  <a:gd name="T17" fmla="*/ 116 h 306"/>
                  <a:gd name="T18" fmla="*/ 102 w 488"/>
                  <a:gd name="T19" fmla="*/ 130 h 306"/>
                  <a:gd name="T20" fmla="*/ 108 w 488"/>
                  <a:gd name="T21" fmla="*/ 146 h 306"/>
                  <a:gd name="T22" fmla="*/ 106 w 488"/>
                  <a:gd name="T23" fmla="*/ 164 h 306"/>
                  <a:gd name="T24" fmla="*/ 94 w 488"/>
                  <a:gd name="T25" fmla="*/ 178 h 306"/>
                  <a:gd name="T26" fmla="*/ 52 w 488"/>
                  <a:gd name="T27" fmla="*/ 200 h 306"/>
                  <a:gd name="T28" fmla="*/ 8 w 488"/>
                  <a:gd name="T29" fmla="*/ 232 h 306"/>
                  <a:gd name="T30" fmla="*/ 12 w 488"/>
                  <a:gd name="T31" fmla="*/ 254 h 306"/>
                  <a:gd name="T32" fmla="*/ 40 w 488"/>
                  <a:gd name="T33" fmla="*/ 286 h 306"/>
                  <a:gd name="T34" fmla="*/ 52 w 488"/>
                  <a:gd name="T35" fmla="*/ 302 h 306"/>
                  <a:gd name="T36" fmla="*/ 60 w 488"/>
                  <a:gd name="T37" fmla="*/ 278 h 306"/>
                  <a:gd name="T38" fmla="*/ 76 w 488"/>
                  <a:gd name="T39" fmla="*/ 256 h 306"/>
                  <a:gd name="T40" fmla="*/ 100 w 488"/>
                  <a:gd name="T41" fmla="*/ 246 h 306"/>
                  <a:gd name="T42" fmla="*/ 124 w 488"/>
                  <a:gd name="T43" fmla="*/ 224 h 306"/>
                  <a:gd name="T44" fmla="*/ 158 w 488"/>
                  <a:gd name="T45" fmla="*/ 222 h 306"/>
                  <a:gd name="T46" fmla="*/ 192 w 488"/>
                  <a:gd name="T47" fmla="*/ 238 h 306"/>
                  <a:gd name="T48" fmla="*/ 220 w 488"/>
                  <a:gd name="T49" fmla="*/ 242 h 306"/>
                  <a:gd name="T50" fmla="*/ 242 w 488"/>
                  <a:gd name="T51" fmla="*/ 254 h 306"/>
                  <a:gd name="T52" fmla="*/ 242 w 488"/>
                  <a:gd name="T53" fmla="*/ 254 h 306"/>
                  <a:gd name="T54" fmla="*/ 254 w 488"/>
                  <a:gd name="T55" fmla="*/ 264 h 306"/>
                  <a:gd name="T56" fmla="*/ 276 w 488"/>
                  <a:gd name="T57" fmla="*/ 244 h 306"/>
                  <a:gd name="T58" fmla="*/ 296 w 488"/>
                  <a:gd name="T59" fmla="*/ 238 h 306"/>
                  <a:gd name="T60" fmla="*/ 300 w 488"/>
                  <a:gd name="T61" fmla="*/ 252 h 306"/>
                  <a:gd name="T62" fmla="*/ 308 w 488"/>
                  <a:gd name="T63" fmla="*/ 256 h 306"/>
                  <a:gd name="T64" fmla="*/ 328 w 488"/>
                  <a:gd name="T65" fmla="*/ 246 h 306"/>
                  <a:gd name="T66" fmla="*/ 336 w 488"/>
                  <a:gd name="T67" fmla="*/ 250 h 306"/>
                  <a:gd name="T68" fmla="*/ 342 w 488"/>
                  <a:gd name="T69" fmla="*/ 264 h 306"/>
                  <a:gd name="T70" fmla="*/ 348 w 488"/>
                  <a:gd name="T71" fmla="*/ 290 h 306"/>
                  <a:gd name="T72" fmla="*/ 372 w 488"/>
                  <a:gd name="T73" fmla="*/ 268 h 306"/>
                  <a:gd name="T74" fmla="*/ 408 w 488"/>
                  <a:gd name="T75" fmla="*/ 260 h 306"/>
                  <a:gd name="T76" fmla="*/ 432 w 488"/>
                  <a:gd name="T77" fmla="*/ 242 h 306"/>
                  <a:gd name="T78" fmla="*/ 474 w 488"/>
                  <a:gd name="T79" fmla="*/ 228 h 306"/>
                  <a:gd name="T80" fmla="*/ 486 w 488"/>
                  <a:gd name="T81" fmla="*/ 220 h 306"/>
                  <a:gd name="T82" fmla="*/ 460 w 488"/>
                  <a:gd name="T83" fmla="*/ 152 h 306"/>
                  <a:gd name="T84" fmla="*/ 468 w 488"/>
                  <a:gd name="T85" fmla="*/ 130 h 306"/>
                  <a:gd name="T86" fmla="*/ 444 w 488"/>
                  <a:gd name="T87" fmla="*/ 126 h 306"/>
                  <a:gd name="T88" fmla="*/ 430 w 488"/>
                  <a:gd name="T89" fmla="*/ 106 h 306"/>
                  <a:gd name="T90" fmla="*/ 416 w 488"/>
                  <a:gd name="T91" fmla="*/ 100 h 306"/>
                  <a:gd name="T92" fmla="*/ 400 w 488"/>
                  <a:gd name="T93" fmla="*/ 114 h 306"/>
                  <a:gd name="T94" fmla="*/ 388 w 488"/>
                  <a:gd name="T95" fmla="*/ 110 h 306"/>
                  <a:gd name="T96" fmla="*/ 366 w 488"/>
                  <a:gd name="T97" fmla="*/ 86 h 306"/>
                  <a:gd name="T98" fmla="*/ 352 w 488"/>
                  <a:gd name="T99" fmla="*/ 90 h 306"/>
                  <a:gd name="T100" fmla="*/ 328 w 488"/>
                  <a:gd name="T101" fmla="*/ 94 h 306"/>
                  <a:gd name="T102" fmla="*/ 322 w 488"/>
                  <a:gd name="T103" fmla="*/ 90 h 306"/>
                  <a:gd name="T104" fmla="*/ 320 w 488"/>
                  <a:gd name="T105" fmla="*/ 70 h 306"/>
                  <a:gd name="T106" fmla="*/ 216 w 488"/>
                  <a:gd name="T107" fmla="*/ 50 h 306"/>
                  <a:gd name="T108" fmla="*/ 194 w 488"/>
                  <a:gd name="T109" fmla="*/ 38 h 306"/>
                  <a:gd name="T110" fmla="*/ 172 w 488"/>
                  <a:gd name="T111" fmla="*/ 30 h 306"/>
                  <a:gd name="T112" fmla="*/ 132 w 488"/>
                  <a:gd name="T113" fmla="*/ 10 h 306"/>
                  <a:gd name="T114" fmla="*/ 74 w 488"/>
                  <a:gd name="T115"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8" h="306">
                    <a:moveTo>
                      <a:pt x="62" y="2"/>
                    </a:moveTo>
                    <a:lnTo>
                      <a:pt x="60" y="4"/>
                    </a:lnTo>
                    <a:lnTo>
                      <a:pt x="64" y="10"/>
                    </a:lnTo>
                    <a:lnTo>
                      <a:pt x="86" y="24"/>
                    </a:lnTo>
                    <a:lnTo>
                      <a:pt x="86" y="24"/>
                    </a:lnTo>
                    <a:lnTo>
                      <a:pt x="86" y="24"/>
                    </a:lnTo>
                    <a:lnTo>
                      <a:pt x="86" y="24"/>
                    </a:lnTo>
                    <a:lnTo>
                      <a:pt x="100" y="38"/>
                    </a:lnTo>
                    <a:lnTo>
                      <a:pt x="98" y="40"/>
                    </a:lnTo>
                    <a:lnTo>
                      <a:pt x="90" y="50"/>
                    </a:lnTo>
                    <a:lnTo>
                      <a:pt x="88" y="50"/>
                    </a:lnTo>
                    <a:lnTo>
                      <a:pt x="88" y="52"/>
                    </a:lnTo>
                    <a:lnTo>
                      <a:pt x="74" y="52"/>
                    </a:lnTo>
                    <a:lnTo>
                      <a:pt x="66" y="54"/>
                    </a:lnTo>
                    <a:lnTo>
                      <a:pt x="60" y="58"/>
                    </a:lnTo>
                    <a:lnTo>
                      <a:pt x="64" y="66"/>
                    </a:lnTo>
                    <a:lnTo>
                      <a:pt x="64" y="66"/>
                    </a:lnTo>
                    <a:lnTo>
                      <a:pt x="64" y="74"/>
                    </a:lnTo>
                    <a:lnTo>
                      <a:pt x="72" y="86"/>
                    </a:lnTo>
                    <a:lnTo>
                      <a:pt x="72" y="86"/>
                    </a:lnTo>
                    <a:lnTo>
                      <a:pt x="72" y="108"/>
                    </a:lnTo>
                    <a:lnTo>
                      <a:pt x="78" y="110"/>
                    </a:lnTo>
                    <a:lnTo>
                      <a:pt x="88" y="114"/>
                    </a:lnTo>
                    <a:lnTo>
                      <a:pt x="90" y="114"/>
                    </a:lnTo>
                    <a:lnTo>
                      <a:pt x="90" y="114"/>
                    </a:lnTo>
                    <a:lnTo>
                      <a:pt x="90" y="114"/>
                    </a:lnTo>
                    <a:lnTo>
                      <a:pt x="92" y="116"/>
                    </a:lnTo>
                    <a:lnTo>
                      <a:pt x="102" y="130"/>
                    </a:lnTo>
                    <a:lnTo>
                      <a:pt x="102" y="130"/>
                    </a:lnTo>
                    <a:lnTo>
                      <a:pt x="102" y="130"/>
                    </a:lnTo>
                    <a:lnTo>
                      <a:pt x="108" y="146"/>
                    </a:lnTo>
                    <a:lnTo>
                      <a:pt x="108" y="146"/>
                    </a:lnTo>
                    <a:lnTo>
                      <a:pt x="108" y="146"/>
                    </a:lnTo>
                    <a:lnTo>
                      <a:pt x="108" y="156"/>
                    </a:lnTo>
                    <a:lnTo>
                      <a:pt x="108" y="156"/>
                    </a:lnTo>
                    <a:lnTo>
                      <a:pt x="106" y="164"/>
                    </a:lnTo>
                    <a:lnTo>
                      <a:pt x="104" y="170"/>
                    </a:lnTo>
                    <a:lnTo>
                      <a:pt x="104" y="170"/>
                    </a:lnTo>
                    <a:lnTo>
                      <a:pt x="94" y="178"/>
                    </a:lnTo>
                    <a:lnTo>
                      <a:pt x="80" y="184"/>
                    </a:lnTo>
                    <a:lnTo>
                      <a:pt x="54" y="200"/>
                    </a:lnTo>
                    <a:lnTo>
                      <a:pt x="52" y="200"/>
                    </a:lnTo>
                    <a:lnTo>
                      <a:pt x="4" y="204"/>
                    </a:lnTo>
                    <a:lnTo>
                      <a:pt x="0" y="216"/>
                    </a:lnTo>
                    <a:lnTo>
                      <a:pt x="8" y="232"/>
                    </a:lnTo>
                    <a:lnTo>
                      <a:pt x="8" y="232"/>
                    </a:lnTo>
                    <a:lnTo>
                      <a:pt x="8" y="234"/>
                    </a:lnTo>
                    <a:lnTo>
                      <a:pt x="12" y="254"/>
                    </a:lnTo>
                    <a:lnTo>
                      <a:pt x="38" y="286"/>
                    </a:lnTo>
                    <a:lnTo>
                      <a:pt x="40" y="286"/>
                    </a:lnTo>
                    <a:lnTo>
                      <a:pt x="40" y="286"/>
                    </a:lnTo>
                    <a:lnTo>
                      <a:pt x="40" y="286"/>
                    </a:lnTo>
                    <a:lnTo>
                      <a:pt x="50" y="306"/>
                    </a:lnTo>
                    <a:lnTo>
                      <a:pt x="52" y="302"/>
                    </a:lnTo>
                    <a:lnTo>
                      <a:pt x="52" y="302"/>
                    </a:lnTo>
                    <a:lnTo>
                      <a:pt x="60" y="278"/>
                    </a:lnTo>
                    <a:lnTo>
                      <a:pt x="60" y="278"/>
                    </a:lnTo>
                    <a:lnTo>
                      <a:pt x="60" y="276"/>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60" y="222"/>
                    </a:lnTo>
                    <a:lnTo>
                      <a:pt x="192" y="238"/>
                    </a:lnTo>
                    <a:lnTo>
                      <a:pt x="218" y="242"/>
                    </a:lnTo>
                    <a:lnTo>
                      <a:pt x="220" y="242"/>
                    </a:lnTo>
                    <a:lnTo>
                      <a:pt x="220" y="242"/>
                    </a:lnTo>
                    <a:lnTo>
                      <a:pt x="220" y="242"/>
                    </a:lnTo>
                    <a:lnTo>
                      <a:pt x="228" y="250"/>
                    </a:lnTo>
                    <a:lnTo>
                      <a:pt x="242" y="254"/>
                    </a:lnTo>
                    <a:lnTo>
                      <a:pt x="242" y="254"/>
                    </a:lnTo>
                    <a:lnTo>
                      <a:pt x="242" y="254"/>
                    </a:lnTo>
                    <a:lnTo>
                      <a:pt x="242" y="254"/>
                    </a:lnTo>
                    <a:lnTo>
                      <a:pt x="242" y="254"/>
                    </a:lnTo>
                    <a:lnTo>
                      <a:pt x="250" y="262"/>
                    </a:lnTo>
                    <a:lnTo>
                      <a:pt x="254" y="264"/>
                    </a:lnTo>
                    <a:lnTo>
                      <a:pt x="264" y="256"/>
                    </a:lnTo>
                    <a:lnTo>
                      <a:pt x="264" y="254"/>
                    </a:lnTo>
                    <a:lnTo>
                      <a:pt x="276" y="244"/>
                    </a:lnTo>
                    <a:lnTo>
                      <a:pt x="284" y="230"/>
                    </a:lnTo>
                    <a:lnTo>
                      <a:pt x="296" y="238"/>
                    </a:lnTo>
                    <a:lnTo>
                      <a:pt x="296" y="238"/>
                    </a:lnTo>
                    <a:lnTo>
                      <a:pt x="296" y="240"/>
                    </a:lnTo>
                    <a:lnTo>
                      <a:pt x="300" y="250"/>
                    </a:lnTo>
                    <a:lnTo>
                      <a:pt x="300" y="252"/>
                    </a:lnTo>
                    <a:lnTo>
                      <a:pt x="298" y="258"/>
                    </a:lnTo>
                    <a:lnTo>
                      <a:pt x="300" y="260"/>
                    </a:lnTo>
                    <a:lnTo>
                      <a:pt x="308" y="256"/>
                    </a:lnTo>
                    <a:lnTo>
                      <a:pt x="318" y="246"/>
                    </a:lnTo>
                    <a:lnTo>
                      <a:pt x="328" y="246"/>
                    </a:lnTo>
                    <a:lnTo>
                      <a:pt x="328" y="246"/>
                    </a:lnTo>
                    <a:lnTo>
                      <a:pt x="330" y="246"/>
                    </a:lnTo>
                    <a:lnTo>
                      <a:pt x="336" y="250"/>
                    </a:lnTo>
                    <a:lnTo>
                      <a:pt x="336" y="250"/>
                    </a:lnTo>
                    <a:lnTo>
                      <a:pt x="342" y="258"/>
                    </a:lnTo>
                    <a:lnTo>
                      <a:pt x="342" y="260"/>
                    </a:lnTo>
                    <a:lnTo>
                      <a:pt x="342" y="264"/>
                    </a:lnTo>
                    <a:lnTo>
                      <a:pt x="340" y="282"/>
                    </a:lnTo>
                    <a:lnTo>
                      <a:pt x="346" y="290"/>
                    </a:lnTo>
                    <a:lnTo>
                      <a:pt x="348"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6"/>
                    </a:lnTo>
                    <a:lnTo>
                      <a:pt x="444" y="124"/>
                    </a:lnTo>
                    <a:lnTo>
                      <a:pt x="430" y="110"/>
                    </a:lnTo>
                    <a:lnTo>
                      <a:pt x="430" y="106"/>
                    </a:lnTo>
                    <a:lnTo>
                      <a:pt x="430" y="106"/>
                    </a:lnTo>
                    <a:lnTo>
                      <a:pt x="428" y="108"/>
                    </a:lnTo>
                    <a:lnTo>
                      <a:pt x="416" y="100"/>
                    </a:lnTo>
                    <a:lnTo>
                      <a:pt x="416" y="100"/>
                    </a:lnTo>
                    <a:lnTo>
                      <a:pt x="408" y="108"/>
                    </a:lnTo>
                    <a:lnTo>
                      <a:pt x="400" y="114"/>
                    </a:lnTo>
                    <a:lnTo>
                      <a:pt x="400" y="114"/>
                    </a:lnTo>
                    <a:lnTo>
                      <a:pt x="394" y="114"/>
                    </a:lnTo>
                    <a:lnTo>
                      <a:pt x="388" y="110"/>
                    </a:lnTo>
                    <a:lnTo>
                      <a:pt x="382" y="104"/>
                    </a:lnTo>
                    <a:lnTo>
                      <a:pt x="372" y="94"/>
                    </a:lnTo>
                    <a:lnTo>
                      <a:pt x="366" y="86"/>
                    </a:lnTo>
                    <a:lnTo>
                      <a:pt x="366" y="86"/>
                    </a:lnTo>
                    <a:lnTo>
                      <a:pt x="362" y="86"/>
                    </a:lnTo>
                    <a:lnTo>
                      <a:pt x="352" y="90"/>
                    </a:lnTo>
                    <a:lnTo>
                      <a:pt x="352" y="90"/>
                    </a:lnTo>
                    <a:lnTo>
                      <a:pt x="334" y="94"/>
                    </a:lnTo>
                    <a:lnTo>
                      <a:pt x="328" y="94"/>
                    </a:lnTo>
                    <a:lnTo>
                      <a:pt x="324" y="94"/>
                    </a:lnTo>
                    <a:lnTo>
                      <a:pt x="324" y="94"/>
                    </a:lnTo>
                    <a:lnTo>
                      <a:pt x="322" y="90"/>
                    </a:lnTo>
                    <a:lnTo>
                      <a:pt x="320" y="84"/>
                    </a:lnTo>
                    <a:lnTo>
                      <a:pt x="320" y="70"/>
                    </a:lnTo>
                    <a:lnTo>
                      <a:pt x="320" y="70"/>
                    </a:lnTo>
                    <a:lnTo>
                      <a:pt x="322" y="60"/>
                    </a:lnTo>
                    <a:lnTo>
                      <a:pt x="320" y="54"/>
                    </a:lnTo>
                    <a:lnTo>
                      <a:pt x="216" y="50"/>
                    </a:lnTo>
                    <a:lnTo>
                      <a:pt x="216" y="50"/>
                    </a:lnTo>
                    <a:lnTo>
                      <a:pt x="202" y="44"/>
                    </a:lnTo>
                    <a:lnTo>
                      <a:pt x="194" y="38"/>
                    </a:lnTo>
                    <a:lnTo>
                      <a:pt x="178" y="34"/>
                    </a:lnTo>
                    <a:lnTo>
                      <a:pt x="178" y="34"/>
                    </a:lnTo>
                    <a:lnTo>
                      <a:pt x="172" y="30"/>
                    </a:lnTo>
                    <a:lnTo>
                      <a:pt x="164" y="24"/>
                    </a:lnTo>
                    <a:lnTo>
                      <a:pt x="144" y="0"/>
                    </a:lnTo>
                    <a:lnTo>
                      <a:pt x="132" y="10"/>
                    </a:lnTo>
                    <a:lnTo>
                      <a:pt x="116" y="4"/>
                    </a:lnTo>
                    <a:lnTo>
                      <a:pt x="74" y="6"/>
                    </a:lnTo>
                    <a:lnTo>
                      <a:pt x="74" y="6"/>
                    </a:lnTo>
                    <a:lnTo>
                      <a:pt x="74" y="6"/>
                    </a:lnTo>
                    <a:lnTo>
                      <a:pt x="62" y="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7" name="MH_Other_17"/>
              <p:cNvSpPr/>
              <p:nvPr>
                <p:custDataLst>
                  <p:tags r:id="rId17"/>
                </p:custDataLst>
              </p:nvPr>
            </p:nvSpPr>
            <p:spPr bwMode="auto">
              <a:xfrm>
                <a:off x="5058018" y="4286083"/>
                <a:ext cx="682553" cy="484956"/>
              </a:xfrm>
              <a:custGeom>
                <a:avLst/>
                <a:gdLst>
                  <a:gd name="T0" fmla="*/ 488 w 508"/>
                  <a:gd name="T1" fmla="*/ 130 h 402"/>
                  <a:gd name="T2" fmla="*/ 508 w 508"/>
                  <a:gd name="T3" fmla="*/ 126 h 402"/>
                  <a:gd name="T4" fmla="*/ 496 w 508"/>
                  <a:gd name="T5" fmla="*/ 110 h 402"/>
                  <a:gd name="T6" fmla="*/ 446 w 508"/>
                  <a:gd name="T7" fmla="*/ 44 h 402"/>
                  <a:gd name="T8" fmla="*/ 402 w 508"/>
                  <a:gd name="T9" fmla="*/ 44 h 402"/>
                  <a:gd name="T10" fmla="*/ 400 w 508"/>
                  <a:gd name="T11" fmla="*/ 58 h 402"/>
                  <a:gd name="T12" fmla="*/ 372 w 508"/>
                  <a:gd name="T13" fmla="*/ 50 h 402"/>
                  <a:gd name="T14" fmla="*/ 332 w 508"/>
                  <a:gd name="T15" fmla="*/ 64 h 402"/>
                  <a:gd name="T16" fmla="*/ 310 w 508"/>
                  <a:gd name="T17" fmla="*/ 70 h 402"/>
                  <a:gd name="T18" fmla="*/ 298 w 508"/>
                  <a:gd name="T19" fmla="*/ 76 h 402"/>
                  <a:gd name="T20" fmla="*/ 286 w 508"/>
                  <a:gd name="T21" fmla="*/ 58 h 402"/>
                  <a:gd name="T22" fmla="*/ 314 w 508"/>
                  <a:gd name="T23" fmla="*/ 22 h 402"/>
                  <a:gd name="T24" fmla="*/ 312 w 508"/>
                  <a:gd name="T25" fmla="*/ 12 h 402"/>
                  <a:gd name="T26" fmla="*/ 288 w 508"/>
                  <a:gd name="T27" fmla="*/ 26 h 402"/>
                  <a:gd name="T28" fmla="*/ 278 w 508"/>
                  <a:gd name="T29" fmla="*/ 20 h 402"/>
                  <a:gd name="T30" fmla="*/ 252 w 508"/>
                  <a:gd name="T31" fmla="*/ 18 h 402"/>
                  <a:gd name="T32" fmla="*/ 236 w 508"/>
                  <a:gd name="T33" fmla="*/ 8 h 402"/>
                  <a:gd name="T34" fmla="*/ 208 w 508"/>
                  <a:gd name="T35" fmla="*/ 2 h 402"/>
                  <a:gd name="T36" fmla="*/ 204 w 508"/>
                  <a:gd name="T37" fmla="*/ 24 h 402"/>
                  <a:gd name="T38" fmla="*/ 210 w 508"/>
                  <a:gd name="T39" fmla="*/ 48 h 402"/>
                  <a:gd name="T40" fmla="*/ 200 w 508"/>
                  <a:gd name="T41" fmla="*/ 54 h 402"/>
                  <a:gd name="T42" fmla="*/ 182 w 508"/>
                  <a:gd name="T43" fmla="*/ 46 h 402"/>
                  <a:gd name="T44" fmla="*/ 156 w 508"/>
                  <a:gd name="T45" fmla="*/ 32 h 402"/>
                  <a:gd name="T46" fmla="*/ 144 w 508"/>
                  <a:gd name="T47" fmla="*/ 80 h 402"/>
                  <a:gd name="T48" fmla="*/ 136 w 508"/>
                  <a:gd name="T49" fmla="*/ 120 h 402"/>
                  <a:gd name="T50" fmla="*/ 104 w 508"/>
                  <a:gd name="T51" fmla="*/ 204 h 402"/>
                  <a:gd name="T52" fmla="*/ 64 w 508"/>
                  <a:gd name="T53" fmla="*/ 248 h 402"/>
                  <a:gd name="T54" fmla="*/ 42 w 508"/>
                  <a:gd name="T55" fmla="*/ 264 h 402"/>
                  <a:gd name="T56" fmla="*/ 10 w 508"/>
                  <a:gd name="T57" fmla="*/ 292 h 402"/>
                  <a:gd name="T58" fmla="*/ 6 w 508"/>
                  <a:gd name="T59" fmla="*/ 368 h 402"/>
                  <a:gd name="T60" fmla="*/ 16 w 508"/>
                  <a:gd name="T61" fmla="*/ 402 h 402"/>
                  <a:gd name="T62" fmla="*/ 44 w 508"/>
                  <a:gd name="T63" fmla="*/ 398 h 402"/>
                  <a:gd name="T64" fmla="*/ 34 w 508"/>
                  <a:gd name="T65" fmla="*/ 372 h 402"/>
                  <a:gd name="T66" fmla="*/ 24 w 508"/>
                  <a:gd name="T67" fmla="*/ 346 h 402"/>
                  <a:gd name="T68" fmla="*/ 64 w 508"/>
                  <a:gd name="T69" fmla="*/ 324 h 402"/>
                  <a:gd name="T70" fmla="*/ 140 w 508"/>
                  <a:gd name="T71" fmla="*/ 288 h 402"/>
                  <a:gd name="T72" fmla="*/ 152 w 508"/>
                  <a:gd name="T73" fmla="*/ 294 h 402"/>
                  <a:gd name="T74" fmla="*/ 192 w 508"/>
                  <a:gd name="T75" fmla="*/ 274 h 402"/>
                  <a:gd name="T76" fmla="*/ 214 w 508"/>
                  <a:gd name="T77" fmla="*/ 266 h 402"/>
                  <a:gd name="T78" fmla="*/ 250 w 508"/>
                  <a:gd name="T79" fmla="*/ 252 h 402"/>
                  <a:gd name="T80" fmla="*/ 260 w 508"/>
                  <a:gd name="T81" fmla="*/ 188 h 402"/>
                  <a:gd name="T82" fmla="*/ 286 w 508"/>
                  <a:gd name="T83" fmla="*/ 230 h 402"/>
                  <a:gd name="T84" fmla="*/ 314 w 508"/>
                  <a:gd name="T85" fmla="*/ 208 h 402"/>
                  <a:gd name="T86" fmla="*/ 332 w 508"/>
                  <a:gd name="T87" fmla="*/ 198 h 402"/>
                  <a:gd name="T88" fmla="*/ 350 w 508"/>
                  <a:gd name="T89" fmla="*/ 190 h 402"/>
                  <a:gd name="T90" fmla="*/ 376 w 508"/>
                  <a:gd name="T91" fmla="*/ 194 h 402"/>
                  <a:gd name="T92" fmla="*/ 392 w 508"/>
                  <a:gd name="T93" fmla="*/ 186 h 402"/>
                  <a:gd name="T94" fmla="*/ 406 w 508"/>
                  <a:gd name="T95" fmla="*/ 182 h 402"/>
                  <a:gd name="T96" fmla="*/ 414 w 508"/>
                  <a:gd name="T97" fmla="*/ 188 h 402"/>
                  <a:gd name="T98" fmla="*/ 432 w 508"/>
                  <a:gd name="T99" fmla="*/ 180 h 402"/>
                  <a:gd name="T100" fmla="*/ 464 w 508"/>
                  <a:gd name="T101"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8" y="116"/>
                    </a:lnTo>
                    <a:lnTo>
                      <a:pt x="502" y="114"/>
                    </a:lnTo>
                    <a:lnTo>
                      <a:pt x="496" y="110"/>
                    </a:lnTo>
                    <a:lnTo>
                      <a:pt x="472" y="88"/>
                    </a:lnTo>
                    <a:lnTo>
                      <a:pt x="472" y="88"/>
                    </a:lnTo>
                    <a:lnTo>
                      <a:pt x="460" y="58"/>
                    </a:lnTo>
                    <a:lnTo>
                      <a:pt x="446" y="44"/>
                    </a:lnTo>
                    <a:lnTo>
                      <a:pt x="446" y="44"/>
                    </a:lnTo>
                    <a:lnTo>
                      <a:pt x="424" y="42"/>
                    </a:lnTo>
                    <a:lnTo>
                      <a:pt x="406" y="44"/>
                    </a:lnTo>
                    <a:lnTo>
                      <a:pt x="402" y="44"/>
                    </a:lnTo>
                    <a:lnTo>
                      <a:pt x="404" y="54"/>
                    </a:lnTo>
                    <a:lnTo>
                      <a:pt x="404" y="56"/>
                    </a:lnTo>
                    <a:lnTo>
                      <a:pt x="404" y="58"/>
                    </a:lnTo>
                    <a:lnTo>
                      <a:pt x="400" y="58"/>
                    </a:lnTo>
                    <a:lnTo>
                      <a:pt x="388" y="64"/>
                    </a:lnTo>
                    <a:lnTo>
                      <a:pt x="386" y="62"/>
                    </a:lnTo>
                    <a:lnTo>
                      <a:pt x="386" y="62"/>
                    </a:lnTo>
                    <a:lnTo>
                      <a:pt x="372" y="50"/>
                    </a:lnTo>
                    <a:lnTo>
                      <a:pt x="368" y="50"/>
                    </a:lnTo>
                    <a:lnTo>
                      <a:pt x="364" y="50"/>
                    </a:lnTo>
                    <a:lnTo>
                      <a:pt x="364" y="50"/>
                    </a:lnTo>
                    <a:lnTo>
                      <a:pt x="332" y="64"/>
                    </a:lnTo>
                    <a:lnTo>
                      <a:pt x="322" y="68"/>
                    </a:lnTo>
                    <a:lnTo>
                      <a:pt x="316" y="66"/>
                    </a:lnTo>
                    <a:lnTo>
                      <a:pt x="316" y="66"/>
                    </a:lnTo>
                    <a:lnTo>
                      <a:pt x="310" y="70"/>
                    </a:lnTo>
                    <a:lnTo>
                      <a:pt x="304" y="76"/>
                    </a:lnTo>
                    <a:lnTo>
                      <a:pt x="300" y="80"/>
                    </a:lnTo>
                    <a:lnTo>
                      <a:pt x="298" y="76"/>
                    </a:lnTo>
                    <a:lnTo>
                      <a:pt x="298" y="76"/>
                    </a:lnTo>
                    <a:lnTo>
                      <a:pt x="288" y="66"/>
                    </a:lnTo>
                    <a:lnTo>
                      <a:pt x="286" y="62"/>
                    </a:lnTo>
                    <a:lnTo>
                      <a:pt x="286" y="58"/>
                    </a:lnTo>
                    <a:lnTo>
                      <a:pt x="286" y="58"/>
                    </a:lnTo>
                    <a:lnTo>
                      <a:pt x="290" y="50"/>
                    </a:lnTo>
                    <a:lnTo>
                      <a:pt x="300" y="38"/>
                    </a:lnTo>
                    <a:lnTo>
                      <a:pt x="300" y="38"/>
                    </a:lnTo>
                    <a:lnTo>
                      <a:pt x="314" y="22"/>
                    </a:lnTo>
                    <a:lnTo>
                      <a:pt x="318" y="16"/>
                    </a:lnTo>
                    <a:lnTo>
                      <a:pt x="316" y="12"/>
                    </a:lnTo>
                    <a:lnTo>
                      <a:pt x="316" y="12"/>
                    </a:lnTo>
                    <a:lnTo>
                      <a:pt x="312" y="12"/>
                    </a:lnTo>
                    <a:lnTo>
                      <a:pt x="308" y="14"/>
                    </a:lnTo>
                    <a:lnTo>
                      <a:pt x="298" y="20"/>
                    </a:lnTo>
                    <a:lnTo>
                      <a:pt x="298" y="20"/>
                    </a:lnTo>
                    <a:lnTo>
                      <a:pt x="288" y="26"/>
                    </a:lnTo>
                    <a:lnTo>
                      <a:pt x="282" y="28"/>
                    </a:lnTo>
                    <a:lnTo>
                      <a:pt x="282" y="28"/>
                    </a:lnTo>
                    <a:lnTo>
                      <a:pt x="280" y="26"/>
                    </a:lnTo>
                    <a:lnTo>
                      <a:pt x="278" y="20"/>
                    </a:lnTo>
                    <a:lnTo>
                      <a:pt x="276" y="20"/>
                    </a:lnTo>
                    <a:lnTo>
                      <a:pt x="270" y="6"/>
                    </a:lnTo>
                    <a:lnTo>
                      <a:pt x="254" y="16"/>
                    </a:lnTo>
                    <a:lnTo>
                      <a:pt x="252" y="18"/>
                    </a:lnTo>
                    <a:lnTo>
                      <a:pt x="252" y="16"/>
                    </a:lnTo>
                    <a:lnTo>
                      <a:pt x="252" y="16"/>
                    </a:lnTo>
                    <a:lnTo>
                      <a:pt x="252" y="16"/>
                    </a:lnTo>
                    <a:lnTo>
                      <a:pt x="236" y="8"/>
                    </a:lnTo>
                    <a:lnTo>
                      <a:pt x="220" y="2"/>
                    </a:lnTo>
                    <a:lnTo>
                      <a:pt x="220" y="2"/>
                    </a:lnTo>
                    <a:lnTo>
                      <a:pt x="214" y="0"/>
                    </a:lnTo>
                    <a:lnTo>
                      <a:pt x="208" y="2"/>
                    </a:lnTo>
                    <a:lnTo>
                      <a:pt x="204" y="6"/>
                    </a:lnTo>
                    <a:lnTo>
                      <a:pt x="198" y="12"/>
                    </a:lnTo>
                    <a:lnTo>
                      <a:pt x="204" y="24"/>
                    </a:lnTo>
                    <a:lnTo>
                      <a:pt x="204" y="24"/>
                    </a:lnTo>
                    <a:lnTo>
                      <a:pt x="210" y="38"/>
                    </a:lnTo>
                    <a:lnTo>
                      <a:pt x="210" y="44"/>
                    </a:lnTo>
                    <a:lnTo>
                      <a:pt x="210" y="48"/>
                    </a:lnTo>
                    <a:lnTo>
                      <a:pt x="210" y="48"/>
                    </a:lnTo>
                    <a:lnTo>
                      <a:pt x="208" y="52"/>
                    </a:lnTo>
                    <a:lnTo>
                      <a:pt x="204" y="54"/>
                    </a:lnTo>
                    <a:lnTo>
                      <a:pt x="204" y="54"/>
                    </a:lnTo>
                    <a:lnTo>
                      <a:pt x="200" y="54"/>
                    </a:lnTo>
                    <a:lnTo>
                      <a:pt x="194" y="54"/>
                    </a:lnTo>
                    <a:lnTo>
                      <a:pt x="188" y="50"/>
                    </a:lnTo>
                    <a:lnTo>
                      <a:pt x="182" y="46"/>
                    </a:lnTo>
                    <a:lnTo>
                      <a:pt x="182" y="46"/>
                    </a:lnTo>
                    <a:lnTo>
                      <a:pt x="164" y="36"/>
                    </a:lnTo>
                    <a:lnTo>
                      <a:pt x="156" y="32"/>
                    </a:lnTo>
                    <a:lnTo>
                      <a:pt x="156" y="32"/>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104" y="204"/>
                    </a:lnTo>
                    <a:lnTo>
                      <a:pt x="60" y="230"/>
                    </a:lnTo>
                    <a:lnTo>
                      <a:pt x="58" y="234"/>
                    </a:lnTo>
                    <a:lnTo>
                      <a:pt x="64" y="248"/>
                    </a:lnTo>
                    <a:lnTo>
                      <a:pt x="64" y="248"/>
                    </a:lnTo>
                    <a:lnTo>
                      <a:pt x="64" y="248"/>
                    </a:lnTo>
                    <a:lnTo>
                      <a:pt x="60" y="266"/>
                    </a:lnTo>
                    <a:lnTo>
                      <a:pt x="42" y="264"/>
                    </a:lnTo>
                    <a:lnTo>
                      <a:pt x="38" y="284"/>
                    </a:lnTo>
                    <a:lnTo>
                      <a:pt x="16" y="284"/>
                    </a:lnTo>
                    <a:lnTo>
                      <a:pt x="10" y="292"/>
                    </a:lnTo>
                    <a:lnTo>
                      <a:pt x="10" y="292"/>
                    </a:lnTo>
                    <a:lnTo>
                      <a:pt x="4" y="306"/>
                    </a:lnTo>
                    <a:lnTo>
                      <a:pt x="0" y="356"/>
                    </a:lnTo>
                    <a:lnTo>
                      <a:pt x="4" y="368"/>
                    </a:lnTo>
                    <a:lnTo>
                      <a:pt x="6" y="368"/>
                    </a:lnTo>
                    <a:lnTo>
                      <a:pt x="6" y="380"/>
                    </a:lnTo>
                    <a:lnTo>
                      <a:pt x="16" y="392"/>
                    </a:lnTo>
                    <a:lnTo>
                      <a:pt x="16" y="392"/>
                    </a:lnTo>
                    <a:lnTo>
                      <a:pt x="16" y="402"/>
                    </a:lnTo>
                    <a:lnTo>
                      <a:pt x="42" y="400"/>
                    </a:lnTo>
                    <a:lnTo>
                      <a:pt x="44" y="398"/>
                    </a:lnTo>
                    <a:lnTo>
                      <a:pt x="44" y="398"/>
                    </a:lnTo>
                    <a:lnTo>
                      <a:pt x="44" y="398"/>
                    </a:lnTo>
                    <a:lnTo>
                      <a:pt x="44" y="396"/>
                    </a:lnTo>
                    <a:lnTo>
                      <a:pt x="52" y="388"/>
                    </a:lnTo>
                    <a:lnTo>
                      <a:pt x="36" y="372"/>
                    </a:lnTo>
                    <a:lnTo>
                      <a:pt x="34" y="372"/>
                    </a:lnTo>
                    <a:lnTo>
                      <a:pt x="24" y="364"/>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88"/>
                    </a:lnTo>
                    <a:lnTo>
                      <a:pt x="140" y="290"/>
                    </a:lnTo>
                    <a:lnTo>
                      <a:pt x="146" y="296"/>
                    </a:lnTo>
                    <a:lnTo>
                      <a:pt x="152" y="294"/>
                    </a:lnTo>
                    <a:lnTo>
                      <a:pt x="150" y="282"/>
                    </a:lnTo>
                    <a:lnTo>
                      <a:pt x="168" y="282"/>
                    </a:lnTo>
                    <a:lnTo>
                      <a:pt x="186" y="286"/>
                    </a:lnTo>
                    <a:lnTo>
                      <a:pt x="192" y="274"/>
                    </a:lnTo>
                    <a:lnTo>
                      <a:pt x="194" y="272"/>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64" y="190"/>
                    </a:lnTo>
                    <a:lnTo>
                      <a:pt x="286" y="230"/>
                    </a:lnTo>
                    <a:lnTo>
                      <a:pt x="312" y="226"/>
                    </a:lnTo>
                    <a:lnTo>
                      <a:pt x="318" y="224"/>
                    </a:lnTo>
                    <a:lnTo>
                      <a:pt x="322" y="216"/>
                    </a:lnTo>
                    <a:lnTo>
                      <a:pt x="314" y="208"/>
                    </a:lnTo>
                    <a:lnTo>
                      <a:pt x="312" y="206"/>
                    </a:lnTo>
                    <a:lnTo>
                      <a:pt x="330" y="200"/>
                    </a:lnTo>
                    <a:lnTo>
                      <a:pt x="332" y="198"/>
                    </a:lnTo>
                    <a:lnTo>
                      <a:pt x="332" y="198"/>
                    </a:lnTo>
                    <a:lnTo>
                      <a:pt x="340" y="206"/>
                    </a:lnTo>
                    <a:lnTo>
                      <a:pt x="346" y="202"/>
                    </a:lnTo>
                    <a:lnTo>
                      <a:pt x="346" y="190"/>
                    </a:lnTo>
                    <a:lnTo>
                      <a:pt x="350" y="190"/>
                    </a:lnTo>
                    <a:lnTo>
                      <a:pt x="364" y="190"/>
                    </a:lnTo>
                    <a:lnTo>
                      <a:pt x="364" y="190"/>
                    </a:lnTo>
                    <a:lnTo>
                      <a:pt x="370" y="192"/>
                    </a:lnTo>
                    <a:lnTo>
                      <a:pt x="376" y="194"/>
                    </a:lnTo>
                    <a:lnTo>
                      <a:pt x="382" y="198"/>
                    </a:lnTo>
                    <a:lnTo>
                      <a:pt x="386" y="202"/>
                    </a:lnTo>
                    <a:lnTo>
                      <a:pt x="388" y="206"/>
                    </a:lnTo>
                    <a:lnTo>
                      <a:pt x="392" y="186"/>
                    </a:lnTo>
                    <a:lnTo>
                      <a:pt x="392" y="186"/>
                    </a:lnTo>
                    <a:lnTo>
                      <a:pt x="396" y="184"/>
                    </a:lnTo>
                    <a:lnTo>
                      <a:pt x="400" y="182"/>
                    </a:lnTo>
                    <a:lnTo>
                      <a:pt x="406" y="182"/>
                    </a:lnTo>
                    <a:lnTo>
                      <a:pt x="412" y="184"/>
                    </a:lnTo>
                    <a:lnTo>
                      <a:pt x="414" y="186"/>
                    </a:lnTo>
                    <a:lnTo>
                      <a:pt x="414" y="186"/>
                    </a:lnTo>
                    <a:lnTo>
                      <a:pt x="414" y="188"/>
                    </a:lnTo>
                    <a:lnTo>
                      <a:pt x="414" y="188"/>
                    </a:lnTo>
                    <a:lnTo>
                      <a:pt x="418" y="188"/>
                    </a:lnTo>
                    <a:lnTo>
                      <a:pt x="418" y="188"/>
                    </a:lnTo>
                    <a:lnTo>
                      <a:pt x="432" y="180"/>
                    </a:lnTo>
                    <a:lnTo>
                      <a:pt x="460" y="160"/>
                    </a:lnTo>
                    <a:lnTo>
                      <a:pt x="460" y="160"/>
                    </a:lnTo>
                    <a:lnTo>
                      <a:pt x="460" y="152"/>
                    </a:lnTo>
                    <a:lnTo>
                      <a:pt x="464" y="146"/>
                    </a:lnTo>
                    <a:lnTo>
                      <a:pt x="470" y="140"/>
                    </a:lnTo>
                    <a:lnTo>
                      <a:pt x="476" y="138"/>
                    </a:lnTo>
                    <a:lnTo>
                      <a:pt x="476" y="138"/>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800" b="0" i="0" u="none" strike="noStrike" kern="0" cap="none" spc="0" normalizeH="0" baseline="0" noProof="0" dirty="0" smtClean="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78" name="MH_Other_18"/>
              <p:cNvSpPr/>
              <p:nvPr>
                <p:custDataLst>
                  <p:tags r:id="rId18"/>
                </p:custDataLst>
              </p:nvPr>
            </p:nvSpPr>
            <p:spPr bwMode="auto">
              <a:xfrm>
                <a:off x="5381250" y="3865991"/>
                <a:ext cx="407963" cy="499054"/>
              </a:xfrm>
              <a:custGeom>
                <a:avLst/>
                <a:gdLst>
                  <a:gd name="T0" fmla="*/ 220 w 304"/>
                  <a:gd name="T1" fmla="*/ 0 h 414"/>
                  <a:gd name="T2" fmla="*/ 206 w 304"/>
                  <a:gd name="T3" fmla="*/ 16 h 414"/>
                  <a:gd name="T4" fmla="*/ 184 w 304"/>
                  <a:gd name="T5" fmla="*/ 32 h 414"/>
                  <a:gd name="T6" fmla="*/ 176 w 304"/>
                  <a:gd name="T7" fmla="*/ 32 h 414"/>
                  <a:gd name="T8" fmla="*/ 174 w 304"/>
                  <a:gd name="T9" fmla="*/ 22 h 414"/>
                  <a:gd name="T10" fmla="*/ 152 w 304"/>
                  <a:gd name="T11" fmla="*/ 24 h 414"/>
                  <a:gd name="T12" fmla="*/ 108 w 304"/>
                  <a:gd name="T13" fmla="*/ 34 h 414"/>
                  <a:gd name="T14" fmla="*/ 72 w 304"/>
                  <a:gd name="T15" fmla="*/ 42 h 414"/>
                  <a:gd name="T16" fmla="*/ 40 w 304"/>
                  <a:gd name="T17" fmla="*/ 56 h 414"/>
                  <a:gd name="T18" fmla="*/ 28 w 304"/>
                  <a:gd name="T19" fmla="*/ 62 h 414"/>
                  <a:gd name="T20" fmla="*/ 16 w 304"/>
                  <a:gd name="T21" fmla="*/ 84 h 414"/>
                  <a:gd name="T22" fmla="*/ 22 w 304"/>
                  <a:gd name="T23" fmla="*/ 92 h 414"/>
                  <a:gd name="T24" fmla="*/ 34 w 304"/>
                  <a:gd name="T25" fmla="*/ 140 h 414"/>
                  <a:gd name="T26" fmla="*/ 32 w 304"/>
                  <a:gd name="T27" fmla="*/ 144 h 414"/>
                  <a:gd name="T28" fmla="*/ 0 w 304"/>
                  <a:gd name="T29" fmla="*/ 200 h 414"/>
                  <a:gd name="T30" fmla="*/ 12 w 304"/>
                  <a:gd name="T31" fmla="*/ 196 h 414"/>
                  <a:gd name="T32" fmla="*/ 18 w 304"/>
                  <a:gd name="T33" fmla="*/ 202 h 414"/>
                  <a:gd name="T34" fmla="*/ 16 w 304"/>
                  <a:gd name="T35" fmla="*/ 226 h 414"/>
                  <a:gd name="T36" fmla="*/ 24 w 304"/>
                  <a:gd name="T37" fmla="*/ 262 h 414"/>
                  <a:gd name="T38" fmla="*/ 40 w 304"/>
                  <a:gd name="T39" fmla="*/ 280 h 414"/>
                  <a:gd name="T40" fmla="*/ 42 w 304"/>
                  <a:gd name="T41" fmla="*/ 304 h 414"/>
                  <a:gd name="T42" fmla="*/ 44 w 304"/>
                  <a:gd name="T43" fmla="*/ 320 h 414"/>
                  <a:gd name="T44" fmla="*/ 44 w 304"/>
                  <a:gd name="T45" fmla="*/ 362 h 414"/>
                  <a:gd name="T46" fmla="*/ 52 w 304"/>
                  <a:gd name="T47" fmla="*/ 362 h 414"/>
                  <a:gd name="T48" fmla="*/ 72 w 304"/>
                  <a:gd name="T49" fmla="*/ 352 h 414"/>
                  <a:gd name="T50" fmla="*/ 84 w 304"/>
                  <a:gd name="T51" fmla="*/ 356 h 414"/>
                  <a:gd name="T52" fmla="*/ 86 w 304"/>
                  <a:gd name="T53" fmla="*/ 366 h 414"/>
                  <a:gd name="T54" fmla="*/ 56 w 304"/>
                  <a:gd name="T55" fmla="*/ 406 h 414"/>
                  <a:gd name="T56" fmla="*/ 72 w 304"/>
                  <a:gd name="T57" fmla="*/ 408 h 414"/>
                  <a:gd name="T58" fmla="*/ 80 w 304"/>
                  <a:gd name="T59" fmla="*/ 406 h 414"/>
                  <a:gd name="T60" fmla="*/ 120 w 304"/>
                  <a:gd name="T61" fmla="*/ 390 h 414"/>
                  <a:gd name="T62" fmla="*/ 142 w 304"/>
                  <a:gd name="T63" fmla="*/ 394 h 414"/>
                  <a:gd name="T64" fmla="*/ 154 w 304"/>
                  <a:gd name="T65" fmla="*/ 390 h 414"/>
                  <a:gd name="T66" fmla="*/ 152 w 304"/>
                  <a:gd name="T67" fmla="*/ 384 h 414"/>
                  <a:gd name="T68" fmla="*/ 150 w 304"/>
                  <a:gd name="T69" fmla="*/ 366 h 414"/>
                  <a:gd name="T70" fmla="*/ 150 w 304"/>
                  <a:gd name="T71" fmla="*/ 358 h 414"/>
                  <a:gd name="T72" fmla="*/ 162 w 304"/>
                  <a:gd name="T73" fmla="*/ 336 h 414"/>
                  <a:gd name="T74" fmla="*/ 162 w 304"/>
                  <a:gd name="T75" fmla="*/ 334 h 414"/>
                  <a:gd name="T76" fmla="*/ 164 w 304"/>
                  <a:gd name="T77" fmla="*/ 324 h 414"/>
                  <a:gd name="T78" fmla="*/ 164 w 304"/>
                  <a:gd name="T79" fmla="*/ 316 h 414"/>
                  <a:gd name="T80" fmla="*/ 178 w 304"/>
                  <a:gd name="T81" fmla="*/ 298 h 414"/>
                  <a:gd name="T82" fmla="*/ 186 w 304"/>
                  <a:gd name="T83" fmla="*/ 278 h 414"/>
                  <a:gd name="T84" fmla="*/ 190 w 304"/>
                  <a:gd name="T85" fmla="*/ 270 h 414"/>
                  <a:gd name="T86" fmla="*/ 206 w 304"/>
                  <a:gd name="T87" fmla="*/ 256 h 414"/>
                  <a:gd name="T88" fmla="*/ 194 w 304"/>
                  <a:gd name="T89" fmla="*/ 242 h 414"/>
                  <a:gd name="T90" fmla="*/ 194 w 304"/>
                  <a:gd name="T91" fmla="*/ 228 h 414"/>
                  <a:gd name="T92" fmla="*/ 224 w 304"/>
                  <a:gd name="T93" fmla="*/ 200 h 414"/>
                  <a:gd name="T94" fmla="*/ 222 w 304"/>
                  <a:gd name="T95" fmla="*/ 192 h 414"/>
                  <a:gd name="T96" fmla="*/ 220 w 304"/>
                  <a:gd name="T97" fmla="*/ 170 h 414"/>
                  <a:gd name="T98" fmla="*/ 230 w 304"/>
                  <a:gd name="T99" fmla="*/ 146 h 414"/>
                  <a:gd name="T100" fmla="*/ 250 w 304"/>
                  <a:gd name="T101" fmla="*/ 136 h 414"/>
                  <a:gd name="T102" fmla="*/ 272 w 304"/>
                  <a:gd name="T103" fmla="*/ 140 h 414"/>
                  <a:gd name="T104" fmla="*/ 284 w 304"/>
                  <a:gd name="T105" fmla="*/ 128 h 414"/>
                  <a:gd name="T106" fmla="*/ 296 w 304"/>
                  <a:gd name="T107" fmla="*/ 108 h 414"/>
                  <a:gd name="T108" fmla="*/ 300 w 304"/>
                  <a:gd name="T109" fmla="*/ 102 h 414"/>
                  <a:gd name="T110" fmla="*/ 296 w 304"/>
                  <a:gd name="T111" fmla="*/ 84 h 414"/>
                  <a:gd name="T112" fmla="*/ 276 w 304"/>
                  <a:gd name="T113" fmla="*/ 52 h 414"/>
                  <a:gd name="T114" fmla="*/ 274 w 304"/>
                  <a:gd name="T115" fmla="*/ 40 h 414"/>
                  <a:gd name="T116" fmla="*/ 264 w 304"/>
                  <a:gd name="T117" fmla="*/ 2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4" h="414">
                    <a:moveTo>
                      <a:pt x="240" y="16"/>
                    </a:moveTo>
                    <a:lnTo>
                      <a:pt x="238" y="16"/>
                    </a:lnTo>
                    <a:lnTo>
                      <a:pt x="220" y="0"/>
                    </a:lnTo>
                    <a:lnTo>
                      <a:pt x="212" y="6"/>
                    </a:lnTo>
                    <a:lnTo>
                      <a:pt x="212" y="6"/>
                    </a:lnTo>
                    <a:lnTo>
                      <a:pt x="206" y="16"/>
                    </a:lnTo>
                    <a:lnTo>
                      <a:pt x="200" y="24"/>
                    </a:lnTo>
                    <a:lnTo>
                      <a:pt x="192" y="28"/>
                    </a:lnTo>
                    <a:lnTo>
                      <a:pt x="184" y="32"/>
                    </a:lnTo>
                    <a:lnTo>
                      <a:pt x="184" y="32"/>
                    </a:lnTo>
                    <a:lnTo>
                      <a:pt x="180" y="34"/>
                    </a:lnTo>
                    <a:lnTo>
                      <a:pt x="176" y="32"/>
                    </a:lnTo>
                    <a:lnTo>
                      <a:pt x="176" y="32"/>
                    </a:lnTo>
                    <a:lnTo>
                      <a:pt x="174" y="28"/>
                    </a:lnTo>
                    <a:lnTo>
                      <a:pt x="174" y="22"/>
                    </a:lnTo>
                    <a:lnTo>
                      <a:pt x="180" y="4"/>
                    </a:lnTo>
                    <a:lnTo>
                      <a:pt x="152" y="22"/>
                    </a:lnTo>
                    <a:lnTo>
                      <a:pt x="152" y="24"/>
                    </a:lnTo>
                    <a:lnTo>
                      <a:pt x="152" y="24"/>
                    </a:lnTo>
                    <a:lnTo>
                      <a:pt x="128" y="24"/>
                    </a:lnTo>
                    <a:lnTo>
                      <a:pt x="108" y="34"/>
                    </a:lnTo>
                    <a:lnTo>
                      <a:pt x="108" y="36"/>
                    </a:lnTo>
                    <a:lnTo>
                      <a:pt x="84" y="36"/>
                    </a:lnTo>
                    <a:lnTo>
                      <a:pt x="72" y="42"/>
                    </a:lnTo>
                    <a:lnTo>
                      <a:pt x="68" y="54"/>
                    </a:lnTo>
                    <a:lnTo>
                      <a:pt x="66" y="56"/>
                    </a:lnTo>
                    <a:lnTo>
                      <a:pt x="40" y="56"/>
                    </a:lnTo>
                    <a:lnTo>
                      <a:pt x="40" y="56"/>
                    </a:lnTo>
                    <a:lnTo>
                      <a:pt x="34" y="56"/>
                    </a:lnTo>
                    <a:lnTo>
                      <a:pt x="28" y="62"/>
                    </a:lnTo>
                    <a:lnTo>
                      <a:pt x="8" y="80"/>
                    </a:lnTo>
                    <a:lnTo>
                      <a:pt x="8" y="80"/>
                    </a:lnTo>
                    <a:lnTo>
                      <a:pt x="16" y="84"/>
                    </a:lnTo>
                    <a:lnTo>
                      <a:pt x="20" y="88"/>
                    </a:lnTo>
                    <a:lnTo>
                      <a:pt x="22" y="94"/>
                    </a:lnTo>
                    <a:lnTo>
                      <a:pt x="22" y="92"/>
                    </a:lnTo>
                    <a:lnTo>
                      <a:pt x="34" y="138"/>
                    </a:lnTo>
                    <a:lnTo>
                      <a:pt x="34" y="138"/>
                    </a:lnTo>
                    <a:lnTo>
                      <a:pt x="34" y="140"/>
                    </a:lnTo>
                    <a:lnTo>
                      <a:pt x="34" y="144"/>
                    </a:lnTo>
                    <a:lnTo>
                      <a:pt x="34" y="144"/>
                    </a:lnTo>
                    <a:lnTo>
                      <a:pt x="32" y="144"/>
                    </a:lnTo>
                    <a:lnTo>
                      <a:pt x="32" y="144"/>
                    </a:lnTo>
                    <a:lnTo>
                      <a:pt x="0" y="188"/>
                    </a:lnTo>
                    <a:lnTo>
                      <a:pt x="0" y="200"/>
                    </a:lnTo>
                    <a:lnTo>
                      <a:pt x="0" y="200"/>
                    </a:lnTo>
                    <a:lnTo>
                      <a:pt x="8" y="196"/>
                    </a:lnTo>
                    <a:lnTo>
                      <a:pt x="12" y="196"/>
                    </a:lnTo>
                    <a:lnTo>
                      <a:pt x="12" y="196"/>
                    </a:lnTo>
                    <a:lnTo>
                      <a:pt x="16" y="198"/>
                    </a:lnTo>
                    <a:lnTo>
                      <a:pt x="18" y="202"/>
                    </a:lnTo>
                    <a:lnTo>
                      <a:pt x="16" y="214"/>
                    </a:lnTo>
                    <a:lnTo>
                      <a:pt x="16" y="214"/>
                    </a:lnTo>
                    <a:lnTo>
                      <a:pt x="16" y="226"/>
                    </a:lnTo>
                    <a:lnTo>
                      <a:pt x="18" y="238"/>
                    </a:lnTo>
                    <a:lnTo>
                      <a:pt x="20" y="250"/>
                    </a:lnTo>
                    <a:lnTo>
                      <a:pt x="24" y="262"/>
                    </a:lnTo>
                    <a:lnTo>
                      <a:pt x="36" y="274"/>
                    </a:lnTo>
                    <a:lnTo>
                      <a:pt x="36" y="274"/>
                    </a:lnTo>
                    <a:lnTo>
                      <a:pt x="40" y="280"/>
                    </a:lnTo>
                    <a:lnTo>
                      <a:pt x="40" y="286"/>
                    </a:lnTo>
                    <a:lnTo>
                      <a:pt x="36" y="294"/>
                    </a:lnTo>
                    <a:lnTo>
                      <a:pt x="42" y="304"/>
                    </a:lnTo>
                    <a:lnTo>
                      <a:pt x="42" y="304"/>
                    </a:lnTo>
                    <a:lnTo>
                      <a:pt x="44" y="310"/>
                    </a:lnTo>
                    <a:lnTo>
                      <a:pt x="44" y="320"/>
                    </a:lnTo>
                    <a:lnTo>
                      <a:pt x="40" y="330"/>
                    </a:lnTo>
                    <a:lnTo>
                      <a:pt x="34" y="344"/>
                    </a:lnTo>
                    <a:lnTo>
                      <a:pt x="44" y="362"/>
                    </a:lnTo>
                    <a:lnTo>
                      <a:pt x="46" y="366"/>
                    </a:lnTo>
                    <a:lnTo>
                      <a:pt x="52" y="362"/>
                    </a:lnTo>
                    <a:lnTo>
                      <a:pt x="52" y="362"/>
                    </a:lnTo>
                    <a:lnTo>
                      <a:pt x="60" y="356"/>
                    </a:lnTo>
                    <a:lnTo>
                      <a:pt x="66" y="352"/>
                    </a:lnTo>
                    <a:lnTo>
                      <a:pt x="72" y="352"/>
                    </a:lnTo>
                    <a:lnTo>
                      <a:pt x="78" y="352"/>
                    </a:lnTo>
                    <a:lnTo>
                      <a:pt x="78" y="352"/>
                    </a:lnTo>
                    <a:lnTo>
                      <a:pt x="84" y="356"/>
                    </a:lnTo>
                    <a:lnTo>
                      <a:pt x="86" y="362"/>
                    </a:lnTo>
                    <a:lnTo>
                      <a:pt x="86" y="362"/>
                    </a:lnTo>
                    <a:lnTo>
                      <a:pt x="86" y="366"/>
                    </a:lnTo>
                    <a:lnTo>
                      <a:pt x="82" y="374"/>
                    </a:lnTo>
                    <a:lnTo>
                      <a:pt x="66" y="392"/>
                    </a:lnTo>
                    <a:lnTo>
                      <a:pt x="56" y="406"/>
                    </a:lnTo>
                    <a:lnTo>
                      <a:pt x="60" y="414"/>
                    </a:lnTo>
                    <a:lnTo>
                      <a:pt x="60" y="414"/>
                    </a:lnTo>
                    <a:lnTo>
                      <a:pt x="72" y="408"/>
                    </a:lnTo>
                    <a:lnTo>
                      <a:pt x="76" y="406"/>
                    </a:lnTo>
                    <a:lnTo>
                      <a:pt x="80" y="406"/>
                    </a:lnTo>
                    <a:lnTo>
                      <a:pt x="80" y="406"/>
                    </a:lnTo>
                    <a:lnTo>
                      <a:pt x="94" y="402"/>
                    </a:lnTo>
                    <a:lnTo>
                      <a:pt x="120" y="390"/>
                    </a:lnTo>
                    <a:lnTo>
                      <a:pt x="120" y="390"/>
                    </a:lnTo>
                    <a:lnTo>
                      <a:pt x="126" y="388"/>
                    </a:lnTo>
                    <a:lnTo>
                      <a:pt x="134" y="390"/>
                    </a:lnTo>
                    <a:lnTo>
                      <a:pt x="142" y="394"/>
                    </a:lnTo>
                    <a:lnTo>
                      <a:pt x="150" y="402"/>
                    </a:lnTo>
                    <a:lnTo>
                      <a:pt x="154" y="400"/>
                    </a:lnTo>
                    <a:lnTo>
                      <a:pt x="154" y="390"/>
                    </a:lnTo>
                    <a:lnTo>
                      <a:pt x="152" y="388"/>
                    </a:lnTo>
                    <a:lnTo>
                      <a:pt x="152" y="388"/>
                    </a:lnTo>
                    <a:lnTo>
                      <a:pt x="152" y="384"/>
                    </a:lnTo>
                    <a:lnTo>
                      <a:pt x="154" y="380"/>
                    </a:lnTo>
                    <a:lnTo>
                      <a:pt x="150" y="366"/>
                    </a:lnTo>
                    <a:lnTo>
                      <a:pt x="150" y="366"/>
                    </a:lnTo>
                    <a:lnTo>
                      <a:pt x="150" y="362"/>
                    </a:lnTo>
                    <a:lnTo>
                      <a:pt x="150" y="358"/>
                    </a:lnTo>
                    <a:lnTo>
                      <a:pt x="150" y="358"/>
                    </a:lnTo>
                    <a:lnTo>
                      <a:pt x="158" y="352"/>
                    </a:lnTo>
                    <a:lnTo>
                      <a:pt x="166" y="346"/>
                    </a:lnTo>
                    <a:lnTo>
                      <a:pt x="162" y="336"/>
                    </a:lnTo>
                    <a:lnTo>
                      <a:pt x="162" y="336"/>
                    </a:lnTo>
                    <a:lnTo>
                      <a:pt x="162" y="336"/>
                    </a:lnTo>
                    <a:lnTo>
                      <a:pt x="162" y="334"/>
                    </a:lnTo>
                    <a:lnTo>
                      <a:pt x="162" y="334"/>
                    </a:lnTo>
                    <a:lnTo>
                      <a:pt x="166" y="328"/>
                    </a:lnTo>
                    <a:lnTo>
                      <a:pt x="164" y="324"/>
                    </a:lnTo>
                    <a:lnTo>
                      <a:pt x="164" y="324"/>
                    </a:lnTo>
                    <a:lnTo>
                      <a:pt x="164" y="320"/>
                    </a:lnTo>
                    <a:lnTo>
                      <a:pt x="164" y="316"/>
                    </a:lnTo>
                    <a:lnTo>
                      <a:pt x="170" y="308"/>
                    </a:lnTo>
                    <a:lnTo>
                      <a:pt x="180" y="300"/>
                    </a:lnTo>
                    <a:lnTo>
                      <a:pt x="178" y="298"/>
                    </a:lnTo>
                    <a:lnTo>
                      <a:pt x="176" y="296"/>
                    </a:lnTo>
                    <a:lnTo>
                      <a:pt x="186" y="292"/>
                    </a:lnTo>
                    <a:lnTo>
                      <a:pt x="186" y="278"/>
                    </a:lnTo>
                    <a:lnTo>
                      <a:pt x="186" y="278"/>
                    </a:lnTo>
                    <a:lnTo>
                      <a:pt x="186" y="274"/>
                    </a:lnTo>
                    <a:lnTo>
                      <a:pt x="190" y="270"/>
                    </a:lnTo>
                    <a:lnTo>
                      <a:pt x="194" y="266"/>
                    </a:lnTo>
                    <a:lnTo>
                      <a:pt x="200" y="260"/>
                    </a:lnTo>
                    <a:lnTo>
                      <a:pt x="206" y="256"/>
                    </a:lnTo>
                    <a:lnTo>
                      <a:pt x="206" y="256"/>
                    </a:lnTo>
                    <a:lnTo>
                      <a:pt x="194" y="242"/>
                    </a:lnTo>
                    <a:lnTo>
                      <a:pt x="194" y="242"/>
                    </a:lnTo>
                    <a:lnTo>
                      <a:pt x="192" y="238"/>
                    </a:lnTo>
                    <a:lnTo>
                      <a:pt x="192" y="232"/>
                    </a:lnTo>
                    <a:lnTo>
                      <a:pt x="194" y="228"/>
                    </a:lnTo>
                    <a:lnTo>
                      <a:pt x="198" y="222"/>
                    </a:lnTo>
                    <a:lnTo>
                      <a:pt x="198" y="220"/>
                    </a:lnTo>
                    <a:lnTo>
                      <a:pt x="224" y="200"/>
                    </a:lnTo>
                    <a:lnTo>
                      <a:pt x="224" y="194"/>
                    </a:lnTo>
                    <a:lnTo>
                      <a:pt x="224" y="194"/>
                    </a:lnTo>
                    <a:lnTo>
                      <a:pt x="222" y="192"/>
                    </a:lnTo>
                    <a:lnTo>
                      <a:pt x="220" y="186"/>
                    </a:lnTo>
                    <a:lnTo>
                      <a:pt x="220" y="178"/>
                    </a:lnTo>
                    <a:lnTo>
                      <a:pt x="220" y="170"/>
                    </a:lnTo>
                    <a:lnTo>
                      <a:pt x="220" y="170"/>
                    </a:lnTo>
                    <a:lnTo>
                      <a:pt x="224" y="156"/>
                    </a:lnTo>
                    <a:lnTo>
                      <a:pt x="230" y="146"/>
                    </a:lnTo>
                    <a:lnTo>
                      <a:pt x="238" y="138"/>
                    </a:lnTo>
                    <a:lnTo>
                      <a:pt x="250" y="136"/>
                    </a:lnTo>
                    <a:lnTo>
                      <a:pt x="250" y="136"/>
                    </a:lnTo>
                    <a:lnTo>
                      <a:pt x="252" y="136"/>
                    </a:lnTo>
                    <a:lnTo>
                      <a:pt x="262" y="140"/>
                    </a:lnTo>
                    <a:lnTo>
                      <a:pt x="272" y="140"/>
                    </a:lnTo>
                    <a:lnTo>
                      <a:pt x="284" y="128"/>
                    </a:lnTo>
                    <a:lnTo>
                      <a:pt x="284" y="128"/>
                    </a:lnTo>
                    <a:lnTo>
                      <a:pt x="284" y="128"/>
                    </a:lnTo>
                    <a:lnTo>
                      <a:pt x="284" y="128"/>
                    </a:lnTo>
                    <a:lnTo>
                      <a:pt x="296" y="120"/>
                    </a:lnTo>
                    <a:lnTo>
                      <a:pt x="296" y="108"/>
                    </a:lnTo>
                    <a:lnTo>
                      <a:pt x="296" y="106"/>
                    </a:lnTo>
                    <a:lnTo>
                      <a:pt x="296" y="104"/>
                    </a:lnTo>
                    <a:lnTo>
                      <a:pt x="300" y="102"/>
                    </a:lnTo>
                    <a:lnTo>
                      <a:pt x="304" y="98"/>
                    </a:lnTo>
                    <a:lnTo>
                      <a:pt x="304" y="96"/>
                    </a:lnTo>
                    <a:lnTo>
                      <a:pt x="296" y="84"/>
                    </a:lnTo>
                    <a:lnTo>
                      <a:pt x="296" y="84"/>
                    </a:lnTo>
                    <a:lnTo>
                      <a:pt x="286" y="68"/>
                    </a:lnTo>
                    <a:lnTo>
                      <a:pt x="276" y="52"/>
                    </a:lnTo>
                    <a:lnTo>
                      <a:pt x="276" y="52"/>
                    </a:lnTo>
                    <a:lnTo>
                      <a:pt x="274" y="46"/>
                    </a:lnTo>
                    <a:lnTo>
                      <a:pt x="274" y="40"/>
                    </a:lnTo>
                    <a:lnTo>
                      <a:pt x="276" y="34"/>
                    </a:lnTo>
                    <a:lnTo>
                      <a:pt x="280" y="28"/>
                    </a:lnTo>
                    <a:lnTo>
                      <a:pt x="264" y="20"/>
                    </a:lnTo>
                    <a:lnTo>
                      <a:pt x="240" y="1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9" name="MH_Other_19"/>
              <p:cNvSpPr/>
              <p:nvPr>
                <p:custDataLst>
                  <p:tags r:id="rId19"/>
                </p:custDataLst>
              </p:nvPr>
            </p:nvSpPr>
            <p:spPr bwMode="auto">
              <a:xfrm>
                <a:off x="5593077" y="3998509"/>
                <a:ext cx="378151" cy="415879"/>
              </a:xfrm>
              <a:custGeom>
                <a:avLst/>
                <a:gdLst>
                  <a:gd name="T0" fmla="*/ 132 w 282"/>
                  <a:gd name="T1" fmla="*/ 24 h 344"/>
                  <a:gd name="T2" fmla="*/ 118 w 282"/>
                  <a:gd name="T3" fmla="*/ 40 h 344"/>
                  <a:gd name="T4" fmla="*/ 92 w 282"/>
                  <a:gd name="T5" fmla="*/ 34 h 344"/>
                  <a:gd name="T6" fmla="*/ 78 w 282"/>
                  <a:gd name="T7" fmla="*/ 42 h 344"/>
                  <a:gd name="T8" fmla="*/ 70 w 282"/>
                  <a:gd name="T9" fmla="*/ 74 h 344"/>
                  <a:gd name="T10" fmla="*/ 74 w 282"/>
                  <a:gd name="T11" fmla="*/ 92 h 344"/>
                  <a:gd name="T12" fmla="*/ 46 w 282"/>
                  <a:gd name="T13" fmla="*/ 116 h 344"/>
                  <a:gd name="T14" fmla="*/ 48 w 282"/>
                  <a:gd name="T15" fmla="*/ 134 h 344"/>
                  <a:gd name="T16" fmla="*/ 56 w 282"/>
                  <a:gd name="T17" fmla="*/ 142 h 344"/>
                  <a:gd name="T18" fmla="*/ 56 w 282"/>
                  <a:gd name="T19" fmla="*/ 148 h 344"/>
                  <a:gd name="T20" fmla="*/ 36 w 282"/>
                  <a:gd name="T21" fmla="*/ 166 h 344"/>
                  <a:gd name="T22" fmla="*/ 36 w 282"/>
                  <a:gd name="T23" fmla="*/ 186 h 344"/>
                  <a:gd name="T24" fmla="*/ 30 w 282"/>
                  <a:gd name="T25" fmla="*/ 190 h 344"/>
                  <a:gd name="T26" fmla="*/ 14 w 282"/>
                  <a:gd name="T27" fmla="*/ 208 h 344"/>
                  <a:gd name="T28" fmla="*/ 16 w 282"/>
                  <a:gd name="T29" fmla="*/ 216 h 344"/>
                  <a:gd name="T30" fmla="*/ 16 w 282"/>
                  <a:gd name="T31" fmla="*/ 236 h 344"/>
                  <a:gd name="T32" fmla="*/ 6 w 282"/>
                  <a:gd name="T33" fmla="*/ 250 h 344"/>
                  <a:gd name="T34" fmla="*/ 0 w 282"/>
                  <a:gd name="T35" fmla="*/ 254 h 344"/>
                  <a:gd name="T36" fmla="*/ 6 w 282"/>
                  <a:gd name="T37" fmla="*/ 272 h 344"/>
                  <a:gd name="T38" fmla="*/ 52 w 282"/>
                  <a:gd name="T39" fmla="*/ 272 h 344"/>
                  <a:gd name="T40" fmla="*/ 70 w 282"/>
                  <a:gd name="T41" fmla="*/ 292 h 344"/>
                  <a:gd name="T42" fmla="*/ 102 w 282"/>
                  <a:gd name="T43" fmla="*/ 342 h 344"/>
                  <a:gd name="T44" fmla="*/ 132 w 282"/>
                  <a:gd name="T45" fmla="*/ 340 h 344"/>
                  <a:gd name="T46" fmla="*/ 152 w 282"/>
                  <a:gd name="T47" fmla="*/ 290 h 344"/>
                  <a:gd name="T48" fmla="*/ 172 w 282"/>
                  <a:gd name="T49" fmla="*/ 292 h 344"/>
                  <a:gd name="T50" fmla="*/ 170 w 282"/>
                  <a:gd name="T51" fmla="*/ 276 h 344"/>
                  <a:gd name="T52" fmla="*/ 194 w 282"/>
                  <a:gd name="T53" fmla="*/ 276 h 344"/>
                  <a:gd name="T54" fmla="*/ 208 w 282"/>
                  <a:gd name="T55" fmla="*/ 256 h 344"/>
                  <a:gd name="T56" fmla="*/ 222 w 282"/>
                  <a:gd name="T57" fmla="*/ 226 h 344"/>
                  <a:gd name="T58" fmla="*/ 218 w 282"/>
                  <a:gd name="T59" fmla="*/ 208 h 344"/>
                  <a:gd name="T60" fmla="*/ 236 w 282"/>
                  <a:gd name="T61" fmla="*/ 194 h 344"/>
                  <a:gd name="T62" fmla="*/ 238 w 282"/>
                  <a:gd name="T63" fmla="*/ 182 h 344"/>
                  <a:gd name="T64" fmla="*/ 244 w 282"/>
                  <a:gd name="T65" fmla="*/ 172 h 344"/>
                  <a:gd name="T66" fmla="*/ 238 w 282"/>
                  <a:gd name="T67" fmla="*/ 154 h 344"/>
                  <a:gd name="T68" fmla="*/ 262 w 282"/>
                  <a:gd name="T69" fmla="*/ 134 h 344"/>
                  <a:gd name="T70" fmla="*/ 234 w 282"/>
                  <a:gd name="T71" fmla="*/ 112 h 344"/>
                  <a:gd name="T72" fmla="*/ 242 w 282"/>
                  <a:gd name="T73" fmla="*/ 108 h 344"/>
                  <a:gd name="T74" fmla="*/ 266 w 282"/>
                  <a:gd name="T75" fmla="*/ 96 h 344"/>
                  <a:gd name="T76" fmla="*/ 282 w 282"/>
                  <a:gd name="T77" fmla="*/ 74 h 344"/>
                  <a:gd name="T78" fmla="*/ 270 w 282"/>
                  <a:gd name="T79" fmla="*/ 66 h 344"/>
                  <a:gd name="T80" fmla="*/ 270 w 282"/>
                  <a:gd name="T81" fmla="*/ 58 h 344"/>
                  <a:gd name="T82" fmla="*/ 266 w 282"/>
                  <a:gd name="T83" fmla="*/ 58 h 344"/>
                  <a:gd name="T84" fmla="*/ 256 w 282"/>
                  <a:gd name="T85" fmla="*/ 64 h 344"/>
                  <a:gd name="T86" fmla="*/ 234 w 282"/>
                  <a:gd name="T87" fmla="*/ 54 h 344"/>
                  <a:gd name="T88" fmla="*/ 226 w 282"/>
                  <a:gd name="T89" fmla="*/ 42 h 344"/>
                  <a:gd name="T90" fmla="*/ 222 w 282"/>
                  <a:gd name="T91" fmla="*/ 50 h 344"/>
                  <a:gd name="T92" fmla="*/ 208 w 282"/>
                  <a:gd name="T93" fmla="*/ 60 h 344"/>
                  <a:gd name="T94" fmla="*/ 186 w 282"/>
                  <a:gd name="T95" fmla="*/ 60 h 344"/>
                  <a:gd name="T96" fmla="*/ 178 w 282"/>
                  <a:gd name="T97" fmla="*/ 54 h 344"/>
                  <a:gd name="T98" fmla="*/ 170 w 282"/>
                  <a:gd name="T99" fmla="*/ 30 h 344"/>
                  <a:gd name="T100" fmla="*/ 160 w 282"/>
                  <a:gd name="T101" fmla="*/ 2 h 344"/>
                  <a:gd name="T102" fmla="*/ 146 w 282"/>
                  <a:gd name="T103"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2" h="344">
                    <a:moveTo>
                      <a:pt x="146" y="14"/>
                    </a:moveTo>
                    <a:lnTo>
                      <a:pt x="146" y="14"/>
                    </a:lnTo>
                    <a:lnTo>
                      <a:pt x="132" y="24"/>
                    </a:lnTo>
                    <a:lnTo>
                      <a:pt x="120" y="38"/>
                    </a:lnTo>
                    <a:lnTo>
                      <a:pt x="118" y="38"/>
                    </a:lnTo>
                    <a:lnTo>
                      <a:pt x="118" y="40"/>
                    </a:lnTo>
                    <a:lnTo>
                      <a:pt x="102" y="40"/>
                    </a:lnTo>
                    <a:lnTo>
                      <a:pt x="102" y="40"/>
                    </a:lnTo>
                    <a:lnTo>
                      <a:pt x="92" y="34"/>
                    </a:lnTo>
                    <a:lnTo>
                      <a:pt x="92" y="34"/>
                    </a:lnTo>
                    <a:lnTo>
                      <a:pt x="84" y="38"/>
                    </a:lnTo>
                    <a:lnTo>
                      <a:pt x="78" y="42"/>
                    </a:lnTo>
                    <a:lnTo>
                      <a:pt x="74" y="50"/>
                    </a:lnTo>
                    <a:lnTo>
                      <a:pt x="70" y="60"/>
                    </a:lnTo>
                    <a:lnTo>
                      <a:pt x="70" y="74"/>
                    </a:lnTo>
                    <a:lnTo>
                      <a:pt x="80" y="66"/>
                    </a:lnTo>
                    <a:lnTo>
                      <a:pt x="74" y="92"/>
                    </a:lnTo>
                    <a:lnTo>
                      <a:pt x="74" y="92"/>
                    </a:lnTo>
                    <a:lnTo>
                      <a:pt x="74" y="94"/>
                    </a:lnTo>
                    <a:lnTo>
                      <a:pt x="46" y="116"/>
                    </a:lnTo>
                    <a:lnTo>
                      <a:pt x="46" y="116"/>
                    </a:lnTo>
                    <a:lnTo>
                      <a:pt x="42" y="124"/>
                    </a:lnTo>
                    <a:lnTo>
                      <a:pt x="42" y="128"/>
                    </a:lnTo>
                    <a:lnTo>
                      <a:pt x="48" y="134"/>
                    </a:lnTo>
                    <a:lnTo>
                      <a:pt x="48" y="134"/>
                    </a:lnTo>
                    <a:lnTo>
                      <a:pt x="54" y="140"/>
                    </a:lnTo>
                    <a:lnTo>
                      <a:pt x="56" y="142"/>
                    </a:lnTo>
                    <a:lnTo>
                      <a:pt x="56" y="146"/>
                    </a:lnTo>
                    <a:lnTo>
                      <a:pt x="56" y="146"/>
                    </a:lnTo>
                    <a:lnTo>
                      <a:pt x="56" y="148"/>
                    </a:lnTo>
                    <a:lnTo>
                      <a:pt x="54" y="152"/>
                    </a:lnTo>
                    <a:lnTo>
                      <a:pt x="36" y="166"/>
                    </a:lnTo>
                    <a:lnTo>
                      <a:pt x="36" y="166"/>
                    </a:lnTo>
                    <a:lnTo>
                      <a:pt x="38" y="174"/>
                    </a:lnTo>
                    <a:lnTo>
                      <a:pt x="36" y="184"/>
                    </a:lnTo>
                    <a:lnTo>
                      <a:pt x="36" y="186"/>
                    </a:lnTo>
                    <a:lnTo>
                      <a:pt x="36" y="186"/>
                    </a:lnTo>
                    <a:lnTo>
                      <a:pt x="30" y="190"/>
                    </a:lnTo>
                    <a:lnTo>
                      <a:pt x="30" y="190"/>
                    </a:lnTo>
                    <a:lnTo>
                      <a:pt x="28" y="194"/>
                    </a:lnTo>
                    <a:lnTo>
                      <a:pt x="24" y="200"/>
                    </a:lnTo>
                    <a:lnTo>
                      <a:pt x="14" y="208"/>
                    </a:lnTo>
                    <a:lnTo>
                      <a:pt x="14" y="210"/>
                    </a:lnTo>
                    <a:lnTo>
                      <a:pt x="14" y="210"/>
                    </a:lnTo>
                    <a:lnTo>
                      <a:pt x="16" y="216"/>
                    </a:lnTo>
                    <a:lnTo>
                      <a:pt x="14" y="226"/>
                    </a:lnTo>
                    <a:lnTo>
                      <a:pt x="14" y="226"/>
                    </a:lnTo>
                    <a:lnTo>
                      <a:pt x="16" y="236"/>
                    </a:lnTo>
                    <a:lnTo>
                      <a:pt x="16" y="238"/>
                    </a:lnTo>
                    <a:lnTo>
                      <a:pt x="14" y="242"/>
                    </a:lnTo>
                    <a:lnTo>
                      <a:pt x="6" y="250"/>
                    </a:lnTo>
                    <a:lnTo>
                      <a:pt x="4" y="250"/>
                    </a:lnTo>
                    <a:lnTo>
                      <a:pt x="0" y="252"/>
                    </a:lnTo>
                    <a:lnTo>
                      <a:pt x="0" y="254"/>
                    </a:lnTo>
                    <a:lnTo>
                      <a:pt x="6" y="272"/>
                    </a:lnTo>
                    <a:lnTo>
                      <a:pt x="6" y="272"/>
                    </a:lnTo>
                    <a:lnTo>
                      <a:pt x="6" y="272"/>
                    </a:lnTo>
                    <a:lnTo>
                      <a:pt x="28" y="272"/>
                    </a:lnTo>
                    <a:lnTo>
                      <a:pt x="50" y="272"/>
                    </a:lnTo>
                    <a:lnTo>
                      <a:pt x="52" y="272"/>
                    </a:lnTo>
                    <a:lnTo>
                      <a:pt x="52" y="274"/>
                    </a:lnTo>
                    <a:lnTo>
                      <a:pt x="70" y="290"/>
                    </a:lnTo>
                    <a:lnTo>
                      <a:pt x="70" y="292"/>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62" y="134"/>
                    </a:lnTo>
                    <a:lnTo>
                      <a:pt x="240" y="120"/>
                    </a:lnTo>
                    <a:lnTo>
                      <a:pt x="236" y="116"/>
                    </a:lnTo>
                    <a:lnTo>
                      <a:pt x="234" y="112"/>
                    </a:lnTo>
                    <a:lnTo>
                      <a:pt x="234" y="112"/>
                    </a:lnTo>
                    <a:lnTo>
                      <a:pt x="236" y="108"/>
                    </a:lnTo>
                    <a:lnTo>
                      <a:pt x="242" y="108"/>
                    </a:lnTo>
                    <a:lnTo>
                      <a:pt x="266" y="112"/>
                    </a:lnTo>
                    <a:lnTo>
                      <a:pt x="266" y="98"/>
                    </a:lnTo>
                    <a:lnTo>
                      <a:pt x="266" y="96"/>
                    </a:lnTo>
                    <a:lnTo>
                      <a:pt x="278" y="84"/>
                    </a:lnTo>
                    <a:lnTo>
                      <a:pt x="282" y="74"/>
                    </a:lnTo>
                    <a:lnTo>
                      <a:pt x="282" y="74"/>
                    </a:lnTo>
                    <a:lnTo>
                      <a:pt x="276" y="72"/>
                    </a:lnTo>
                    <a:lnTo>
                      <a:pt x="270" y="66"/>
                    </a:lnTo>
                    <a:lnTo>
                      <a:pt x="270" y="66"/>
                    </a:lnTo>
                    <a:lnTo>
                      <a:pt x="270" y="64"/>
                    </a:lnTo>
                    <a:lnTo>
                      <a:pt x="270" y="60"/>
                    </a:lnTo>
                    <a:lnTo>
                      <a:pt x="270" y="58"/>
                    </a:lnTo>
                    <a:lnTo>
                      <a:pt x="268" y="58"/>
                    </a:lnTo>
                    <a:lnTo>
                      <a:pt x="266" y="58"/>
                    </a:lnTo>
                    <a:lnTo>
                      <a:pt x="266" y="58"/>
                    </a:lnTo>
                    <a:lnTo>
                      <a:pt x="262" y="62"/>
                    </a:lnTo>
                    <a:lnTo>
                      <a:pt x="256" y="64"/>
                    </a:lnTo>
                    <a:lnTo>
                      <a:pt x="256" y="64"/>
                    </a:lnTo>
                    <a:lnTo>
                      <a:pt x="250" y="62"/>
                    </a:lnTo>
                    <a:lnTo>
                      <a:pt x="244" y="62"/>
                    </a:lnTo>
                    <a:lnTo>
                      <a:pt x="234" y="54"/>
                    </a:lnTo>
                    <a:lnTo>
                      <a:pt x="234" y="54"/>
                    </a:lnTo>
                    <a:lnTo>
                      <a:pt x="234" y="54"/>
                    </a:lnTo>
                    <a:lnTo>
                      <a:pt x="226" y="42"/>
                    </a:lnTo>
                    <a:lnTo>
                      <a:pt x="226" y="44"/>
                    </a:lnTo>
                    <a:lnTo>
                      <a:pt x="226" y="44"/>
                    </a:lnTo>
                    <a:lnTo>
                      <a:pt x="222" y="50"/>
                    </a:lnTo>
                    <a:lnTo>
                      <a:pt x="216" y="58"/>
                    </a:lnTo>
                    <a:lnTo>
                      <a:pt x="216" y="58"/>
                    </a:lnTo>
                    <a:lnTo>
                      <a:pt x="208" y="60"/>
                    </a:lnTo>
                    <a:lnTo>
                      <a:pt x="200" y="62"/>
                    </a:lnTo>
                    <a:lnTo>
                      <a:pt x="194" y="62"/>
                    </a:lnTo>
                    <a:lnTo>
                      <a:pt x="186" y="60"/>
                    </a:lnTo>
                    <a:lnTo>
                      <a:pt x="186" y="60"/>
                    </a:lnTo>
                    <a:lnTo>
                      <a:pt x="182" y="58"/>
                    </a:lnTo>
                    <a:lnTo>
                      <a:pt x="178" y="54"/>
                    </a:lnTo>
                    <a:lnTo>
                      <a:pt x="174" y="46"/>
                    </a:lnTo>
                    <a:lnTo>
                      <a:pt x="170" y="30"/>
                    </a:lnTo>
                    <a:lnTo>
                      <a:pt x="170" y="30"/>
                    </a:lnTo>
                    <a:lnTo>
                      <a:pt x="166" y="12"/>
                    </a:lnTo>
                    <a:lnTo>
                      <a:pt x="164" y="6"/>
                    </a:lnTo>
                    <a:lnTo>
                      <a:pt x="160" y="2"/>
                    </a:lnTo>
                    <a:lnTo>
                      <a:pt x="160" y="2"/>
                    </a:lnTo>
                    <a:lnTo>
                      <a:pt x="154" y="0"/>
                    </a:lnTo>
                    <a:lnTo>
                      <a:pt x="146" y="0"/>
                    </a:lnTo>
                    <a:lnTo>
                      <a:pt x="148" y="14"/>
                    </a:lnTo>
                    <a:lnTo>
                      <a:pt x="146" y="1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0" name="MH_Other_20"/>
              <p:cNvSpPr/>
              <p:nvPr>
                <p:custDataLst>
                  <p:tags r:id="rId20"/>
                </p:custDataLst>
              </p:nvPr>
            </p:nvSpPr>
            <p:spPr bwMode="auto">
              <a:xfrm>
                <a:off x="5762544" y="3736277"/>
                <a:ext cx="324802" cy="336933"/>
              </a:xfrm>
              <a:custGeom>
                <a:avLst/>
                <a:gdLst>
                  <a:gd name="T0" fmla="*/ 136 w 242"/>
                  <a:gd name="T1" fmla="*/ 8 h 280"/>
                  <a:gd name="T2" fmla="*/ 116 w 242"/>
                  <a:gd name="T3" fmla="*/ 10 h 280"/>
                  <a:gd name="T4" fmla="*/ 84 w 242"/>
                  <a:gd name="T5" fmla="*/ 4 h 280"/>
                  <a:gd name="T6" fmla="*/ 62 w 242"/>
                  <a:gd name="T7" fmla="*/ 28 h 280"/>
                  <a:gd name="T8" fmla="*/ 54 w 242"/>
                  <a:gd name="T9" fmla="*/ 64 h 280"/>
                  <a:gd name="T10" fmla="*/ 44 w 242"/>
                  <a:gd name="T11" fmla="*/ 74 h 280"/>
                  <a:gd name="T12" fmla="*/ 42 w 242"/>
                  <a:gd name="T13" fmla="*/ 88 h 280"/>
                  <a:gd name="T14" fmla="*/ 32 w 242"/>
                  <a:gd name="T15" fmla="*/ 106 h 280"/>
                  <a:gd name="T16" fmla="*/ 6 w 242"/>
                  <a:gd name="T17" fmla="*/ 140 h 280"/>
                  <a:gd name="T18" fmla="*/ 0 w 242"/>
                  <a:gd name="T19" fmla="*/ 148 h 280"/>
                  <a:gd name="T20" fmla="*/ 20 w 242"/>
                  <a:gd name="T21" fmla="*/ 186 h 280"/>
                  <a:gd name="T22" fmla="*/ 30 w 242"/>
                  <a:gd name="T23" fmla="*/ 202 h 280"/>
                  <a:gd name="T24" fmla="*/ 30 w 242"/>
                  <a:gd name="T25" fmla="*/ 206 h 280"/>
                  <a:gd name="T26" fmla="*/ 28 w 242"/>
                  <a:gd name="T27" fmla="*/ 210 h 280"/>
                  <a:gd name="T28" fmla="*/ 40 w 242"/>
                  <a:gd name="T29" fmla="*/ 214 h 280"/>
                  <a:gd name="T30" fmla="*/ 48 w 242"/>
                  <a:gd name="T31" fmla="*/ 224 h 280"/>
                  <a:gd name="T32" fmla="*/ 56 w 242"/>
                  <a:gd name="T33" fmla="*/ 262 h 280"/>
                  <a:gd name="T34" fmla="*/ 64 w 242"/>
                  <a:gd name="T35" fmla="*/ 270 h 280"/>
                  <a:gd name="T36" fmla="*/ 74 w 242"/>
                  <a:gd name="T37" fmla="*/ 272 h 280"/>
                  <a:gd name="T38" fmla="*/ 84 w 242"/>
                  <a:gd name="T39" fmla="*/ 268 h 280"/>
                  <a:gd name="T40" fmla="*/ 90 w 242"/>
                  <a:gd name="T41" fmla="*/ 260 h 280"/>
                  <a:gd name="T42" fmla="*/ 104 w 242"/>
                  <a:gd name="T43" fmla="*/ 250 h 280"/>
                  <a:gd name="T44" fmla="*/ 122 w 242"/>
                  <a:gd name="T45" fmla="*/ 270 h 280"/>
                  <a:gd name="T46" fmla="*/ 134 w 242"/>
                  <a:gd name="T47" fmla="*/ 272 h 280"/>
                  <a:gd name="T48" fmla="*/ 150 w 242"/>
                  <a:gd name="T49" fmla="*/ 268 h 280"/>
                  <a:gd name="T50" fmla="*/ 166 w 242"/>
                  <a:gd name="T51" fmla="*/ 280 h 280"/>
                  <a:gd name="T52" fmla="*/ 170 w 242"/>
                  <a:gd name="T53" fmla="*/ 246 h 280"/>
                  <a:gd name="T54" fmla="*/ 180 w 242"/>
                  <a:gd name="T55" fmla="*/ 234 h 280"/>
                  <a:gd name="T56" fmla="*/ 172 w 242"/>
                  <a:gd name="T57" fmla="*/ 224 h 280"/>
                  <a:gd name="T58" fmla="*/ 178 w 242"/>
                  <a:gd name="T59" fmla="*/ 220 h 280"/>
                  <a:gd name="T60" fmla="*/ 204 w 242"/>
                  <a:gd name="T61" fmla="*/ 188 h 280"/>
                  <a:gd name="T62" fmla="*/ 204 w 242"/>
                  <a:gd name="T63" fmla="*/ 204 h 280"/>
                  <a:gd name="T64" fmla="*/ 226 w 242"/>
                  <a:gd name="T65" fmla="*/ 172 h 280"/>
                  <a:gd name="T66" fmla="*/ 228 w 242"/>
                  <a:gd name="T67" fmla="*/ 136 h 280"/>
                  <a:gd name="T68" fmla="*/ 214 w 242"/>
                  <a:gd name="T69" fmla="*/ 136 h 280"/>
                  <a:gd name="T70" fmla="*/ 210 w 242"/>
                  <a:gd name="T71" fmla="*/ 128 h 280"/>
                  <a:gd name="T72" fmla="*/ 230 w 242"/>
                  <a:gd name="T73" fmla="*/ 116 h 280"/>
                  <a:gd name="T74" fmla="*/ 240 w 242"/>
                  <a:gd name="T75" fmla="*/ 106 h 280"/>
                  <a:gd name="T76" fmla="*/ 232 w 242"/>
                  <a:gd name="T77" fmla="*/ 70 h 280"/>
                  <a:gd name="T78" fmla="*/ 220 w 242"/>
                  <a:gd name="T79" fmla="*/ 68 h 280"/>
                  <a:gd name="T80" fmla="*/ 220 w 242"/>
                  <a:gd name="T81" fmla="*/ 64 h 280"/>
                  <a:gd name="T82" fmla="*/ 214 w 242"/>
                  <a:gd name="T83" fmla="*/ 54 h 280"/>
                  <a:gd name="T84" fmla="*/ 172 w 242"/>
                  <a:gd name="T85" fmla="*/ 48 h 280"/>
                  <a:gd name="T86" fmla="*/ 156 w 242"/>
                  <a:gd name="T87" fmla="*/ 64 h 280"/>
                  <a:gd name="T88" fmla="*/ 154 w 242"/>
                  <a:gd name="T89" fmla="*/ 36 h 280"/>
                  <a:gd name="T90" fmla="*/ 178 w 242"/>
                  <a:gd name="T91" fmla="*/ 1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280">
                    <a:moveTo>
                      <a:pt x="148" y="4"/>
                    </a:moveTo>
                    <a:lnTo>
                      <a:pt x="148" y="4"/>
                    </a:lnTo>
                    <a:lnTo>
                      <a:pt x="136" y="8"/>
                    </a:lnTo>
                    <a:lnTo>
                      <a:pt x="126" y="12"/>
                    </a:lnTo>
                    <a:lnTo>
                      <a:pt x="126" y="12"/>
                    </a:lnTo>
                    <a:lnTo>
                      <a:pt x="116" y="10"/>
                    </a:lnTo>
                    <a:lnTo>
                      <a:pt x="102" y="6"/>
                    </a:lnTo>
                    <a:lnTo>
                      <a:pt x="84" y="4"/>
                    </a:lnTo>
                    <a:lnTo>
                      <a:pt x="84" y="4"/>
                    </a:lnTo>
                    <a:lnTo>
                      <a:pt x="78" y="6"/>
                    </a:lnTo>
                    <a:lnTo>
                      <a:pt x="74" y="12"/>
                    </a:lnTo>
                    <a:lnTo>
                      <a:pt x="62" y="28"/>
                    </a:lnTo>
                    <a:lnTo>
                      <a:pt x="74" y="52"/>
                    </a:lnTo>
                    <a:lnTo>
                      <a:pt x="54" y="64"/>
                    </a:lnTo>
                    <a:lnTo>
                      <a:pt x="54" y="64"/>
                    </a:lnTo>
                    <a:lnTo>
                      <a:pt x="38" y="60"/>
                    </a:lnTo>
                    <a:lnTo>
                      <a:pt x="38" y="60"/>
                    </a:lnTo>
                    <a:lnTo>
                      <a:pt x="44" y="74"/>
                    </a:lnTo>
                    <a:lnTo>
                      <a:pt x="44" y="78"/>
                    </a:lnTo>
                    <a:lnTo>
                      <a:pt x="44" y="82"/>
                    </a:lnTo>
                    <a:lnTo>
                      <a:pt x="42" y="88"/>
                    </a:lnTo>
                    <a:lnTo>
                      <a:pt x="42" y="88"/>
                    </a:lnTo>
                    <a:lnTo>
                      <a:pt x="36" y="100"/>
                    </a:lnTo>
                    <a:lnTo>
                      <a:pt x="32" y="106"/>
                    </a:lnTo>
                    <a:lnTo>
                      <a:pt x="4" y="132"/>
                    </a:lnTo>
                    <a:lnTo>
                      <a:pt x="10" y="136"/>
                    </a:lnTo>
                    <a:lnTo>
                      <a:pt x="6" y="140"/>
                    </a:lnTo>
                    <a:lnTo>
                      <a:pt x="6" y="140"/>
                    </a:lnTo>
                    <a:lnTo>
                      <a:pt x="2" y="144"/>
                    </a:lnTo>
                    <a:lnTo>
                      <a:pt x="0" y="148"/>
                    </a:lnTo>
                    <a:lnTo>
                      <a:pt x="0" y="152"/>
                    </a:lnTo>
                    <a:lnTo>
                      <a:pt x="0" y="156"/>
                    </a:lnTo>
                    <a:lnTo>
                      <a:pt x="20" y="186"/>
                    </a:lnTo>
                    <a:lnTo>
                      <a:pt x="20" y="186"/>
                    </a:lnTo>
                    <a:lnTo>
                      <a:pt x="20" y="186"/>
                    </a:lnTo>
                    <a:lnTo>
                      <a:pt x="30" y="202"/>
                    </a:lnTo>
                    <a:lnTo>
                      <a:pt x="30" y="204"/>
                    </a:lnTo>
                    <a:lnTo>
                      <a:pt x="30" y="204"/>
                    </a:lnTo>
                    <a:lnTo>
                      <a:pt x="30" y="206"/>
                    </a:lnTo>
                    <a:lnTo>
                      <a:pt x="30" y="208"/>
                    </a:lnTo>
                    <a:lnTo>
                      <a:pt x="30" y="208"/>
                    </a:lnTo>
                    <a:lnTo>
                      <a:pt x="28" y="210"/>
                    </a:lnTo>
                    <a:lnTo>
                      <a:pt x="28" y="210"/>
                    </a:lnTo>
                    <a:lnTo>
                      <a:pt x="34" y="210"/>
                    </a:lnTo>
                    <a:lnTo>
                      <a:pt x="40" y="214"/>
                    </a:lnTo>
                    <a:lnTo>
                      <a:pt x="40" y="214"/>
                    </a:lnTo>
                    <a:lnTo>
                      <a:pt x="44" y="218"/>
                    </a:lnTo>
                    <a:lnTo>
                      <a:pt x="48" y="224"/>
                    </a:lnTo>
                    <a:lnTo>
                      <a:pt x="50" y="234"/>
                    </a:lnTo>
                    <a:lnTo>
                      <a:pt x="52" y="246"/>
                    </a:lnTo>
                    <a:lnTo>
                      <a:pt x="56" y="262"/>
                    </a:lnTo>
                    <a:lnTo>
                      <a:pt x="56" y="262"/>
                    </a:lnTo>
                    <a:lnTo>
                      <a:pt x="58" y="266"/>
                    </a:lnTo>
                    <a:lnTo>
                      <a:pt x="64" y="270"/>
                    </a:lnTo>
                    <a:lnTo>
                      <a:pt x="64" y="270"/>
                    </a:lnTo>
                    <a:lnTo>
                      <a:pt x="68" y="272"/>
                    </a:lnTo>
                    <a:lnTo>
                      <a:pt x="74" y="272"/>
                    </a:lnTo>
                    <a:lnTo>
                      <a:pt x="80" y="270"/>
                    </a:lnTo>
                    <a:lnTo>
                      <a:pt x="84" y="268"/>
                    </a:lnTo>
                    <a:lnTo>
                      <a:pt x="84" y="268"/>
                    </a:lnTo>
                    <a:lnTo>
                      <a:pt x="90" y="264"/>
                    </a:lnTo>
                    <a:lnTo>
                      <a:pt x="90" y="260"/>
                    </a:lnTo>
                    <a:lnTo>
                      <a:pt x="90" y="260"/>
                    </a:lnTo>
                    <a:lnTo>
                      <a:pt x="90" y="258"/>
                    </a:lnTo>
                    <a:lnTo>
                      <a:pt x="104" y="248"/>
                    </a:lnTo>
                    <a:lnTo>
                      <a:pt x="104" y="250"/>
                    </a:lnTo>
                    <a:lnTo>
                      <a:pt x="116" y="268"/>
                    </a:lnTo>
                    <a:lnTo>
                      <a:pt x="116" y="268"/>
                    </a:lnTo>
                    <a:lnTo>
                      <a:pt x="122" y="270"/>
                    </a:lnTo>
                    <a:lnTo>
                      <a:pt x="130" y="272"/>
                    </a:lnTo>
                    <a:lnTo>
                      <a:pt x="134" y="272"/>
                    </a:lnTo>
                    <a:lnTo>
                      <a:pt x="134" y="272"/>
                    </a:lnTo>
                    <a:lnTo>
                      <a:pt x="130" y="262"/>
                    </a:lnTo>
                    <a:lnTo>
                      <a:pt x="146" y="268"/>
                    </a:lnTo>
                    <a:lnTo>
                      <a:pt x="150" y="268"/>
                    </a:lnTo>
                    <a:lnTo>
                      <a:pt x="150" y="268"/>
                    </a:lnTo>
                    <a:lnTo>
                      <a:pt x="152" y="270"/>
                    </a:lnTo>
                    <a:lnTo>
                      <a:pt x="166" y="280"/>
                    </a:lnTo>
                    <a:lnTo>
                      <a:pt x="170" y="274"/>
                    </a:lnTo>
                    <a:lnTo>
                      <a:pt x="168" y="248"/>
                    </a:lnTo>
                    <a:lnTo>
                      <a:pt x="170" y="246"/>
                    </a:lnTo>
                    <a:lnTo>
                      <a:pt x="170" y="246"/>
                    </a:lnTo>
                    <a:lnTo>
                      <a:pt x="180" y="234"/>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88"/>
                    </a:lnTo>
                    <a:lnTo>
                      <a:pt x="204" y="190"/>
                    </a:lnTo>
                    <a:lnTo>
                      <a:pt x="204" y="204"/>
                    </a:lnTo>
                    <a:lnTo>
                      <a:pt x="204" y="204"/>
                    </a:lnTo>
                    <a:lnTo>
                      <a:pt x="228" y="184"/>
                    </a:lnTo>
                    <a:lnTo>
                      <a:pt x="226" y="172"/>
                    </a:lnTo>
                    <a:lnTo>
                      <a:pt x="222" y="172"/>
                    </a:lnTo>
                    <a:lnTo>
                      <a:pt x="214" y="174"/>
                    </a:lnTo>
                    <a:lnTo>
                      <a:pt x="228" y="136"/>
                    </a:lnTo>
                    <a:lnTo>
                      <a:pt x="216" y="136"/>
                    </a:lnTo>
                    <a:lnTo>
                      <a:pt x="216" y="136"/>
                    </a:lnTo>
                    <a:lnTo>
                      <a:pt x="214" y="136"/>
                    </a:lnTo>
                    <a:lnTo>
                      <a:pt x="214" y="134"/>
                    </a:lnTo>
                    <a:lnTo>
                      <a:pt x="210" y="128"/>
                    </a:lnTo>
                    <a:lnTo>
                      <a:pt x="210" y="128"/>
                    </a:lnTo>
                    <a:lnTo>
                      <a:pt x="208" y="122"/>
                    </a:lnTo>
                    <a:lnTo>
                      <a:pt x="210" y="116"/>
                    </a:lnTo>
                    <a:lnTo>
                      <a:pt x="230" y="116"/>
                    </a:lnTo>
                    <a:lnTo>
                      <a:pt x="242" y="116"/>
                    </a:lnTo>
                    <a:lnTo>
                      <a:pt x="242" y="116"/>
                    </a:lnTo>
                    <a:lnTo>
                      <a:pt x="240" y="106"/>
                    </a:lnTo>
                    <a:lnTo>
                      <a:pt x="232" y="92"/>
                    </a:lnTo>
                    <a:lnTo>
                      <a:pt x="216" y="86"/>
                    </a:lnTo>
                    <a:lnTo>
                      <a:pt x="232" y="70"/>
                    </a:lnTo>
                    <a:lnTo>
                      <a:pt x="232" y="66"/>
                    </a:lnTo>
                    <a:lnTo>
                      <a:pt x="224" y="68"/>
                    </a:lnTo>
                    <a:lnTo>
                      <a:pt x="220" y="68"/>
                    </a:lnTo>
                    <a:lnTo>
                      <a:pt x="220" y="66"/>
                    </a:lnTo>
                    <a:lnTo>
                      <a:pt x="220" y="66"/>
                    </a:lnTo>
                    <a:lnTo>
                      <a:pt x="220" y="64"/>
                    </a:lnTo>
                    <a:lnTo>
                      <a:pt x="220" y="64"/>
                    </a:lnTo>
                    <a:lnTo>
                      <a:pt x="218" y="58"/>
                    </a:lnTo>
                    <a:lnTo>
                      <a:pt x="214" y="54"/>
                    </a:lnTo>
                    <a:lnTo>
                      <a:pt x="210" y="50"/>
                    </a:lnTo>
                    <a:lnTo>
                      <a:pt x="204" y="48"/>
                    </a:lnTo>
                    <a:lnTo>
                      <a:pt x="172" y="48"/>
                    </a:lnTo>
                    <a:lnTo>
                      <a:pt x="160" y="64"/>
                    </a:lnTo>
                    <a:lnTo>
                      <a:pt x="160" y="64"/>
                    </a:lnTo>
                    <a:lnTo>
                      <a:pt x="156" y="64"/>
                    </a:lnTo>
                    <a:lnTo>
                      <a:pt x="104" y="48"/>
                    </a:lnTo>
                    <a:lnTo>
                      <a:pt x="154" y="36"/>
                    </a:lnTo>
                    <a:lnTo>
                      <a:pt x="154" y="36"/>
                    </a:lnTo>
                    <a:lnTo>
                      <a:pt x="158" y="34"/>
                    </a:lnTo>
                    <a:lnTo>
                      <a:pt x="162" y="30"/>
                    </a:lnTo>
                    <a:lnTo>
                      <a:pt x="178" y="12"/>
                    </a:lnTo>
                    <a:lnTo>
                      <a:pt x="162" y="0"/>
                    </a:lnTo>
                    <a:lnTo>
                      <a:pt x="148" y="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1" name="MH_Other_21"/>
              <p:cNvSpPr/>
              <p:nvPr>
                <p:custDataLst>
                  <p:tags r:id="rId21"/>
                </p:custDataLst>
              </p:nvPr>
            </p:nvSpPr>
            <p:spPr bwMode="auto">
              <a:xfrm>
                <a:off x="5445582" y="3444457"/>
                <a:ext cx="409533" cy="451122"/>
              </a:xfrm>
              <a:custGeom>
                <a:avLst/>
                <a:gdLst>
                  <a:gd name="T0" fmla="*/ 192 w 306"/>
                  <a:gd name="T1" fmla="*/ 106 h 374"/>
                  <a:gd name="T2" fmla="*/ 180 w 306"/>
                  <a:gd name="T3" fmla="*/ 70 h 374"/>
                  <a:gd name="T4" fmla="*/ 142 w 306"/>
                  <a:gd name="T5" fmla="*/ 46 h 374"/>
                  <a:gd name="T6" fmla="*/ 110 w 306"/>
                  <a:gd name="T7" fmla="*/ 34 h 374"/>
                  <a:gd name="T8" fmla="*/ 96 w 306"/>
                  <a:gd name="T9" fmla="*/ 22 h 374"/>
                  <a:gd name="T10" fmla="*/ 76 w 306"/>
                  <a:gd name="T11" fmla="*/ 2 h 374"/>
                  <a:gd name="T12" fmla="*/ 96 w 306"/>
                  <a:gd name="T13" fmla="*/ 34 h 374"/>
                  <a:gd name="T14" fmla="*/ 86 w 306"/>
                  <a:gd name="T15" fmla="*/ 60 h 374"/>
                  <a:gd name="T16" fmla="*/ 74 w 306"/>
                  <a:gd name="T17" fmla="*/ 72 h 374"/>
                  <a:gd name="T18" fmla="*/ 64 w 306"/>
                  <a:gd name="T19" fmla="*/ 66 h 374"/>
                  <a:gd name="T20" fmla="*/ 38 w 306"/>
                  <a:gd name="T21" fmla="*/ 46 h 374"/>
                  <a:gd name="T22" fmla="*/ 46 w 306"/>
                  <a:gd name="T23" fmla="*/ 70 h 374"/>
                  <a:gd name="T24" fmla="*/ 46 w 306"/>
                  <a:gd name="T25" fmla="*/ 74 h 374"/>
                  <a:gd name="T26" fmla="*/ 28 w 306"/>
                  <a:gd name="T27" fmla="*/ 88 h 374"/>
                  <a:gd name="T28" fmla="*/ 22 w 306"/>
                  <a:gd name="T29" fmla="*/ 94 h 374"/>
                  <a:gd name="T30" fmla="*/ 24 w 306"/>
                  <a:gd name="T31" fmla="*/ 116 h 374"/>
                  <a:gd name="T32" fmla="*/ 18 w 306"/>
                  <a:gd name="T33" fmla="*/ 126 h 374"/>
                  <a:gd name="T34" fmla="*/ 16 w 306"/>
                  <a:gd name="T35" fmla="*/ 126 h 374"/>
                  <a:gd name="T36" fmla="*/ 2 w 306"/>
                  <a:gd name="T37" fmla="*/ 126 h 374"/>
                  <a:gd name="T38" fmla="*/ 18 w 306"/>
                  <a:gd name="T39" fmla="*/ 144 h 374"/>
                  <a:gd name="T40" fmla="*/ 28 w 306"/>
                  <a:gd name="T41" fmla="*/ 162 h 374"/>
                  <a:gd name="T42" fmla="*/ 42 w 306"/>
                  <a:gd name="T43" fmla="*/ 160 h 374"/>
                  <a:gd name="T44" fmla="*/ 60 w 306"/>
                  <a:gd name="T45" fmla="*/ 166 h 374"/>
                  <a:gd name="T46" fmla="*/ 70 w 306"/>
                  <a:gd name="T47" fmla="*/ 178 h 374"/>
                  <a:gd name="T48" fmla="*/ 68 w 306"/>
                  <a:gd name="T49" fmla="*/ 200 h 374"/>
                  <a:gd name="T50" fmla="*/ 72 w 306"/>
                  <a:gd name="T51" fmla="*/ 210 h 374"/>
                  <a:gd name="T52" fmla="*/ 60 w 306"/>
                  <a:gd name="T53" fmla="*/ 218 h 374"/>
                  <a:gd name="T54" fmla="*/ 52 w 306"/>
                  <a:gd name="T55" fmla="*/ 224 h 374"/>
                  <a:gd name="T56" fmla="*/ 50 w 306"/>
                  <a:gd name="T57" fmla="*/ 230 h 374"/>
                  <a:gd name="T58" fmla="*/ 52 w 306"/>
                  <a:gd name="T59" fmla="*/ 254 h 374"/>
                  <a:gd name="T60" fmla="*/ 76 w 306"/>
                  <a:gd name="T61" fmla="*/ 258 h 374"/>
                  <a:gd name="T62" fmla="*/ 102 w 306"/>
                  <a:gd name="T63" fmla="*/ 352 h 374"/>
                  <a:gd name="T64" fmla="*/ 100 w 306"/>
                  <a:gd name="T65" fmla="*/ 364 h 374"/>
                  <a:gd name="T66" fmla="*/ 146 w 306"/>
                  <a:gd name="T67" fmla="*/ 346 h 374"/>
                  <a:gd name="T68" fmla="*/ 134 w 306"/>
                  <a:gd name="T69" fmla="*/ 374 h 374"/>
                  <a:gd name="T70" fmla="*/ 146 w 306"/>
                  <a:gd name="T71" fmla="*/ 366 h 374"/>
                  <a:gd name="T72" fmla="*/ 156 w 306"/>
                  <a:gd name="T73" fmla="*/ 350 h 374"/>
                  <a:gd name="T74" fmla="*/ 174 w 306"/>
                  <a:gd name="T75" fmla="*/ 340 h 374"/>
                  <a:gd name="T76" fmla="*/ 220 w 306"/>
                  <a:gd name="T77" fmla="*/ 360 h 374"/>
                  <a:gd name="T78" fmla="*/ 260 w 306"/>
                  <a:gd name="T79" fmla="*/ 342 h 374"/>
                  <a:gd name="T80" fmla="*/ 272 w 306"/>
                  <a:gd name="T81" fmla="*/ 320 h 374"/>
                  <a:gd name="T82" fmla="*/ 260 w 306"/>
                  <a:gd name="T83" fmla="*/ 296 h 374"/>
                  <a:gd name="T84" fmla="*/ 300 w 306"/>
                  <a:gd name="T85" fmla="*/ 292 h 374"/>
                  <a:gd name="T86" fmla="*/ 306 w 306"/>
                  <a:gd name="T87" fmla="*/ 246 h 374"/>
                  <a:gd name="T88" fmla="*/ 290 w 306"/>
                  <a:gd name="T89" fmla="*/ 226 h 374"/>
                  <a:gd name="T90" fmla="*/ 272 w 306"/>
                  <a:gd name="T91" fmla="*/ 232 h 374"/>
                  <a:gd name="T92" fmla="*/ 256 w 306"/>
                  <a:gd name="T93" fmla="*/ 226 h 374"/>
                  <a:gd name="T94" fmla="*/ 244 w 306"/>
                  <a:gd name="T95" fmla="*/ 210 h 374"/>
                  <a:gd name="T96" fmla="*/ 226 w 306"/>
                  <a:gd name="T97" fmla="*/ 198 h 374"/>
                  <a:gd name="T98" fmla="*/ 216 w 306"/>
                  <a:gd name="T99" fmla="*/ 186 h 374"/>
                  <a:gd name="T100" fmla="*/ 216 w 306"/>
                  <a:gd name="T101" fmla="*/ 180 h 374"/>
                  <a:gd name="T102" fmla="*/ 230 w 306"/>
                  <a:gd name="T103" fmla="*/ 152 h 374"/>
                  <a:gd name="T104" fmla="*/ 234 w 306"/>
                  <a:gd name="T105" fmla="*/ 128 h 374"/>
                  <a:gd name="T106" fmla="*/ 258 w 306"/>
                  <a:gd name="T107" fmla="*/ 130 h 374"/>
                  <a:gd name="T108" fmla="*/ 260 w 306"/>
                  <a:gd name="T109" fmla="*/ 104 h 374"/>
                  <a:gd name="T110" fmla="*/ 230 w 306"/>
                  <a:gd name="T111" fmla="*/ 122 h 374"/>
                  <a:gd name="T112" fmla="*/ 214 w 306"/>
                  <a:gd name="T113" fmla="*/ 120 h 374"/>
                  <a:gd name="T114" fmla="*/ 194 w 306"/>
                  <a:gd name="T11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6" h="374">
                    <a:moveTo>
                      <a:pt x="192" y="106"/>
                    </a:moveTo>
                    <a:lnTo>
                      <a:pt x="192" y="106"/>
                    </a:lnTo>
                    <a:lnTo>
                      <a:pt x="192" y="106"/>
                    </a:lnTo>
                    <a:lnTo>
                      <a:pt x="192" y="106"/>
                    </a:lnTo>
                    <a:lnTo>
                      <a:pt x="186" y="86"/>
                    </a:lnTo>
                    <a:lnTo>
                      <a:pt x="180" y="70"/>
                    </a:lnTo>
                    <a:lnTo>
                      <a:pt x="174" y="60"/>
                    </a:lnTo>
                    <a:lnTo>
                      <a:pt x="170" y="56"/>
                    </a:lnTo>
                    <a:lnTo>
                      <a:pt x="142" y="46"/>
                    </a:lnTo>
                    <a:lnTo>
                      <a:pt x="142" y="46"/>
                    </a:lnTo>
                    <a:lnTo>
                      <a:pt x="122" y="40"/>
                    </a:lnTo>
                    <a:lnTo>
                      <a:pt x="110" y="34"/>
                    </a:lnTo>
                    <a:lnTo>
                      <a:pt x="110" y="34"/>
                    </a:lnTo>
                    <a:lnTo>
                      <a:pt x="104" y="30"/>
                    </a:lnTo>
                    <a:lnTo>
                      <a:pt x="96" y="22"/>
                    </a:lnTo>
                    <a:lnTo>
                      <a:pt x="80" y="0"/>
                    </a:lnTo>
                    <a:lnTo>
                      <a:pt x="74" y="0"/>
                    </a:lnTo>
                    <a:lnTo>
                      <a:pt x="76" y="2"/>
                    </a:lnTo>
                    <a:lnTo>
                      <a:pt x="76" y="2"/>
                    </a:lnTo>
                    <a:lnTo>
                      <a:pt x="82" y="14"/>
                    </a:lnTo>
                    <a:lnTo>
                      <a:pt x="96" y="34"/>
                    </a:lnTo>
                    <a:lnTo>
                      <a:pt x="98" y="36"/>
                    </a:lnTo>
                    <a:lnTo>
                      <a:pt x="98" y="38"/>
                    </a:lnTo>
                    <a:lnTo>
                      <a:pt x="86" y="60"/>
                    </a:lnTo>
                    <a:lnTo>
                      <a:pt x="86" y="60"/>
                    </a:lnTo>
                    <a:lnTo>
                      <a:pt x="78" y="70"/>
                    </a:lnTo>
                    <a:lnTo>
                      <a:pt x="74" y="72"/>
                    </a:lnTo>
                    <a:lnTo>
                      <a:pt x="72" y="72"/>
                    </a:lnTo>
                    <a:lnTo>
                      <a:pt x="72" y="72"/>
                    </a:lnTo>
                    <a:lnTo>
                      <a:pt x="64" y="66"/>
                    </a:lnTo>
                    <a:lnTo>
                      <a:pt x="52" y="50"/>
                    </a:lnTo>
                    <a:lnTo>
                      <a:pt x="38" y="46"/>
                    </a:lnTo>
                    <a:lnTo>
                      <a:pt x="38" y="46"/>
                    </a:lnTo>
                    <a:lnTo>
                      <a:pt x="40" y="54"/>
                    </a:lnTo>
                    <a:lnTo>
                      <a:pt x="46" y="70"/>
                    </a:lnTo>
                    <a:lnTo>
                      <a:pt x="46" y="70"/>
                    </a:lnTo>
                    <a:lnTo>
                      <a:pt x="46" y="72"/>
                    </a:lnTo>
                    <a:lnTo>
                      <a:pt x="46" y="72"/>
                    </a:lnTo>
                    <a:lnTo>
                      <a:pt x="46" y="74"/>
                    </a:lnTo>
                    <a:lnTo>
                      <a:pt x="44" y="82"/>
                    </a:lnTo>
                    <a:lnTo>
                      <a:pt x="28" y="88"/>
                    </a:lnTo>
                    <a:lnTo>
                      <a:pt x="28" y="88"/>
                    </a:lnTo>
                    <a:lnTo>
                      <a:pt x="24" y="90"/>
                    </a:lnTo>
                    <a:lnTo>
                      <a:pt x="24" y="90"/>
                    </a:lnTo>
                    <a:lnTo>
                      <a:pt x="22" y="94"/>
                    </a:lnTo>
                    <a:lnTo>
                      <a:pt x="22" y="102"/>
                    </a:lnTo>
                    <a:lnTo>
                      <a:pt x="22" y="102"/>
                    </a:lnTo>
                    <a:lnTo>
                      <a:pt x="24" y="116"/>
                    </a:lnTo>
                    <a:lnTo>
                      <a:pt x="20" y="124"/>
                    </a:lnTo>
                    <a:lnTo>
                      <a:pt x="20" y="124"/>
                    </a:lnTo>
                    <a:lnTo>
                      <a:pt x="18" y="126"/>
                    </a:lnTo>
                    <a:lnTo>
                      <a:pt x="16" y="126"/>
                    </a:lnTo>
                    <a:lnTo>
                      <a:pt x="16" y="126"/>
                    </a:lnTo>
                    <a:lnTo>
                      <a:pt x="16" y="126"/>
                    </a:lnTo>
                    <a:lnTo>
                      <a:pt x="0" y="122"/>
                    </a:lnTo>
                    <a:lnTo>
                      <a:pt x="0" y="122"/>
                    </a:lnTo>
                    <a:lnTo>
                      <a:pt x="2" y="126"/>
                    </a:lnTo>
                    <a:lnTo>
                      <a:pt x="8" y="130"/>
                    </a:lnTo>
                    <a:lnTo>
                      <a:pt x="8" y="130"/>
                    </a:lnTo>
                    <a:lnTo>
                      <a:pt x="18" y="144"/>
                    </a:lnTo>
                    <a:lnTo>
                      <a:pt x="28" y="160"/>
                    </a:lnTo>
                    <a:lnTo>
                      <a:pt x="28" y="162"/>
                    </a:lnTo>
                    <a:lnTo>
                      <a:pt x="28" y="162"/>
                    </a:lnTo>
                    <a:lnTo>
                      <a:pt x="36" y="162"/>
                    </a:lnTo>
                    <a:lnTo>
                      <a:pt x="36" y="162"/>
                    </a:lnTo>
                    <a:lnTo>
                      <a:pt x="42" y="160"/>
                    </a:lnTo>
                    <a:lnTo>
                      <a:pt x="48" y="162"/>
                    </a:lnTo>
                    <a:lnTo>
                      <a:pt x="54" y="164"/>
                    </a:lnTo>
                    <a:lnTo>
                      <a:pt x="60" y="166"/>
                    </a:lnTo>
                    <a:lnTo>
                      <a:pt x="70" y="178"/>
                    </a:lnTo>
                    <a:lnTo>
                      <a:pt x="70" y="178"/>
                    </a:lnTo>
                    <a:lnTo>
                      <a:pt x="70" y="178"/>
                    </a:lnTo>
                    <a:lnTo>
                      <a:pt x="70" y="178"/>
                    </a:lnTo>
                    <a:lnTo>
                      <a:pt x="68" y="200"/>
                    </a:lnTo>
                    <a:lnTo>
                      <a:pt x="68" y="200"/>
                    </a:lnTo>
                    <a:lnTo>
                      <a:pt x="72" y="204"/>
                    </a:lnTo>
                    <a:lnTo>
                      <a:pt x="72" y="210"/>
                    </a:lnTo>
                    <a:lnTo>
                      <a:pt x="72" y="210"/>
                    </a:lnTo>
                    <a:lnTo>
                      <a:pt x="68" y="214"/>
                    </a:lnTo>
                    <a:lnTo>
                      <a:pt x="60" y="218"/>
                    </a:lnTo>
                    <a:lnTo>
                      <a:pt x="60" y="218"/>
                    </a:lnTo>
                    <a:lnTo>
                      <a:pt x="56" y="218"/>
                    </a:lnTo>
                    <a:lnTo>
                      <a:pt x="54" y="220"/>
                    </a:lnTo>
                    <a:lnTo>
                      <a:pt x="52" y="224"/>
                    </a:lnTo>
                    <a:lnTo>
                      <a:pt x="50" y="230"/>
                    </a:lnTo>
                    <a:lnTo>
                      <a:pt x="50" y="230"/>
                    </a:lnTo>
                    <a:lnTo>
                      <a:pt x="50" y="230"/>
                    </a:lnTo>
                    <a:lnTo>
                      <a:pt x="50" y="230"/>
                    </a:lnTo>
                    <a:lnTo>
                      <a:pt x="44" y="244"/>
                    </a:lnTo>
                    <a:lnTo>
                      <a:pt x="52" y="254"/>
                    </a:lnTo>
                    <a:lnTo>
                      <a:pt x="74" y="258"/>
                    </a:lnTo>
                    <a:lnTo>
                      <a:pt x="76" y="258"/>
                    </a:lnTo>
                    <a:lnTo>
                      <a:pt x="76" y="258"/>
                    </a:lnTo>
                    <a:lnTo>
                      <a:pt x="86" y="268"/>
                    </a:lnTo>
                    <a:lnTo>
                      <a:pt x="72" y="288"/>
                    </a:lnTo>
                    <a:lnTo>
                      <a:pt x="102" y="352"/>
                    </a:lnTo>
                    <a:lnTo>
                      <a:pt x="104" y="354"/>
                    </a:lnTo>
                    <a:lnTo>
                      <a:pt x="98" y="358"/>
                    </a:lnTo>
                    <a:lnTo>
                      <a:pt x="100" y="364"/>
                    </a:lnTo>
                    <a:lnTo>
                      <a:pt x="100" y="364"/>
                    </a:lnTo>
                    <a:lnTo>
                      <a:pt x="156" y="330"/>
                    </a:lnTo>
                    <a:lnTo>
                      <a:pt x="146" y="346"/>
                    </a:lnTo>
                    <a:lnTo>
                      <a:pt x="146" y="346"/>
                    </a:lnTo>
                    <a:lnTo>
                      <a:pt x="138" y="362"/>
                    </a:lnTo>
                    <a:lnTo>
                      <a:pt x="134" y="374"/>
                    </a:lnTo>
                    <a:lnTo>
                      <a:pt x="134" y="374"/>
                    </a:lnTo>
                    <a:lnTo>
                      <a:pt x="140" y="372"/>
                    </a:lnTo>
                    <a:lnTo>
                      <a:pt x="146" y="366"/>
                    </a:lnTo>
                    <a:lnTo>
                      <a:pt x="152" y="360"/>
                    </a:lnTo>
                    <a:lnTo>
                      <a:pt x="156" y="350"/>
                    </a:lnTo>
                    <a:lnTo>
                      <a:pt x="156" y="350"/>
                    </a:lnTo>
                    <a:lnTo>
                      <a:pt x="158" y="350"/>
                    </a:lnTo>
                    <a:lnTo>
                      <a:pt x="172" y="342"/>
                    </a:lnTo>
                    <a:lnTo>
                      <a:pt x="174" y="340"/>
                    </a:lnTo>
                    <a:lnTo>
                      <a:pt x="196" y="358"/>
                    </a:lnTo>
                    <a:lnTo>
                      <a:pt x="220" y="360"/>
                    </a:lnTo>
                    <a:lnTo>
                      <a:pt x="220" y="360"/>
                    </a:lnTo>
                    <a:lnTo>
                      <a:pt x="232" y="368"/>
                    </a:lnTo>
                    <a:lnTo>
                      <a:pt x="260" y="342"/>
                    </a:lnTo>
                    <a:lnTo>
                      <a:pt x="260" y="342"/>
                    </a:lnTo>
                    <a:lnTo>
                      <a:pt x="264" y="336"/>
                    </a:lnTo>
                    <a:lnTo>
                      <a:pt x="268" y="326"/>
                    </a:lnTo>
                    <a:lnTo>
                      <a:pt x="272" y="320"/>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8" y="234"/>
                    </a:lnTo>
                    <a:lnTo>
                      <a:pt x="290" y="226"/>
                    </a:lnTo>
                    <a:lnTo>
                      <a:pt x="284" y="222"/>
                    </a:lnTo>
                    <a:lnTo>
                      <a:pt x="282" y="222"/>
                    </a:lnTo>
                    <a:lnTo>
                      <a:pt x="272" y="232"/>
                    </a:lnTo>
                    <a:lnTo>
                      <a:pt x="272" y="230"/>
                    </a:lnTo>
                    <a:lnTo>
                      <a:pt x="270" y="230"/>
                    </a:lnTo>
                    <a:lnTo>
                      <a:pt x="256" y="226"/>
                    </a:lnTo>
                    <a:lnTo>
                      <a:pt x="252" y="214"/>
                    </a:lnTo>
                    <a:lnTo>
                      <a:pt x="252" y="214"/>
                    </a:lnTo>
                    <a:lnTo>
                      <a:pt x="244" y="210"/>
                    </a:lnTo>
                    <a:lnTo>
                      <a:pt x="236" y="204"/>
                    </a:lnTo>
                    <a:lnTo>
                      <a:pt x="226" y="198"/>
                    </a:lnTo>
                    <a:lnTo>
                      <a:pt x="226" y="198"/>
                    </a:lnTo>
                    <a:lnTo>
                      <a:pt x="218" y="192"/>
                    </a:lnTo>
                    <a:lnTo>
                      <a:pt x="216" y="190"/>
                    </a:lnTo>
                    <a:lnTo>
                      <a:pt x="216" y="186"/>
                    </a:lnTo>
                    <a:lnTo>
                      <a:pt x="216" y="186"/>
                    </a:lnTo>
                    <a:lnTo>
                      <a:pt x="214" y="184"/>
                    </a:lnTo>
                    <a:lnTo>
                      <a:pt x="216" y="180"/>
                    </a:lnTo>
                    <a:lnTo>
                      <a:pt x="220" y="170"/>
                    </a:lnTo>
                    <a:lnTo>
                      <a:pt x="220" y="170"/>
                    </a:lnTo>
                    <a:lnTo>
                      <a:pt x="230" y="152"/>
                    </a:lnTo>
                    <a:lnTo>
                      <a:pt x="232" y="144"/>
                    </a:lnTo>
                    <a:lnTo>
                      <a:pt x="234" y="138"/>
                    </a:lnTo>
                    <a:lnTo>
                      <a:pt x="234" y="128"/>
                    </a:lnTo>
                    <a:lnTo>
                      <a:pt x="240" y="128"/>
                    </a:lnTo>
                    <a:lnTo>
                      <a:pt x="258" y="130"/>
                    </a:lnTo>
                    <a:lnTo>
                      <a:pt x="258" y="130"/>
                    </a:lnTo>
                    <a:lnTo>
                      <a:pt x="260" y="122"/>
                    </a:lnTo>
                    <a:lnTo>
                      <a:pt x="264" y="106"/>
                    </a:lnTo>
                    <a:lnTo>
                      <a:pt x="260" y="104"/>
                    </a:lnTo>
                    <a:lnTo>
                      <a:pt x="260" y="104"/>
                    </a:lnTo>
                    <a:lnTo>
                      <a:pt x="242" y="116"/>
                    </a:lnTo>
                    <a:lnTo>
                      <a:pt x="230" y="122"/>
                    </a:lnTo>
                    <a:lnTo>
                      <a:pt x="230" y="122"/>
                    </a:lnTo>
                    <a:lnTo>
                      <a:pt x="222" y="122"/>
                    </a:lnTo>
                    <a:lnTo>
                      <a:pt x="214" y="120"/>
                    </a:lnTo>
                    <a:lnTo>
                      <a:pt x="204" y="114"/>
                    </a:lnTo>
                    <a:lnTo>
                      <a:pt x="194" y="108"/>
                    </a:lnTo>
                    <a:lnTo>
                      <a:pt x="194" y="106"/>
                    </a:lnTo>
                    <a:lnTo>
                      <a:pt x="192" y="10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2" name="MH_Other_22"/>
              <p:cNvSpPr/>
              <p:nvPr>
                <p:custDataLst>
                  <p:tags r:id="rId22"/>
                </p:custDataLst>
              </p:nvPr>
            </p:nvSpPr>
            <p:spPr bwMode="auto">
              <a:xfrm>
                <a:off x="5525606" y="2922864"/>
                <a:ext cx="106698" cy="140976"/>
              </a:xfrm>
              <a:custGeom>
                <a:avLst/>
                <a:gdLst>
                  <a:gd name="T0" fmla="*/ 46 w 80"/>
                  <a:gd name="T1" fmla="*/ 2 h 116"/>
                  <a:gd name="T2" fmla="*/ 44 w 80"/>
                  <a:gd name="T3" fmla="*/ 0 h 116"/>
                  <a:gd name="T4" fmla="*/ 44 w 80"/>
                  <a:gd name="T5" fmla="*/ 0 h 116"/>
                  <a:gd name="T6" fmla="*/ 40 w 80"/>
                  <a:gd name="T7" fmla="*/ 2 h 116"/>
                  <a:gd name="T8" fmla="*/ 38 w 80"/>
                  <a:gd name="T9" fmla="*/ 4 h 116"/>
                  <a:gd name="T10" fmla="*/ 32 w 80"/>
                  <a:gd name="T11" fmla="*/ 14 h 116"/>
                  <a:gd name="T12" fmla="*/ 28 w 80"/>
                  <a:gd name="T13" fmla="*/ 12 h 116"/>
                  <a:gd name="T14" fmla="*/ 28 w 80"/>
                  <a:gd name="T15" fmla="*/ 12 h 116"/>
                  <a:gd name="T16" fmla="*/ 28 w 80"/>
                  <a:gd name="T17" fmla="*/ 14 h 116"/>
                  <a:gd name="T18" fmla="*/ 22 w 80"/>
                  <a:gd name="T19" fmla="*/ 20 h 116"/>
                  <a:gd name="T20" fmla="*/ 18 w 80"/>
                  <a:gd name="T21" fmla="*/ 22 h 116"/>
                  <a:gd name="T22" fmla="*/ 10 w 80"/>
                  <a:gd name="T23" fmla="*/ 26 h 116"/>
                  <a:gd name="T24" fmla="*/ 8 w 80"/>
                  <a:gd name="T25" fmla="*/ 32 h 116"/>
                  <a:gd name="T26" fmla="*/ 8 w 80"/>
                  <a:gd name="T27" fmla="*/ 32 h 116"/>
                  <a:gd name="T28" fmla="*/ 8 w 80"/>
                  <a:gd name="T29" fmla="*/ 44 h 116"/>
                  <a:gd name="T30" fmla="*/ 6 w 80"/>
                  <a:gd name="T31" fmla="*/ 48 h 116"/>
                  <a:gd name="T32" fmla="*/ 4 w 80"/>
                  <a:gd name="T33" fmla="*/ 50 h 116"/>
                  <a:gd name="T34" fmla="*/ 0 w 80"/>
                  <a:gd name="T35" fmla="*/ 60 h 116"/>
                  <a:gd name="T36" fmla="*/ 0 w 80"/>
                  <a:gd name="T37" fmla="*/ 60 h 116"/>
                  <a:gd name="T38" fmla="*/ 0 w 80"/>
                  <a:gd name="T39" fmla="*/ 66 h 116"/>
                  <a:gd name="T40" fmla="*/ 0 w 80"/>
                  <a:gd name="T41" fmla="*/ 78 h 116"/>
                  <a:gd name="T42" fmla="*/ 4 w 80"/>
                  <a:gd name="T43" fmla="*/ 102 h 116"/>
                  <a:gd name="T44" fmla="*/ 4 w 80"/>
                  <a:gd name="T45" fmla="*/ 102 h 116"/>
                  <a:gd name="T46" fmla="*/ 8 w 80"/>
                  <a:gd name="T47" fmla="*/ 106 h 116"/>
                  <a:gd name="T48" fmla="*/ 18 w 80"/>
                  <a:gd name="T49" fmla="*/ 112 h 116"/>
                  <a:gd name="T50" fmla="*/ 36 w 80"/>
                  <a:gd name="T51" fmla="*/ 116 h 116"/>
                  <a:gd name="T52" fmla="*/ 36 w 80"/>
                  <a:gd name="T53" fmla="*/ 116 h 116"/>
                  <a:gd name="T54" fmla="*/ 44 w 80"/>
                  <a:gd name="T55" fmla="*/ 114 h 116"/>
                  <a:gd name="T56" fmla="*/ 54 w 80"/>
                  <a:gd name="T57" fmla="*/ 110 h 116"/>
                  <a:gd name="T58" fmla="*/ 50 w 80"/>
                  <a:gd name="T59" fmla="*/ 100 h 116"/>
                  <a:gd name="T60" fmla="*/ 50 w 80"/>
                  <a:gd name="T61" fmla="*/ 98 h 116"/>
                  <a:gd name="T62" fmla="*/ 50 w 80"/>
                  <a:gd name="T63" fmla="*/ 98 h 116"/>
                  <a:gd name="T64" fmla="*/ 52 w 80"/>
                  <a:gd name="T65" fmla="*/ 90 h 116"/>
                  <a:gd name="T66" fmla="*/ 52 w 80"/>
                  <a:gd name="T67" fmla="*/ 90 h 116"/>
                  <a:gd name="T68" fmla="*/ 60 w 80"/>
                  <a:gd name="T69" fmla="*/ 74 h 116"/>
                  <a:gd name="T70" fmla="*/ 76 w 80"/>
                  <a:gd name="T71" fmla="*/ 74 h 116"/>
                  <a:gd name="T72" fmla="*/ 80 w 80"/>
                  <a:gd name="T73" fmla="*/ 74 h 116"/>
                  <a:gd name="T74" fmla="*/ 80 w 80"/>
                  <a:gd name="T75" fmla="*/ 74 h 116"/>
                  <a:gd name="T76" fmla="*/ 74 w 80"/>
                  <a:gd name="T77" fmla="*/ 64 h 116"/>
                  <a:gd name="T78" fmla="*/ 64 w 80"/>
                  <a:gd name="T79" fmla="*/ 48 h 116"/>
                  <a:gd name="T80" fmla="*/ 58 w 80"/>
                  <a:gd name="T81" fmla="*/ 40 h 116"/>
                  <a:gd name="T82" fmla="*/ 58 w 80"/>
                  <a:gd name="T83" fmla="*/ 40 h 116"/>
                  <a:gd name="T84" fmla="*/ 54 w 80"/>
                  <a:gd name="T85" fmla="*/ 30 h 116"/>
                  <a:gd name="T86" fmla="*/ 52 w 80"/>
                  <a:gd name="T87" fmla="*/ 18 h 116"/>
                  <a:gd name="T88" fmla="*/ 52 w 80"/>
                  <a:gd name="T89" fmla="*/ 18 h 116"/>
                  <a:gd name="T90" fmla="*/ 48 w 80"/>
                  <a:gd name="T91" fmla="*/ 8 h 116"/>
                  <a:gd name="T92" fmla="*/ 46 w 80"/>
                  <a:gd name="T93" fmla="*/ 2 h 116"/>
                  <a:gd name="T94" fmla="*/ 46 w 80"/>
                  <a:gd name="T95"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 h="116">
                    <a:moveTo>
                      <a:pt x="46" y="2"/>
                    </a:moveTo>
                    <a:lnTo>
                      <a:pt x="44" y="0"/>
                    </a:lnTo>
                    <a:lnTo>
                      <a:pt x="44" y="0"/>
                    </a:lnTo>
                    <a:lnTo>
                      <a:pt x="40" y="2"/>
                    </a:lnTo>
                    <a:lnTo>
                      <a:pt x="38" y="4"/>
                    </a:lnTo>
                    <a:lnTo>
                      <a:pt x="32" y="14"/>
                    </a:lnTo>
                    <a:lnTo>
                      <a:pt x="28" y="12"/>
                    </a:lnTo>
                    <a:lnTo>
                      <a:pt x="28" y="12"/>
                    </a:lnTo>
                    <a:lnTo>
                      <a:pt x="28" y="14"/>
                    </a:lnTo>
                    <a:lnTo>
                      <a:pt x="22" y="20"/>
                    </a:lnTo>
                    <a:lnTo>
                      <a:pt x="18" y="22"/>
                    </a:lnTo>
                    <a:lnTo>
                      <a:pt x="10" y="26"/>
                    </a:lnTo>
                    <a:lnTo>
                      <a:pt x="8" y="32"/>
                    </a:lnTo>
                    <a:lnTo>
                      <a:pt x="8" y="32"/>
                    </a:lnTo>
                    <a:lnTo>
                      <a:pt x="8" y="44"/>
                    </a:lnTo>
                    <a:lnTo>
                      <a:pt x="6" y="48"/>
                    </a:lnTo>
                    <a:lnTo>
                      <a:pt x="4" y="50"/>
                    </a:lnTo>
                    <a:lnTo>
                      <a:pt x="0" y="60"/>
                    </a:lnTo>
                    <a:lnTo>
                      <a:pt x="0" y="60"/>
                    </a:lnTo>
                    <a:lnTo>
                      <a:pt x="0" y="66"/>
                    </a:lnTo>
                    <a:lnTo>
                      <a:pt x="0" y="78"/>
                    </a:lnTo>
                    <a:lnTo>
                      <a:pt x="4" y="102"/>
                    </a:lnTo>
                    <a:lnTo>
                      <a:pt x="4" y="102"/>
                    </a:lnTo>
                    <a:lnTo>
                      <a:pt x="8" y="106"/>
                    </a:lnTo>
                    <a:lnTo>
                      <a:pt x="18" y="112"/>
                    </a:lnTo>
                    <a:lnTo>
                      <a:pt x="36" y="116"/>
                    </a:lnTo>
                    <a:lnTo>
                      <a:pt x="36" y="116"/>
                    </a:lnTo>
                    <a:lnTo>
                      <a:pt x="44" y="114"/>
                    </a:lnTo>
                    <a:lnTo>
                      <a:pt x="54" y="110"/>
                    </a:lnTo>
                    <a:lnTo>
                      <a:pt x="50" y="100"/>
                    </a:lnTo>
                    <a:lnTo>
                      <a:pt x="50" y="98"/>
                    </a:lnTo>
                    <a:lnTo>
                      <a:pt x="50" y="98"/>
                    </a:lnTo>
                    <a:lnTo>
                      <a:pt x="52" y="90"/>
                    </a:lnTo>
                    <a:lnTo>
                      <a:pt x="52" y="90"/>
                    </a:lnTo>
                    <a:lnTo>
                      <a:pt x="60" y="74"/>
                    </a:lnTo>
                    <a:lnTo>
                      <a:pt x="76" y="74"/>
                    </a:lnTo>
                    <a:lnTo>
                      <a:pt x="80" y="74"/>
                    </a:lnTo>
                    <a:lnTo>
                      <a:pt x="80" y="74"/>
                    </a:lnTo>
                    <a:lnTo>
                      <a:pt x="74" y="64"/>
                    </a:lnTo>
                    <a:lnTo>
                      <a:pt x="64" y="48"/>
                    </a:lnTo>
                    <a:lnTo>
                      <a:pt x="58" y="40"/>
                    </a:lnTo>
                    <a:lnTo>
                      <a:pt x="58" y="40"/>
                    </a:lnTo>
                    <a:lnTo>
                      <a:pt x="54" y="30"/>
                    </a:lnTo>
                    <a:lnTo>
                      <a:pt x="52" y="18"/>
                    </a:lnTo>
                    <a:lnTo>
                      <a:pt x="52" y="18"/>
                    </a:lnTo>
                    <a:lnTo>
                      <a:pt x="48" y="8"/>
                    </a:lnTo>
                    <a:lnTo>
                      <a:pt x="46" y="2"/>
                    </a:lnTo>
                    <a:lnTo>
                      <a:pt x="46" y="2"/>
                    </a:lnTo>
                    <a:close/>
                  </a:path>
                </a:pathLst>
              </a:custGeom>
              <a:solidFill>
                <a:srgbClr val="A5A5A5"/>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3" name="MH_Other_23"/>
              <p:cNvSpPr/>
              <p:nvPr>
                <p:custDataLst>
                  <p:tags r:id="rId23"/>
                </p:custDataLst>
              </p:nvPr>
            </p:nvSpPr>
            <p:spPr bwMode="auto">
              <a:xfrm>
                <a:off x="5418934" y="2860820"/>
                <a:ext cx="141218" cy="136746"/>
              </a:xfrm>
              <a:custGeom>
                <a:avLst/>
                <a:gdLst>
                  <a:gd name="T0" fmla="*/ 52 w 106"/>
                  <a:gd name="T1" fmla="*/ 26 h 114"/>
                  <a:gd name="T2" fmla="*/ 38 w 106"/>
                  <a:gd name="T3" fmla="*/ 24 h 114"/>
                  <a:gd name="T4" fmla="*/ 38 w 106"/>
                  <a:gd name="T5" fmla="*/ 30 h 114"/>
                  <a:gd name="T6" fmla="*/ 18 w 106"/>
                  <a:gd name="T7" fmla="*/ 38 h 114"/>
                  <a:gd name="T8" fmla="*/ 18 w 106"/>
                  <a:gd name="T9" fmla="*/ 40 h 114"/>
                  <a:gd name="T10" fmla="*/ 18 w 106"/>
                  <a:gd name="T11" fmla="*/ 48 h 114"/>
                  <a:gd name="T12" fmla="*/ 24 w 106"/>
                  <a:gd name="T13" fmla="*/ 58 h 114"/>
                  <a:gd name="T14" fmla="*/ 24 w 106"/>
                  <a:gd name="T15" fmla="*/ 60 h 114"/>
                  <a:gd name="T16" fmla="*/ 4 w 106"/>
                  <a:gd name="T17" fmla="*/ 82 h 114"/>
                  <a:gd name="T18" fmla="*/ 0 w 106"/>
                  <a:gd name="T19" fmla="*/ 86 h 114"/>
                  <a:gd name="T20" fmla="*/ 4 w 106"/>
                  <a:gd name="T21" fmla="*/ 96 h 114"/>
                  <a:gd name="T22" fmla="*/ 20 w 106"/>
                  <a:gd name="T23" fmla="*/ 100 h 114"/>
                  <a:gd name="T24" fmla="*/ 32 w 106"/>
                  <a:gd name="T25" fmla="*/ 102 h 114"/>
                  <a:gd name="T26" fmla="*/ 40 w 106"/>
                  <a:gd name="T27" fmla="*/ 106 h 114"/>
                  <a:gd name="T28" fmla="*/ 48 w 106"/>
                  <a:gd name="T29" fmla="*/ 110 h 114"/>
                  <a:gd name="T30" fmla="*/ 62 w 106"/>
                  <a:gd name="T31" fmla="*/ 114 h 114"/>
                  <a:gd name="T32" fmla="*/ 66 w 106"/>
                  <a:gd name="T33" fmla="*/ 112 h 114"/>
                  <a:gd name="T34" fmla="*/ 78 w 106"/>
                  <a:gd name="T35" fmla="*/ 98 h 114"/>
                  <a:gd name="T36" fmla="*/ 80 w 106"/>
                  <a:gd name="T37" fmla="*/ 66 h 114"/>
                  <a:gd name="T38" fmla="*/ 96 w 106"/>
                  <a:gd name="T39" fmla="*/ 68 h 114"/>
                  <a:gd name="T40" fmla="*/ 102 w 106"/>
                  <a:gd name="T41" fmla="*/ 62 h 114"/>
                  <a:gd name="T42" fmla="*/ 96 w 106"/>
                  <a:gd name="T43" fmla="*/ 30 h 114"/>
                  <a:gd name="T44" fmla="*/ 102 w 106"/>
                  <a:gd name="T45" fmla="*/ 26 h 114"/>
                  <a:gd name="T46" fmla="*/ 106 w 106"/>
                  <a:gd name="T47" fmla="*/ 22 h 114"/>
                  <a:gd name="T48" fmla="*/ 86 w 106"/>
                  <a:gd name="T49" fmla="*/ 18 h 114"/>
                  <a:gd name="T50" fmla="*/ 68 w 106"/>
                  <a:gd name="T51" fmla="*/ 6 h 114"/>
                  <a:gd name="T52" fmla="*/ 62 w 106"/>
                  <a:gd name="T53" fmla="*/ 2 h 114"/>
                  <a:gd name="T54" fmla="*/ 48 w 106"/>
                  <a:gd name="T55" fmla="*/ 2 h 114"/>
                  <a:gd name="T56" fmla="*/ 44 w 106"/>
                  <a:gd name="T57" fmla="*/ 2 h 114"/>
                  <a:gd name="T58" fmla="*/ 50 w 106"/>
                  <a:gd name="T59" fmla="*/ 10 h 114"/>
                  <a:gd name="T60" fmla="*/ 54 w 106"/>
                  <a:gd name="T61" fmla="*/ 16 h 114"/>
                  <a:gd name="T62" fmla="*/ 52 w 106"/>
                  <a:gd name="T6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8" y="40"/>
                    </a:lnTo>
                    <a:lnTo>
                      <a:pt x="16" y="44"/>
                    </a:lnTo>
                    <a:lnTo>
                      <a:pt x="18" y="48"/>
                    </a:lnTo>
                    <a:lnTo>
                      <a:pt x="24" y="56"/>
                    </a:lnTo>
                    <a:lnTo>
                      <a:pt x="24" y="58"/>
                    </a:lnTo>
                    <a:lnTo>
                      <a:pt x="24" y="60"/>
                    </a:lnTo>
                    <a:lnTo>
                      <a:pt x="24" y="60"/>
                    </a:lnTo>
                    <a:lnTo>
                      <a:pt x="14" y="72"/>
                    </a:lnTo>
                    <a:lnTo>
                      <a:pt x="4" y="82"/>
                    </a:lnTo>
                    <a:lnTo>
                      <a:pt x="4" y="82"/>
                    </a:lnTo>
                    <a:lnTo>
                      <a:pt x="0" y="86"/>
                    </a:lnTo>
                    <a:lnTo>
                      <a:pt x="0" y="90"/>
                    </a:lnTo>
                    <a:lnTo>
                      <a:pt x="4" y="96"/>
                    </a:lnTo>
                    <a:lnTo>
                      <a:pt x="14" y="100"/>
                    </a:lnTo>
                    <a:lnTo>
                      <a:pt x="20" y="100"/>
                    </a:lnTo>
                    <a:lnTo>
                      <a:pt x="20" y="100"/>
                    </a:lnTo>
                    <a:lnTo>
                      <a:pt x="32" y="102"/>
                    </a:lnTo>
                    <a:lnTo>
                      <a:pt x="36" y="102"/>
                    </a:lnTo>
                    <a:lnTo>
                      <a:pt x="40" y="106"/>
                    </a:lnTo>
                    <a:lnTo>
                      <a:pt x="48" y="110"/>
                    </a:lnTo>
                    <a:lnTo>
                      <a:pt x="48" y="110"/>
                    </a:lnTo>
                    <a:lnTo>
                      <a:pt x="56" y="114"/>
                    </a:lnTo>
                    <a:lnTo>
                      <a:pt x="62"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96" y="30"/>
                    </a:lnTo>
                    <a:lnTo>
                      <a:pt x="102" y="26"/>
                    </a:lnTo>
                    <a:lnTo>
                      <a:pt x="106" y="22"/>
                    </a:lnTo>
                    <a:lnTo>
                      <a:pt x="106" y="22"/>
                    </a:lnTo>
                    <a:lnTo>
                      <a:pt x="104" y="18"/>
                    </a:lnTo>
                    <a:lnTo>
                      <a:pt x="86" y="18"/>
                    </a:lnTo>
                    <a:lnTo>
                      <a:pt x="86" y="18"/>
                    </a:lnTo>
                    <a:lnTo>
                      <a:pt x="68" y="6"/>
                    </a:lnTo>
                    <a:lnTo>
                      <a:pt x="68" y="6"/>
                    </a:lnTo>
                    <a:lnTo>
                      <a:pt x="62" y="2"/>
                    </a:lnTo>
                    <a:lnTo>
                      <a:pt x="58" y="0"/>
                    </a:lnTo>
                    <a:lnTo>
                      <a:pt x="48" y="2"/>
                    </a:lnTo>
                    <a:lnTo>
                      <a:pt x="44" y="2"/>
                    </a:lnTo>
                    <a:lnTo>
                      <a:pt x="44" y="2"/>
                    </a:lnTo>
                    <a:lnTo>
                      <a:pt x="44" y="8"/>
                    </a:lnTo>
                    <a:lnTo>
                      <a:pt x="50" y="10"/>
                    </a:lnTo>
                    <a:lnTo>
                      <a:pt x="50" y="10"/>
                    </a:lnTo>
                    <a:lnTo>
                      <a:pt x="54" y="16"/>
                    </a:lnTo>
                    <a:lnTo>
                      <a:pt x="54" y="20"/>
                    </a:lnTo>
                    <a:lnTo>
                      <a:pt x="52" y="24"/>
                    </a:lnTo>
                    <a:lnTo>
                      <a:pt x="52" y="2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4" name="MH_Other_24"/>
              <p:cNvSpPr/>
              <p:nvPr>
                <p:custDataLst>
                  <p:tags r:id="rId24"/>
                </p:custDataLst>
              </p:nvPr>
            </p:nvSpPr>
            <p:spPr bwMode="auto">
              <a:xfrm>
                <a:off x="5660568" y="2588752"/>
                <a:ext cx="503677" cy="431385"/>
              </a:xfrm>
              <a:custGeom>
                <a:avLst/>
                <a:gdLst>
                  <a:gd name="T0" fmla="*/ 162 w 376"/>
                  <a:gd name="T1" fmla="*/ 60 h 358"/>
                  <a:gd name="T2" fmla="*/ 160 w 376"/>
                  <a:gd name="T3" fmla="*/ 80 h 358"/>
                  <a:gd name="T4" fmla="*/ 140 w 376"/>
                  <a:gd name="T5" fmla="*/ 80 h 358"/>
                  <a:gd name="T6" fmla="*/ 116 w 376"/>
                  <a:gd name="T7" fmla="*/ 92 h 358"/>
                  <a:gd name="T8" fmla="*/ 92 w 376"/>
                  <a:gd name="T9" fmla="*/ 112 h 358"/>
                  <a:gd name="T10" fmla="*/ 70 w 376"/>
                  <a:gd name="T11" fmla="*/ 138 h 358"/>
                  <a:gd name="T12" fmla="*/ 54 w 376"/>
                  <a:gd name="T13" fmla="*/ 148 h 358"/>
                  <a:gd name="T14" fmla="*/ 42 w 376"/>
                  <a:gd name="T15" fmla="*/ 138 h 358"/>
                  <a:gd name="T16" fmla="*/ 24 w 376"/>
                  <a:gd name="T17" fmla="*/ 122 h 358"/>
                  <a:gd name="T18" fmla="*/ 22 w 376"/>
                  <a:gd name="T19" fmla="*/ 184 h 358"/>
                  <a:gd name="T20" fmla="*/ 4 w 376"/>
                  <a:gd name="T21" fmla="*/ 220 h 358"/>
                  <a:gd name="T22" fmla="*/ 2 w 376"/>
                  <a:gd name="T23" fmla="*/ 232 h 358"/>
                  <a:gd name="T24" fmla="*/ 32 w 376"/>
                  <a:gd name="T25" fmla="*/ 238 h 358"/>
                  <a:gd name="T26" fmla="*/ 34 w 376"/>
                  <a:gd name="T27" fmla="*/ 240 h 358"/>
                  <a:gd name="T28" fmla="*/ 46 w 376"/>
                  <a:gd name="T29" fmla="*/ 248 h 358"/>
                  <a:gd name="T30" fmla="*/ 48 w 376"/>
                  <a:gd name="T31" fmla="*/ 248 h 358"/>
                  <a:gd name="T32" fmla="*/ 54 w 376"/>
                  <a:gd name="T33" fmla="*/ 264 h 358"/>
                  <a:gd name="T34" fmla="*/ 92 w 376"/>
                  <a:gd name="T35" fmla="*/ 260 h 358"/>
                  <a:gd name="T36" fmla="*/ 112 w 376"/>
                  <a:gd name="T37" fmla="*/ 224 h 358"/>
                  <a:gd name="T38" fmla="*/ 138 w 376"/>
                  <a:gd name="T39" fmla="*/ 204 h 358"/>
                  <a:gd name="T40" fmla="*/ 154 w 376"/>
                  <a:gd name="T41" fmla="*/ 196 h 358"/>
                  <a:gd name="T42" fmla="*/ 164 w 376"/>
                  <a:gd name="T43" fmla="*/ 194 h 358"/>
                  <a:gd name="T44" fmla="*/ 174 w 376"/>
                  <a:gd name="T45" fmla="*/ 200 h 358"/>
                  <a:gd name="T46" fmla="*/ 188 w 376"/>
                  <a:gd name="T47" fmla="*/ 220 h 358"/>
                  <a:gd name="T48" fmla="*/ 188 w 376"/>
                  <a:gd name="T49" fmla="*/ 254 h 358"/>
                  <a:gd name="T50" fmla="*/ 184 w 376"/>
                  <a:gd name="T51" fmla="*/ 268 h 358"/>
                  <a:gd name="T52" fmla="*/ 174 w 376"/>
                  <a:gd name="T53" fmla="*/ 284 h 358"/>
                  <a:gd name="T54" fmla="*/ 172 w 376"/>
                  <a:gd name="T55" fmla="*/ 312 h 358"/>
                  <a:gd name="T56" fmla="*/ 184 w 376"/>
                  <a:gd name="T57" fmla="*/ 302 h 358"/>
                  <a:gd name="T58" fmla="*/ 194 w 376"/>
                  <a:gd name="T59" fmla="*/ 308 h 358"/>
                  <a:gd name="T60" fmla="*/ 186 w 376"/>
                  <a:gd name="T61" fmla="*/ 324 h 358"/>
                  <a:gd name="T62" fmla="*/ 182 w 376"/>
                  <a:gd name="T63" fmla="*/ 336 h 358"/>
                  <a:gd name="T64" fmla="*/ 176 w 376"/>
                  <a:gd name="T65" fmla="*/ 344 h 358"/>
                  <a:gd name="T66" fmla="*/ 162 w 376"/>
                  <a:gd name="T67" fmla="*/ 348 h 358"/>
                  <a:gd name="T68" fmla="*/ 184 w 376"/>
                  <a:gd name="T69" fmla="*/ 354 h 358"/>
                  <a:gd name="T70" fmla="*/ 198 w 376"/>
                  <a:gd name="T71" fmla="*/ 328 h 358"/>
                  <a:gd name="T72" fmla="*/ 272 w 376"/>
                  <a:gd name="T73" fmla="*/ 260 h 358"/>
                  <a:gd name="T74" fmla="*/ 284 w 376"/>
                  <a:gd name="T75" fmla="*/ 260 h 358"/>
                  <a:gd name="T76" fmla="*/ 312 w 376"/>
                  <a:gd name="T77" fmla="*/ 244 h 358"/>
                  <a:gd name="T78" fmla="*/ 326 w 376"/>
                  <a:gd name="T79" fmla="*/ 208 h 358"/>
                  <a:gd name="T80" fmla="*/ 372 w 376"/>
                  <a:gd name="T81" fmla="*/ 128 h 358"/>
                  <a:gd name="T82" fmla="*/ 364 w 376"/>
                  <a:gd name="T83" fmla="*/ 122 h 358"/>
                  <a:gd name="T84" fmla="*/ 356 w 376"/>
                  <a:gd name="T85" fmla="*/ 122 h 358"/>
                  <a:gd name="T86" fmla="*/ 346 w 376"/>
                  <a:gd name="T87" fmla="*/ 116 h 358"/>
                  <a:gd name="T88" fmla="*/ 342 w 376"/>
                  <a:gd name="T89" fmla="*/ 108 h 358"/>
                  <a:gd name="T90" fmla="*/ 336 w 376"/>
                  <a:gd name="T91" fmla="*/ 62 h 358"/>
                  <a:gd name="T92" fmla="*/ 308 w 376"/>
                  <a:gd name="T93" fmla="*/ 30 h 358"/>
                  <a:gd name="T94" fmla="*/ 306 w 376"/>
                  <a:gd name="T95" fmla="*/ 16 h 358"/>
                  <a:gd name="T96" fmla="*/ 300 w 376"/>
                  <a:gd name="T97" fmla="*/ 10 h 358"/>
                  <a:gd name="T98" fmla="*/ 292 w 376"/>
                  <a:gd name="T99" fmla="*/ 24 h 358"/>
                  <a:gd name="T100" fmla="*/ 274 w 376"/>
                  <a:gd name="T101" fmla="*/ 20 h 358"/>
                  <a:gd name="T102" fmla="*/ 268 w 376"/>
                  <a:gd name="T103" fmla="*/ 8 h 358"/>
                  <a:gd name="T104" fmla="*/ 236 w 376"/>
                  <a:gd name="T105" fmla="*/ 0 h 358"/>
                  <a:gd name="T106" fmla="*/ 234 w 376"/>
                  <a:gd name="T107" fmla="*/ 12 h 358"/>
                  <a:gd name="T108" fmla="*/ 226 w 376"/>
                  <a:gd name="T109" fmla="*/ 30 h 358"/>
                  <a:gd name="T110" fmla="*/ 212 w 376"/>
                  <a:gd name="T111" fmla="*/ 48 h 358"/>
                  <a:gd name="T112" fmla="*/ 186 w 376"/>
                  <a:gd name="T113" fmla="*/ 5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58">
                    <a:moveTo>
                      <a:pt x="172" y="46"/>
                    </a:moveTo>
                    <a:lnTo>
                      <a:pt x="162" y="60"/>
                    </a:lnTo>
                    <a:lnTo>
                      <a:pt x="162" y="60"/>
                    </a:lnTo>
                    <a:lnTo>
                      <a:pt x="160" y="64"/>
                    </a:lnTo>
                    <a:lnTo>
                      <a:pt x="160" y="74"/>
                    </a:lnTo>
                    <a:lnTo>
                      <a:pt x="160" y="80"/>
                    </a:lnTo>
                    <a:lnTo>
                      <a:pt x="142" y="80"/>
                    </a:lnTo>
                    <a:lnTo>
                      <a:pt x="140" y="80"/>
                    </a:lnTo>
                    <a:lnTo>
                      <a:pt x="140" y="80"/>
                    </a:lnTo>
                    <a:lnTo>
                      <a:pt x="128" y="76"/>
                    </a:lnTo>
                    <a:lnTo>
                      <a:pt x="116" y="92"/>
                    </a:lnTo>
                    <a:lnTo>
                      <a:pt x="116" y="92"/>
                    </a:lnTo>
                    <a:lnTo>
                      <a:pt x="102" y="100"/>
                    </a:lnTo>
                    <a:lnTo>
                      <a:pt x="92" y="112"/>
                    </a:lnTo>
                    <a:lnTo>
                      <a:pt x="92" y="112"/>
                    </a:lnTo>
                    <a:lnTo>
                      <a:pt x="90" y="116"/>
                    </a:lnTo>
                    <a:lnTo>
                      <a:pt x="90" y="116"/>
                    </a:lnTo>
                    <a:lnTo>
                      <a:pt x="70" y="138"/>
                    </a:lnTo>
                    <a:lnTo>
                      <a:pt x="70" y="140"/>
                    </a:lnTo>
                    <a:lnTo>
                      <a:pt x="68" y="140"/>
                    </a:lnTo>
                    <a:lnTo>
                      <a:pt x="54" y="148"/>
                    </a:lnTo>
                    <a:lnTo>
                      <a:pt x="42" y="140"/>
                    </a:lnTo>
                    <a:lnTo>
                      <a:pt x="42" y="138"/>
                    </a:lnTo>
                    <a:lnTo>
                      <a:pt x="42" y="138"/>
                    </a:lnTo>
                    <a:lnTo>
                      <a:pt x="42" y="138"/>
                    </a:lnTo>
                    <a:lnTo>
                      <a:pt x="30" y="126"/>
                    </a:lnTo>
                    <a:lnTo>
                      <a:pt x="24" y="122"/>
                    </a:lnTo>
                    <a:lnTo>
                      <a:pt x="28" y="156"/>
                    </a:lnTo>
                    <a:lnTo>
                      <a:pt x="34" y="172"/>
                    </a:lnTo>
                    <a:lnTo>
                      <a:pt x="22" y="184"/>
                    </a:lnTo>
                    <a:lnTo>
                      <a:pt x="4" y="208"/>
                    </a:lnTo>
                    <a:lnTo>
                      <a:pt x="4" y="220"/>
                    </a:lnTo>
                    <a:lnTo>
                      <a:pt x="4" y="220"/>
                    </a:lnTo>
                    <a:lnTo>
                      <a:pt x="4" y="220"/>
                    </a:lnTo>
                    <a:lnTo>
                      <a:pt x="0" y="226"/>
                    </a:lnTo>
                    <a:lnTo>
                      <a:pt x="2" y="232"/>
                    </a:lnTo>
                    <a:lnTo>
                      <a:pt x="8" y="232"/>
                    </a:lnTo>
                    <a:lnTo>
                      <a:pt x="32" y="238"/>
                    </a:lnTo>
                    <a:lnTo>
                      <a:pt x="32" y="238"/>
                    </a:lnTo>
                    <a:lnTo>
                      <a:pt x="34" y="238"/>
                    </a:lnTo>
                    <a:lnTo>
                      <a:pt x="34" y="240"/>
                    </a:lnTo>
                    <a:lnTo>
                      <a:pt x="34" y="240"/>
                    </a:lnTo>
                    <a:lnTo>
                      <a:pt x="40" y="244"/>
                    </a:lnTo>
                    <a:lnTo>
                      <a:pt x="46" y="248"/>
                    </a:lnTo>
                    <a:lnTo>
                      <a:pt x="46" y="248"/>
                    </a:lnTo>
                    <a:lnTo>
                      <a:pt x="48" y="248"/>
                    </a:lnTo>
                    <a:lnTo>
                      <a:pt x="48" y="248"/>
                    </a:lnTo>
                    <a:lnTo>
                      <a:pt x="48" y="248"/>
                    </a:lnTo>
                    <a:lnTo>
                      <a:pt x="50" y="252"/>
                    </a:lnTo>
                    <a:lnTo>
                      <a:pt x="52" y="258"/>
                    </a:lnTo>
                    <a:lnTo>
                      <a:pt x="54" y="264"/>
                    </a:lnTo>
                    <a:lnTo>
                      <a:pt x="78" y="272"/>
                    </a:lnTo>
                    <a:lnTo>
                      <a:pt x="86" y="270"/>
                    </a:lnTo>
                    <a:lnTo>
                      <a:pt x="92" y="260"/>
                    </a:lnTo>
                    <a:lnTo>
                      <a:pt x="112" y="224"/>
                    </a:lnTo>
                    <a:lnTo>
                      <a:pt x="112" y="224"/>
                    </a:lnTo>
                    <a:lnTo>
                      <a:pt x="112" y="224"/>
                    </a:lnTo>
                    <a:lnTo>
                      <a:pt x="122" y="212"/>
                    </a:lnTo>
                    <a:lnTo>
                      <a:pt x="122" y="210"/>
                    </a:lnTo>
                    <a:lnTo>
                      <a:pt x="138" y="204"/>
                    </a:lnTo>
                    <a:lnTo>
                      <a:pt x="148" y="202"/>
                    </a:lnTo>
                    <a:lnTo>
                      <a:pt x="148" y="202"/>
                    </a:lnTo>
                    <a:lnTo>
                      <a:pt x="154" y="196"/>
                    </a:lnTo>
                    <a:lnTo>
                      <a:pt x="160" y="192"/>
                    </a:lnTo>
                    <a:lnTo>
                      <a:pt x="160" y="192"/>
                    </a:lnTo>
                    <a:lnTo>
                      <a:pt x="164" y="194"/>
                    </a:lnTo>
                    <a:lnTo>
                      <a:pt x="172" y="198"/>
                    </a:lnTo>
                    <a:lnTo>
                      <a:pt x="174" y="198"/>
                    </a:lnTo>
                    <a:lnTo>
                      <a:pt x="174" y="200"/>
                    </a:lnTo>
                    <a:lnTo>
                      <a:pt x="188" y="220"/>
                    </a:lnTo>
                    <a:lnTo>
                      <a:pt x="188" y="220"/>
                    </a:lnTo>
                    <a:lnTo>
                      <a:pt x="188" y="220"/>
                    </a:lnTo>
                    <a:lnTo>
                      <a:pt x="188" y="222"/>
                    </a:lnTo>
                    <a:lnTo>
                      <a:pt x="190" y="238"/>
                    </a:lnTo>
                    <a:lnTo>
                      <a:pt x="188" y="254"/>
                    </a:lnTo>
                    <a:lnTo>
                      <a:pt x="188" y="254"/>
                    </a:lnTo>
                    <a:lnTo>
                      <a:pt x="184" y="268"/>
                    </a:lnTo>
                    <a:lnTo>
                      <a:pt x="184" y="268"/>
                    </a:lnTo>
                    <a:lnTo>
                      <a:pt x="184" y="270"/>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08"/>
                    </a:lnTo>
                    <a:lnTo>
                      <a:pt x="194" y="320"/>
                    </a:lnTo>
                    <a:lnTo>
                      <a:pt x="192" y="320"/>
                    </a:lnTo>
                    <a:lnTo>
                      <a:pt x="186" y="324"/>
                    </a:lnTo>
                    <a:lnTo>
                      <a:pt x="184" y="328"/>
                    </a:lnTo>
                    <a:lnTo>
                      <a:pt x="184" y="334"/>
                    </a:lnTo>
                    <a:lnTo>
                      <a:pt x="182" y="336"/>
                    </a:lnTo>
                    <a:lnTo>
                      <a:pt x="182" y="336"/>
                    </a:lnTo>
                    <a:lnTo>
                      <a:pt x="178" y="344"/>
                    </a:lnTo>
                    <a:lnTo>
                      <a:pt x="176" y="344"/>
                    </a:lnTo>
                    <a:lnTo>
                      <a:pt x="176" y="344"/>
                    </a:lnTo>
                    <a:lnTo>
                      <a:pt x="168" y="346"/>
                    </a:lnTo>
                    <a:lnTo>
                      <a:pt x="162" y="348"/>
                    </a:lnTo>
                    <a:lnTo>
                      <a:pt x="158" y="356"/>
                    </a:lnTo>
                    <a:lnTo>
                      <a:pt x="158" y="358"/>
                    </a:lnTo>
                    <a:lnTo>
                      <a:pt x="184" y="354"/>
                    </a:lnTo>
                    <a:lnTo>
                      <a:pt x="190" y="350"/>
                    </a:lnTo>
                    <a:lnTo>
                      <a:pt x="198" y="328"/>
                    </a:lnTo>
                    <a:lnTo>
                      <a:pt x="198" y="328"/>
                    </a:lnTo>
                    <a:lnTo>
                      <a:pt x="258" y="266"/>
                    </a:lnTo>
                    <a:lnTo>
                      <a:pt x="260" y="266"/>
                    </a:lnTo>
                    <a:lnTo>
                      <a:pt x="272" y="260"/>
                    </a:lnTo>
                    <a:lnTo>
                      <a:pt x="272" y="260"/>
                    </a:lnTo>
                    <a:lnTo>
                      <a:pt x="272" y="260"/>
                    </a:lnTo>
                    <a:lnTo>
                      <a:pt x="284" y="260"/>
                    </a:lnTo>
                    <a:lnTo>
                      <a:pt x="294" y="258"/>
                    </a:lnTo>
                    <a:lnTo>
                      <a:pt x="304" y="252"/>
                    </a:lnTo>
                    <a:lnTo>
                      <a:pt x="312" y="244"/>
                    </a:lnTo>
                    <a:lnTo>
                      <a:pt x="326" y="208"/>
                    </a:lnTo>
                    <a:lnTo>
                      <a:pt x="326" y="208"/>
                    </a:lnTo>
                    <a:lnTo>
                      <a:pt x="326" y="208"/>
                    </a:lnTo>
                    <a:lnTo>
                      <a:pt x="376" y="156"/>
                    </a:lnTo>
                    <a:lnTo>
                      <a:pt x="376" y="156"/>
                    </a:lnTo>
                    <a:lnTo>
                      <a:pt x="372" y="128"/>
                    </a:lnTo>
                    <a:lnTo>
                      <a:pt x="372" y="128"/>
                    </a:lnTo>
                    <a:lnTo>
                      <a:pt x="368" y="126"/>
                    </a:lnTo>
                    <a:lnTo>
                      <a:pt x="364" y="122"/>
                    </a:lnTo>
                    <a:lnTo>
                      <a:pt x="364" y="120"/>
                    </a:lnTo>
                    <a:lnTo>
                      <a:pt x="364" y="122"/>
                    </a:lnTo>
                    <a:lnTo>
                      <a:pt x="356" y="122"/>
                    </a:lnTo>
                    <a:lnTo>
                      <a:pt x="356" y="122"/>
                    </a:lnTo>
                    <a:lnTo>
                      <a:pt x="350" y="120"/>
                    </a:lnTo>
                    <a:lnTo>
                      <a:pt x="346" y="116"/>
                    </a:lnTo>
                    <a:lnTo>
                      <a:pt x="344" y="110"/>
                    </a:lnTo>
                    <a:lnTo>
                      <a:pt x="344" y="110"/>
                    </a:lnTo>
                    <a:lnTo>
                      <a:pt x="342" y="108"/>
                    </a:lnTo>
                    <a:lnTo>
                      <a:pt x="342" y="66"/>
                    </a:lnTo>
                    <a:lnTo>
                      <a:pt x="342" y="66"/>
                    </a:lnTo>
                    <a:lnTo>
                      <a:pt x="336" y="62"/>
                    </a:lnTo>
                    <a:lnTo>
                      <a:pt x="328" y="56"/>
                    </a:lnTo>
                    <a:lnTo>
                      <a:pt x="316" y="44"/>
                    </a:lnTo>
                    <a:lnTo>
                      <a:pt x="308" y="30"/>
                    </a:lnTo>
                    <a:lnTo>
                      <a:pt x="308" y="30"/>
                    </a:lnTo>
                    <a:lnTo>
                      <a:pt x="306" y="24"/>
                    </a:lnTo>
                    <a:lnTo>
                      <a:pt x="306" y="16"/>
                    </a:lnTo>
                    <a:lnTo>
                      <a:pt x="308" y="12"/>
                    </a:lnTo>
                    <a:lnTo>
                      <a:pt x="302" y="4"/>
                    </a:lnTo>
                    <a:lnTo>
                      <a:pt x="300" y="10"/>
                    </a:lnTo>
                    <a:lnTo>
                      <a:pt x="294" y="24"/>
                    </a:lnTo>
                    <a:lnTo>
                      <a:pt x="292" y="24"/>
                    </a:lnTo>
                    <a:lnTo>
                      <a:pt x="292" y="24"/>
                    </a:lnTo>
                    <a:lnTo>
                      <a:pt x="282" y="24"/>
                    </a:lnTo>
                    <a:lnTo>
                      <a:pt x="274" y="20"/>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26" y="32"/>
                    </a:lnTo>
                    <a:lnTo>
                      <a:pt x="212" y="48"/>
                    </a:lnTo>
                    <a:lnTo>
                      <a:pt x="210" y="48"/>
                    </a:lnTo>
                    <a:lnTo>
                      <a:pt x="208" y="48"/>
                    </a:lnTo>
                    <a:lnTo>
                      <a:pt x="186" y="50"/>
                    </a:lnTo>
                    <a:lnTo>
                      <a:pt x="172" y="4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5" name="MH_Other_25"/>
              <p:cNvSpPr/>
              <p:nvPr>
                <p:custDataLst>
                  <p:tags r:id="rId25"/>
                </p:custDataLst>
              </p:nvPr>
            </p:nvSpPr>
            <p:spPr bwMode="auto">
              <a:xfrm>
                <a:off x="5771956" y="2327930"/>
                <a:ext cx="720212" cy="438434"/>
              </a:xfrm>
              <a:custGeom>
                <a:avLst/>
                <a:gdLst>
                  <a:gd name="T0" fmla="*/ 74 w 536"/>
                  <a:gd name="T1" fmla="*/ 12 h 364"/>
                  <a:gd name="T2" fmla="*/ 60 w 536"/>
                  <a:gd name="T3" fmla="*/ 34 h 364"/>
                  <a:gd name="T4" fmla="*/ 42 w 536"/>
                  <a:gd name="T5" fmla="*/ 48 h 364"/>
                  <a:gd name="T6" fmla="*/ 22 w 536"/>
                  <a:gd name="T7" fmla="*/ 34 h 364"/>
                  <a:gd name="T8" fmla="*/ 18 w 536"/>
                  <a:gd name="T9" fmla="*/ 54 h 364"/>
                  <a:gd name="T10" fmla="*/ 34 w 536"/>
                  <a:gd name="T11" fmla="*/ 64 h 364"/>
                  <a:gd name="T12" fmla="*/ 50 w 536"/>
                  <a:gd name="T13" fmla="*/ 140 h 364"/>
                  <a:gd name="T14" fmla="*/ 76 w 536"/>
                  <a:gd name="T15" fmla="*/ 136 h 364"/>
                  <a:gd name="T16" fmla="*/ 98 w 536"/>
                  <a:gd name="T17" fmla="*/ 132 h 364"/>
                  <a:gd name="T18" fmla="*/ 126 w 536"/>
                  <a:gd name="T19" fmla="*/ 176 h 364"/>
                  <a:gd name="T20" fmla="*/ 120 w 536"/>
                  <a:gd name="T21" fmla="*/ 212 h 364"/>
                  <a:gd name="T22" fmla="*/ 158 w 536"/>
                  <a:gd name="T23" fmla="*/ 208 h 364"/>
                  <a:gd name="T24" fmla="*/ 178 w 536"/>
                  <a:gd name="T25" fmla="*/ 216 h 364"/>
                  <a:gd name="T26" fmla="*/ 192 w 536"/>
                  <a:gd name="T27" fmla="*/ 228 h 364"/>
                  <a:gd name="T28" fmla="*/ 210 w 536"/>
                  <a:gd name="T29" fmla="*/ 218 h 364"/>
                  <a:gd name="T30" fmla="*/ 226 w 536"/>
                  <a:gd name="T31" fmla="*/ 214 h 364"/>
                  <a:gd name="T32" fmla="*/ 232 w 536"/>
                  <a:gd name="T33" fmla="*/ 242 h 364"/>
                  <a:gd name="T34" fmla="*/ 262 w 536"/>
                  <a:gd name="T35" fmla="*/ 274 h 364"/>
                  <a:gd name="T36" fmla="*/ 268 w 536"/>
                  <a:gd name="T37" fmla="*/ 324 h 364"/>
                  <a:gd name="T38" fmla="*/ 276 w 536"/>
                  <a:gd name="T39" fmla="*/ 330 h 364"/>
                  <a:gd name="T40" fmla="*/ 294 w 536"/>
                  <a:gd name="T41" fmla="*/ 338 h 364"/>
                  <a:gd name="T42" fmla="*/ 322 w 536"/>
                  <a:gd name="T43" fmla="*/ 314 h 364"/>
                  <a:gd name="T44" fmla="*/ 344 w 536"/>
                  <a:gd name="T45" fmla="*/ 294 h 364"/>
                  <a:gd name="T46" fmla="*/ 400 w 536"/>
                  <a:gd name="T47" fmla="*/ 272 h 364"/>
                  <a:gd name="T48" fmla="*/ 404 w 536"/>
                  <a:gd name="T49" fmla="*/ 260 h 364"/>
                  <a:gd name="T50" fmla="*/ 430 w 536"/>
                  <a:gd name="T51" fmla="*/ 256 h 364"/>
                  <a:gd name="T52" fmla="*/ 454 w 536"/>
                  <a:gd name="T53" fmla="*/ 228 h 364"/>
                  <a:gd name="T54" fmla="*/ 478 w 536"/>
                  <a:gd name="T55" fmla="*/ 170 h 364"/>
                  <a:gd name="T56" fmla="*/ 524 w 536"/>
                  <a:gd name="T57" fmla="*/ 198 h 364"/>
                  <a:gd name="T58" fmla="*/ 514 w 536"/>
                  <a:gd name="T59" fmla="*/ 172 h 364"/>
                  <a:gd name="T60" fmla="*/ 524 w 536"/>
                  <a:gd name="T61" fmla="*/ 126 h 364"/>
                  <a:gd name="T62" fmla="*/ 492 w 536"/>
                  <a:gd name="T63" fmla="*/ 110 h 364"/>
                  <a:gd name="T64" fmla="*/ 482 w 536"/>
                  <a:gd name="T65" fmla="*/ 108 h 364"/>
                  <a:gd name="T66" fmla="*/ 468 w 536"/>
                  <a:gd name="T67" fmla="*/ 112 h 364"/>
                  <a:gd name="T68" fmla="*/ 446 w 536"/>
                  <a:gd name="T69" fmla="*/ 110 h 364"/>
                  <a:gd name="T70" fmla="*/ 446 w 536"/>
                  <a:gd name="T71" fmla="*/ 136 h 364"/>
                  <a:gd name="T72" fmla="*/ 428 w 536"/>
                  <a:gd name="T73" fmla="*/ 146 h 364"/>
                  <a:gd name="T74" fmla="*/ 414 w 536"/>
                  <a:gd name="T75" fmla="*/ 140 h 364"/>
                  <a:gd name="T76" fmla="*/ 376 w 536"/>
                  <a:gd name="T77" fmla="*/ 108 h 364"/>
                  <a:gd name="T78" fmla="*/ 370 w 536"/>
                  <a:gd name="T79" fmla="*/ 86 h 364"/>
                  <a:gd name="T80" fmla="*/ 368 w 536"/>
                  <a:gd name="T81" fmla="*/ 98 h 364"/>
                  <a:gd name="T82" fmla="*/ 340 w 536"/>
                  <a:gd name="T83" fmla="*/ 116 h 364"/>
                  <a:gd name="T84" fmla="*/ 336 w 536"/>
                  <a:gd name="T85" fmla="*/ 106 h 364"/>
                  <a:gd name="T86" fmla="*/ 316 w 536"/>
                  <a:gd name="T87" fmla="*/ 82 h 364"/>
                  <a:gd name="T88" fmla="*/ 292 w 536"/>
                  <a:gd name="T89" fmla="*/ 82 h 364"/>
                  <a:gd name="T90" fmla="*/ 290 w 536"/>
                  <a:gd name="T91" fmla="*/ 68 h 364"/>
                  <a:gd name="T92" fmla="*/ 254 w 536"/>
                  <a:gd name="T93" fmla="*/ 68 h 364"/>
                  <a:gd name="T94" fmla="*/ 240 w 536"/>
                  <a:gd name="T95" fmla="*/ 72 h 364"/>
                  <a:gd name="T96" fmla="*/ 226 w 536"/>
                  <a:gd name="T97" fmla="*/ 56 h 364"/>
                  <a:gd name="T98" fmla="*/ 202 w 536"/>
                  <a:gd name="T99" fmla="*/ 50 h 364"/>
                  <a:gd name="T100" fmla="*/ 164 w 536"/>
                  <a:gd name="T101" fmla="*/ 54 h 364"/>
                  <a:gd name="T102" fmla="*/ 150 w 536"/>
                  <a:gd name="T103" fmla="*/ 5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58" y="36"/>
                    </a:lnTo>
                    <a:lnTo>
                      <a:pt x="44" y="48"/>
                    </a:lnTo>
                    <a:lnTo>
                      <a:pt x="42" y="48"/>
                    </a:lnTo>
                    <a:lnTo>
                      <a:pt x="42" y="48"/>
                    </a:lnTo>
                    <a:lnTo>
                      <a:pt x="40" y="48"/>
                    </a:lnTo>
                    <a:lnTo>
                      <a:pt x="40" y="48"/>
                    </a:lnTo>
                    <a:lnTo>
                      <a:pt x="28" y="40"/>
                    </a:lnTo>
                    <a:lnTo>
                      <a:pt x="22" y="34"/>
                    </a:lnTo>
                    <a:lnTo>
                      <a:pt x="22" y="34"/>
                    </a:lnTo>
                    <a:lnTo>
                      <a:pt x="18" y="32"/>
                    </a:lnTo>
                    <a:lnTo>
                      <a:pt x="8" y="34"/>
                    </a:lnTo>
                    <a:lnTo>
                      <a:pt x="0" y="40"/>
                    </a:lnTo>
                    <a:lnTo>
                      <a:pt x="18" y="54"/>
                    </a:lnTo>
                    <a:lnTo>
                      <a:pt x="32" y="60"/>
                    </a:lnTo>
                    <a:lnTo>
                      <a:pt x="32" y="60"/>
                    </a:lnTo>
                    <a:lnTo>
                      <a:pt x="32" y="60"/>
                    </a:lnTo>
                    <a:lnTo>
                      <a:pt x="34" y="62"/>
                    </a:lnTo>
                    <a:lnTo>
                      <a:pt x="34" y="64"/>
                    </a:lnTo>
                    <a:lnTo>
                      <a:pt x="36" y="80"/>
                    </a:lnTo>
                    <a:lnTo>
                      <a:pt x="36" y="80"/>
                    </a:lnTo>
                    <a:lnTo>
                      <a:pt x="36" y="104"/>
                    </a:lnTo>
                    <a:lnTo>
                      <a:pt x="40" y="118"/>
                    </a:lnTo>
                    <a:lnTo>
                      <a:pt x="50" y="140"/>
                    </a:lnTo>
                    <a:lnTo>
                      <a:pt x="60" y="152"/>
                    </a:lnTo>
                    <a:lnTo>
                      <a:pt x="70" y="144"/>
                    </a:lnTo>
                    <a:lnTo>
                      <a:pt x="76" y="136"/>
                    </a:lnTo>
                    <a:lnTo>
                      <a:pt x="76" y="136"/>
                    </a:lnTo>
                    <a:lnTo>
                      <a:pt x="76" y="136"/>
                    </a:lnTo>
                    <a:lnTo>
                      <a:pt x="88" y="122"/>
                    </a:lnTo>
                    <a:lnTo>
                      <a:pt x="98" y="132"/>
                    </a:lnTo>
                    <a:lnTo>
                      <a:pt x="98" y="132"/>
                    </a:lnTo>
                    <a:lnTo>
                      <a:pt x="98" y="132"/>
                    </a:lnTo>
                    <a:lnTo>
                      <a:pt x="98" y="132"/>
                    </a:lnTo>
                    <a:lnTo>
                      <a:pt x="98" y="132"/>
                    </a:lnTo>
                    <a:lnTo>
                      <a:pt x="108" y="152"/>
                    </a:lnTo>
                    <a:lnTo>
                      <a:pt x="120" y="156"/>
                    </a:lnTo>
                    <a:lnTo>
                      <a:pt x="126" y="176"/>
                    </a:lnTo>
                    <a:lnTo>
                      <a:pt x="126" y="176"/>
                    </a:lnTo>
                    <a:lnTo>
                      <a:pt x="126" y="176"/>
                    </a:lnTo>
                    <a:lnTo>
                      <a:pt x="124" y="194"/>
                    </a:lnTo>
                    <a:lnTo>
                      <a:pt x="124" y="196"/>
                    </a:lnTo>
                    <a:lnTo>
                      <a:pt x="124" y="196"/>
                    </a:lnTo>
                    <a:lnTo>
                      <a:pt x="120" y="212"/>
                    </a:lnTo>
                    <a:lnTo>
                      <a:pt x="128" y="220"/>
                    </a:lnTo>
                    <a:lnTo>
                      <a:pt x="138" y="214"/>
                    </a:lnTo>
                    <a:lnTo>
                      <a:pt x="148" y="204"/>
                    </a:lnTo>
                    <a:lnTo>
                      <a:pt x="150" y="206"/>
                    </a:lnTo>
                    <a:lnTo>
                      <a:pt x="158" y="208"/>
                    </a:lnTo>
                    <a:lnTo>
                      <a:pt x="158" y="208"/>
                    </a:lnTo>
                    <a:lnTo>
                      <a:pt x="158" y="208"/>
                    </a:lnTo>
                    <a:lnTo>
                      <a:pt x="168" y="218"/>
                    </a:lnTo>
                    <a:lnTo>
                      <a:pt x="178" y="216"/>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8"/>
                    </a:lnTo>
                    <a:lnTo>
                      <a:pt x="210" y="214"/>
                    </a:lnTo>
                    <a:lnTo>
                      <a:pt x="212" y="210"/>
                    </a:lnTo>
                    <a:lnTo>
                      <a:pt x="220" y="212"/>
                    </a:lnTo>
                    <a:lnTo>
                      <a:pt x="220" y="212"/>
                    </a:lnTo>
                    <a:lnTo>
                      <a:pt x="226" y="214"/>
                    </a:lnTo>
                    <a:lnTo>
                      <a:pt x="230" y="218"/>
                    </a:lnTo>
                    <a:lnTo>
                      <a:pt x="232" y="222"/>
                    </a:lnTo>
                    <a:lnTo>
                      <a:pt x="232" y="228"/>
                    </a:lnTo>
                    <a:lnTo>
                      <a:pt x="232" y="232"/>
                    </a:lnTo>
                    <a:lnTo>
                      <a:pt x="232" y="242"/>
                    </a:lnTo>
                    <a:lnTo>
                      <a:pt x="240" y="256"/>
                    </a:lnTo>
                    <a:lnTo>
                      <a:pt x="250" y="266"/>
                    </a:lnTo>
                    <a:lnTo>
                      <a:pt x="250" y="266"/>
                    </a:lnTo>
                    <a:lnTo>
                      <a:pt x="256" y="272"/>
                    </a:lnTo>
                    <a:lnTo>
                      <a:pt x="262" y="274"/>
                    </a:lnTo>
                    <a:lnTo>
                      <a:pt x="264" y="274"/>
                    </a:lnTo>
                    <a:lnTo>
                      <a:pt x="264" y="274"/>
                    </a:lnTo>
                    <a:lnTo>
                      <a:pt x="266" y="278"/>
                    </a:lnTo>
                    <a:lnTo>
                      <a:pt x="268" y="288"/>
                    </a:lnTo>
                    <a:lnTo>
                      <a:pt x="268" y="324"/>
                    </a:lnTo>
                    <a:lnTo>
                      <a:pt x="268" y="324"/>
                    </a:lnTo>
                    <a:lnTo>
                      <a:pt x="270" y="328"/>
                    </a:lnTo>
                    <a:lnTo>
                      <a:pt x="274" y="330"/>
                    </a:lnTo>
                    <a:lnTo>
                      <a:pt x="276" y="330"/>
                    </a:lnTo>
                    <a:lnTo>
                      <a:pt x="276" y="330"/>
                    </a:lnTo>
                    <a:lnTo>
                      <a:pt x="282" y="330"/>
                    </a:lnTo>
                    <a:lnTo>
                      <a:pt x="288" y="332"/>
                    </a:lnTo>
                    <a:lnTo>
                      <a:pt x="290" y="334"/>
                    </a:lnTo>
                    <a:lnTo>
                      <a:pt x="290" y="334"/>
                    </a:lnTo>
                    <a:lnTo>
                      <a:pt x="294" y="338"/>
                    </a:lnTo>
                    <a:lnTo>
                      <a:pt x="298" y="344"/>
                    </a:lnTo>
                    <a:lnTo>
                      <a:pt x="300" y="364"/>
                    </a:lnTo>
                    <a:lnTo>
                      <a:pt x="318" y="328"/>
                    </a:lnTo>
                    <a:lnTo>
                      <a:pt x="318" y="328"/>
                    </a:lnTo>
                    <a:lnTo>
                      <a:pt x="322" y="314"/>
                    </a:lnTo>
                    <a:lnTo>
                      <a:pt x="326" y="304"/>
                    </a:lnTo>
                    <a:lnTo>
                      <a:pt x="332" y="296"/>
                    </a:lnTo>
                    <a:lnTo>
                      <a:pt x="338" y="294"/>
                    </a:lnTo>
                    <a:lnTo>
                      <a:pt x="338" y="294"/>
                    </a:lnTo>
                    <a:lnTo>
                      <a:pt x="344" y="294"/>
                    </a:lnTo>
                    <a:lnTo>
                      <a:pt x="352" y="294"/>
                    </a:lnTo>
                    <a:lnTo>
                      <a:pt x="372" y="304"/>
                    </a:lnTo>
                    <a:lnTo>
                      <a:pt x="424" y="308"/>
                    </a:lnTo>
                    <a:lnTo>
                      <a:pt x="424" y="296"/>
                    </a:lnTo>
                    <a:lnTo>
                      <a:pt x="400" y="272"/>
                    </a:lnTo>
                    <a:lnTo>
                      <a:pt x="400" y="272"/>
                    </a:lnTo>
                    <a:lnTo>
                      <a:pt x="388" y="264"/>
                    </a:lnTo>
                    <a:lnTo>
                      <a:pt x="386" y="262"/>
                    </a:lnTo>
                    <a:lnTo>
                      <a:pt x="386" y="258"/>
                    </a:lnTo>
                    <a:lnTo>
                      <a:pt x="404" y="260"/>
                    </a:lnTo>
                    <a:lnTo>
                      <a:pt x="404" y="260"/>
                    </a:lnTo>
                    <a:lnTo>
                      <a:pt x="412" y="260"/>
                    </a:lnTo>
                    <a:lnTo>
                      <a:pt x="418" y="260"/>
                    </a:lnTo>
                    <a:lnTo>
                      <a:pt x="424" y="260"/>
                    </a:lnTo>
                    <a:lnTo>
                      <a:pt x="430" y="256"/>
                    </a:lnTo>
                    <a:lnTo>
                      <a:pt x="436" y="252"/>
                    </a:lnTo>
                    <a:lnTo>
                      <a:pt x="442" y="246"/>
                    </a:lnTo>
                    <a:lnTo>
                      <a:pt x="452" y="228"/>
                    </a:lnTo>
                    <a:lnTo>
                      <a:pt x="452" y="228"/>
                    </a:lnTo>
                    <a:lnTo>
                      <a:pt x="454" y="228"/>
                    </a:lnTo>
                    <a:lnTo>
                      <a:pt x="472" y="212"/>
                    </a:lnTo>
                    <a:lnTo>
                      <a:pt x="474" y="174"/>
                    </a:lnTo>
                    <a:lnTo>
                      <a:pt x="474" y="170"/>
                    </a:lnTo>
                    <a:lnTo>
                      <a:pt x="476" y="170"/>
                    </a:lnTo>
                    <a:lnTo>
                      <a:pt x="478" y="170"/>
                    </a:lnTo>
                    <a:lnTo>
                      <a:pt x="492" y="168"/>
                    </a:lnTo>
                    <a:lnTo>
                      <a:pt x="494" y="168"/>
                    </a:lnTo>
                    <a:lnTo>
                      <a:pt x="496"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6" y="126"/>
                    </a:lnTo>
                    <a:lnTo>
                      <a:pt x="524" y="126"/>
                    </a:lnTo>
                    <a:lnTo>
                      <a:pt x="512" y="120"/>
                    </a:lnTo>
                    <a:lnTo>
                      <a:pt x="512" y="120"/>
                    </a:lnTo>
                    <a:lnTo>
                      <a:pt x="504" y="118"/>
                    </a:lnTo>
                    <a:lnTo>
                      <a:pt x="492" y="110"/>
                    </a:lnTo>
                    <a:lnTo>
                      <a:pt x="492" y="110"/>
                    </a:lnTo>
                    <a:lnTo>
                      <a:pt x="486" y="106"/>
                    </a:lnTo>
                    <a:lnTo>
                      <a:pt x="484" y="102"/>
                    </a:lnTo>
                    <a:lnTo>
                      <a:pt x="484" y="104"/>
                    </a:lnTo>
                    <a:lnTo>
                      <a:pt x="484" y="104"/>
                    </a:lnTo>
                    <a:lnTo>
                      <a:pt x="482" y="108"/>
                    </a:lnTo>
                    <a:lnTo>
                      <a:pt x="480" y="108"/>
                    </a:lnTo>
                    <a:lnTo>
                      <a:pt x="480" y="108"/>
                    </a:lnTo>
                    <a:lnTo>
                      <a:pt x="476" y="110"/>
                    </a:lnTo>
                    <a:lnTo>
                      <a:pt x="470" y="112"/>
                    </a:lnTo>
                    <a:lnTo>
                      <a:pt x="468" y="112"/>
                    </a:lnTo>
                    <a:lnTo>
                      <a:pt x="468" y="110"/>
                    </a:lnTo>
                    <a:lnTo>
                      <a:pt x="468" y="110"/>
                    </a:lnTo>
                    <a:lnTo>
                      <a:pt x="456" y="102"/>
                    </a:lnTo>
                    <a:lnTo>
                      <a:pt x="446" y="110"/>
                    </a:lnTo>
                    <a:lnTo>
                      <a:pt x="446" y="110"/>
                    </a:lnTo>
                    <a:lnTo>
                      <a:pt x="440" y="116"/>
                    </a:lnTo>
                    <a:lnTo>
                      <a:pt x="438" y="120"/>
                    </a:lnTo>
                    <a:lnTo>
                      <a:pt x="444" y="132"/>
                    </a:lnTo>
                    <a:lnTo>
                      <a:pt x="444" y="132"/>
                    </a:lnTo>
                    <a:lnTo>
                      <a:pt x="446" y="136"/>
                    </a:lnTo>
                    <a:lnTo>
                      <a:pt x="444" y="138"/>
                    </a:lnTo>
                    <a:lnTo>
                      <a:pt x="444" y="138"/>
                    </a:lnTo>
                    <a:lnTo>
                      <a:pt x="440" y="142"/>
                    </a:lnTo>
                    <a:lnTo>
                      <a:pt x="434" y="144"/>
                    </a:lnTo>
                    <a:lnTo>
                      <a:pt x="428" y="146"/>
                    </a:lnTo>
                    <a:lnTo>
                      <a:pt x="428" y="146"/>
                    </a:lnTo>
                    <a:lnTo>
                      <a:pt x="422" y="148"/>
                    </a:lnTo>
                    <a:lnTo>
                      <a:pt x="418" y="146"/>
                    </a:lnTo>
                    <a:lnTo>
                      <a:pt x="416" y="144"/>
                    </a:lnTo>
                    <a:lnTo>
                      <a:pt x="414" y="140"/>
                    </a:lnTo>
                    <a:lnTo>
                      <a:pt x="392" y="120"/>
                    </a:lnTo>
                    <a:lnTo>
                      <a:pt x="392" y="120"/>
                    </a:lnTo>
                    <a:lnTo>
                      <a:pt x="382" y="114"/>
                    </a:lnTo>
                    <a:lnTo>
                      <a:pt x="376" y="108"/>
                    </a:lnTo>
                    <a:lnTo>
                      <a:pt x="376" y="108"/>
                    </a:lnTo>
                    <a:lnTo>
                      <a:pt x="374" y="104"/>
                    </a:lnTo>
                    <a:lnTo>
                      <a:pt x="374" y="100"/>
                    </a:lnTo>
                    <a:lnTo>
                      <a:pt x="374" y="100"/>
                    </a:lnTo>
                    <a:lnTo>
                      <a:pt x="372" y="92"/>
                    </a:lnTo>
                    <a:lnTo>
                      <a:pt x="370" y="86"/>
                    </a:lnTo>
                    <a:lnTo>
                      <a:pt x="366" y="88"/>
                    </a:lnTo>
                    <a:lnTo>
                      <a:pt x="364" y="90"/>
                    </a:lnTo>
                    <a:lnTo>
                      <a:pt x="364" y="90"/>
                    </a:lnTo>
                    <a:lnTo>
                      <a:pt x="366" y="94"/>
                    </a:lnTo>
                    <a:lnTo>
                      <a:pt x="368" y="98"/>
                    </a:lnTo>
                    <a:lnTo>
                      <a:pt x="368" y="100"/>
                    </a:lnTo>
                    <a:lnTo>
                      <a:pt x="370" y="100"/>
                    </a:lnTo>
                    <a:lnTo>
                      <a:pt x="368" y="102"/>
                    </a:lnTo>
                    <a:lnTo>
                      <a:pt x="358" y="120"/>
                    </a:lnTo>
                    <a:lnTo>
                      <a:pt x="340" y="116"/>
                    </a:lnTo>
                    <a:lnTo>
                      <a:pt x="336" y="114"/>
                    </a:lnTo>
                    <a:lnTo>
                      <a:pt x="336" y="114"/>
                    </a:lnTo>
                    <a:lnTo>
                      <a:pt x="336" y="112"/>
                    </a:lnTo>
                    <a:lnTo>
                      <a:pt x="336" y="112"/>
                    </a:lnTo>
                    <a:lnTo>
                      <a:pt x="336" y="106"/>
                    </a:lnTo>
                    <a:lnTo>
                      <a:pt x="336" y="100"/>
                    </a:lnTo>
                    <a:lnTo>
                      <a:pt x="332" y="94"/>
                    </a:lnTo>
                    <a:lnTo>
                      <a:pt x="318" y="84"/>
                    </a:lnTo>
                    <a:lnTo>
                      <a:pt x="316" y="82"/>
                    </a:lnTo>
                    <a:lnTo>
                      <a:pt x="316" y="82"/>
                    </a:lnTo>
                    <a:lnTo>
                      <a:pt x="314" y="84"/>
                    </a:lnTo>
                    <a:lnTo>
                      <a:pt x="312" y="86"/>
                    </a:lnTo>
                    <a:lnTo>
                      <a:pt x="298" y="84"/>
                    </a:lnTo>
                    <a:lnTo>
                      <a:pt x="298" y="84"/>
                    </a:lnTo>
                    <a:lnTo>
                      <a:pt x="292" y="82"/>
                    </a:lnTo>
                    <a:lnTo>
                      <a:pt x="288" y="80"/>
                    </a:lnTo>
                    <a:lnTo>
                      <a:pt x="288" y="80"/>
                    </a:lnTo>
                    <a:lnTo>
                      <a:pt x="288" y="76"/>
                    </a:lnTo>
                    <a:lnTo>
                      <a:pt x="288" y="70"/>
                    </a:lnTo>
                    <a:lnTo>
                      <a:pt x="290" y="68"/>
                    </a:lnTo>
                    <a:lnTo>
                      <a:pt x="284" y="56"/>
                    </a:lnTo>
                    <a:lnTo>
                      <a:pt x="256" y="58"/>
                    </a:lnTo>
                    <a:lnTo>
                      <a:pt x="256" y="58"/>
                    </a:lnTo>
                    <a:lnTo>
                      <a:pt x="256" y="64"/>
                    </a:lnTo>
                    <a:lnTo>
                      <a:pt x="254" y="68"/>
                    </a:lnTo>
                    <a:lnTo>
                      <a:pt x="254" y="68"/>
                    </a:lnTo>
                    <a:lnTo>
                      <a:pt x="252" y="70"/>
                    </a:lnTo>
                    <a:lnTo>
                      <a:pt x="248" y="72"/>
                    </a:lnTo>
                    <a:lnTo>
                      <a:pt x="248" y="72"/>
                    </a:lnTo>
                    <a:lnTo>
                      <a:pt x="240" y="72"/>
                    </a:lnTo>
                    <a:lnTo>
                      <a:pt x="234" y="68"/>
                    </a:lnTo>
                    <a:lnTo>
                      <a:pt x="234" y="66"/>
                    </a:lnTo>
                    <a:lnTo>
                      <a:pt x="234" y="66"/>
                    </a:lnTo>
                    <a:lnTo>
                      <a:pt x="234" y="66"/>
                    </a:lnTo>
                    <a:lnTo>
                      <a:pt x="226" y="56"/>
                    </a:lnTo>
                    <a:lnTo>
                      <a:pt x="224" y="48"/>
                    </a:lnTo>
                    <a:lnTo>
                      <a:pt x="220" y="40"/>
                    </a:lnTo>
                    <a:lnTo>
                      <a:pt x="212" y="46"/>
                    </a:lnTo>
                    <a:lnTo>
                      <a:pt x="212" y="46"/>
                    </a:lnTo>
                    <a:lnTo>
                      <a:pt x="202" y="50"/>
                    </a:lnTo>
                    <a:lnTo>
                      <a:pt x="200" y="50"/>
                    </a:lnTo>
                    <a:lnTo>
                      <a:pt x="196" y="48"/>
                    </a:lnTo>
                    <a:lnTo>
                      <a:pt x="194" y="46"/>
                    </a:lnTo>
                    <a:lnTo>
                      <a:pt x="186" y="48"/>
                    </a:lnTo>
                    <a:lnTo>
                      <a:pt x="164" y="54"/>
                    </a:lnTo>
                    <a:lnTo>
                      <a:pt x="164" y="54"/>
                    </a:lnTo>
                    <a:lnTo>
                      <a:pt x="158" y="58"/>
                    </a:lnTo>
                    <a:lnTo>
                      <a:pt x="152" y="58"/>
                    </a:lnTo>
                    <a:lnTo>
                      <a:pt x="150" y="58"/>
                    </a:lnTo>
                    <a:lnTo>
                      <a:pt x="150" y="58"/>
                    </a:lnTo>
                    <a:lnTo>
                      <a:pt x="140" y="56"/>
                    </a:lnTo>
                    <a:lnTo>
                      <a:pt x="134" y="52"/>
                    </a:lnTo>
                    <a:lnTo>
                      <a:pt x="120" y="42"/>
                    </a:lnTo>
                    <a:lnTo>
                      <a:pt x="104" y="1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6" name="MH_Other_26"/>
              <p:cNvSpPr/>
              <p:nvPr>
                <p:custDataLst>
                  <p:tags r:id="rId26"/>
                </p:custDataLst>
              </p:nvPr>
            </p:nvSpPr>
            <p:spPr bwMode="auto">
              <a:xfrm>
                <a:off x="5619763" y="1707654"/>
                <a:ext cx="963421" cy="786644"/>
              </a:xfrm>
              <a:custGeom>
                <a:avLst/>
                <a:gdLst>
                  <a:gd name="T0" fmla="*/ 706 w 718"/>
                  <a:gd name="T1" fmla="*/ 302 h 652"/>
                  <a:gd name="T2" fmla="*/ 710 w 718"/>
                  <a:gd name="T3" fmla="*/ 274 h 652"/>
                  <a:gd name="T4" fmla="*/ 692 w 718"/>
                  <a:gd name="T5" fmla="*/ 234 h 652"/>
                  <a:gd name="T6" fmla="*/ 666 w 718"/>
                  <a:gd name="T7" fmla="*/ 248 h 652"/>
                  <a:gd name="T8" fmla="*/ 644 w 718"/>
                  <a:gd name="T9" fmla="*/ 272 h 652"/>
                  <a:gd name="T10" fmla="*/ 618 w 718"/>
                  <a:gd name="T11" fmla="*/ 318 h 652"/>
                  <a:gd name="T12" fmla="*/ 536 w 718"/>
                  <a:gd name="T13" fmla="*/ 334 h 652"/>
                  <a:gd name="T14" fmla="*/ 508 w 718"/>
                  <a:gd name="T15" fmla="*/ 290 h 652"/>
                  <a:gd name="T16" fmla="*/ 496 w 718"/>
                  <a:gd name="T17" fmla="*/ 278 h 652"/>
                  <a:gd name="T18" fmla="*/ 388 w 718"/>
                  <a:gd name="T19" fmla="*/ 236 h 652"/>
                  <a:gd name="T20" fmla="*/ 330 w 718"/>
                  <a:gd name="T21" fmla="*/ 232 h 652"/>
                  <a:gd name="T22" fmla="*/ 258 w 718"/>
                  <a:gd name="T23" fmla="*/ 110 h 652"/>
                  <a:gd name="T24" fmla="*/ 108 w 718"/>
                  <a:gd name="T25" fmla="*/ 12 h 652"/>
                  <a:gd name="T26" fmla="*/ 80 w 718"/>
                  <a:gd name="T27" fmla="*/ 0 h 652"/>
                  <a:gd name="T28" fmla="*/ 34 w 718"/>
                  <a:gd name="T29" fmla="*/ 12 h 652"/>
                  <a:gd name="T30" fmla="*/ 8 w 718"/>
                  <a:gd name="T31" fmla="*/ 38 h 652"/>
                  <a:gd name="T32" fmla="*/ 0 w 718"/>
                  <a:gd name="T33" fmla="*/ 52 h 652"/>
                  <a:gd name="T34" fmla="*/ 10 w 718"/>
                  <a:gd name="T35" fmla="*/ 86 h 652"/>
                  <a:gd name="T36" fmla="*/ 38 w 718"/>
                  <a:gd name="T37" fmla="*/ 76 h 652"/>
                  <a:gd name="T38" fmla="*/ 74 w 718"/>
                  <a:gd name="T39" fmla="*/ 94 h 652"/>
                  <a:gd name="T40" fmla="*/ 96 w 718"/>
                  <a:gd name="T41" fmla="*/ 140 h 652"/>
                  <a:gd name="T42" fmla="*/ 124 w 718"/>
                  <a:gd name="T43" fmla="*/ 148 h 652"/>
                  <a:gd name="T44" fmla="*/ 170 w 718"/>
                  <a:gd name="T45" fmla="*/ 124 h 652"/>
                  <a:gd name="T46" fmla="*/ 214 w 718"/>
                  <a:gd name="T47" fmla="*/ 110 h 652"/>
                  <a:gd name="T48" fmla="*/ 238 w 718"/>
                  <a:gd name="T49" fmla="*/ 196 h 652"/>
                  <a:gd name="T50" fmla="*/ 240 w 718"/>
                  <a:gd name="T51" fmla="*/ 250 h 652"/>
                  <a:gd name="T52" fmla="*/ 232 w 718"/>
                  <a:gd name="T53" fmla="*/ 284 h 652"/>
                  <a:gd name="T54" fmla="*/ 222 w 718"/>
                  <a:gd name="T55" fmla="*/ 312 h 652"/>
                  <a:gd name="T56" fmla="*/ 228 w 718"/>
                  <a:gd name="T57" fmla="*/ 332 h 652"/>
                  <a:gd name="T58" fmla="*/ 206 w 718"/>
                  <a:gd name="T59" fmla="*/ 364 h 652"/>
                  <a:gd name="T60" fmla="*/ 168 w 718"/>
                  <a:gd name="T61" fmla="*/ 402 h 652"/>
                  <a:gd name="T62" fmla="*/ 148 w 718"/>
                  <a:gd name="T63" fmla="*/ 414 h 652"/>
                  <a:gd name="T64" fmla="*/ 160 w 718"/>
                  <a:gd name="T65" fmla="*/ 468 h 652"/>
                  <a:gd name="T66" fmla="*/ 182 w 718"/>
                  <a:gd name="T67" fmla="*/ 512 h 652"/>
                  <a:gd name="T68" fmla="*/ 226 w 718"/>
                  <a:gd name="T69" fmla="*/ 528 h 652"/>
                  <a:gd name="T70" fmla="*/ 254 w 718"/>
                  <a:gd name="T71" fmla="*/ 560 h 652"/>
                  <a:gd name="T72" fmla="*/ 274 w 718"/>
                  <a:gd name="T73" fmla="*/ 560 h 652"/>
                  <a:gd name="T74" fmla="*/ 308 w 718"/>
                  <a:gd name="T75" fmla="*/ 552 h 652"/>
                  <a:gd name="T76" fmla="*/ 334 w 718"/>
                  <a:gd name="T77" fmla="*/ 546 h 652"/>
                  <a:gd name="T78" fmla="*/ 346 w 718"/>
                  <a:gd name="T79" fmla="*/ 562 h 652"/>
                  <a:gd name="T80" fmla="*/ 360 w 718"/>
                  <a:gd name="T81" fmla="*/ 574 h 652"/>
                  <a:gd name="T82" fmla="*/ 364 w 718"/>
                  <a:gd name="T83" fmla="*/ 564 h 652"/>
                  <a:gd name="T84" fmla="*/ 402 w 718"/>
                  <a:gd name="T85" fmla="*/ 562 h 652"/>
                  <a:gd name="T86" fmla="*/ 422 w 718"/>
                  <a:gd name="T87" fmla="*/ 590 h 652"/>
                  <a:gd name="T88" fmla="*/ 426 w 718"/>
                  <a:gd name="T89" fmla="*/ 584 h 652"/>
                  <a:gd name="T90" fmla="*/ 458 w 718"/>
                  <a:gd name="T91" fmla="*/ 624 h 652"/>
                  <a:gd name="T92" fmla="*/ 470 w 718"/>
                  <a:gd name="T93" fmla="*/ 602 h 652"/>
                  <a:gd name="T94" fmla="*/ 478 w 718"/>
                  <a:gd name="T95" fmla="*/ 594 h 652"/>
                  <a:gd name="T96" fmla="*/ 490 w 718"/>
                  <a:gd name="T97" fmla="*/ 594 h 652"/>
                  <a:gd name="T98" fmla="*/ 498 w 718"/>
                  <a:gd name="T99" fmla="*/ 618 h 652"/>
                  <a:gd name="T100" fmla="*/ 538 w 718"/>
                  <a:gd name="T101" fmla="*/ 652 h 652"/>
                  <a:gd name="T102" fmla="*/ 544 w 718"/>
                  <a:gd name="T103" fmla="*/ 638 h 652"/>
                  <a:gd name="T104" fmla="*/ 556 w 718"/>
                  <a:gd name="T105" fmla="*/ 618 h 652"/>
                  <a:gd name="T106" fmla="*/ 592 w 718"/>
                  <a:gd name="T107" fmla="*/ 596 h 652"/>
                  <a:gd name="T108" fmla="*/ 612 w 718"/>
                  <a:gd name="T109" fmla="*/ 606 h 652"/>
                  <a:gd name="T110" fmla="*/ 610 w 718"/>
                  <a:gd name="T111" fmla="*/ 618 h 652"/>
                  <a:gd name="T112" fmla="*/ 640 w 718"/>
                  <a:gd name="T113" fmla="*/ 630 h 652"/>
                  <a:gd name="T114" fmla="*/ 624 w 718"/>
                  <a:gd name="T115" fmla="*/ 562 h 652"/>
                  <a:gd name="T116" fmla="*/ 616 w 718"/>
                  <a:gd name="T117" fmla="*/ 518 h 652"/>
                  <a:gd name="T118" fmla="*/ 650 w 718"/>
                  <a:gd name="T119" fmla="*/ 482 h 652"/>
                  <a:gd name="T120" fmla="*/ 692 w 718"/>
                  <a:gd name="T121" fmla="*/ 486 h 652"/>
                  <a:gd name="T122" fmla="*/ 714 w 718"/>
                  <a:gd name="T123" fmla="*/ 45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8" h="652">
                    <a:moveTo>
                      <a:pt x="716" y="382"/>
                    </a:moveTo>
                    <a:lnTo>
                      <a:pt x="704" y="302"/>
                    </a:lnTo>
                    <a:lnTo>
                      <a:pt x="706" y="302"/>
                    </a:lnTo>
                    <a:lnTo>
                      <a:pt x="706" y="302"/>
                    </a:lnTo>
                    <a:lnTo>
                      <a:pt x="706" y="302"/>
                    </a:lnTo>
                    <a:lnTo>
                      <a:pt x="712" y="290"/>
                    </a:lnTo>
                    <a:lnTo>
                      <a:pt x="714" y="284"/>
                    </a:lnTo>
                    <a:lnTo>
                      <a:pt x="714" y="280"/>
                    </a:lnTo>
                    <a:lnTo>
                      <a:pt x="710" y="274"/>
                    </a:lnTo>
                    <a:lnTo>
                      <a:pt x="710" y="274"/>
                    </a:lnTo>
                    <a:lnTo>
                      <a:pt x="704" y="270"/>
                    </a:lnTo>
                    <a:lnTo>
                      <a:pt x="700" y="260"/>
                    </a:lnTo>
                    <a:lnTo>
                      <a:pt x="700" y="250"/>
                    </a:lnTo>
                    <a:lnTo>
                      <a:pt x="700" y="234"/>
                    </a:lnTo>
                    <a:lnTo>
                      <a:pt x="692" y="234"/>
                    </a:lnTo>
                    <a:lnTo>
                      <a:pt x="692" y="234"/>
                    </a:lnTo>
                    <a:lnTo>
                      <a:pt x="684" y="236"/>
                    </a:lnTo>
                    <a:lnTo>
                      <a:pt x="674" y="240"/>
                    </a:lnTo>
                    <a:lnTo>
                      <a:pt x="674" y="240"/>
                    </a:lnTo>
                    <a:lnTo>
                      <a:pt x="666" y="248"/>
                    </a:lnTo>
                    <a:lnTo>
                      <a:pt x="662" y="254"/>
                    </a:lnTo>
                    <a:lnTo>
                      <a:pt x="662" y="254"/>
                    </a:lnTo>
                    <a:lnTo>
                      <a:pt x="660" y="262"/>
                    </a:lnTo>
                    <a:lnTo>
                      <a:pt x="652" y="268"/>
                    </a:lnTo>
                    <a:lnTo>
                      <a:pt x="644" y="272"/>
                    </a:lnTo>
                    <a:lnTo>
                      <a:pt x="632" y="276"/>
                    </a:lnTo>
                    <a:lnTo>
                      <a:pt x="628" y="302"/>
                    </a:lnTo>
                    <a:lnTo>
                      <a:pt x="628" y="302"/>
                    </a:lnTo>
                    <a:lnTo>
                      <a:pt x="626" y="302"/>
                    </a:lnTo>
                    <a:lnTo>
                      <a:pt x="618" y="318"/>
                    </a:lnTo>
                    <a:lnTo>
                      <a:pt x="618" y="320"/>
                    </a:lnTo>
                    <a:lnTo>
                      <a:pt x="616" y="320"/>
                    </a:lnTo>
                    <a:lnTo>
                      <a:pt x="616" y="320"/>
                    </a:lnTo>
                    <a:lnTo>
                      <a:pt x="536" y="334"/>
                    </a:lnTo>
                    <a:lnTo>
                      <a:pt x="536" y="334"/>
                    </a:lnTo>
                    <a:lnTo>
                      <a:pt x="534" y="334"/>
                    </a:lnTo>
                    <a:lnTo>
                      <a:pt x="534" y="334"/>
                    </a:lnTo>
                    <a:lnTo>
                      <a:pt x="510" y="308"/>
                    </a:lnTo>
                    <a:lnTo>
                      <a:pt x="518" y="302"/>
                    </a:lnTo>
                    <a:lnTo>
                      <a:pt x="508" y="290"/>
                    </a:lnTo>
                    <a:lnTo>
                      <a:pt x="498" y="282"/>
                    </a:lnTo>
                    <a:lnTo>
                      <a:pt x="496" y="280"/>
                    </a:lnTo>
                    <a:lnTo>
                      <a:pt x="496" y="280"/>
                    </a:lnTo>
                    <a:lnTo>
                      <a:pt x="496" y="280"/>
                    </a:lnTo>
                    <a:lnTo>
                      <a:pt x="496" y="278"/>
                    </a:lnTo>
                    <a:lnTo>
                      <a:pt x="492" y="258"/>
                    </a:lnTo>
                    <a:lnTo>
                      <a:pt x="470" y="258"/>
                    </a:lnTo>
                    <a:lnTo>
                      <a:pt x="470" y="258"/>
                    </a:lnTo>
                    <a:lnTo>
                      <a:pt x="452" y="246"/>
                    </a:lnTo>
                    <a:lnTo>
                      <a:pt x="388" y="236"/>
                    </a:lnTo>
                    <a:lnTo>
                      <a:pt x="336" y="234"/>
                    </a:lnTo>
                    <a:lnTo>
                      <a:pt x="334" y="234"/>
                    </a:lnTo>
                    <a:lnTo>
                      <a:pt x="334" y="234"/>
                    </a:lnTo>
                    <a:lnTo>
                      <a:pt x="332" y="234"/>
                    </a:lnTo>
                    <a:lnTo>
                      <a:pt x="330" y="232"/>
                    </a:lnTo>
                    <a:lnTo>
                      <a:pt x="298" y="164"/>
                    </a:lnTo>
                    <a:lnTo>
                      <a:pt x="298" y="164"/>
                    </a:lnTo>
                    <a:lnTo>
                      <a:pt x="286" y="146"/>
                    </a:lnTo>
                    <a:lnTo>
                      <a:pt x="258" y="110"/>
                    </a:lnTo>
                    <a:lnTo>
                      <a:pt x="258" y="110"/>
                    </a:lnTo>
                    <a:lnTo>
                      <a:pt x="230" y="76"/>
                    </a:lnTo>
                    <a:lnTo>
                      <a:pt x="216" y="62"/>
                    </a:lnTo>
                    <a:lnTo>
                      <a:pt x="170" y="18"/>
                    </a:lnTo>
                    <a:lnTo>
                      <a:pt x="164" y="14"/>
                    </a:lnTo>
                    <a:lnTo>
                      <a:pt x="108" y="12"/>
                    </a:lnTo>
                    <a:lnTo>
                      <a:pt x="106" y="12"/>
                    </a:lnTo>
                    <a:lnTo>
                      <a:pt x="106" y="10"/>
                    </a:lnTo>
                    <a:lnTo>
                      <a:pt x="106" y="10"/>
                    </a:lnTo>
                    <a:lnTo>
                      <a:pt x="94" y="6"/>
                    </a:lnTo>
                    <a:lnTo>
                      <a:pt x="80" y="0"/>
                    </a:lnTo>
                    <a:lnTo>
                      <a:pt x="80" y="0"/>
                    </a:lnTo>
                    <a:lnTo>
                      <a:pt x="76" y="0"/>
                    </a:lnTo>
                    <a:lnTo>
                      <a:pt x="70" y="0"/>
                    </a:lnTo>
                    <a:lnTo>
                      <a:pt x="54" y="4"/>
                    </a:lnTo>
                    <a:lnTo>
                      <a:pt x="34" y="12"/>
                    </a:lnTo>
                    <a:lnTo>
                      <a:pt x="8" y="24"/>
                    </a:lnTo>
                    <a:lnTo>
                      <a:pt x="6" y="26"/>
                    </a:lnTo>
                    <a:lnTo>
                      <a:pt x="8" y="36"/>
                    </a:lnTo>
                    <a:lnTo>
                      <a:pt x="8" y="36"/>
                    </a:lnTo>
                    <a:lnTo>
                      <a:pt x="8" y="38"/>
                    </a:lnTo>
                    <a:lnTo>
                      <a:pt x="8" y="38"/>
                    </a:lnTo>
                    <a:lnTo>
                      <a:pt x="8" y="38"/>
                    </a:lnTo>
                    <a:lnTo>
                      <a:pt x="2" y="52"/>
                    </a:lnTo>
                    <a:lnTo>
                      <a:pt x="2" y="52"/>
                    </a:lnTo>
                    <a:lnTo>
                      <a:pt x="0" y="52"/>
                    </a:lnTo>
                    <a:lnTo>
                      <a:pt x="0" y="62"/>
                    </a:lnTo>
                    <a:lnTo>
                      <a:pt x="0" y="62"/>
                    </a:lnTo>
                    <a:lnTo>
                      <a:pt x="0" y="72"/>
                    </a:lnTo>
                    <a:lnTo>
                      <a:pt x="4" y="82"/>
                    </a:lnTo>
                    <a:lnTo>
                      <a:pt x="10" y="86"/>
                    </a:lnTo>
                    <a:lnTo>
                      <a:pt x="22" y="86"/>
                    </a:lnTo>
                    <a:lnTo>
                      <a:pt x="32" y="88"/>
                    </a:lnTo>
                    <a:lnTo>
                      <a:pt x="36" y="86"/>
                    </a:lnTo>
                    <a:lnTo>
                      <a:pt x="36" y="86"/>
                    </a:lnTo>
                    <a:lnTo>
                      <a:pt x="38" y="76"/>
                    </a:lnTo>
                    <a:lnTo>
                      <a:pt x="42" y="70"/>
                    </a:lnTo>
                    <a:lnTo>
                      <a:pt x="50" y="70"/>
                    </a:lnTo>
                    <a:lnTo>
                      <a:pt x="78" y="78"/>
                    </a:lnTo>
                    <a:lnTo>
                      <a:pt x="84" y="80"/>
                    </a:lnTo>
                    <a:lnTo>
                      <a:pt x="74" y="94"/>
                    </a:lnTo>
                    <a:lnTo>
                      <a:pt x="74" y="114"/>
                    </a:lnTo>
                    <a:lnTo>
                      <a:pt x="74" y="114"/>
                    </a:lnTo>
                    <a:lnTo>
                      <a:pt x="76" y="118"/>
                    </a:lnTo>
                    <a:lnTo>
                      <a:pt x="80" y="124"/>
                    </a:lnTo>
                    <a:lnTo>
                      <a:pt x="96" y="140"/>
                    </a:lnTo>
                    <a:lnTo>
                      <a:pt x="96" y="140"/>
                    </a:lnTo>
                    <a:lnTo>
                      <a:pt x="108" y="148"/>
                    </a:lnTo>
                    <a:lnTo>
                      <a:pt x="116" y="150"/>
                    </a:lnTo>
                    <a:lnTo>
                      <a:pt x="120" y="150"/>
                    </a:lnTo>
                    <a:lnTo>
                      <a:pt x="124" y="148"/>
                    </a:lnTo>
                    <a:lnTo>
                      <a:pt x="138" y="134"/>
                    </a:lnTo>
                    <a:lnTo>
                      <a:pt x="148" y="128"/>
                    </a:lnTo>
                    <a:lnTo>
                      <a:pt x="148" y="128"/>
                    </a:lnTo>
                    <a:lnTo>
                      <a:pt x="148" y="128"/>
                    </a:lnTo>
                    <a:lnTo>
                      <a:pt x="170" y="124"/>
                    </a:lnTo>
                    <a:lnTo>
                      <a:pt x="176" y="110"/>
                    </a:lnTo>
                    <a:lnTo>
                      <a:pt x="194" y="100"/>
                    </a:lnTo>
                    <a:lnTo>
                      <a:pt x="212" y="11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34" y="232"/>
                    </a:lnTo>
                    <a:lnTo>
                      <a:pt x="240" y="250"/>
                    </a:lnTo>
                    <a:lnTo>
                      <a:pt x="242" y="258"/>
                    </a:lnTo>
                    <a:lnTo>
                      <a:pt x="240" y="272"/>
                    </a:lnTo>
                    <a:lnTo>
                      <a:pt x="240" y="272"/>
                    </a:lnTo>
                    <a:lnTo>
                      <a:pt x="240" y="274"/>
                    </a:lnTo>
                    <a:lnTo>
                      <a:pt x="232" y="284"/>
                    </a:lnTo>
                    <a:lnTo>
                      <a:pt x="232" y="286"/>
                    </a:lnTo>
                    <a:lnTo>
                      <a:pt x="232" y="286"/>
                    </a:lnTo>
                    <a:lnTo>
                      <a:pt x="232" y="286"/>
                    </a:lnTo>
                    <a:lnTo>
                      <a:pt x="224" y="294"/>
                    </a:lnTo>
                    <a:lnTo>
                      <a:pt x="222" y="312"/>
                    </a:lnTo>
                    <a:lnTo>
                      <a:pt x="228" y="330"/>
                    </a:lnTo>
                    <a:lnTo>
                      <a:pt x="228" y="330"/>
                    </a:lnTo>
                    <a:lnTo>
                      <a:pt x="228" y="332"/>
                    </a:lnTo>
                    <a:lnTo>
                      <a:pt x="228" y="332"/>
                    </a:lnTo>
                    <a:lnTo>
                      <a:pt x="228" y="332"/>
                    </a:lnTo>
                    <a:lnTo>
                      <a:pt x="222" y="360"/>
                    </a:lnTo>
                    <a:lnTo>
                      <a:pt x="218" y="364"/>
                    </a:lnTo>
                    <a:lnTo>
                      <a:pt x="218" y="364"/>
                    </a:lnTo>
                    <a:lnTo>
                      <a:pt x="214" y="366"/>
                    </a:lnTo>
                    <a:lnTo>
                      <a:pt x="206" y="364"/>
                    </a:lnTo>
                    <a:lnTo>
                      <a:pt x="206" y="364"/>
                    </a:lnTo>
                    <a:lnTo>
                      <a:pt x="198" y="356"/>
                    </a:lnTo>
                    <a:lnTo>
                      <a:pt x="190" y="358"/>
                    </a:lnTo>
                    <a:lnTo>
                      <a:pt x="180" y="370"/>
                    </a:lnTo>
                    <a:lnTo>
                      <a:pt x="168" y="402"/>
                    </a:lnTo>
                    <a:lnTo>
                      <a:pt x="168" y="404"/>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4" y="560"/>
                    </a:lnTo>
                    <a:lnTo>
                      <a:pt x="258" y="562"/>
                    </a:lnTo>
                    <a:lnTo>
                      <a:pt x="262" y="562"/>
                    </a:lnTo>
                    <a:lnTo>
                      <a:pt x="266" y="564"/>
                    </a:lnTo>
                    <a:lnTo>
                      <a:pt x="274" y="560"/>
                    </a:lnTo>
                    <a:lnTo>
                      <a:pt x="274" y="560"/>
                    </a:lnTo>
                    <a:lnTo>
                      <a:pt x="282" y="558"/>
                    </a:lnTo>
                    <a:lnTo>
                      <a:pt x="292" y="554"/>
                    </a:lnTo>
                    <a:lnTo>
                      <a:pt x="296" y="552"/>
                    </a:lnTo>
                    <a:lnTo>
                      <a:pt x="308" y="552"/>
                    </a:lnTo>
                    <a:lnTo>
                      <a:pt x="308" y="552"/>
                    </a:lnTo>
                    <a:lnTo>
                      <a:pt x="312" y="552"/>
                    </a:lnTo>
                    <a:lnTo>
                      <a:pt x="316" y="554"/>
                    </a:lnTo>
                    <a:lnTo>
                      <a:pt x="332" y="544"/>
                    </a:lnTo>
                    <a:lnTo>
                      <a:pt x="334" y="544"/>
                    </a:lnTo>
                    <a:lnTo>
                      <a:pt x="334" y="546"/>
                    </a:lnTo>
                    <a:lnTo>
                      <a:pt x="336" y="544"/>
                    </a:lnTo>
                    <a:lnTo>
                      <a:pt x="338" y="546"/>
                    </a:lnTo>
                    <a:lnTo>
                      <a:pt x="338" y="546"/>
                    </a:lnTo>
                    <a:lnTo>
                      <a:pt x="344" y="556"/>
                    </a:lnTo>
                    <a:lnTo>
                      <a:pt x="346" y="562"/>
                    </a:lnTo>
                    <a:lnTo>
                      <a:pt x="354" y="574"/>
                    </a:lnTo>
                    <a:lnTo>
                      <a:pt x="360" y="576"/>
                    </a:lnTo>
                    <a:lnTo>
                      <a:pt x="360" y="576"/>
                    </a:lnTo>
                    <a:lnTo>
                      <a:pt x="362" y="576"/>
                    </a:lnTo>
                    <a:lnTo>
                      <a:pt x="360" y="574"/>
                    </a:lnTo>
                    <a:lnTo>
                      <a:pt x="360" y="574"/>
                    </a:lnTo>
                    <a:lnTo>
                      <a:pt x="360" y="570"/>
                    </a:lnTo>
                    <a:lnTo>
                      <a:pt x="360" y="566"/>
                    </a:lnTo>
                    <a:lnTo>
                      <a:pt x="360" y="566"/>
                    </a:lnTo>
                    <a:lnTo>
                      <a:pt x="364" y="564"/>
                    </a:lnTo>
                    <a:lnTo>
                      <a:pt x="370" y="562"/>
                    </a:lnTo>
                    <a:lnTo>
                      <a:pt x="398" y="562"/>
                    </a:lnTo>
                    <a:lnTo>
                      <a:pt x="400" y="562"/>
                    </a:lnTo>
                    <a:lnTo>
                      <a:pt x="402" y="562"/>
                    </a:lnTo>
                    <a:lnTo>
                      <a:pt x="402" y="562"/>
                    </a:lnTo>
                    <a:lnTo>
                      <a:pt x="402" y="562"/>
                    </a:lnTo>
                    <a:lnTo>
                      <a:pt x="412" y="580"/>
                    </a:lnTo>
                    <a:lnTo>
                      <a:pt x="410" y="588"/>
                    </a:lnTo>
                    <a:lnTo>
                      <a:pt x="410" y="588"/>
                    </a:lnTo>
                    <a:lnTo>
                      <a:pt x="422" y="590"/>
                    </a:lnTo>
                    <a:lnTo>
                      <a:pt x="422" y="590"/>
                    </a:lnTo>
                    <a:lnTo>
                      <a:pt x="422" y="590"/>
                    </a:lnTo>
                    <a:lnTo>
                      <a:pt x="422" y="588"/>
                    </a:lnTo>
                    <a:lnTo>
                      <a:pt x="422" y="586"/>
                    </a:lnTo>
                    <a:lnTo>
                      <a:pt x="426" y="584"/>
                    </a:lnTo>
                    <a:lnTo>
                      <a:pt x="454" y="602"/>
                    </a:lnTo>
                    <a:lnTo>
                      <a:pt x="454" y="602"/>
                    </a:lnTo>
                    <a:lnTo>
                      <a:pt x="456" y="608"/>
                    </a:lnTo>
                    <a:lnTo>
                      <a:pt x="458" y="612"/>
                    </a:lnTo>
                    <a:lnTo>
                      <a:pt x="458" y="624"/>
                    </a:lnTo>
                    <a:lnTo>
                      <a:pt x="468" y="626"/>
                    </a:lnTo>
                    <a:lnTo>
                      <a:pt x="474" y="616"/>
                    </a:lnTo>
                    <a:lnTo>
                      <a:pt x="474" y="616"/>
                    </a:lnTo>
                    <a:lnTo>
                      <a:pt x="470" y="608"/>
                    </a:lnTo>
                    <a:lnTo>
                      <a:pt x="470" y="602"/>
                    </a:lnTo>
                    <a:lnTo>
                      <a:pt x="470" y="602"/>
                    </a:lnTo>
                    <a:lnTo>
                      <a:pt x="472" y="598"/>
                    </a:lnTo>
                    <a:lnTo>
                      <a:pt x="474" y="596"/>
                    </a:lnTo>
                    <a:lnTo>
                      <a:pt x="478" y="594"/>
                    </a:lnTo>
                    <a:lnTo>
                      <a:pt x="478" y="594"/>
                    </a:lnTo>
                    <a:lnTo>
                      <a:pt x="478" y="592"/>
                    </a:lnTo>
                    <a:lnTo>
                      <a:pt x="480" y="590"/>
                    </a:lnTo>
                    <a:lnTo>
                      <a:pt x="486" y="590"/>
                    </a:lnTo>
                    <a:lnTo>
                      <a:pt x="486" y="590"/>
                    </a:lnTo>
                    <a:lnTo>
                      <a:pt x="490" y="594"/>
                    </a:lnTo>
                    <a:lnTo>
                      <a:pt x="492" y="598"/>
                    </a:lnTo>
                    <a:lnTo>
                      <a:pt x="496" y="614"/>
                    </a:lnTo>
                    <a:lnTo>
                      <a:pt x="496" y="616"/>
                    </a:lnTo>
                    <a:lnTo>
                      <a:pt x="498" y="618"/>
                    </a:lnTo>
                    <a:lnTo>
                      <a:pt x="498" y="618"/>
                    </a:lnTo>
                    <a:lnTo>
                      <a:pt x="502" y="622"/>
                    </a:lnTo>
                    <a:lnTo>
                      <a:pt x="510" y="626"/>
                    </a:lnTo>
                    <a:lnTo>
                      <a:pt x="510" y="626"/>
                    </a:lnTo>
                    <a:lnTo>
                      <a:pt x="512" y="626"/>
                    </a:lnTo>
                    <a:lnTo>
                      <a:pt x="538" y="652"/>
                    </a:lnTo>
                    <a:lnTo>
                      <a:pt x="538" y="652"/>
                    </a:lnTo>
                    <a:lnTo>
                      <a:pt x="550" y="648"/>
                    </a:lnTo>
                    <a:lnTo>
                      <a:pt x="548" y="644"/>
                    </a:lnTo>
                    <a:lnTo>
                      <a:pt x="548" y="644"/>
                    </a:lnTo>
                    <a:lnTo>
                      <a:pt x="544" y="638"/>
                    </a:lnTo>
                    <a:lnTo>
                      <a:pt x="544" y="634"/>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08" y="596"/>
                    </a:lnTo>
                    <a:lnTo>
                      <a:pt x="610" y="600"/>
                    </a:lnTo>
                    <a:lnTo>
                      <a:pt x="612" y="606"/>
                    </a:lnTo>
                    <a:lnTo>
                      <a:pt x="612" y="606"/>
                    </a:lnTo>
                    <a:lnTo>
                      <a:pt x="610" y="610"/>
                    </a:lnTo>
                    <a:lnTo>
                      <a:pt x="606" y="616"/>
                    </a:lnTo>
                    <a:lnTo>
                      <a:pt x="610" y="618"/>
                    </a:lnTo>
                    <a:lnTo>
                      <a:pt x="610" y="618"/>
                    </a:lnTo>
                    <a:lnTo>
                      <a:pt x="620" y="622"/>
                    </a:lnTo>
                    <a:lnTo>
                      <a:pt x="628" y="626"/>
                    </a:lnTo>
                    <a:lnTo>
                      <a:pt x="630" y="626"/>
                    </a:lnTo>
                    <a:lnTo>
                      <a:pt x="630" y="626"/>
                    </a:lnTo>
                    <a:lnTo>
                      <a:pt x="640" y="630"/>
                    </a:lnTo>
                    <a:lnTo>
                      <a:pt x="648" y="630"/>
                    </a:lnTo>
                    <a:lnTo>
                      <a:pt x="636" y="572"/>
                    </a:lnTo>
                    <a:lnTo>
                      <a:pt x="636" y="572"/>
                    </a:lnTo>
                    <a:lnTo>
                      <a:pt x="630" y="568"/>
                    </a:lnTo>
                    <a:lnTo>
                      <a:pt x="624" y="562"/>
                    </a:lnTo>
                    <a:lnTo>
                      <a:pt x="614" y="546"/>
                    </a:lnTo>
                    <a:lnTo>
                      <a:pt x="614" y="546"/>
                    </a:lnTo>
                    <a:lnTo>
                      <a:pt x="610" y="538"/>
                    </a:lnTo>
                    <a:lnTo>
                      <a:pt x="612" y="528"/>
                    </a:lnTo>
                    <a:lnTo>
                      <a:pt x="616" y="518"/>
                    </a:lnTo>
                    <a:lnTo>
                      <a:pt x="624" y="506"/>
                    </a:lnTo>
                    <a:lnTo>
                      <a:pt x="624" y="506"/>
                    </a:lnTo>
                    <a:lnTo>
                      <a:pt x="636" y="494"/>
                    </a:lnTo>
                    <a:lnTo>
                      <a:pt x="650" y="482"/>
                    </a:lnTo>
                    <a:lnTo>
                      <a:pt x="650" y="482"/>
                    </a:lnTo>
                    <a:lnTo>
                      <a:pt x="650" y="482"/>
                    </a:lnTo>
                    <a:lnTo>
                      <a:pt x="662" y="482"/>
                    </a:lnTo>
                    <a:lnTo>
                      <a:pt x="662" y="482"/>
                    </a:lnTo>
                    <a:lnTo>
                      <a:pt x="672" y="486"/>
                    </a:lnTo>
                    <a:lnTo>
                      <a:pt x="692" y="486"/>
                    </a:lnTo>
                    <a:lnTo>
                      <a:pt x="692" y="486"/>
                    </a:lnTo>
                    <a:lnTo>
                      <a:pt x="698" y="482"/>
                    </a:lnTo>
                    <a:lnTo>
                      <a:pt x="704" y="476"/>
                    </a:lnTo>
                    <a:lnTo>
                      <a:pt x="714" y="452"/>
                    </a:lnTo>
                    <a:lnTo>
                      <a:pt x="714" y="452"/>
                    </a:lnTo>
                    <a:lnTo>
                      <a:pt x="718" y="442"/>
                    </a:lnTo>
                    <a:lnTo>
                      <a:pt x="718" y="426"/>
                    </a:lnTo>
                    <a:lnTo>
                      <a:pt x="716" y="382"/>
                    </a:lnTo>
                    <a:lnTo>
                      <a:pt x="716" y="38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7" name="MH_Other_27"/>
              <p:cNvSpPr/>
              <p:nvPr>
                <p:custDataLst>
                  <p:tags r:id="rId27"/>
                </p:custDataLst>
              </p:nvPr>
            </p:nvSpPr>
            <p:spPr bwMode="auto">
              <a:xfrm>
                <a:off x="5428323" y="3118803"/>
                <a:ext cx="583701" cy="328474"/>
              </a:xfrm>
              <a:custGeom>
                <a:avLst/>
                <a:gdLst>
                  <a:gd name="T0" fmla="*/ 396 w 434"/>
                  <a:gd name="T1" fmla="*/ 8 h 272"/>
                  <a:gd name="T2" fmla="*/ 358 w 434"/>
                  <a:gd name="T3" fmla="*/ 12 h 272"/>
                  <a:gd name="T4" fmla="*/ 314 w 434"/>
                  <a:gd name="T5" fmla="*/ 0 h 272"/>
                  <a:gd name="T6" fmla="*/ 272 w 434"/>
                  <a:gd name="T7" fmla="*/ 60 h 272"/>
                  <a:gd name="T8" fmla="*/ 246 w 434"/>
                  <a:gd name="T9" fmla="*/ 64 h 272"/>
                  <a:gd name="T10" fmla="*/ 218 w 434"/>
                  <a:gd name="T11" fmla="*/ 60 h 272"/>
                  <a:gd name="T12" fmla="*/ 208 w 434"/>
                  <a:gd name="T13" fmla="*/ 2 h 272"/>
                  <a:gd name="T14" fmla="*/ 150 w 434"/>
                  <a:gd name="T15" fmla="*/ 20 h 272"/>
                  <a:gd name="T16" fmla="*/ 144 w 434"/>
                  <a:gd name="T17" fmla="*/ 0 h 272"/>
                  <a:gd name="T18" fmla="*/ 118 w 434"/>
                  <a:gd name="T19" fmla="*/ 20 h 272"/>
                  <a:gd name="T20" fmla="*/ 102 w 434"/>
                  <a:gd name="T21" fmla="*/ 24 h 272"/>
                  <a:gd name="T22" fmla="*/ 12 w 434"/>
                  <a:gd name="T23" fmla="*/ 128 h 272"/>
                  <a:gd name="T24" fmla="*/ 22 w 434"/>
                  <a:gd name="T25" fmla="*/ 152 h 272"/>
                  <a:gd name="T26" fmla="*/ 20 w 434"/>
                  <a:gd name="T27" fmla="*/ 156 h 272"/>
                  <a:gd name="T28" fmla="*/ 24 w 434"/>
                  <a:gd name="T29" fmla="*/ 172 h 272"/>
                  <a:gd name="T30" fmla="*/ 34 w 434"/>
                  <a:gd name="T31" fmla="*/ 206 h 272"/>
                  <a:gd name="T32" fmla="*/ 0 w 434"/>
                  <a:gd name="T33" fmla="*/ 236 h 272"/>
                  <a:gd name="T34" fmla="*/ 18 w 434"/>
                  <a:gd name="T35" fmla="*/ 248 h 272"/>
                  <a:gd name="T36" fmla="*/ 18 w 434"/>
                  <a:gd name="T37" fmla="*/ 252 h 272"/>
                  <a:gd name="T38" fmla="*/ 64 w 434"/>
                  <a:gd name="T39" fmla="*/ 272 h 272"/>
                  <a:gd name="T40" fmla="*/ 92 w 434"/>
                  <a:gd name="T41" fmla="*/ 230 h 272"/>
                  <a:gd name="T42" fmla="*/ 118 w 434"/>
                  <a:gd name="T43" fmla="*/ 242 h 272"/>
                  <a:gd name="T44" fmla="*/ 118 w 434"/>
                  <a:gd name="T45" fmla="*/ 244 h 272"/>
                  <a:gd name="T46" fmla="*/ 118 w 434"/>
                  <a:gd name="T47" fmla="*/ 260 h 272"/>
                  <a:gd name="T48" fmla="*/ 148 w 434"/>
                  <a:gd name="T49" fmla="*/ 264 h 272"/>
                  <a:gd name="T50" fmla="*/ 170 w 434"/>
                  <a:gd name="T51" fmla="*/ 256 h 272"/>
                  <a:gd name="T52" fmla="*/ 184 w 434"/>
                  <a:gd name="T53" fmla="*/ 252 h 272"/>
                  <a:gd name="T54" fmla="*/ 202 w 434"/>
                  <a:gd name="T55" fmla="*/ 258 h 272"/>
                  <a:gd name="T56" fmla="*/ 214 w 434"/>
                  <a:gd name="T57" fmla="*/ 248 h 272"/>
                  <a:gd name="T58" fmla="*/ 220 w 434"/>
                  <a:gd name="T59" fmla="*/ 242 h 272"/>
                  <a:gd name="T60" fmla="*/ 230 w 434"/>
                  <a:gd name="T61" fmla="*/ 228 h 272"/>
                  <a:gd name="T62" fmla="*/ 250 w 434"/>
                  <a:gd name="T63" fmla="*/ 212 h 272"/>
                  <a:gd name="T64" fmla="*/ 258 w 434"/>
                  <a:gd name="T65" fmla="*/ 216 h 272"/>
                  <a:gd name="T66" fmla="*/ 268 w 434"/>
                  <a:gd name="T67" fmla="*/ 176 h 272"/>
                  <a:gd name="T68" fmla="*/ 280 w 434"/>
                  <a:gd name="T69" fmla="*/ 172 h 272"/>
                  <a:gd name="T70" fmla="*/ 298 w 434"/>
                  <a:gd name="T71" fmla="*/ 156 h 272"/>
                  <a:gd name="T72" fmla="*/ 296 w 434"/>
                  <a:gd name="T73" fmla="*/ 138 h 272"/>
                  <a:gd name="T74" fmla="*/ 296 w 434"/>
                  <a:gd name="T75" fmla="*/ 122 h 272"/>
                  <a:gd name="T76" fmla="*/ 302 w 434"/>
                  <a:gd name="T77" fmla="*/ 120 h 272"/>
                  <a:gd name="T78" fmla="*/ 322 w 434"/>
                  <a:gd name="T79" fmla="*/ 112 h 272"/>
                  <a:gd name="T80" fmla="*/ 336 w 434"/>
                  <a:gd name="T81" fmla="*/ 102 h 272"/>
                  <a:gd name="T82" fmla="*/ 328 w 434"/>
                  <a:gd name="T83" fmla="*/ 94 h 272"/>
                  <a:gd name="T84" fmla="*/ 330 w 434"/>
                  <a:gd name="T85" fmla="*/ 86 h 272"/>
                  <a:gd name="T86" fmla="*/ 334 w 434"/>
                  <a:gd name="T87" fmla="*/ 86 h 272"/>
                  <a:gd name="T88" fmla="*/ 404 w 434"/>
                  <a:gd name="T89" fmla="*/ 40 h 272"/>
                  <a:gd name="T90" fmla="*/ 428 w 434"/>
                  <a:gd name="T91" fmla="*/ 48 h 272"/>
                  <a:gd name="T92" fmla="*/ 424 w 434"/>
                  <a:gd name="T93" fmla="*/ 28 h 272"/>
                  <a:gd name="T94" fmla="*/ 432 w 434"/>
                  <a:gd name="T95" fmla="*/ 12 h 272"/>
                  <a:gd name="T96" fmla="*/ 424 w 434"/>
                  <a:gd name="T97" fmla="*/ 14 h 272"/>
                  <a:gd name="T98" fmla="*/ 404 w 434"/>
                  <a:gd name="T99" fmla="*/ 16 h 272"/>
                  <a:gd name="T100" fmla="*/ 400 w 434"/>
                  <a:gd name="T10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4" h="272">
                    <a:moveTo>
                      <a:pt x="396" y="8"/>
                    </a:moveTo>
                    <a:lnTo>
                      <a:pt x="396" y="8"/>
                    </a:lnTo>
                    <a:lnTo>
                      <a:pt x="396" y="8"/>
                    </a:lnTo>
                    <a:lnTo>
                      <a:pt x="394" y="12"/>
                    </a:lnTo>
                    <a:lnTo>
                      <a:pt x="388" y="14"/>
                    </a:lnTo>
                    <a:lnTo>
                      <a:pt x="358" y="12"/>
                    </a:lnTo>
                    <a:lnTo>
                      <a:pt x="358" y="12"/>
                    </a:lnTo>
                    <a:lnTo>
                      <a:pt x="330" y="6"/>
                    </a:lnTo>
                    <a:lnTo>
                      <a:pt x="314" y="0"/>
                    </a:lnTo>
                    <a:lnTo>
                      <a:pt x="270" y="42"/>
                    </a:lnTo>
                    <a:lnTo>
                      <a:pt x="272" y="60"/>
                    </a:lnTo>
                    <a:lnTo>
                      <a:pt x="272" y="60"/>
                    </a:lnTo>
                    <a:lnTo>
                      <a:pt x="268" y="62"/>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50" y="20"/>
                    </a:lnTo>
                    <a:lnTo>
                      <a:pt x="148" y="6"/>
                    </a:lnTo>
                    <a:lnTo>
                      <a:pt x="144" y="0"/>
                    </a:lnTo>
                    <a:lnTo>
                      <a:pt x="128" y="8"/>
                    </a:lnTo>
                    <a:lnTo>
                      <a:pt x="120" y="18"/>
                    </a:lnTo>
                    <a:lnTo>
                      <a:pt x="118" y="20"/>
                    </a:lnTo>
                    <a:lnTo>
                      <a:pt x="118" y="20"/>
                    </a:lnTo>
                    <a:lnTo>
                      <a:pt x="102" y="24"/>
                    </a:lnTo>
                    <a:lnTo>
                      <a:pt x="102" y="24"/>
                    </a:lnTo>
                    <a:lnTo>
                      <a:pt x="78" y="48"/>
                    </a:lnTo>
                    <a:lnTo>
                      <a:pt x="56" y="70"/>
                    </a:lnTo>
                    <a:lnTo>
                      <a:pt x="12" y="128"/>
                    </a:lnTo>
                    <a:lnTo>
                      <a:pt x="22" y="148"/>
                    </a:lnTo>
                    <a:lnTo>
                      <a:pt x="22" y="152"/>
                    </a:lnTo>
                    <a:lnTo>
                      <a:pt x="22" y="152"/>
                    </a:lnTo>
                    <a:lnTo>
                      <a:pt x="20" y="152"/>
                    </a:lnTo>
                    <a:lnTo>
                      <a:pt x="20" y="152"/>
                    </a:lnTo>
                    <a:lnTo>
                      <a:pt x="20" y="156"/>
                    </a:lnTo>
                    <a:lnTo>
                      <a:pt x="20" y="160"/>
                    </a:lnTo>
                    <a:lnTo>
                      <a:pt x="24" y="172"/>
                    </a:lnTo>
                    <a:lnTo>
                      <a:pt x="24" y="172"/>
                    </a:lnTo>
                    <a:lnTo>
                      <a:pt x="32" y="188"/>
                    </a:lnTo>
                    <a:lnTo>
                      <a:pt x="34" y="198"/>
                    </a:lnTo>
                    <a:lnTo>
                      <a:pt x="34" y="206"/>
                    </a:lnTo>
                    <a:lnTo>
                      <a:pt x="34" y="208"/>
                    </a:lnTo>
                    <a:lnTo>
                      <a:pt x="0" y="228"/>
                    </a:lnTo>
                    <a:lnTo>
                      <a:pt x="0" y="236"/>
                    </a:lnTo>
                    <a:lnTo>
                      <a:pt x="16" y="244"/>
                    </a:lnTo>
                    <a:lnTo>
                      <a:pt x="16" y="244"/>
                    </a:lnTo>
                    <a:lnTo>
                      <a:pt x="18" y="248"/>
                    </a:lnTo>
                    <a:lnTo>
                      <a:pt x="18" y="248"/>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2"/>
                    </a:lnTo>
                    <a:lnTo>
                      <a:pt x="118" y="244"/>
                    </a:lnTo>
                    <a:lnTo>
                      <a:pt x="118" y="244"/>
                    </a:lnTo>
                    <a:lnTo>
                      <a:pt x="116" y="250"/>
                    </a:lnTo>
                    <a:lnTo>
                      <a:pt x="116" y="256"/>
                    </a:lnTo>
                    <a:lnTo>
                      <a:pt x="118" y="260"/>
                    </a:lnTo>
                    <a:lnTo>
                      <a:pt x="124" y="264"/>
                    </a:lnTo>
                    <a:lnTo>
                      <a:pt x="148" y="264"/>
                    </a:lnTo>
                    <a:lnTo>
                      <a:pt x="148" y="264"/>
                    </a:lnTo>
                    <a:lnTo>
                      <a:pt x="160" y="260"/>
                    </a:lnTo>
                    <a:lnTo>
                      <a:pt x="170" y="256"/>
                    </a:lnTo>
                    <a:lnTo>
                      <a:pt x="170" y="256"/>
                    </a:lnTo>
                    <a:lnTo>
                      <a:pt x="172" y="252"/>
                    </a:lnTo>
                    <a:lnTo>
                      <a:pt x="176" y="252"/>
                    </a:lnTo>
                    <a:lnTo>
                      <a:pt x="184" y="252"/>
                    </a:lnTo>
                    <a:lnTo>
                      <a:pt x="184" y="252"/>
                    </a:lnTo>
                    <a:lnTo>
                      <a:pt x="198" y="256"/>
                    </a:lnTo>
                    <a:lnTo>
                      <a:pt x="202" y="258"/>
                    </a:lnTo>
                    <a:lnTo>
                      <a:pt x="208" y="264"/>
                    </a:lnTo>
                    <a:lnTo>
                      <a:pt x="212" y="250"/>
                    </a:lnTo>
                    <a:lnTo>
                      <a:pt x="214" y="248"/>
                    </a:lnTo>
                    <a:lnTo>
                      <a:pt x="216" y="248"/>
                    </a:lnTo>
                    <a:lnTo>
                      <a:pt x="216" y="248"/>
                    </a:lnTo>
                    <a:lnTo>
                      <a:pt x="220" y="242"/>
                    </a:lnTo>
                    <a:lnTo>
                      <a:pt x="224" y="236"/>
                    </a:lnTo>
                    <a:lnTo>
                      <a:pt x="224" y="236"/>
                    </a:lnTo>
                    <a:lnTo>
                      <a:pt x="230" y="228"/>
                    </a:lnTo>
                    <a:lnTo>
                      <a:pt x="238" y="220"/>
                    </a:lnTo>
                    <a:lnTo>
                      <a:pt x="248" y="214"/>
                    </a:lnTo>
                    <a:lnTo>
                      <a:pt x="250" y="212"/>
                    </a:lnTo>
                    <a:lnTo>
                      <a:pt x="250" y="214"/>
                    </a:lnTo>
                    <a:lnTo>
                      <a:pt x="252" y="214"/>
                    </a:lnTo>
                    <a:lnTo>
                      <a:pt x="258" y="216"/>
                    </a:lnTo>
                    <a:lnTo>
                      <a:pt x="258" y="216"/>
                    </a:lnTo>
                    <a:lnTo>
                      <a:pt x="260" y="216"/>
                    </a:lnTo>
                    <a:lnTo>
                      <a:pt x="268" y="176"/>
                    </a:lnTo>
                    <a:lnTo>
                      <a:pt x="268" y="176"/>
                    </a:lnTo>
                    <a:lnTo>
                      <a:pt x="280" y="172"/>
                    </a:lnTo>
                    <a:lnTo>
                      <a:pt x="280" y="172"/>
                    </a:lnTo>
                    <a:lnTo>
                      <a:pt x="290" y="166"/>
                    </a:lnTo>
                    <a:lnTo>
                      <a:pt x="296" y="160"/>
                    </a:lnTo>
                    <a:lnTo>
                      <a:pt x="298" y="156"/>
                    </a:lnTo>
                    <a:lnTo>
                      <a:pt x="300" y="150"/>
                    </a:lnTo>
                    <a:lnTo>
                      <a:pt x="296" y="138"/>
                    </a:lnTo>
                    <a:lnTo>
                      <a:pt x="296" y="138"/>
                    </a:lnTo>
                    <a:lnTo>
                      <a:pt x="294" y="128"/>
                    </a:lnTo>
                    <a:lnTo>
                      <a:pt x="296" y="122"/>
                    </a:lnTo>
                    <a:lnTo>
                      <a:pt x="296" y="122"/>
                    </a:lnTo>
                    <a:lnTo>
                      <a:pt x="298" y="120"/>
                    </a:lnTo>
                    <a:lnTo>
                      <a:pt x="302"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34" y="86"/>
                    </a:lnTo>
                    <a:lnTo>
                      <a:pt x="342" y="84"/>
                    </a:lnTo>
                    <a:lnTo>
                      <a:pt x="352" y="76"/>
                    </a:lnTo>
                    <a:lnTo>
                      <a:pt x="404" y="40"/>
                    </a:lnTo>
                    <a:lnTo>
                      <a:pt x="404" y="40"/>
                    </a:lnTo>
                    <a:lnTo>
                      <a:pt x="420" y="48"/>
                    </a:lnTo>
                    <a:lnTo>
                      <a:pt x="428" y="48"/>
                    </a:lnTo>
                    <a:lnTo>
                      <a:pt x="424" y="30"/>
                    </a:lnTo>
                    <a:lnTo>
                      <a:pt x="424" y="28"/>
                    </a:lnTo>
                    <a:lnTo>
                      <a:pt x="424" y="28"/>
                    </a:lnTo>
                    <a:lnTo>
                      <a:pt x="424" y="28"/>
                    </a:lnTo>
                    <a:lnTo>
                      <a:pt x="434" y="12"/>
                    </a:lnTo>
                    <a:lnTo>
                      <a:pt x="432" y="12"/>
                    </a:lnTo>
                    <a:lnTo>
                      <a:pt x="426" y="12"/>
                    </a:lnTo>
                    <a:lnTo>
                      <a:pt x="426" y="14"/>
                    </a:lnTo>
                    <a:lnTo>
                      <a:pt x="424" y="14"/>
                    </a:lnTo>
                    <a:lnTo>
                      <a:pt x="408" y="16"/>
                    </a:lnTo>
                    <a:lnTo>
                      <a:pt x="404" y="16"/>
                    </a:lnTo>
                    <a:lnTo>
                      <a:pt x="404" y="16"/>
                    </a:lnTo>
                    <a:lnTo>
                      <a:pt x="404" y="16"/>
                    </a:lnTo>
                    <a:lnTo>
                      <a:pt x="404" y="12"/>
                    </a:lnTo>
                    <a:lnTo>
                      <a:pt x="400" y="8"/>
                    </a:lnTo>
                    <a:lnTo>
                      <a:pt x="396" y="8"/>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800" b="0" i="0" u="none" strike="noStrike" kern="0" cap="none" spc="0" normalizeH="0" baseline="0" noProof="0" dirty="0" smtClean="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88" name="MH_Other_28"/>
              <p:cNvSpPr/>
              <p:nvPr>
                <p:custDataLst>
                  <p:tags r:id="rId28"/>
                </p:custDataLst>
              </p:nvPr>
            </p:nvSpPr>
            <p:spPr bwMode="auto">
              <a:xfrm>
                <a:off x="5974374" y="3639006"/>
                <a:ext cx="91007" cy="71898"/>
              </a:xfrm>
              <a:custGeom>
                <a:avLst/>
                <a:gdLst>
                  <a:gd name="T0" fmla="*/ 62 w 68"/>
                  <a:gd name="T1" fmla="*/ 32 h 60"/>
                  <a:gd name="T2" fmla="*/ 68 w 68"/>
                  <a:gd name="T3" fmla="*/ 24 h 60"/>
                  <a:gd name="T4" fmla="*/ 68 w 68"/>
                  <a:gd name="T5" fmla="*/ 24 h 60"/>
                  <a:gd name="T6" fmla="*/ 68 w 68"/>
                  <a:gd name="T7" fmla="*/ 24 h 60"/>
                  <a:gd name="T8" fmla="*/ 68 w 68"/>
                  <a:gd name="T9" fmla="*/ 24 h 60"/>
                  <a:gd name="T10" fmla="*/ 48 w 68"/>
                  <a:gd name="T11" fmla="*/ 8 h 60"/>
                  <a:gd name="T12" fmla="*/ 48 w 68"/>
                  <a:gd name="T13" fmla="*/ 8 h 60"/>
                  <a:gd name="T14" fmla="*/ 40 w 68"/>
                  <a:gd name="T15" fmla="*/ 4 h 60"/>
                  <a:gd name="T16" fmla="*/ 34 w 68"/>
                  <a:gd name="T17" fmla="*/ 0 h 60"/>
                  <a:gd name="T18" fmla="*/ 28 w 68"/>
                  <a:gd name="T19" fmla="*/ 0 h 60"/>
                  <a:gd name="T20" fmla="*/ 22 w 68"/>
                  <a:gd name="T21" fmla="*/ 0 h 60"/>
                  <a:gd name="T22" fmla="*/ 14 w 68"/>
                  <a:gd name="T23" fmla="*/ 2 h 60"/>
                  <a:gd name="T24" fmla="*/ 14 w 68"/>
                  <a:gd name="T25" fmla="*/ 20 h 60"/>
                  <a:gd name="T26" fmla="*/ 14 w 68"/>
                  <a:gd name="T27" fmla="*/ 20 h 60"/>
                  <a:gd name="T28" fmla="*/ 10 w 68"/>
                  <a:gd name="T29" fmla="*/ 28 h 60"/>
                  <a:gd name="T30" fmla="*/ 4 w 68"/>
                  <a:gd name="T31" fmla="*/ 36 h 60"/>
                  <a:gd name="T32" fmla="*/ 0 w 68"/>
                  <a:gd name="T33" fmla="*/ 40 h 60"/>
                  <a:gd name="T34" fmla="*/ 8 w 68"/>
                  <a:gd name="T35" fmla="*/ 48 h 60"/>
                  <a:gd name="T36" fmla="*/ 10 w 68"/>
                  <a:gd name="T37" fmla="*/ 48 h 60"/>
                  <a:gd name="T38" fmla="*/ 12 w 68"/>
                  <a:gd name="T39" fmla="*/ 56 h 60"/>
                  <a:gd name="T40" fmla="*/ 22 w 68"/>
                  <a:gd name="T41" fmla="*/ 60 h 60"/>
                  <a:gd name="T42" fmla="*/ 22 w 68"/>
                  <a:gd name="T43" fmla="*/ 60 h 60"/>
                  <a:gd name="T44" fmla="*/ 28 w 68"/>
                  <a:gd name="T45" fmla="*/ 56 h 60"/>
                  <a:gd name="T46" fmla="*/ 34 w 68"/>
                  <a:gd name="T47" fmla="*/ 54 h 60"/>
                  <a:gd name="T48" fmla="*/ 52 w 68"/>
                  <a:gd name="T49" fmla="*/ 58 h 60"/>
                  <a:gd name="T50" fmla="*/ 52 w 68"/>
                  <a:gd name="T51" fmla="*/ 52 h 60"/>
                  <a:gd name="T52" fmla="*/ 52 w 68"/>
                  <a:gd name="T53" fmla="*/ 52 h 60"/>
                  <a:gd name="T54" fmla="*/ 54 w 68"/>
                  <a:gd name="T55" fmla="*/ 44 h 60"/>
                  <a:gd name="T56" fmla="*/ 56 w 68"/>
                  <a:gd name="T57" fmla="*/ 38 h 60"/>
                  <a:gd name="T58" fmla="*/ 58 w 68"/>
                  <a:gd name="T59" fmla="*/ 34 h 60"/>
                  <a:gd name="T60" fmla="*/ 62 w 68"/>
                  <a:gd name="T61" fmla="*/ 32 h 60"/>
                  <a:gd name="T62" fmla="*/ 62 w 68"/>
                  <a:gd name="T63"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60">
                    <a:moveTo>
                      <a:pt x="62" y="32"/>
                    </a:moveTo>
                    <a:lnTo>
                      <a:pt x="68" y="24"/>
                    </a:lnTo>
                    <a:lnTo>
                      <a:pt x="68" y="24"/>
                    </a:lnTo>
                    <a:lnTo>
                      <a:pt x="68" y="24"/>
                    </a:lnTo>
                    <a:lnTo>
                      <a:pt x="68" y="24"/>
                    </a:lnTo>
                    <a:lnTo>
                      <a:pt x="48" y="8"/>
                    </a:lnTo>
                    <a:lnTo>
                      <a:pt x="48" y="8"/>
                    </a:lnTo>
                    <a:lnTo>
                      <a:pt x="40" y="4"/>
                    </a:lnTo>
                    <a:lnTo>
                      <a:pt x="34" y="0"/>
                    </a:lnTo>
                    <a:lnTo>
                      <a:pt x="28" y="0"/>
                    </a:lnTo>
                    <a:lnTo>
                      <a:pt x="22" y="0"/>
                    </a:lnTo>
                    <a:lnTo>
                      <a:pt x="14" y="2"/>
                    </a:lnTo>
                    <a:lnTo>
                      <a:pt x="14" y="20"/>
                    </a:lnTo>
                    <a:lnTo>
                      <a:pt x="14" y="20"/>
                    </a:lnTo>
                    <a:lnTo>
                      <a:pt x="10" y="28"/>
                    </a:lnTo>
                    <a:lnTo>
                      <a:pt x="4" y="36"/>
                    </a:lnTo>
                    <a:lnTo>
                      <a:pt x="0" y="40"/>
                    </a:lnTo>
                    <a:lnTo>
                      <a:pt x="8" y="48"/>
                    </a:lnTo>
                    <a:lnTo>
                      <a:pt x="10" y="48"/>
                    </a:lnTo>
                    <a:lnTo>
                      <a:pt x="12" y="56"/>
                    </a:lnTo>
                    <a:lnTo>
                      <a:pt x="22" y="60"/>
                    </a:lnTo>
                    <a:lnTo>
                      <a:pt x="22" y="60"/>
                    </a:lnTo>
                    <a:lnTo>
                      <a:pt x="28" y="56"/>
                    </a:lnTo>
                    <a:lnTo>
                      <a:pt x="34" y="54"/>
                    </a:lnTo>
                    <a:lnTo>
                      <a:pt x="52" y="58"/>
                    </a:lnTo>
                    <a:lnTo>
                      <a:pt x="52" y="52"/>
                    </a:lnTo>
                    <a:lnTo>
                      <a:pt x="52" y="52"/>
                    </a:lnTo>
                    <a:lnTo>
                      <a:pt x="54" y="44"/>
                    </a:lnTo>
                    <a:lnTo>
                      <a:pt x="56" y="38"/>
                    </a:lnTo>
                    <a:lnTo>
                      <a:pt x="58" y="34"/>
                    </a:lnTo>
                    <a:lnTo>
                      <a:pt x="62" y="32"/>
                    </a:lnTo>
                    <a:lnTo>
                      <a:pt x="62" y="32"/>
                    </a:lnTo>
                    <a:close/>
                  </a:path>
                </a:pathLst>
              </a:custGeom>
              <a:solidFill>
                <a:srgbClr val="A5A5A5"/>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9" name="MH_Other_29"/>
              <p:cNvSpPr/>
              <p:nvPr>
                <p:custDataLst>
                  <p:tags r:id="rId29"/>
                </p:custDataLst>
              </p:nvPr>
            </p:nvSpPr>
            <p:spPr bwMode="auto">
              <a:xfrm>
                <a:off x="5547574" y="3386658"/>
                <a:ext cx="506815" cy="352439"/>
              </a:xfrm>
              <a:custGeom>
                <a:avLst/>
                <a:gdLst>
                  <a:gd name="T0" fmla="*/ 258 w 378"/>
                  <a:gd name="T1" fmla="*/ 78 h 292"/>
                  <a:gd name="T2" fmla="*/ 240 w 378"/>
                  <a:gd name="T3" fmla="*/ 46 h 292"/>
                  <a:gd name="T4" fmla="*/ 204 w 378"/>
                  <a:gd name="T5" fmla="*/ 38 h 292"/>
                  <a:gd name="T6" fmla="*/ 194 w 378"/>
                  <a:gd name="T7" fmla="*/ 28 h 292"/>
                  <a:gd name="T8" fmla="*/ 166 w 378"/>
                  <a:gd name="T9" fmla="*/ 16 h 292"/>
                  <a:gd name="T10" fmla="*/ 164 w 378"/>
                  <a:gd name="T11" fmla="*/ 0 h 292"/>
                  <a:gd name="T12" fmla="*/ 148 w 378"/>
                  <a:gd name="T13" fmla="*/ 12 h 292"/>
                  <a:gd name="T14" fmla="*/ 140 w 378"/>
                  <a:gd name="T15" fmla="*/ 26 h 292"/>
                  <a:gd name="T16" fmla="*/ 126 w 378"/>
                  <a:gd name="T17" fmla="*/ 46 h 292"/>
                  <a:gd name="T18" fmla="*/ 120 w 378"/>
                  <a:gd name="T19" fmla="*/ 52 h 292"/>
                  <a:gd name="T20" fmla="*/ 108 w 378"/>
                  <a:gd name="T21" fmla="*/ 42 h 292"/>
                  <a:gd name="T22" fmla="*/ 96 w 378"/>
                  <a:gd name="T23" fmla="*/ 38 h 292"/>
                  <a:gd name="T24" fmla="*/ 76 w 378"/>
                  <a:gd name="T25" fmla="*/ 46 h 292"/>
                  <a:gd name="T26" fmla="*/ 32 w 378"/>
                  <a:gd name="T27" fmla="*/ 50 h 292"/>
                  <a:gd name="T28" fmla="*/ 20 w 378"/>
                  <a:gd name="T29" fmla="*/ 32 h 292"/>
                  <a:gd name="T30" fmla="*/ 4 w 378"/>
                  <a:gd name="T31" fmla="*/ 34 h 292"/>
                  <a:gd name="T32" fmla="*/ 2 w 378"/>
                  <a:gd name="T33" fmla="*/ 36 h 292"/>
                  <a:gd name="T34" fmla="*/ 8 w 378"/>
                  <a:gd name="T35" fmla="*/ 42 h 292"/>
                  <a:gd name="T36" fmla="*/ 10 w 378"/>
                  <a:gd name="T37" fmla="*/ 42 h 292"/>
                  <a:gd name="T38" fmla="*/ 40 w 378"/>
                  <a:gd name="T39" fmla="*/ 76 h 292"/>
                  <a:gd name="T40" fmla="*/ 98 w 378"/>
                  <a:gd name="T41" fmla="*/ 96 h 292"/>
                  <a:gd name="T42" fmla="*/ 118 w 378"/>
                  <a:gd name="T43" fmla="*/ 128 h 292"/>
                  <a:gd name="T44" fmla="*/ 140 w 378"/>
                  <a:gd name="T45" fmla="*/ 158 h 292"/>
                  <a:gd name="T46" fmla="*/ 152 w 378"/>
                  <a:gd name="T47" fmla="*/ 162 h 292"/>
                  <a:gd name="T48" fmla="*/ 182 w 378"/>
                  <a:gd name="T49" fmla="*/ 142 h 292"/>
                  <a:gd name="T50" fmla="*/ 200 w 378"/>
                  <a:gd name="T51" fmla="*/ 146 h 292"/>
                  <a:gd name="T52" fmla="*/ 198 w 378"/>
                  <a:gd name="T53" fmla="*/ 152 h 292"/>
                  <a:gd name="T54" fmla="*/ 168 w 378"/>
                  <a:gd name="T55" fmla="*/ 186 h 292"/>
                  <a:gd name="T56" fmla="*/ 166 w 378"/>
                  <a:gd name="T57" fmla="*/ 194 h 292"/>
                  <a:gd name="T58" fmla="*/ 152 w 378"/>
                  <a:gd name="T59" fmla="*/ 222 h 292"/>
                  <a:gd name="T60" fmla="*/ 166 w 378"/>
                  <a:gd name="T61" fmla="*/ 246 h 292"/>
                  <a:gd name="T62" fmla="*/ 178 w 378"/>
                  <a:gd name="T63" fmla="*/ 254 h 292"/>
                  <a:gd name="T64" fmla="*/ 194 w 378"/>
                  <a:gd name="T65" fmla="*/ 270 h 292"/>
                  <a:gd name="T66" fmla="*/ 204 w 378"/>
                  <a:gd name="T67" fmla="*/ 262 h 292"/>
                  <a:gd name="T68" fmla="*/ 214 w 378"/>
                  <a:gd name="T69" fmla="*/ 264 h 292"/>
                  <a:gd name="T70" fmla="*/ 230 w 378"/>
                  <a:gd name="T71" fmla="*/ 278 h 292"/>
                  <a:gd name="T72" fmla="*/ 238 w 378"/>
                  <a:gd name="T73" fmla="*/ 286 h 292"/>
                  <a:gd name="T74" fmla="*/ 248 w 378"/>
                  <a:gd name="T75" fmla="*/ 284 h 292"/>
                  <a:gd name="T76" fmla="*/ 304 w 378"/>
                  <a:gd name="T77" fmla="*/ 286 h 292"/>
                  <a:gd name="T78" fmla="*/ 312 w 378"/>
                  <a:gd name="T79" fmla="*/ 272 h 292"/>
                  <a:gd name="T80" fmla="*/ 316 w 378"/>
                  <a:gd name="T81" fmla="*/ 262 h 292"/>
                  <a:gd name="T82" fmla="*/ 324 w 378"/>
                  <a:gd name="T83" fmla="*/ 248 h 292"/>
                  <a:gd name="T84" fmla="*/ 324 w 378"/>
                  <a:gd name="T85" fmla="*/ 232 h 292"/>
                  <a:gd name="T86" fmla="*/ 330 w 378"/>
                  <a:gd name="T87" fmla="*/ 226 h 292"/>
                  <a:gd name="T88" fmla="*/ 348 w 378"/>
                  <a:gd name="T89" fmla="*/ 222 h 292"/>
                  <a:gd name="T90" fmla="*/ 378 w 378"/>
                  <a:gd name="T91" fmla="*/ 238 h 292"/>
                  <a:gd name="T92" fmla="*/ 362 w 378"/>
                  <a:gd name="T93" fmla="*/ 196 h 292"/>
                  <a:gd name="T94" fmla="*/ 348 w 378"/>
                  <a:gd name="T95" fmla="*/ 194 h 292"/>
                  <a:gd name="T96" fmla="*/ 312 w 378"/>
                  <a:gd name="T97" fmla="*/ 172 h 292"/>
                  <a:gd name="T98" fmla="*/ 292 w 378"/>
                  <a:gd name="T99" fmla="*/ 146 h 292"/>
                  <a:gd name="T100" fmla="*/ 270 w 378"/>
                  <a:gd name="T101"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292">
                    <a:moveTo>
                      <a:pt x="264" y="86"/>
                    </a:moveTo>
                    <a:lnTo>
                      <a:pt x="264" y="86"/>
                    </a:lnTo>
                    <a:lnTo>
                      <a:pt x="258" y="78"/>
                    </a:lnTo>
                    <a:lnTo>
                      <a:pt x="252" y="70"/>
                    </a:lnTo>
                    <a:lnTo>
                      <a:pt x="240" y="46"/>
                    </a:lnTo>
                    <a:lnTo>
                      <a:pt x="240" y="46"/>
                    </a:lnTo>
                    <a:lnTo>
                      <a:pt x="226" y="44"/>
                    </a:lnTo>
                    <a:lnTo>
                      <a:pt x="214" y="42"/>
                    </a:lnTo>
                    <a:lnTo>
                      <a:pt x="204" y="38"/>
                    </a:lnTo>
                    <a:lnTo>
                      <a:pt x="198" y="34"/>
                    </a:lnTo>
                    <a:lnTo>
                      <a:pt x="198" y="34"/>
                    </a:lnTo>
                    <a:lnTo>
                      <a:pt x="194" y="28"/>
                    </a:lnTo>
                    <a:lnTo>
                      <a:pt x="188" y="24"/>
                    </a:lnTo>
                    <a:lnTo>
                      <a:pt x="170" y="18"/>
                    </a:lnTo>
                    <a:lnTo>
                      <a:pt x="166" y="16"/>
                    </a:lnTo>
                    <a:lnTo>
                      <a:pt x="170" y="2"/>
                    </a:lnTo>
                    <a:lnTo>
                      <a:pt x="168" y="2"/>
                    </a:lnTo>
                    <a:lnTo>
                      <a:pt x="164" y="0"/>
                    </a:lnTo>
                    <a:lnTo>
                      <a:pt x="164" y="0"/>
                    </a:lnTo>
                    <a:lnTo>
                      <a:pt x="152" y="8"/>
                    </a:lnTo>
                    <a:lnTo>
                      <a:pt x="148" y="12"/>
                    </a:lnTo>
                    <a:lnTo>
                      <a:pt x="144" y="16"/>
                    </a:lnTo>
                    <a:lnTo>
                      <a:pt x="144" y="16"/>
                    </a:lnTo>
                    <a:lnTo>
                      <a:pt x="140" y="26"/>
                    </a:lnTo>
                    <a:lnTo>
                      <a:pt x="132" y="32"/>
                    </a:lnTo>
                    <a:lnTo>
                      <a:pt x="132" y="32"/>
                    </a:lnTo>
                    <a:lnTo>
                      <a:pt x="126" y="46"/>
                    </a:lnTo>
                    <a:lnTo>
                      <a:pt x="124" y="50"/>
                    </a:lnTo>
                    <a:lnTo>
                      <a:pt x="120" y="52"/>
                    </a:lnTo>
                    <a:lnTo>
                      <a:pt x="120" y="52"/>
                    </a:lnTo>
                    <a:lnTo>
                      <a:pt x="118" y="52"/>
                    </a:lnTo>
                    <a:lnTo>
                      <a:pt x="116" y="48"/>
                    </a:lnTo>
                    <a:lnTo>
                      <a:pt x="108" y="42"/>
                    </a:lnTo>
                    <a:lnTo>
                      <a:pt x="108" y="42"/>
                    </a:lnTo>
                    <a:lnTo>
                      <a:pt x="102" y="40"/>
                    </a:lnTo>
                    <a:lnTo>
                      <a:pt x="96" y="38"/>
                    </a:lnTo>
                    <a:lnTo>
                      <a:pt x="88" y="40"/>
                    </a:lnTo>
                    <a:lnTo>
                      <a:pt x="88" y="40"/>
                    </a:lnTo>
                    <a:lnTo>
                      <a:pt x="76" y="46"/>
                    </a:lnTo>
                    <a:lnTo>
                      <a:pt x="62" y="50"/>
                    </a:lnTo>
                    <a:lnTo>
                      <a:pt x="32" y="50"/>
                    </a:lnTo>
                    <a:lnTo>
                      <a:pt x="32" y="50"/>
                    </a:lnTo>
                    <a:lnTo>
                      <a:pt x="26" y="44"/>
                    </a:lnTo>
                    <a:lnTo>
                      <a:pt x="22" y="38"/>
                    </a:lnTo>
                    <a:lnTo>
                      <a:pt x="20" y="32"/>
                    </a:lnTo>
                    <a:lnTo>
                      <a:pt x="20" y="22"/>
                    </a:lnTo>
                    <a:lnTo>
                      <a:pt x="8" y="18"/>
                    </a:lnTo>
                    <a:lnTo>
                      <a:pt x="4" y="34"/>
                    </a:lnTo>
                    <a:lnTo>
                      <a:pt x="4" y="34"/>
                    </a:lnTo>
                    <a:lnTo>
                      <a:pt x="4" y="36"/>
                    </a:lnTo>
                    <a:lnTo>
                      <a:pt x="2" y="36"/>
                    </a:lnTo>
                    <a:lnTo>
                      <a:pt x="0" y="40"/>
                    </a:lnTo>
                    <a:lnTo>
                      <a:pt x="8" y="42"/>
                    </a:lnTo>
                    <a:lnTo>
                      <a:pt x="8" y="42"/>
                    </a:lnTo>
                    <a:lnTo>
                      <a:pt x="10" y="42"/>
                    </a:lnTo>
                    <a:lnTo>
                      <a:pt x="10" y="42"/>
                    </a:lnTo>
                    <a:lnTo>
                      <a:pt x="10" y="42"/>
                    </a:lnTo>
                    <a:lnTo>
                      <a:pt x="28" y="66"/>
                    </a:lnTo>
                    <a:lnTo>
                      <a:pt x="40" y="76"/>
                    </a:lnTo>
                    <a:lnTo>
                      <a:pt x="40" y="76"/>
                    </a:lnTo>
                    <a:lnTo>
                      <a:pt x="68" y="86"/>
                    </a:lnTo>
                    <a:lnTo>
                      <a:pt x="98" y="96"/>
                    </a:lnTo>
                    <a:lnTo>
                      <a:pt x="98" y="96"/>
                    </a:lnTo>
                    <a:lnTo>
                      <a:pt x="104" y="102"/>
                    </a:lnTo>
                    <a:lnTo>
                      <a:pt x="112" y="112"/>
                    </a:lnTo>
                    <a:lnTo>
                      <a:pt x="118" y="128"/>
                    </a:lnTo>
                    <a:lnTo>
                      <a:pt x="124" y="150"/>
                    </a:lnTo>
                    <a:lnTo>
                      <a:pt x="124" y="150"/>
                    </a:lnTo>
                    <a:lnTo>
                      <a:pt x="140" y="158"/>
                    </a:lnTo>
                    <a:lnTo>
                      <a:pt x="146" y="162"/>
                    </a:lnTo>
                    <a:lnTo>
                      <a:pt x="152" y="162"/>
                    </a:lnTo>
                    <a:lnTo>
                      <a:pt x="152" y="162"/>
                    </a:lnTo>
                    <a:lnTo>
                      <a:pt x="180" y="144"/>
                    </a:lnTo>
                    <a:lnTo>
                      <a:pt x="180" y="144"/>
                    </a:lnTo>
                    <a:lnTo>
                      <a:pt x="182" y="142"/>
                    </a:lnTo>
                    <a:lnTo>
                      <a:pt x="184" y="144"/>
                    </a:lnTo>
                    <a:lnTo>
                      <a:pt x="198" y="146"/>
                    </a:lnTo>
                    <a:lnTo>
                      <a:pt x="200" y="146"/>
                    </a:lnTo>
                    <a:lnTo>
                      <a:pt x="200" y="150"/>
                    </a:lnTo>
                    <a:lnTo>
                      <a:pt x="198" y="152"/>
                    </a:lnTo>
                    <a:lnTo>
                      <a:pt x="198" y="152"/>
                    </a:lnTo>
                    <a:lnTo>
                      <a:pt x="192" y="174"/>
                    </a:lnTo>
                    <a:lnTo>
                      <a:pt x="186" y="186"/>
                    </a:lnTo>
                    <a:lnTo>
                      <a:pt x="168" y="186"/>
                    </a:lnTo>
                    <a:lnTo>
                      <a:pt x="168" y="186"/>
                    </a:lnTo>
                    <a:lnTo>
                      <a:pt x="168" y="186"/>
                    </a:lnTo>
                    <a:lnTo>
                      <a:pt x="166" y="194"/>
                    </a:lnTo>
                    <a:lnTo>
                      <a:pt x="164" y="202"/>
                    </a:lnTo>
                    <a:lnTo>
                      <a:pt x="152" y="222"/>
                    </a:lnTo>
                    <a:lnTo>
                      <a:pt x="152" y="222"/>
                    </a:lnTo>
                    <a:lnTo>
                      <a:pt x="148" y="228"/>
                    </a:lnTo>
                    <a:lnTo>
                      <a:pt x="148" y="234"/>
                    </a:lnTo>
                    <a:lnTo>
                      <a:pt x="166" y="246"/>
                    </a:lnTo>
                    <a:lnTo>
                      <a:pt x="166" y="246"/>
                    </a:lnTo>
                    <a:lnTo>
                      <a:pt x="172" y="252"/>
                    </a:lnTo>
                    <a:lnTo>
                      <a:pt x="178" y="254"/>
                    </a:lnTo>
                    <a:lnTo>
                      <a:pt x="182" y="254"/>
                    </a:lnTo>
                    <a:lnTo>
                      <a:pt x="186" y="266"/>
                    </a:lnTo>
                    <a:lnTo>
                      <a:pt x="194" y="270"/>
                    </a:lnTo>
                    <a:lnTo>
                      <a:pt x="200" y="266"/>
                    </a:lnTo>
                    <a:lnTo>
                      <a:pt x="200" y="266"/>
                    </a:lnTo>
                    <a:lnTo>
                      <a:pt x="204" y="262"/>
                    </a:lnTo>
                    <a:lnTo>
                      <a:pt x="208" y="262"/>
                    </a:lnTo>
                    <a:lnTo>
                      <a:pt x="208" y="262"/>
                    </a:lnTo>
                    <a:lnTo>
                      <a:pt x="214" y="264"/>
                    </a:lnTo>
                    <a:lnTo>
                      <a:pt x="218" y="266"/>
                    </a:lnTo>
                    <a:lnTo>
                      <a:pt x="224" y="270"/>
                    </a:lnTo>
                    <a:lnTo>
                      <a:pt x="230" y="278"/>
                    </a:lnTo>
                    <a:lnTo>
                      <a:pt x="230" y="278"/>
                    </a:lnTo>
                    <a:lnTo>
                      <a:pt x="236" y="286"/>
                    </a:lnTo>
                    <a:lnTo>
                      <a:pt x="238" y="286"/>
                    </a:lnTo>
                    <a:lnTo>
                      <a:pt x="238" y="286"/>
                    </a:lnTo>
                    <a:lnTo>
                      <a:pt x="242" y="284"/>
                    </a:lnTo>
                    <a:lnTo>
                      <a:pt x="248" y="284"/>
                    </a:lnTo>
                    <a:lnTo>
                      <a:pt x="264" y="288"/>
                    </a:lnTo>
                    <a:lnTo>
                      <a:pt x="284" y="292"/>
                    </a:lnTo>
                    <a:lnTo>
                      <a:pt x="304" y="286"/>
                    </a:lnTo>
                    <a:lnTo>
                      <a:pt x="312" y="282"/>
                    </a:lnTo>
                    <a:lnTo>
                      <a:pt x="318" y="278"/>
                    </a:lnTo>
                    <a:lnTo>
                      <a:pt x="312" y="272"/>
                    </a:lnTo>
                    <a:lnTo>
                      <a:pt x="312" y="272"/>
                    </a:lnTo>
                    <a:lnTo>
                      <a:pt x="312" y="268"/>
                    </a:lnTo>
                    <a:lnTo>
                      <a:pt x="316" y="262"/>
                    </a:lnTo>
                    <a:lnTo>
                      <a:pt x="316" y="262"/>
                    </a:lnTo>
                    <a:lnTo>
                      <a:pt x="322" y="256"/>
                    </a:lnTo>
                    <a:lnTo>
                      <a:pt x="324" y="248"/>
                    </a:lnTo>
                    <a:lnTo>
                      <a:pt x="324" y="238"/>
                    </a:lnTo>
                    <a:lnTo>
                      <a:pt x="324" y="238"/>
                    </a:lnTo>
                    <a:lnTo>
                      <a:pt x="324" y="232"/>
                    </a:lnTo>
                    <a:lnTo>
                      <a:pt x="326" y="230"/>
                    </a:lnTo>
                    <a:lnTo>
                      <a:pt x="326" y="230"/>
                    </a:lnTo>
                    <a:lnTo>
                      <a:pt x="330" y="226"/>
                    </a:lnTo>
                    <a:lnTo>
                      <a:pt x="340" y="222"/>
                    </a:lnTo>
                    <a:lnTo>
                      <a:pt x="340" y="222"/>
                    </a:lnTo>
                    <a:lnTo>
                      <a:pt x="348" y="222"/>
                    </a:lnTo>
                    <a:lnTo>
                      <a:pt x="356" y="226"/>
                    </a:lnTo>
                    <a:lnTo>
                      <a:pt x="366" y="230"/>
                    </a:lnTo>
                    <a:lnTo>
                      <a:pt x="378" y="238"/>
                    </a:lnTo>
                    <a:lnTo>
                      <a:pt x="372" y="222"/>
                    </a:lnTo>
                    <a:lnTo>
                      <a:pt x="364" y="210"/>
                    </a:lnTo>
                    <a:lnTo>
                      <a:pt x="362" y="196"/>
                    </a:lnTo>
                    <a:lnTo>
                      <a:pt x="348" y="194"/>
                    </a:lnTo>
                    <a:lnTo>
                      <a:pt x="348" y="194"/>
                    </a:lnTo>
                    <a:lnTo>
                      <a:pt x="348" y="194"/>
                    </a:lnTo>
                    <a:lnTo>
                      <a:pt x="348" y="194"/>
                    </a:lnTo>
                    <a:lnTo>
                      <a:pt x="348" y="194"/>
                    </a:lnTo>
                    <a:lnTo>
                      <a:pt x="312" y="172"/>
                    </a:lnTo>
                    <a:lnTo>
                      <a:pt x="294" y="170"/>
                    </a:lnTo>
                    <a:lnTo>
                      <a:pt x="294" y="166"/>
                    </a:lnTo>
                    <a:lnTo>
                      <a:pt x="292" y="146"/>
                    </a:lnTo>
                    <a:lnTo>
                      <a:pt x="292" y="146"/>
                    </a:lnTo>
                    <a:lnTo>
                      <a:pt x="276" y="106"/>
                    </a:lnTo>
                    <a:lnTo>
                      <a:pt x="270" y="94"/>
                    </a:lnTo>
                    <a:lnTo>
                      <a:pt x="264" y="86"/>
                    </a:lnTo>
                    <a:lnTo>
                      <a:pt x="264" y="8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0" name="MH_Other_30"/>
              <p:cNvSpPr/>
              <p:nvPr>
                <p:custDataLst>
                  <p:tags r:id="rId30"/>
                </p:custDataLst>
              </p:nvPr>
            </p:nvSpPr>
            <p:spPr bwMode="auto">
              <a:xfrm>
                <a:off x="5280840" y="2712811"/>
                <a:ext cx="472295" cy="606196"/>
              </a:xfrm>
              <a:custGeom>
                <a:avLst/>
                <a:gdLst>
                  <a:gd name="T0" fmla="*/ 312 w 352"/>
                  <a:gd name="T1" fmla="*/ 144 h 502"/>
                  <a:gd name="T2" fmla="*/ 272 w 352"/>
                  <a:gd name="T3" fmla="*/ 120 h 502"/>
                  <a:gd name="T4" fmla="*/ 280 w 352"/>
                  <a:gd name="T5" fmla="*/ 94 h 502"/>
                  <a:gd name="T6" fmla="*/ 234 w 352"/>
                  <a:gd name="T7" fmla="*/ 76 h 502"/>
                  <a:gd name="T8" fmla="*/ 234 w 352"/>
                  <a:gd name="T9" fmla="*/ 36 h 502"/>
                  <a:gd name="T10" fmla="*/ 224 w 352"/>
                  <a:gd name="T11" fmla="*/ 40 h 502"/>
                  <a:gd name="T12" fmla="*/ 206 w 352"/>
                  <a:gd name="T13" fmla="*/ 8 h 502"/>
                  <a:gd name="T14" fmla="*/ 178 w 352"/>
                  <a:gd name="T15" fmla="*/ 16 h 502"/>
                  <a:gd name="T16" fmla="*/ 146 w 352"/>
                  <a:gd name="T17" fmla="*/ 64 h 502"/>
                  <a:gd name="T18" fmla="*/ 118 w 352"/>
                  <a:gd name="T19" fmla="*/ 76 h 502"/>
                  <a:gd name="T20" fmla="*/ 92 w 352"/>
                  <a:gd name="T21" fmla="*/ 70 h 502"/>
                  <a:gd name="T22" fmla="*/ 76 w 352"/>
                  <a:gd name="T23" fmla="*/ 100 h 502"/>
                  <a:gd name="T24" fmla="*/ 48 w 352"/>
                  <a:gd name="T25" fmla="*/ 92 h 502"/>
                  <a:gd name="T26" fmla="*/ 34 w 352"/>
                  <a:gd name="T27" fmla="*/ 64 h 502"/>
                  <a:gd name="T28" fmla="*/ 16 w 352"/>
                  <a:gd name="T29" fmla="*/ 96 h 502"/>
                  <a:gd name="T30" fmla="*/ 8 w 352"/>
                  <a:gd name="T31" fmla="*/ 108 h 502"/>
                  <a:gd name="T32" fmla="*/ 30 w 352"/>
                  <a:gd name="T33" fmla="*/ 168 h 502"/>
                  <a:gd name="T34" fmla="*/ 30 w 352"/>
                  <a:gd name="T35" fmla="*/ 196 h 502"/>
                  <a:gd name="T36" fmla="*/ 42 w 352"/>
                  <a:gd name="T37" fmla="*/ 224 h 502"/>
                  <a:gd name="T38" fmla="*/ 48 w 352"/>
                  <a:gd name="T39" fmla="*/ 240 h 502"/>
                  <a:gd name="T40" fmla="*/ 38 w 352"/>
                  <a:gd name="T41" fmla="*/ 284 h 502"/>
                  <a:gd name="T42" fmla="*/ 8 w 352"/>
                  <a:gd name="T43" fmla="*/ 332 h 502"/>
                  <a:gd name="T44" fmla="*/ 48 w 352"/>
                  <a:gd name="T45" fmla="*/ 378 h 502"/>
                  <a:gd name="T46" fmla="*/ 32 w 352"/>
                  <a:gd name="T47" fmla="*/ 416 h 502"/>
                  <a:gd name="T48" fmla="*/ 20 w 352"/>
                  <a:gd name="T49" fmla="*/ 450 h 502"/>
                  <a:gd name="T50" fmla="*/ 12 w 352"/>
                  <a:gd name="T51" fmla="*/ 466 h 502"/>
                  <a:gd name="T52" fmla="*/ 26 w 352"/>
                  <a:gd name="T53" fmla="*/ 482 h 502"/>
                  <a:gd name="T54" fmla="*/ 28 w 352"/>
                  <a:gd name="T55" fmla="*/ 488 h 502"/>
                  <a:gd name="T56" fmla="*/ 30 w 352"/>
                  <a:gd name="T57" fmla="*/ 492 h 502"/>
                  <a:gd name="T58" fmla="*/ 94 w 352"/>
                  <a:gd name="T59" fmla="*/ 496 h 502"/>
                  <a:gd name="T60" fmla="*/ 114 w 352"/>
                  <a:gd name="T61" fmla="*/ 464 h 502"/>
                  <a:gd name="T62" fmla="*/ 208 w 352"/>
                  <a:gd name="T63" fmla="*/ 352 h 502"/>
                  <a:gd name="T64" fmla="*/ 240 w 352"/>
                  <a:gd name="T65" fmla="*/ 332 h 502"/>
                  <a:gd name="T66" fmla="*/ 234 w 352"/>
                  <a:gd name="T67" fmla="*/ 312 h 502"/>
                  <a:gd name="T68" fmla="*/ 218 w 352"/>
                  <a:gd name="T69" fmla="*/ 296 h 502"/>
                  <a:gd name="T70" fmla="*/ 180 w 352"/>
                  <a:gd name="T71" fmla="*/ 276 h 502"/>
                  <a:gd name="T72" fmla="*/ 170 w 352"/>
                  <a:gd name="T73" fmla="*/ 242 h 502"/>
                  <a:gd name="T74" fmla="*/ 116 w 352"/>
                  <a:gd name="T75" fmla="*/ 228 h 502"/>
                  <a:gd name="T76" fmla="*/ 98 w 352"/>
                  <a:gd name="T77" fmla="*/ 218 h 502"/>
                  <a:gd name="T78" fmla="*/ 98 w 352"/>
                  <a:gd name="T79" fmla="*/ 202 h 502"/>
                  <a:gd name="T80" fmla="*/ 118 w 352"/>
                  <a:gd name="T81" fmla="*/ 180 h 502"/>
                  <a:gd name="T82" fmla="*/ 114 w 352"/>
                  <a:gd name="T83" fmla="*/ 158 h 502"/>
                  <a:gd name="T84" fmla="*/ 134 w 352"/>
                  <a:gd name="T85" fmla="*/ 148 h 502"/>
                  <a:gd name="T86" fmla="*/ 148 w 352"/>
                  <a:gd name="T87" fmla="*/ 140 h 502"/>
                  <a:gd name="T88" fmla="*/ 148 w 352"/>
                  <a:gd name="T89" fmla="*/ 118 h 502"/>
                  <a:gd name="T90" fmla="*/ 172 w 352"/>
                  <a:gd name="T91" fmla="*/ 120 h 502"/>
                  <a:gd name="T92" fmla="*/ 214 w 352"/>
                  <a:gd name="T93" fmla="*/ 144 h 502"/>
                  <a:gd name="T94" fmla="*/ 204 w 352"/>
                  <a:gd name="T95" fmla="*/ 154 h 502"/>
                  <a:gd name="T96" fmla="*/ 226 w 352"/>
                  <a:gd name="T97" fmla="*/ 168 h 502"/>
                  <a:gd name="T98" fmla="*/ 236 w 352"/>
                  <a:gd name="T99" fmla="*/ 180 h 502"/>
                  <a:gd name="T100" fmla="*/ 252 w 352"/>
                  <a:gd name="T101" fmla="*/ 220 h 502"/>
                  <a:gd name="T102" fmla="*/ 314 w 352"/>
                  <a:gd name="T103" fmla="*/ 236 h 502"/>
                  <a:gd name="T104" fmla="*/ 336 w 352"/>
                  <a:gd name="T105" fmla="*/ 188 h 502"/>
                  <a:gd name="T106" fmla="*/ 352 w 352"/>
                  <a:gd name="T107" fmla="*/ 176 h 502"/>
                  <a:gd name="T108" fmla="*/ 326 w 352"/>
                  <a:gd name="T109"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2" h="502">
                    <a:moveTo>
                      <a:pt x="324" y="152"/>
                    </a:moveTo>
                    <a:lnTo>
                      <a:pt x="318" y="148"/>
                    </a:ln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68" y="92"/>
                    </a:lnTo>
                    <a:lnTo>
                      <a:pt x="246" y="88"/>
                    </a:lnTo>
                    <a:lnTo>
                      <a:pt x="246" y="88"/>
                    </a:lnTo>
                    <a:lnTo>
                      <a:pt x="234" y="76"/>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56" y="48"/>
                    </a:lnTo>
                    <a:lnTo>
                      <a:pt x="146" y="64"/>
                    </a:lnTo>
                    <a:lnTo>
                      <a:pt x="146" y="66"/>
                    </a:lnTo>
                    <a:lnTo>
                      <a:pt x="144" y="66"/>
                    </a:lnTo>
                    <a:lnTo>
                      <a:pt x="142" y="66"/>
                    </a:lnTo>
                    <a:lnTo>
                      <a:pt x="130" y="68"/>
                    </a:lnTo>
                    <a:lnTo>
                      <a:pt x="118" y="76"/>
                    </a:lnTo>
                    <a:lnTo>
                      <a:pt x="118" y="78"/>
                    </a:lnTo>
                    <a:lnTo>
                      <a:pt x="118" y="78"/>
                    </a:lnTo>
                    <a:lnTo>
                      <a:pt x="116" y="78"/>
                    </a:lnTo>
                    <a:lnTo>
                      <a:pt x="114" y="78"/>
                    </a:lnTo>
                    <a:lnTo>
                      <a:pt x="92" y="70"/>
                    </a:lnTo>
                    <a:lnTo>
                      <a:pt x="90" y="78"/>
                    </a:lnTo>
                    <a:lnTo>
                      <a:pt x="90" y="80"/>
                    </a:lnTo>
                    <a:lnTo>
                      <a:pt x="80" y="96"/>
                    </a:lnTo>
                    <a:lnTo>
                      <a:pt x="80" y="96"/>
                    </a:lnTo>
                    <a:lnTo>
                      <a:pt x="76" y="100"/>
                    </a:lnTo>
                    <a:lnTo>
                      <a:pt x="74" y="100"/>
                    </a:lnTo>
                    <a:lnTo>
                      <a:pt x="64" y="100"/>
                    </a:lnTo>
                    <a:lnTo>
                      <a:pt x="50" y="94"/>
                    </a:lnTo>
                    <a:lnTo>
                      <a:pt x="48" y="92"/>
                    </a:lnTo>
                    <a:lnTo>
                      <a:pt x="48" y="92"/>
                    </a:lnTo>
                    <a:lnTo>
                      <a:pt x="48" y="90"/>
                    </a:lnTo>
                    <a:lnTo>
                      <a:pt x="46" y="72"/>
                    </a:lnTo>
                    <a:lnTo>
                      <a:pt x="42" y="56"/>
                    </a:lnTo>
                    <a:lnTo>
                      <a:pt x="38" y="52"/>
                    </a:lnTo>
                    <a:lnTo>
                      <a:pt x="34" y="64"/>
                    </a:lnTo>
                    <a:lnTo>
                      <a:pt x="34" y="64"/>
                    </a:lnTo>
                    <a:lnTo>
                      <a:pt x="34" y="64"/>
                    </a:lnTo>
                    <a:lnTo>
                      <a:pt x="24" y="76"/>
                    </a:lnTo>
                    <a:lnTo>
                      <a:pt x="16" y="96"/>
                    </a:lnTo>
                    <a:lnTo>
                      <a:pt x="16" y="96"/>
                    </a:lnTo>
                    <a:lnTo>
                      <a:pt x="16" y="96"/>
                    </a:lnTo>
                    <a:lnTo>
                      <a:pt x="16" y="96"/>
                    </a:lnTo>
                    <a:lnTo>
                      <a:pt x="14" y="96"/>
                    </a:lnTo>
                    <a:lnTo>
                      <a:pt x="8" y="108"/>
                    </a:lnTo>
                    <a:lnTo>
                      <a:pt x="8" y="108"/>
                    </a:lnTo>
                    <a:lnTo>
                      <a:pt x="6" y="114"/>
                    </a:lnTo>
                    <a:lnTo>
                      <a:pt x="0" y="122"/>
                    </a:lnTo>
                    <a:lnTo>
                      <a:pt x="6" y="140"/>
                    </a:lnTo>
                    <a:lnTo>
                      <a:pt x="30" y="168"/>
                    </a:lnTo>
                    <a:lnTo>
                      <a:pt x="30" y="168"/>
                    </a:lnTo>
                    <a:lnTo>
                      <a:pt x="38" y="184"/>
                    </a:lnTo>
                    <a:lnTo>
                      <a:pt x="38" y="186"/>
                    </a:lnTo>
                    <a:lnTo>
                      <a:pt x="36" y="188"/>
                    </a:lnTo>
                    <a:lnTo>
                      <a:pt x="36" y="188"/>
                    </a:lnTo>
                    <a:lnTo>
                      <a:pt x="30" y="196"/>
                    </a:lnTo>
                    <a:lnTo>
                      <a:pt x="28" y="196"/>
                    </a:lnTo>
                    <a:lnTo>
                      <a:pt x="12" y="200"/>
                    </a:lnTo>
                    <a:lnTo>
                      <a:pt x="14" y="212"/>
                    </a:lnTo>
                    <a:lnTo>
                      <a:pt x="26" y="220"/>
                    </a:lnTo>
                    <a:lnTo>
                      <a:pt x="42" y="224"/>
                    </a:lnTo>
                    <a:lnTo>
                      <a:pt x="48" y="240"/>
                    </a:lnTo>
                    <a:lnTo>
                      <a:pt x="48" y="240"/>
                    </a:lnTo>
                    <a:lnTo>
                      <a:pt x="48" y="240"/>
                    </a:lnTo>
                    <a:lnTo>
                      <a:pt x="48" y="240"/>
                    </a:lnTo>
                    <a:lnTo>
                      <a:pt x="48" y="240"/>
                    </a:lnTo>
                    <a:lnTo>
                      <a:pt x="44" y="268"/>
                    </a:lnTo>
                    <a:lnTo>
                      <a:pt x="44" y="268"/>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78"/>
                    </a:lnTo>
                    <a:lnTo>
                      <a:pt x="48" y="380"/>
                    </a:lnTo>
                    <a:lnTo>
                      <a:pt x="34" y="408"/>
                    </a:lnTo>
                    <a:lnTo>
                      <a:pt x="32" y="416"/>
                    </a:lnTo>
                    <a:lnTo>
                      <a:pt x="32" y="416"/>
                    </a:lnTo>
                    <a:lnTo>
                      <a:pt x="24" y="434"/>
                    </a:lnTo>
                    <a:lnTo>
                      <a:pt x="20" y="448"/>
                    </a:lnTo>
                    <a:lnTo>
                      <a:pt x="20" y="450"/>
                    </a:lnTo>
                    <a:lnTo>
                      <a:pt x="20" y="450"/>
                    </a:lnTo>
                    <a:lnTo>
                      <a:pt x="20" y="450"/>
                    </a:lnTo>
                    <a:lnTo>
                      <a:pt x="14" y="456"/>
                    </a:lnTo>
                    <a:lnTo>
                      <a:pt x="12" y="462"/>
                    </a:lnTo>
                    <a:lnTo>
                      <a:pt x="12" y="462"/>
                    </a:lnTo>
                    <a:lnTo>
                      <a:pt x="12" y="464"/>
                    </a:lnTo>
                    <a:lnTo>
                      <a:pt x="12" y="466"/>
                    </a:lnTo>
                    <a:lnTo>
                      <a:pt x="14" y="468"/>
                    </a:lnTo>
                    <a:lnTo>
                      <a:pt x="22" y="476"/>
                    </a:lnTo>
                    <a:lnTo>
                      <a:pt x="22" y="476"/>
                    </a:lnTo>
                    <a:lnTo>
                      <a:pt x="22" y="476"/>
                    </a:lnTo>
                    <a:lnTo>
                      <a:pt x="26" y="482"/>
                    </a:lnTo>
                    <a:lnTo>
                      <a:pt x="26" y="482"/>
                    </a:lnTo>
                    <a:lnTo>
                      <a:pt x="26" y="482"/>
                    </a:lnTo>
                    <a:lnTo>
                      <a:pt x="28" y="484"/>
                    </a:lnTo>
                    <a:lnTo>
                      <a:pt x="28" y="484"/>
                    </a:lnTo>
                    <a:lnTo>
                      <a:pt x="28" y="488"/>
                    </a:lnTo>
                    <a:lnTo>
                      <a:pt x="28" y="488"/>
                    </a:lnTo>
                    <a:lnTo>
                      <a:pt x="28" y="488"/>
                    </a:lnTo>
                    <a:lnTo>
                      <a:pt x="28" y="488"/>
                    </a:lnTo>
                    <a:lnTo>
                      <a:pt x="28" y="488"/>
                    </a:lnTo>
                    <a:lnTo>
                      <a:pt x="30" y="492"/>
                    </a:lnTo>
                    <a:lnTo>
                      <a:pt x="36" y="496"/>
                    </a:lnTo>
                    <a:lnTo>
                      <a:pt x="66" y="502"/>
                    </a:lnTo>
                    <a:lnTo>
                      <a:pt x="66" y="502"/>
                    </a:lnTo>
                    <a:lnTo>
                      <a:pt x="80" y="500"/>
                    </a:lnTo>
                    <a:lnTo>
                      <a:pt x="94" y="496"/>
                    </a:lnTo>
                    <a:lnTo>
                      <a:pt x="94" y="496"/>
                    </a:lnTo>
                    <a:lnTo>
                      <a:pt x="108" y="492"/>
                    </a:lnTo>
                    <a:lnTo>
                      <a:pt x="122" y="492"/>
                    </a:lnTo>
                    <a:lnTo>
                      <a:pt x="122" y="486"/>
                    </a:lnTo>
                    <a:lnTo>
                      <a:pt x="114" y="464"/>
                    </a:lnTo>
                    <a:lnTo>
                      <a:pt x="112" y="464"/>
                    </a:lnTo>
                    <a:lnTo>
                      <a:pt x="114" y="464"/>
                    </a:lnTo>
                    <a:lnTo>
                      <a:pt x="158" y="400"/>
                    </a:lnTo>
                    <a:lnTo>
                      <a:pt x="208" y="352"/>
                    </a:lnTo>
                    <a:lnTo>
                      <a:pt x="208" y="352"/>
                    </a:lnTo>
                    <a:lnTo>
                      <a:pt x="224" y="348"/>
                    </a:lnTo>
                    <a:lnTo>
                      <a:pt x="232" y="338"/>
                    </a:lnTo>
                    <a:lnTo>
                      <a:pt x="232" y="338"/>
                    </a:lnTo>
                    <a:lnTo>
                      <a:pt x="232" y="338"/>
                    </a:lnTo>
                    <a:lnTo>
                      <a:pt x="240" y="332"/>
                    </a:lnTo>
                    <a:lnTo>
                      <a:pt x="250" y="328"/>
                    </a:lnTo>
                    <a:lnTo>
                      <a:pt x="246" y="324"/>
                    </a:lnTo>
                    <a:lnTo>
                      <a:pt x="234" y="312"/>
                    </a:lnTo>
                    <a:lnTo>
                      <a:pt x="234" y="312"/>
                    </a:lnTo>
                    <a:lnTo>
                      <a:pt x="234" y="312"/>
                    </a:lnTo>
                    <a:lnTo>
                      <a:pt x="226" y="302"/>
                    </a:lnTo>
                    <a:lnTo>
                      <a:pt x="226" y="300"/>
                    </a:lnTo>
                    <a:lnTo>
                      <a:pt x="226" y="300"/>
                    </a:lnTo>
                    <a:lnTo>
                      <a:pt x="230" y="294"/>
                    </a:lnTo>
                    <a:lnTo>
                      <a:pt x="218" y="296"/>
                    </a:lnTo>
                    <a:lnTo>
                      <a:pt x="196" y="292"/>
                    </a:lnTo>
                    <a:lnTo>
                      <a:pt x="196" y="292"/>
                    </a:lnTo>
                    <a:lnTo>
                      <a:pt x="186" y="284"/>
                    </a:lnTo>
                    <a:lnTo>
                      <a:pt x="182" y="280"/>
                    </a:lnTo>
                    <a:lnTo>
                      <a:pt x="180" y="276"/>
                    </a:lnTo>
                    <a:lnTo>
                      <a:pt x="180" y="276"/>
                    </a:lnTo>
                    <a:lnTo>
                      <a:pt x="176" y="256"/>
                    </a:lnTo>
                    <a:lnTo>
                      <a:pt x="174" y="238"/>
                    </a:lnTo>
                    <a:lnTo>
                      <a:pt x="174" y="238"/>
                    </a:lnTo>
                    <a:lnTo>
                      <a:pt x="170" y="242"/>
                    </a:lnTo>
                    <a:lnTo>
                      <a:pt x="164" y="244"/>
                    </a:lnTo>
                    <a:lnTo>
                      <a:pt x="146" y="240"/>
                    </a:lnTo>
                    <a:lnTo>
                      <a:pt x="136" y="232"/>
                    </a:lnTo>
                    <a:lnTo>
                      <a:pt x="122" y="228"/>
                    </a:lnTo>
                    <a:lnTo>
                      <a:pt x="116" y="228"/>
                    </a:lnTo>
                    <a:lnTo>
                      <a:pt x="116" y="228"/>
                    </a:lnTo>
                    <a:lnTo>
                      <a:pt x="110" y="226"/>
                    </a:lnTo>
                    <a:lnTo>
                      <a:pt x="104" y="224"/>
                    </a:lnTo>
                    <a:lnTo>
                      <a:pt x="104" y="224"/>
                    </a:lnTo>
                    <a:lnTo>
                      <a:pt x="98" y="218"/>
                    </a:lnTo>
                    <a:lnTo>
                      <a:pt x="96" y="214"/>
                    </a:lnTo>
                    <a:lnTo>
                      <a:pt x="96" y="214"/>
                    </a:lnTo>
                    <a:lnTo>
                      <a:pt x="96" y="210"/>
                    </a:lnTo>
                    <a:lnTo>
                      <a:pt x="96" y="206"/>
                    </a:lnTo>
                    <a:lnTo>
                      <a:pt x="98" y="202"/>
                    </a:lnTo>
                    <a:lnTo>
                      <a:pt x="102" y="200"/>
                    </a:lnTo>
                    <a:lnTo>
                      <a:pt x="102" y="200"/>
                    </a:lnTo>
                    <a:lnTo>
                      <a:pt x="110" y="192"/>
                    </a:lnTo>
                    <a:lnTo>
                      <a:pt x="118" y="180"/>
                    </a:lnTo>
                    <a:lnTo>
                      <a:pt x="118" y="180"/>
                    </a:lnTo>
                    <a:lnTo>
                      <a:pt x="116" y="176"/>
                    </a:lnTo>
                    <a:lnTo>
                      <a:pt x="114" y="170"/>
                    </a:lnTo>
                    <a:lnTo>
                      <a:pt x="112" y="164"/>
                    </a:lnTo>
                    <a:lnTo>
                      <a:pt x="114" y="160"/>
                    </a:lnTo>
                    <a:lnTo>
                      <a:pt x="114" y="158"/>
                    </a:lnTo>
                    <a:lnTo>
                      <a:pt x="114" y="158"/>
                    </a:lnTo>
                    <a:lnTo>
                      <a:pt x="116" y="156"/>
                    </a:lnTo>
                    <a:lnTo>
                      <a:pt x="120" y="152"/>
                    </a:lnTo>
                    <a:lnTo>
                      <a:pt x="134" y="148"/>
                    </a:lnTo>
                    <a:lnTo>
                      <a:pt x="134" y="148"/>
                    </a:lnTo>
                    <a:lnTo>
                      <a:pt x="136" y="142"/>
                    </a:lnTo>
                    <a:lnTo>
                      <a:pt x="138" y="140"/>
                    </a:lnTo>
                    <a:lnTo>
                      <a:pt x="150" y="140"/>
                    </a:lnTo>
                    <a:lnTo>
                      <a:pt x="148" y="140"/>
                    </a:lnTo>
                    <a:lnTo>
                      <a:pt x="148" y="140"/>
                    </a:lnTo>
                    <a:lnTo>
                      <a:pt x="142" y="136"/>
                    </a:lnTo>
                    <a:lnTo>
                      <a:pt x="140" y="132"/>
                    </a:lnTo>
                    <a:lnTo>
                      <a:pt x="140" y="128"/>
                    </a:lnTo>
                    <a:lnTo>
                      <a:pt x="142" y="122"/>
                    </a:lnTo>
                    <a:lnTo>
                      <a:pt x="148" y="118"/>
                    </a:lnTo>
                    <a:lnTo>
                      <a:pt x="148" y="118"/>
                    </a:lnTo>
                    <a:lnTo>
                      <a:pt x="154" y="116"/>
                    </a:lnTo>
                    <a:lnTo>
                      <a:pt x="160" y="116"/>
                    </a:lnTo>
                    <a:lnTo>
                      <a:pt x="166" y="118"/>
                    </a:lnTo>
                    <a:lnTo>
                      <a:pt x="172" y="120"/>
                    </a:lnTo>
                    <a:lnTo>
                      <a:pt x="190" y="134"/>
                    </a:lnTo>
                    <a:lnTo>
                      <a:pt x="208" y="134"/>
                    </a:lnTo>
                    <a:lnTo>
                      <a:pt x="214" y="138"/>
                    </a:lnTo>
                    <a:lnTo>
                      <a:pt x="214" y="144"/>
                    </a:lnTo>
                    <a:lnTo>
                      <a:pt x="214" y="144"/>
                    </a:lnTo>
                    <a:lnTo>
                      <a:pt x="214" y="150"/>
                    </a:lnTo>
                    <a:lnTo>
                      <a:pt x="210" y="152"/>
                    </a:lnTo>
                    <a:lnTo>
                      <a:pt x="210" y="152"/>
                    </a:lnTo>
                    <a:lnTo>
                      <a:pt x="206" y="152"/>
                    </a:lnTo>
                    <a:lnTo>
                      <a:pt x="204" y="154"/>
                    </a:lnTo>
                    <a:lnTo>
                      <a:pt x="202" y="160"/>
                    </a:lnTo>
                    <a:lnTo>
                      <a:pt x="210" y="180"/>
                    </a:lnTo>
                    <a:lnTo>
                      <a:pt x="210" y="180"/>
                    </a:lnTo>
                    <a:lnTo>
                      <a:pt x="218" y="170"/>
                    </a:lnTo>
                    <a:lnTo>
                      <a:pt x="226" y="168"/>
                    </a:lnTo>
                    <a:lnTo>
                      <a:pt x="226" y="168"/>
                    </a:lnTo>
                    <a:lnTo>
                      <a:pt x="230" y="168"/>
                    </a:lnTo>
                    <a:lnTo>
                      <a:pt x="234" y="172"/>
                    </a:lnTo>
                    <a:lnTo>
                      <a:pt x="234" y="172"/>
                    </a:lnTo>
                    <a:lnTo>
                      <a:pt x="236" y="180"/>
                    </a:lnTo>
                    <a:lnTo>
                      <a:pt x="240" y="190"/>
                    </a:lnTo>
                    <a:lnTo>
                      <a:pt x="240" y="190"/>
                    </a:lnTo>
                    <a:lnTo>
                      <a:pt x="242" y="202"/>
                    </a:lnTo>
                    <a:lnTo>
                      <a:pt x="246" y="210"/>
                    </a:lnTo>
                    <a:lnTo>
                      <a:pt x="252" y="220"/>
                    </a:lnTo>
                    <a:lnTo>
                      <a:pt x="252" y="220"/>
                    </a:lnTo>
                    <a:lnTo>
                      <a:pt x="264" y="236"/>
                    </a:lnTo>
                    <a:lnTo>
                      <a:pt x="268" y="248"/>
                    </a:lnTo>
                    <a:lnTo>
                      <a:pt x="300" y="244"/>
                    </a:lnTo>
                    <a:lnTo>
                      <a:pt x="314" y="236"/>
                    </a:lnTo>
                    <a:lnTo>
                      <a:pt x="326" y="220"/>
                    </a:lnTo>
                    <a:lnTo>
                      <a:pt x="332" y="204"/>
                    </a:lnTo>
                    <a:lnTo>
                      <a:pt x="332" y="204"/>
                    </a:lnTo>
                    <a:lnTo>
                      <a:pt x="332" y="204"/>
                    </a:lnTo>
                    <a:lnTo>
                      <a:pt x="336" y="188"/>
                    </a:lnTo>
                    <a:lnTo>
                      <a:pt x="336" y="186"/>
                    </a:lnTo>
                    <a:lnTo>
                      <a:pt x="336" y="184"/>
                    </a:lnTo>
                    <a:lnTo>
                      <a:pt x="338" y="184"/>
                    </a:lnTo>
                    <a:lnTo>
                      <a:pt x="350" y="176"/>
                    </a:lnTo>
                    <a:lnTo>
                      <a:pt x="352" y="176"/>
                    </a:lnTo>
                    <a:lnTo>
                      <a:pt x="350" y="174"/>
                    </a:lnTo>
                    <a:lnTo>
                      <a:pt x="330" y="168"/>
                    </a:lnTo>
                    <a:lnTo>
                      <a:pt x="330" y="168"/>
                    </a:lnTo>
                    <a:lnTo>
                      <a:pt x="330" y="168"/>
                    </a:lnTo>
                    <a:lnTo>
                      <a:pt x="326" y="156"/>
                    </a:lnTo>
                    <a:lnTo>
                      <a:pt x="324" y="15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1" name="MH_Other_31"/>
              <p:cNvSpPr/>
              <p:nvPr>
                <p:custDataLst>
                  <p:tags r:id="rId31"/>
                </p:custDataLst>
              </p:nvPr>
            </p:nvSpPr>
            <p:spPr bwMode="auto">
              <a:xfrm>
                <a:off x="5065863" y="3295040"/>
                <a:ext cx="497402" cy="441253"/>
              </a:xfrm>
              <a:custGeom>
                <a:avLst/>
                <a:gdLst>
                  <a:gd name="T0" fmla="*/ 20 w 370"/>
                  <a:gd name="T1" fmla="*/ 146 h 366"/>
                  <a:gd name="T2" fmla="*/ 0 w 370"/>
                  <a:gd name="T3" fmla="*/ 182 h 366"/>
                  <a:gd name="T4" fmla="*/ 10 w 370"/>
                  <a:gd name="T5" fmla="*/ 210 h 366"/>
                  <a:gd name="T6" fmla="*/ 30 w 370"/>
                  <a:gd name="T7" fmla="*/ 222 h 366"/>
                  <a:gd name="T8" fmla="*/ 54 w 370"/>
                  <a:gd name="T9" fmla="*/ 276 h 366"/>
                  <a:gd name="T10" fmla="*/ 82 w 370"/>
                  <a:gd name="T11" fmla="*/ 290 h 366"/>
                  <a:gd name="T12" fmla="*/ 86 w 370"/>
                  <a:gd name="T13" fmla="*/ 290 h 366"/>
                  <a:gd name="T14" fmla="*/ 152 w 370"/>
                  <a:gd name="T15" fmla="*/ 302 h 366"/>
                  <a:gd name="T16" fmla="*/ 204 w 370"/>
                  <a:gd name="T17" fmla="*/ 306 h 366"/>
                  <a:gd name="T18" fmla="*/ 214 w 370"/>
                  <a:gd name="T19" fmla="*/ 312 h 366"/>
                  <a:gd name="T20" fmla="*/ 214 w 370"/>
                  <a:gd name="T21" fmla="*/ 332 h 366"/>
                  <a:gd name="T22" fmla="*/ 234 w 370"/>
                  <a:gd name="T23" fmla="*/ 342 h 366"/>
                  <a:gd name="T24" fmla="*/ 250 w 370"/>
                  <a:gd name="T25" fmla="*/ 338 h 366"/>
                  <a:gd name="T26" fmla="*/ 266 w 370"/>
                  <a:gd name="T27" fmla="*/ 350 h 366"/>
                  <a:gd name="T28" fmla="*/ 280 w 370"/>
                  <a:gd name="T29" fmla="*/ 364 h 366"/>
                  <a:gd name="T30" fmla="*/ 290 w 370"/>
                  <a:gd name="T31" fmla="*/ 360 h 366"/>
                  <a:gd name="T32" fmla="*/ 314 w 370"/>
                  <a:gd name="T33" fmla="*/ 358 h 366"/>
                  <a:gd name="T34" fmla="*/ 326 w 370"/>
                  <a:gd name="T35" fmla="*/ 342 h 366"/>
                  <a:gd name="T36" fmla="*/ 342 w 370"/>
                  <a:gd name="T37" fmla="*/ 332 h 366"/>
                  <a:gd name="T38" fmla="*/ 342 w 370"/>
                  <a:gd name="T39" fmla="*/ 326 h 366"/>
                  <a:gd name="T40" fmla="*/ 344 w 370"/>
                  <a:gd name="T41" fmla="*/ 306 h 366"/>
                  <a:gd name="T42" fmla="*/ 328 w 370"/>
                  <a:gd name="T43" fmla="*/ 294 h 366"/>
                  <a:gd name="T44" fmla="*/ 310 w 370"/>
                  <a:gd name="T45" fmla="*/ 296 h 366"/>
                  <a:gd name="T46" fmla="*/ 302 w 370"/>
                  <a:gd name="T47" fmla="*/ 294 h 366"/>
                  <a:gd name="T48" fmla="*/ 302 w 370"/>
                  <a:gd name="T49" fmla="*/ 286 h 366"/>
                  <a:gd name="T50" fmla="*/ 282 w 370"/>
                  <a:gd name="T51" fmla="*/ 262 h 366"/>
                  <a:gd name="T52" fmla="*/ 272 w 370"/>
                  <a:gd name="T53" fmla="*/ 244 h 366"/>
                  <a:gd name="T54" fmla="*/ 298 w 370"/>
                  <a:gd name="T55" fmla="*/ 240 h 366"/>
                  <a:gd name="T56" fmla="*/ 296 w 370"/>
                  <a:gd name="T57" fmla="*/ 216 h 366"/>
                  <a:gd name="T58" fmla="*/ 300 w 370"/>
                  <a:gd name="T59" fmla="*/ 210 h 366"/>
                  <a:gd name="T60" fmla="*/ 318 w 370"/>
                  <a:gd name="T61" fmla="*/ 200 h 366"/>
                  <a:gd name="T62" fmla="*/ 312 w 370"/>
                  <a:gd name="T63" fmla="*/ 178 h 366"/>
                  <a:gd name="T64" fmla="*/ 318 w 370"/>
                  <a:gd name="T65" fmla="*/ 162 h 366"/>
                  <a:gd name="T66" fmla="*/ 338 w 370"/>
                  <a:gd name="T67" fmla="*/ 166 h 366"/>
                  <a:gd name="T68" fmla="*/ 340 w 370"/>
                  <a:gd name="T69" fmla="*/ 168 h 366"/>
                  <a:gd name="T70" fmla="*/ 370 w 370"/>
                  <a:gd name="T71" fmla="*/ 162 h 366"/>
                  <a:gd name="T72" fmla="*/ 348 w 370"/>
                  <a:gd name="T73" fmla="*/ 128 h 366"/>
                  <a:gd name="T74" fmla="*/ 302 w 370"/>
                  <a:gd name="T75" fmla="*/ 126 h 366"/>
                  <a:gd name="T76" fmla="*/ 302 w 370"/>
                  <a:gd name="T77" fmla="*/ 126 h 366"/>
                  <a:gd name="T78" fmla="*/ 280 w 370"/>
                  <a:gd name="T79" fmla="*/ 110 h 366"/>
                  <a:gd name="T80" fmla="*/ 260 w 370"/>
                  <a:gd name="T81" fmla="*/ 78 h 366"/>
                  <a:gd name="T82" fmla="*/ 292 w 370"/>
                  <a:gd name="T83" fmla="*/ 44 h 366"/>
                  <a:gd name="T84" fmla="*/ 258 w 370"/>
                  <a:gd name="T85" fmla="*/ 22 h 366"/>
                  <a:gd name="T86" fmla="*/ 226 w 370"/>
                  <a:gd name="T87" fmla="*/ 28 h 366"/>
                  <a:gd name="T88" fmla="*/ 196 w 370"/>
                  <a:gd name="T89" fmla="*/ 14 h 366"/>
                  <a:gd name="T90" fmla="*/ 188 w 370"/>
                  <a:gd name="T91" fmla="*/ 6 h 366"/>
                  <a:gd name="T92" fmla="*/ 188 w 370"/>
                  <a:gd name="T93" fmla="*/ 6 h 366"/>
                  <a:gd name="T94" fmla="*/ 186 w 370"/>
                  <a:gd name="T95" fmla="*/ 0 h 366"/>
                  <a:gd name="T96" fmla="*/ 182 w 370"/>
                  <a:gd name="T97" fmla="*/ 28 h 366"/>
                  <a:gd name="T98" fmla="*/ 182 w 370"/>
                  <a:gd name="T99" fmla="*/ 36 h 366"/>
                  <a:gd name="T100" fmla="*/ 184 w 370"/>
                  <a:gd name="T101" fmla="*/ 46 h 366"/>
                  <a:gd name="T102" fmla="*/ 184 w 370"/>
                  <a:gd name="T103" fmla="*/ 68 h 366"/>
                  <a:gd name="T104" fmla="*/ 172 w 370"/>
                  <a:gd name="T105" fmla="*/ 78 h 366"/>
                  <a:gd name="T106" fmla="*/ 170 w 370"/>
                  <a:gd name="T107" fmla="*/ 98 h 366"/>
                  <a:gd name="T108" fmla="*/ 98 w 370"/>
                  <a:gd name="T109"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366">
                    <a:moveTo>
                      <a:pt x="82" y="120"/>
                    </a:moveTo>
                    <a:lnTo>
                      <a:pt x="80" y="120"/>
                    </a:lnTo>
                    <a:lnTo>
                      <a:pt x="20" y="146"/>
                    </a:lnTo>
                    <a:lnTo>
                      <a:pt x="2" y="162"/>
                    </a:lnTo>
                    <a:lnTo>
                      <a:pt x="2" y="162"/>
                    </a:lnTo>
                    <a:lnTo>
                      <a:pt x="0" y="182"/>
                    </a:lnTo>
                    <a:lnTo>
                      <a:pt x="2" y="196"/>
                    </a:lnTo>
                    <a:lnTo>
                      <a:pt x="4" y="206"/>
                    </a:lnTo>
                    <a:lnTo>
                      <a:pt x="10" y="210"/>
                    </a:lnTo>
                    <a:lnTo>
                      <a:pt x="28" y="222"/>
                    </a:lnTo>
                    <a:lnTo>
                      <a:pt x="30" y="222"/>
                    </a:lnTo>
                    <a:lnTo>
                      <a:pt x="30" y="222"/>
                    </a:lnTo>
                    <a:lnTo>
                      <a:pt x="34" y="252"/>
                    </a:lnTo>
                    <a:lnTo>
                      <a:pt x="34" y="252"/>
                    </a:lnTo>
                    <a:lnTo>
                      <a:pt x="54" y="276"/>
                    </a:lnTo>
                    <a:lnTo>
                      <a:pt x="60" y="282"/>
                    </a:lnTo>
                    <a:lnTo>
                      <a:pt x="66" y="286"/>
                    </a:lnTo>
                    <a:lnTo>
                      <a:pt x="82" y="290"/>
                    </a:lnTo>
                    <a:lnTo>
                      <a:pt x="86" y="290"/>
                    </a:lnTo>
                    <a:lnTo>
                      <a:pt x="86" y="290"/>
                    </a:lnTo>
                    <a:lnTo>
                      <a:pt x="86" y="290"/>
                    </a:lnTo>
                    <a:lnTo>
                      <a:pt x="92" y="296"/>
                    </a:lnTo>
                    <a:lnTo>
                      <a:pt x="104" y="300"/>
                    </a:lnTo>
                    <a:lnTo>
                      <a:pt x="152" y="302"/>
                    </a:lnTo>
                    <a:lnTo>
                      <a:pt x="152" y="302"/>
                    </a:lnTo>
                    <a:lnTo>
                      <a:pt x="194" y="304"/>
                    </a:lnTo>
                    <a:lnTo>
                      <a:pt x="204" y="306"/>
                    </a:lnTo>
                    <a:lnTo>
                      <a:pt x="210" y="310"/>
                    </a:lnTo>
                    <a:lnTo>
                      <a:pt x="210" y="310"/>
                    </a:lnTo>
                    <a:lnTo>
                      <a:pt x="214" y="312"/>
                    </a:lnTo>
                    <a:lnTo>
                      <a:pt x="214" y="318"/>
                    </a:lnTo>
                    <a:lnTo>
                      <a:pt x="214" y="332"/>
                    </a:lnTo>
                    <a:lnTo>
                      <a:pt x="214" y="332"/>
                    </a:lnTo>
                    <a:lnTo>
                      <a:pt x="214" y="342"/>
                    </a:lnTo>
                    <a:lnTo>
                      <a:pt x="216" y="346"/>
                    </a:lnTo>
                    <a:lnTo>
                      <a:pt x="234" y="342"/>
                    </a:lnTo>
                    <a:lnTo>
                      <a:pt x="234" y="342"/>
                    </a:lnTo>
                    <a:lnTo>
                      <a:pt x="242" y="340"/>
                    </a:lnTo>
                    <a:lnTo>
                      <a:pt x="250" y="338"/>
                    </a:lnTo>
                    <a:lnTo>
                      <a:pt x="256" y="340"/>
                    </a:lnTo>
                    <a:lnTo>
                      <a:pt x="258" y="342"/>
                    </a:lnTo>
                    <a:lnTo>
                      <a:pt x="266" y="350"/>
                    </a:lnTo>
                    <a:lnTo>
                      <a:pt x="266" y="350"/>
                    </a:lnTo>
                    <a:lnTo>
                      <a:pt x="278" y="362"/>
                    </a:lnTo>
                    <a:lnTo>
                      <a:pt x="280" y="364"/>
                    </a:lnTo>
                    <a:lnTo>
                      <a:pt x="282" y="366"/>
                    </a:lnTo>
                    <a:lnTo>
                      <a:pt x="282" y="366"/>
                    </a:lnTo>
                    <a:lnTo>
                      <a:pt x="290" y="360"/>
                    </a:lnTo>
                    <a:lnTo>
                      <a:pt x="298" y="350"/>
                    </a:lnTo>
                    <a:lnTo>
                      <a:pt x="300" y="348"/>
                    </a:lnTo>
                    <a:lnTo>
                      <a:pt x="314" y="358"/>
                    </a:lnTo>
                    <a:lnTo>
                      <a:pt x="324" y="350"/>
                    </a:lnTo>
                    <a:lnTo>
                      <a:pt x="324" y="350"/>
                    </a:lnTo>
                    <a:lnTo>
                      <a:pt x="326" y="342"/>
                    </a:lnTo>
                    <a:lnTo>
                      <a:pt x="330" y="338"/>
                    </a:lnTo>
                    <a:lnTo>
                      <a:pt x="334" y="334"/>
                    </a:lnTo>
                    <a:lnTo>
                      <a:pt x="342" y="332"/>
                    </a:lnTo>
                    <a:lnTo>
                      <a:pt x="346" y="330"/>
                    </a:lnTo>
                    <a:lnTo>
                      <a:pt x="344" y="328"/>
                    </a:lnTo>
                    <a:lnTo>
                      <a:pt x="342" y="326"/>
                    </a:lnTo>
                    <a:lnTo>
                      <a:pt x="342" y="326"/>
                    </a:lnTo>
                    <a:lnTo>
                      <a:pt x="344" y="306"/>
                    </a:lnTo>
                    <a:lnTo>
                      <a:pt x="344" y="306"/>
                    </a:lnTo>
                    <a:lnTo>
                      <a:pt x="338" y="300"/>
                    </a:lnTo>
                    <a:lnTo>
                      <a:pt x="334" y="296"/>
                    </a:lnTo>
                    <a:lnTo>
                      <a:pt x="328" y="294"/>
                    </a:lnTo>
                    <a:lnTo>
                      <a:pt x="320" y="294"/>
                    </a:lnTo>
                    <a:lnTo>
                      <a:pt x="320" y="294"/>
                    </a:lnTo>
                    <a:lnTo>
                      <a:pt x="310" y="296"/>
                    </a:lnTo>
                    <a:lnTo>
                      <a:pt x="306" y="296"/>
                    </a:lnTo>
                    <a:lnTo>
                      <a:pt x="302" y="294"/>
                    </a:lnTo>
                    <a:lnTo>
                      <a:pt x="302" y="294"/>
                    </a:lnTo>
                    <a:lnTo>
                      <a:pt x="302" y="290"/>
                    </a:lnTo>
                    <a:lnTo>
                      <a:pt x="302" y="286"/>
                    </a:lnTo>
                    <a:lnTo>
                      <a:pt x="302" y="286"/>
                    </a:lnTo>
                    <a:lnTo>
                      <a:pt x="292" y="272"/>
                    </a:lnTo>
                    <a:lnTo>
                      <a:pt x="282" y="262"/>
                    </a:lnTo>
                    <a:lnTo>
                      <a:pt x="282" y="262"/>
                    </a:lnTo>
                    <a:lnTo>
                      <a:pt x="278" y="256"/>
                    </a:lnTo>
                    <a:lnTo>
                      <a:pt x="274" y="250"/>
                    </a:lnTo>
                    <a:lnTo>
                      <a:pt x="272" y="244"/>
                    </a:lnTo>
                    <a:lnTo>
                      <a:pt x="274" y="238"/>
                    </a:lnTo>
                    <a:lnTo>
                      <a:pt x="274" y="236"/>
                    </a:lnTo>
                    <a:lnTo>
                      <a:pt x="298" y="240"/>
                    </a:lnTo>
                    <a:lnTo>
                      <a:pt x="296" y="226"/>
                    </a:lnTo>
                    <a:lnTo>
                      <a:pt x="296" y="226"/>
                    </a:lnTo>
                    <a:lnTo>
                      <a:pt x="296" y="216"/>
                    </a:lnTo>
                    <a:lnTo>
                      <a:pt x="298" y="212"/>
                    </a:lnTo>
                    <a:lnTo>
                      <a:pt x="300" y="210"/>
                    </a:lnTo>
                    <a:lnTo>
                      <a:pt x="300" y="210"/>
                    </a:lnTo>
                    <a:lnTo>
                      <a:pt x="304" y="206"/>
                    </a:lnTo>
                    <a:lnTo>
                      <a:pt x="310" y="204"/>
                    </a:lnTo>
                    <a:lnTo>
                      <a:pt x="318" y="200"/>
                    </a:lnTo>
                    <a:lnTo>
                      <a:pt x="318" y="196"/>
                    </a:lnTo>
                    <a:lnTo>
                      <a:pt x="318" y="196"/>
                    </a:lnTo>
                    <a:lnTo>
                      <a:pt x="312" y="178"/>
                    </a:lnTo>
                    <a:lnTo>
                      <a:pt x="312" y="170"/>
                    </a:lnTo>
                    <a:lnTo>
                      <a:pt x="312" y="166"/>
                    </a:lnTo>
                    <a:lnTo>
                      <a:pt x="318" y="162"/>
                    </a:lnTo>
                    <a:lnTo>
                      <a:pt x="318" y="162"/>
                    </a:lnTo>
                    <a:lnTo>
                      <a:pt x="324" y="162"/>
                    </a:lnTo>
                    <a:lnTo>
                      <a:pt x="338" y="166"/>
                    </a:lnTo>
                    <a:lnTo>
                      <a:pt x="338" y="166"/>
                    </a:lnTo>
                    <a:lnTo>
                      <a:pt x="340" y="166"/>
                    </a:lnTo>
                    <a:lnTo>
                      <a:pt x="340" y="168"/>
                    </a:lnTo>
                    <a:lnTo>
                      <a:pt x="340" y="168"/>
                    </a:lnTo>
                    <a:lnTo>
                      <a:pt x="356" y="186"/>
                    </a:lnTo>
                    <a:lnTo>
                      <a:pt x="370" y="162"/>
                    </a:lnTo>
                    <a:lnTo>
                      <a:pt x="370" y="162"/>
                    </a:lnTo>
                    <a:lnTo>
                      <a:pt x="356" y="140"/>
                    </a:lnTo>
                    <a:lnTo>
                      <a:pt x="348" y="128"/>
                    </a:lnTo>
                    <a:lnTo>
                      <a:pt x="336" y="136"/>
                    </a:lnTo>
                    <a:lnTo>
                      <a:pt x="334" y="134"/>
                    </a:lnTo>
                    <a:lnTo>
                      <a:pt x="302" y="126"/>
                    </a:lnTo>
                    <a:lnTo>
                      <a:pt x="302" y="126"/>
                    </a:lnTo>
                    <a:lnTo>
                      <a:pt x="302" y="126"/>
                    </a:lnTo>
                    <a:lnTo>
                      <a:pt x="302" y="126"/>
                    </a:lnTo>
                    <a:lnTo>
                      <a:pt x="292" y="122"/>
                    </a:lnTo>
                    <a:lnTo>
                      <a:pt x="286" y="116"/>
                    </a:lnTo>
                    <a:lnTo>
                      <a:pt x="280" y="110"/>
                    </a:lnTo>
                    <a:lnTo>
                      <a:pt x="278" y="106"/>
                    </a:lnTo>
                    <a:lnTo>
                      <a:pt x="260" y="96"/>
                    </a:lnTo>
                    <a:lnTo>
                      <a:pt x="260" y="78"/>
                    </a:lnTo>
                    <a:lnTo>
                      <a:pt x="294" y="58"/>
                    </a:lnTo>
                    <a:lnTo>
                      <a:pt x="294" y="58"/>
                    </a:lnTo>
                    <a:lnTo>
                      <a:pt x="292" y="44"/>
                    </a:lnTo>
                    <a:lnTo>
                      <a:pt x="286" y="30"/>
                    </a:lnTo>
                    <a:lnTo>
                      <a:pt x="282" y="18"/>
                    </a:lnTo>
                    <a:lnTo>
                      <a:pt x="258" y="22"/>
                    </a:lnTo>
                    <a:lnTo>
                      <a:pt x="258" y="22"/>
                    </a:lnTo>
                    <a:lnTo>
                      <a:pt x="242" y="26"/>
                    </a:lnTo>
                    <a:lnTo>
                      <a:pt x="226" y="28"/>
                    </a:lnTo>
                    <a:lnTo>
                      <a:pt x="200" y="22"/>
                    </a:lnTo>
                    <a:lnTo>
                      <a:pt x="200" y="14"/>
                    </a:lnTo>
                    <a:lnTo>
                      <a:pt x="196" y="14"/>
                    </a:lnTo>
                    <a:lnTo>
                      <a:pt x="190" y="10"/>
                    </a:lnTo>
                    <a:lnTo>
                      <a:pt x="188" y="6"/>
                    </a:lnTo>
                    <a:lnTo>
                      <a:pt x="188" y="6"/>
                    </a:lnTo>
                    <a:lnTo>
                      <a:pt x="188" y="6"/>
                    </a:lnTo>
                    <a:lnTo>
                      <a:pt x="188" y="6"/>
                    </a:lnTo>
                    <a:lnTo>
                      <a:pt x="188" y="6"/>
                    </a:lnTo>
                    <a:lnTo>
                      <a:pt x="186" y="2"/>
                    </a:lnTo>
                    <a:lnTo>
                      <a:pt x="186" y="2"/>
                    </a:lnTo>
                    <a:lnTo>
                      <a:pt x="186" y="0"/>
                    </a:lnTo>
                    <a:lnTo>
                      <a:pt x="186" y="0"/>
                    </a:lnTo>
                    <a:lnTo>
                      <a:pt x="184" y="22"/>
                    </a:lnTo>
                    <a:lnTo>
                      <a:pt x="182" y="28"/>
                    </a:lnTo>
                    <a:lnTo>
                      <a:pt x="182" y="28"/>
                    </a:lnTo>
                    <a:lnTo>
                      <a:pt x="180" y="34"/>
                    </a:lnTo>
                    <a:lnTo>
                      <a:pt x="182" y="36"/>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70" y="98"/>
                    </a:lnTo>
                    <a:lnTo>
                      <a:pt x="148" y="106"/>
                    </a:lnTo>
                    <a:lnTo>
                      <a:pt x="132" y="110"/>
                    </a:lnTo>
                    <a:lnTo>
                      <a:pt x="98" y="106"/>
                    </a:lnTo>
                    <a:lnTo>
                      <a:pt x="82" y="120"/>
                    </a:lnTo>
                    <a:lnTo>
                      <a:pt x="82" y="120"/>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2" name="MH_Other_32"/>
              <p:cNvSpPr/>
              <p:nvPr>
                <p:custDataLst>
                  <p:tags r:id="rId32"/>
                </p:custDataLst>
              </p:nvPr>
            </p:nvSpPr>
            <p:spPr bwMode="auto">
              <a:xfrm>
                <a:off x="6001046" y="4238167"/>
                <a:ext cx="142788" cy="308737"/>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24 w 106"/>
                  <a:gd name="T13" fmla="*/ 70 h 256"/>
                  <a:gd name="T14" fmla="*/ 10 w 106"/>
                  <a:gd name="T15" fmla="*/ 98 h 256"/>
                  <a:gd name="T16" fmla="*/ 4 w 106"/>
                  <a:gd name="T17" fmla="*/ 104 h 256"/>
                  <a:gd name="T18" fmla="*/ 0 w 106"/>
                  <a:gd name="T19" fmla="*/ 108 h 256"/>
                  <a:gd name="T20" fmla="*/ 6 w 106"/>
                  <a:gd name="T21" fmla="*/ 152 h 256"/>
                  <a:gd name="T22" fmla="*/ 6 w 106"/>
                  <a:gd name="T23" fmla="*/ 154 h 256"/>
                  <a:gd name="T24" fmla="*/ 6 w 106"/>
                  <a:gd name="T25" fmla="*/ 154 h 256"/>
                  <a:gd name="T26" fmla="*/ 2 w 106"/>
                  <a:gd name="T27" fmla="*/ 184 h 256"/>
                  <a:gd name="T28" fmla="*/ 2 w 106"/>
                  <a:gd name="T29" fmla="*/ 184 h 256"/>
                  <a:gd name="T30" fmla="*/ 2 w 106"/>
                  <a:gd name="T31" fmla="*/ 196 h 256"/>
                  <a:gd name="T32" fmla="*/ 2 w 106"/>
                  <a:gd name="T33" fmla="*/ 200 h 256"/>
                  <a:gd name="T34" fmla="*/ 4 w 106"/>
                  <a:gd name="T35" fmla="*/ 202 h 256"/>
                  <a:gd name="T36" fmla="*/ 36 w 106"/>
                  <a:gd name="T37" fmla="*/ 224 h 256"/>
                  <a:gd name="T38" fmla="*/ 36 w 106"/>
                  <a:gd name="T39" fmla="*/ 224 h 256"/>
                  <a:gd name="T40" fmla="*/ 38 w 106"/>
                  <a:gd name="T41" fmla="*/ 224 h 256"/>
                  <a:gd name="T42" fmla="*/ 38 w 106"/>
                  <a:gd name="T43" fmla="*/ 226 h 256"/>
                  <a:gd name="T44" fmla="*/ 38 w 106"/>
                  <a:gd name="T45" fmla="*/ 226 h 256"/>
                  <a:gd name="T46" fmla="*/ 38 w 106"/>
                  <a:gd name="T47" fmla="*/ 226 h 256"/>
                  <a:gd name="T48" fmla="*/ 42 w 106"/>
                  <a:gd name="T49" fmla="*/ 236 h 256"/>
                  <a:gd name="T50" fmla="*/ 50 w 106"/>
                  <a:gd name="T51" fmla="*/ 248 h 256"/>
                  <a:gd name="T52" fmla="*/ 50 w 106"/>
                  <a:gd name="T53" fmla="*/ 248 h 256"/>
                  <a:gd name="T54" fmla="*/ 56 w 106"/>
                  <a:gd name="T55" fmla="*/ 252 h 256"/>
                  <a:gd name="T56" fmla="*/ 62 w 106"/>
                  <a:gd name="T57" fmla="*/ 256 h 256"/>
                  <a:gd name="T58" fmla="*/ 66 w 106"/>
                  <a:gd name="T59" fmla="*/ 204 h 256"/>
                  <a:gd name="T60" fmla="*/ 66 w 106"/>
                  <a:gd name="T61" fmla="*/ 202 h 256"/>
                  <a:gd name="T62" fmla="*/ 90 w 106"/>
                  <a:gd name="T63" fmla="*/ 146 h 256"/>
                  <a:gd name="T64" fmla="*/ 98 w 106"/>
                  <a:gd name="T65" fmla="*/ 80 h 256"/>
                  <a:gd name="T66" fmla="*/ 98 w 106"/>
                  <a:gd name="T67" fmla="*/ 78 h 256"/>
                  <a:gd name="T68" fmla="*/ 98 w 106"/>
                  <a:gd name="T69" fmla="*/ 78 h 256"/>
                  <a:gd name="T70" fmla="*/ 106 w 106"/>
                  <a:gd name="T71" fmla="*/ 60 h 256"/>
                  <a:gd name="T72" fmla="*/ 100 w 106"/>
                  <a:gd name="T73" fmla="*/ 44 h 256"/>
                  <a:gd name="T74" fmla="*/ 100 w 106"/>
                  <a:gd name="T75" fmla="*/ 44 h 256"/>
                  <a:gd name="T76" fmla="*/ 98 w 106"/>
                  <a:gd name="T77" fmla="*/ 44 h 256"/>
                  <a:gd name="T78" fmla="*/ 98 w 106"/>
                  <a:gd name="T79" fmla="*/ 24 h 256"/>
                  <a:gd name="T80" fmla="*/ 98 w 106"/>
                  <a:gd name="T81" fmla="*/ 22 h 256"/>
                  <a:gd name="T82" fmla="*/ 98 w 106"/>
                  <a:gd name="T83" fmla="*/ 22 h 256"/>
                  <a:gd name="T84" fmla="*/ 102 w 106"/>
                  <a:gd name="T85" fmla="*/ 16 h 256"/>
                  <a:gd name="T86" fmla="*/ 106 w 106"/>
                  <a:gd name="T87" fmla="*/ 12 h 256"/>
                  <a:gd name="T88" fmla="*/ 80 w 106"/>
                  <a:gd name="T8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256">
                    <a:moveTo>
                      <a:pt x="80" y="0"/>
                    </a:moveTo>
                    <a:lnTo>
                      <a:pt x="80" y="0"/>
                    </a:lnTo>
                    <a:lnTo>
                      <a:pt x="62" y="14"/>
                    </a:lnTo>
                    <a:lnTo>
                      <a:pt x="46" y="32"/>
                    </a:lnTo>
                    <a:lnTo>
                      <a:pt x="34" y="50"/>
                    </a:lnTo>
                    <a:lnTo>
                      <a:pt x="24" y="70"/>
                    </a:lnTo>
                    <a:lnTo>
                      <a:pt x="24" y="70"/>
                    </a:lnTo>
                    <a:lnTo>
                      <a:pt x="10" y="98"/>
                    </a:lnTo>
                    <a:lnTo>
                      <a:pt x="4" y="104"/>
                    </a:lnTo>
                    <a:lnTo>
                      <a:pt x="0" y="108"/>
                    </a:lnTo>
                    <a:lnTo>
                      <a:pt x="6" y="152"/>
                    </a:lnTo>
                    <a:lnTo>
                      <a:pt x="6" y="154"/>
                    </a:lnTo>
                    <a:lnTo>
                      <a:pt x="6" y="154"/>
                    </a:lnTo>
                    <a:lnTo>
                      <a:pt x="2" y="184"/>
                    </a:lnTo>
                    <a:lnTo>
                      <a:pt x="2" y="184"/>
                    </a:lnTo>
                    <a:lnTo>
                      <a:pt x="2" y="196"/>
                    </a:lnTo>
                    <a:lnTo>
                      <a:pt x="2" y="200"/>
                    </a:lnTo>
                    <a:lnTo>
                      <a:pt x="4" y="202"/>
                    </a:lnTo>
                    <a:lnTo>
                      <a:pt x="36" y="224"/>
                    </a:lnTo>
                    <a:lnTo>
                      <a:pt x="36" y="224"/>
                    </a:lnTo>
                    <a:lnTo>
                      <a:pt x="38" y="224"/>
                    </a:lnTo>
                    <a:lnTo>
                      <a:pt x="38" y="226"/>
                    </a:lnTo>
                    <a:lnTo>
                      <a:pt x="38" y="226"/>
                    </a:lnTo>
                    <a:lnTo>
                      <a:pt x="38" y="226"/>
                    </a:lnTo>
                    <a:lnTo>
                      <a:pt x="42" y="236"/>
                    </a:lnTo>
                    <a:lnTo>
                      <a:pt x="50" y="248"/>
                    </a:lnTo>
                    <a:lnTo>
                      <a:pt x="50" y="248"/>
                    </a:lnTo>
                    <a:lnTo>
                      <a:pt x="56" y="252"/>
                    </a:lnTo>
                    <a:lnTo>
                      <a:pt x="62" y="256"/>
                    </a:lnTo>
                    <a:lnTo>
                      <a:pt x="66" y="204"/>
                    </a:lnTo>
                    <a:lnTo>
                      <a:pt x="66" y="202"/>
                    </a:lnTo>
                    <a:lnTo>
                      <a:pt x="90" y="146"/>
                    </a:lnTo>
                    <a:lnTo>
                      <a:pt x="98" y="80"/>
                    </a:lnTo>
                    <a:lnTo>
                      <a:pt x="98" y="78"/>
                    </a:lnTo>
                    <a:lnTo>
                      <a:pt x="98" y="78"/>
                    </a:lnTo>
                    <a:lnTo>
                      <a:pt x="106" y="60"/>
                    </a:lnTo>
                    <a:lnTo>
                      <a:pt x="100" y="44"/>
                    </a:lnTo>
                    <a:lnTo>
                      <a:pt x="100" y="44"/>
                    </a:lnTo>
                    <a:lnTo>
                      <a:pt x="98" y="44"/>
                    </a:lnTo>
                    <a:lnTo>
                      <a:pt x="98" y="24"/>
                    </a:lnTo>
                    <a:lnTo>
                      <a:pt x="98" y="22"/>
                    </a:lnTo>
                    <a:lnTo>
                      <a:pt x="98" y="22"/>
                    </a:lnTo>
                    <a:lnTo>
                      <a:pt x="102" y="16"/>
                    </a:lnTo>
                    <a:lnTo>
                      <a:pt x="106" y="12"/>
                    </a:lnTo>
                    <a:lnTo>
                      <a:pt x="80" y="0"/>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3" name="MH_Other_33"/>
              <p:cNvSpPr/>
              <p:nvPr>
                <p:custDataLst>
                  <p:tags r:id="rId33"/>
                </p:custDataLst>
              </p:nvPr>
            </p:nvSpPr>
            <p:spPr bwMode="auto">
              <a:xfrm>
                <a:off x="4954465" y="4785138"/>
                <a:ext cx="214965" cy="169171"/>
              </a:xfrm>
              <a:custGeom>
                <a:avLst/>
                <a:gdLst>
                  <a:gd name="T0" fmla="*/ 72 w 160"/>
                  <a:gd name="T1" fmla="*/ 14 h 140"/>
                  <a:gd name="T2" fmla="*/ 70 w 160"/>
                  <a:gd name="T3" fmla="*/ 18 h 140"/>
                  <a:gd name="T4" fmla="*/ 70 w 160"/>
                  <a:gd name="T5" fmla="*/ 18 h 140"/>
                  <a:gd name="T6" fmla="*/ 68 w 160"/>
                  <a:gd name="T7" fmla="*/ 20 h 140"/>
                  <a:gd name="T8" fmla="*/ 36 w 160"/>
                  <a:gd name="T9" fmla="*/ 28 h 140"/>
                  <a:gd name="T10" fmla="*/ 38 w 160"/>
                  <a:gd name="T11" fmla="*/ 32 h 140"/>
                  <a:gd name="T12" fmla="*/ 48 w 160"/>
                  <a:gd name="T13" fmla="*/ 44 h 140"/>
                  <a:gd name="T14" fmla="*/ 48 w 160"/>
                  <a:gd name="T15" fmla="*/ 44 h 140"/>
                  <a:gd name="T16" fmla="*/ 44 w 160"/>
                  <a:gd name="T17" fmla="*/ 46 h 140"/>
                  <a:gd name="T18" fmla="*/ 30 w 160"/>
                  <a:gd name="T19" fmla="*/ 54 h 140"/>
                  <a:gd name="T20" fmla="*/ 6 w 160"/>
                  <a:gd name="T21" fmla="*/ 72 h 140"/>
                  <a:gd name="T22" fmla="*/ 6 w 160"/>
                  <a:gd name="T23" fmla="*/ 72 h 140"/>
                  <a:gd name="T24" fmla="*/ 2 w 160"/>
                  <a:gd name="T25" fmla="*/ 80 h 140"/>
                  <a:gd name="T26" fmla="*/ 0 w 160"/>
                  <a:gd name="T27" fmla="*/ 92 h 140"/>
                  <a:gd name="T28" fmla="*/ 4 w 160"/>
                  <a:gd name="T29" fmla="*/ 108 h 140"/>
                  <a:gd name="T30" fmla="*/ 10 w 160"/>
                  <a:gd name="T31" fmla="*/ 126 h 140"/>
                  <a:gd name="T32" fmla="*/ 34 w 160"/>
                  <a:gd name="T33" fmla="*/ 128 h 140"/>
                  <a:gd name="T34" fmla="*/ 36 w 160"/>
                  <a:gd name="T35" fmla="*/ 128 h 140"/>
                  <a:gd name="T36" fmla="*/ 36 w 160"/>
                  <a:gd name="T37" fmla="*/ 128 h 140"/>
                  <a:gd name="T38" fmla="*/ 60 w 160"/>
                  <a:gd name="T39" fmla="*/ 140 h 140"/>
                  <a:gd name="T40" fmla="*/ 86 w 160"/>
                  <a:gd name="T41" fmla="*/ 136 h 140"/>
                  <a:gd name="T42" fmla="*/ 86 w 160"/>
                  <a:gd name="T43" fmla="*/ 136 h 140"/>
                  <a:gd name="T44" fmla="*/ 94 w 160"/>
                  <a:gd name="T45" fmla="*/ 132 h 140"/>
                  <a:gd name="T46" fmla="*/ 102 w 160"/>
                  <a:gd name="T47" fmla="*/ 126 h 140"/>
                  <a:gd name="T48" fmla="*/ 112 w 160"/>
                  <a:gd name="T49" fmla="*/ 118 h 140"/>
                  <a:gd name="T50" fmla="*/ 122 w 160"/>
                  <a:gd name="T51" fmla="*/ 106 h 140"/>
                  <a:gd name="T52" fmla="*/ 124 w 160"/>
                  <a:gd name="T53" fmla="*/ 106 h 140"/>
                  <a:gd name="T54" fmla="*/ 126 w 160"/>
                  <a:gd name="T55" fmla="*/ 104 h 140"/>
                  <a:gd name="T56" fmla="*/ 136 w 160"/>
                  <a:gd name="T57" fmla="*/ 100 h 140"/>
                  <a:gd name="T58" fmla="*/ 134 w 160"/>
                  <a:gd name="T59" fmla="*/ 66 h 140"/>
                  <a:gd name="T60" fmla="*/ 134 w 160"/>
                  <a:gd name="T61" fmla="*/ 66 h 140"/>
                  <a:gd name="T62" fmla="*/ 148 w 160"/>
                  <a:gd name="T63" fmla="*/ 44 h 140"/>
                  <a:gd name="T64" fmla="*/ 148 w 160"/>
                  <a:gd name="T65" fmla="*/ 44 h 140"/>
                  <a:gd name="T66" fmla="*/ 148 w 160"/>
                  <a:gd name="T67" fmla="*/ 44 h 140"/>
                  <a:gd name="T68" fmla="*/ 160 w 160"/>
                  <a:gd name="T69" fmla="*/ 34 h 140"/>
                  <a:gd name="T70" fmla="*/ 160 w 160"/>
                  <a:gd name="T71" fmla="*/ 34 h 140"/>
                  <a:gd name="T72" fmla="*/ 160 w 160"/>
                  <a:gd name="T73" fmla="*/ 22 h 140"/>
                  <a:gd name="T74" fmla="*/ 158 w 160"/>
                  <a:gd name="T75" fmla="*/ 14 h 140"/>
                  <a:gd name="T76" fmla="*/ 156 w 160"/>
                  <a:gd name="T77" fmla="*/ 10 h 140"/>
                  <a:gd name="T78" fmla="*/ 156 w 160"/>
                  <a:gd name="T79" fmla="*/ 10 h 140"/>
                  <a:gd name="T80" fmla="*/ 152 w 160"/>
                  <a:gd name="T81" fmla="*/ 2 h 140"/>
                  <a:gd name="T82" fmla="*/ 146 w 160"/>
                  <a:gd name="T83" fmla="*/ 0 h 140"/>
                  <a:gd name="T84" fmla="*/ 146 w 160"/>
                  <a:gd name="T85" fmla="*/ 12 h 140"/>
                  <a:gd name="T86" fmla="*/ 126 w 160"/>
                  <a:gd name="T87" fmla="*/ 8 h 140"/>
                  <a:gd name="T88" fmla="*/ 116 w 160"/>
                  <a:gd name="T89" fmla="*/ 14 h 140"/>
                  <a:gd name="T90" fmla="*/ 114 w 160"/>
                  <a:gd name="T91" fmla="*/ 14 h 140"/>
                  <a:gd name="T92" fmla="*/ 114 w 160"/>
                  <a:gd name="T93" fmla="*/ 14 h 140"/>
                  <a:gd name="T94" fmla="*/ 72 w 160"/>
                  <a:gd name="T95"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40">
                    <a:moveTo>
                      <a:pt x="72" y="14"/>
                    </a:moveTo>
                    <a:lnTo>
                      <a:pt x="70" y="18"/>
                    </a:lnTo>
                    <a:lnTo>
                      <a:pt x="70" y="18"/>
                    </a:lnTo>
                    <a:lnTo>
                      <a:pt x="68" y="20"/>
                    </a:lnTo>
                    <a:lnTo>
                      <a:pt x="36" y="28"/>
                    </a:lnTo>
                    <a:lnTo>
                      <a:pt x="38" y="32"/>
                    </a:lnTo>
                    <a:lnTo>
                      <a:pt x="48" y="44"/>
                    </a:lnTo>
                    <a:lnTo>
                      <a:pt x="48" y="44"/>
                    </a:lnTo>
                    <a:lnTo>
                      <a:pt x="44" y="46"/>
                    </a:lnTo>
                    <a:lnTo>
                      <a:pt x="30" y="54"/>
                    </a:lnTo>
                    <a:lnTo>
                      <a:pt x="6" y="72"/>
                    </a:lnTo>
                    <a:lnTo>
                      <a:pt x="6" y="72"/>
                    </a:lnTo>
                    <a:lnTo>
                      <a:pt x="2" y="80"/>
                    </a:lnTo>
                    <a:lnTo>
                      <a:pt x="0" y="92"/>
                    </a:lnTo>
                    <a:lnTo>
                      <a:pt x="4" y="108"/>
                    </a:lnTo>
                    <a:lnTo>
                      <a:pt x="10" y="126"/>
                    </a:lnTo>
                    <a:lnTo>
                      <a:pt x="34" y="128"/>
                    </a:lnTo>
                    <a:lnTo>
                      <a:pt x="36" y="128"/>
                    </a:lnTo>
                    <a:lnTo>
                      <a:pt x="36" y="128"/>
                    </a:lnTo>
                    <a:lnTo>
                      <a:pt x="60" y="140"/>
                    </a:lnTo>
                    <a:lnTo>
                      <a:pt x="86" y="136"/>
                    </a:lnTo>
                    <a:lnTo>
                      <a:pt x="86" y="136"/>
                    </a:lnTo>
                    <a:lnTo>
                      <a:pt x="94" y="132"/>
                    </a:lnTo>
                    <a:lnTo>
                      <a:pt x="102" y="126"/>
                    </a:lnTo>
                    <a:lnTo>
                      <a:pt x="112" y="118"/>
                    </a:lnTo>
                    <a:lnTo>
                      <a:pt x="122" y="106"/>
                    </a:lnTo>
                    <a:lnTo>
                      <a:pt x="124" y="106"/>
                    </a:lnTo>
                    <a:lnTo>
                      <a:pt x="126" y="104"/>
                    </a:lnTo>
                    <a:lnTo>
                      <a:pt x="136" y="100"/>
                    </a:lnTo>
                    <a:lnTo>
                      <a:pt x="134" y="66"/>
                    </a:lnTo>
                    <a:lnTo>
                      <a:pt x="134" y="66"/>
                    </a:lnTo>
                    <a:lnTo>
                      <a:pt x="148" y="44"/>
                    </a:lnTo>
                    <a:lnTo>
                      <a:pt x="148" y="44"/>
                    </a:lnTo>
                    <a:lnTo>
                      <a:pt x="148" y="44"/>
                    </a:lnTo>
                    <a:lnTo>
                      <a:pt x="160" y="34"/>
                    </a:lnTo>
                    <a:lnTo>
                      <a:pt x="160" y="34"/>
                    </a:lnTo>
                    <a:lnTo>
                      <a:pt x="160" y="22"/>
                    </a:lnTo>
                    <a:lnTo>
                      <a:pt x="158" y="14"/>
                    </a:lnTo>
                    <a:lnTo>
                      <a:pt x="156" y="10"/>
                    </a:lnTo>
                    <a:lnTo>
                      <a:pt x="156" y="10"/>
                    </a:lnTo>
                    <a:lnTo>
                      <a:pt x="152" y="2"/>
                    </a:lnTo>
                    <a:lnTo>
                      <a:pt x="146" y="0"/>
                    </a:lnTo>
                    <a:lnTo>
                      <a:pt x="146" y="12"/>
                    </a:lnTo>
                    <a:lnTo>
                      <a:pt x="126" y="8"/>
                    </a:lnTo>
                    <a:lnTo>
                      <a:pt x="116" y="14"/>
                    </a:lnTo>
                    <a:lnTo>
                      <a:pt x="114" y="14"/>
                    </a:lnTo>
                    <a:lnTo>
                      <a:pt x="114" y="14"/>
                    </a:lnTo>
                    <a:lnTo>
                      <a:pt x="72" y="1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grpSp>
        <p:cxnSp>
          <p:nvCxnSpPr>
            <p:cNvPr id="2894" name="MH_Other_34"/>
            <p:cNvCxnSpPr>
              <a:endCxn id="2860" idx="8"/>
            </p:cNvCxnSpPr>
            <p:nvPr>
              <p:custDataLst>
                <p:tags r:id="rId34"/>
              </p:custDataLst>
            </p:nvPr>
          </p:nvCxnSpPr>
          <p:spPr>
            <a:xfrm flipV="1">
              <a:off x="5894518" y="4121759"/>
              <a:ext cx="1691321" cy="15082"/>
            </a:xfrm>
            <a:prstGeom prst="line">
              <a:avLst/>
            </a:prstGeom>
            <a:noFill/>
            <a:ln w="9525" cap="flat" cmpd="sng" algn="ctr">
              <a:solidFill>
                <a:srgbClr val="B6B6B6"/>
              </a:solidFill>
              <a:prstDash val="sysDash"/>
            </a:ln>
            <a:effectLst/>
          </p:spPr>
        </p:cxnSp>
        <p:sp>
          <p:nvSpPr>
            <p:cNvPr id="2895" name="MH_Text_2"/>
            <p:cNvSpPr txBox="1"/>
            <p:nvPr>
              <p:custDataLst>
                <p:tags r:id="rId35"/>
              </p:custDataLst>
            </p:nvPr>
          </p:nvSpPr>
          <p:spPr>
            <a:xfrm>
              <a:off x="5862619" y="4167008"/>
              <a:ext cx="1472366" cy="362920"/>
            </a:xfrm>
            <a:prstGeom prst="rect">
              <a:avLst/>
            </a:prstGeom>
            <a:noFill/>
          </p:spPr>
          <p:txBody>
            <a:bodyPr>
              <a:spAutoFit/>
            </a:body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2865</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896" name="MH_Other_35"/>
            <p:cNvSpPr/>
            <p:nvPr>
              <p:custDataLst>
                <p:tags r:id="rId36"/>
              </p:custDataLst>
            </p:nvPr>
          </p:nvSpPr>
          <p:spPr>
            <a:xfrm>
              <a:off x="7812596" y="5369194"/>
              <a:ext cx="162850"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cxnSp>
          <p:nvCxnSpPr>
            <p:cNvPr id="2897" name="MH_Other_36"/>
            <p:cNvCxnSpPr/>
            <p:nvPr>
              <p:custDataLst>
                <p:tags r:id="rId37"/>
              </p:custDataLst>
            </p:nvPr>
          </p:nvCxnSpPr>
          <p:spPr>
            <a:xfrm flipV="1">
              <a:off x="5345552" y="5547184"/>
              <a:ext cx="2467045" cy="16588"/>
            </a:xfrm>
            <a:prstGeom prst="line">
              <a:avLst/>
            </a:prstGeom>
            <a:noFill/>
            <a:ln w="9525" cap="flat" cmpd="sng" algn="ctr">
              <a:solidFill>
                <a:srgbClr val="B6B6B6"/>
              </a:solidFill>
              <a:prstDash val="sysDash"/>
            </a:ln>
            <a:effectLst/>
          </p:spPr>
        </p:cxnSp>
        <p:sp>
          <p:nvSpPr>
            <p:cNvPr id="2898" name="MH_Text_4"/>
            <p:cNvSpPr txBox="1">
              <a:spLocks noChangeArrowheads="1"/>
            </p:cNvSpPr>
            <p:nvPr>
              <p:custDataLst>
                <p:tags r:id="rId38"/>
              </p:custDataLst>
            </p:nvPr>
          </p:nvSpPr>
          <p:spPr bwMode="auto">
            <a:xfrm>
              <a:off x="5919701" y="5592450"/>
              <a:ext cx="1472366" cy="36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a:lnSpc>
                  <a:spcPct val="120000"/>
                </a:lnSpc>
                <a:defRPr/>
              </a:pPr>
              <a:r>
                <a:rPr lang="en-US" altLang="zh-CN" sz="1600" dirty="0" smtClean="0">
                  <a:solidFill>
                    <a:srgbClr val="313D51"/>
                  </a:solidFill>
                  <a:latin typeface="思源黑体" panose="020B0500000000000000" pitchFamily="34" charset="-122"/>
                  <a:ea typeface="思源黑体" panose="020B0500000000000000" pitchFamily="34" charset="-122"/>
                  <a:cs typeface="Arial" panose="020B0604020202020204" pitchFamily="34" charset="0"/>
                </a:rPr>
                <a:t>13289</a:t>
              </a:r>
              <a:endParaRPr lang="zh-CN" altLang="en-US" sz="1600" dirty="0" smtClean="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899" name="MH_Other_37"/>
            <p:cNvSpPr/>
            <p:nvPr>
              <p:custDataLst>
                <p:tags r:id="rId39"/>
              </p:custDataLst>
            </p:nvPr>
          </p:nvSpPr>
          <p:spPr>
            <a:xfrm>
              <a:off x="1356537" y="2834895"/>
              <a:ext cx="162850"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cxnSp>
          <p:nvCxnSpPr>
            <p:cNvPr id="2900" name="MH_Other_38"/>
            <p:cNvCxnSpPr/>
            <p:nvPr>
              <p:custDataLst>
                <p:tags r:id="rId40"/>
              </p:custDataLst>
            </p:nvPr>
          </p:nvCxnSpPr>
          <p:spPr>
            <a:xfrm>
              <a:off x="1356534" y="3029477"/>
              <a:ext cx="1692297" cy="0"/>
            </a:xfrm>
            <a:prstGeom prst="line">
              <a:avLst/>
            </a:prstGeom>
            <a:noFill/>
            <a:ln w="9525" cap="flat" cmpd="sng" algn="ctr">
              <a:solidFill>
                <a:srgbClr val="B6B6B6"/>
              </a:solidFill>
              <a:prstDash val="sysDash"/>
            </a:ln>
            <a:effectLst/>
          </p:spPr>
        </p:cxnSp>
        <p:sp>
          <p:nvSpPr>
            <p:cNvPr id="2901" name="MH_SubTitle_1"/>
            <p:cNvSpPr txBox="1"/>
            <p:nvPr>
              <p:custDataLst>
                <p:tags r:id="rId41"/>
              </p:custDataLst>
            </p:nvPr>
          </p:nvSpPr>
          <p:spPr>
            <a:xfrm>
              <a:off x="1648670" y="2661475"/>
              <a:ext cx="1294402" cy="362920"/>
            </a:xfrm>
            <a:prstGeom prst="rect">
              <a:avLst/>
            </a:prstGeom>
            <a:noFill/>
          </p:spPr>
          <p:txBody>
            <a:bodyPr wrap="square">
              <a:spAutoFit/>
            </a:bodyPr>
            <a:lstStyle/>
            <a:p>
              <a:pPr>
                <a:lnSpc>
                  <a:spcPct val="120000"/>
                </a:lnSpc>
                <a:defRPr/>
              </a:pPr>
              <a:r>
                <a:rPr lang="zh-CN" altLang="en-US" sz="1600" b="1" dirty="0" smtClean="0">
                  <a:solidFill>
                    <a:srgbClr val="313D51"/>
                  </a:solidFill>
                  <a:latin typeface="思源黑体" panose="020B0500000000000000" pitchFamily="34" charset="-122"/>
                  <a:ea typeface="思源黑体" panose="020B0500000000000000" pitchFamily="34" charset="-122"/>
                </a:rPr>
                <a:t>标题文字</a:t>
              </a:r>
              <a:endParaRPr lang="zh-CN" altLang="en-US" sz="1600" b="1" dirty="0">
                <a:solidFill>
                  <a:srgbClr val="313D51"/>
                </a:solidFill>
                <a:latin typeface="思源黑体" panose="020B0500000000000000" pitchFamily="34" charset="-122"/>
                <a:ea typeface="思源黑体" panose="020B0500000000000000" pitchFamily="34" charset="-122"/>
              </a:endParaRPr>
            </a:p>
          </p:txBody>
        </p:sp>
        <p:sp>
          <p:nvSpPr>
            <p:cNvPr id="2902" name="MH_Text_1"/>
            <p:cNvSpPr txBox="1"/>
            <p:nvPr>
              <p:custDataLst>
                <p:tags r:id="rId42"/>
              </p:custDataLst>
            </p:nvPr>
          </p:nvSpPr>
          <p:spPr>
            <a:xfrm>
              <a:off x="1423699" y="3059643"/>
              <a:ext cx="1472365" cy="362920"/>
            </a:xfrm>
            <a:prstGeom prst="rect">
              <a:avLst/>
            </a:prstGeom>
            <a:noFill/>
          </p:spPr>
          <p:txBody>
            <a:bodyPr>
              <a:spAutoFit/>
            </a:body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3896</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903" name="MH_Other_39"/>
            <p:cNvSpPr/>
            <p:nvPr>
              <p:custDataLst>
                <p:tags r:id="rId43"/>
              </p:custDataLst>
            </p:nvPr>
          </p:nvSpPr>
          <p:spPr>
            <a:xfrm>
              <a:off x="1041323" y="4729638"/>
              <a:ext cx="164529"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cxnSp>
          <p:nvCxnSpPr>
            <p:cNvPr id="2904" name="MH_Other_40"/>
            <p:cNvCxnSpPr>
              <a:stCxn id="2903" idx="8"/>
            </p:cNvCxnSpPr>
            <p:nvPr>
              <p:custDataLst>
                <p:tags r:id="rId44"/>
              </p:custDataLst>
            </p:nvPr>
          </p:nvCxnSpPr>
          <p:spPr>
            <a:xfrm>
              <a:off x="1123588" y="4907628"/>
              <a:ext cx="3201194" cy="15082"/>
            </a:xfrm>
            <a:prstGeom prst="line">
              <a:avLst/>
            </a:prstGeom>
            <a:noFill/>
            <a:ln w="9525" cap="flat" cmpd="sng" algn="ctr">
              <a:solidFill>
                <a:srgbClr val="B6B6B6"/>
              </a:solidFill>
              <a:prstDash val="sysDash"/>
            </a:ln>
            <a:effectLst/>
          </p:spPr>
        </p:cxnSp>
        <p:sp>
          <p:nvSpPr>
            <p:cNvPr id="2905" name="MH_Text_3"/>
            <p:cNvSpPr txBox="1"/>
            <p:nvPr>
              <p:custDataLst>
                <p:tags r:id="rId45"/>
              </p:custDataLst>
            </p:nvPr>
          </p:nvSpPr>
          <p:spPr>
            <a:xfrm>
              <a:off x="1423698" y="4952877"/>
              <a:ext cx="1472366" cy="362920"/>
            </a:xfrm>
            <a:prstGeom prst="rect">
              <a:avLst/>
            </a:prstGeom>
            <a:noFill/>
          </p:spPr>
          <p:txBody>
            <a:bodyPr>
              <a:spAutoFit/>
            </a:body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2106</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907" name="MH_SubTitle_1"/>
            <p:cNvSpPr txBox="1"/>
            <p:nvPr>
              <p:custDataLst>
                <p:tags r:id="rId46"/>
              </p:custDataLst>
            </p:nvPr>
          </p:nvSpPr>
          <p:spPr>
            <a:xfrm>
              <a:off x="1270830" y="4528909"/>
              <a:ext cx="1294402" cy="362920"/>
            </a:xfrm>
            <a:prstGeom prst="rect">
              <a:avLst/>
            </a:prstGeom>
            <a:noFill/>
          </p:spPr>
          <p:txBody>
            <a:bodyPr wrap="square">
              <a:spAutoFit/>
            </a:bodyPr>
            <a:lstStyle/>
            <a:p>
              <a:pPr>
                <a:lnSpc>
                  <a:spcPct val="120000"/>
                </a:lnSpc>
                <a:defRPr/>
              </a:pPr>
              <a:r>
                <a:rPr lang="zh-CN" altLang="en-US" sz="1600" b="1" dirty="0" smtClean="0">
                  <a:solidFill>
                    <a:srgbClr val="313D51"/>
                  </a:solidFill>
                  <a:latin typeface="思源黑体" panose="020B0500000000000000" pitchFamily="34" charset="-122"/>
                  <a:ea typeface="思源黑体" panose="020B0500000000000000" pitchFamily="34" charset="-122"/>
                </a:rPr>
                <a:t>标题文字</a:t>
              </a:r>
              <a:endParaRPr lang="zh-CN" altLang="en-US" sz="1600" b="1" dirty="0">
                <a:solidFill>
                  <a:srgbClr val="313D51"/>
                </a:solidFill>
                <a:latin typeface="思源黑体" panose="020B0500000000000000" pitchFamily="34" charset="-122"/>
                <a:ea typeface="思源黑体" panose="020B0500000000000000" pitchFamily="34" charset="-122"/>
              </a:endParaRPr>
            </a:p>
          </p:txBody>
        </p:sp>
        <p:sp>
          <p:nvSpPr>
            <p:cNvPr id="2908" name="MH_SubTitle_1"/>
            <p:cNvSpPr txBox="1"/>
            <p:nvPr>
              <p:custDataLst>
                <p:tags r:id="rId47"/>
              </p:custDataLst>
            </p:nvPr>
          </p:nvSpPr>
          <p:spPr>
            <a:xfrm>
              <a:off x="6166464" y="3778568"/>
              <a:ext cx="1294402" cy="362920"/>
            </a:xfrm>
            <a:prstGeom prst="rect">
              <a:avLst/>
            </a:prstGeom>
            <a:noFill/>
          </p:spPr>
          <p:txBody>
            <a:bodyPr wrap="square">
              <a:spAutoFit/>
            </a:bodyPr>
            <a:lstStyle/>
            <a:p>
              <a:pPr>
                <a:lnSpc>
                  <a:spcPct val="120000"/>
                </a:lnSpc>
                <a:defRPr/>
              </a:pPr>
              <a:r>
                <a:rPr lang="zh-CN" altLang="en-US" sz="1600" b="1" dirty="0" smtClean="0">
                  <a:solidFill>
                    <a:srgbClr val="313D51"/>
                  </a:solidFill>
                  <a:latin typeface="思源黑体" panose="020B0500000000000000" pitchFamily="34" charset="-122"/>
                  <a:ea typeface="思源黑体" panose="020B0500000000000000" pitchFamily="34" charset="-122"/>
                </a:rPr>
                <a:t>标题文字</a:t>
              </a:r>
              <a:endParaRPr lang="zh-CN" altLang="en-US" sz="1600" b="1" dirty="0">
                <a:solidFill>
                  <a:srgbClr val="313D51"/>
                </a:solidFill>
                <a:latin typeface="思源黑体" panose="020B0500000000000000" pitchFamily="34" charset="-122"/>
                <a:ea typeface="思源黑体" panose="020B0500000000000000" pitchFamily="34" charset="-122"/>
              </a:endParaRPr>
            </a:p>
          </p:txBody>
        </p:sp>
        <p:sp>
          <p:nvSpPr>
            <p:cNvPr id="2909" name="MH_SubTitle_1"/>
            <p:cNvSpPr txBox="1"/>
            <p:nvPr>
              <p:custDataLst>
                <p:tags r:id="rId48"/>
              </p:custDataLst>
            </p:nvPr>
          </p:nvSpPr>
          <p:spPr>
            <a:xfrm>
              <a:off x="6372860" y="5179605"/>
              <a:ext cx="1294402" cy="362920"/>
            </a:xfrm>
            <a:prstGeom prst="rect">
              <a:avLst/>
            </a:prstGeom>
            <a:noFill/>
          </p:spPr>
          <p:txBody>
            <a:bodyPr wrap="square">
              <a:spAutoFit/>
            </a:bodyPr>
            <a:lstStyle/>
            <a:p>
              <a:pPr>
                <a:lnSpc>
                  <a:spcPct val="120000"/>
                </a:lnSpc>
                <a:defRPr/>
              </a:pPr>
              <a:r>
                <a:rPr lang="zh-CN" altLang="en-US" sz="1600" b="1" dirty="0" smtClean="0">
                  <a:solidFill>
                    <a:srgbClr val="313D51"/>
                  </a:solidFill>
                  <a:latin typeface="思源黑体" panose="020B0500000000000000" pitchFamily="34" charset="-122"/>
                  <a:ea typeface="思源黑体" panose="020B0500000000000000" pitchFamily="34" charset="-122"/>
                </a:rPr>
                <a:t>标题文字</a:t>
              </a:r>
              <a:endParaRPr lang="zh-CN" altLang="en-US" sz="1600" b="1" dirty="0">
                <a:solidFill>
                  <a:srgbClr val="313D51"/>
                </a:solidFill>
                <a:latin typeface="思源黑体" panose="020B0500000000000000" pitchFamily="34" charset="-122"/>
                <a:ea typeface="思源黑体" panose="020B0500000000000000" pitchFamily="34" charset="-122"/>
              </a:endParaRPr>
            </a:p>
          </p:txBody>
        </p:sp>
      </p:grpSp>
      <p:grpSp>
        <p:nvGrpSpPr>
          <p:cNvPr id="33" name="组合 32"/>
          <p:cNvGrpSpPr/>
          <p:nvPr/>
        </p:nvGrpSpPr>
        <p:grpSpPr>
          <a:xfrm>
            <a:off x="8270408" y="2734036"/>
            <a:ext cx="2639580" cy="667519"/>
            <a:chOff x="896866" y="1496892"/>
            <a:chExt cx="2639580" cy="667519"/>
          </a:xfrm>
        </p:grpSpPr>
        <p:sp>
          <p:nvSpPr>
            <p:cNvPr id="2797" name="Rectangle 43"/>
            <p:cNvSpPr>
              <a:spLocks noChangeArrowheads="1"/>
            </p:cNvSpPr>
            <p:nvPr/>
          </p:nvSpPr>
          <p:spPr bwMode="auto">
            <a:xfrm>
              <a:off x="1564308" y="1496892"/>
              <a:ext cx="1972138" cy="66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点击输入本栏的具体文字，简明扼要的说明分项内容，请根据您的具体需求修改</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 name="矩形 2"/>
            <p:cNvSpPr/>
            <p:nvPr/>
          </p:nvSpPr>
          <p:spPr>
            <a:xfrm>
              <a:off x="896866" y="1496892"/>
              <a:ext cx="543464" cy="6675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smtClean="0">
                  <a:latin typeface="思源黑体" panose="020B0500000000000000" pitchFamily="34" charset="-122"/>
                  <a:ea typeface="思源黑体" panose="020B0500000000000000" pitchFamily="34" charset="-122"/>
                </a:rPr>
                <a:t>一级市场</a:t>
              </a:r>
              <a:endParaRPr lang="zh-CN" altLang="en-US" sz="1400" dirty="0">
                <a:latin typeface="思源黑体" panose="020B0500000000000000" pitchFamily="34" charset="-122"/>
                <a:ea typeface="思源黑体" panose="020B0500000000000000" pitchFamily="34" charset="-122"/>
              </a:endParaRPr>
            </a:p>
          </p:txBody>
        </p:sp>
      </p:grpSp>
      <p:grpSp>
        <p:nvGrpSpPr>
          <p:cNvPr id="34" name="组合 33"/>
          <p:cNvGrpSpPr/>
          <p:nvPr/>
        </p:nvGrpSpPr>
        <p:grpSpPr>
          <a:xfrm>
            <a:off x="8270408" y="4010604"/>
            <a:ext cx="2702508" cy="667519"/>
            <a:chOff x="4546345" y="1496892"/>
            <a:chExt cx="2702508" cy="667519"/>
          </a:xfrm>
        </p:grpSpPr>
        <p:sp>
          <p:nvSpPr>
            <p:cNvPr id="2798" name="Rectangle 43"/>
            <p:cNvSpPr>
              <a:spLocks noChangeArrowheads="1"/>
            </p:cNvSpPr>
            <p:nvPr/>
          </p:nvSpPr>
          <p:spPr bwMode="auto">
            <a:xfrm>
              <a:off x="5276715" y="1496892"/>
              <a:ext cx="1972138" cy="66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，请根据您的具体需求</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修改</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2910" name="矩形 2909"/>
            <p:cNvSpPr/>
            <p:nvPr/>
          </p:nvSpPr>
          <p:spPr>
            <a:xfrm>
              <a:off x="4546345" y="1496892"/>
              <a:ext cx="543464" cy="6675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smtClean="0">
                  <a:latin typeface="思源黑体" panose="020B0500000000000000" pitchFamily="34" charset="-122"/>
                  <a:ea typeface="思源黑体" panose="020B0500000000000000" pitchFamily="34" charset="-122"/>
                </a:rPr>
                <a:t>二级市场</a:t>
              </a:r>
              <a:endParaRPr lang="zh-CN" altLang="en-US" sz="1400" dirty="0">
                <a:latin typeface="思源黑体" panose="020B0500000000000000" pitchFamily="34" charset="-122"/>
                <a:ea typeface="思源黑体" panose="020B0500000000000000" pitchFamily="34" charset="-122"/>
              </a:endParaRPr>
            </a:p>
          </p:txBody>
        </p:sp>
      </p:grpSp>
      <p:grpSp>
        <p:nvGrpSpPr>
          <p:cNvPr id="35" name="组合 34"/>
          <p:cNvGrpSpPr/>
          <p:nvPr/>
        </p:nvGrpSpPr>
        <p:grpSpPr>
          <a:xfrm>
            <a:off x="8270408" y="5287171"/>
            <a:ext cx="2603824" cy="667519"/>
            <a:chOff x="8357436" y="1496892"/>
            <a:chExt cx="2603824" cy="667519"/>
          </a:xfrm>
        </p:grpSpPr>
        <p:sp>
          <p:nvSpPr>
            <p:cNvPr id="2799" name="Rectangle 43"/>
            <p:cNvSpPr>
              <a:spLocks noChangeArrowheads="1"/>
            </p:cNvSpPr>
            <p:nvPr/>
          </p:nvSpPr>
          <p:spPr bwMode="auto">
            <a:xfrm>
              <a:off x="8989122" y="1496892"/>
              <a:ext cx="1972138" cy="66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，请根据您的</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具体</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需求</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修改</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2911" name="矩形 2910"/>
            <p:cNvSpPr/>
            <p:nvPr/>
          </p:nvSpPr>
          <p:spPr>
            <a:xfrm>
              <a:off x="8357436" y="1496892"/>
              <a:ext cx="543464" cy="6675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smtClean="0">
                  <a:latin typeface="思源黑体" panose="020B0500000000000000" pitchFamily="34" charset="-122"/>
                  <a:ea typeface="思源黑体" panose="020B0500000000000000" pitchFamily="34" charset="-122"/>
                </a:rPr>
                <a:t>三级市场</a:t>
              </a:r>
              <a:endParaRPr lang="zh-CN" altLang="en-US" sz="1400" dirty="0">
                <a:latin typeface="思源黑体" panose="020B0500000000000000" pitchFamily="34" charset="-122"/>
                <a:ea typeface="思源黑体" panose="020B0500000000000000" pitchFamily="34" charset="-122"/>
              </a:endParaRPr>
            </a:p>
          </p:txBody>
        </p:sp>
      </p:grpSp>
      <p:sp>
        <p:nvSpPr>
          <p:cNvPr id="2912" name="矩形 47"/>
          <p:cNvSpPr>
            <a:spLocks noChangeArrowheads="1"/>
          </p:cNvSpPr>
          <p:nvPr/>
        </p:nvSpPr>
        <p:spPr bwMode="auto">
          <a:xfrm>
            <a:off x="1191521" y="1789130"/>
            <a:ext cx="9660812" cy="5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实力加自信就是一个坚韧不可摧的</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团队。</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站在每一个人都想挑战自我的立场上，我们以实力为盾</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、自信</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为矛、团结为勇气，组成了激情无畏的团体。我们会用实力证明，我们是最棒的，让我们勇敢地去做吧。</a:t>
            </a:r>
            <a:endParaRPr lang="zh-CN" altLang="en-US" sz="18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912"/>
                                        </p:tgtEl>
                                        <p:attrNameLst>
                                          <p:attrName>style.visibility</p:attrName>
                                        </p:attrNameLst>
                                      </p:cBhvr>
                                      <p:to>
                                        <p:strVal val="visible"/>
                                      </p:to>
                                    </p:set>
                                    <p:animEffect transition="in" filter="randombar(horizontal)">
                                      <p:cBhvr>
                                        <p:cTn id="7" dur="1000"/>
                                        <p:tgtEl>
                                          <p:spTgt spid="29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animEffect transition="in" filter="fade">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1+#ppt_w/2"/>
                                          </p:val>
                                        </p:tav>
                                        <p:tav tm="100000">
                                          <p:val>
                                            <p:strVal val="#ppt_x"/>
                                          </p:val>
                                        </p:tav>
                                      </p:tavLst>
                                    </p:anim>
                                    <p:anim calcmode="lin" valueType="num">
                                      <p:cBhvr additive="base">
                                        <p:cTn id="24" dur="500" fill="hold"/>
                                        <p:tgtEl>
                                          <p:spTgt spid="34"/>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pPr>
              <a:lnSpc>
                <a:spcPct val="120000"/>
              </a:lnSpc>
            </a:pPr>
            <a:r>
              <a:rPr lang="zh-CN" altLang="en-US" dirty="0" smtClean="0"/>
              <a:t>案例分析</a:t>
            </a:r>
            <a:endParaRPr lang="zh-CN" altLang="en-US" dirty="0"/>
          </a:p>
        </p:txBody>
      </p:sp>
      <p:grpSp>
        <p:nvGrpSpPr>
          <p:cNvPr id="4" name="组合 3"/>
          <p:cNvGrpSpPr/>
          <p:nvPr/>
        </p:nvGrpSpPr>
        <p:grpSpPr>
          <a:xfrm>
            <a:off x="1214302" y="1802674"/>
            <a:ext cx="4347098" cy="1910657"/>
            <a:chOff x="1135924" y="1541597"/>
            <a:chExt cx="4347098" cy="2173282"/>
          </a:xfrm>
        </p:grpSpPr>
        <p:sp>
          <p:nvSpPr>
            <p:cNvPr id="19" name="圆角矩形 18"/>
            <p:cNvSpPr/>
            <p:nvPr/>
          </p:nvSpPr>
          <p:spPr>
            <a:xfrm>
              <a:off x="1135924" y="1541597"/>
              <a:ext cx="3521825" cy="1963747"/>
            </a:xfrm>
            <a:prstGeom prst="roundRect">
              <a:avLst>
                <a:gd name="adj" fmla="val 2782"/>
              </a:avLst>
            </a:prstGeom>
            <a:solidFill>
              <a:schemeClr val="bg1">
                <a:lumMod val="95000"/>
              </a:schemeClr>
            </a:solid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3" name="文本框 22"/>
            <p:cNvSpPr txBox="1"/>
            <p:nvPr/>
          </p:nvSpPr>
          <p:spPr>
            <a:xfrm>
              <a:off x="1351143" y="3329271"/>
              <a:ext cx="1270608" cy="385608"/>
            </a:xfrm>
            <a:prstGeom prst="rect">
              <a:avLst/>
            </a:prstGeom>
            <a:solidFill>
              <a:srgbClr val="244C89"/>
            </a:solidFill>
            <a:effectLst/>
          </p:spPr>
          <p:txBody>
            <a:bodyPr wrap="square" lIns="67887" tIns="33944" rIns="67887" bIns="33944" rtlCol="0">
              <a:spAutoFit/>
            </a:bodyPr>
            <a:lstStyle/>
            <a:p>
              <a:pPr algn="ctr">
                <a:lnSpc>
                  <a:spcPct val="120000"/>
                </a:lnSpc>
              </a:pPr>
              <a:r>
                <a:rPr lang="zh-CN" altLang="en-US" sz="1600" b="1" dirty="0" smtClean="0">
                  <a:solidFill>
                    <a:schemeClr val="bg1"/>
                  </a:solidFill>
                  <a:latin typeface="思源黑体" panose="020B0500000000000000" pitchFamily="34" charset="-122"/>
                  <a:ea typeface="思源黑体" panose="020B0500000000000000" pitchFamily="34" charset="-122"/>
                </a:rPr>
                <a:t>案例一</a:t>
              </a:r>
              <a:endParaRPr lang="zh-CN" altLang="en-US" sz="1600" b="1" dirty="0">
                <a:solidFill>
                  <a:schemeClr val="bg1"/>
                </a:solidFill>
                <a:latin typeface="思源黑体" panose="020B0500000000000000" pitchFamily="34" charset="-122"/>
                <a:ea typeface="思源黑体" panose="020B0500000000000000" pitchFamily="34" charset="-122"/>
              </a:endParaRPr>
            </a:p>
          </p:txBody>
        </p:sp>
        <p:pic>
          <p:nvPicPr>
            <p:cNvPr id="27" name="图片 26"/>
            <p:cNvPicPr>
              <a:picLocks noChangeAspect="1"/>
            </p:cNvPicPr>
            <p:nvPr/>
          </p:nvPicPr>
          <p:blipFill rotWithShape="1">
            <a:blip r:embed="rId1" cstate="print">
              <a:extLst>
                <a:ext uri="{28A0092B-C50C-407E-A947-70E740481C1C}">
                  <a14:useLocalDpi xmlns:a14="http://schemas.microsoft.com/office/drawing/2010/main" val="0"/>
                </a:ext>
              </a:extLst>
            </a:blip>
            <a:srcRect l="14244" r="14244"/>
            <a:stretch>
              <a:fillRect/>
            </a:stretch>
          </p:blipFill>
          <p:spPr>
            <a:xfrm>
              <a:off x="3908148" y="1714335"/>
              <a:ext cx="1574874" cy="1574874"/>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1" name="矩形 30"/>
            <p:cNvSpPr>
              <a:spLocks noChangeArrowheads="1"/>
            </p:cNvSpPr>
            <p:nvPr/>
          </p:nvSpPr>
          <p:spPr bwMode="auto">
            <a:xfrm>
              <a:off x="1351143" y="1802938"/>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grpSp>
        <p:nvGrpSpPr>
          <p:cNvPr id="7" name="组合 6"/>
          <p:cNvGrpSpPr/>
          <p:nvPr/>
        </p:nvGrpSpPr>
        <p:grpSpPr>
          <a:xfrm>
            <a:off x="6707809" y="1802674"/>
            <a:ext cx="4205389" cy="1910657"/>
            <a:chOff x="6629431" y="1541597"/>
            <a:chExt cx="4205389" cy="2173282"/>
          </a:xfrm>
        </p:grpSpPr>
        <p:sp>
          <p:nvSpPr>
            <p:cNvPr id="20" name="圆角矩形 19"/>
            <p:cNvSpPr/>
            <p:nvPr/>
          </p:nvSpPr>
          <p:spPr>
            <a:xfrm>
              <a:off x="6629431" y="1541597"/>
              <a:ext cx="3521825" cy="1963747"/>
            </a:xfrm>
            <a:prstGeom prst="roundRect">
              <a:avLst>
                <a:gd name="adj" fmla="val 2782"/>
              </a:avLst>
            </a:prstGeom>
            <a:solidFill>
              <a:schemeClr val="bg1">
                <a:lumMod val="95000"/>
              </a:schemeClr>
            </a:solid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4" name="文本框 23"/>
            <p:cNvSpPr txBox="1"/>
            <p:nvPr/>
          </p:nvSpPr>
          <p:spPr>
            <a:xfrm>
              <a:off x="6799498" y="3329271"/>
              <a:ext cx="1270608" cy="385608"/>
            </a:xfrm>
            <a:prstGeom prst="rect">
              <a:avLst/>
            </a:prstGeom>
            <a:solidFill>
              <a:srgbClr val="244C89"/>
            </a:solidFill>
            <a:effectLst/>
          </p:spPr>
          <p:txBody>
            <a:bodyPr wrap="square" lIns="67887" tIns="33944" rIns="67887" bIns="33944" rtlCol="0">
              <a:spAutoFit/>
            </a:bodyPr>
            <a:lstStyle/>
            <a:p>
              <a:pPr algn="ctr">
                <a:lnSpc>
                  <a:spcPct val="120000"/>
                </a:lnSpc>
              </a:pPr>
              <a:r>
                <a:rPr lang="zh-CN" altLang="en-US" sz="1600" b="1" dirty="0" smtClean="0">
                  <a:solidFill>
                    <a:schemeClr val="bg1">
                      <a:lumMod val="95000"/>
                    </a:schemeClr>
                  </a:solidFill>
                  <a:latin typeface="思源黑体" panose="020B0500000000000000" pitchFamily="34" charset="-122"/>
                  <a:ea typeface="思源黑体" panose="020B0500000000000000" pitchFamily="34" charset="-122"/>
                </a:rPr>
                <a:t>案例二</a:t>
              </a:r>
              <a:endParaRPr lang="zh-CN" altLang="en-US" sz="1600" b="1" dirty="0">
                <a:solidFill>
                  <a:schemeClr val="bg1">
                    <a:lumMod val="95000"/>
                  </a:schemeClr>
                </a:solidFill>
                <a:latin typeface="思源黑体" panose="020B0500000000000000" pitchFamily="34" charset="-122"/>
                <a:ea typeface="思源黑体" panose="020B0500000000000000" pitchFamily="34" charset="-122"/>
              </a:endParaRPr>
            </a:p>
          </p:txBody>
        </p:sp>
        <p:pic>
          <p:nvPicPr>
            <p:cNvPr id="29" name="图片 28"/>
            <p:cNvPicPr>
              <a:picLocks noChangeAspect="1"/>
            </p:cNvPicPr>
            <p:nvPr/>
          </p:nvPicPr>
          <p:blipFill rotWithShape="1">
            <a:blip r:embed="rId2" cstate="print">
              <a:extLst>
                <a:ext uri="{28A0092B-C50C-407E-A947-70E740481C1C}">
                  <a14:useLocalDpi xmlns:a14="http://schemas.microsoft.com/office/drawing/2010/main" val="0"/>
                </a:ext>
              </a:extLst>
            </a:blip>
            <a:srcRect l="9093" r="9093"/>
            <a:stretch>
              <a:fillRect/>
            </a:stretch>
          </p:blipFill>
          <p:spPr>
            <a:xfrm>
              <a:off x="9232055" y="1802939"/>
              <a:ext cx="1602765" cy="1486271"/>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2" name="矩形 30"/>
            <p:cNvSpPr>
              <a:spLocks noChangeArrowheads="1"/>
            </p:cNvSpPr>
            <p:nvPr/>
          </p:nvSpPr>
          <p:spPr bwMode="auto">
            <a:xfrm>
              <a:off x="6812741" y="1789491"/>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grpSp>
        <p:nvGrpSpPr>
          <p:cNvPr id="6" name="组合 5"/>
          <p:cNvGrpSpPr/>
          <p:nvPr/>
        </p:nvGrpSpPr>
        <p:grpSpPr>
          <a:xfrm>
            <a:off x="6707809" y="3938070"/>
            <a:ext cx="4268523" cy="1916489"/>
            <a:chOff x="6629431" y="3994993"/>
            <a:chExt cx="4268523" cy="2179916"/>
          </a:xfrm>
        </p:grpSpPr>
        <p:sp>
          <p:nvSpPr>
            <p:cNvPr id="22" name="圆角矩形 21"/>
            <p:cNvSpPr/>
            <p:nvPr/>
          </p:nvSpPr>
          <p:spPr>
            <a:xfrm>
              <a:off x="6629431" y="3994993"/>
              <a:ext cx="3521825" cy="1963747"/>
            </a:xfrm>
            <a:prstGeom prst="roundRect">
              <a:avLst>
                <a:gd name="adj" fmla="val 2782"/>
              </a:avLst>
            </a:prstGeom>
            <a:solidFill>
              <a:schemeClr val="bg1">
                <a:lumMod val="95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6" name="文本框 25"/>
            <p:cNvSpPr txBox="1"/>
            <p:nvPr/>
          </p:nvSpPr>
          <p:spPr>
            <a:xfrm>
              <a:off x="6838867" y="5789301"/>
              <a:ext cx="1270608" cy="385608"/>
            </a:xfrm>
            <a:prstGeom prst="rect">
              <a:avLst/>
            </a:prstGeom>
            <a:solidFill>
              <a:srgbClr val="244C89"/>
            </a:solidFill>
            <a:effectLst>
              <a:outerShdw blurRad="114300" dist="38100" dir="5400000" algn="t" rotWithShape="0">
                <a:prstClr val="black">
                  <a:alpha val="31000"/>
                </a:prstClr>
              </a:outerShdw>
            </a:effectLst>
          </p:spPr>
          <p:txBody>
            <a:bodyPr wrap="square" lIns="67887" tIns="33944" rIns="67887" bIns="33944" rtlCol="0">
              <a:spAutoFit/>
            </a:bodyPr>
            <a:lstStyle/>
            <a:p>
              <a:pPr algn="ctr">
                <a:lnSpc>
                  <a:spcPct val="120000"/>
                </a:lnSpc>
              </a:pPr>
              <a:r>
                <a:rPr lang="zh-CN" altLang="en-US" sz="1600" b="1" dirty="0" smtClean="0">
                  <a:solidFill>
                    <a:schemeClr val="bg1">
                      <a:lumMod val="95000"/>
                    </a:schemeClr>
                  </a:solidFill>
                  <a:latin typeface="思源黑体" panose="020B0500000000000000" pitchFamily="34" charset="-122"/>
                  <a:ea typeface="思源黑体" panose="020B0500000000000000" pitchFamily="34" charset="-122"/>
                </a:rPr>
                <a:t>案例四</a:t>
              </a:r>
              <a:endParaRPr lang="zh-CN" altLang="en-US" sz="1600" b="1" dirty="0">
                <a:solidFill>
                  <a:schemeClr val="bg1">
                    <a:lumMod val="95000"/>
                  </a:schemeClr>
                </a:solidFill>
                <a:latin typeface="思源黑体" panose="020B0500000000000000" pitchFamily="34" charset="-122"/>
                <a:ea typeface="思源黑体" panose="020B0500000000000000" pitchFamily="34" charset="-122"/>
              </a:endParaRPr>
            </a:p>
          </p:txBody>
        </p:sp>
        <p:pic>
          <p:nvPicPr>
            <p:cNvPr id="30" name="图片 29"/>
            <p:cNvPicPr>
              <a:picLocks noChangeAspect="1"/>
            </p:cNvPicPr>
            <p:nvPr/>
          </p:nvPicPr>
          <p:blipFill rotWithShape="1">
            <a:blip r:embed="rId3" cstate="print">
              <a:extLst>
                <a:ext uri="{28A0092B-C50C-407E-A947-70E740481C1C}">
                  <a14:useLocalDpi xmlns:a14="http://schemas.microsoft.com/office/drawing/2010/main" val="0"/>
                </a:ext>
              </a:extLst>
            </a:blip>
            <a:srcRect l="8564" r="8564"/>
            <a:stretch>
              <a:fillRect/>
            </a:stretch>
          </p:blipFill>
          <p:spPr>
            <a:xfrm>
              <a:off x="9225468" y="4215848"/>
              <a:ext cx="1672486" cy="1530378"/>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3" name="矩形 30"/>
            <p:cNvSpPr>
              <a:spLocks noChangeArrowheads="1"/>
            </p:cNvSpPr>
            <p:nvPr/>
          </p:nvSpPr>
          <p:spPr bwMode="auto">
            <a:xfrm>
              <a:off x="6812741" y="4278257"/>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grpSp>
        <p:nvGrpSpPr>
          <p:cNvPr id="5" name="组合 4"/>
          <p:cNvGrpSpPr/>
          <p:nvPr/>
        </p:nvGrpSpPr>
        <p:grpSpPr>
          <a:xfrm>
            <a:off x="1214302" y="3938070"/>
            <a:ext cx="4330606" cy="1916489"/>
            <a:chOff x="1135924" y="3994993"/>
            <a:chExt cx="4330606" cy="2179916"/>
          </a:xfrm>
        </p:grpSpPr>
        <p:sp>
          <p:nvSpPr>
            <p:cNvPr id="21" name="圆角矩形 20"/>
            <p:cNvSpPr/>
            <p:nvPr/>
          </p:nvSpPr>
          <p:spPr>
            <a:xfrm>
              <a:off x="1135924" y="3994993"/>
              <a:ext cx="3521825" cy="1963747"/>
            </a:xfrm>
            <a:prstGeom prst="roundRect">
              <a:avLst>
                <a:gd name="adj" fmla="val 2782"/>
              </a:avLst>
            </a:prstGeom>
            <a:solidFill>
              <a:schemeClr val="bg1">
                <a:lumMod val="95000"/>
              </a:schemeClr>
            </a:solid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5" name="文本框 24"/>
            <p:cNvSpPr txBox="1"/>
            <p:nvPr/>
          </p:nvSpPr>
          <p:spPr>
            <a:xfrm>
              <a:off x="1373237" y="5789301"/>
              <a:ext cx="1270608" cy="385608"/>
            </a:xfrm>
            <a:prstGeom prst="rect">
              <a:avLst/>
            </a:prstGeom>
            <a:solidFill>
              <a:srgbClr val="244C89"/>
            </a:solidFill>
            <a:effectLst/>
          </p:spPr>
          <p:txBody>
            <a:bodyPr wrap="square" lIns="67887" tIns="33944" rIns="67887" bIns="33944" rtlCol="0">
              <a:spAutoFit/>
            </a:bodyPr>
            <a:lstStyle/>
            <a:p>
              <a:pPr algn="ctr">
                <a:lnSpc>
                  <a:spcPct val="120000"/>
                </a:lnSpc>
              </a:pPr>
              <a:r>
                <a:rPr lang="zh-CN" altLang="en-US" sz="1600" b="1" dirty="0" smtClean="0">
                  <a:solidFill>
                    <a:schemeClr val="bg1">
                      <a:lumMod val="95000"/>
                    </a:schemeClr>
                  </a:solidFill>
                  <a:latin typeface="思源黑体" panose="020B0500000000000000" pitchFamily="34" charset="-122"/>
                  <a:ea typeface="思源黑体" panose="020B0500000000000000" pitchFamily="34" charset="-122"/>
                </a:rPr>
                <a:t>案例三</a:t>
              </a:r>
              <a:endParaRPr lang="zh-CN" altLang="en-US" sz="1600" b="1" dirty="0">
                <a:solidFill>
                  <a:schemeClr val="bg1">
                    <a:lumMod val="95000"/>
                  </a:schemeClr>
                </a:solidFill>
                <a:latin typeface="思源黑体" panose="020B0500000000000000" pitchFamily="34" charset="-122"/>
                <a:ea typeface="思源黑体" panose="020B0500000000000000" pitchFamily="34" charset="-122"/>
              </a:endParaRPr>
            </a:p>
          </p:txBody>
        </p:sp>
        <p:pic>
          <p:nvPicPr>
            <p:cNvPr id="28" name="图片 27"/>
            <p:cNvPicPr>
              <a:picLocks noChangeAspect="1"/>
            </p:cNvPicPr>
            <p:nvPr/>
          </p:nvPicPr>
          <p:blipFill rotWithShape="1">
            <a:blip r:embed="rId4" cstate="print">
              <a:extLst>
                <a:ext uri="{28A0092B-C50C-407E-A947-70E740481C1C}">
                  <a14:useLocalDpi xmlns:a14="http://schemas.microsoft.com/office/drawing/2010/main" val="0"/>
                </a:ext>
              </a:extLst>
            </a:blip>
            <a:srcRect l="11967" r="11967"/>
            <a:stretch>
              <a:fillRect/>
            </a:stretch>
          </p:blipFill>
          <p:spPr>
            <a:xfrm>
              <a:off x="3932147" y="4215849"/>
              <a:ext cx="1534383" cy="1530378"/>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4" name="矩形 30"/>
            <p:cNvSpPr>
              <a:spLocks noChangeArrowheads="1"/>
            </p:cNvSpPr>
            <p:nvPr/>
          </p:nvSpPr>
          <p:spPr bwMode="auto">
            <a:xfrm>
              <a:off x="1351143" y="4278257"/>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数据对比</a:t>
            </a:r>
            <a:endParaRPr lang="zh-CN" altLang="en-US" dirty="0"/>
          </a:p>
        </p:txBody>
      </p:sp>
      <p:grpSp>
        <p:nvGrpSpPr>
          <p:cNvPr id="27" name="组合 26"/>
          <p:cNvGrpSpPr/>
          <p:nvPr/>
        </p:nvGrpSpPr>
        <p:grpSpPr>
          <a:xfrm>
            <a:off x="1216606" y="1961858"/>
            <a:ext cx="1817741" cy="1817743"/>
            <a:chOff x="539552" y="1275606"/>
            <a:chExt cx="1533066" cy="1533067"/>
          </a:xfrm>
          <a:effectLst>
            <a:outerShdw blurRad="254000" dist="63500" dir="2700000" algn="tl" rotWithShape="0">
              <a:prstClr val="black">
                <a:alpha val="30000"/>
              </a:prstClr>
            </a:outerShdw>
          </a:effectLst>
        </p:grpSpPr>
        <p:sp>
          <p:nvSpPr>
            <p:cNvPr id="29" name="椭圆 28"/>
            <p:cNvSpPr/>
            <p:nvPr/>
          </p:nvSpPr>
          <p:spPr>
            <a:xfrm>
              <a:off x="599841"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32" name="空心弧 31"/>
            <p:cNvSpPr/>
            <p:nvPr/>
          </p:nvSpPr>
          <p:spPr>
            <a:xfrm>
              <a:off x="539552" y="1275606"/>
              <a:ext cx="1533066" cy="1533067"/>
            </a:xfrm>
            <a:prstGeom prst="blockArc">
              <a:avLst>
                <a:gd name="adj1" fmla="val 16159021"/>
                <a:gd name="adj2" fmla="val 8346940"/>
                <a:gd name="adj3" fmla="val 6804"/>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grpSp>
        <p:nvGrpSpPr>
          <p:cNvPr id="34" name="组合 33"/>
          <p:cNvGrpSpPr/>
          <p:nvPr/>
        </p:nvGrpSpPr>
        <p:grpSpPr>
          <a:xfrm>
            <a:off x="3795584" y="1961858"/>
            <a:ext cx="1817741" cy="1817743"/>
            <a:chOff x="2714638" y="1275606"/>
            <a:chExt cx="1533066" cy="1533067"/>
          </a:xfrm>
          <a:effectLst>
            <a:outerShdw blurRad="254000" dist="63500" dir="2700000" algn="tl" rotWithShape="0">
              <a:prstClr val="black">
                <a:alpha val="30000"/>
              </a:prstClr>
            </a:outerShdw>
          </a:effectLst>
        </p:grpSpPr>
        <p:sp>
          <p:nvSpPr>
            <p:cNvPr id="37" name="椭圆 36"/>
            <p:cNvSpPr/>
            <p:nvPr/>
          </p:nvSpPr>
          <p:spPr>
            <a:xfrm>
              <a:off x="2774927"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39" name="空心弧 38"/>
            <p:cNvSpPr/>
            <p:nvPr/>
          </p:nvSpPr>
          <p:spPr>
            <a:xfrm>
              <a:off x="2714638" y="1275606"/>
              <a:ext cx="1533066" cy="1533067"/>
            </a:xfrm>
            <a:prstGeom prst="blockArc">
              <a:avLst>
                <a:gd name="adj1" fmla="val 16159021"/>
                <a:gd name="adj2" fmla="val 3379142"/>
                <a:gd name="adj3" fmla="val 6572"/>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grpSp>
        <p:nvGrpSpPr>
          <p:cNvPr id="43" name="组合 42"/>
          <p:cNvGrpSpPr/>
          <p:nvPr/>
        </p:nvGrpSpPr>
        <p:grpSpPr>
          <a:xfrm>
            <a:off x="6374563" y="1961858"/>
            <a:ext cx="1817741" cy="1817743"/>
            <a:chOff x="4889724" y="1275606"/>
            <a:chExt cx="1533066" cy="1533067"/>
          </a:xfrm>
          <a:effectLst>
            <a:outerShdw blurRad="254000" dist="63500" dir="2700000" algn="tl" rotWithShape="0">
              <a:prstClr val="black">
                <a:alpha val="30000"/>
              </a:prstClr>
            </a:outerShdw>
          </a:effectLst>
        </p:grpSpPr>
        <p:sp>
          <p:nvSpPr>
            <p:cNvPr id="45" name="椭圆 44"/>
            <p:cNvSpPr/>
            <p:nvPr/>
          </p:nvSpPr>
          <p:spPr>
            <a:xfrm>
              <a:off x="4950013"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46" name="空心弧 45"/>
            <p:cNvSpPr/>
            <p:nvPr/>
          </p:nvSpPr>
          <p:spPr>
            <a:xfrm>
              <a:off x="4889724" y="1275606"/>
              <a:ext cx="1533066" cy="1533067"/>
            </a:xfrm>
            <a:prstGeom prst="blockArc">
              <a:avLst>
                <a:gd name="adj1" fmla="val 16159021"/>
                <a:gd name="adj2" fmla="val 13327729"/>
                <a:gd name="adj3" fmla="val 6723"/>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grpSp>
        <p:nvGrpSpPr>
          <p:cNvPr id="47" name="组合 46"/>
          <p:cNvGrpSpPr/>
          <p:nvPr/>
        </p:nvGrpSpPr>
        <p:grpSpPr>
          <a:xfrm>
            <a:off x="8953541" y="1961858"/>
            <a:ext cx="1817741" cy="1817743"/>
            <a:chOff x="7064810" y="1275606"/>
            <a:chExt cx="1533066" cy="1533067"/>
          </a:xfrm>
          <a:effectLst>
            <a:outerShdw blurRad="254000" dist="63500" dir="2700000" algn="tl" rotWithShape="0">
              <a:prstClr val="black">
                <a:alpha val="30000"/>
              </a:prstClr>
            </a:outerShdw>
          </a:effectLst>
        </p:grpSpPr>
        <p:sp>
          <p:nvSpPr>
            <p:cNvPr id="48" name="椭圆 47"/>
            <p:cNvSpPr/>
            <p:nvPr/>
          </p:nvSpPr>
          <p:spPr>
            <a:xfrm>
              <a:off x="7125099"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49" name="空心弧 48"/>
            <p:cNvSpPr/>
            <p:nvPr/>
          </p:nvSpPr>
          <p:spPr>
            <a:xfrm>
              <a:off x="7064810" y="1275606"/>
              <a:ext cx="1533066" cy="1533067"/>
            </a:xfrm>
            <a:prstGeom prst="blockArc">
              <a:avLst>
                <a:gd name="adj1" fmla="val 16159021"/>
                <a:gd name="adj2" fmla="val 911348"/>
                <a:gd name="adj3" fmla="val 6416"/>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sp>
        <p:nvSpPr>
          <p:cNvPr id="50" name="Freeform 106"/>
          <p:cNvSpPr>
            <a:spLocks noEditPoints="1"/>
          </p:cNvSpPr>
          <p:nvPr/>
        </p:nvSpPr>
        <p:spPr bwMode="auto">
          <a:xfrm>
            <a:off x="9669145" y="4066655"/>
            <a:ext cx="458291" cy="458291"/>
          </a:xfrm>
          <a:custGeom>
            <a:avLst/>
            <a:gdLst>
              <a:gd name="T0" fmla="*/ 43 w 104"/>
              <a:gd name="T1" fmla="*/ 27 h 104"/>
              <a:gd name="T2" fmla="*/ 63 w 104"/>
              <a:gd name="T3" fmla="*/ 56 h 104"/>
              <a:gd name="T4" fmla="*/ 43 w 104"/>
              <a:gd name="T5" fmla="*/ 56 h 104"/>
              <a:gd name="T6" fmla="*/ 52 w 104"/>
              <a:gd name="T7" fmla="*/ 0 h 104"/>
              <a:gd name="T8" fmla="*/ 0 w 104"/>
              <a:gd name="T9" fmla="*/ 52 h 104"/>
              <a:gd name="T10" fmla="*/ 52 w 104"/>
              <a:gd name="T11" fmla="*/ 104 h 104"/>
              <a:gd name="T12" fmla="*/ 104 w 104"/>
              <a:gd name="T13" fmla="*/ 52 h 104"/>
              <a:gd name="T14" fmla="*/ 52 w 104"/>
              <a:gd name="T15" fmla="*/ 0 h 104"/>
              <a:gd name="T16" fmla="*/ 52 w 104"/>
              <a:gd name="T17" fmla="*/ 9 h 104"/>
              <a:gd name="T18" fmla="*/ 9 w 104"/>
              <a:gd name="T19" fmla="*/ 52 h 104"/>
              <a:gd name="T20" fmla="*/ 52 w 104"/>
              <a:gd name="T21" fmla="*/ 95 h 104"/>
              <a:gd name="T22" fmla="*/ 95 w 104"/>
              <a:gd name="T23" fmla="*/ 52 h 104"/>
              <a:gd name="T24" fmla="*/ 24 w 104"/>
              <a:gd name="T25" fmla="*/ 64 h 104"/>
              <a:gd name="T26" fmla="*/ 28 w 104"/>
              <a:gd name="T27" fmla="*/ 55 h 104"/>
              <a:gd name="T28" fmla="*/ 22 w 104"/>
              <a:gd name="T29" fmla="*/ 49 h 104"/>
              <a:gd name="T30" fmla="*/ 28 w 104"/>
              <a:gd name="T31" fmla="*/ 43 h 104"/>
              <a:gd name="T32" fmla="*/ 27 w 104"/>
              <a:gd name="T33" fmla="*/ 34 h 104"/>
              <a:gd name="T34" fmla="*/ 33 w 104"/>
              <a:gd name="T35" fmla="*/ 28 h 104"/>
              <a:gd name="T36" fmla="*/ 41 w 104"/>
              <a:gd name="T37" fmla="*/ 29 h 104"/>
              <a:gd name="T38" fmla="*/ 47 w 104"/>
              <a:gd name="T39" fmla="*/ 22 h 104"/>
              <a:gd name="T40" fmla="*/ 54 w 104"/>
              <a:gd name="T41" fmla="*/ 26 h 104"/>
              <a:gd name="T42" fmla="*/ 62 w 104"/>
              <a:gd name="T43" fmla="*/ 23 h 104"/>
              <a:gd name="T44" fmla="*/ 66 w 104"/>
              <a:gd name="T45" fmla="*/ 30 h 104"/>
              <a:gd name="T46" fmla="*/ 74 w 104"/>
              <a:gd name="T47" fmla="*/ 30 h 104"/>
              <a:gd name="T48" fmla="*/ 70 w 104"/>
              <a:gd name="T49" fmla="*/ 34 h 104"/>
              <a:gd name="T50" fmla="*/ 79 w 104"/>
              <a:gd name="T51" fmla="*/ 37 h 104"/>
              <a:gd name="T52" fmla="*/ 76 w 104"/>
              <a:gd name="T53" fmla="*/ 46 h 104"/>
              <a:gd name="T54" fmla="*/ 83 w 104"/>
              <a:gd name="T55" fmla="*/ 52 h 104"/>
              <a:gd name="T56" fmla="*/ 75 w 104"/>
              <a:gd name="T57" fmla="*/ 58 h 104"/>
              <a:gd name="T58" fmla="*/ 78 w 104"/>
              <a:gd name="T59" fmla="*/ 68 h 104"/>
              <a:gd name="T60" fmla="*/ 90 w 104"/>
              <a:gd name="T61" fmla="*/ 52 h 104"/>
              <a:gd name="T62" fmla="*/ 52 w 104"/>
              <a:gd name="T63" fmla="*/ 15 h 104"/>
              <a:gd name="T64" fmla="*/ 15 w 104"/>
              <a:gd name="T65" fmla="*/ 52 h 104"/>
              <a:gd name="T66" fmla="*/ 27 w 104"/>
              <a:gd name="T67" fmla="*/ 70 h 104"/>
              <a:gd name="T68" fmla="*/ 33 w 104"/>
              <a:gd name="T69" fmla="*/ 67 h 104"/>
              <a:gd name="T70" fmla="*/ 24 w 104"/>
              <a:gd name="T71" fmla="*/ 64 h 104"/>
              <a:gd name="T72" fmla="*/ 48 w 104"/>
              <a:gd name="T73" fmla="*/ 56 h 104"/>
              <a:gd name="T74" fmla="*/ 58 w 104"/>
              <a:gd name="T75"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244C89"/>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lstStyle/>
          <a:p>
            <a:pPr>
              <a:lnSpc>
                <a:spcPct val="120000"/>
              </a:lnSpc>
            </a:pPr>
            <a:endParaRPr lang="zh-CN" altLang="en-US"/>
          </a:p>
        </p:txBody>
      </p:sp>
      <p:sp>
        <p:nvSpPr>
          <p:cNvPr id="51" name="Freeform 110"/>
          <p:cNvSpPr>
            <a:spLocks noEditPoints="1"/>
          </p:cNvSpPr>
          <p:nvPr/>
        </p:nvSpPr>
        <p:spPr bwMode="auto">
          <a:xfrm>
            <a:off x="1899645" y="4122343"/>
            <a:ext cx="413281" cy="405097"/>
          </a:xfrm>
          <a:custGeom>
            <a:avLst/>
            <a:gdLst>
              <a:gd name="T0" fmla="*/ 90 w 94"/>
              <a:gd name="T1" fmla="*/ 55 h 92"/>
              <a:gd name="T2" fmla="*/ 90 w 94"/>
              <a:gd name="T3" fmla="*/ 85 h 92"/>
              <a:gd name="T4" fmla="*/ 53 w 94"/>
              <a:gd name="T5" fmla="*/ 89 h 92"/>
              <a:gd name="T6" fmla="*/ 54 w 94"/>
              <a:gd name="T7" fmla="*/ 59 h 92"/>
              <a:gd name="T8" fmla="*/ 46 w 94"/>
              <a:gd name="T9" fmla="*/ 0 h 92"/>
              <a:gd name="T10" fmla="*/ 0 w 94"/>
              <a:gd name="T11" fmla="*/ 46 h 92"/>
              <a:gd name="T12" fmla="*/ 46 w 94"/>
              <a:gd name="T13" fmla="*/ 92 h 92"/>
              <a:gd name="T14" fmla="*/ 45 w 94"/>
              <a:gd name="T15" fmla="*/ 84 h 92"/>
              <a:gd name="T16" fmla="*/ 20 w 94"/>
              <a:gd name="T17" fmla="*/ 72 h 92"/>
              <a:gd name="T18" fmla="*/ 20 w 94"/>
              <a:gd name="T19" fmla="*/ 20 h 92"/>
              <a:gd name="T20" fmla="*/ 72 w 94"/>
              <a:gd name="T21" fmla="*/ 20 h 92"/>
              <a:gd name="T22" fmla="*/ 83 w 94"/>
              <a:gd name="T23" fmla="*/ 50 h 92"/>
              <a:gd name="T24" fmla="*/ 92 w 94"/>
              <a:gd name="T25" fmla="*/ 50 h 92"/>
              <a:gd name="T26" fmla="*/ 79 w 94"/>
              <a:gd name="T27" fmla="*/ 13 h 92"/>
              <a:gd name="T28" fmla="*/ 47 w 94"/>
              <a:gd name="T29" fmla="*/ 41 h 92"/>
              <a:gd name="T30" fmla="*/ 31 w 94"/>
              <a:gd name="T31" fmla="*/ 19 h 92"/>
              <a:gd name="T32" fmla="*/ 41 w 94"/>
              <a:gd name="T33" fmla="*/ 44 h 92"/>
              <a:gd name="T34" fmla="*/ 47 w 94"/>
              <a:gd name="T35" fmla="*/ 55 h 92"/>
              <a:gd name="T36" fmla="*/ 54 w 94"/>
              <a:gd name="T37" fmla="*/ 47 h 92"/>
              <a:gd name="T38" fmla="*/ 62 w 94"/>
              <a:gd name="T39" fmla="*/ 30 h 92"/>
              <a:gd name="T40" fmla="*/ 47 w 94"/>
              <a:gd name="T41" fmla="*/ 41 h 92"/>
              <a:gd name="T42" fmla="*/ 88 w 94"/>
              <a:gd name="T43" fmla="*/ 75 h 92"/>
              <a:gd name="T44" fmla="*/ 87 w 94"/>
              <a:gd name="T45" fmla="*/ 74 h 92"/>
              <a:gd name="T46" fmla="*/ 86 w 94"/>
              <a:gd name="T47" fmla="*/ 71 h 92"/>
              <a:gd name="T48" fmla="*/ 81 w 94"/>
              <a:gd name="T49" fmla="*/ 83 h 92"/>
              <a:gd name="T50" fmla="*/ 85 w 94"/>
              <a:gd name="T51" fmla="*/ 76 h 92"/>
              <a:gd name="T52" fmla="*/ 86 w 94"/>
              <a:gd name="T53" fmla="*/ 76 h 92"/>
              <a:gd name="T54" fmla="*/ 87 w 94"/>
              <a:gd name="T55" fmla="*/ 83 h 92"/>
              <a:gd name="T56" fmla="*/ 66 w 94"/>
              <a:gd name="T57" fmla="*/ 80 h 92"/>
              <a:gd name="T58" fmla="*/ 67 w 94"/>
              <a:gd name="T59" fmla="*/ 69 h 92"/>
              <a:gd name="T60" fmla="*/ 68 w 94"/>
              <a:gd name="T61" fmla="*/ 61 h 92"/>
              <a:gd name="T62" fmla="*/ 57 w 94"/>
              <a:gd name="T63" fmla="*/ 64 h 92"/>
              <a:gd name="T64" fmla="*/ 61 w 94"/>
              <a:gd name="T65" fmla="*/ 68 h 92"/>
              <a:gd name="T66" fmla="*/ 63 w 94"/>
              <a:gd name="T67" fmla="*/ 63 h 92"/>
              <a:gd name="T68" fmla="*/ 62 w 94"/>
              <a:gd name="T69" fmla="*/ 69 h 92"/>
              <a:gd name="T70" fmla="*/ 54 w 94"/>
              <a:gd name="T71" fmla="*/ 83 h 92"/>
              <a:gd name="T72" fmla="*/ 81 w 94"/>
              <a:gd name="T73" fmla="*/ 80 h 92"/>
              <a:gd name="T74" fmla="*/ 79 w 94"/>
              <a:gd name="T75" fmla="*/ 76 h 92"/>
              <a:gd name="T76" fmla="*/ 75 w 94"/>
              <a:gd name="T77" fmla="*/ 60 h 92"/>
              <a:gd name="T78" fmla="*/ 66 w 94"/>
              <a:gd name="T79" fmla="*/ 80 h 92"/>
              <a:gd name="T80" fmla="*/ 73 w 94"/>
              <a:gd name="T81" fmla="*/ 83 h 92"/>
              <a:gd name="T82" fmla="*/ 78 w 94"/>
              <a:gd name="T83" fmla="*/ 80 h 92"/>
              <a:gd name="T84" fmla="*/ 74 w 94"/>
              <a:gd name="T85" fmla="*/ 76 h 92"/>
              <a:gd name="T86" fmla="*/ 72 w 94"/>
              <a:gd name="T8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 h="92">
                <a:moveTo>
                  <a:pt x="58" y="55"/>
                </a:moveTo>
                <a:cubicBezTo>
                  <a:pt x="90" y="55"/>
                  <a:pt x="90" y="55"/>
                  <a:pt x="90" y="55"/>
                </a:cubicBezTo>
                <a:cubicBezTo>
                  <a:pt x="92" y="55"/>
                  <a:pt x="94" y="56"/>
                  <a:pt x="93" y="59"/>
                </a:cubicBezTo>
                <a:cubicBezTo>
                  <a:pt x="90" y="85"/>
                  <a:pt x="90" y="85"/>
                  <a:pt x="90" y="85"/>
                </a:cubicBezTo>
                <a:cubicBezTo>
                  <a:pt x="89" y="87"/>
                  <a:pt x="87" y="89"/>
                  <a:pt x="85" y="89"/>
                </a:cubicBezTo>
                <a:cubicBezTo>
                  <a:pt x="53" y="89"/>
                  <a:pt x="53" y="89"/>
                  <a:pt x="53" y="89"/>
                </a:cubicBezTo>
                <a:cubicBezTo>
                  <a:pt x="51" y="89"/>
                  <a:pt x="49" y="87"/>
                  <a:pt x="50" y="85"/>
                </a:cubicBezTo>
                <a:cubicBezTo>
                  <a:pt x="54" y="59"/>
                  <a:pt x="54" y="59"/>
                  <a:pt x="54" y="59"/>
                </a:cubicBezTo>
                <a:cubicBezTo>
                  <a:pt x="54" y="56"/>
                  <a:pt x="56" y="55"/>
                  <a:pt x="58" y="55"/>
                </a:cubicBezTo>
                <a:close/>
                <a:moveTo>
                  <a:pt x="46" y="0"/>
                </a:moveTo>
                <a:cubicBezTo>
                  <a:pt x="34" y="0"/>
                  <a:pt x="22" y="5"/>
                  <a:pt x="14" y="13"/>
                </a:cubicBezTo>
                <a:cubicBezTo>
                  <a:pt x="6" y="22"/>
                  <a:pt x="0" y="33"/>
                  <a:pt x="0" y="46"/>
                </a:cubicBezTo>
                <a:cubicBezTo>
                  <a:pt x="0" y="58"/>
                  <a:pt x="6" y="70"/>
                  <a:pt x="14" y="78"/>
                </a:cubicBezTo>
                <a:cubicBezTo>
                  <a:pt x="22" y="86"/>
                  <a:pt x="34" y="92"/>
                  <a:pt x="46" y="92"/>
                </a:cubicBezTo>
                <a:cubicBezTo>
                  <a:pt x="47" y="92"/>
                  <a:pt x="47" y="92"/>
                  <a:pt x="48" y="91"/>
                </a:cubicBezTo>
                <a:cubicBezTo>
                  <a:pt x="46" y="90"/>
                  <a:pt x="45" y="87"/>
                  <a:pt x="45" y="84"/>
                </a:cubicBezTo>
                <a:cubicBezTo>
                  <a:pt x="46" y="82"/>
                  <a:pt x="46" y="82"/>
                  <a:pt x="46" y="82"/>
                </a:cubicBezTo>
                <a:cubicBezTo>
                  <a:pt x="36" y="82"/>
                  <a:pt x="27" y="78"/>
                  <a:pt x="20" y="72"/>
                </a:cubicBezTo>
                <a:cubicBezTo>
                  <a:pt x="14" y="65"/>
                  <a:pt x="10" y="56"/>
                  <a:pt x="10" y="46"/>
                </a:cubicBezTo>
                <a:cubicBezTo>
                  <a:pt x="10" y="36"/>
                  <a:pt x="14" y="26"/>
                  <a:pt x="20" y="20"/>
                </a:cubicBezTo>
                <a:cubicBezTo>
                  <a:pt x="27" y="13"/>
                  <a:pt x="36" y="9"/>
                  <a:pt x="46" y="9"/>
                </a:cubicBezTo>
                <a:cubicBezTo>
                  <a:pt x="56" y="9"/>
                  <a:pt x="66" y="13"/>
                  <a:pt x="72" y="20"/>
                </a:cubicBezTo>
                <a:cubicBezTo>
                  <a:pt x="79" y="26"/>
                  <a:pt x="83" y="36"/>
                  <a:pt x="83" y="46"/>
                </a:cubicBezTo>
                <a:cubicBezTo>
                  <a:pt x="83" y="47"/>
                  <a:pt x="83" y="49"/>
                  <a:pt x="83" y="50"/>
                </a:cubicBezTo>
                <a:cubicBezTo>
                  <a:pt x="90" y="50"/>
                  <a:pt x="90" y="50"/>
                  <a:pt x="90" y="50"/>
                </a:cubicBezTo>
                <a:cubicBezTo>
                  <a:pt x="91" y="50"/>
                  <a:pt x="91" y="50"/>
                  <a:pt x="92" y="50"/>
                </a:cubicBezTo>
                <a:cubicBezTo>
                  <a:pt x="92" y="49"/>
                  <a:pt x="92" y="47"/>
                  <a:pt x="92" y="46"/>
                </a:cubicBezTo>
                <a:cubicBezTo>
                  <a:pt x="92" y="33"/>
                  <a:pt x="87" y="22"/>
                  <a:pt x="79" y="13"/>
                </a:cubicBezTo>
                <a:cubicBezTo>
                  <a:pt x="70" y="5"/>
                  <a:pt x="59" y="0"/>
                  <a:pt x="46" y="0"/>
                </a:cubicBezTo>
                <a:close/>
                <a:moveTo>
                  <a:pt x="47" y="41"/>
                </a:moveTo>
                <a:cubicBezTo>
                  <a:pt x="46" y="41"/>
                  <a:pt x="45" y="41"/>
                  <a:pt x="45" y="41"/>
                </a:cubicBezTo>
                <a:cubicBezTo>
                  <a:pt x="41" y="34"/>
                  <a:pt x="36" y="26"/>
                  <a:pt x="31" y="19"/>
                </a:cubicBezTo>
                <a:cubicBezTo>
                  <a:pt x="30" y="20"/>
                  <a:pt x="29" y="21"/>
                  <a:pt x="27" y="21"/>
                </a:cubicBezTo>
                <a:cubicBezTo>
                  <a:pt x="31" y="30"/>
                  <a:pt x="36" y="37"/>
                  <a:pt x="41" y="44"/>
                </a:cubicBezTo>
                <a:cubicBezTo>
                  <a:pt x="40" y="45"/>
                  <a:pt x="40" y="47"/>
                  <a:pt x="40" y="48"/>
                </a:cubicBezTo>
                <a:cubicBezTo>
                  <a:pt x="40" y="52"/>
                  <a:pt x="43" y="55"/>
                  <a:pt x="47" y="55"/>
                </a:cubicBezTo>
                <a:cubicBezTo>
                  <a:pt x="51" y="55"/>
                  <a:pt x="54" y="52"/>
                  <a:pt x="54" y="48"/>
                </a:cubicBezTo>
                <a:cubicBezTo>
                  <a:pt x="54" y="48"/>
                  <a:pt x="54" y="47"/>
                  <a:pt x="54" y="47"/>
                </a:cubicBezTo>
                <a:cubicBezTo>
                  <a:pt x="58" y="43"/>
                  <a:pt x="62" y="39"/>
                  <a:pt x="65" y="33"/>
                </a:cubicBezTo>
                <a:cubicBezTo>
                  <a:pt x="64" y="32"/>
                  <a:pt x="63" y="31"/>
                  <a:pt x="62" y="30"/>
                </a:cubicBezTo>
                <a:cubicBezTo>
                  <a:pt x="57" y="34"/>
                  <a:pt x="53" y="38"/>
                  <a:pt x="50" y="42"/>
                </a:cubicBezTo>
                <a:cubicBezTo>
                  <a:pt x="49" y="41"/>
                  <a:pt x="48" y="41"/>
                  <a:pt x="47" y="41"/>
                </a:cubicBezTo>
                <a:close/>
                <a:moveTo>
                  <a:pt x="87" y="83"/>
                </a:moveTo>
                <a:cubicBezTo>
                  <a:pt x="88" y="75"/>
                  <a:pt x="88" y="75"/>
                  <a:pt x="88" y="75"/>
                </a:cubicBezTo>
                <a:cubicBezTo>
                  <a:pt x="88" y="75"/>
                  <a:pt x="88" y="74"/>
                  <a:pt x="88" y="74"/>
                </a:cubicBezTo>
                <a:cubicBezTo>
                  <a:pt x="87" y="74"/>
                  <a:pt x="87" y="74"/>
                  <a:pt x="87" y="74"/>
                </a:cubicBezTo>
                <a:cubicBezTo>
                  <a:pt x="86" y="74"/>
                  <a:pt x="85" y="74"/>
                  <a:pt x="85" y="74"/>
                </a:cubicBezTo>
                <a:cubicBezTo>
                  <a:pt x="86" y="71"/>
                  <a:pt x="86" y="71"/>
                  <a:pt x="86" y="71"/>
                </a:cubicBezTo>
                <a:cubicBezTo>
                  <a:pt x="83" y="71"/>
                  <a:pt x="83" y="71"/>
                  <a:pt x="83" y="71"/>
                </a:cubicBezTo>
                <a:cubicBezTo>
                  <a:pt x="81" y="83"/>
                  <a:pt x="81" y="83"/>
                  <a:pt x="81" y="83"/>
                </a:cubicBezTo>
                <a:cubicBezTo>
                  <a:pt x="83" y="83"/>
                  <a:pt x="83" y="83"/>
                  <a:pt x="83" y="83"/>
                </a:cubicBezTo>
                <a:cubicBezTo>
                  <a:pt x="85" y="76"/>
                  <a:pt x="85" y="76"/>
                  <a:pt x="85" y="76"/>
                </a:cubicBezTo>
                <a:cubicBezTo>
                  <a:pt x="85" y="75"/>
                  <a:pt x="85" y="75"/>
                  <a:pt x="85" y="75"/>
                </a:cubicBezTo>
                <a:cubicBezTo>
                  <a:pt x="86" y="75"/>
                  <a:pt x="86" y="75"/>
                  <a:pt x="86" y="76"/>
                </a:cubicBezTo>
                <a:cubicBezTo>
                  <a:pt x="84" y="83"/>
                  <a:pt x="84" y="83"/>
                  <a:pt x="84" y="83"/>
                </a:cubicBezTo>
                <a:cubicBezTo>
                  <a:pt x="87" y="83"/>
                  <a:pt x="87" y="83"/>
                  <a:pt x="87" y="83"/>
                </a:cubicBezTo>
                <a:close/>
                <a:moveTo>
                  <a:pt x="65" y="83"/>
                </a:moveTo>
                <a:cubicBezTo>
                  <a:pt x="66" y="80"/>
                  <a:pt x="66" y="80"/>
                  <a:pt x="66" y="80"/>
                </a:cubicBezTo>
                <a:cubicBezTo>
                  <a:pt x="60" y="80"/>
                  <a:pt x="60" y="80"/>
                  <a:pt x="60" y="80"/>
                </a:cubicBezTo>
                <a:cubicBezTo>
                  <a:pt x="67" y="69"/>
                  <a:pt x="67" y="69"/>
                  <a:pt x="67" y="69"/>
                </a:cubicBezTo>
                <a:cubicBezTo>
                  <a:pt x="68" y="68"/>
                  <a:pt x="68" y="67"/>
                  <a:pt x="68" y="66"/>
                </a:cubicBezTo>
                <a:cubicBezTo>
                  <a:pt x="69" y="64"/>
                  <a:pt x="69" y="62"/>
                  <a:pt x="68" y="61"/>
                </a:cubicBezTo>
                <a:cubicBezTo>
                  <a:pt x="67" y="60"/>
                  <a:pt x="66" y="59"/>
                  <a:pt x="64" y="59"/>
                </a:cubicBezTo>
                <a:cubicBezTo>
                  <a:pt x="60" y="59"/>
                  <a:pt x="58" y="61"/>
                  <a:pt x="57" y="64"/>
                </a:cubicBezTo>
                <a:cubicBezTo>
                  <a:pt x="56" y="68"/>
                  <a:pt x="56" y="68"/>
                  <a:pt x="56" y="68"/>
                </a:cubicBezTo>
                <a:cubicBezTo>
                  <a:pt x="61" y="68"/>
                  <a:pt x="61" y="68"/>
                  <a:pt x="61" y="68"/>
                </a:cubicBezTo>
                <a:cubicBezTo>
                  <a:pt x="62" y="64"/>
                  <a:pt x="62" y="64"/>
                  <a:pt x="62" y="64"/>
                </a:cubicBezTo>
                <a:cubicBezTo>
                  <a:pt x="62" y="63"/>
                  <a:pt x="62" y="63"/>
                  <a:pt x="63" y="63"/>
                </a:cubicBezTo>
                <a:cubicBezTo>
                  <a:pt x="64" y="63"/>
                  <a:pt x="64" y="64"/>
                  <a:pt x="64" y="65"/>
                </a:cubicBezTo>
                <a:cubicBezTo>
                  <a:pt x="63" y="67"/>
                  <a:pt x="63" y="68"/>
                  <a:pt x="62" y="69"/>
                </a:cubicBezTo>
                <a:cubicBezTo>
                  <a:pt x="54" y="80"/>
                  <a:pt x="54" y="80"/>
                  <a:pt x="54" y="80"/>
                </a:cubicBezTo>
                <a:cubicBezTo>
                  <a:pt x="54" y="83"/>
                  <a:pt x="54" y="83"/>
                  <a:pt x="54" y="83"/>
                </a:cubicBezTo>
                <a:cubicBezTo>
                  <a:pt x="65" y="83"/>
                  <a:pt x="65" y="83"/>
                  <a:pt x="65" y="83"/>
                </a:cubicBezTo>
                <a:close/>
                <a:moveTo>
                  <a:pt x="81" y="80"/>
                </a:moveTo>
                <a:cubicBezTo>
                  <a:pt x="81" y="76"/>
                  <a:pt x="81" y="76"/>
                  <a:pt x="81" y="76"/>
                </a:cubicBezTo>
                <a:cubicBezTo>
                  <a:pt x="79" y="76"/>
                  <a:pt x="79" y="76"/>
                  <a:pt x="79" y="76"/>
                </a:cubicBezTo>
                <a:cubicBezTo>
                  <a:pt x="82" y="60"/>
                  <a:pt x="82" y="60"/>
                  <a:pt x="82" y="60"/>
                </a:cubicBezTo>
                <a:cubicBezTo>
                  <a:pt x="75" y="60"/>
                  <a:pt x="75" y="60"/>
                  <a:pt x="75" y="60"/>
                </a:cubicBezTo>
                <a:cubicBezTo>
                  <a:pt x="67" y="76"/>
                  <a:pt x="67" y="76"/>
                  <a:pt x="67" y="76"/>
                </a:cubicBezTo>
                <a:cubicBezTo>
                  <a:pt x="66" y="80"/>
                  <a:pt x="66" y="80"/>
                  <a:pt x="66" y="80"/>
                </a:cubicBezTo>
                <a:cubicBezTo>
                  <a:pt x="73" y="80"/>
                  <a:pt x="73" y="80"/>
                  <a:pt x="73" y="80"/>
                </a:cubicBezTo>
                <a:cubicBezTo>
                  <a:pt x="73" y="83"/>
                  <a:pt x="73" y="83"/>
                  <a:pt x="73" y="83"/>
                </a:cubicBezTo>
                <a:cubicBezTo>
                  <a:pt x="78" y="83"/>
                  <a:pt x="78" y="83"/>
                  <a:pt x="78" y="83"/>
                </a:cubicBezTo>
                <a:cubicBezTo>
                  <a:pt x="78" y="80"/>
                  <a:pt x="78" y="80"/>
                  <a:pt x="78" y="80"/>
                </a:cubicBezTo>
                <a:cubicBezTo>
                  <a:pt x="81" y="80"/>
                  <a:pt x="81" y="80"/>
                  <a:pt x="81" y="80"/>
                </a:cubicBezTo>
                <a:close/>
                <a:moveTo>
                  <a:pt x="74" y="76"/>
                </a:moveTo>
                <a:cubicBezTo>
                  <a:pt x="75" y="67"/>
                  <a:pt x="75" y="67"/>
                  <a:pt x="75" y="67"/>
                </a:cubicBezTo>
                <a:cubicBezTo>
                  <a:pt x="72" y="76"/>
                  <a:pt x="72" y="76"/>
                  <a:pt x="72" y="76"/>
                </a:cubicBezTo>
                <a:lnTo>
                  <a:pt x="74" y="76"/>
                </a:lnTo>
                <a:close/>
              </a:path>
            </a:pathLst>
          </a:custGeom>
          <a:solidFill>
            <a:srgbClr val="244C89"/>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lstStyle/>
          <a:p>
            <a:pPr>
              <a:lnSpc>
                <a:spcPct val="120000"/>
              </a:lnSpc>
            </a:pPr>
            <a:endParaRPr lang="zh-CN" altLang="en-US"/>
          </a:p>
        </p:txBody>
      </p:sp>
      <p:sp>
        <p:nvSpPr>
          <p:cNvPr id="52" name="Freeform 170"/>
          <p:cNvSpPr>
            <a:spLocks noEditPoints="1"/>
          </p:cNvSpPr>
          <p:nvPr/>
        </p:nvSpPr>
        <p:spPr bwMode="auto">
          <a:xfrm>
            <a:off x="7071190" y="4106000"/>
            <a:ext cx="415325" cy="437830"/>
          </a:xfrm>
          <a:custGeom>
            <a:avLst/>
            <a:gdLst>
              <a:gd name="T0" fmla="*/ 156 w 203"/>
              <a:gd name="T1" fmla="*/ 26 h 214"/>
              <a:gd name="T2" fmla="*/ 166 w 203"/>
              <a:gd name="T3" fmla="*/ 7 h 214"/>
              <a:gd name="T4" fmla="*/ 138 w 203"/>
              <a:gd name="T5" fmla="*/ 18 h 214"/>
              <a:gd name="T6" fmla="*/ 7 w 203"/>
              <a:gd name="T7" fmla="*/ 145 h 214"/>
              <a:gd name="T8" fmla="*/ 28 w 203"/>
              <a:gd name="T9" fmla="*/ 203 h 214"/>
              <a:gd name="T10" fmla="*/ 28 w 203"/>
              <a:gd name="T11" fmla="*/ 156 h 214"/>
              <a:gd name="T12" fmla="*/ 100 w 203"/>
              <a:gd name="T13" fmla="*/ 104 h 214"/>
              <a:gd name="T14" fmla="*/ 106 w 203"/>
              <a:gd name="T15" fmla="*/ 84 h 214"/>
              <a:gd name="T16" fmla="*/ 80 w 203"/>
              <a:gd name="T17" fmla="*/ 95 h 214"/>
              <a:gd name="T18" fmla="*/ 69 w 203"/>
              <a:gd name="T19" fmla="*/ 91 h 214"/>
              <a:gd name="T20" fmla="*/ 106 w 203"/>
              <a:gd name="T21" fmla="*/ 76 h 214"/>
              <a:gd name="T22" fmla="*/ 121 w 203"/>
              <a:gd name="T23" fmla="*/ 82 h 214"/>
              <a:gd name="T24" fmla="*/ 121 w 203"/>
              <a:gd name="T25" fmla="*/ 18 h 214"/>
              <a:gd name="T26" fmla="*/ 164 w 203"/>
              <a:gd name="T27" fmla="*/ 0 h 214"/>
              <a:gd name="T28" fmla="*/ 166 w 203"/>
              <a:gd name="T29" fmla="*/ 0 h 214"/>
              <a:gd name="T30" fmla="*/ 203 w 203"/>
              <a:gd name="T31" fmla="*/ 18 h 214"/>
              <a:gd name="T32" fmla="*/ 158 w 203"/>
              <a:gd name="T33" fmla="*/ 171 h 214"/>
              <a:gd name="T34" fmla="*/ 145 w 203"/>
              <a:gd name="T35" fmla="*/ 164 h 214"/>
              <a:gd name="T36" fmla="*/ 97 w 203"/>
              <a:gd name="T37" fmla="*/ 192 h 214"/>
              <a:gd name="T38" fmla="*/ 82 w 203"/>
              <a:gd name="T39" fmla="*/ 184 h 214"/>
              <a:gd name="T40" fmla="*/ 35 w 203"/>
              <a:gd name="T41" fmla="*/ 214 h 214"/>
              <a:gd name="T42" fmla="*/ 3 w 203"/>
              <a:gd name="T43" fmla="*/ 199 h 214"/>
              <a:gd name="T44" fmla="*/ 0 w 203"/>
              <a:gd name="T45" fmla="*/ 194 h 214"/>
              <a:gd name="T46" fmla="*/ 0 w 203"/>
              <a:gd name="T47" fmla="*/ 134 h 214"/>
              <a:gd name="T48" fmla="*/ 44 w 203"/>
              <a:gd name="T49" fmla="*/ 117 h 214"/>
              <a:gd name="T50" fmla="*/ 46 w 203"/>
              <a:gd name="T51" fmla="*/ 117 h 214"/>
              <a:gd name="T52" fmla="*/ 82 w 203"/>
              <a:gd name="T53" fmla="*/ 134 h 214"/>
              <a:gd name="T54" fmla="*/ 91 w 203"/>
              <a:gd name="T55" fmla="*/ 181 h 214"/>
              <a:gd name="T56" fmla="*/ 69 w 203"/>
              <a:gd name="T57" fmla="*/ 104 h 214"/>
              <a:gd name="T58" fmla="*/ 63 w 203"/>
              <a:gd name="T59" fmla="*/ 125 h 214"/>
              <a:gd name="T60" fmla="*/ 63 w 203"/>
              <a:gd name="T61" fmla="*/ 93 h 214"/>
              <a:gd name="T62" fmla="*/ 128 w 203"/>
              <a:gd name="T63" fmla="*/ 87 h 214"/>
              <a:gd name="T64" fmla="*/ 145 w 203"/>
              <a:gd name="T65" fmla="*/ 93 h 214"/>
              <a:gd name="T66" fmla="*/ 151 w 203"/>
              <a:gd name="T67" fmla="*/ 160 h 214"/>
              <a:gd name="T68" fmla="*/ 128 w 203"/>
              <a:gd name="T69" fmla="*/ 28 h 214"/>
              <a:gd name="T70" fmla="*/ 128 w 203"/>
              <a:gd name="T71" fmla="*/ 87 h 214"/>
              <a:gd name="T72" fmla="*/ 35 w 203"/>
              <a:gd name="T73" fmla="*/ 145 h 214"/>
              <a:gd name="T74" fmla="*/ 44 w 203"/>
              <a:gd name="T75" fmla="*/ 125 h 214"/>
              <a:gd name="T76" fmla="*/ 18 w 203"/>
              <a:gd name="T77" fmla="*/ 136 h 214"/>
              <a:gd name="T78" fmla="*/ 158 w 203"/>
              <a:gd name="T79" fmla="*/ 33 h 214"/>
              <a:gd name="T80" fmla="*/ 158 w 203"/>
              <a:gd name="T81" fmla="*/ 3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214">
                <a:moveTo>
                  <a:pt x="138" y="18"/>
                </a:moveTo>
                <a:lnTo>
                  <a:pt x="156" y="26"/>
                </a:lnTo>
                <a:lnTo>
                  <a:pt x="186" y="18"/>
                </a:lnTo>
                <a:lnTo>
                  <a:pt x="166" y="7"/>
                </a:lnTo>
                <a:lnTo>
                  <a:pt x="138" y="18"/>
                </a:lnTo>
                <a:lnTo>
                  <a:pt x="138" y="18"/>
                </a:lnTo>
                <a:close/>
                <a:moveTo>
                  <a:pt x="28" y="156"/>
                </a:moveTo>
                <a:lnTo>
                  <a:pt x="7" y="145"/>
                </a:lnTo>
                <a:lnTo>
                  <a:pt x="7" y="192"/>
                </a:lnTo>
                <a:lnTo>
                  <a:pt x="28" y="203"/>
                </a:lnTo>
                <a:lnTo>
                  <a:pt x="28" y="156"/>
                </a:lnTo>
                <a:lnTo>
                  <a:pt x="28" y="156"/>
                </a:lnTo>
                <a:close/>
                <a:moveTo>
                  <a:pt x="80" y="95"/>
                </a:moveTo>
                <a:lnTo>
                  <a:pt x="100" y="104"/>
                </a:lnTo>
                <a:lnTo>
                  <a:pt x="126" y="93"/>
                </a:lnTo>
                <a:lnTo>
                  <a:pt x="106" y="84"/>
                </a:lnTo>
                <a:lnTo>
                  <a:pt x="80" y="95"/>
                </a:lnTo>
                <a:lnTo>
                  <a:pt x="80" y="95"/>
                </a:lnTo>
                <a:close/>
                <a:moveTo>
                  <a:pt x="63" y="93"/>
                </a:moveTo>
                <a:lnTo>
                  <a:pt x="69" y="91"/>
                </a:lnTo>
                <a:lnTo>
                  <a:pt x="106" y="76"/>
                </a:lnTo>
                <a:lnTo>
                  <a:pt x="106" y="76"/>
                </a:lnTo>
                <a:lnTo>
                  <a:pt x="108" y="76"/>
                </a:lnTo>
                <a:lnTo>
                  <a:pt x="121" y="82"/>
                </a:lnTo>
                <a:lnTo>
                  <a:pt x="121" y="22"/>
                </a:lnTo>
                <a:lnTo>
                  <a:pt x="121" y="18"/>
                </a:lnTo>
                <a:lnTo>
                  <a:pt x="128" y="13"/>
                </a:lnTo>
                <a:lnTo>
                  <a:pt x="164" y="0"/>
                </a:lnTo>
                <a:lnTo>
                  <a:pt x="166" y="0"/>
                </a:lnTo>
                <a:lnTo>
                  <a:pt x="166" y="0"/>
                </a:lnTo>
                <a:lnTo>
                  <a:pt x="197" y="13"/>
                </a:lnTo>
                <a:lnTo>
                  <a:pt x="203" y="18"/>
                </a:lnTo>
                <a:lnTo>
                  <a:pt x="203" y="153"/>
                </a:lnTo>
                <a:lnTo>
                  <a:pt x="158" y="171"/>
                </a:lnTo>
                <a:lnTo>
                  <a:pt x="154" y="169"/>
                </a:lnTo>
                <a:lnTo>
                  <a:pt x="145" y="164"/>
                </a:lnTo>
                <a:lnTo>
                  <a:pt x="145" y="175"/>
                </a:lnTo>
                <a:lnTo>
                  <a:pt x="97" y="192"/>
                </a:lnTo>
                <a:lnTo>
                  <a:pt x="93" y="190"/>
                </a:lnTo>
                <a:lnTo>
                  <a:pt x="82" y="184"/>
                </a:lnTo>
                <a:lnTo>
                  <a:pt x="82" y="197"/>
                </a:lnTo>
                <a:lnTo>
                  <a:pt x="35" y="214"/>
                </a:lnTo>
                <a:lnTo>
                  <a:pt x="31" y="212"/>
                </a:lnTo>
                <a:lnTo>
                  <a:pt x="3" y="199"/>
                </a:lnTo>
                <a:lnTo>
                  <a:pt x="0" y="197"/>
                </a:lnTo>
                <a:lnTo>
                  <a:pt x="0" y="194"/>
                </a:lnTo>
                <a:lnTo>
                  <a:pt x="0" y="141"/>
                </a:lnTo>
                <a:lnTo>
                  <a:pt x="0" y="134"/>
                </a:lnTo>
                <a:lnTo>
                  <a:pt x="7" y="132"/>
                </a:lnTo>
                <a:lnTo>
                  <a:pt x="44" y="117"/>
                </a:lnTo>
                <a:lnTo>
                  <a:pt x="44" y="117"/>
                </a:lnTo>
                <a:lnTo>
                  <a:pt x="46" y="117"/>
                </a:lnTo>
                <a:lnTo>
                  <a:pt x="74" y="132"/>
                </a:lnTo>
                <a:lnTo>
                  <a:pt x="82" y="134"/>
                </a:lnTo>
                <a:lnTo>
                  <a:pt x="82" y="177"/>
                </a:lnTo>
                <a:lnTo>
                  <a:pt x="91" y="181"/>
                </a:lnTo>
                <a:lnTo>
                  <a:pt x="91" y="115"/>
                </a:lnTo>
                <a:lnTo>
                  <a:pt x="69" y="104"/>
                </a:lnTo>
                <a:lnTo>
                  <a:pt x="69" y="130"/>
                </a:lnTo>
                <a:lnTo>
                  <a:pt x="63" y="125"/>
                </a:lnTo>
                <a:lnTo>
                  <a:pt x="63" y="100"/>
                </a:lnTo>
                <a:lnTo>
                  <a:pt x="63" y="93"/>
                </a:lnTo>
                <a:lnTo>
                  <a:pt x="63" y="93"/>
                </a:lnTo>
                <a:close/>
                <a:moveTo>
                  <a:pt x="128" y="87"/>
                </a:moveTo>
                <a:lnTo>
                  <a:pt x="136" y="91"/>
                </a:lnTo>
                <a:lnTo>
                  <a:pt x="145" y="93"/>
                </a:lnTo>
                <a:lnTo>
                  <a:pt x="145" y="156"/>
                </a:lnTo>
                <a:lnTo>
                  <a:pt x="151" y="160"/>
                </a:lnTo>
                <a:lnTo>
                  <a:pt x="151" y="39"/>
                </a:lnTo>
                <a:lnTo>
                  <a:pt x="128" y="28"/>
                </a:lnTo>
                <a:lnTo>
                  <a:pt x="128" y="87"/>
                </a:lnTo>
                <a:lnTo>
                  <a:pt x="128" y="87"/>
                </a:lnTo>
                <a:close/>
                <a:moveTo>
                  <a:pt x="18" y="136"/>
                </a:moveTo>
                <a:lnTo>
                  <a:pt x="35" y="145"/>
                </a:lnTo>
                <a:lnTo>
                  <a:pt x="65" y="134"/>
                </a:lnTo>
                <a:lnTo>
                  <a:pt x="44" y="125"/>
                </a:lnTo>
                <a:lnTo>
                  <a:pt x="18" y="136"/>
                </a:lnTo>
                <a:lnTo>
                  <a:pt x="18" y="136"/>
                </a:lnTo>
                <a:close/>
                <a:moveTo>
                  <a:pt x="158" y="35"/>
                </a:moveTo>
                <a:lnTo>
                  <a:pt x="158" y="33"/>
                </a:lnTo>
                <a:lnTo>
                  <a:pt x="158" y="35"/>
                </a:lnTo>
                <a:lnTo>
                  <a:pt x="158" y="35"/>
                </a:lnTo>
                <a:lnTo>
                  <a:pt x="158" y="35"/>
                </a:lnTo>
                <a:close/>
              </a:path>
            </a:pathLst>
          </a:custGeom>
          <a:solidFill>
            <a:srgbClr val="244C89"/>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lstStyle/>
          <a:p>
            <a:pPr>
              <a:lnSpc>
                <a:spcPct val="120000"/>
              </a:lnSpc>
            </a:pPr>
            <a:endParaRPr lang="zh-CN" altLang="en-US"/>
          </a:p>
        </p:txBody>
      </p:sp>
      <p:sp>
        <p:nvSpPr>
          <p:cNvPr id="53" name="Freeform 172"/>
          <p:cNvSpPr>
            <a:spLocks noEditPoints="1"/>
          </p:cNvSpPr>
          <p:nvPr/>
        </p:nvSpPr>
        <p:spPr bwMode="auto">
          <a:xfrm>
            <a:off x="4495662" y="4087142"/>
            <a:ext cx="392820" cy="417371"/>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rgbClr val="244C89"/>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lstStyle/>
          <a:p>
            <a:pPr>
              <a:lnSpc>
                <a:spcPct val="120000"/>
              </a:lnSpc>
            </a:pPr>
            <a:endParaRPr lang="zh-CN" altLang="en-US"/>
          </a:p>
        </p:txBody>
      </p:sp>
      <p:sp>
        <p:nvSpPr>
          <p:cNvPr id="54" name="文本框 146"/>
          <p:cNvSpPr txBox="1"/>
          <p:nvPr/>
        </p:nvSpPr>
        <p:spPr>
          <a:xfrm>
            <a:off x="1153111" y="5240346"/>
            <a:ext cx="1920818" cy="151622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5" name="文本框 145"/>
          <p:cNvSpPr txBox="1"/>
          <p:nvPr/>
        </p:nvSpPr>
        <p:spPr>
          <a:xfrm>
            <a:off x="1085894"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smtClean="0">
                <a:solidFill>
                  <a:srgbClr val="313D51"/>
                </a:solidFill>
                <a:latin typeface="思源黑体" panose="020B0500000000000000" pitchFamily="34" charset="-122"/>
                <a:ea typeface="思源黑体" panose="020B0500000000000000" pitchFamily="34" charset="-122"/>
              </a:rPr>
              <a:t>数据采集</a:t>
            </a:r>
            <a:endParaRPr lang="zh-CN" altLang="en-US" dirty="0">
              <a:solidFill>
                <a:srgbClr val="313D51"/>
              </a:solidFill>
              <a:latin typeface="思源黑体" panose="020B0500000000000000" pitchFamily="34" charset="-122"/>
              <a:ea typeface="思源黑体" panose="020B0500000000000000" pitchFamily="34" charset="-122"/>
            </a:endParaRPr>
          </a:p>
        </p:txBody>
      </p:sp>
      <p:sp>
        <p:nvSpPr>
          <p:cNvPr id="56" name="文本框 146"/>
          <p:cNvSpPr txBox="1"/>
          <p:nvPr/>
        </p:nvSpPr>
        <p:spPr>
          <a:xfrm>
            <a:off x="3740911" y="5240346"/>
            <a:ext cx="1920818" cy="151622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7" name="文本框 145"/>
          <p:cNvSpPr txBox="1"/>
          <p:nvPr/>
        </p:nvSpPr>
        <p:spPr>
          <a:xfrm>
            <a:off x="3673696"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endParaRPr lang="zh-CN" altLang="en-US" dirty="0">
              <a:solidFill>
                <a:srgbClr val="313D51"/>
              </a:solidFill>
              <a:latin typeface="思源黑体" panose="020B0500000000000000" pitchFamily="34" charset="-122"/>
              <a:ea typeface="思源黑体" panose="020B0500000000000000" pitchFamily="34" charset="-122"/>
            </a:endParaRPr>
          </a:p>
        </p:txBody>
      </p:sp>
      <p:sp>
        <p:nvSpPr>
          <p:cNvPr id="58" name="文本框 146"/>
          <p:cNvSpPr txBox="1"/>
          <p:nvPr/>
        </p:nvSpPr>
        <p:spPr>
          <a:xfrm>
            <a:off x="6328712" y="5240346"/>
            <a:ext cx="1920818" cy="151622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9" name="文本框 145"/>
          <p:cNvSpPr txBox="1"/>
          <p:nvPr/>
        </p:nvSpPr>
        <p:spPr>
          <a:xfrm>
            <a:off x="6261497"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endParaRPr lang="zh-CN" altLang="en-US" dirty="0">
              <a:solidFill>
                <a:srgbClr val="313D51"/>
              </a:solidFill>
              <a:latin typeface="思源黑体" panose="020B0500000000000000" pitchFamily="34" charset="-122"/>
              <a:ea typeface="思源黑体" panose="020B0500000000000000" pitchFamily="34" charset="-122"/>
            </a:endParaRPr>
          </a:p>
        </p:txBody>
      </p:sp>
      <p:sp>
        <p:nvSpPr>
          <p:cNvPr id="60" name="文本框 146"/>
          <p:cNvSpPr txBox="1"/>
          <p:nvPr/>
        </p:nvSpPr>
        <p:spPr>
          <a:xfrm>
            <a:off x="8916516" y="5240346"/>
            <a:ext cx="1920818" cy="151622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61" name="文本框 145"/>
          <p:cNvSpPr txBox="1"/>
          <p:nvPr/>
        </p:nvSpPr>
        <p:spPr>
          <a:xfrm>
            <a:off x="8849298"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endParaRPr lang="zh-CN" altLang="en-US" dirty="0">
              <a:solidFill>
                <a:srgbClr val="313D51"/>
              </a:solidFill>
              <a:latin typeface="思源黑体" panose="020B0500000000000000" pitchFamily="34" charset="-122"/>
              <a:ea typeface="思源黑体" panose="020B0500000000000000" pitchFamily="34" charset="-122"/>
            </a:endParaRPr>
          </a:p>
        </p:txBody>
      </p:sp>
      <p:grpSp>
        <p:nvGrpSpPr>
          <p:cNvPr id="62" name="组合 61"/>
          <p:cNvGrpSpPr/>
          <p:nvPr/>
        </p:nvGrpSpPr>
        <p:grpSpPr>
          <a:xfrm>
            <a:off x="1565181" y="2310567"/>
            <a:ext cx="1120623" cy="1120218"/>
            <a:chOff x="4229236" y="3968984"/>
            <a:chExt cx="792000" cy="792000"/>
          </a:xfrm>
        </p:grpSpPr>
        <p:sp>
          <p:nvSpPr>
            <p:cNvPr id="63" name="MH_Other_2"/>
            <p:cNvSpPr/>
            <p:nvPr>
              <p:custDataLst>
                <p:tags r:id="rId1"/>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64" name="MH_Title_1"/>
            <p:cNvSpPr/>
            <p:nvPr>
              <p:custDataLst>
                <p:tags r:id="rId2"/>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61</a:t>
              </a:r>
              <a:r>
                <a:rPr lang="en-US" altLang="zh-CN" sz="1500" dirty="0">
                  <a:solidFill>
                    <a:srgbClr val="313D51"/>
                  </a:solidFill>
                  <a:latin typeface="Impact" panose="020B0806030902050204" pitchFamily="34" charset="0"/>
                </a:rPr>
                <a:t>%</a:t>
              </a:r>
              <a:endParaRPr lang="en-US" altLang="zh-CN" sz="1500" dirty="0">
                <a:solidFill>
                  <a:srgbClr val="313D51"/>
                </a:solidFill>
                <a:latin typeface="Impact" panose="020B0806030902050204" pitchFamily="34" charset="0"/>
              </a:endParaRPr>
            </a:p>
          </p:txBody>
        </p:sp>
      </p:grpSp>
      <p:grpSp>
        <p:nvGrpSpPr>
          <p:cNvPr id="65" name="组合 64"/>
          <p:cNvGrpSpPr/>
          <p:nvPr/>
        </p:nvGrpSpPr>
        <p:grpSpPr>
          <a:xfrm>
            <a:off x="4144158" y="2310567"/>
            <a:ext cx="1120623" cy="1120218"/>
            <a:chOff x="4229236" y="3968984"/>
            <a:chExt cx="792000" cy="792000"/>
          </a:xfrm>
        </p:grpSpPr>
        <p:sp>
          <p:nvSpPr>
            <p:cNvPr id="70" name="MH_Other_2"/>
            <p:cNvSpPr/>
            <p:nvPr>
              <p:custDataLst>
                <p:tags r:id="rId3"/>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71" name="MH_Title_1"/>
            <p:cNvSpPr/>
            <p:nvPr>
              <p:custDataLst>
                <p:tags r:id="rId4"/>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35</a:t>
              </a:r>
              <a:r>
                <a:rPr lang="en-US" altLang="zh-CN" sz="1500" dirty="0">
                  <a:solidFill>
                    <a:srgbClr val="313D51"/>
                  </a:solidFill>
                  <a:latin typeface="Impact" panose="020B0806030902050204" pitchFamily="34" charset="0"/>
                </a:rPr>
                <a:t>%</a:t>
              </a:r>
              <a:endParaRPr lang="en-US" altLang="zh-CN" sz="1500" dirty="0">
                <a:solidFill>
                  <a:srgbClr val="313D51"/>
                </a:solidFill>
                <a:latin typeface="Impact" panose="020B0806030902050204" pitchFamily="34" charset="0"/>
              </a:endParaRPr>
            </a:p>
          </p:txBody>
        </p:sp>
      </p:grpSp>
      <p:grpSp>
        <p:nvGrpSpPr>
          <p:cNvPr id="72" name="组合 71"/>
          <p:cNvGrpSpPr/>
          <p:nvPr/>
        </p:nvGrpSpPr>
        <p:grpSpPr>
          <a:xfrm>
            <a:off x="6723129" y="2310567"/>
            <a:ext cx="1120623" cy="1120218"/>
            <a:chOff x="4229236" y="3968984"/>
            <a:chExt cx="792000" cy="792000"/>
          </a:xfrm>
        </p:grpSpPr>
        <p:sp>
          <p:nvSpPr>
            <p:cNvPr id="73" name="MH_Other_2"/>
            <p:cNvSpPr/>
            <p:nvPr>
              <p:custDataLst>
                <p:tags r:id="rId5"/>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74" name="MH_Title_1"/>
            <p:cNvSpPr/>
            <p:nvPr>
              <p:custDataLst>
                <p:tags r:id="rId6"/>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90</a:t>
              </a:r>
              <a:r>
                <a:rPr lang="en-US" altLang="zh-CN" sz="1500" dirty="0">
                  <a:solidFill>
                    <a:srgbClr val="313D51"/>
                  </a:solidFill>
                  <a:latin typeface="Impact" panose="020B0806030902050204" pitchFamily="34" charset="0"/>
                </a:rPr>
                <a:t>%</a:t>
              </a:r>
              <a:endParaRPr lang="en-US" altLang="zh-CN" sz="1500" dirty="0">
                <a:solidFill>
                  <a:srgbClr val="313D51"/>
                </a:solidFill>
                <a:latin typeface="Impact" panose="020B0806030902050204" pitchFamily="34" charset="0"/>
              </a:endParaRPr>
            </a:p>
          </p:txBody>
        </p:sp>
      </p:grpSp>
      <p:grpSp>
        <p:nvGrpSpPr>
          <p:cNvPr id="75" name="组合 74"/>
          <p:cNvGrpSpPr/>
          <p:nvPr/>
        </p:nvGrpSpPr>
        <p:grpSpPr>
          <a:xfrm>
            <a:off x="9302112" y="2310567"/>
            <a:ext cx="1120623" cy="1120218"/>
            <a:chOff x="4229236" y="3968984"/>
            <a:chExt cx="792000" cy="792000"/>
          </a:xfrm>
        </p:grpSpPr>
        <p:sp>
          <p:nvSpPr>
            <p:cNvPr id="76" name="MH_Other_2"/>
            <p:cNvSpPr/>
            <p:nvPr>
              <p:custDataLst>
                <p:tags r:id="rId7"/>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77" name="MH_Title_1"/>
            <p:cNvSpPr/>
            <p:nvPr>
              <p:custDataLst>
                <p:tags r:id="rId8"/>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25</a:t>
              </a:r>
              <a:r>
                <a:rPr lang="en-US" altLang="zh-CN" sz="1500" dirty="0">
                  <a:solidFill>
                    <a:srgbClr val="313D51"/>
                  </a:solidFill>
                  <a:latin typeface="Impact" panose="020B0806030902050204" pitchFamily="34" charset="0"/>
                </a:rPr>
                <a:t>%</a:t>
              </a:r>
              <a:endParaRPr lang="en-US" altLang="zh-CN" sz="1500" dirty="0">
                <a:solidFill>
                  <a:srgbClr val="313D51"/>
                </a:solidFill>
                <a:latin typeface="Impact" panose="020B080603090205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ppt_x"/>
                                          </p:val>
                                        </p:tav>
                                        <p:tav tm="100000">
                                          <p:val>
                                            <p:strVal val="#ppt_x"/>
                                          </p:val>
                                        </p:tav>
                                      </p:tavLst>
                                    </p:anim>
                                    <p:anim calcmode="lin" valueType="num">
                                      <p:cBhvr additive="base">
                                        <p:cTn id="28" dur="500" fill="hold"/>
                                        <p:tgtEl>
                                          <p:spTgt spid="5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500" fill="hold"/>
                                        <p:tgtEl>
                                          <p:spTgt spid="53"/>
                                        </p:tgtEl>
                                        <p:attrNameLst>
                                          <p:attrName>ppt_x</p:attrName>
                                        </p:attrNameLst>
                                      </p:cBhvr>
                                      <p:tavLst>
                                        <p:tav tm="0">
                                          <p:val>
                                            <p:strVal val="#ppt_x"/>
                                          </p:val>
                                        </p:tav>
                                        <p:tav tm="100000">
                                          <p:val>
                                            <p:strVal val="#ppt_x"/>
                                          </p:val>
                                        </p:tav>
                                      </p:tavLst>
                                    </p:anim>
                                    <p:anim calcmode="lin" valueType="num">
                                      <p:cBhvr additive="base">
                                        <p:cTn id="36" dur="50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ppt_x"/>
                                          </p:val>
                                        </p:tav>
                                        <p:tav tm="100000">
                                          <p:val>
                                            <p:strVal val="#ppt_x"/>
                                          </p:val>
                                        </p:tav>
                                      </p:tavLst>
                                    </p:anim>
                                    <p:anim calcmode="lin" valueType="num">
                                      <p:cBhvr additive="base">
                                        <p:cTn id="40" dur="500" fill="hold"/>
                                        <p:tgtEl>
                                          <p:spTgt spid="5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500" fill="hold"/>
                                        <p:tgtEl>
                                          <p:spTgt spid="55"/>
                                        </p:tgtEl>
                                        <p:attrNameLst>
                                          <p:attrName>ppt_x</p:attrName>
                                        </p:attrNameLst>
                                      </p:cBhvr>
                                      <p:tavLst>
                                        <p:tav tm="0">
                                          <p:val>
                                            <p:strVal val="#ppt_x"/>
                                          </p:val>
                                        </p:tav>
                                        <p:tav tm="100000">
                                          <p:val>
                                            <p:strVal val="#ppt_x"/>
                                          </p:val>
                                        </p:tav>
                                      </p:tavLst>
                                    </p:anim>
                                    <p:anim calcmode="lin" valueType="num">
                                      <p:cBhvr additive="base">
                                        <p:cTn id="44" dur="500" fill="hold"/>
                                        <p:tgtEl>
                                          <p:spTgt spid="5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500" fill="hold"/>
                                        <p:tgtEl>
                                          <p:spTgt spid="56"/>
                                        </p:tgtEl>
                                        <p:attrNameLst>
                                          <p:attrName>ppt_x</p:attrName>
                                        </p:attrNameLst>
                                      </p:cBhvr>
                                      <p:tavLst>
                                        <p:tav tm="0">
                                          <p:val>
                                            <p:strVal val="#ppt_x"/>
                                          </p:val>
                                        </p:tav>
                                        <p:tav tm="100000">
                                          <p:val>
                                            <p:strVal val="#ppt_x"/>
                                          </p:val>
                                        </p:tav>
                                      </p:tavLst>
                                    </p:anim>
                                    <p:anim calcmode="lin" valueType="num">
                                      <p:cBhvr additive="base">
                                        <p:cTn id="48" dur="500" fill="hold"/>
                                        <p:tgtEl>
                                          <p:spTgt spid="5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500" fill="hold"/>
                                        <p:tgtEl>
                                          <p:spTgt spid="57"/>
                                        </p:tgtEl>
                                        <p:attrNameLst>
                                          <p:attrName>ppt_x</p:attrName>
                                        </p:attrNameLst>
                                      </p:cBhvr>
                                      <p:tavLst>
                                        <p:tav tm="0">
                                          <p:val>
                                            <p:strVal val="#ppt_x"/>
                                          </p:val>
                                        </p:tav>
                                        <p:tav tm="100000">
                                          <p:val>
                                            <p:strVal val="#ppt_x"/>
                                          </p:val>
                                        </p:tav>
                                      </p:tavLst>
                                    </p:anim>
                                    <p:anim calcmode="lin" valueType="num">
                                      <p:cBhvr additive="base">
                                        <p:cTn id="52" dur="500" fill="hold"/>
                                        <p:tgtEl>
                                          <p:spTgt spid="5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 calcmode="lin" valueType="num">
                                      <p:cBhvr additive="base">
                                        <p:cTn id="59" dur="500" fill="hold"/>
                                        <p:tgtEl>
                                          <p:spTgt spid="59"/>
                                        </p:tgtEl>
                                        <p:attrNameLst>
                                          <p:attrName>ppt_x</p:attrName>
                                        </p:attrNameLst>
                                      </p:cBhvr>
                                      <p:tavLst>
                                        <p:tav tm="0">
                                          <p:val>
                                            <p:strVal val="#ppt_x"/>
                                          </p:val>
                                        </p:tav>
                                        <p:tav tm="100000">
                                          <p:val>
                                            <p:strVal val="#ppt_x"/>
                                          </p:val>
                                        </p:tav>
                                      </p:tavLst>
                                    </p:anim>
                                    <p:anim calcmode="lin" valueType="num">
                                      <p:cBhvr additive="base">
                                        <p:cTn id="60" dur="500" fill="hold"/>
                                        <p:tgtEl>
                                          <p:spTgt spid="5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fill="hold"/>
                                        <p:tgtEl>
                                          <p:spTgt spid="60"/>
                                        </p:tgtEl>
                                        <p:attrNameLst>
                                          <p:attrName>ppt_x</p:attrName>
                                        </p:attrNameLst>
                                      </p:cBhvr>
                                      <p:tavLst>
                                        <p:tav tm="0">
                                          <p:val>
                                            <p:strVal val="#ppt_x"/>
                                          </p:val>
                                        </p:tav>
                                        <p:tav tm="100000">
                                          <p:val>
                                            <p:strVal val="#ppt_x"/>
                                          </p:val>
                                        </p:tav>
                                      </p:tavLst>
                                    </p:anim>
                                    <p:anim calcmode="lin" valueType="num">
                                      <p:cBhvr additive="base">
                                        <p:cTn id="64" dur="500" fill="hold"/>
                                        <p:tgtEl>
                                          <p:spTgt spid="6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additive="base">
                                        <p:cTn id="67" dur="500" fill="hold"/>
                                        <p:tgtEl>
                                          <p:spTgt spid="61"/>
                                        </p:tgtEl>
                                        <p:attrNameLst>
                                          <p:attrName>ppt_x</p:attrName>
                                        </p:attrNameLst>
                                      </p:cBhvr>
                                      <p:tavLst>
                                        <p:tav tm="0">
                                          <p:val>
                                            <p:strVal val="#ppt_x"/>
                                          </p:val>
                                        </p:tav>
                                        <p:tav tm="100000">
                                          <p:val>
                                            <p:strVal val="#ppt_x"/>
                                          </p:val>
                                        </p:tav>
                                      </p:tavLst>
                                    </p:anim>
                                    <p:anim calcmode="lin" valueType="num">
                                      <p:cBhvr additive="base">
                                        <p:cTn id="68" dur="500" fill="hold"/>
                                        <p:tgtEl>
                                          <p:spTgt spid="6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anim calcmode="lin" valueType="num">
                                      <p:cBhvr additive="base">
                                        <p:cTn id="71" dur="500" fill="hold"/>
                                        <p:tgtEl>
                                          <p:spTgt spid="62"/>
                                        </p:tgtEl>
                                        <p:attrNameLst>
                                          <p:attrName>ppt_x</p:attrName>
                                        </p:attrNameLst>
                                      </p:cBhvr>
                                      <p:tavLst>
                                        <p:tav tm="0">
                                          <p:val>
                                            <p:strVal val="#ppt_x"/>
                                          </p:val>
                                        </p:tav>
                                        <p:tav tm="100000">
                                          <p:val>
                                            <p:strVal val="#ppt_x"/>
                                          </p:val>
                                        </p:tav>
                                      </p:tavLst>
                                    </p:anim>
                                    <p:anim calcmode="lin" valueType="num">
                                      <p:cBhvr additive="base">
                                        <p:cTn id="72" dur="500" fill="hold"/>
                                        <p:tgtEl>
                                          <p:spTgt spid="6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anim calcmode="lin" valueType="num">
                                      <p:cBhvr additive="base">
                                        <p:cTn id="75" dur="500" fill="hold"/>
                                        <p:tgtEl>
                                          <p:spTgt spid="65"/>
                                        </p:tgtEl>
                                        <p:attrNameLst>
                                          <p:attrName>ppt_x</p:attrName>
                                        </p:attrNameLst>
                                      </p:cBhvr>
                                      <p:tavLst>
                                        <p:tav tm="0">
                                          <p:val>
                                            <p:strVal val="#ppt_x"/>
                                          </p:val>
                                        </p:tav>
                                        <p:tav tm="100000">
                                          <p:val>
                                            <p:strVal val="#ppt_x"/>
                                          </p:val>
                                        </p:tav>
                                      </p:tavLst>
                                    </p:anim>
                                    <p:anim calcmode="lin" valueType="num">
                                      <p:cBhvr additive="base">
                                        <p:cTn id="76" dur="500" fill="hold"/>
                                        <p:tgtEl>
                                          <p:spTgt spid="6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anim calcmode="lin" valueType="num">
                                      <p:cBhvr additive="base">
                                        <p:cTn id="79" dur="500" fill="hold"/>
                                        <p:tgtEl>
                                          <p:spTgt spid="72"/>
                                        </p:tgtEl>
                                        <p:attrNameLst>
                                          <p:attrName>ppt_x</p:attrName>
                                        </p:attrNameLst>
                                      </p:cBhvr>
                                      <p:tavLst>
                                        <p:tav tm="0">
                                          <p:val>
                                            <p:strVal val="#ppt_x"/>
                                          </p:val>
                                        </p:tav>
                                        <p:tav tm="100000">
                                          <p:val>
                                            <p:strVal val="#ppt_x"/>
                                          </p:val>
                                        </p:tav>
                                      </p:tavLst>
                                    </p:anim>
                                    <p:anim calcmode="lin" valueType="num">
                                      <p:cBhvr additive="base">
                                        <p:cTn id="80" dur="500" fill="hold"/>
                                        <p:tgtEl>
                                          <p:spTgt spid="72"/>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5"/>
                                        </p:tgtEl>
                                        <p:attrNameLst>
                                          <p:attrName>style.visibility</p:attrName>
                                        </p:attrNameLst>
                                      </p:cBhvr>
                                      <p:to>
                                        <p:strVal val="visible"/>
                                      </p:to>
                                    </p:set>
                                    <p:anim calcmode="lin" valueType="num">
                                      <p:cBhvr additive="base">
                                        <p:cTn id="83" dur="500" fill="hold"/>
                                        <p:tgtEl>
                                          <p:spTgt spid="75"/>
                                        </p:tgtEl>
                                        <p:attrNameLst>
                                          <p:attrName>ppt_x</p:attrName>
                                        </p:attrNameLst>
                                      </p:cBhvr>
                                      <p:tavLst>
                                        <p:tav tm="0">
                                          <p:val>
                                            <p:strVal val="#ppt_x"/>
                                          </p:val>
                                        </p:tav>
                                        <p:tav tm="100000">
                                          <p:val>
                                            <p:strVal val="#ppt_x"/>
                                          </p:val>
                                        </p:tav>
                                      </p:tavLst>
                                    </p:anim>
                                    <p:anim calcmode="lin" valueType="num">
                                      <p:cBhvr additive="base">
                                        <p:cTn id="8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p:bldP spid="55" grpId="0"/>
      <p:bldP spid="56" grpId="0"/>
      <p:bldP spid="57" grpId="0"/>
      <p:bldP spid="58" grpId="0"/>
      <p:bldP spid="59" grpId="0"/>
      <p:bldP spid="60" grpId="0"/>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2891813" y="2443843"/>
            <a:ext cx="1630576" cy="2215991"/>
          </a:xfrm>
          <a:prstGeom prst="rect">
            <a:avLst/>
          </a:prstGeom>
          <a:noFill/>
        </p:spPr>
        <p:txBody>
          <a:bodyPr wrap="none" rtlCol="0">
            <a:spAutoFit/>
          </a:bodyPr>
          <a:lstStyle/>
          <a:p>
            <a:pPr algn="ctr"/>
            <a:r>
              <a:rPr lang="en-US" altLang="zh-CN" sz="13800" dirty="0" smtClean="0">
                <a:solidFill>
                  <a:schemeClr val="bg1"/>
                </a:solidFill>
                <a:latin typeface="Agency FB" panose="020B0503020202020204" pitchFamily="34" charset="0"/>
              </a:rPr>
              <a:t>04</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研究成果与应用</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研究目标</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成果形式</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应用领域</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应用前景</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1118413" y="2286399"/>
            <a:ext cx="3341489" cy="3519745"/>
          </a:xfrm>
          <a:prstGeom prst="roundRect">
            <a:avLst>
              <a:gd name="adj" fmla="val 9092"/>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2" name="标题 1"/>
          <p:cNvSpPr>
            <a:spLocks noGrp="1"/>
          </p:cNvSpPr>
          <p:nvPr>
            <p:ph type="title"/>
          </p:nvPr>
        </p:nvSpPr>
        <p:spPr/>
        <p:txBody>
          <a:bodyPr/>
          <a:lstStyle/>
          <a:p>
            <a:pPr>
              <a:lnSpc>
                <a:spcPct val="120000"/>
              </a:lnSpc>
            </a:pPr>
            <a:r>
              <a:rPr lang="zh-CN" altLang="en-US" dirty="0" smtClean="0"/>
              <a:t>研究目标</a:t>
            </a:r>
            <a:endParaRPr lang="zh-CN" altLang="en-US" dirty="0"/>
          </a:p>
        </p:txBody>
      </p:sp>
      <p:sp>
        <p:nvSpPr>
          <p:cNvPr id="6" name="TextBox 29"/>
          <p:cNvSpPr txBox="1"/>
          <p:nvPr/>
        </p:nvSpPr>
        <p:spPr>
          <a:xfrm>
            <a:off x="1330655" y="2829931"/>
            <a:ext cx="2297918" cy="1034129"/>
          </a:xfrm>
          <a:prstGeom prst="rect">
            <a:avLst/>
          </a:prstGeom>
          <a:noFill/>
        </p:spPr>
        <p:txBody>
          <a:bodyPr wrap="square" lIns="0" tIns="0" rIns="0" bIns="0" rtlCol="0">
            <a:spAutoFit/>
          </a:bodyPr>
          <a:lstStyle/>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点击</a:t>
            </a:r>
            <a:r>
              <a:rPr lang="zh-CN" altLang="en-US" sz="2800" b="1" dirty="0" smtClean="0">
                <a:solidFill>
                  <a:schemeClr val="bg1"/>
                </a:solidFill>
                <a:latin typeface="思源黑体" panose="020B0500000000000000" pitchFamily="34" charset="-122"/>
                <a:ea typeface="思源黑体" panose="020B0500000000000000" pitchFamily="34" charset="-122"/>
              </a:rPr>
              <a:t>输入</a:t>
            </a:r>
            <a:endParaRPr lang="en-US" altLang="zh-CN" sz="2800" b="1" dirty="0" smtClean="0">
              <a:solidFill>
                <a:schemeClr val="bg1"/>
              </a:solidFill>
              <a:latin typeface="思源黑体" panose="020B0500000000000000" pitchFamily="34" charset="-122"/>
              <a:ea typeface="思源黑体" panose="020B0500000000000000" pitchFamily="34" charset="-122"/>
            </a:endParaRPr>
          </a:p>
          <a:p>
            <a:pPr>
              <a:lnSpc>
                <a:spcPct val="120000"/>
              </a:lnSpc>
            </a:pPr>
            <a:r>
              <a:rPr lang="zh-CN" altLang="en-US" sz="2800" b="1" dirty="0" smtClean="0">
                <a:solidFill>
                  <a:schemeClr val="bg1"/>
                </a:solidFill>
                <a:latin typeface="思源黑体" panose="020B0500000000000000" pitchFamily="34" charset="-122"/>
                <a:ea typeface="思源黑体" panose="020B0500000000000000" pitchFamily="34" charset="-122"/>
              </a:rPr>
              <a:t>标题文本</a:t>
            </a:r>
            <a:endParaRPr lang="en-US" altLang="zh-CN" sz="2800" b="1" dirty="0">
              <a:solidFill>
                <a:schemeClr val="bg1"/>
              </a:solidFill>
              <a:latin typeface="思源黑体" panose="020B0500000000000000" pitchFamily="34" charset="-122"/>
              <a:ea typeface="思源黑体" panose="020B0500000000000000" pitchFamily="34" charset="-122"/>
            </a:endParaRPr>
          </a:p>
        </p:txBody>
      </p:sp>
      <p:sp>
        <p:nvSpPr>
          <p:cNvPr id="14" name="TextBox 30"/>
          <p:cNvSpPr txBox="1"/>
          <p:nvPr/>
        </p:nvSpPr>
        <p:spPr>
          <a:xfrm>
            <a:off x="7155663" y="2432000"/>
            <a:ext cx="2162175" cy="338234"/>
          </a:xfrm>
          <a:prstGeom prst="rect">
            <a:avLst/>
          </a:prstGeom>
          <a:noFill/>
        </p:spPr>
        <p:txBody>
          <a:bodyPr wrap="square" lIns="0" tIns="0" rIns="0" bIns="0" rtlCol="0">
            <a:spAutoFit/>
          </a:bodyPr>
          <a:lstStyle/>
          <a:p>
            <a:pPr>
              <a:lnSpc>
                <a:spcPct val="120000"/>
              </a:lnSpc>
            </a:pPr>
            <a:r>
              <a:rPr lang="zh-CN" altLang="en-US" sz="2000" b="1" dirty="0" smtClean="0">
                <a:solidFill>
                  <a:srgbClr val="313D51"/>
                </a:solidFill>
                <a:latin typeface="思源黑体" panose="020B0500000000000000" pitchFamily="34" charset="-122"/>
                <a:ea typeface="思源黑体" panose="020B0500000000000000" pitchFamily="34" charset="-122"/>
              </a:rPr>
              <a:t>标题</a:t>
            </a:r>
            <a:r>
              <a:rPr lang="zh-CN" altLang="en-US" sz="2000" b="1" dirty="0">
                <a:solidFill>
                  <a:srgbClr val="313D51"/>
                </a:solidFill>
                <a:latin typeface="思源黑体" panose="020B0500000000000000" pitchFamily="34" charset="-122"/>
                <a:ea typeface="思源黑体" panose="020B0500000000000000" pitchFamily="34" charset="-122"/>
              </a:rPr>
              <a:t>文本</a:t>
            </a:r>
            <a:endParaRPr lang="zh-CN" altLang="en-US" sz="2000" b="1" dirty="0">
              <a:solidFill>
                <a:srgbClr val="313D51"/>
              </a:solidFill>
              <a:latin typeface="思源黑体" panose="020B0500000000000000" pitchFamily="34" charset="-122"/>
              <a:ea typeface="思源黑体" panose="020B0500000000000000" pitchFamily="34" charset="-122"/>
            </a:endParaRPr>
          </a:p>
        </p:txBody>
      </p:sp>
      <p:sp>
        <p:nvSpPr>
          <p:cNvPr id="15" name="TextBox 29"/>
          <p:cNvSpPr txBox="1"/>
          <p:nvPr/>
        </p:nvSpPr>
        <p:spPr>
          <a:xfrm>
            <a:off x="7155663" y="2833552"/>
            <a:ext cx="3137868" cy="424540"/>
          </a:xfrm>
          <a:prstGeom prst="rect">
            <a:avLst/>
          </a:prstGeom>
          <a:noFill/>
        </p:spPr>
        <p:txBody>
          <a:bodyPr wrap="square" lIns="0" tIns="0" rIns="0" bIns="0" rtlCol="0">
            <a:spAutoFit/>
          </a:bodyPr>
          <a:lstStyle/>
          <a:p>
            <a:pPr>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简明扼要</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的具体文字</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的</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说明分项内容</a:t>
            </a:r>
            <a:endParaRPr lang="zh-CN" altLang="en-US"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67" name="组合 66"/>
          <p:cNvGrpSpPr/>
          <p:nvPr/>
        </p:nvGrpSpPr>
        <p:grpSpPr>
          <a:xfrm>
            <a:off x="5974686" y="2502273"/>
            <a:ext cx="750628" cy="750628"/>
            <a:chOff x="5892800" y="1936330"/>
            <a:chExt cx="914400" cy="914400"/>
          </a:xfrm>
        </p:grpSpPr>
        <p:sp>
          <p:nvSpPr>
            <p:cNvPr id="13" name="椭圆 12"/>
            <p:cNvSpPr/>
            <p:nvPr/>
          </p:nvSpPr>
          <p:spPr>
            <a:xfrm>
              <a:off x="5892800" y="1936330"/>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16" name="椭圆 15"/>
            <p:cNvSpPr/>
            <p:nvPr/>
          </p:nvSpPr>
          <p:spPr>
            <a:xfrm>
              <a:off x="5974563" y="2018093"/>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grpSp>
        <p:nvGrpSpPr>
          <p:cNvPr id="49" name="组合 48"/>
          <p:cNvGrpSpPr/>
          <p:nvPr/>
        </p:nvGrpSpPr>
        <p:grpSpPr>
          <a:xfrm>
            <a:off x="6152515" y="2692803"/>
            <a:ext cx="394970" cy="369568"/>
            <a:chOff x="6012173" y="3182972"/>
            <a:chExt cx="517169" cy="483911"/>
          </a:xfrm>
          <a:solidFill>
            <a:schemeClr val="bg1"/>
          </a:solidFill>
        </p:grpSpPr>
        <p:sp>
          <p:nvSpPr>
            <p:cNvPr id="50" name="Freeform 250"/>
            <p:cNvSpPr/>
            <p:nvPr/>
          </p:nvSpPr>
          <p:spPr bwMode="auto">
            <a:xfrm>
              <a:off x="6012173" y="3324321"/>
              <a:ext cx="495551" cy="342562"/>
            </a:xfrm>
            <a:custGeom>
              <a:avLst/>
              <a:gdLst>
                <a:gd name="T0" fmla="*/ 132 w 238"/>
                <a:gd name="T1" fmla="*/ 164 h 164"/>
                <a:gd name="T2" fmla="*/ 84 w 238"/>
                <a:gd name="T3" fmla="*/ 153 h 164"/>
                <a:gd name="T4" fmla="*/ 26 w 238"/>
                <a:gd name="T5" fmla="*/ 0 h 164"/>
                <a:gd name="T6" fmla="*/ 65 w 238"/>
                <a:gd name="T7" fmla="*/ 17 h 164"/>
                <a:gd name="T8" fmla="*/ 102 w 238"/>
                <a:gd name="T9" fmla="*/ 115 h 164"/>
                <a:gd name="T10" fmla="*/ 199 w 238"/>
                <a:gd name="T11" fmla="*/ 78 h 164"/>
                <a:gd name="T12" fmla="*/ 238 w 238"/>
                <a:gd name="T13" fmla="*/ 95 h 164"/>
                <a:gd name="T14" fmla="*/ 173 w 238"/>
                <a:gd name="T15" fmla="*/ 156 h 164"/>
                <a:gd name="T16" fmla="*/ 132 w 238"/>
                <a:gd name="T17"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164">
                  <a:moveTo>
                    <a:pt x="132" y="164"/>
                  </a:moveTo>
                  <a:cubicBezTo>
                    <a:pt x="116" y="164"/>
                    <a:pt x="100" y="160"/>
                    <a:pt x="84" y="153"/>
                  </a:cubicBezTo>
                  <a:cubicBezTo>
                    <a:pt x="26" y="127"/>
                    <a:pt x="0" y="58"/>
                    <a:pt x="26" y="0"/>
                  </a:cubicBezTo>
                  <a:cubicBezTo>
                    <a:pt x="65" y="17"/>
                    <a:pt x="65" y="17"/>
                    <a:pt x="65" y="17"/>
                  </a:cubicBezTo>
                  <a:cubicBezTo>
                    <a:pt x="48" y="54"/>
                    <a:pt x="65" y="98"/>
                    <a:pt x="102" y="115"/>
                  </a:cubicBezTo>
                  <a:cubicBezTo>
                    <a:pt x="139" y="132"/>
                    <a:pt x="183" y="115"/>
                    <a:pt x="199" y="78"/>
                  </a:cubicBezTo>
                  <a:cubicBezTo>
                    <a:pt x="238" y="95"/>
                    <a:pt x="238" y="95"/>
                    <a:pt x="238" y="95"/>
                  </a:cubicBezTo>
                  <a:cubicBezTo>
                    <a:pt x="225" y="124"/>
                    <a:pt x="202" y="145"/>
                    <a:pt x="173" y="156"/>
                  </a:cubicBezTo>
                  <a:cubicBezTo>
                    <a:pt x="160" y="161"/>
                    <a:pt x="146" y="164"/>
                    <a:pt x="132" y="164"/>
                  </a:cubicBez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51" name="Freeform 251"/>
            <p:cNvSpPr/>
            <p:nvPr/>
          </p:nvSpPr>
          <p:spPr bwMode="auto">
            <a:xfrm>
              <a:off x="6077027" y="3182972"/>
              <a:ext cx="187911" cy="157978"/>
            </a:xfrm>
            <a:custGeom>
              <a:avLst/>
              <a:gdLst>
                <a:gd name="T0" fmla="*/ 90 w 90"/>
                <a:gd name="T1" fmla="*/ 0 h 76"/>
                <a:gd name="T2" fmla="*/ 10 w 90"/>
                <a:gd name="T3" fmla="*/ 43 h 76"/>
                <a:gd name="T4" fmla="*/ 0 w 90"/>
                <a:gd name="T5" fmla="*/ 58 h 76"/>
                <a:gd name="T6" fmla="*/ 39 w 90"/>
                <a:gd name="T7" fmla="*/ 76 h 76"/>
                <a:gd name="T8" fmla="*/ 43 w 90"/>
                <a:gd name="T9" fmla="*/ 69 h 76"/>
                <a:gd name="T10" fmla="*/ 90 w 90"/>
                <a:gd name="T11" fmla="*/ 43 h 76"/>
                <a:gd name="T12" fmla="*/ 90 w 90"/>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90" h="76">
                  <a:moveTo>
                    <a:pt x="90" y="0"/>
                  </a:moveTo>
                  <a:cubicBezTo>
                    <a:pt x="59" y="3"/>
                    <a:pt x="30" y="18"/>
                    <a:pt x="10" y="43"/>
                  </a:cubicBezTo>
                  <a:cubicBezTo>
                    <a:pt x="6" y="48"/>
                    <a:pt x="3" y="53"/>
                    <a:pt x="0" y="58"/>
                  </a:cubicBezTo>
                  <a:cubicBezTo>
                    <a:pt x="39" y="76"/>
                    <a:pt x="39" y="76"/>
                    <a:pt x="39" y="76"/>
                  </a:cubicBezTo>
                  <a:cubicBezTo>
                    <a:pt x="40" y="74"/>
                    <a:pt x="42" y="72"/>
                    <a:pt x="43" y="69"/>
                  </a:cubicBezTo>
                  <a:cubicBezTo>
                    <a:pt x="55" y="55"/>
                    <a:pt x="72" y="45"/>
                    <a:pt x="90" y="43"/>
                  </a:cubicBezTo>
                  <a:lnTo>
                    <a:pt x="90" y="0"/>
                  </a:ln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52" name="Freeform 252"/>
            <p:cNvSpPr/>
            <p:nvPr/>
          </p:nvSpPr>
          <p:spPr bwMode="auto">
            <a:xfrm>
              <a:off x="6436218" y="3445714"/>
              <a:ext cx="93124" cy="56539"/>
            </a:xfrm>
            <a:custGeom>
              <a:avLst/>
              <a:gdLst>
                <a:gd name="T0" fmla="*/ 2 w 45"/>
                <a:gd name="T1" fmla="*/ 0 h 27"/>
                <a:gd name="T2" fmla="*/ 0 w 45"/>
                <a:gd name="T3" fmla="*/ 10 h 27"/>
                <a:gd name="T4" fmla="*/ 39 w 45"/>
                <a:gd name="T5" fmla="*/ 27 h 27"/>
                <a:gd name="T6" fmla="*/ 45 w 45"/>
                <a:gd name="T7" fmla="*/ 0 h 27"/>
                <a:gd name="T8" fmla="*/ 2 w 45"/>
                <a:gd name="T9" fmla="*/ 0 h 27"/>
              </a:gdLst>
              <a:ahLst/>
              <a:cxnLst>
                <a:cxn ang="0">
                  <a:pos x="T0" y="T1"/>
                </a:cxn>
                <a:cxn ang="0">
                  <a:pos x="T2" y="T3"/>
                </a:cxn>
                <a:cxn ang="0">
                  <a:pos x="T4" y="T5"/>
                </a:cxn>
                <a:cxn ang="0">
                  <a:pos x="T6" y="T7"/>
                </a:cxn>
                <a:cxn ang="0">
                  <a:pos x="T8" y="T9"/>
                </a:cxn>
              </a:cxnLst>
              <a:rect l="0" t="0" r="r" b="b"/>
              <a:pathLst>
                <a:path w="45" h="27">
                  <a:moveTo>
                    <a:pt x="2" y="0"/>
                  </a:moveTo>
                  <a:cubicBezTo>
                    <a:pt x="2" y="4"/>
                    <a:pt x="1" y="7"/>
                    <a:pt x="0" y="10"/>
                  </a:cubicBezTo>
                  <a:cubicBezTo>
                    <a:pt x="39" y="27"/>
                    <a:pt x="39" y="27"/>
                    <a:pt x="39" y="27"/>
                  </a:cubicBezTo>
                  <a:cubicBezTo>
                    <a:pt x="42" y="19"/>
                    <a:pt x="44" y="10"/>
                    <a:pt x="45" y="0"/>
                  </a:cubicBezTo>
                  <a:lnTo>
                    <a:pt x="2" y="0"/>
                  </a:ln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53" name="Freeform 253"/>
            <p:cNvSpPr/>
            <p:nvPr/>
          </p:nvSpPr>
          <p:spPr bwMode="auto">
            <a:xfrm>
              <a:off x="6286555" y="3182972"/>
              <a:ext cx="242787" cy="241125"/>
            </a:xfrm>
            <a:custGeom>
              <a:avLst/>
              <a:gdLst>
                <a:gd name="T0" fmla="*/ 116 w 116"/>
                <a:gd name="T1" fmla="*/ 116 h 116"/>
                <a:gd name="T2" fmla="*/ 74 w 116"/>
                <a:gd name="T3" fmla="*/ 116 h 116"/>
                <a:gd name="T4" fmla="*/ 0 w 116"/>
                <a:gd name="T5" fmla="*/ 42 h 116"/>
                <a:gd name="T6" fmla="*/ 0 w 116"/>
                <a:gd name="T7" fmla="*/ 0 h 116"/>
                <a:gd name="T8" fmla="*/ 116 w 116"/>
                <a:gd name="T9" fmla="*/ 116 h 116"/>
              </a:gdLst>
              <a:ahLst/>
              <a:cxnLst>
                <a:cxn ang="0">
                  <a:pos x="T0" y="T1"/>
                </a:cxn>
                <a:cxn ang="0">
                  <a:pos x="T2" y="T3"/>
                </a:cxn>
                <a:cxn ang="0">
                  <a:pos x="T4" y="T5"/>
                </a:cxn>
                <a:cxn ang="0">
                  <a:pos x="T6" y="T7"/>
                </a:cxn>
                <a:cxn ang="0">
                  <a:pos x="T8" y="T9"/>
                </a:cxn>
              </a:cxnLst>
              <a:rect l="0" t="0" r="r" b="b"/>
              <a:pathLst>
                <a:path w="116" h="116">
                  <a:moveTo>
                    <a:pt x="116" y="116"/>
                  </a:moveTo>
                  <a:cubicBezTo>
                    <a:pt x="74" y="116"/>
                    <a:pt x="74" y="116"/>
                    <a:pt x="74" y="116"/>
                  </a:cubicBezTo>
                  <a:cubicBezTo>
                    <a:pt x="74" y="75"/>
                    <a:pt x="41" y="42"/>
                    <a:pt x="0" y="42"/>
                  </a:cubicBezTo>
                  <a:cubicBezTo>
                    <a:pt x="0" y="0"/>
                    <a:pt x="0" y="0"/>
                    <a:pt x="0" y="0"/>
                  </a:cubicBezTo>
                  <a:cubicBezTo>
                    <a:pt x="64" y="0"/>
                    <a:pt x="116" y="52"/>
                    <a:pt x="116" y="116"/>
                  </a:cubicBez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54" name="Rectangle 254"/>
            <p:cNvSpPr>
              <a:spLocks noChangeArrowheads="1"/>
            </p:cNvSpPr>
            <p:nvPr/>
          </p:nvSpPr>
          <p:spPr bwMode="auto">
            <a:xfrm>
              <a:off x="6200083" y="3454029"/>
              <a:ext cx="43236" cy="56539"/>
            </a:xfrm>
            <a:prstGeom prst="rect">
              <a:avLst/>
            </a:prstGeom>
            <a:grpFill/>
            <a:ln>
              <a:noFill/>
            </a:ln>
          </p:spPr>
          <p:txBody>
            <a:bodyPr vert="horz" wrap="square" lIns="91440" tIns="45720" rIns="91440" bIns="45720" numCol="1" anchor="t" anchorCtr="0" compatLnSpc="1"/>
            <a:lstStyle/>
            <a:p>
              <a:pPr>
                <a:lnSpc>
                  <a:spcPct val="120000"/>
                </a:lnSpc>
              </a:pPr>
              <a:endParaRPr lang="en-US"/>
            </a:p>
          </p:txBody>
        </p:sp>
        <p:sp>
          <p:nvSpPr>
            <p:cNvPr id="55" name="Rectangle 255"/>
            <p:cNvSpPr>
              <a:spLocks noChangeArrowheads="1"/>
            </p:cNvSpPr>
            <p:nvPr/>
          </p:nvSpPr>
          <p:spPr bwMode="auto">
            <a:xfrm>
              <a:off x="6264938" y="3382523"/>
              <a:ext cx="44899" cy="128046"/>
            </a:xfrm>
            <a:prstGeom prst="rect">
              <a:avLst/>
            </a:prstGeom>
            <a:grpFill/>
            <a:ln>
              <a:noFill/>
            </a:ln>
          </p:spPr>
          <p:txBody>
            <a:bodyPr vert="horz" wrap="square" lIns="91440" tIns="45720" rIns="91440" bIns="45720" numCol="1" anchor="t" anchorCtr="0" compatLnSpc="1"/>
            <a:lstStyle/>
            <a:p>
              <a:pPr>
                <a:lnSpc>
                  <a:spcPct val="120000"/>
                </a:lnSpc>
              </a:pPr>
              <a:endParaRPr lang="en-US"/>
            </a:p>
          </p:txBody>
        </p:sp>
        <p:sp>
          <p:nvSpPr>
            <p:cNvPr id="56" name="Rectangle 256"/>
            <p:cNvSpPr>
              <a:spLocks noChangeArrowheads="1"/>
            </p:cNvSpPr>
            <p:nvPr/>
          </p:nvSpPr>
          <p:spPr bwMode="auto">
            <a:xfrm>
              <a:off x="6331455" y="3345938"/>
              <a:ext cx="43236" cy="164630"/>
            </a:xfrm>
            <a:prstGeom prst="rect">
              <a:avLst/>
            </a:prstGeom>
            <a:grpFill/>
            <a:ln>
              <a:noFill/>
            </a:ln>
          </p:spPr>
          <p:txBody>
            <a:bodyPr vert="horz" wrap="square" lIns="91440" tIns="45720" rIns="91440" bIns="45720" numCol="1" anchor="t" anchorCtr="0" compatLnSpc="1"/>
            <a:lstStyle/>
            <a:p>
              <a:pPr>
                <a:lnSpc>
                  <a:spcPct val="120000"/>
                </a:lnSpc>
              </a:pPr>
              <a:endParaRPr lang="en-US"/>
            </a:p>
          </p:txBody>
        </p:sp>
      </p:grpSp>
      <p:sp>
        <p:nvSpPr>
          <p:cNvPr id="58" name="TextBox 30"/>
          <p:cNvSpPr txBox="1"/>
          <p:nvPr/>
        </p:nvSpPr>
        <p:spPr>
          <a:xfrm>
            <a:off x="7155663" y="3632327"/>
            <a:ext cx="2162175" cy="338234"/>
          </a:xfrm>
          <a:prstGeom prst="rect">
            <a:avLst/>
          </a:prstGeom>
          <a:noFill/>
        </p:spPr>
        <p:txBody>
          <a:bodyPr wrap="square" lIns="0" tIns="0" rIns="0" bIns="0" rtlCol="0">
            <a:spAutoFit/>
          </a:bodyPr>
          <a:lstStyle/>
          <a:p>
            <a:pPr>
              <a:lnSpc>
                <a:spcPct val="120000"/>
              </a:lnSpc>
            </a:pPr>
            <a:r>
              <a:rPr lang="zh-CN" altLang="en-US" sz="2000" b="1" dirty="0" smtClean="0">
                <a:solidFill>
                  <a:srgbClr val="313D51"/>
                </a:solidFill>
                <a:latin typeface="思源黑体" panose="020B0500000000000000" pitchFamily="34" charset="-122"/>
                <a:ea typeface="思源黑体" panose="020B0500000000000000" pitchFamily="34" charset="-122"/>
              </a:rPr>
              <a:t>标题</a:t>
            </a:r>
            <a:r>
              <a:rPr lang="zh-CN" altLang="en-US" sz="2000" b="1" dirty="0">
                <a:solidFill>
                  <a:srgbClr val="313D51"/>
                </a:solidFill>
                <a:latin typeface="思源黑体" panose="020B0500000000000000" pitchFamily="34" charset="-122"/>
                <a:ea typeface="思源黑体" panose="020B0500000000000000" pitchFamily="34" charset="-122"/>
              </a:rPr>
              <a:t>文本</a:t>
            </a:r>
            <a:endParaRPr lang="zh-CN" altLang="en-US" sz="2000" b="1" dirty="0">
              <a:solidFill>
                <a:srgbClr val="313D51"/>
              </a:solidFill>
              <a:latin typeface="思源黑体" panose="020B0500000000000000" pitchFamily="34" charset="-122"/>
              <a:ea typeface="思源黑体" panose="020B0500000000000000" pitchFamily="34" charset="-122"/>
            </a:endParaRPr>
          </a:p>
        </p:txBody>
      </p:sp>
      <p:sp>
        <p:nvSpPr>
          <p:cNvPr id="59" name="TextBox 29"/>
          <p:cNvSpPr txBox="1"/>
          <p:nvPr/>
        </p:nvSpPr>
        <p:spPr>
          <a:xfrm>
            <a:off x="7155663" y="4033879"/>
            <a:ext cx="3137868" cy="424540"/>
          </a:xfrm>
          <a:prstGeom prst="rect">
            <a:avLst/>
          </a:prstGeom>
          <a:noFill/>
        </p:spPr>
        <p:txBody>
          <a:bodyPr wrap="square" lIns="0" tIns="0" rIns="0" bIns="0" rtlCol="0">
            <a:spAutoFit/>
          </a:bodyPr>
          <a:lstStyle/>
          <a:p>
            <a:pPr>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栏</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的具体文字</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的</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具体文字，简明扼要的说明分项内容</a:t>
            </a:r>
            <a:endParaRPr lang="zh-CN" altLang="en-US"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68" name="组合 67"/>
          <p:cNvGrpSpPr/>
          <p:nvPr/>
        </p:nvGrpSpPr>
        <p:grpSpPr>
          <a:xfrm>
            <a:off x="5974686" y="3702600"/>
            <a:ext cx="750628" cy="750628"/>
            <a:chOff x="5892800" y="3489358"/>
            <a:chExt cx="914400" cy="914400"/>
          </a:xfrm>
        </p:grpSpPr>
        <p:sp>
          <p:nvSpPr>
            <p:cNvPr id="57" name="椭圆 56"/>
            <p:cNvSpPr/>
            <p:nvPr/>
          </p:nvSpPr>
          <p:spPr>
            <a:xfrm>
              <a:off x="5892800" y="3489358"/>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60" name="椭圆 59"/>
            <p:cNvSpPr/>
            <p:nvPr/>
          </p:nvSpPr>
          <p:spPr>
            <a:xfrm>
              <a:off x="5974563" y="3571121"/>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sp>
        <p:nvSpPr>
          <p:cNvPr id="62" name="TextBox 30"/>
          <p:cNvSpPr txBox="1"/>
          <p:nvPr/>
        </p:nvSpPr>
        <p:spPr>
          <a:xfrm>
            <a:off x="7155663" y="4789110"/>
            <a:ext cx="2162175" cy="338234"/>
          </a:xfrm>
          <a:prstGeom prst="rect">
            <a:avLst/>
          </a:prstGeom>
          <a:noFill/>
        </p:spPr>
        <p:txBody>
          <a:bodyPr wrap="square" lIns="0" tIns="0" rIns="0" bIns="0" rtlCol="0">
            <a:spAutoFit/>
          </a:bodyPr>
          <a:lstStyle/>
          <a:p>
            <a:pPr>
              <a:lnSpc>
                <a:spcPct val="120000"/>
              </a:lnSpc>
            </a:pPr>
            <a:r>
              <a:rPr lang="zh-CN" altLang="en-US" sz="2000" b="1" dirty="0" smtClean="0">
                <a:solidFill>
                  <a:srgbClr val="313D51"/>
                </a:solidFill>
                <a:latin typeface="思源黑体" panose="020B0500000000000000" pitchFamily="34" charset="-122"/>
                <a:ea typeface="思源黑体" panose="020B0500000000000000" pitchFamily="34" charset="-122"/>
              </a:rPr>
              <a:t>标题</a:t>
            </a:r>
            <a:r>
              <a:rPr lang="zh-CN" altLang="en-US" sz="2000" b="1" dirty="0">
                <a:solidFill>
                  <a:srgbClr val="313D51"/>
                </a:solidFill>
                <a:latin typeface="思源黑体" panose="020B0500000000000000" pitchFamily="34" charset="-122"/>
                <a:ea typeface="思源黑体" panose="020B0500000000000000" pitchFamily="34" charset="-122"/>
              </a:rPr>
              <a:t>文本</a:t>
            </a:r>
            <a:endParaRPr lang="zh-CN" altLang="en-US" sz="2000" b="1" dirty="0">
              <a:solidFill>
                <a:srgbClr val="313D51"/>
              </a:solidFill>
              <a:latin typeface="思源黑体" panose="020B0500000000000000" pitchFamily="34" charset="-122"/>
              <a:ea typeface="思源黑体" panose="020B0500000000000000" pitchFamily="34" charset="-122"/>
            </a:endParaRPr>
          </a:p>
        </p:txBody>
      </p:sp>
      <p:sp>
        <p:nvSpPr>
          <p:cNvPr id="63" name="TextBox 29"/>
          <p:cNvSpPr txBox="1"/>
          <p:nvPr/>
        </p:nvSpPr>
        <p:spPr>
          <a:xfrm>
            <a:off x="7155663" y="5190662"/>
            <a:ext cx="3137868" cy="424540"/>
          </a:xfrm>
          <a:prstGeom prst="rect">
            <a:avLst/>
          </a:prstGeom>
          <a:noFill/>
        </p:spPr>
        <p:txBody>
          <a:bodyPr wrap="square" lIns="0" tIns="0" rIns="0" bIns="0" rtlCol="0">
            <a:spAutoFit/>
          </a:bodyPr>
          <a:lstStyle/>
          <a:p>
            <a:pPr>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本</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的具体文字</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栏</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的具体文字，简明扼要的说明分项内容</a:t>
            </a:r>
            <a:endParaRPr lang="zh-CN" altLang="en-US"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69" name="组合 68"/>
          <p:cNvGrpSpPr/>
          <p:nvPr/>
        </p:nvGrpSpPr>
        <p:grpSpPr>
          <a:xfrm>
            <a:off x="5974686" y="4859383"/>
            <a:ext cx="750628" cy="750628"/>
            <a:chOff x="5892800" y="5155598"/>
            <a:chExt cx="914400" cy="914400"/>
          </a:xfrm>
        </p:grpSpPr>
        <p:sp>
          <p:nvSpPr>
            <p:cNvPr id="61" name="椭圆 60"/>
            <p:cNvSpPr/>
            <p:nvPr/>
          </p:nvSpPr>
          <p:spPr>
            <a:xfrm>
              <a:off x="5892800" y="5155598"/>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64" name="椭圆 63"/>
            <p:cNvSpPr/>
            <p:nvPr/>
          </p:nvSpPr>
          <p:spPr>
            <a:xfrm>
              <a:off x="5974563" y="5237361"/>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grpSp>
        <p:nvGrpSpPr>
          <p:cNvPr id="28" name="组合 27"/>
          <p:cNvGrpSpPr/>
          <p:nvPr/>
        </p:nvGrpSpPr>
        <p:grpSpPr>
          <a:xfrm>
            <a:off x="6186805" y="5048007"/>
            <a:ext cx="326390" cy="373380"/>
            <a:chOff x="9477707" y="1892543"/>
            <a:chExt cx="427372" cy="488900"/>
          </a:xfrm>
          <a:solidFill>
            <a:schemeClr val="bg1"/>
          </a:solidFill>
        </p:grpSpPr>
        <p:sp>
          <p:nvSpPr>
            <p:cNvPr id="29" name="Oval 194"/>
            <p:cNvSpPr>
              <a:spLocks noChangeArrowheads="1"/>
            </p:cNvSpPr>
            <p:nvPr/>
          </p:nvSpPr>
          <p:spPr bwMode="auto">
            <a:xfrm>
              <a:off x="9604090" y="2291645"/>
              <a:ext cx="89798" cy="89798"/>
            </a:xfrm>
            <a:prstGeom prst="ellipse">
              <a:avLst/>
            </a:prstGeom>
            <a:grpFill/>
            <a:ln>
              <a:noFill/>
            </a:ln>
          </p:spPr>
          <p:txBody>
            <a:bodyPr vert="horz" wrap="square" lIns="91440" tIns="45720" rIns="91440" bIns="45720" numCol="1" anchor="t" anchorCtr="0" compatLnSpc="1"/>
            <a:lstStyle/>
            <a:p>
              <a:pPr>
                <a:lnSpc>
                  <a:spcPct val="120000"/>
                </a:lnSpc>
              </a:pPr>
              <a:endParaRPr lang="en-US"/>
            </a:p>
          </p:txBody>
        </p:sp>
        <p:sp>
          <p:nvSpPr>
            <p:cNvPr id="30" name="Oval 195"/>
            <p:cNvSpPr>
              <a:spLocks noChangeArrowheads="1"/>
            </p:cNvSpPr>
            <p:nvPr/>
          </p:nvSpPr>
          <p:spPr bwMode="auto">
            <a:xfrm>
              <a:off x="9772044" y="2291645"/>
              <a:ext cx="86472" cy="89798"/>
            </a:xfrm>
            <a:prstGeom prst="ellipse">
              <a:avLst/>
            </a:prstGeom>
            <a:grpFill/>
            <a:ln>
              <a:noFill/>
            </a:ln>
          </p:spPr>
          <p:txBody>
            <a:bodyPr vert="horz" wrap="square" lIns="91440" tIns="45720" rIns="91440" bIns="45720" numCol="1" anchor="t" anchorCtr="0" compatLnSpc="1"/>
            <a:lstStyle/>
            <a:p>
              <a:pPr>
                <a:lnSpc>
                  <a:spcPct val="120000"/>
                </a:lnSpc>
              </a:pPr>
              <a:endParaRPr lang="en-US"/>
            </a:p>
          </p:txBody>
        </p:sp>
        <p:sp>
          <p:nvSpPr>
            <p:cNvPr id="31" name="Freeform 196"/>
            <p:cNvSpPr/>
            <p:nvPr/>
          </p:nvSpPr>
          <p:spPr bwMode="auto">
            <a:xfrm>
              <a:off x="9477707" y="1939105"/>
              <a:ext cx="392450" cy="330922"/>
            </a:xfrm>
            <a:custGeom>
              <a:avLst/>
              <a:gdLst>
                <a:gd name="T0" fmla="*/ 180 w 188"/>
                <a:gd name="T1" fmla="*/ 158 h 158"/>
                <a:gd name="T2" fmla="*/ 180 w 188"/>
                <a:gd name="T3" fmla="*/ 158 h 158"/>
                <a:gd name="T4" fmla="*/ 66 w 188"/>
                <a:gd name="T5" fmla="*/ 157 h 158"/>
                <a:gd name="T6" fmla="*/ 59 w 188"/>
                <a:gd name="T7" fmla="*/ 151 h 158"/>
                <a:gd name="T8" fmla="*/ 31 w 188"/>
                <a:gd name="T9" fmla="*/ 23 h 158"/>
                <a:gd name="T10" fmla="*/ 7 w 188"/>
                <a:gd name="T11" fmla="*/ 17 h 158"/>
                <a:gd name="T12" fmla="*/ 2 w 188"/>
                <a:gd name="T13" fmla="*/ 7 h 158"/>
                <a:gd name="T14" fmla="*/ 12 w 188"/>
                <a:gd name="T15" fmla="*/ 1 h 158"/>
                <a:gd name="T16" fmla="*/ 40 w 188"/>
                <a:gd name="T17" fmla="*/ 9 h 158"/>
                <a:gd name="T18" fmla="*/ 46 w 188"/>
                <a:gd name="T19" fmla="*/ 15 h 158"/>
                <a:gd name="T20" fmla="*/ 73 w 188"/>
                <a:gd name="T21" fmla="*/ 141 h 158"/>
                <a:gd name="T22" fmla="*/ 180 w 188"/>
                <a:gd name="T23" fmla="*/ 141 h 158"/>
                <a:gd name="T24" fmla="*/ 188 w 188"/>
                <a:gd name="T25" fmla="*/ 149 h 158"/>
                <a:gd name="T26" fmla="*/ 180 w 188"/>
                <a:gd name="T2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58">
                  <a:moveTo>
                    <a:pt x="180" y="158"/>
                  </a:moveTo>
                  <a:cubicBezTo>
                    <a:pt x="180" y="158"/>
                    <a:pt x="180" y="158"/>
                    <a:pt x="180" y="158"/>
                  </a:cubicBezTo>
                  <a:cubicBezTo>
                    <a:pt x="66" y="157"/>
                    <a:pt x="66" y="157"/>
                    <a:pt x="66" y="157"/>
                  </a:cubicBezTo>
                  <a:cubicBezTo>
                    <a:pt x="63" y="157"/>
                    <a:pt x="59" y="154"/>
                    <a:pt x="59" y="151"/>
                  </a:cubicBezTo>
                  <a:cubicBezTo>
                    <a:pt x="31" y="23"/>
                    <a:pt x="31" y="23"/>
                    <a:pt x="31" y="23"/>
                  </a:cubicBezTo>
                  <a:cubicBezTo>
                    <a:pt x="7" y="17"/>
                    <a:pt x="7" y="17"/>
                    <a:pt x="7" y="17"/>
                  </a:cubicBezTo>
                  <a:cubicBezTo>
                    <a:pt x="3" y="15"/>
                    <a:pt x="0" y="11"/>
                    <a:pt x="2" y="7"/>
                  </a:cubicBezTo>
                  <a:cubicBezTo>
                    <a:pt x="3" y="2"/>
                    <a:pt x="7" y="0"/>
                    <a:pt x="12" y="1"/>
                  </a:cubicBezTo>
                  <a:cubicBezTo>
                    <a:pt x="40" y="9"/>
                    <a:pt x="40" y="9"/>
                    <a:pt x="40" y="9"/>
                  </a:cubicBezTo>
                  <a:cubicBezTo>
                    <a:pt x="43" y="10"/>
                    <a:pt x="45" y="12"/>
                    <a:pt x="46" y="15"/>
                  </a:cubicBezTo>
                  <a:cubicBezTo>
                    <a:pt x="73" y="141"/>
                    <a:pt x="73" y="141"/>
                    <a:pt x="73" y="141"/>
                  </a:cubicBezTo>
                  <a:cubicBezTo>
                    <a:pt x="180" y="141"/>
                    <a:pt x="180" y="141"/>
                    <a:pt x="180" y="141"/>
                  </a:cubicBezTo>
                  <a:cubicBezTo>
                    <a:pt x="184" y="141"/>
                    <a:pt x="188" y="145"/>
                    <a:pt x="188" y="149"/>
                  </a:cubicBezTo>
                  <a:cubicBezTo>
                    <a:pt x="188" y="154"/>
                    <a:pt x="184" y="158"/>
                    <a:pt x="180" y="158"/>
                  </a:cubicBez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32" name="Freeform 197"/>
            <p:cNvSpPr/>
            <p:nvPr/>
          </p:nvSpPr>
          <p:spPr bwMode="auto">
            <a:xfrm>
              <a:off x="9574157" y="2028903"/>
              <a:ext cx="330922" cy="171282"/>
            </a:xfrm>
            <a:custGeom>
              <a:avLst/>
              <a:gdLst>
                <a:gd name="T0" fmla="*/ 148 w 159"/>
                <a:gd name="T1" fmla="*/ 75 h 82"/>
                <a:gd name="T2" fmla="*/ 141 w 159"/>
                <a:gd name="T3" fmla="*/ 82 h 82"/>
                <a:gd name="T4" fmla="*/ 18 w 159"/>
                <a:gd name="T5" fmla="*/ 82 h 82"/>
                <a:gd name="T6" fmla="*/ 12 w 159"/>
                <a:gd name="T7" fmla="*/ 75 h 82"/>
                <a:gd name="T8" fmla="*/ 0 w 159"/>
                <a:gd name="T9" fmla="*/ 6 h 82"/>
                <a:gd name="T10" fmla="*/ 6 w 159"/>
                <a:gd name="T11" fmla="*/ 0 h 82"/>
                <a:gd name="T12" fmla="*/ 159 w 159"/>
                <a:gd name="T13" fmla="*/ 15 h 82"/>
                <a:gd name="T14" fmla="*/ 148 w 159"/>
                <a:gd name="T15" fmla="*/ 7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82">
                  <a:moveTo>
                    <a:pt x="148" y="75"/>
                  </a:moveTo>
                  <a:cubicBezTo>
                    <a:pt x="148" y="79"/>
                    <a:pt x="145" y="82"/>
                    <a:pt x="141" y="82"/>
                  </a:cubicBezTo>
                  <a:cubicBezTo>
                    <a:pt x="18" y="82"/>
                    <a:pt x="18" y="82"/>
                    <a:pt x="18" y="82"/>
                  </a:cubicBezTo>
                  <a:cubicBezTo>
                    <a:pt x="15" y="82"/>
                    <a:pt x="12" y="79"/>
                    <a:pt x="12" y="75"/>
                  </a:cubicBezTo>
                  <a:cubicBezTo>
                    <a:pt x="0" y="6"/>
                    <a:pt x="0" y="6"/>
                    <a:pt x="0" y="6"/>
                  </a:cubicBezTo>
                  <a:cubicBezTo>
                    <a:pt x="0" y="3"/>
                    <a:pt x="3" y="0"/>
                    <a:pt x="6" y="0"/>
                  </a:cubicBezTo>
                  <a:cubicBezTo>
                    <a:pt x="159" y="15"/>
                    <a:pt x="159" y="15"/>
                    <a:pt x="159" y="15"/>
                  </a:cubicBezTo>
                  <a:lnTo>
                    <a:pt x="148" y="75"/>
                  </a:ln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33" name="Freeform 198"/>
            <p:cNvSpPr/>
            <p:nvPr/>
          </p:nvSpPr>
          <p:spPr bwMode="auto">
            <a:xfrm>
              <a:off x="9725483" y="1892543"/>
              <a:ext cx="44899" cy="34922"/>
            </a:xfrm>
            <a:custGeom>
              <a:avLst/>
              <a:gdLst>
                <a:gd name="T0" fmla="*/ 23 w 27"/>
                <a:gd name="T1" fmla="*/ 0 h 21"/>
                <a:gd name="T2" fmla="*/ 18 w 27"/>
                <a:gd name="T3" fmla="*/ 0 h 21"/>
                <a:gd name="T4" fmla="*/ 6 w 27"/>
                <a:gd name="T5" fmla="*/ 0 h 21"/>
                <a:gd name="T6" fmla="*/ 3 w 27"/>
                <a:gd name="T7" fmla="*/ 0 h 21"/>
                <a:gd name="T8" fmla="*/ 0 w 27"/>
                <a:gd name="T9" fmla="*/ 21 h 21"/>
                <a:gd name="T10" fmla="*/ 8 w 27"/>
                <a:gd name="T11" fmla="*/ 21 h 21"/>
                <a:gd name="T12" fmla="*/ 19 w 27"/>
                <a:gd name="T13" fmla="*/ 21 h 21"/>
                <a:gd name="T14" fmla="*/ 27 w 27"/>
                <a:gd name="T15" fmla="*/ 21 h 21"/>
                <a:gd name="T16" fmla="*/ 23 w 27"/>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1">
                  <a:moveTo>
                    <a:pt x="23" y="0"/>
                  </a:moveTo>
                  <a:lnTo>
                    <a:pt x="18" y="0"/>
                  </a:lnTo>
                  <a:lnTo>
                    <a:pt x="6" y="0"/>
                  </a:lnTo>
                  <a:lnTo>
                    <a:pt x="3" y="0"/>
                  </a:lnTo>
                  <a:lnTo>
                    <a:pt x="0" y="21"/>
                  </a:lnTo>
                  <a:lnTo>
                    <a:pt x="8" y="21"/>
                  </a:lnTo>
                  <a:lnTo>
                    <a:pt x="19" y="21"/>
                  </a:lnTo>
                  <a:lnTo>
                    <a:pt x="27" y="21"/>
                  </a:lnTo>
                  <a:lnTo>
                    <a:pt x="23" y="0"/>
                  </a:ln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34" name="Freeform 199"/>
            <p:cNvSpPr/>
            <p:nvPr/>
          </p:nvSpPr>
          <p:spPr bwMode="auto">
            <a:xfrm>
              <a:off x="9665617" y="1902520"/>
              <a:ext cx="51551" cy="49888"/>
            </a:xfrm>
            <a:custGeom>
              <a:avLst/>
              <a:gdLst>
                <a:gd name="T0" fmla="*/ 16 w 31"/>
                <a:gd name="T1" fmla="*/ 0 h 30"/>
                <a:gd name="T2" fmla="*/ 12 w 31"/>
                <a:gd name="T3" fmla="*/ 1 h 30"/>
                <a:gd name="T4" fmla="*/ 4 w 31"/>
                <a:gd name="T5" fmla="*/ 7 h 30"/>
                <a:gd name="T6" fmla="*/ 0 w 31"/>
                <a:gd name="T7" fmla="*/ 10 h 30"/>
                <a:gd name="T8" fmla="*/ 9 w 31"/>
                <a:gd name="T9" fmla="*/ 30 h 30"/>
                <a:gd name="T10" fmla="*/ 15 w 31"/>
                <a:gd name="T11" fmla="*/ 25 h 30"/>
                <a:gd name="T12" fmla="*/ 24 w 31"/>
                <a:gd name="T13" fmla="*/ 20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lnTo>
                    <a:pt x="12" y="1"/>
                  </a:lnTo>
                  <a:lnTo>
                    <a:pt x="4" y="7"/>
                  </a:lnTo>
                  <a:lnTo>
                    <a:pt x="0" y="10"/>
                  </a:lnTo>
                  <a:lnTo>
                    <a:pt x="9" y="30"/>
                  </a:lnTo>
                  <a:lnTo>
                    <a:pt x="15" y="25"/>
                  </a:lnTo>
                  <a:lnTo>
                    <a:pt x="24" y="20"/>
                  </a:lnTo>
                  <a:lnTo>
                    <a:pt x="31" y="15"/>
                  </a:lnTo>
                  <a:lnTo>
                    <a:pt x="16" y="0"/>
                  </a:ln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35" name="Freeform 200"/>
            <p:cNvSpPr/>
            <p:nvPr/>
          </p:nvSpPr>
          <p:spPr bwMode="auto">
            <a:xfrm>
              <a:off x="9622381" y="1944094"/>
              <a:ext cx="49888" cy="51551"/>
            </a:xfrm>
            <a:custGeom>
              <a:avLst/>
              <a:gdLst>
                <a:gd name="T0" fmla="*/ 10 w 30"/>
                <a:gd name="T1" fmla="*/ 0 h 31"/>
                <a:gd name="T2" fmla="*/ 7 w 30"/>
                <a:gd name="T3" fmla="*/ 4 h 31"/>
                <a:gd name="T4" fmla="*/ 2 w 30"/>
                <a:gd name="T5" fmla="*/ 14 h 31"/>
                <a:gd name="T6" fmla="*/ 0 w 30"/>
                <a:gd name="T7" fmla="*/ 17 h 31"/>
                <a:gd name="T8" fmla="*/ 17 w 30"/>
                <a:gd name="T9" fmla="*/ 31 h 31"/>
                <a:gd name="T10" fmla="*/ 21 w 30"/>
                <a:gd name="T11" fmla="*/ 24 h 31"/>
                <a:gd name="T12" fmla="*/ 26 w 30"/>
                <a:gd name="T13" fmla="*/ 14 h 31"/>
                <a:gd name="T14" fmla="*/ 30 w 30"/>
                <a:gd name="T15" fmla="*/ 7 h 31"/>
                <a:gd name="T16" fmla="*/ 10 w 30"/>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1">
                  <a:moveTo>
                    <a:pt x="10" y="0"/>
                  </a:moveTo>
                  <a:lnTo>
                    <a:pt x="7" y="4"/>
                  </a:lnTo>
                  <a:lnTo>
                    <a:pt x="2" y="14"/>
                  </a:lnTo>
                  <a:lnTo>
                    <a:pt x="0" y="17"/>
                  </a:lnTo>
                  <a:lnTo>
                    <a:pt x="17" y="31"/>
                  </a:lnTo>
                  <a:lnTo>
                    <a:pt x="21" y="24"/>
                  </a:lnTo>
                  <a:lnTo>
                    <a:pt x="26" y="14"/>
                  </a:lnTo>
                  <a:lnTo>
                    <a:pt x="30" y="7"/>
                  </a:lnTo>
                  <a:lnTo>
                    <a:pt x="10" y="0"/>
                  </a:ln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36" name="Freeform 201"/>
            <p:cNvSpPr/>
            <p:nvPr/>
          </p:nvSpPr>
          <p:spPr bwMode="auto">
            <a:xfrm>
              <a:off x="9610741" y="2002296"/>
              <a:ext cx="38248" cy="43236"/>
            </a:xfrm>
            <a:custGeom>
              <a:avLst/>
              <a:gdLst>
                <a:gd name="T0" fmla="*/ 0 w 23"/>
                <a:gd name="T1" fmla="*/ 5 h 26"/>
                <a:gd name="T2" fmla="*/ 0 w 23"/>
                <a:gd name="T3" fmla="*/ 9 h 26"/>
                <a:gd name="T4" fmla="*/ 2 w 23"/>
                <a:gd name="T5" fmla="*/ 20 h 26"/>
                <a:gd name="T6" fmla="*/ 2 w 23"/>
                <a:gd name="T7" fmla="*/ 25 h 26"/>
                <a:gd name="T8" fmla="*/ 23 w 23"/>
                <a:gd name="T9" fmla="*/ 26 h 26"/>
                <a:gd name="T10" fmla="*/ 22 w 23"/>
                <a:gd name="T11" fmla="*/ 19 h 26"/>
                <a:gd name="T12" fmla="*/ 22 w 23"/>
                <a:gd name="T13" fmla="*/ 9 h 26"/>
                <a:gd name="T14" fmla="*/ 22 w 23"/>
                <a:gd name="T15" fmla="*/ 0 h 26"/>
                <a:gd name="T16" fmla="*/ 0 w 23"/>
                <a:gd name="T1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6">
                  <a:moveTo>
                    <a:pt x="0" y="5"/>
                  </a:moveTo>
                  <a:lnTo>
                    <a:pt x="0" y="9"/>
                  </a:lnTo>
                  <a:lnTo>
                    <a:pt x="2" y="20"/>
                  </a:lnTo>
                  <a:lnTo>
                    <a:pt x="2" y="25"/>
                  </a:lnTo>
                  <a:lnTo>
                    <a:pt x="23" y="26"/>
                  </a:lnTo>
                  <a:lnTo>
                    <a:pt x="22" y="19"/>
                  </a:lnTo>
                  <a:lnTo>
                    <a:pt x="22" y="9"/>
                  </a:lnTo>
                  <a:lnTo>
                    <a:pt x="22" y="0"/>
                  </a:lnTo>
                  <a:lnTo>
                    <a:pt x="0" y="5"/>
                  </a:ln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37" name="Freeform 202"/>
            <p:cNvSpPr/>
            <p:nvPr/>
          </p:nvSpPr>
          <p:spPr bwMode="auto">
            <a:xfrm>
              <a:off x="9622381" y="2057173"/>
              <a:ext cx="49888" cy="51551"/>
            </a:xfrm>
            <a:custGeom>
              <a:avLst/>
              <a:gdLst>
                <a:gd name="T0" fmla="*/ 0 w 30"/>
                <a:gd name="T1" fmla="*/ 13 h 31"/>
                <a:gd name="T2" fmla="*/ 2 w 30"/>
                <a:gd name="T3" fmla="*/ 17 h 31"/>
                <a:gd name="T4" fmla="*/ 7 w 30"/>
                <a:gd name="T5" fmla="*/ 27 h 31"/>
                <a:gd name="T6" fmla="*/ 10 w 30"/>
                <a:gd name="T7" fmla="*/ 31 h 31"/>
                <a:gd name="T8" fmla="*/ 30 w 30"/>
                <a:gd name="T9" fmla="*/ 22 h 31"/>
                <a:gd name="T10" fmla="*/ 26 w 30"/>
                <a:gd name="T11" fmla="*/ 16 h 31"/>
                <a:gd name="T12" fmla="*/ 20 w 30"/>
                <a:gd name="T13" fmla="*/ 6 h 31"/>
                <a:gd name="T14" fmla="*/ 16 w 30"/>
                <a:gd name="T15" fmla="*/ 0 h 31"/>
                <a:gd name="T16" fmla="*/ 0 w 30"/>
                <a:gd name="T1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1">
                  <a:moveTo>
                    <a:pt x="0" y="13"/>
                  </a:moveTo>
                  <a:lnTo>
                    <a:pt x="2" y="17"/>
                  </a:lnTo>
                  <a:lnTo>
                    <a:pt x="7" y="27"/>
                  </a:lnTo>
                  <a:lnTo>
                    <a:pt x="10" y="31"/>
                  </a:lnTo>
                  <a:lnTo>
                    <a:pt x="30" y="22"/>
                  </a:lnTo>
                  <a:lnTo>
                    <a:pt x="26" y="16"/>
                  </a:lnTo>
                  <a:lnTo>
                    <a:pt x="20" y="6"/>
                  </a:lnTo>
                  <a:lnTo>
                    <a:pt x="16" y="0"/>
                  </a:lnTo>
                  <a:lnTo>
                    <a:pt x="0" y="13"/>
                  </a:ln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38" name="Freeform 203"/>
            <p:cNvSpPr/>
            <p:nvPr/>
          </p:nvSpPr>
          <p:spPr bwMode="auto">
            <a:xfrm>
              <a:off x="9665617" y="2102071"/>
              <a:ext cx="49888" cy="48225"/>
            </a:xfrm>
            <a:custGeom>
              <a:avLst/>
              <a:gdLst>
                <a:gd name="T0" fmla="*/ 0 w 30"/>
                <a:gd name="T1" fmla="*/ 20 h 29"/>
                <a:gd name="T2" fmla="*/ 4 w 30"/>
                <a:gd name="T3" fmla="*/ 22 h 29"/>
                <a:gd name="T4" fmla="*/ 14 w 30"/>
                <a:gd name="T5" fmla="*/ 28 h 29"/>
                <a:gd name="T6" fmla="*/ 17 w 30"/>
                <a:gd name="T7" fmla="*/ 29 h 29"/>
                <a:gd name="T8" fmla="*/ 30 w 30"/>
                <a:gd name="T9" fmla="*/ 12 h 29"/>
                <a:gd name="T10" fmla="*/ 22 w 30"/>
                <a:gd name="T11" fmla="*/ 9 h 29"/>
                <a:gd name="T12" fmla="*/ 14 w 30"/>
                <a:gd name="T13" fmla="*/ 4 h 29"/>
                <a:gd name="T14" fmla="*/ 6 w 30"/>
                <a:gd name="T15" fmla="*/ 0 h 29"/>
                <a:gd name="T16" fmla="*/ 0 w 30"/>
                <a:gd name="T1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9">
                  <a:moveTo>
                    <a:pt x="0" y="20"/>
                  </a:moveTo>
                  <a:lnTo>
                    <a:pt x="4" y="22"/>
                  </a:lnTo>
                  <a:lnTo>
                    <a:pt x="14" y="28"/>
                  </a:lnTo>
                  <a:lnTo>
                    <a:pt x="17" y="29"/>
                  </a:lnTo>
                  <a:lnTo>
                    <a:pt x="30" y="12"/>
                  </a:lnTo>
                  <a:lnTo>
                    <a:pt x="22" y="9"/>
                  </a:lnTo>
                  <a:lnTo>
                    <a:pt x="14" y="4"/>
                  </a:lnTo>
                  <a:lnTo>
                    <a:pt x="6" y="0"/>
                  </a:lnTo>
                  <a:lnTo>
                    <a:pt x="0" y="20"/>
                  </a:ln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39" name="Freeform 204"/>
            <p:cNvSpPr/>
            <p:nvPr/>
          </p:nvSpPr>
          <p:spPr bwMode="auto">
            <a:xfrm>
              <a:off x="9723820" y="2125352"/>
              <a:ext cx="43236" cy="34922"/>
            </a:xfrm>
            <a:custGeom>
              <a:avLst/>
              <a:gdLst>
                <a:gd name="T0" fmla="*/ 4 w 26"/>
                <a:gd name="T1" fmla="*/ 21 h 21"/>
                <a:gd name="T2" fmla="*/ 9 w 26"/>
                <a:gd name="T3" fmla="*/ 21 h 21"/>
                <a:gd name="T4" fmla="*/ 19 w 26"/>
                <a:gd name="T5" fmla="*/ 21 h 21"/>
                <a:gd name="T6" fmla="*/ 24 w 26"/>
                <a:gd name="T7" fmla="*/ 21 h 21"/>
                <a:gd name="T8" fmla="*/ 26 w 26"/>
                <a:gd name="T9" fmla="*/ 0 h 21"/>
                <a:gd name="T10" fmla="*/ 19 w 26"/>
                <a:gd name="T11" fmla="*/ 0 h 21"/>
                <a:gd name="T12" fmla="*/ 7 w 26"/>
                <a:gd name="T13" fmla="*/ 0 h 21"/>
                <a:gd name="T14" fmla="*/ 0 w 26"/>
                <a:gd name="T15" fmla="*/ 1 h 21"/>
                <a:gd name="T16" fmla="*/ 4 w 26"/>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1">
                  <a:moveTo>
                    <a:pt x="4" y="21"/>
                  </a:moveTo>
                  <a:lnTo>
                    <a:pt x="9" y="21"/>
                  </a:lnTo>
                  <a:lnTo>
                    <a:pt x="19" y="21"/>
                  </a:lnTo>
                  <a:lnTo>
                    <a:pt x="24" y="21"/>
                  </a:lnTo>
                  <a:lnTo>
                    <a:pt x="26" y="0"/>
                  </a:lnTo>
                  <a:lnTo>
                    <a:pt x="19" y="0"/>
                  </a:lnTo>
                  <a:lnTo>
                    <a:pt x="7" y="0"/>
                  </a:lnTo>
                  <a:lnTo>
                    <a:pt x="0" y="1"/>
                  </a:lnTo>
                  <a:lnTo>
                    <a:pt x="4" y="21"/>
                  </a:ln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40" name="Freeform 206"/>
            <p:cNvSpPr/>
            <p:nvPr/>
          </p:nvSpPr>
          <p:spPr bwMode="auto">
            <a:xfrm>
              <a:off x="9775370" y="2102071"/>
              <a:ext cx="53214" cy="49888"/>
            </a:xfrm>
            <a:custGeom>
              <a:avLst/>
              <a:gdLst>
                <a:gd name="T0" fmla="*/ 15 w 32"/>
                <a:gd name="T1" fmla="*/ 30 h 30"/>
                <a:gd name="T2" fmla="*/ 18 w 32"/>
                <a:gd name="T3" fmla="*/ 28 h 30"/>
                <a:gd name="T4" fmla="*/ 28 w 32"/>
                <a:gd name="T5" fmla="*/ 22 h 30"/>
                <a:gd name="T6" fmla="*/ 32 w 32"/>
                <a:gd name="T7" fmla="*/ 19 h 30"/>
                <a:gd name="T8" fmla="*/ 23 w 32"/>
                <a:gd name="T9" fmla="*/ 0 h 30"/>
                <a:gd name="T10" fmla="*/ 17 w 32"/>
                <a:gd name="T11" fmla="*/ 4 h 30"/>
                <a:gd name="T12" fmla="*/ 7 w 32"/>
                <a:gd name="T13" fmla="*/ 10 h 30"/>
                <a:gd name="T14" fmla="*/ 0 w 32"/>
                <a:gd name="T15" fmla="*/ 14 h 30"/>
                <a:gd name="T16" fmla="*/ 15 w 3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0">
                  <a:moveTo>
                    <a:pt x="15" y="30"/>
                  </a:moveTo>
                  <a:lnTo>
                    <a:pt x="18" y="28"/>
                  </a:lnTo>
                  <a:lnTo>
                    <a:pt x="28" y="22"/>
                  </a:lnTo>
                  <a:lnTo>
                    <a:pt x="32" y="19"/>
                  </a:lnTo>
                  <a:lnTo>
                    <a:pt x="23" y="0"/>
                  </a:lnTo>
                  <a:lnTo>
                    <a:pt x="17" y="4"/>
                  </a:lnTo>
                  <a:lnTo>
                    <a:pt x="7" y="10"/>
                  </a:lnTo>
                  <a:lnTo>
                    <a:pt x="0" y="14"/>
                  </a:lnTo>
                  <a:lnTo>
                    <a:pt x="15" y="30"/>
                  </a:ln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41" name="Freeform 207"/>
            <p:cNvSpPr/>
            <p:nvPr/>
          </p:nvSpPr>
          <p:spPr bwMode="auto">
            <a:xfrm>
              <a:off x="9821932" y="2058835"/>
              <a:ext cx="49888" cy="49888"/>
            </a:xfrm>
            <a:custGeom>
              <a:avLst/>
              <a:gdLst>
                <a:gd name="T0" fmla="*/ 20 w 30"/>
                <a:gd name="T1" fmla="*/ 30 h 30"/>
                <a:gd name="T2" fmla="*/ 22 w 30"/>
                <a:gd name="T3" fmla="*/ 26 h 30"/>
                <a:gd name="T4" fmla="*/ 27 w 30"/>
                <a:gd name="T5" fmla="*/ 16 h 30"/>
                <a:gd name="T6" fmla="*/ 30 w 30"/>
                <a:gd name="T7" fmla="*/ 12 h 30"/>
                <a:gd name="T8" fmla="*/ 12 w 30"/>
                <a:gd name="T9" fmla="*/ 0 h 30"/>
                <a:gd name="T10" fmla="*/ 9 w 30"/>
                <a:gd name="T11" fmla="*/ 6 h 30"/>
                <a:gd name="T12" fmla="*/ 4 w 30"/>
                <a:gd name="T13" fmla="*/ 16 h 30"/>
                <a:gd name="T14" fmla="*/ 0 w 30"/>
                <a:gd name="T15" fmla="*/ 22 h 30"/>
                <a:gd name="T16" fmla="*/ 20 w 3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20" y="30"/>
                  </a:moveTo>
                  <a:lnTo>
                    <a:pt x="22" y="26"/>
                  </a:lnTo>
                  <a:lnTo>
                    <a:pt x="27" y="16"/>
                  </a:lnTo>
                  <a:lnTo>
                    <a:pt x="30" y="12"/>
                  </a:lnTo>
                  <a:lnTo>
                    <a:pt x="12" y="0"/>
                  </a:lnTo>
                  <a:lnTo>
                    <a:pt x="9" y="6"/>
                  </a:lnTo>
                  <a:lnTo>
                    <a:pt x="4" y="16"/>
                  </a:lnTo>
                  <a:lnTo>
                    <a:pt x="0" y="22"/>
                  </a:lnTo>
                  <a:lnTo>
                    <a:pt x="20" y="30"/>
                  </a:ln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42" name="Freeform 208"/>
            <p:cNvSpPr/>
            <p:nvPr/>
          </p:nvSpPr>
          <p:spPr bwMode="auto">
            <a:xfrm>
              <a:off x="9845213" y="2007285"/>
              <a:ext cx="36584" cy="43236"/>
            </a:xfrm>
            <a:custGeom>
              <a:avLst/>
              <a:gdLst>
                <a:gd name="T0" fmla="*/ 22 w 22"/>
                <a:gd name="T1" fmla="*/ 22 h 26"/>
                <a:gd name="T2" fmla="*/ 22 w 22"/>
                <a:gd name="T3" fmla="*/ 17 h 26"/>
                <a:gd name="T4" fmla="*/ 21 w 22"/>
                <a:gd name="T5" fmla="*/ 6 h 26"/>
                <a:gd name="T6" fmla="*/ 21 w 22"/>
                <a:gd name="T7" fmla="*/ 2 h 26"/>
                <a:gd name="T8" fmla="*/ 0 w 22"/>
                <a:gd name="T9" fmla="*/ 0 h 26"/>
                <a:gd name="T10" fmla="*/ 0 w 22"/>
                <a:gd name="T11" fmla="*/ 7 h 26"/>
                <a:gd name="T12" fmla="*/ 1 w 22"/>
                <a:gd name="T13" fmla="*/ 18 h 26"/>
                <a:gd name="T14" fmla="*/ 1 w 22"/>
                <a:gd name="T15" fmla="*/ 26 h 26"/>
                <a:gd name="T16" fmla="*/ 22 w 22"/>
                <a:gd name="T17"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6">
                  <a:moveTo>
                    <a:pt x="22" y="22"/>
                  </a:moveTo>
                  <a:lnTo>
                    <a:pt x="22" y="17"/>
                  </a:lnTo>
                  <a:lnTo>
                    <a:pt x="21" y="6"/>
                  </a:lnTo>
                  <a:lnTo>
                    <a:pt x="21" y="2"/>
                  </a:lnTo>
                  <a:lnTo>
                    <a:pt x="0" y="0"/>
                  </a:lnTo>
                  <a:lnTo>
                    <a:pt x="0" y="7"/>
                  </a:lnTo>
                  <a:lnTo>
                    <a:pt x="1" y="18"/>
                  </a:lnTo>
                  <a:lnTo>
                    <a:pt x="1" y="26"/>
                  </a:lnTo>
                  <a:lnTo>
                    <a:pt x="22" y="22"/>
                  </a:ln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43" name="Freeform 209"/>
            <p:cNvSpPr/>
            <p:nvPr/>
          </p:nvSpPr>
          <p:spPr bwMode="auto">
            <a:xfrm>
              <a:off x="9821932" y="1945756"/>
              <a:ext cx="49888" cy="49888"/>
            </a:xfrm>
            <a:custGeom>
              <a:avLst/>
              <a:gdLst>
                <a:gd name="T0" fmla="*/ 30 w 30"/>
                <a:gd name="T1" fmla="*/ 16 h 30"/>
                <a:gd name="T2" fmla="*/ 27 w 30"/>
                <a:gd name="T3" fmla="*/ 13 h 30"/>
                <a:gd name="T4" fmla="*/ 21 w 30"/>
                <a:gd name="T5" fmla="*/ 4 h 30"/>
                <a:gd name="T6" fmla="*/ 20 w 30"/>
                <a:gd name="T7" fmla="*/ 0 h 30"/>
                <a:gd name="T8" fmla="*/ 0 w 30"/>
                <a:gd name="T9" fmla="*/ 8 h 30"/>
                <a:gd name="T10" fmla="*/ 4 w 30"/>
                <a:gd name="T11" fmla="*/ 15 h 30"/>
                <a:gd name="T12" fmla="*/ 10 w 30"/>
                <a:gd name="T13" fmla="*/ 24 h 30"/>
                <a:gd name="T14" fmla="*/ 14 w 30"/>
                <a:gd name="T15" fmla="*/ 30 h 30"/>
                <a:gd name="T16" fmla="*/ 30 w 30"/>
                <a:gd name="T17"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30" y="16"/>
                  </a:moveTo>
                  <a:lnTo>
                    <a:pt x="27" y="13"/>
                  </a:lnTo>
                  <a:lnTo>
                    <a:pt x="21" y="4"/>
                  </a:lnTo>
                  <a:lnTo>
                    <a:pt x="20" y="0"/>
                  </a:lnTo>
                  <a:lnTo>
                    <a:pt x="0" y="8"/>
                  </a:lnTo>
                  <a:lnTo>
                    <a:pt x="4" y="15"/>
                  </a:lnTo>
                  <a:lnTo>
                    <a:pt x="10" y="24"/>
                  </a:lnTo>
                  <a:lnTo>
                    <a:pt x="14" y="30"/>
                  </a:lnTo>
                  <a:lnTo>
                    <a:pt x="30" y="16"/>
                  </a:ln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44" name="Freeform 210"/>
            <p:cNvSpPr/>
            <p:nvPr/>
          </p:nvSpPr>
          <p:spPr bwMode="auto">
            <a:xfrm>
              <a:off x="9778696" y="1902520"/>
              <a:ext cx="49888" cy="49888"/>
            </a:xfrm>
            <a:custGeom>
              <a:avLst/>
              <a:gdLst>
                <a:gd name="T0" fmla="*/ 30 w 30"/>
                <a:gd name="T1" fmla="*/ 9 h 30"/>
                <a:gd name="T2" fmla="*/ 26 w 30"/>
                <a:gd name="T3" fmla="*/ 7 h 30"/>
                <a:gd name="T4" fmla="*/ 16 w 30"/>
                <a:gd name="T5" fmla="*/ 2 h 30"/>
                <a:gd name="T6" fmla="*/ 12 w 30"/>
                <a:gd name="T7" fmla="*/ 0 h 30"/>
                <a:gd name="T8" fmla="*/ 0 w 30"/>
                <a:gd name="T9" fmla="*/ 17 h 30"/>
                <a:gd name="T10" fmla="*/ 6 w 30"/>
                <a:gd name="T11" fmla="*/ 21 h 30"/>
                <a:gd name="T12" fmla="*/ 16 w 30"/>
                <a:gd name="T13" fmla="*/ 26 h 30"/>
                <a:gd name="T14" fmla="*/ 23 w 30"/>
                <a:gd name="T15" fmla="*/ 30 h 30"/>
                <a:gd name="T16" fmla="*/ 30 w 30"/>
                <a:gd name="T17"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30" y="9"/>
                  </a:moveTo>
                  <a:lnTo>
                    <a:pt x="26" y="7"/>
                  </a:lnTo>
                  <a:lnTo>
                    <a:pt x="16" y="2"/>
                  </a:lnTo>
                  <a:lnTo>
                    <a:pt x="12" y="0"/>
                  </a:lnTo>
                  <a:lnTo>
                    <a:pt x="0" y="17"/>
                  </a:lnTo>
                  <a:lnTo>
                    <a:pt x="6" y="21"/>
                  </a:lnTo>
                  <a:lnTo>
                    <a:pt x="16" y="26"/>
                  </a:lnTo>
                  <a:lnTo>
                    <a:pt x="23" y="30"/>
                  </a:lnTo>
                  <a:lnTo>
                    <a:pt x="30" y="9"/>
                  </a:ln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45" name="Freeform 211"/>
            <p:cNvSpPr>
              <a:spLocks noEditPoints="1"/>
            </p:cNvSpPr>
            <p:nvPr/>
          </p:nvSpPr>
          <p:spPr bwMode="auto">
            <a:xfrm>
              <a:off x="9632359" y="1912498"/>
              <a:ext cx="229484" cy="226158"/>
            </a:xfrm>
            <a:custGeom>
              <a:avLst/>
              <a:gdLst>
                <a:gd name="T0" fmla="*/ 55 w 110"/>
                <a:gd name="T1" fmla="*/ 108 h 108"/>
                <a:gd name="T2" fmla="*/ 1 w 110"/>
                <a:gd name="T3" fmla="*/ 57 h 108"/>
                <a:gd name="T4" fmla="*/ 53 w 110"/>
                <a:gd name="T5" fmla="*/ 1 h 108"/>
                <a:gd name="T6" fmla="*/ 109 w 110"/>
                <a:gd name="T7" fmla="*/ 52 h 108"/>
                <a:gd name="T8" fmla="*/ 57 w 110"/>
                <a:gd name="T9" fmla="*/ 108 h 108"/>
                <a:gd name="T10" fmla="*/ 55 w 110"/>
                <a:gd name="T11" fmla="*/ 108 h 108"/>
                <a:gd name="T12" fmla="*/ 55 w 110"/>
                <a:gd name="T13" fmla="*/ 16 h 108"/>
                <a:gd name="T14" fmla="*/ 53 w 110"/>
                <a:gd name="T15" fmla="*/ 16 h 108"/>
                <a:gd name="T16" fmla="*/ 16 w 110"/>
                <a:gd name="T17" fmla="*/ 56 h 108"/>
                <a:gd name="T18" fmla="*/ 57 w 110"/>
                <a:gd name="T19" fmla="*/ 94 h 108"/>
                <a:gd name="T20" fmla="*/ 94 w 110"/>
                <a:gd name="T21" fmla="*/ 53 h 108"/>
                <a:gd name="T22" fmla="*/ 55 w 110"/>
                <a:gd name="T23"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108">
                  <a:moveTo>
                    <a:pt x="55" y="108"/>
                  </a:moveTo>
                  <a:cubicBezTo>
                    <a:pt x="26" y="108"/>
                    <a:pt x="2" y="86"/>
                    <a:pt x="1" y="57"/>
                  </a:cubicBezTo>
                  <a:cubicBezTo>
                    <a:pt x="0" y="27"/>
                    <a:pt x="23" y="2"/>
                    <a:pt x="53" y="1"/>
                  </a:cubicBezTo>
                  <a:cubicBezTo>
                    <a:pt x="83" y="0"/>
                    <a:pt x="108" y="23"/>
                    <a:pt x="109" y="52"/>
                  </a:cubicBezTo>
                  <a:cubicBezTo>
                    <a:pt x="110" y="82"/>
                    <a:pt x="87" y="107"/>
                    <a:pt x="57" y="108"/>
                  </a:cubicBezTo>
                  <a:cubicBezTo>
                    <a:pt x="56" y="108"/>
                    <a:pt x="56" y="108"/>
                    <a:pt x="55" y="108"/>
                  </a:cubicBezTo>
                  <a:close/>
                  <a:moveTo>
                    <a:pt x="55" y="16"/>
                  </a:moveTo>
                  <a:cubicBezTo>
                    <a:pt x="54" y="16"/>
                    <a:pt x="54" y="16"/>
                    <a:pt x="53" y="16"/>
                  </a:cubicBezTo>
                  <a:cubicBezTo>
                    <a:pt x="32" y="16"/>
                    <a:pt x="15" y="35"/>
                    <a:pt x="16" y="56"/>
                  </a:cubicBezTo>
                  <a:cubicBezTo>
                    <a:pt x="17" y="78"/>
                    <a:pt x="35" y="94"/>
                    <a:pt x="57" y="94"/>
                  </a:cubicBezTo>
                  <a:cubicBezTo>
                    <a:pt x="78" y="93"/>
                    <a:pt x="95" y="75"/>
                    <a:pt x="94" y="53"/>
                  </a:cubicBezTo>
                  <a:cubicBezTo>
                    <a:pt x="93" y="32"/>
                    <a:pt x="76" y="16"/>
                    <a:pt x="55" y="16"/>
                  </a:cubicBezTo>
                  <a:close/>
                </a:path>
              </a:pathLst>
            </a:custGeom>
            <a:grpFill/>
            <a:ln>
              <a:noFill/>
            </a:ln>
          </p:spPr>
          <p:txBody>
            <a:bodyPr vert="horz" wrap="square" lIns="91440" tIns="45720" rIns="91440" bIns="45720" numCol="1" anchor="t" anchorCtr="0" compatLnSpc="1"/>
            <a:lstStyle/>
            <a:p>
              <a:pPr>
                <a:lnSpc>
                  <a:spcPct val="120000"/>
                </a:lnSpc>
              </a:pPr>
              <a:endParaRPr lang="en-US"/>
            </a:p>
          </p:txBody>
        </p:sp>
      </p:grpSp>
      <p:grpSp>
        <p:nvGrpSpPr>
          <p:cNvPr id="46" name="组合 45"/>
          <p:cNvGrpSpPr/>
          <p:nvPr/>
        </p:nvGrpSpPr>
        <p:grpSpPr>
          <a:xfrm>
            <a:off x="6134100" y="3919799"/>
            <a:ext cx="431800" cy="316230"/>
            <a:chOff x="7147950" y="1910835"/>
            <a:chExt cx="565394" cy="414069"/>
          </a:xfrm>
          <a:solidFill>
            <a:schemeClr val="bg1"/>
          </a:solidFill>
        </p:grpSpPr>
        <p:sp>
          <p:nvSpPr>
            <p:cNvPr id="47" name="Freeform 248"/>
            <p:cNvSpPr/>
            <p:nvPr/>
          </p:nvSpPr>
          <p:spPr bwMode="auto">
            <a:xfrm>
              <a:off x="7147950" y="1910835"/>
              <a:ext cx="394114" cy="377484"/>
            </a:xfrm>
            <a:custGeom>
              <a:avLst/>
              <a:gdLst>
                <a:gd name="T0" fmla="*/ 79 w 189"/>
                <a:gd name="T1" fmla="*/ 136 h 181"/>
                <a:gd name="T2" fmla="*/ 69 w 189"/>
                <a:gd name="T3" fmla="*/ 134 h 181"/>
                <a:gd name="T4" fmla="*/ 68 w 189"/>
                <a:gd name="T5" fmla="*/ 133 h 181"/>
                <a:gd name="T6" fmla="*/ 66 w 189"/>
                <a:gd name="T7" fmla="*/ 133 h 181"/>
                <a:gd name="T8" fmla="*/ 43 w 189"/>
                <a:gd name="T9" fmla="*/ 143 h 181"/>
                <a:gd name="T10" fmla="*/ 49 w 189"/>
                <a:gd name="T11" fmla="*/ 125 h 181"/>
                <a:gd name="T12" fmla="*/ 43 w 189"/>
                <a:gd name="T13" fmla="*/ 122 h 181"/>
                <a:gd name="T14" fmla="*/ 17 w 189"/>
                <a:gd name="T15" fmla="*/ 78 h 181"/>
                <a:gd name="T16" fmla="*/ 102 w 189"/>
                <a:gd name="T17" fmla="*/ 17 h 181"/>
                <a:gd name="T18" fmla="*/ 166 w 189"/>
                <a:gd name="T19" fmla="*/ 38 h 181"/>
                <a:gd name="T20" fmla="*/ 177 w 189"/>
                <a:gd name="T21" fmla="*/ 37 h 181"/>
                <a:gd name="T22" fmla="*/ 189 w 189"/>
                <a:gd name="T23" fmla="*/ 38 h 181"/>
                <a:gd name="T24" fmla="*/ 102 w 189"/>
                <a:gd name="T25" fmla="*/ 0 h 181"/>
                <a:gd name="T26" fmla="*/ 0 w 189"/>
                <a:gd name="T27" fmla="*/ 78 h 181"/>
                <a:gd name="T28" fmla="*/ 28 w 189"/>
                <a:gd name="T29" fmla="*/ 132 h 181"/>
                <a:gd name="T30" fmla="*/ 11 w 189"/>
                <a:gd name="T31" fmla="*/ 181 h 181"/>
                <a:gd name="T32" fmla="*/ 31 w 189"/>
                <a:gd name="T33" fmla="*/ 169 h 181"/>
                <a:gd name="T34" fmla="*/ 66 w 189"/>
                <a:gd name="T35" fmla="*/ 151 h 181"/>
                <a:gd name="T36" fmla="*/ 90 w 189"/>
                <a:gd name="T37" fmla="*/ 155 h 181"/>
                <a:gd name="T38" fmla="*/ 79 w 189"/>
                <a:gd name="T39" fmla="*/ 13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9" h="181">
                  <a:moveTo>
                    <a:pt x="79" y="136"/>
                  </a:moveTo>
                  <a:cubicBezTo>
                    <a:pt x="76" y="136"/>
                    <a:pt x="72" y="135"/>
                    <a:pt x="69" y="134"/>
                  </a:cubicBezTo>
                  <a:cubicBezTo>
                    <a:pt x="68" y="133"/>
                    <a:pt x="68" y="133"/>
                    <a:pt x="68" y="133"/>
                  </a:cubicBezTo>
                  <a:cubicBezTo>
                    <a:pt x="66" y="133"/>
                    <a:pt x="66" y="133"/>
                    <a:pt x="66" y="133"/>
                  </a:cubicBezTo>
                  <a:cubicBezTo>
                    <a:pt x="65" y="133"/>
                    <a:pt x="61" y="133"/>
                    <a:pt x="43" y="143"/>
                  </a:cubicBezTo>
                  <a:cubicBezTo>
                    <a:pt x="49" y="125"/>
                    <a:pt x="49" y="125"/>
                    <a:pt x="49" y="125"/>
                  </a:cubicBezTo>
                  <a:cubicBezTo>
                    <a:pt x="43" y="122"/>
                    <a:pt x="43" y="122"/>
                    <a:pt x="43" y="122"/>
                  </a:cubicBezTo>
                  <a:cubicBezTo>
                    <a:pt x="26" y="110"/>
                    <a:pt x="17" y="94"/>
                    <a:pt x="17" y="78"/>
                  </a:cubicBezTo>
                  <a:cubicBezTo>
                    <a:pt x="17" y="44"/>
                    <a:pt x="55" y="17"/>
                    <a:pt x="102" y="17"/>
                  </a:cubicBezTo>
                  <a:cubicBezTo>
                    <a:pt x="127" y="17"/>
                    <a:pt x="150" y="25"/>
                    <a:pt x="166" y="38"/>
                  </a:cubicBezTo>
                  <a:cubicBezTo>
                    <a:pt x="169" y="37"/>
                    <a:pt x="173" y="37"/>
                    <a:pt x="177" y="37"/>
                  </a:cubicBezTo>
                  <a:cubicBezTo>
                    <a:pt x="181" y="37"/>
                    <a:pt x="185" y="37"/>
                    <a:pt x="189" y="38"/>
                  </a:cubicBezTo>
                  <a:cubicBezTo>
                    <a:pt x="172" y="15"/>
                    <a:pt x="139" y="0"/>
                    <a:pt x="102" y="0"/>
                  </a:cubicBezTo>
                  <a:cubicBezTo>
                    <a:pt x="45" y="0"/>
                    <a:pt x="0" y="35"/>
                    <a:pt x="0" y="78"/>
                  </a:cubicBezTo>
                  <a:cubicBezTo>
                    <a:pt x="0" y="98"/>
                    <a:pt x="10" y="117"/>
                    <a:pt x="28" y="132"/>
                  </a:cubicBezTo>
                  <a:cubicBezTo>
                    <a:pt x="11" y="181"/>
                    <a:pt x="11" y="181"/>
                    <a:pt x="11" y="181"/>
                  </a:cubicBezTo>
                  <a:cubicBezTo>
                    <a:pt x="31" y="169"/>
                    <a:pt x="31" y="169"/>
                    <a:pt x="31" y="169"/>
                  </a:cubicBezTo>
                  <a:cubicBezTo>
                    <a:pt x="44" y="162"/>
                    <a:pt x="61" y="153"/>
                    <a:pt x="66" y="151"/>
                  </a:cubicBezTo>
                  <a:cubicBezTo>
                    <a:pt x="74" y="153"/>
                    <a:pt x="82" y="154"/>
                    <a:pt x="90" y="155"/>
                  </a:cubicBezTo>
                  <a:cubicBezTo>
                    <a:pt x="85" y="149"/>
                    <a:pt x="81" y="143"/>
                    <a:pt x="79" y="136"/>
                  </a:cubicBezTo>
                  <a:close/>
                </a:path>
              </a:pathLst>
            </a:custGeom>
            <a:grpFill/>
            <a:ln>
              <a:noFill/>
            </a:ln>
          </p:spPr>
          <p:txBody>
            <a:bodyPr vert="horz" wrap="square" lIns="91440" tIns="45720" rIns="91440" bIns="45720" numCol="1" anchor="t" anchorCtr="0" compatLnSpc="1"/>
            <a:lstStyle/>
            <a:p>
              <a:pPr>
                <a:lnSpc>
                  <a:spcPct val="120000"/>
                </a:lnSpc>
              </a:pPr>
              <a:endParaRPr lang="en-US"/>
            </a:p>
          </p:txBody>
        </p:sp>
        <p:sp>
          <p:nvSpPr>
            <p:cNvPr id="48" name="Freeform 249"/>
            <p:cNvSpPr>
              <a:spLocks noEditPoints="1"/>
            </p:cNvSpPr>
            <p:nvPr/>
          </p:nvSpPr>
          <p:spPr bwMode="auto">
            <a:xfrm>
              <a:off x="7324220" y="2007285"/>
              <a:ext cx="389124" cy="317619"/>
            </a:xfrm>
            <a:custGeom>
              <a:avLst/>
              <a:gdLst>
                <a:gd name="T0" fmla="*/ 187 w 187"/>
                <a:gd name="T1" fmla="*/ 69 h 153"/>
                <a:gd name="T2" fmla="*/ 93 w 187"/>
                <a:gd name="T3" fmla="*/ 0 h 153"/>
                <a:gd name="T4" fmla="*/ 0 w 187"/>
                <a:gd name="T5" fmla="*/ 69 h 153"/>
                <a:gd name="T6" fmla="*/ 93 w 187"/>
                <a:gd name="T7" fmla="*/ 139 h 153"/>
                <a:gd name="T8" fmla="*/ 128 w 187"/>
                <a:gd name="T9" fmla="*/ 134 h 153"/>
                <a:gd name="T10" fmla="*/ 168 w 187"/>
                <a:gd name="T11" fmla="*/ 153 h 153"/>
                <a:gd name="T12" fmla="*/ 156 w 187"/>
                <a:gd name="T13" fmla="*/ 120 h 153"/>
                <a:gd name="T14" fmla="*/ 187 w 187"/>
                <a:gd name="T15" fmla="*/ 69 h 153"/>
                <a:gd name="T16" fmla="*/ 57 w 187"/>
                <a:gd name="T17" fmla="*/ 79 h 153"/>
                <a:gd name="T18" fmla="*/ 49 w 187"/>
                <a:gd name="T19" fmla="*/ 75 h 153"/>
                <a:gd name="T20" fmla="*/ 40 w 187"/>
                <a:gd name="T21" fmla="*/ 79 h 153"/>
                <a:gd name="T22" fmla="*/ 42 w 187"/>
                <a:gd name="T23" fmla="*/ 70 h 153"/>
                <a:gd name="T24" fmla="*/ 35 w 187"/>
                <a:gd name="T25" fmla="*/ 63 h 153"/>
                <a:gd name="T26" fmla="*/ 45 w 187"/>
                <a:gd name="T27" fmla="*/ 62 h 153"/>
                <a:gd name="T28" fmla="*/ 49 w 187"/>
                <a:gd name="T29" fmla="*/ 53 h 153"/>
                <a:gd name="T30" fmla="*/ 53 w 187"/>
                <a:gd name="T31" fmla="*/ 62 h 153"/>
                <a:gd name="T32" fmla="*/ 62 w 187"/>
                <a:gd name="T33" fmla="*/ 63 h 153"/>
                <a:gd name="T34" fmla="*/ 56 w 187"/>
                <a:gd name="T35" fmla="*/ 70 h 153"/>
                <a:gd name="T36" fmla="*/ 57 w 187"/>
                <a:gd name="T37" fmla="*/ 79 h 153"/>
                <a:gd name="T38" fmla="*/ 106 w 187"/>
                <a:gd name="T39" fmla="*/ 83 h 153"/>
                <a:gd name="T40" fmla="*/ 93 w 187"/>
                <a:gd name="T41" fmla="*/ 76 h 153"/>
                <a:gd name="T42" fmla="*/ 80 w 187"/>
                <a:gd name="T43" fmla="*/ 83 h 153"/>
                <a:gd name="T44" fmla="*/ 82 w 187"/>
                <a:gd name="T45" fmla="*/ 68 h 153"/>
                <a:gd name="T46" fmla="*/ 72 w 187"/>
                <a:gd name="T47" fmla="*/ 58 h 153"/>
                <a:gd name="T48" fmla="*/ 86 w 187"/>
                <a:gd name="T49" fmla="*/ 56 h 153"/>
                <a:gd name="T50" fmla="*/ 93 w 187"/>
                <a:gd name="T51" fmla="*/ 43 h 153"/>
                <a:gd name="T52" fmla="*/ 100 w 187"/>
                <a:gd name="T53" fmla="*/ 56 h 153"/>
                <a:gd name="T54" fmla="*/ 114 w 187"/>
                <a:gd name="T55" fmla="*/ 58 h 153"/>
                <a:gd name="T56" fmla="*/ 104 w 187"/>
                <a:gd name="T57" fmla="*/ 68 h 153"/>
                <a:gd name="T58" fmla="*/ 106 w 187"/>
                <a:gd name="T59" fmla="*/ 83 h 153"/>
                <a:gd name="T60" fmla="*/ 145 w 187"/>
                <a:gd name="T61" fmla="*/ 79 h 153"/>
                <a:gd name="T62" fmla="*/ 137 w 187"/>
                <a:gd name="T63" fmla="*/ 75 h 153"/>
                <a:gd name="T64" fmla="*/ 129 w 187"/>
                <a:gd name="T65" fmla="*/ 79 h 153"/>
                <a:gd name="T66" fmla="*/ 130 w 187"/>
                <a:gd name="T67" fmla="*/ 70 h 153"/>
                <a:gd name="T68" fmla="*/ 123 w 187"/>
                <a:gd name="T69" fmla="*/ 63 h 153"/>
                <a:gd name="T70" fmla="*/ 133 w 187"/>
                <a:gd name="T71" fmla="*/ 62 h 153"/>
                <a:gd name="T72" fmla="*/ 137 w 187"/>
                <a:gd name="T73" fmla="*/ 53 h 153"/>
                <a:gd name="T74" fmla="*/ 141 w 187"/>
                <a:gd name="T75" fmla="*/ 62 h 153"/>
                <a:gd name="T76" fmla="*/ 151 w 187"/>
                <a:gd name="T77" fmla="*/ 63 h 153"/>
                <a:gd name="T78" fmla="*/ 144 w 187"/>
                <a:gd name="T79" fmla="*/ 70 h 153"/>
                <a:gd name="T80" fmla="*/ 145 w 187"/>
                <a:gd name="T81" fmla="*/ 7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7" h="153">
                  <a:moveTo>
                    <a:pt x="187" y="69"/>
                  </a:moveTo>
                  <a:cubicBezTo>
                    <a:pt x="187" y="31"/>
                    <a:pt x="145" y="0"/>
                    <a:pt x="93" y="0"/>
                  </a:cubicBezTo>
                  <a:cubicBezTo>
                    <a:pt x="42" y="0"/>
                    <a:pt x="0" y="31"/>
                    <a:pt x="0" y="69"/>
                  </a:cubicBezTo>
                  <a:cubicBezTo>
                    <a:pt x="0" y="108"/>
                    <a:pt x="42" y="139"/>
                    <a:pt x="93" y="139"/>
                  </a:cubicBezTo>
                  <a:cubicBezTo>
                    <a:pt x="106" y="139"/>
                    <a:pt x="118" y="137"/>
                    <a:pt x="128" y="134"/>
                  </a:cubicBezTo>
                  <a:cubicBezTo>
                    <a:pt x="132" y="133"/>
                    <a:pt x="168" y="153"/>
                    <a:pt x="168" y="153"/>
                  </a:cubicBezTo>
                  <a:cubicBezTo>
                    <a:pt x="156" y="120"/>
                    <a:pt x="156" y="120"/>
                    <a:pt x="156" y="120"/>
                  </a:cubicBezTo>
                  <a:cubicBezTo>
                    <a:pt x="175" y="108"/>
                    <a:pt x="187" y="90"/>
                    <a:pt x="187" y="69"/>
                  </a:cubicBezTo>
                  <a:close/>
                  <a:moveTo>
                    <a:pt x="57" y="79"/>
                  </a:moveTo>
                  <a:cubicBezTo>
                    <a:pt x="49" y="75"/>
                    <a:pt x="49" y="75"/>
                    <a:pt x="49" y="75"/>
                  </a:cubicBezTo>
                  <a:cubicBezTo>
                    <a:pt x="40" y="79"/>
                    <a:pt x="40" y="79"/>
                    <a:pt x="40" y="79"/>
                  </a:cubicBezTo>
                  <a:cubicBezTo>
                    <a:pt x="42" y="70"/>
                    <a:pt x="42" y="70"/>
                    <a:pt x="42" y="70"/>
                  </a:cubicBezTo>
                  <a:cubicBezTo>
                    <a:pt x="35" y="63"/>
                    <a:pt x="35" y="63"/>
                    <a:pt x="35" y="63"/>
                  </a:cubicBezTo>
                  <a:cubicBezTo>
                    <a:pt x="45" y="62"/>
                    <a:pt x="45" y="62"/>
                    <a:pt x="45" y="62"/>
                  </a:cubicBezTo>
                  <a:cubicBezTo>
                    <a:pt x="49" y="53"/>
                    <a:pt x="49" y="53"/>
                    <a:pt x="49" y="53"/>
                  </a:cubicBezTo>
                  <a:cubicBezTo>
                    <a:pt x="53" y="62"/>
                    <a:pt x="53" y="62"/>
                    <a:pt x="53" y="62"/>
                  </a:cubicBezTo>
                  <a:cubicBezTo>
                    <a:pt x="62" y="63"/>
                    <a:pt x="62" y="63"/>
                    <a:pt x="62" y="63"/>
                  </a:cubicBezTo>
                  <a:cubicBezTo>
                    <a:pt x="56" y="70"/>
                    <a:pt x="56" y="70"/>
                    <a:pt x="56" y="70"/>
                  </a:cubicBezTo>
                  <a:lnTo>
                    <a:pt x="57" y="79"/>
                  </a:lnTo>
                  <a:close/>
                  <a:moveTo>
                    <a:pt x="106" y="83"/>
                  </a:moveTo>
                  <a:cubicBezTo>
                    <a:pt x="93" y="76"/>
                    <a:pt x="93" y="76"/>
                    <a:pt x="93" y="76"/>
                  </a:cubicBezTo>
                  <a:cubicBezTo>
                    <a:pt x="80" y="83"/>
                    <a:pt x="80" y="83"/>
                    <a:pt x="80" y="83"/>
                  </a:cubicBezTo>
                  <a:cubicBezTo>
                    <a:pt x="82" y="68"/>
                    <a:pt x="82" y="68"/>
                    <a:pt x="82" y="68"/>
                  </a:cubicBezTo>
                  <a:cubicBezTo>
                    <a:pt x="72" y="58"/>
                    <a:pt x="72" y="58"/>
                    <a:pt x="72" y="58"/>
                  </a:cubicBezTo>
                  <a:cubicBezTo>
                    <a:pt x="86" y="56"/>
                    <a:pt x="86" y="56"/>
                    <a:pt x="86" y="56"/>
                  </a:cubicBezTo>
                  <a:cubicBezTo>
                    <a:pt x="93" y="43"/>
                    <a:pt x="93" y="43"/>
                    <a:pt x="93" y="43"/>
                  </a:cubicBezTo>
                  <a:cubicBezTo>
                    <a:pt x="100" y="56"/>
                    <a:pt x="100" y="56"/>
                    <a:pt x="100" y="56"/>
                  </a:cubicBezTo>
                  <a:cubicBezTo>
                    <a:pt x="114" y="58"/>
                    <a:pt x="114" y="58"/>
                    <a:pt x="114" y="58"/>
                  </a:cubicBezTo>
                  <a:cubicBezTo>
                    <a:pt x="104" y="68"/>
                    <a:pt x="104" y="68"/>
                    <a:pt x="104" y="68"/>
                  </a:cubicBezTo>
                  <a:lnTo>
                    <a:pt x="106" y="83"/>
                  </a:lnTo>
                  <a:close/>
                  <a:moveTo>
                    <a:pt x="145" y="79"/>
                  </a:moveTo>
                  <a:cubicBezTo>
                    <a:pt x="137" y="75"/>
                    <a:pt x="137" y="75"/>
                    <a:pt x="137" y="75"/>
                  </a:cubicBezTo>
                  <a:cubicBezTo>
                    <a:pt x="129" y="79"/>
                    <a:pt x="129" y="79"/>
                    <a:pt x="129" y="79"/>
                  </a:cubicBezTo>
                  <a:cubicBezTo>
                    <a:pt x="130" y="70"/>
                    <a:pt x="130" y="70"/>
                    <a:pt x="130" y="70"/>
                  </a:cubicBezTo>
                  <a:cubicBezTo>
                    <a:pt x="123" y="63"/>
                    <a:pt x="123" y="63"/>
                    <a:pt x="123" y="63"/>
                  </a:cubicBezTo>
                  <a:cubicBezTo>
                    <a:pt x="133" y="62"/>
                    <a:pt x="133" y="62"/>
                    <a:pt x="133" y="62"/>
                  </a:cubicBezTo>
                  <a:cubicBezTo>
                    <a:pt x="137" y="53"/>
                    <a:pt x="137" y="53"/>
                    <a:pt x="137" y="53"/>
                  </a:cubicBezTo>
                  <a:cubicBezTo>
                    <a:pt x="141" y="62"/>
                    <a:pt x="141" y="62"/>
                    <a:pt x="141" y="62"/>
                  </a:cubicBezTo>
                  <a:cubicBezTo>
                    <a:pt x="151" y="63"/>
                    <a:pt x="151" y="63"/>
                    <a:pt x="151" y="63"/>
                  </a:cubicBezTo>
                  <a:cubicBezTo>
                    <a:pt x="144" y="70"/>
                    <a:pt x="144" y="70"/>
                    <a:pt x="144" y="70"/>
                  </a:cubicBezTo>
                  <a:lnTo>
                    <a:pt x="145" y="79"/>
                  </a:lnTo>
                  <a:close/>
                </a:path>
              </a:pathLst>
            </a:custGeom>
            <a:grpFill/>
            <a:ln>
              <a:noFill/>
            </a:ln>
          </p:spPr>
          <p:txBody>
            <a:bodyPr vert="horz" wrap="square" lIns="91440" tIns="45720" rIns="91440" bIns="45720" numCol="1" anchor="t" anchorCtr="0" compatLnSpc="1"/>
            <a:lstStyle/>
            <a:p>
              <a:pPr>
                <a:lnSpc>
                  <a:spcPct val="120000"/>
                </a:lnSpc>
              </a:pPr>
              <a:endParaRPr lang="en-US"/>
            </a:p>
          </p:txBody>
        </p:sp>
      </p:grpSp>
      <p:sp>
        <p:nvSpPr>
          <p:cNvPr id="65" name="TextBox 88"/>
          <p:cNvSpPr txBox="1"/>
          <p:nvPr/>
        </p:nvSpPr>
        <p:spPr>
          <a:xfrm>
            <a:off x="1330655" y="4080140"/>
            <a:ext cx="2810271" cy="1107996"/>
          </a:xfrm>
          <a:prstGeom prst="rect">
            <a:avLst/>
          </a:prstGeom>
          <a:noFill/>
        </p:spPr>
        <p:txBody>
          <a:bodyPr wrap="square" lIns="0" tIns="0" rIns="0" bIns="0" rtlCol="0">
            <a:spAutoFit/>
          </a:bodyPr>
          <a:lstStyle/>
          <a:p>
            <a:pPr algn="just">
              <a:lnSpc>
                <a:spcPct val="120000"/>
              </a:lnSpc>
            </a:pPr>
            <a:r>
              <a:rPr lang="zh-CN" altLang="en-US" sz="1200" dirty="0">
                <a:solidFill>
                  <a:schemeClr val="bg1"/>
                </a:solidFill>
                <a:latin typeface="思源黑体" panose="020B0500000000000000" pitchFamily="34" charset="-122"/>
                <a:ea typeface="思源黑体" panose="020B0500000000000000" pitchFamily="34" charset="-122"/>
              </a:rPr>
              <a:t>详写内容</a:t>
            </a:r>
            <a:r>
              <a:rPr lang="en-US" altLang="zh-CN" sz="1200" dirty="0">
                <a:solidFill>
                  <a:schemeClr val="bg1"/>
                </a:solidFill>
                <a:latin typeface="思源黑体" panose="020B0500000000000000" pitchFamily="34" charset="-122"/>
                <a:ea typeface="思源黑体" panose="020B0500000000000000" pitchFamily="34" charset="-122"/>
              </a:rPr>
              <a:t>……</a:t>
            </a:r>
            <a:r>
              <a:rPr lang="zh-CN" altLang="en-US" sz="1200" dirty="0">
                <a:solidFill>
                  <a:schemeClr val="bg1"/>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a:t>
            </a:r>
            <a:r>
              <a:rPr lang="zh-CN" altLang="en-US" sz="1200" dirty="0" smtClean="0">
                <a:solidFill>
                  <a:schemeClr val="bg1"/>
                </a:solidFill>
                <a:latin typeface="思源黑体" panose="020B0500000000000000" pitchFamily="34" charset="-122"/>
                <a:ea typeface="思源黑体" panose="020B0500000000000000" pitchFamily="34" charset="-122"/>
              </a:rPr>
              <a:t>修改</a:t>
            </a:r>
            <a:endParaRPr lang="en-US" altLang="zh-CN" sz="1200" dirty="0" smtClean="0">
              <a:solidFill>
                <a:schemeClr val="bg1"/>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bg1"/>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bg1"/>
              </a:solidFill>
              <a:latin typeface="思源黑体" panose="020B0500000000000000" pitchFamily="34" charset="-122"/>
              <a:ea typeface="思源黑体" panose="020B0500000000000000" pitchFamily="34" charset="-122"/>
            </a:endParaRPr>
          </a:p>
        </p:txBody>
      </p:sp>
      <p:sp>
        <p:nvSpPr>
          <p:cNvPr id="66" name="圆角矩形 65"/>
          <p:cNvSpPr/>
          <p:nvPr/>
        </p:nvSpPr>
        <p:spPr>
          <a:xfrm>
            <a:off x="5251269" y="2286399"/>
            <a:ext cx="5695405" cy="3519745"/>
          </a:xfrm>
          <a:prstGeom prst="roundRect">
            <a:avLst>
              <a:gd name="adj" fmla="val 3214"/>
            </a:avLst>
          </a:prstGeom>
          <a:noFill/>
          <a:ln>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1+#ppt_w/2"/>
                                              </p:val>
                                            </p:tav>
                                            <p:tav tm="100000">
                                              <p:val>
                                                <p:strVal val="#ppt_x"/>
                                              </p:val>
                                            </p:tav>
                                          </p:tavLst>
                                        </p:anim>
                                        <p:anim calcmode="lin" valueType="num">
                                          <p:cBhvr additive="base">
                                            <p:cTn id="12" dur="500" fill="hold"/>
                                            <p:tgtEl>
                                              <p:spTgt spid="6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up)">
                                          <p:cBhvr>
                                            <p:cTn id="21" dur="1200"/>
                                            <p:tgtEl>
                                              <p:spTgt spid="65"/>
                                            </p:tgtEl>
                                          </p:cBhvr>
                                        </p:animEffect>
                                      </p:childTnLst>
                                    </p:cTn>
                                  </p:par>
                                </p:childTnLst>
                              </p:cTn>
                            </p:par>
                            <p:par>
                              <p:cTn id="22" fill="hold">
                                <p:stCondLst>
                                  <p:cond delay="2850"/>
                                </p:stCondLst>
                                <p:childTnLst>
                                  <p:par>
                                    <p:cTn id="23" presetID="53" presetClass="entr" presetSubtype="16"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p:cTn id="25" dur="500" fill="hold"/>
                                            <p:tgtEl>
                                              <p:spTgt spid="67"/>
                                            </p:tgtEl>
                                            <p:attrNameLst>
                                              <p:attrName>ppt_w</p:attrName>
                                            </p:attrNameLst>
                                          </p:cBhvr>
                                          <p:tavLst>
                                            <p:tav tm="0">
                                              <p:val>
                                                <p:fltVal val="0"/>
                                              </p:val>
                                            </p:tav>
                                            <p:tav tm="100000">
                                              <p:val>
                                                <p:strVal val="#ppt_w"/>
                                              </p:val>
                                            </p:tav>
                                          </p:tavLst>
                                        </p:anim>
                                        <p:anim calcmode="lin" valueType="num">
                                          <p:cBhvr>
                                            <p:cTn id="26" dur="500" fill="hold"/>
                                            <p:tgtEl>
                                              <p:spTgt spid="67"/>
                                            </p:tgtEl>
                                            <p:attrNameLst>
                                              <p:attrName>ppt_h</p:attrName>
                                            </p:attrNameLst>
                                          </p:cBhvr>
                                          <p:tavLst>
                                            <p:tav tm="0">
                                              <p:val>
                                                <p:fltVal val="0"/>
                                              </p:val>
                                            </p:tav>
                                            <p:tav tm="100000">
                                              <p:val>
                                                <p:strVal val="#ppt_h"/>
                                              </p:val>
                                            </p:tav>
                                          </p:tavLst>
                                        </p:anim>
                                        <p:animEffect transition="in" filter="fade">
                                          <p:cBhvr>
                                            <p:cTn id="27" dur="500"/>
                                            <p:tgtEl>
                                              <p:spTgt spid="67"/>
                                            </p:tgtEl>
                                          </p:cBhvr>
                                        </p:animEffect>
                                      </p:childTnLst>
                                    </p:cTn>
                                  </p:par>
                                  <p:par>
                                    <p:cTn id="28" presetID="53" presetClass="entr" presetSubtype="16"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p:cTn id="30" dur="500" fill="hold"/>
                                            <p:tgtEl>
                                              <p:spTgt spid="49"/>
                                            </p:tgtEl>
                                            <p:attrNameLst>
                                              <p:attrName>ppt_w</p:attrName>
                                            </p:attrNameLst>
                                          </p:cBhvr>
                                          <p:tavLst>
                                            <p:tav tm="0">
                                              <p:val>
                                                <p:fltVal val="0"/>
                                              </p:val>
                                            </p:tav>
                                            <p:tav tm="100000">
                                              <p:val>
                                                <p:strVal val="#ppt_w"/>
                                              </p:val>
                                            </p:tav>
                                          </p:tavLst>
                                        </p:anim>
                                        <p:anim calcmode="lin" valueType="num">
                                          <p:cBhvr>
                                            <p:cTn id="31" dur="500" fill="hold"/>
                                            <p:tgtEl>
                                              <p:spTgt spid="49"/>
                                            </p:tgtEl>
                                            <p:attrNameLst>
                                              <p:attrName>ppt_h</p:attrName>
                                            </p:attrNameLst>
                                          </p:cBhvr>
                                          <p:tavLst>
                                            <p:tav tm="0">
                                              <p:val>
                                                <p:fltVal val="0"/>
                                              </p:val>
                                            </p:tav>
                                            <p:tav tm="100000">
                                              <p:val>
                                                <p:strVal val="#ppt_h"/>
                                              </p:val>
                                            </p:tav>
                                          </p:tavLst>
                                        </p:anim>
                                        <p:animEffect transition="in" filter="fade">
                                          <p:cBhvr>
                                            <p:cTn id="32" dur="500"/>
                                            <p:tgtEl>
                                              <p:spTgt spid="49"/>
                                            </p:tgtEl>
                                          </p:cBhvr>
                                        </p:animEffect>
                                      </p:childTnLst>
                                    </p:cTn>
                                  </p:par>
                                  <p:par>
                                    <p:cTn id="33" presetID="53" presetClass="entr" presetSubtype="16" fill="hold" nodeType="withEffect">
                                      <p:stCondLst>
                                        <p:cond delay="200"/>
                                      </p:stCondLst>
                                      <p:childTnLst>
                                        <p:set>
                                          <p:cBhvr>
                                            <p:cTn id="34" dur="1" fill="hold">
                                              <p:stCondLst>
                                                <p:cond delay="0"/>
                                              </p:stCondLst>
                                            </p:cTn>
                                            <p:tgtEl>
                                              <p:spTgt spid="68"/>
                                            </p:tgtEl>
                                            <p:attrNameLst>
                                              <p:attrName>style.visibility</p:attrName>
                                            </p:attrNameLst>
                                          </p:cBhvr>
                                          <p:to>
                                            <p:strVal val="visible"/>
                                          </p:to>
                                        </p:set>
                                        <p:anim calcmode="lin" valueType="num">
                                          <p:cBhvr>
                                            <p:cTn id="35" dur="500" fill="hold"/>
                                            <p:tgtEl>
                                              <p:spTgt spid="68"/>
                                            </p:tgtEl>
                                            <p:attrNameLst>
                                              <p:attrName>ppt_w</p:attrName>
                                            </p:attrNameLst>
                                          </p:cBhvr>
                                          <p:tavLst>
                                            <p:tav tm="0">
                                              <p:val>
                                                <p:fltVal val="0"/>
                                              </p:val>
                                            </p:tav>
                                            <p:tav tm="100000">
                                              <p:val>
                                                <p:strVal val="#ppt_w"/>
                                              </p:val>
                                            </p:tav>
                                          </p:tavLst>
                                        </p:anim>
                                        <p:anim calcmode="lin" valueType="num">
                                          <p:cBhvr>
                                            <p:cTn id="36" dur="500" fill="hold"/>
                                            <p:tgtEl>
                                              <p:spTgt spid="68"/>
                                            </p:tgtEl>
                                            <p:attrNameLst>
                                              <p:attrName>ppt_h</p:attrName>
                                            </p:attrNameLst>
                                          </p:cBhvr>
                                          <p:tavLst>
                                            <p:tav tm="0">
                                              <p:val>
                                                <p:fltVal val="0"/>
                                              </p:val>
                                            </p:tav>
                                            <p:tav tm="100000">
                                              <p:val>
                                                <p:strVal val="#ppt_h"/>
                                              </p:val>
                                            </p:tav>
                                          </p:tavLst>
                                        </p:anim>
                                        <p:animEffect transition="in" filter="fade">
                                          <p:cBhvr>
                                            <p:cTn id="37" dur="500"/>
                                            <p:tgtEl>
                                              <p:spTgt spid="68"/>
                                            </p:tgtEl>
                                          </p:cBhvr>
                                        </p:animEffect>
                                      </p:childTnLst>
                                    </p:cTn>
                                  </p:par>
                                  <p:par>
                                    <p:cTn id="38" presetID="53" presetClass="entr" presetSubtype="16" fill="hold" nodeType="withEffect">
                                      <p:stCondLst>
                                        <p:cond delay="200"/>
                                      </p:stCondLst>
                                      <p:childTnLst>
                                        <p:set>
                                          <p:cBhvr>
                                            <p:cTn id="39" dur="1" fill="hold">
                                              <p:stCondLst>
                                                <p:cond delay="0"/>
                                              </p:stCondLst>
                                            </p:cTn>
                                            <p:tgtEl>
                                              <p:spTgt spid="46"/>
                                            </p:tgtEl>
                                            <p:attrNameLst>
                                              <p:attrName>style.visibility</p:attrName>
                                            </p:attrNameLst>
                                          </p:cBhvr>
                                          <p:to>
                                            <p:strVal val="visible"/>
                                          </p:to>
                                        </p:set>
                                        <p:anim calcmode="lin" valueType="num">
                                          <p:cBhvr>
                                            <p:cTn id="40" dur="500" fill="hold"/>
                                            <p:tgtEl>
                                              <p:spTgt spid="46"/>
                                            </p:tgtEl>
                                            <p:attrNameLst>
                                              <p:attrName>ppt_w</p:attrName>
                                            </p:attrNameLst>
                                          </p:cBhvr>
                                          <p:tavLst>
                                            <p:tav tm="0">
                                              <p:val>
                                                <p:fltVal val="0"/>
                                              </p:val>
                                            </p:tav>
                                            <p:tav tm="100000">
                                              <p:val>
                                                <p:strVal val="#ppt_w"/>
                                              </p:val>
                                            </p:tav>
                                          </p:tavLst>
                                        </p:anim>
                                        <p:anim calcmode="lin" valueType="num">
                                          <p:cBhvr>
                                            <p:cTn id="41" dur="500" fill="hold"/>
                                            <p:tgtEl>
                                              <p:spTgt spid="46"/>
                                            </p:tgtEl>
                                            <p:attrNameLst>
                                              <p:attrName>ppt_h</p:attrName>
                                            </p:attrNameLst>
                                          </p:cBhvr>
                                          <p:tavLst>
                                            <p:tav tm="0">
                                              <p:val>
                                                <p:fltVal val="0"/>
                                              </p:val>
                                            </p:tav>
                                            <p:tav tm="100000">
                                              <p:val>
                                                <p:strVal val="#ppt_h"/>
                                              </p:val>
                                            </p:tav>
                                          </p:tavLst>
                                        </p:anim>
                                        <p:animEffect transition="in" filter="fade">
                                          <p:cBhvr>
                                            <p:cTn id="42" dur="500"/>
                                            <p:tgtEl>
                                              <p:spTgt spid="46"/>
                                            </p:tgtEl>
                                          </p:cBhvr>
                                        </p:animEffect>
                                      </p:childTnLst>
                                    </p:cTn>
                                  </p:par>
                                  <p:par>
                                    <p:cTn id="43" presetID="53" presetClass="entr" presetSubtype="16" fill="hold" nodeType="withEffect">
                                      <p:stCondLst>
                                        <p:cond delay="40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fltVal val="0"/>
                                              </p:val>
                                            </p:tav>
                                            <p:tav tm="100000">
                                              <p:val>
                                                <p:strVal val="#ppt_w"/>
                                              </p:val>
                                            </p:tav>
                                          </p:tavLst>
                                        </p:anim>
                                        <p:anim calcmode="lin" valueType="num">
                                          <p:cBhvr>
                                            <p:cTn id="46" dur="500" fill="hold"/>
                                            <p:tgtEl>
                                              <p:spTgt spid="69"/>
                                            </p:tgtEl>
                                            <p:attrNameLst>
                                              <p:attrName>ppt_h</p:attrName>
                                            </p:attrNameLst>
                                          </p:cBhvr>
                                          <p:tavLst>
                                            <p:tav tm="0">
                                              <p:val>
                                                <p:fltVal val="0"/>
                                              </p:val>
                                            </p:tav>
                                            <p:tav tm="100000">
                                              <p:val>
                                                <p:strVal val="#ppt_h"/>
                                              </p:val>
                                            </p:tav>
                                          </p:tavLst>
                                        </p:anim>
                                        <p:animEffect transition="in" filter="fade">
                                          <p:cBhvr>
                                            <p:cTn id="47" dur="500"/>
                                            <p:tgtEl>
                                              <p:spTgt spid="69"/>
                                            </p:tgtEl>
                                          </p:cBhvr>
                                        </p:animEffect>
                                      </p:childTnLst>
                                    </p:cTn>
                                  </p:par>
                                  <p:par>
                                    <p:cTn id="48" presetID="53" presetClass="entr" presetSubtype="16" fill="hold" nodeType="withEffect">
                                      <p:stCondLst>
                                        <p:cond delay="400"/>
                                      </p:stCondLst>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ppt_w</p:attrName>
                                            </p:attrNameLst>
                                          </p:cBhvr>
                                          <p:tavLst>
                                            <p:tav tm="0">
                                              <p:val>
                                                <p:fltVal val="0"/>
                                              </p:val>
                                            </p:tav>
                                            <p:tav tm="100000">
                                              <p:val>
                                                <p:strVal val="#ppt_w"/>
                                              </p:val>
                                            </p:tav>
                                          </p:tavLst>
                                        </p:anim>
                                        <p:anim calcmode="lin" valueType="num">
                                          <p:cBhvr>
                                            <p:cTn id="51" dur="500" fill="hold"/>
                                            <p:tgtEl>
                                              <p:spTgt spid="28"/>
                                            </p:tgtEl>
                                            <p:attrNameLst>
                                              <p:attrName>ppt_h</p:attrName>
                                            </p:attrNameLst>
                                          </p:cBhvr>
                                          <p:tavLst>
                                            <p:tav tm="0">
                                              <p:val>
                                                <p:fltVal val="0"/>
                                              </p:val>
                                            </p:tav>
                                            <p:tav tm="100000">
                                              <p:val>
                                                <p:strVal val="#ppt_h"/>
                                              </p:val>
                                            </p:tav>
                                          </p:tavLst>
                                        </p:anim>
                                        <p:animEffect transition="in" filter="fade">
                                          <p:cBhvr>
                                            <p:cTn id="52" dur="500"/>
                                            <p:tgtEl>
                                              <p:spTgt spid="28"/>
                                            </p:tgtEl>
                                          </p:cBhvr>
                                        </p:animEffect>
                                      </p:childTnLst>
                                    </p:cTn>
                                  </p:par>
                                </p:childTnLst>
                              </p:cTn>
                            </p:par>
                            <p:par>
                              <p:cTn id="53" fill="hold">
                                <p:stCondLst>
                                  <p:cond delay="3350"/>
                                </p:stCondLst>
                                <p:childTnLst>
                                  <p:par>
                                    <p:cTn id="54" presetID="2" presetClass="entr" presetSubtype="4" fill="hold" grpId="0" nodeType="afterEffect" p14:presetBounceEnd="50000">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14:bounceEnd="50000">
                                          <p:cBhvr additive="base">
                                            <p:cTn id="56" dur="10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57" dur="1000" fill="hold"/>
                                            <p:tgtEl>
                                              <p:spTgt spid="14"/>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14:presetBounceEnd="50000">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14:bounceEnd="50000">
                                          <p:cBhvr additive="base">
                                            <p:cTn id="60" dur="100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61" dur="1000" fill="hold"/>
                                            <p:tgtEl>
                                              <p:spTgt spid="1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14:presetBounceEnd="50000">
                                      <p:stCondLst>
                                        <p:cond delay="150"/>
                                      </p:stCondLst>
                                      <p:childTnLst>
                                        <p:set>
                                          <p:cBhvr>
                                            <p:cTn id="63" dur="1" fill="hold">
                                              <p:stCondLst>
                                                <p:cond delay="0"/>
                                              </p:stCondLst>
                                            </p:cTn>
                                            <p:tgtEl>
                                              <p:spTgt spid="58"/>
                                            </p:tgtEl>
                                            <p:attrNameLst>
                                              <p:attrName>style.visibility</p:attrName>
                                            </p:attrNameLst>
                                          </p:cBhvr>
                                          <p:to>
                                            <p:strVal val="visible"/>
                                          </p:to>
                                        </p:set>
                                        <p:anim calcmode="lin" valueType="num" p14:bounceEnd="50000">
                                          <p:cBhvr additive="base">
                                            <p:cTn id="64" dur="1000" fill="hold"/>
                                            <p:tgtEl>
                                              <p:spTgt spid="58"/>
                                            </p:tgtEl>
                                            <p:attrNameLst>
                                              <p:attrName>ppt_x</p:attrName>
                                            </p:attrNameLst>
                                          </p:cBhvr>
                                          <p:tavLst>
                                            <p:tav tm="0">
                                              <p:val>
                                                <p:strVal val="#ppt_x"/>
                                              </p:val>
                                            </p:tav>
                                            <p:tav tm="100000">
                                              <p:val>
                                                <p:strVal val="#ppt_x"/>
                                              </p:val>
                                            </p:tav>
                                          </p:tavLst>
                                        </p:anim>
                                        <p:anim calcmode="lin" valueType="num" p14:bounceEnd="50000">
                                          <p:cBhvr additive="base">
                                            <p:cTn id="65" dur="1000" fill="hold"/>
                                            <p:tgtEl>
                                              <p:spTgt spid="5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14:presetBounceEnd="50000">
                                      <p:stCondLst>
                                        <p:cond delay="150"/>
                                      </p:stCondLst>
                                      <p:childTnLst>
                                        <p:set>
                                          <p:cBhvr>
                                            <p:cTn id="67" dur="1" fill="hold">
                                              <p:stCondLst>
                                                <p:cond delay="0"/>
                                              </p:stCondLst>
                                            </p:cTn>
                                            <p:tgtEl>
                                              <p:spTgt spid="59"/>
                                            </p:tgtEl>
                                            <p:attrNameLst>
                                              <p:attrName>style.visibility</p:attrName>
                                            </p:attrNameLst>
                                          </p:cBhvr>
                                          <p:to>
                                            <p:strVal val="visible"/>
                                          </p:to>
                                        </p:set>
                                        <p:anim calcmode="lin" valueType="num" p14:bounceEnd="50000">
                                          <p:cBhvr additive="base">
                                            <p:cTn id="68" dur="1000" fill="hold"/>
                                            <p:tgtEl>
                                              <p:spTgt spid="59"/>
                                            </p:tgtEl>
                                            <p:attrNameLst>
                                              <p:attrName>ppt_x</p:attrName>
                                            </p:attrNameLst>
                                          </p:cBhvr>
                                          <p:tavLst>
                                            <p:tav tm="0">
                                              <p:val>
                                                <p:strVal val="#ppt_x"/>
                                              </p:val>
                                            </p:tav>
                                            <p:tav tm="100000">
                                              <p:val>
                                                <p:strVal val="#ppt_x"/>
                                              </p:val>
                                            </p:tav>
                                          </p:tavLst>
                                        </p:anim>
                                        <p:anim calcmode="lin" valueType="num" p14:bounceEnd="50000">
                                          <p:cBhvr additive="base">
                                            <p:cTn id="69" dur="1000" fill="hold"/>
                                            <p:tgtEl>
                                              <p:spTgt spid="5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14:presetBounceEnd="50000">
                                      <p:stCondLst>
                                        <p:cond delay="300"/>
                                      </p:stCondLst>
                                      <p:childTnLst>
                                        <p:set>
                                          <p:cBhvr>
                                            <p:cTn id="71" dur="1" fill="hold">
                                              <p:stCondLst>
                                                <p:cond delay="0"/>
                                              </p:stCondLst>
                                            </p:cTn>
                                            <p:tgtEl>
                                              <p:spTgt spid="62"/>
                                            </p:tgtEl>
                                            <p:attrNameLst>
                                              <p:attrName>style.visibility</p:attrName>
                                            </p:attrNameLst>
                                          </p:cBhvr>
                                          <p:to>
                                            <p:strVal val="visible"/>
                                          </p:to>
                                        </p:set>
                                        <p:anim calcmode="lin" valueType="num" p14:bounceEnd="50000">
                                          <p:cBhvr additive="base">
                                            <p:cTn id="72" dur="1000" fill="hold"/>
                                            <p:tgtEl>
                                              <p:spTgt spid="62"/>
                                            </p:tgtEl>
                                            <p:attrNameLst>
                                              <p:attrName>ppt_x</p:attrName>
                                            </p:attrNameLst>
                                          </p:cBhvr>
                                          <p:tavLst>
                                            <p:tav tm="0">
                                              <p:val>
                                                <p:strVal val="#ppt_x"/>
                                              </p:val>
                                            </p:tav>
                                            <p:tav tm="100000">
                                              <p:val>
                                                <p:strVal val="#ppt_x"/>
                                              </p:val>
                                            </p:tav>
                                          </p:tavLst>
                                        </p:anim>
                                        <p:anim calcmode="lin" valueType="num" p14:bounceEnd="50000">
                                          <p:cBhvr additive="base">
                                            <p:cTn id="73" dur="1000" fill="hold"/>
                                            <p:tgtEl>
                                              <p:spTgt spid="62"/>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14:presetBounceEnd="50000">
                                      <p:stCondLst>
                                        <p:cond delay="300"/>
                                      </p:stCondLst>
                                      <p:childTnLst>
                                        <p:set>
                                          <p:cBhvr>
                                            <p:cTn id="75" dur="1" fill="hold">
                                              <p:stCondLst>
                                                <p:cond delay="0"/>
                                              </p:stCondLst>
                                            </p:cTn>
                                            <p:tgtEl>
                                              <p:spTgt spid="63"/>
                                            </p:tgtEl>
                                            <p:attrNameLst>
                                              <p:attrName>style.visibility</p:attrName>
                                            </p:attrNameLst>
                                          </p:cBhvr>
                                          <p:to>
                                            <p:strVal val="visible"/>
                                          </p:to>
                                        </p:set>
                                        <p:anim calcmode="lin" valueType="num" p14:bounceEnd="50000">
                                          <p:cBhvr additive="base">
                                            <p:cTn id="76" dur="1000" fill="hold"/>
                                            <p:tgtEl>
                                              <p:spTgt spid="63"/>
                                            </p:tgtEl>
                                            <p:attrNameLst>
                                              <p:attrName>ppt_x</p:attrName>
                                            </p:attrNameLst>
                                          </p:cBhvr>
                                          <p:tavLst>
                                            <p:tav tm="0">
                                              <p:val>
                                                <p:strVal val="#ppt_x"/>
                                              </p:val>
                                            </p:tav>
                                            <p:tav tm="100000">
                                              <p:val>
                                                <p:strVal val="#ppt_x"/>
                                              </p:val>
                                            </p:tav>
                                          </p:tavLst>
                                        </p:anim>
                                        <p:anim calcmode="lin" valueType="num" p14:bounceEnd="50000">
                                          <p:cBhvr additive="base">
                                            <p:cTn id="77" dur="10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4" grpId="0"/>
          <p:bldP spid="15" grpId="0"/>
          <p:bldP spid="58" grpId="0"/>
          <p:bldP spid="59" grpId="0"/>
          <p:bldP spid="62" grpId="0"/>
          <p:bldP spid="63" grpId="0"/>
          <p:bldP spid="65" grpId="0"/>
          <p:bldP spid="66"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1+#ppt_w/2"/>
                                              </p:val>
                                            </p:tav>
                                            <p:tav tm="100000">
                                              <p:val>
                                                <p:strVal val="#ppt_x"/>
                                              </p:val>
                                            </p:tav>
                                          </p:tavLst>
                                        </p:anim>
                                        <p:anim calcmode="lin" valueType="num">
                                          <p:cBhvr additive="base">
                                            <p:cTn id="12" dur="500" fill="hold"/>
                                            <p:tgtEl>
                                              <p:spTgt spid="6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up)">
                                          <p:cBhvr>
                                            <p:cTn id="21" dur="1200"/>
                                            <p:tgtEl>
                                              <p:spTgt spid="65"/>
                                            </p:tgtEl>
                                          </p:cBhvr>
                                        </p:animEffect>
                                      </p:childTnLst>
                                    </p:cTn>
                                  </p:par>
                                </p:childTnLst>
                              </p:cTn>
                            </p:par>
                            <p:par>
                              <p:cTn id="22" fill="hold">
                                <p:stCondLst>
                                  <p:cond delay="2850"/>
                                </p:stCondLst>
                                <p:childTnLst>
                                  <p:par>
                                    <p:cTn id="23" presetID="53" presetClass="entr" presetSubtype="16"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p:cTn id="25" dur="500" fill="hold"/>
                                            <p:tgtEl>
                                              <p:spTgt spid="67"/>
                                            </p:tgtEl>
                                            <p:attrNameLst>
                                              <p:attrName>ppt_w</p:attrName>
                                            </p:attrNameLst>
                                          </p:cBhvr>
                                          <p:tavLst>
                                            <p:tav tm="0">
                                              <p:val>
                                                <p:fltVal val="0"/>
                                              </p:val>
                                            </p:tav>
                                            <p:tav tm="100000">
                                              <p:val>
                                                <p:strVal val="#ppt_w"/>
                                              </p:val>
                                            </p:tav>
                                          </p:tavLst>
                                        </p:anim>
                                        <p:anim calcmode="lin" valueType="num">
                                          <p:cBhvr>
                                            <p:cTn id="26" dur="500" fill="hold"/>
                                            <p:tgtEl>
                                              <p:spTgt spid="67"/>
                                            </p:tgtEl>
                                            <p:attrNameLst>
                                              <p:attrName>ppt_h</p:attrName>
                                            </p:attrNameLst>
                                          </p:cBhvr>
                                          <p:tavLst>
                                            <p:tav tm="0">
                                              <p:val>
                                                <p:fltVal val="0"/>
                                              </p:val>
                                            </p:tav>
                                            <p:tav tm="100000">
                                              <p:val>
                                                <p:strVal val="#ppt_h"/>
                                              </p:val>
                                            </p:tav>
                                          </p:tavLst>
                                        </p:anim>
                                        <p:animEffect transition="in" filter="fade">
                                          <p:cBhvr>
                                            <p:cTn id="27" dur="500"/>
                                            <p:tgtEl>
                                              <p:spTgt spid="67"/>
                                            </p:tgtEl>
                                          </p:cBhvr>
                                        </p:animEffect>
                                      </p:childTnLst>
                                    </p:cTn>
                                  </p:par>
                                  <p:par>
                                    <p:cTn id="28" presetID="53" presetClass="entr" presetSubtype="16"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p:cTn id="30" dur="500" fill="hold"/>
                                            <p:tgtEl>
                                              <p:spTgt spid="49"/>
                                            </p:tgtEl>
                                            <p:attrNameLst>
                                              <p:attrName>ppt_w</p:attrName>
                                            </p:attrNameLst>
                                          </p:cBhvr>
                                          <p:tavLst>
                                            <p:tav tm="0">
                                              <p:val>
                                                <p:fltVal val="0"/>
                                              </p:val>
                                            </p:tav>
                                            <p:tav tm="100000">
                                              <p:val>
                                                <p:strVal val="#ppt_w"/>
                                              </p:val>
                                            </p:tav>
                                          </p:tavLst>
                                        </p:anim>
                                        <p:anim calcmode="lin" valueType="num">
                                          <p:cBhvr>
                                            <p:cTn id="31" dur="500" fill="hold"/>
                                            <p:tgtEl>
                                              <p:spTgt spid="49"/>
                                            </p:tgtEl>
                                            <p:attrNameLst>
                                              <p:attrName>ppt_h</p:attrName>
                                            </p:attrNameLst>
                                          </p:cBhvr>
                                          <p:tavLst>
                                            <p:tav tm="0">
                                              <p:val>
                                                <p:fltVal val="0"/>
                                              </p:val>
                                            </p:tav>
                                            <p:tav tm="100000">
                                              <p:val>
                                                <p:strVal val="#ppt_h"/>
                                              </p:val>
                                            </p:tav>
                                          </p:tavLst>
                                        </p:anim>
                                        <p:animEffect transition="in" filter="fade">
                                          <p:cBhvr>
                                            <p:cTn id="32" dur="500"/>
                                            <p:tgtEl>
                                              <p:spTgt spid="49"/>
                                            </p:tgtEl>
                                          </p:cBhvr>
                                        </p:animEffect>
                                      </p:childTnLst>
                                    </p:cTn>
                                  </p:par>
                                  <p:par>
                                    <p:cTn id="33" presetID="53" presetClass="entr" presetSubtype="16" fill="hold" nodeType="withEffect">
                                      <p:stCondLst>
                                        <p:cond delay="200"/>
                                      </p:stCondLst>
                                      <p:childTnLst>
                                        <p:set>
                                          <p:cBhvr>
                                            <p:cTn id="34" dur="1" fill="hold">
                                              <p:stCondLst>
                                                <p:cond delay="0"/>
                                              </p:stCondLst>
                                            </p:cTn>
                                            <p:tgtEl>
                                              <p:spTgt spid="68"/>
                                            </p:tgtEl>
                                            <p:attrNameLst>
                                              <p:attrName>style.visibility</p:attrName>
                                            </p:attrNameLst>
                                          </p:cBhvr>
                                          <p:to>
                                            <p:strVal val="visible"/>
                                          </p:to>
                                        </p:set>
                                        <p:anim calcmode="lin" valueType="num">
                                          <p:cBhvr>
                                            <p:cTn id="35" dur="500" fill="hold"/>
                                            <p:tgtEl>
                                              <p:spTgt spid="68"/>
                                            </p:tgtEl>
                                            <p:attrNameLst>
                                              <p:attrName>ppt_w</p:attrName>
                                            </p:attrNameLst>
                                          </p:cBhvr>
                                          <p:tavLst>
                                            <p:tav tm="0">
                                              <p:val>
                                                <p:fltVal val="0"/>
                                              </p:val>
                                            </p:tav>
                                            <p:tav tm="100000">
                                              <p:val>
                                                <p:strVal val="#ppt_w"/>
                                              </p:val>
                                            </p:tav>
                                          </p:tavLst>
                                        </p:anim>
                                        <p:anim calcmode="lin" valueType="num">
                                          <p:cBhvr>
                                            <p:cTn id="36" dur="500" fill="hold"/>
                                            <p:tgtEl>
                                              <p:spTgt spid="68"/>
                                            </p:tgtEl>
                                            <p:attrNameLst>
                                              <p:attrName>ppt_h</p:attrName>
                                            </p:attrNameLst>
                                          </p:cBhvr>
                                          <p:tavLst>
                                            <p:tav tm="0">
                                              <p:val>
                                                <p:fltVal val="0"/>
                                              </p:val>
                                            </p:tav>
                                            <p:tav tm="100000">
                                              <p:val>
                                                <p:strVal val="#ppt_h"/>
                                              </p:val>
                                            </p:tav>
                                          </p:tavLst>
                                        </p:anim>
                                        <p:animEffect transition="in" filter="fade">
                                          <p:cBhvr>
                                            <p:cTn id="37" dur="500"/>
                                            <p:tgtEl>
                                              <p:spTgt spid="68"/>
                                            </p:tgtEl>
                                          </p:cBhvr>
                                        </p:animEffect>
                                      </p:childTnLst>
                                    </p:cTn>
                                  </p:par>
                                  <p:par>
                                    <p:cTn id="38" presetID="53" presetClass="entr" presetSubtype="16" fill="hold" nodeType="withEffect">
                                      <p:stCondLst>
                                        <p:cond delay="200"/>
                                      </p:stCondLst>
                                      <p:childTnLst>
                                        <p:set>
                                          <p:cBhvr>
                                            <p:cTn id="39" dur="1" fill="hold">
                                              <p:stCondLst>
                                                <p:cond delay="0"/>
                                              </p:stCondLst>
                                            </p:cTn>
                                            <p:tgtEl>
                                              <p:spTgt spid="46"/>
                                            </p:tgtEl>
                                            <p:attrNameLst>
                                              <p:attrName>style.visibility</p:attrName>
                                            </p:attrNameLst>
                                          </p:cBhvr>
                                          <p:to>
                                            <p:strVal val="visible"/>
                                          </p:to>
                                        </p:set>
                                        <p:anim calcmode="lin" valueType="num">
                                          <p:cBhvr>
                                            <p:cTn id="40" dur="500" fill="hold"/>
                                            <p:tgtEl>
                                              <p:spTgt spid="46"/>
                                            </p:tgtEl>
                                            <p:attrNameLst>
                                              <p:attrName>ppt_w</p:attrName>
                                            </p:attrNameLst>
                                          </p:cBhvr>
                                          <p:tavLst>
                                            <p:tav tm="0">
                                              <p:val>
                                                <p:fltVal val="0"/>
                                              </p:val>
                                            </p:tav>
                                            <p:tav tm="100000">
                                              <p:val>
                                                <p:strVal val="#ppt_w"/>
                                              </p:val>
                                            </p:tav>
                                          </p:tavLst>
                                        </p:anim>
                                        <p:anim calcmode="lin" valueType="num">
                                          <p:cBhvr>
                                            <p:cTn id="41" dur="500" fill="hold"/>
                                            <p:tgtEl>
                                              <p:spTgt spid="46"/>
                                            </p:tgtEl>
                                            <p:attrNameLst>
                                              <p:attrName>ppt_h</p:attrName>
                                            </p:attrNameLst>
                                          </p:cBhvr>
                                          <p:tavLst>
                                            <p:tav tm="0">
                                              <p:val>
                                                <p:fltVal val="0"/>
                                              </p:val>
                                            </p:tav>
                                            <p:tav tm="100000">
                                              <p:val>
                                                <p:strVal val="#ppt_h"/>
                                              </p:val>
                                            </p:tav>
                                          </p:tavLst>
                                        </p:anim>
                                        <p:animEffect transition="in" filter="fade">
                                          <p:cBhvr>
                                            <p:cTn id="42" dur="500"/>
                                            <p:tgtEl>
                                              <p:spTgt spid="46"/>
                                            </p:tgtEl>
                                          </p:cBhvr>
                                        </p:animEffect>
                                      </p:childTnLst>
                                    </p:cTn>
                                  </p:par>
                                  <p:par>
                                    <p:cTn id="43" presetID="53" presetClass="entr" presetSubtype="16" fill="hold" nodeType="withEffect">
                                      <p:stCondLst>
                                        <p:cond delay="40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fltVal val="0"/>
                                              </p:val>
                                            </p:tav>
                                            <p:tav tm="100000">
                                              <p:val>
                                                <p:strVal val="#ppt_w"/>
                                              </p:val>
                                            </p:tav>
                                          </p:tavLst>
                                        </p:anim>
                                        <p:anim calcmode="lin" valueType="num">
                                          <p:cBhvr>
                                            <p:cTn id="46" dur="500" fill="hold"/>
                                            <p:tgtEl>
                                              <p:spTgt spid="69"/>
                                            </p:tgtEl>
                                            <p:attrNameLst>
                                              <p:attrName>ppt_h</p:attrName>
                                            </p:attrNameLst>
                                          </p:cBhvr>
                                          <p:tavLst>
                                            <p:tav tm="0">
                                              <p:val>
                                                <p:fltVal val="0"/>
                                              </p:val>
                                            </p:tav>
                                            <p:tav tm="100000">
                                              <p:val>
                                                <p:strVal val="#ppt_h"/>
                                              </p:val>
                                            </p:tav>
                                          </p:tavLst>
                                        </p:anim>
                                        <p:animEffect transition="in" filter="fade">
                                          <p:cBhvr>
                                            <p:cTn id="47" dur="500"/>
                                            <p:tgtEl>
                                              <p:spTgt spid="69"/>
                                            </p:tgtEl>
                                          </p:cBhvr>
                                        </p:animEffect>
                                      </p:childTnLst>
                                    </p:cTn>
                                  </p:par>
                                  <p:par>
                                    <p:cTn id="48" presetID="53" presetClass="entr" presetSubtype="16" fill="hold" nodeType="withEffect">
                                      <p:stCondLst>
                                        <p:cond delay="400"/>
                                      </p:stCondLst>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ppt_w</p:attrName>
                                            </p:attrNameLst>
                                          </p:cBhvr>
                                          <p:tavLst>
                                            <p:tav tm="0">
                                              <p:val>
                                                <p:fltVal val="0"/>
                                              </p:val>
                                            </p:tav>
                                            <p:tav tm="100000">
                                              <p:val>
                                                <p:strVal val="#ppt_w"/>
                                              </p:val>
                                            </p:tav>
                                          </p:tavLst>
                                        </p:anim>
                                        <p:anim calcmode="lin" valueType="num">
                                          <p:cBhvr>
                                            <p:cTn id="51" dur="500" fill="hold"/>
                                            <p:tgtEl>
                                              <p:spTgt spid="28"/>
                                            </p:tgtEl>
                                            <p:attrNameLst>
                                              <p:attrName>ppt_h</p:attrName>
                                            </p:attrNameLst>
                                          </p:cBhvr>
                                          <p:tavLst>
                                            <p:tav tm="0">
                                              <p:val>
                                                <p:fltVal val="0"/>
                                              </p:val>
                                            </p:tav>
                                            <p:tav tm="100000">
                                              <p:val>
                                                <p:strVal val="#ppt_h"/>
                                              </p:val>
                                            </p:tav>
                                          </p:tavLst>
                                        </p:anim>
                                        <p:animEffect transition="in" filter="fade">
                                          <p:cBhvr>
                                            <p:cTn id="52" dur="500"/>
                                            <p:tgtEl>
                                              <p:spTgt spid="28"/>
                                            </p:tgtEl>
                                          </p:cBhvr>
                                        </p:animEffect>
                                      </p:childTnLst>
                                    </p:cTn>
                                  </p:par>
                                </p:childTnLst>
                              </p:cTn>
                            </p:par>
                            <p:par>
                              <p:cTn id="53" fill="hold">
                                <p:stCondLst>
                                  <p:cond delay="3350"/>
                                </p:stCondLst>
                                <p:childTnLst>
                                  <p:par>
                                    <p:cTn id="54" presetID="2" presetClass="entr" presetSubtype="4"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1000" fill="hold"/>
                                            <p:tgtEl>
                                              <p:spTgt spid="14"/>
                                            </p:tgtEl>
                                            <p:attrNameLst>
                                              <p:attrName>ppt_x</p:attrName>
                                            </p:attrNameLst>
                                          </p:cBhvr>
                                          <p:tavLst>
                                            <p:tav tm="0">
                                              <p:val>
                                                <p:strVal val="#ppt_x"/>
                                              </p:val>
                                            </p:tav>
                                            <p:tav tm="100000">
                                              <p:val>
                                                <p:strVal val="#ppt_x"/>
                                              </p:val>
                                            </p:tav>
                                          </p:tavLst>
                                        </p:anim>
                                        <p:anim calcmode="lin" valueType="num">
                                          <p:cBhvr additive="base">
                                            <p:cTn id="57" dur="1000" fill="hold"/>
                                            <p:tgtEl>
                                              <p:spTgt spid="14"/>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1000" fill="hold"/>
                                            <p:tgtEl>
                                              <p:spTgt spid="15"/>
                                            </p:tgtEl>
                                            <p:attrNameLst>
                                              <p:attrName>ppt_x</p:attrName>
                                            </p:attrNameLst>
                                          </p:cBhvr>
                                          <p:tavLst>
                                            <p:tav tm="0">
                                              <p:val>
                                                <p:strVal val="#ppt_x"/>
                                              </p:val>
                                            </p:tav>
                                            <p:tav tm="100000">
                                              <p:val>
                                                <p:strVal val="#ppt_x"/>
                                              </p:val>
                                            </p:tav>
                                          </p:tavLst>
                                        </p:anim>
                                        <p:anim calcmode="lin" valueType="num">
                                          <p:cBhvr additive="base">
                                            <p:cTn id="61" dur="1000" fill="hold"/>
                                            <p:tgtEl>
                                              <p:spTgt spid="1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150"/>
                                      </p:stCondLst>
                                      <p:childTnLst>
                                        <p:set>
                                          <p:cBhvr>
                                            <p:cTn id="63" dur="1" fill="hold">
                                              <p:stCondLst>
                                                <p:cond delay="0"/>
                                              </p:stCondLst>
                                            </p:cTn>
                                            <p:tgtEl>
                                              <p:spTgt spid="58"/>
                                            </p:tgtEl>
                                            <p:attrNameLst>
                                              <p:attrName>style.visibility</p:attrName>
                                            </p:attrNameLst>
                                          </p:cBhvr>
                                          <p:to>
                                            <p:strVal val="visible"/>
                                          </p:to>
                                        </p:set>
                                        <p:anim calcmode="lin" valueType="num">
                                          <p:cBhvr additive="base">
                                            <p:cTn id="64" dur="1000" fill="hold"/>
                                            <p:tgtEl>
                                              <p:spTgt spid="58"/>
                                            </p:tgtEl>
                                            <p:attrNameLst>
                                              <p:attrName>ppt_x</p:attrName>
                                            </p:attrNameLst>
                                          </p:cBhvr>
                                          <p:tavLst>
                                            <p:tav tm="0">
                                              <p:val>
                                                <p:strVal val="#ppt_x"/>
                                              </p:val>
                                            </p:tav>
                                            <p:tav tm="100000">
                                              <p:val>
                                                <p:strVal val="#ppt_x"/>
                                              </p:val>
                                            </p:tav>
                                          </p:tavLst>
                                        </p:anim>
                                        <p:anim calcmode="lin" valueType="num">
                                          <p:cBhvr additive="base">
                                            <p:cTn id="65" dur="1000" fill="hold"/>
                                            <p:tgtEl>
                                              <p:spTgt spid="5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150"/>
                                      </p:stCondLst>
                                      <p:childTnLst>
                                        <p:set>
                                          <p:cBhvr>
                                            <p:cTn id="67" dur="1" fill="hold">
                                              <p:stCondLst>
                                                <p:cond delay="0"/>
                                              </p:stCondLst>
                                            </p:cTn>
                                            <p:tgtEl>
                                              <p:spTgt spid="59"/>
                                            </p:tgtEl>
                                            <p:attrNameLst>
                                              <p:attrName>style.visibility</p:attrName>
                                            </p:attrNameLst>
                                          </p:cBhvr>
                                          <p:to>
                                            <p:strVal val="visible"/>
                                          </p:to>
                                        </p:set>
                                        <p:anim calcmode="lin" valueType="num">
                                          <p:cBhvr additive="base">
                                            <p:cTn id="68" dur="1000" fill="hold"/>
                                            <p:tgtEl>
                                              <p:spTgt spid="59"/>
                                            </p:tgtEl>
                                            <p:attrNameLst>
                                              <p:attrName>ppt_x</p:attrName>
                                            </p:attrNameLst>
                                          </p:cBhvr>
                                          <p:tavLst>
                                            <p:tav tm="0">
                                              <p:val>
                                                <p:strVal val="#ppt_x"/>
                                              </p:val>
                                            </p:tav>
                                            <p:tav tm="100000">
                                              <p:val>
                                                <p:strVal val="#ppt_x"/>
                                              </p:val>
                                            </p:tav>
                                          </p:tavLst>
                                        </p:anim>
                                        <p:anim calcmode="lin" valueType="num">
                                          <p:cBhvr additive="base">
                                            <p:cTn id="69" dur="1000" fill="hold"/>
                                            <p:tgtEl>
                                              <p:spTgt spid="5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300"/>
                                      </p:stCondLst>
                                      <p:childTnLst>
                                        <p:set>
                                          <p:cBhvr>
                                            <p:cTn id="71" dur="1" fill="hold">
                                              <p:stCondLst>
                                                <p:cond delay="0"/>
                                              </p:stCondLst>
                                            </p:cTn>
                                            <p:tgtEl>
                                              <p:spTgt spid="62"/>
                                            </p:tgtEl>
                                            <p:attrNameLst>
                                              <p:attrName>style.visibility</p:attrName>
                                            </p:attrNameLst>
                                          </p:cBhvr>
                                          <p:to>
                                            <p:strVal val="visible"/>
                                          </p:to>
                                        </p:set>
                                        <p:anim calcmode="lin" valueType="num">
                                          <p:cBhvr additive="base">
                                            <p:cTn id="72" dur="1000" fill="hold"/>
                                            <p:tgtEl>
                                              <p:spTgt spid="62"/>
                                            </p:tgtEl>
                                            <p:attrNameLst>
                                              <p:attrName>ppt_x</p:attrName>
                                            </p:attrNameLst>
                                          </p:cBhvr>
                                          <p:tavLst>
                                            <p:tav tm="0">
                                              <p:val>
                                                <p:strVal val="#ppt_x"/>
                                              </p:val>
                                            </p:tav>
                                            <p:tav tm="100000">
                                              <p:val>
                                                <p:strVal val="#ppt_x"/>
                                              </p:val>
                                            </p:tav>
                                          </p:tavLst>
                                        </p:anim>
                                        <p:anim calcmode="lin" valueType="num">
                                          <p:cBhvr additive="base">
                                            <p:cTn id="73" dur="1000" fill="hold"/>
                                            <p:tgtEl>
                                              <p:spTgt spid="62"/>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300"/>
                                      </p:stCondLst>
                                      <p:childTnLst>
                                        <p:set>
                                          <p:cBhvr>
                                            <p:cTn id="75" dur="1" fill="hold">
                                              <p:stCondLst>
                                                <p:cond delay="0"/>
                                              </p:stCondLst>
                                            </p:cTn>
                                            <p:tgtEl>
                                              <p:spTgt spid="63"/>
                                            </p:tgtEl>
                                            <p:attrNameLst>
                                              <p:attrName>style.visibility</p:attrName>
                                            </p:attrNameLst>
                                          </p:cBhvr>
                                          <p:to>
                                            <p:strVal val="visible"/>
                                          </p:to>
                                        </p:set>
                                        <p:anim calcmode="lin" valueType="num">
                                          <p:cBhvr additive="base">
                                            <p:cTn id="76" dur="1000" fill="hold"/>
                                            <p:tgtEl>
                                              <p:spTgt spid="63"/>
                                            </p:tgtEl>
                                            <p:attrNameLst>
                                              <p:attrName>ppt_x</p:attrName>
                                            </p:attrNameLst>
                                          </p:cBhvr>
                                          <p:tavLst>
                                            <p:tav tm="0">
                                              <p:val>
                                                <p:strVal val="#ppt_x"/>
                                              </p:val>
                                            </p:tav>
                                            <p:tav tm="100000">
                                              <p:val>
                                                <p:strVal val="#ppt_x"/>
                                              </p:val>
                                            </p:tav>
                                          </p:tavLst>
                                        </p:anim>
                                        <p:anim calcmode="lin" valueType="num">
                                          <p:cBhvr additive="base">
                                            <p:cTn id="77" dur="10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4" grpId="0"/>
          <p:bldP spid="15" grpId="0"/>
          <p:bldP spid="58" grpId="0"/>
          <p:bldP spid="59" grpId="0"/>
          <p:bldP spid="62" grpId="0"/>
          <p:bldP spid="63" grpId="0"/>
          <p:bldP spid="65" grpId="0"/>
          <p:bldP spid="66"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zh-CN" altLang="en-US" dirty="0" smtClean="0"/>
              <a:t>成果形式</a:t>
            </a:r>
            <a:endParaRPr lang="zh-CN" altLang="en-US" dirty="0"/>
          </a:p>
        </p:txBody>
      </p:sp>
      <p:grpSp>
        <p:nvGrpSpPr>
          <p:cNvPr id="22" name="组合 21"/>
          <p:cNvGrpSpPr/>
          <p:nvPr/>
        </p:nvGrpSpPr>
        <p:grpSpPr>
          <a:xfrm>
            <a:off x="7532429" y="4737763"/>
            <a:ext cx="2852541" cy="1142877"/>
            <a:chOff x="7630669" y="4778746"/>
            <a:chExt cx="3343469" cy="1350450"/>
          </a:xfrm>
        </p:grpSpPr>
        <p:sp>
          <p:nvSpPr>
            <p:cNvPr id="24" name="TextBox 76"/>
            <p:cNvSpPr txBox="1"/>
            <p:nvPr/>
          </p:nvSpPr>
          <p:spPr>
            <a:xfrm>
              <a:off x="7630669" y="4778746"/>
              <a:ext cx="1924446" cy="428835"/>
            </a:xfrm>
            <a:prstGeom prst="rect">
              <a:avLst/>
            </a:prstGeom>
            <a:noFill/>
          </p:spPr>
          <p:txBody>
            <a:bodyPr wrap="square" rtlCol="0">
              <a:spAutoFit/>
            </a:bodyPr>
            <a:lstStyle/>
            <a:p>
              <a:pPr>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成果</a:t>
              </a:r>
              <a:r>
                <a:rPr lang="zh-CN" altLang="en-US" sz="1600" b="1" dirty="0" smtClean="0">
                  <a:solidFill>
                    <a:srgbClr val="313D51"/>
                  </a:solidFill>
                  <a:latin typeface="思源黑体" panose="020B0500000000000000" pitchFamily="34" charset="-122"/>
                  <a:ea typeface="思源黑体" panose="020B0500000000000000" pitchFamily="34" charset="-122"/>
                </a:rPr>
                <a:t>形式四</a:t>
              </a:r>
              <a:endParaRPr lang="en-US" altLang="zh-CN" sz="1600" b="1" dirty="0">
                <a:solidFill>
                  <a:srgbClr val="313D51"/>
                </a:solidFill>
                <a:latin typeface="思源黑体" panose="020B0500000000000000" pitchFamily="34" charset="-122"/>
                <a:ea typeface="思源黑体" panose="020B0500000000000000" pitchFamily="34" charset="-122"/>
              </a:endParaRPr>
            </a:p>
          </p:txBody>
        </p:sp>
        <p:sp>
          <p:nvSpPr>
            <p:cNvPr id="25" name="文本框 24"/>
            <p:cNvSpPr txBox="1"/>
            <p:nvPr/>
          </p:nvSpPr>
          <p:spPr>
            <a:xfrm>
              <a:off x="7630670" y="5234554"/>
              <a:ext cx="3343468" cy="894642"/>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点击输入本栏的具体文字，简明扼要的说明分项内容，此为概念图解，请根据您的具体内容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26" name="组合 25"/>
          <p:cNvGrpSpPr/>
          <p:nvPr/>
        </p:nvGrpSpPr>
        <p:grpSpPr>
          <a:xfrm>
            <a:off x="1541417" y="2024600"/>
            <a:ext cx="2994273" cy="1142880"/>
            <a:chOff x="1334203" y="1233230"/>
            <a:chExt cx="3715966" cy="1350452"/>
          </a:xfrm>
        </p:grpSpPr>
        <p:sp>
          <p:nvSpPr>
            <p:cNvPr id="27" name="TextBox 76"/>
            <p:cNvSpPr txBox="1"/>
            <p:nvPr/>
          </p:nvSpPr>
          <p:spPr>
            <a:xfrm>
              <a:off x="2826474" y="1233230"/>
              <a:ext cx="2223695" cy="425501"/>
            </a:xfrm>
            <a:prstGeom prst="rect">
              <a:avLst/>
            </a:prstGeom>
            <a:noFill/>
          </p:spPr>
          <p:txBody>
            <a:bodyPr wrap="square" rtlCol="0">
              <a:spAutoFit/>
            </a:bodyPr>
            <a:lstStyle>
              <a:defPPr>
                <a:defRPr lang="zh-CN"/>
              </a:defPPr>
              <a:lvl1pPr algn="r">
                <a:defRPr b="1">
                  <a:solidFill>
                    <a:schemeClr val="tx2"/>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smtClean="0">
                  <a:solidFill>
                    <a:srgbClr val="313D51"/>
                  </a:solidFill>
                  <a:latin typeface="+mn-ea"/>
                  <a:ea typeface="思源黑体" panose="020B0500000000000000" pitchFamily="34" charset="-122"/>
                </a:rPr>
                <a:t>成果形式一</a:t>
              </a:r>
              <a:endParaRPr lang="en-US" altLang="zh-CN" sz="1600" dirty="0">
                <a:solidFill>
                  <a:srgbClr val="313D51"/>
                </a:solidFill>
                <a:latin typeface="+mn-ea"/>
                <a:ea typeface="思源黑体" panose="020B0500000000000000" pitchFamily="34" charset="-122"/>
              </a:endParaRPr>
            </a:p>
          </p:txBody>
        </p:sp>
        <p:sp>
          <p:nvSpPr>
            <p:cNvPr id="28" name="文本框 27"/>
            <p:cNvSpPr txBox="1"/>
            <p:nvPr/>
          </p:nvSpPr>
          <p:spPr>
            <a:xfrm>
              <a:off x="1334203" y="1689040"/>
              <a:ext cx="3715965" cy="894642"/>
            </a:xfrm>
            <a:prstGeom prst="rect">
              <a:avLst/>
            </a:prstGeom>
            <a:noFill/>
          </p:spPr>
          <p:txBody>
            <a:bodyPr wrap="square" rtlCol="0">
              <a:spAutoFit/>
            </a:bodyPr>
            <a:lstStyle>
              <a:defPPr>
                <a:defRPr lang="zh-CN"/>
              </a:defPPr>
              <a:lvl1pPr algn="r">
                <a:lnSpc>
                  <a:spcPct val="130000"/>
                </a:lnSpc>
                <a:defRPr sz="1400">
                  <a:solidFill>
                    <a:schemeClr val="bg2">
                      <a:lumMod val="2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a:t>
              </a:r>
              <a:r>
                <a:rPr lang="zh-CN" altLang="en-US" sz="1200" dirty="0" smtClean="0">
                  <a:solidFill>
                    <a:schemeClr val="tx1">
                      <a:lumMod val="65000"/>
                      <a:lumOff val="35000"/>
                    </a:schemeClr>
                  </a:solidFill>
                  <a:latin typeface="+mn-ea"/>
                  <a:ea typeface="思源黑体" panose="020B0500000000000000" pitchFamily="34" charset="-122"/>
                </a:rPr>
                <a:t>文字简明扼要</a:t>
              </a:r>
              <a:r>
                <a:rPr lang="zh-CN" altLang="en-US" sz="1200" dirty="0">
                  <a:solidFill>
                    <a:schemeClr val="tx1">
                      <a:lumMod val="65000"/>
                      <a:lumOff val="35000"/>
                    </a:schemeClr>
                  </a:solidFill>
                  <a:latin typeface="+mn-ea"/>
                  <a:ea typeface="思源黑体" panose="020B0500000000000000" pitchFamily="34" charset="-122"/>
                </a:rPr>
                <a:t>的说明分项内容，此为概念图解，请根据您的具体</a:t>
              </a:r>
              <a:r>
                <a:rPr lang="zh-CN" altLang="en-US" sz="1200" dirty="0" smtClean="0">
                  <a:solidFill>
                    <a:schemeClr val="tx1">
                      <a:lumMod val="65000"/>
                      <a:lumOff val="35000"/>
                    </a:schemeClr>
                  </a:solidFill>
                  <a:latin typeface="+mn-ea"/>
                  <a:ea typeface="思源黑体" panose="020B0500000000000000" pitchFamily="34" charset="-122"/>
                </a:rPr>
                <a:t>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29" name="组合 28"/>
          <p:cNvGrpSpPr/>
          <p:nvPr/>
        </p:nvGrpSpPr>
        <p:grpSpPr>
          <a:xfrm>
            <a:off x="7532430" y="2024600"/>
            <a:ext cx="2852541" cy="1142877"/>
            <a:chOff x="7630668" y="1233230"/>
            <a:chExt cx="3343470" cy="1350447"/>
          </a:xfrm>
        </p:grpSpPr>
        <p:sp>
          <p:nvSpPr>
            <p:cNvPr id="30" name="TextBox 76"/>
            <p:cNvSpPr txBox="1"/>
            <p:nvPr/>
          </p:nvSpPr>
          <p:spPr>
            <a:xfrm>
              <a:off x="7630668" y="1233230"/>
              <a:ext cx="2096021" cy="428834"/>
            </a:xfrm>
            <a:prstGeom prst="rect">
              <a:avLst/>
            </a:prstGeom>
            <a:noFill/>
          </p:spPr>
          <p:txBody>
            <a:bodyPr wrap="square" rtlCol="0">
              <a:spAutoFit/>
            </a:bodyPr>
            <a:lstStyle/>
            <a:p>
              <a:pPr>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成果</a:t>
              </a:r>
              <a:r>
                <a:rPr lang="zh-CN" altLang="en-US" sz="1600" b="1" dirty="0" smtClean="0">
                  <a:solidFill>
                    <a:srgbClr val="313D51"/>
                  </a:solidFill>
                  <a:latin typeface="思源黑体" panose="020B0500000000000000" pitchFamily="34" charset="-122"/>
                  <a:ea typeface="思源黑体" panose="020B0500000000000000" pitchFamily="34" charset="-122"/>
                </a:rPr>
                <a:t>形式二</a:t>
              </a:r>
              <a:endParaRPr lang="en-US" altLang="zh-CN" sz="1600" b="1" dirty="0">
                <a:solidFill>
                  <a:srgbClr val="313D51"/>
                </a:solidFill>
                <a:latin typeface="思源黑体" panose="020B0500000000000000" pitchFamily="34" charset="-122"/>
                <a:ea typeface="思源黑体" panose="020B0500000000000000" pitchFamily="34" charset="-122"/>
              </a:endParaRPr>
            </a:p>
          </p:txBody>
        </p:sp>
        <p:sp>
          <p:nvSpPr>
            <p:cNvPr id="34" name="文本框 33"/>
            <p:cNvSpPr txBox="1"/>
            <p:nvPr/>
          </p:nvSpPr>
          <p:spPr>
            <a:xfrm>
              <a:off x="7630669" y="1689036"/>
              <a:ext cx="3343469" cy="894641"/>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点击输入本栏的具体文字，简明扼要的说明分项内容，此为概念图解，请根据您的具体内容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36" name="组合 35"/>
          <p:cNvGrpSpPr/>
          <p:nvPr/>
        </p:nvGrpSpPr>
        <p:grpSpPr>
          <a:xfrm>
            <a:off x="1569759" y="4737773"/>
            <a:ext cx="2965932" cy="1142879"/>
            <a:chOff x="1369374" y="4778746"/>
            <a:chExt cx="3680794" cy="1350449"/>
          </a:xfrm>
        </p:grpSpPr>
        <p:sp>
          <p:nvSpPr>
            <p:cNvPr id="40" name="TextBox 76"/>
            <p:cNvSpPr txBox="1"/>
            <p:nvPr/>
          </p:nvSpPr>
          <p:spPr>
            <a:xfrm>
              <a:off x="2570782" y="4778746"/>
              <a:ext cx="2479386" cy="428834"/>
            </a:xfrm>
            <a:prstGeom prst="rect">
              <a:avLst/>
            </a:prstGeom>
            <a:noFill/>
          </p:spPr>
          <p:txBody>
            <a:bodyPr wrap="square" rtlCol="0">
              <a:spAutoFit/>
            </a:bodyPr>
            <a:lstStyle/>
            <a:p>
              <a:pPr algn="r">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成果</a:t>
              </a:r>
              <a:r>
                <a:rPr lang="zh-CN" altLang="en-US" sz="1600" b="1" dirty="0" smtClean="0">
                  <a:solidFill>
                    <a:srgbClr val="313D51"/>
                  </a:solidFill>
                  <a:latin typeface="思源黑体" panose="020B0500000000000000" pitchFamily="34" charset="-122"/>
                  <a:ea typeface="思源黑体" panose="020B0500000000000000" pitchFamily="34" charset="-122"/>
                </a:rPr>
                <a:t>形式三</a:t>
              </a:r>
              <a:endParaRPr lang="en-US" altLang="zh-CN" sz="1600" b="1" dirty="0">
                <a:solidFill>
                  <a:srgbClr val="313D51"/>
                </a:solidFill>
                <a:latin typeface="思源黑体" panose="020B0500000000000000" pitchFamily="34" charset="-122"/>
                <a:ea typeface="思源黑体" panose="020B0500000000000000" pitchFamily="34" charset="-122"/>
              </a:endParaRPr>
            </a:p>
          </p:txBody>
        </p:sp>
        <p:sp>
          <p:nvSpPr>
            <p:cNvPr id="41" name="文本框 40"/>
            <p:cNvSpPr txBox="1"/>
            <p:nvPr/>
          </p:nvSpPr>
          <p:spPr>
            <a:xfrm>
              <a:off x="1369374" y="5234554"/>
              <a:ext cx="3680794" cy="894641"/>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gn="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a:t>
              </a:r>
              <a:r>
                <a:rPr lang="zh-CN" altLang="en-US" sz="1200" dirty="0" smtClean="0">
                  <a:solidFill>
                    <a:schemeClr val="tx1">
                      <a:lumMod val="65000"/>
                      <a:lumOff val="35000"/>
                    </a:schemeClr>
                  </a:solidFill>
                  <a:latin typeface="+mn-ea"/>
                  <a:ea typeface="思源黑体" panose="020B0500000000000000" pitchFamily="34" charset="-122"/>
                </a:rPr>
                <a:t>文字简明扼要</a:t>
              </a:r>
              <a:r>
                <a:rPr lang="zh-CN" altLang="en-US" sz="1200" dirty="0">
                  <a:solidFill>
                    <a:schemeClr val="tx1">
                      <a:lumMod val="65000"/>
                      <a:lumOff val="35000"/>
                    </a:schemeClr>
                  </a:solidFill>
                  <a:latin typeface="+mn-ea"/>
                  <a:ea typeface="思源黑体" panose="020B0500000000000000" pitchFamily="34" charset="-122"/>
                </a:rPr>
                <a:t>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42" name="组合 41"/>
          <p:cNvGrpSpPr/>
          <p:nvPr/>
        </p:nvGrpSpPr>
        <p:grpSpPr>
          <a:xfrm>
            <a:off x="4479494" y="2560345"/>
            <a:ext cx="3031650" cy="3041200"/>
            <a:chOff x="4294766" y="2006319"/>
            <a:chExt cx="3643450" cy="3654930"/>
          </a:xfrm>
        </p:grpSpPr>
        <p:sp>
          <p:nvSpPr>
            <p:cNvPr id="47" name="任意多边形 23"/>
            <p:cNvSpPr/>
            <p:nvPr/>
          </p:nvSpPr>
          <p:spPr>
            <a:xfrm rot="5400000" flipV="1">
              <a:off x="5818392" y="2006318"/>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48" name="任意多边形 24"/>
            <p:cNvSpPr/>
            <p:nvPr/>
          </p:nvSpPr>
          <p:spPr>
            <a:xfrm rot="16200000" flipH="1" flipV="1">
              <a:off x="4294767" y="2006318"/>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49" name="任意多边形 25"/>
            <p:cNvSpPr/>
            <p:nvPr/>
          </p:nvSpPr>
          <p:spPr>
            <a:xfrm rot="5400000" flipH="1" flipV="1">
              <a:off x="5818392" y="3541424"/>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50" name="任意多边形 26"/>
            <p:cNvSpPr/>
            <p:nvPr/>
          </p:nvSpPr>
          <p:spPr>
            <a:xfrm rot="16200000" flipV="1">
              <a:off x="4294767" y="3541424"/>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51" name="TextBox 83"/>
            <p:cNvSpPr txBox="1"/>
            <p:nvPr/>
          </p:nvSpPr>
          <p:spPr>
            <a:xfrm>
              <a:off x="5660603" y="3385552"/>
              <a:ext cx="880609" cy="909923"/>
            </a:xfrm>
            <a:prstGeom prst="rect">
              <a:avLst/>
            </a:prstGeom>
            <a:noFill/>
            <a:ln w="28575">
              <a:noFill/>
            </a:ln>
          </p:spPr>
          <p:txBody>
            <a:bodyPr wrap="square" rtlCol="0">
              <a:spAutoFit/>
            </a:bodyPr>
            <a:lstStyle>
              <a:defPPr>
                <a:defRPr lang="zh-CN"/>
              </a:defPPr>
              <a:lvl1pPr>
                <a:defRPr b="1">
                  <a:solidFill>
                    <a:schemeClr val="tx2"/>
                  </a:solidFill>
                  <a:latin typeface="微软雅黑" panose="020B0503020204020204" pitchFamily="34" charset="-122"/>
                  <a:ea typeface="微软雅黑" panose="020B0503020204020204" pitchFamily="34" charset="-122"/>
                </a:defRPr>
              </a:lvl1pPr>
            </a:lstStyle>
            <a:p>
              <a:pPr algn="ctr">
                <a:lnSpc>
                  <a:spcPct val="120000"/>
                </a:lnSpc>
              </a:pPr>
              <a:r>
                <a:rPr lang="zh-CN" altLang="en-US" dirty="0" smtClean="0">
                  <a:solidFill>
                    <a:srgbClr val="313D51"/>
                  </a:solidFill>
                  <a:latin typeface="思源黑体" panose="020B0500000000000000" pitchFamily="34" charset="-122"/>
                  <a:ea typeface="思源黑体" panose="020B0500000000000000" pitchFamily="34" charset="-122"/>
                </a:rPr>
                <a:t>研究成果</a:t>
              </a:r>
              <a:endParaRPr lang="zh-CN" altLang="en-US" dirty="0">
                <a:solidFill>
                  <a:srgbClr val="313D51"/>
                </a:solidFill>
                <a:latin typeface="思源黑体" panose="020B0500000000000000" pitchFamily="34" charset="-122"/>
                <a:ea typeface="思源黑体" panose="020B0500000000000000" pitchFamily="34" charset="-122"/>
              </a:endParaRPr>
            </a:p>
          </p:txBody>
        </p:sp>
        <p:sp>
          <p:nvSpPr>
            <p:cNvPr id="52" name="Oval 10"/>
            <p:cNvSpPr>
              <a:spLocks noChangeArrowheads="1"/>
            </p:cNvSpPr>
            <p:nvPr/>
          </p:nvSpPr>
          <p:spPr bwMode="auto">
            <a:xfrm>
              <a:off x="5878795" y="2109857"/>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1</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sp>
          <p:nvSpPr>
            <p:cNvPr id="53" name="Oval 10"/>
            <p:cNvSpPr>
              <a:spLocks noChangeArrowheads="1"/>
            </p:cNvSpPr>
            <p:nvPr/>
          </p:nvSpPr>
          <p:spPr bwMode="auto">
            <a:xfrm>
              <a:off x="7439592" y="365796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2</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sp>
          <p:nvSpPr>
            <p:cNvPr id="54" name="Oval 10"/>
            <p:cNvSpPr>
              <a:spLocks noChangeArrowheads="1"/>
            </p:cNvSpPr>
            <p:nvPr/>
          </p:nvSpPr>
          <p:spPr bwMode="auto">
            <a:xfrm>
              <a:off x="5929551" y="518069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3</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sp>
          <p:nvSpPr>
            <p:cNvPr id="55" name="Oval 10"/>
            <p:cNvSpPr>
              <a:spLocks noChangeArrowheads="1"/>
            </p:cNvSpPr>
            <p:nvPr/>
          </p:nvSpPr>
          <p:spPr bwMode="auto">
            <a:xfrm>
              <a:off x="4406821" y="365796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4</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ppt_x"/>
                                          </p:val>
                                        </p:tav>
                                        <p:tav tm="100000">
                                          <p:val>
                                            <p:strVal val="#ppt_x"/>
                                          </p:val>
                                        </p:tav>
                                      </p:tavLst>
                                    </p:anim>
                                    <p:anim calcmode="lin" valueType="num">
                                      <p:cBhvr additive="base">
                                        <p:cTn id="15" dur="500" fill="hold"/>
                                        <p:tgtEl>
                                          <p:spTgt spid="26"/>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ppt_x"/>
                                          </p:val>
                                        </p:tav>
                                        <p:tav tm="100000">
                                          <p:val>
                                            <p:strVal val="#ppt_x"/>
                                          </p:val>
                                        </p:tav>
                                      </p:tavLst>
                                    </p:anim>
                                    <p:anim calcmode="lin" valueType="num">
                                      <p:cBhvr additive="base">
                                        <p:cTn id="19" dur="500" fill="hold"/>
                                        <p:tgtEl>
                                          <p:spTgt spid="2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ppt_x"/>
                                          </p:val>
                                        </p:tav>
                                        <p:tav tm="100000">
                                          <p:val>
                                            <p:strVal val="#ppt_x"/>
                                          </p:val>
                                        </p:tav>
                                      </p:tavLst>
                                    </p:anim>
                                    <p:anim calcmode="lin" valueType="num">
                                      <p:cBhvr additive="base">
                                        <p:cTn id="2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97200" y="42326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6" name="组合 25"/>
          <p:cNvGrpSpPr/>
          <p:nvPr/>
        </p:nvGrpSpPr>
        <p:grpSpPr>
          <a:xfrm>
            <a:off x="1129619" y="1228068"/>
            <a:ext cx="3045965" cy="1575682"/>
            <a:chOff x="944370" y="632414"/>
            <a:chExt cx="2981065"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p:cNvSpPr txBox="1"/>
            <p:nvPr/>
          </p:nvSpPr>
          <p:spPr>
            <a:xfrm>
              <a:off x="944370" y="1388963"/>
              <a:ext cx="2792383"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5" dirty="0">
                  <a:solidFill>
                    <a:schemeClr val="bg1"/>
                  </a:solidFill>
                  <a:latin typeface="思源黑体" panose="020B0500000000000000" pitchFamily="34" charset="-122"/>
                  <a:ea typeface="思源黑体" panose="020B0500000000000000" pitchFamily="34" charset="-122"/>
                </a:rPr>
                <a:t>CONTENT</a:t>
              </a:r>
              <a:endParaRPr lang="zh-CN" altLang="en-US" sz="3465" dirty="0">
                <a:solidFill>
                  <a:schemeClr val="bg1"/>
                </a:solidFill>
                <a:latin typeface="思源黑体" panose="020B0500000000000000" pitchFamily="34" charset="-122"/>
                <a:ea typeface="思源黑体" panose="020B0500000000000000" pitchFamily="34" charset="-122"/>
              </a:endParaRPr>
            </a:p>
          </p:txBody>
        </p:sp>
        <p:sp>
          <p:nvSpPr>
            <p:cNvPr id="32" name="文本框 31"/>
            <p:cNvSpPr txBox="1"/>
            <p:nvPr/>
          </p:nvSpPr>
          <p:spPr>
            <a:xfrm>
              <a:off x="2229307" y="849517"/>
              <a:ext cx="1490820" cy="652579"/>
            </a:xfrm>
            <a:prstGeom prst="rect">
              <a:avLst/>
            </a:prstGeom>
            <a:noFill/>
          </p:spPr>
          <p:txBody>
            <a:bodyPr wrap="square" rtlCol="0">
              <a:spAutoFit/>
              <a:scene3d>
                <a:camera prst="orthographicFront"/>
                <a:lightRig rig="threePt" dir="t"/>
              </a:scene3d>
              <a:sp3d contourW="12700"/>
            </a:bodyPr>
            <a:lstStyle/>
            <a:p>
              <a:pPr algn="r">
                <a:defRPr/>
              </a:pPr>
              <a:r>
                <a:rPr lang="zh-CN" altLang="en-US" sz="3735" b="1" dirty="0">
                  <a:solidFill>
                    <a:schemeClr val="bg1"/>
                  </a:solidFill>
                  <a:latin typeface="思源黑体" panose="020B0500000000000000" pitchFamily="34" charset="-122"/>
                  <a:ea typeface="思源黑体" panose="020B0500000000000000" pitchFamily="34" charset="-122"/>
                </a:rPr>
                <a:t>目 录</a:t>
              </a:r>
              <a:endParaRPr lang="zh-CN" altLang="en-US" sz="3735" b="1" dirty="0">
                <a:solidFill>
                  <a:schemeClr val="bg1"/>
                </a:solidFill>
                <a:latin typeface="思源黑体" panose="020B0500000000000000" pitchFamily="34" charset="-122"/>
                <a:ea typeface="思源黑体" panose="020B0500000000000000" pitchFamily="34" charset="-122"/>
              </a:endParaRP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714354" y="1664538"/>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55" name="Rectangle 14"/>
              <p:cNvSpPr>
                <a:spLocks noChangeArrowheads="1"/>
              </p:cNvSpPr>
              <p:nvPr/>
            </p:nvSpPr>
            <p:spPr bwMode="auto">
              <a:xfrm>
                <a:off x="5581874" y="22349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smtClean="0">
                    <a:solidFill>
                      <a:srgbClr val="313D51"/>
                    </a:solidFill>
                    <a:latin typeface="思源黑体" panose="020B0500000000000000" pitchFamily="34" charset="-122"/>
                    <a:ea typeface="思源黑体" panose="020B0500000000000000" pitchFamily="34" charset="-122"/>
                  </a:rPr>
                  <a:t>PART 1</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56" name="TextBox 59"/>
              <p:cNvSpPr txBox="1">
                <a:spLocks noChangeArrowheads="1"/>
              </p:cNvSpPr>
              <p:nvPr/>
            </p:nvSpPr>
            <p:spPr bwMode="auto">
              <a:xfrm>
                <a:off x="6566161" y="2152389"/>
                <a:ext cx="29400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选题背景及意义</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grpSp>
        <p:nvGrpSpPr>
          <p:cNvPr id="59" name="组合 58"/>
          <p:cNvGrpSpPr/>
          <p:nvPr/>
        </p:nvGrpSpPr>
        <p:grpSpPr>
          <a:xfrm>
            <a:off x="5714354" y="2522443"/>
            <a:ext cx="4890672" cy="576263"/>
            <a:chOff x="5714354" y="2522443"/>
            <a:chExt cx="4890672" cy="576263"/>
          </a:xfrm>
        </p:grpSpPr>
        <p:grpSp>
          <p:nvGrpSpPr>
            <p:cNvPr id="60" name="组合 59"/>
            <p:cNvGrpSpPr/>
            <p:nvPr/>
          </p:nvGrpSpPr>
          <p:grpSpPr>
            <a:xfrm>
              <a:off x="5714354" y="2522443"/>
              <a:ext cx="4229100" cy="576263"/>
              <a:chOff x="4753236" y="2862001"/>
              <a:chExt cx="4229100" cy="576263"/>
            </a:xfrm>
          </p:grpSpPr>
          <p:grpSp>
            <p:nvGrpSpPr>
              <p:cNvPr id="64" name="组合 22"/>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65" name="Rectangle 14"/>
              <p:cNvSpPr>
                <a:spLocks noChangeArrowheads="1"/>
              </p:cNvSpPr>
              <p:nvPr/>
            </p:nvSpPr>
            <p:spPr bwMode="auto">
              <a:xfrm>
                <a:off x="5581874" y="30175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smtClean="0">
                    <a:solidFill>
                      <a:srgbClr val="313D51"/>
                    </a:solidFill>
                    <a:latin typeface="思源黑体" panose="020B0500000000000000" pitchFamily="34" charset="-122"/>
                    <a:ea typeface="思源黑体" panose="020B0500000000000000" pitchFamily="34" charset="-122"/>
                  </a:rPr>
                  <a:t>PART </a:t>
                </a:r>
                <a:r>
                  <a:rPr lang="en-US" altLang="zh-CN" sz="1600" b="1" dirty="0" smtClean="0">
                    <a:solidFill>
                      <a:srgbClr val="313D51"/>
                    </a:solidFill>
                    <a:latin typeface="思源黑体" panose="020B0500000000000000" pitchFamily="34" charset="-122"/>
                    <a:ea typeface="思源黑体" panose="020B0500000000000000" pitchFamily="34" charset="-122"/>
                  </a:rPr>
                  <a:t>2</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66" name="TextBox 59"/>
              <p:cNvSpPr txBox="1">
                <a:spLocks noChangeArrowheads="1"/>
              </p:cNvSpPr>
              <p:nvPr/>
            </p:nvSpPr>
            <p:spPr bwMode="auto">
              <a:xfrm>
                <a:off x="6566161" y="2941376"/>
                <a:ext cx="2416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研究方法与</a:t>
                </a:r>
                <a:r>
                  <a:rPr lang="zh-CN" altLang="en-US" b="1" dirty="0">
                    <a:solidFill>
                      <a:srgbClr val="313D51"/>
                    </a:solidFill>
                    <a:latin typeface="思源黑体" panose="020B0500000000000000" pitchFamily="34" charset="-122"/>
                    <a:ea typeface="思源黑体" panose="020B0500000000000000" pitchFamily="34" charset="-122"/>
                  </a:rPr>
                  <a:t>过程</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grpSp>
        <p:nvGrpSpPr>
          <p:cNvPr id="69" name="组合 68"/>
          <p:cNvGrpSpPr/>
          <p:nvPr/>
        </p:nvGrpSpPr>
        <p:grpSpPr>
          <a:xfrm>
            <a:off x="5714354" y="3382138"/>
            <a:ext cx="4890672" cy="576262"/>
            <a:chOff x="5714354" y="3382138"/>
            <a:chExt cx="4890672" cy="576262"/>
          </a:xfrm>
        </p:grpSpPr>
        <p:grpSp>
          <p:nvGrpSpPr>
            <p:cNvPr id="70" name="组合 69"/>
            <p:cNvGrpSpPr/>
            <p:nvPr/>
          </p:nvGrpSpPr>
          <p:grpSpPr>
            <a:xfrm>
              <a:off x="5714354" y="3382138"/>
              <a:ext cx="1515364" cy="576262"/>
              <a:chOff x="4753236" y="3654164"/>
              <a:chExt cx="1515364" cy="576262"/>
            </a:xfrm>
          </p:grpSpPr>
          <p:grpSp>
            <p:nvGrpSpPr>
              <p:cNvPr id="74" name="组合 23"/>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75" name="Rectangle 14"/>
              <p:cNvSpPr>
                <a:spLocks noChangeArrowheads="1"/>
              </p:cNvSpPr>
              <p:nvPr/>
            </p:nvSpPr>
            <p:spPr bwMode="auto">
              <a:xfrm>
                <a:off x="5581874" y="38097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smtClean="0">
                    <a:solidFill>
                      <a:srgbClr val="313D51"/>
                    </a:solidFill>
                    <a:latin typeface="思源黑体" panose="020B0500000000000000" pitchFamily="34" charset="-122"/>
                    <a:ea typeface="思源黑体" panose="020B0500000000000000" pitchFamily="34" charset="-122"/>
                  </a:rPr>
                  <a:t>PART </a:t>
                </a:r>
                <a:r>
                  <a:rPr lang="en-US" altLang="zh-CN" sz="1600" b="1" dirty="0" smtClean="0">
                    <a:solidFill>
                      <a:srgbClr val="313D51"/>
                    </a:solidFill>
                    <a:latin typeface="思源黑体" panose="020B0500000000000000" pitchFamily="34" charset="-122"/>
                    <a:ea typeface="思源黑体" panose="020B0500000000000000" pitchFamily="34" charset="-122"/>
                  </a:rPr>
                  <a:t>3</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grpSp>
        <p:nvGrpSpPr>
          <p:cNvPr id="79" name="组合 78"/>
          <p:cNvGrpSpPr/>
          <p:nvPr/>
        </p:nvGrpSpPr>
        <p:grpSpPr>
          <a:xfrm>
            <a:off x="5714354" y="3486179"/>
            <a:ext cx="4890672" cy="1336378"/>
            <a:chOff x="5714354" y="3486179"/>
            <a:chExt cx="4890672" cy="1336378"/>
          </a:xfrm>
        </p:grpSpPr>
        <p:grpSp>
          <p:nvGrpSpPr>
            <p:cNvPr id="80" name="组合 79"/>
            <p:cNvGrpSpPr/>
            <p:nvPr/>
          </p:nvGrpSpPr>
          <p:grpSpPr>
            <a:xfrm>
              <a:off x="5714354" y="3486179"/>
              <a:ext cx="4148137" cy="1334453"/>
              <a:chOff x="4753236" y="3688136"/>
              <a:chExt cx="4148137" cy="1334453"/>
            </a:xfrm>
          </p:grpSpPr>
          <p:grpSp>
            <p:nvGrpSpPr>
              <p:cNvPr id="84" name="组合 24"/>
              <p:cNvGrpSpPr/>
              <p:nvPr/>
            </p:nvGrpSpPr>
            <p:grpSpPr bwMode="auto">
              <a:xfrm>
                <a:off x="4753236" y="4446326"/>
                <a:ext cx="576262" cy="576263"/>
                <a:chOff x="6170389" y="4955815"/>
                <a:chExt cx="576064" cy="576064"/>
              </a:xfrm>
            </p:grpSpPr>
            <p:sp>
              <p:nvSpPr>
                <p:cNvPr id="87" name="圆角矩形 13"/>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88" name="Freeform 11"/>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85" name="Rectangle 14"/>
              <p:cNvSpPr>
                <a:spLocks noChangeArrowheads="1"/>
              </p:cNvSpPr>
              <p:nvPr/>
            </p:nvSpPr>
            <p:spPr bwMode="auto">
              <a:xfrm>
                <a:off x="5581874" y="4613014"/>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smtClean="0">
                    <a:solidFill>
                      <a:srgbClr val="313D51"/>
                    </a:solidFill>
                    <a:latin typeface="思源黑体" panose="020B0500000000000000" pitchFamily="34" charset="-122"/>
                    <a:ea typeface="思源黑体" panose="020B0500000000000000" pitchFamily="34" charset="-122"/>
                  </a:rPr>
                  <a:t>PART </a:t>
                </a:r>
                <a:r>
                  <a:rPr lang="en-US" altLang="zh-CN" sz="1600" b="1" dirty="0" smtClean="0">
                    <a:solidFill>
                      <a:srgbClr val="313D51"/>
                    </a:solidFill>
                    <a:latin typeface="思源黑体" panose="020B0500000000000000" pitchFamily="34" charset="-122"/>
                    <a:ea typeface="思源黑体" panose="020B0500000000000000" pitchFamily="34" charset="-122"/>
                  </a:rPr>
                  <a:t>4</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86" name="TextBox 59"/>
              <p:cNvSpPr txBox="1">
                <a:spLocks noChangeArrowheads="1"/>
              </p:cNvSpPr>
              <p:nvPr/>
            </p:nvSpPr>
            <p:spPr bwMode="auto">
              <a:xfrm>
                <a:off x="6610611" y="3688136"/>
                <a:ext cx="2290762"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研究成果与应用</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81" name="组合 80"/>
            <p:cNvGrpSpPr/>
            <p:nvPr/>
          </p:nvGrpSpPr>
          <p:grpSpPr>
            <a:xfrm flipH="1">
              <a:off x="6433491" y="4741665"/>
              <a:ext cx="4171535" cy="80892"/>
              <a:chOff x="2272062" y="2596259"/>
              <a:chExt cx="4173708" cy="80934"/>
            </a:xfrm>
          </p:grpSpPr>
          <p:cxnSp>
            <p:nvCxnSpPr>
              <p:cNvPr id="82" name="直接连接符 8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83" name="矩形 8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grpSp>
        <p:nvGrpSpPr>
          <p:cNvPr id="89" name="组合 88"/>
          <p:cNvGrpSpPr/>
          <p:nvPr/>
        </p:nvGrpSpPr>
        <p:grpSpPr>
          <a:xfrm>
            <a:off x="5714354" y="4341111"/>
            <a:ext cx="4890672" cy="1346263"/>
            <a:chOff x="5714354" y="4341111"/>
            <a:chExt cx="4890672" cy="1346263"/>
          </a:xfrm>
        </p:grpSpPr>
        <p:grpSp>
          <p:nvGrpSpPr>
            <p:cNvPr id="90" name="组合 89"/>
            <p:cNvGrpSpPr/>
            <p:nvPr/>
          </p:nvGrpSpPr>
          <p:grpSpPr>
            <a:xfrm>
              <a:off x="5714354" y="4341111"/>
              <a:ext cx="4839335" cy="1343660"/>
              <a:chOff x="4753236" y="4471091"/>
              <a:chExt cx="4839335" cy="1343660"/>
            </a:xfrm>
          </p:grpSpPr>
          <p:grpSp>
            <p:nvGrpSpPr>
              <p:cNvPr id="94" name="组合 25"/>
              <p:cNvGrpSpPr/>
              <p:nvPr/>
            </p:nvGrpSpPr>
            <p:grpSpPr bwMode="auto">
              <a:xfrm>
                <a:off x="4753236" y="5238489"/>
                <a:ext cx="576262" cy="576262"/>
                <a:chOff x="6170389" y="5747903"/>
                <a:chExt cx="576064" cy="576064"/>
              </a:xfrm>
            </p:grpSpPr>
            <p:sp>
              <p:nvSpPr>
                <p:cNvPr id="97" name="圆角矩形 14"/>
                <p:cNvSpPr>
                  <a:spLocks noChangeArrowheads="1"/>
                </p:cNvSpPr>
                <p:nvPr/>
              </p:nvSpPr>
              <p:spPr bwMode="auto">
                <a:xfrm>
                  <a:off x="6170389" y="5747903"/>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98" name="Freeform 28"/>
                <p:cNvSpPr>
                  <a:spLocks noEditPoints="1"/>
                </p:cNvSpPr>
                <p:nvPr/>
              </p:nvSpPr>
              <p:spPr bwMode="auto">
                <a:xfrm>
                  <a:off x="6293383" y="5910861"/>
                  <a:ext cx="295907" cy="250148"/>
                </a:xfrm>
                <a:custGeom>
                  <a:avLst/>
                  <a:gdLst>
                    <a:gd name="T0" fmla="*/ 2147483646 w 923"/>
                    <a:gd name="T1" fmla="*/ 0 h 771"/>
                    <a:gd name="T2" fmla="*/ 2147483646 w 923"/>
                    <a:gd name="T3" fmla="*/ 2147483646 h 771"/>
                    <a:gd name="T4" fmla="*/ 2147483646 w 923"/>
                    <a:gd name="T5" fmla="*/ 2147483646 h 771"/>
                    <a:gd name="T6" fmla="*/ 2147483646 w 923"/>
                    <a:gd name="T7" fmla="*/ 2147483646 h 771"/>
                    <a:gd name="T8" fmla="*/ 2147483646 w 923"/>
                    <a:gd name="T9" fmla="*/ 2147483646 h 771"/>
                    <a:gd name="T10" fmla="*/ 2147483646 w 923"/>
                    <a:gd name="T11" fmla="*/ 2147483646 h 771"/>
                    <a:gd name="T12" fmla="*/ 2147483646 w 923"/>
                    <a:gd name="T13" fmla="*/ 2147483646 h 771"/>
                    <a:gd name="T14" fmla="*/ 2147483646 w 923"/>
                    <a:gd name="T15" fmla="*/ 2147483646 h 771"/>
                    <a:gd name="T16" fmla="*/ 2147483646 w 923"/>
                    <a:gd name="T17" fmla="*/ 2147483646 h 771"/>
                    <a:gd name="T18" fmla="*/ 2147483646 w 923"/>
                    <a:gd name="T19" fmla="*/ 2147483646 h 771"/>
                    <a:gd name="T20" fmla="*/ 2147483646 w 923"/>
                    <a:gd name="T21" fmla="*/ 2147483646 h 771"/>
                    <a:gd name="T22" fmla="*/ 2147483646 w 923"/>
                    <a:gd name="T23" fmla="*/ 2147483646 h 771"/>
                    <a:gd name="T24" fmla="*/ 2147483646 w 923"/>
                    <a:gd name="T25" fmla="*/ 2147483646 h 771"/>
                    <a:gd name="T26" fmla="*/ 2147483646 w 923"/>
                    <a:gd name="T27" fmla="*/ 2147483646 h 771"/>
                    <a:gd name="T28" fmla="*/ 2147483646 w 923"/>
                    <a:gd name="T29" fmla="*/ 2147483646 h 771"/>
                    <a:gd name="T30" fmla="*/ 2147483646 w 923"/>
                    <a:gd name="T31" fmla="*/ 2147483646 h 771"/>
                    <a:gd name="T32" fmla="*/ 2147483646 w 923"/>
                    <a:gd name="T33" fmla="*/ 2147483646 h 771"/>
                    <a:gd name="T34" fmla="*/ 2147483646 w 923"/>
                    <a:gd name="T35" fmla="*/ 2147483646 h 771"/>
                    <a:gd name="T36" fmla="*/ 2147483646 w 923"/>
                    <a:gd name="T37" fmla="*/ 2147483646 h 771"/>
                    <a:gd name="T38" fmla="*/ 2147483646 w 923"/>
                    <a:gd name="T39" fmla="*/ 2147483646 h 771"/>
                    <a:gd name="T40" fmla="*/ 2147483646 w 923"/>
                    <a:gd name="T41" fmla="*/ 2147483646 h 771"/>
                    <a:gd name="T42" fmla="*/ 2147483646 w 923"/>
                    <a:gd name="T43" fmla="*/ 2147483646 h 771"/>
                    <a:gd name="T44" fmla="*/ 2147483646 w 923"/>
                    <a:gd name="T45" fmla="*/ 2147483646 h 771"/>
                    <a:gd name="T46" fmla="*/ 2147483646 w 923"/>
                    <a:gd name="T47" fmla="*/ 2147483646 h 771"/>
                    <a:gd name="T48" fmla="*/ 2147483646 w 923"/>
                    <a:gd name="T49" fmla="*/ 2147483646 h 771"/>
                    <a:gd name="T50" fmla="*/ 2147483646 w 923"/>
                    <a:gd name="T51" fmla="*/ 2147483646 h 771"/>
                    <a:gd name="T52" fmla="*/ 2147483646 w 923"/>
                    <a:gd name="T53" fmla="*/ 2147483646 h 771"/>
                    <a:gd name="T54" fmla="*/ 2147483646 w 923"/>
                    <a:gd name="T55" fmla="*/ 2147483646 h 771"/>
                    <a:gd name="T56" fmla="*/ 2147483646 w 923"/>
                    <a:gd name="T57" fmla="*/ 2147483646 h 771"/>
                    <a:gd name="T58" fmla="*/ 2147483646 w 923"/>
                    <a:gd name="T59" fmla="*/ 2147483646 h 771"/>
                    <a:gd name="T60" fmla="*/ 2147483646 w 923"/>
                    <a:gd name="T61" fmla="*/ 2147483646 h 771"/>
                    <a:gd name="T62" fmla="*/ 2147483646 w 923"/>
                    <a:gd name="T63" fmla="*/ 2147483646 h 771"/>
                    <a:gd name="T64" fmla="*/ 2147483646 w 923"/>
                    <a:gd name="T65" fmla="*/ 2147483646 h 771"/>
                    <a:gd name="T66" fmla="*/ 2147483646 w 923"/>
                    <a:gd name="T67" fmla="*/ 2147483646 h 771"/>
                    <a:gd name="T68" fmla="*/ 2147483646 w 923"/>
                    <a:gd name="T69" fmla="*/ 2147483646 h 771"/>
                    <a:gd name="T70" fmla="*/ 2147483646 w 923"/>
                    <a:gd name="T71" fmla="*/ 2147483646 h 771"/>
                    <a:gd name="T72" fmla="*/ 2147483646 w 923"/>
                    <a:gd name="T73" fmla="*/ 2147483646 h 771"/>
                    <a:gd name="T74" fmla="*/ 2147483646 w 923"/>
                    <a:gd name="T75" fmla="*/ 2147483646 h 771"/>
                    <a:gd name="T76" fmla="*/ 0 w 923"/>
                    <a:gd name="T77" fmla="*/ 2147483646 h 771"/>
                    <a:gd name="T78" fmla="*/ 2147483646 w 923"/>
                    <a:gd name="T79" fmla="*/ 2147483646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95" name="Rectangle 14"/>
              <p:cNvSpPr>
                <a:spLocks noChangeArrowheads="1"/>
              </p:cNvSpPr>
              <p:nvPr/>
            </p:nvSpPr>
            <p:spPr bwMode="auto">
              <a:xfrm>
                <a:off x="5581874" y="54051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smtClean="0">
                    <a:solidFill>
                      <a:srgbClr val="313D51"/>
                    </a:solidFill>
                    <a:latin typeface="思源黑体" panose="020B0500000000000000" pitchFamily="34" charset="-122"/>
                    <a:ea typeface="思源黑体" panose="020B0500000000000000" pitchFamily="34" charset="-122"/>
                  </a:rPr>
                  <a:t>PART </a:t>
                </a:r>
                <a:r>
                  <a:rPr lang="en-US" altLang="zh-CN" sz="1600" b="1" dirty="0" smtClean="0">
                    <a:solidFill>
                      <a:srgbClr val="313D51"/>
                    </a:solidFill>
                    <a:latin typeface="思源黑体" panose="020B0500000000000000" pitchFamily="34" charset="-122"/>
                    <a:ea typeface="思源黑体" panose="020B0500000000000000" pitchFamily="34" charset="-122"/>
                  </a:rPr>
                  <a:t>5</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96" name="TextBox 59"/>
              <p:cNvSpPr txBox="1">
                <a:spLocks noChangeArrowheads="1"/>
              </p:cNvSpPr>
              <p:nvPr/>
            </p:nvSpPr>
            <p:spPr bwMode="auto">
              <a:xfrm>
                <a:off x="6652521" y="4471091"/>
                <a:ext cx="2940050" cy="43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相关建议和结论</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91" name="组合 90"/>
            <p:cNvGrpSpPr/>
            <p:nvPr/>
          </p:nvGrpSpPr>
          <p:grpSpPr>
            <a:xfrm flipH="1">
              <a:off x="6433491" y="5606482"/>
              <a:ext cx="4171535" cy="80892"/>
              <a:chOff x="2272062" y="2596259"/>
              <a:chExt cx="4173708" cy="80934"/>
            </a:xfrm>
          </p:grpSpPr>
          <p:cxnSp>
            <p:nvCxnSpPr>
              <p:cNvPr id="92" name="直接连接符 9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93" name="矩形 9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sp>
        <p:nvSpPr>
          <p:cNvPr id="2" name="文本框 1"/>
          <p:cNvSpPr txBox="1"/>
          <p:nvPr/>
        </p:nvSpPr>
        <p:spPr>
          <a:xfrm>
            <a:off x="7384026" y="827314"/>
            <a:ext cx="3144637"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
        <p:nvSpPr>
          <p:cNvPr id="3" name="TextBox 59"/>
          <p:cNvSpPr txBox="1">
            <a:spLocks noChangeArrowheads="1"/>
          </p:cNvSpPr>
          <p:nvPr>
            <p:custDataLst>
              <p:tags r:id="rId2"/>
            </p:custDataLst>
          </p:nvPr>
        </p:nvSpPr>
        <p:spPr bwMode="auto">
          <a:xfrm>
            <a:off x="7639039" y="5225666"/>
            <a:ext cx="2940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致谢</a:t>
            </a:r>
            <a:endParaRPr lang="zh-CN" altLang="en-US" b="1" dirty="0">
              <a:solidFill>
                <a:srgbClr val="313D51"/>
              </a:solidFill>
              <a:latin typeface="思源黑体" panose="020B0500000000000000" pitchFamily="34" charset="-122"/>
              <a:ea typeface="思源黑体" panose="020B0500000000000000"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1+#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500" fill="hold"/>
                                            <p:tgtEl>
                                              <p:spTgt spid="69"/>
                                            </p:tgtEl>
                                            <p:attrNameLst>
                                              <p:attrName>ppt_x</p:attrName>
                                            </p:attrNameLst>
                                          </p:cBhvr>
                                          <p:tavLst>
                                            <p:tav tm="0">
                                              <p:val>
                                                <p:strVal val="1+#ppt_w/2"/>
                                              </p:val>
                                            </p:tav>
                                            <p:tav tm="100000">
                                              <p:val>
                                                <p:strVal val="#ppt_x"/>
                                              </p:val>
                                            </p:tav>
                                          </p:tavLst>
                                        </p:anim>
                                        <p:anim calcmode="lin" valueType="num">
                                          <p:cBhvr additive="base">
                                            <p:cTn id="27" dur="500" fill="hold"/>
                                            <p:tgtEl>
                                              <p:spTgt spid="6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500" fill="hold"/>
                                            <p:tgtEl>
                                              <p:spTgt spid="89"/>
                                            </p:tgtEl>
                                            <p:attrNameLst>
                                              <p:attrName>ppt_x</p:attrName>
                                            </p:attrNameLst>
                                          </p:cBhvr>
                                          <p:tavLst>
                                            <p:tav tm="0">
                                              <p:val>
                                                <p:strVal val="1+#ppt_w/2"/>
                                              </p:val>
                                            </p:tav>
                                            <p:tav tm="100000">
                                              <p:val>
                                                <p:strVal val="#ppt_x"/>
                                              </p:val>
                                            </p:tav>
                                          </p:tavLst>
                                        </p:anim>
                                        <p:anim calcmode="lin" valueType="num">
                                          <p:cBhvr additive="base">
                                            <p:cTn id="37"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1+#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500" fill="hold"/>
                                            <p:tgtEl>
                                              <p:spTgt spid="69"/>
                                            </p:tgtEl>
                                            <p:attrNameLst>
                                              <p:attrName>ppt_x</p:attrName>
                                            </p:attrNameLst>
                                          </p:cBhvr>
                                          <p:tavLst>
                                            <p:tav tm="0">
                                              <p:val>
                                                <p:strVal val="1+#ppt_w/2"/>
                                              </p:val>
                                            </p:tav>
                                            <p:tav tm="100000">
                                              <p:val>
                                                <p:strVal val="#ppt_x"/>
                                              </p:val>
                                            </p:tav>
                                          </p:tavLst>
                                        </p:anim>
                                        <p:anim calcmode="lin" valueType="num">
                                          <p:cBhvr additive="base">
                                            <p:cTn id="27" dur="500" fill="hold"/>
                                            <p:tgtEl>
                                              <p:spTgt spid="6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500" fill="hold"/>
                                            <p:tgtEl>
                                              <p:spTgt spid="89"/>
                                            </p:tgtEl>
                                            <p:attrNameLst>
                                              <p:attrName>ppt_x</p:attrName>
                                            </p:attrNameLst>
                                          </p:cBhvr>
                                          <p:tavLst>
                                            <p:tav tm="0">
                                              <p:val>
                                                <p:strVal val="1+#ppt_w/2"/>
                                              </p:val>
                                            </p:tav>
                                            <p:tav tm="100000">
                                              <p:val>
                                                <p:strVal val="#ppt_x"/>
                                              </p:val>
                                            </p:tav>
                                          </p:tavLst>
                                        </p:anim>
                                        <p:anim calcmode="lin" valueType="num">
                                          <p:cBhvr additive="base">
                                            <p:cTn id="37"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2132" y="761700"/>
            <a:ext cx="4023264" cy="456129"/>
          </a:xfrm>
        </p:spPr>
        <p:txBody>
          <a:bodyPr/>
          <a:lstStyle/>
          <a:p>
            <a:pPr>
              <a:lnSpc>
                <a:spcPct val="120000"/>
              </a:lnSpc>
            </a:pPr>
            <a:r>
              <a:rPr lang="zh-CN" altLang="en-US" dirty="0" smtClean="0"/>
              <a:t>应用领域</a:t>
            </a:r>
            <a:endParaRPr lang="zh-CN" altLang="en-US" dirty="0"/>
          </a:p>
        </p:txBody>
      </p:sp>
      <p:pic>
        <p:nvPicPr>
          <p:cNvPr id="15" name="Picture 2" descr="D:\快盘\培训PPT\咸安PPT制作培训教程\导出\平板.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34346" y="2366683"/>
            <a:ext cx="3989720" cy="3161884"/>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a:off x="1527975" y="2213539"/>
            <a:ext cx="4496308" cy="867930"/>
            <a:chOff x="1007084" y="1225382"/>
            <a:chExt cx="5440787" cy="1050244"/>
          </a:xfrm>
        </p:grpSpPr>
        <p:sp>
          <p:nvSpPr>
            <p:cNvPr id="17" name="Oval 17"/>
            <p:cNvSpPr>
              <a:spLocks noChangeArrowheads="1"/>
            </p:cNvSpPr>
            <p:nvPr/>
          </p:nvSpPr>
          <p:spPr bwMode="auto">
            <a:xfrm>
              <a:off x="1007084" y="1372699"/>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1</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18" name="矩形 17"/>
            <p:cNvSpPr/>
            <p:nvPr/>
          </p:nvSpPr>
          <p:spPr>
            <a:xfrm>
              <a:off x="1808363" y="1225382"/>
              <a:ext cx="4639508" cy="10502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smtClean="0">
                  <a:solidFill>
                    <a:srgbClr val="313D51"/>
                  </a:solidFill>
                  <a:latin typeface="思源黑体" panose="020B0500000000000000" pitchFamily="34" charset="-122"/>
                  <a:ea typeface="思源黑体" panose="020B0500000000000000" pitchFamily="34" charset="-122"/>
                  <a:sym typeface="Arial" panose="020B0604020202020204" pitchFamily="34" charset="0"/>
                </a:rPr>
                <a:t>添加标题文字</a:t>
              </a:r>
              <a:endParaRPr lang="en-US" altLang="zh-CN" b="1" dirty="0" smtClean="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坚持</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入门、中端、高端三款产品同步发力，满足不同层次需求的消费者的理念。</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19" name="组合 18"/>
          <p:cNvGrpSpPr/>
          <p:nvPr/>
        </p:nvGrpSpPr>
        <p:grpSpPr>
          <a:xfrm>
            <a:off x="1527975" y="3533877"/>
            <a:ext cx="4496308" cy="867930"/>
            <a:chOff x="1007084" y="2748997"/>
            <a:chExt cx="5440787" cy="1050245"/>
          </a:xfrm>
        </p:grpSpPr>
        <p:sp>
          <p:nvSpPr>
            <p:cNvPr id="20" name="Oval 17"/>
            <p:cNvSpPr>
              <a:spLocks noChangeArrowheads="1"/>
            </p:cNvSpPr>
            <p:nvPr/>
          </p:nvSpPr>
          <p:spPr bwMode="auto">
            <a:xfrm>
              <a:off x="1007084" y="2925107"/>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2</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21" name="矩形 20"/>
            <p:cNvSpPr/>
            <p:nvPr/>
          </p:nvSpPr>
          <p:spPr>
            <a:xfrm>
              <a:off x="1808363" y="2748997"/>
              <a:ext cx="4639508" cy="10502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添加标题文字</a:t>
              </a:r>
              <a:endPar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在</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某某市场方面继续发力，在未来三年培养成公司主要收入来源。</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22" name="组合 21"/>
          <p:cNvGrpSpPr/>
          <p:nvPr/>
        </p:nvGrpSpPr>
        <p:grpSpPr>
          <a:xfrm>
            <a:off x="1527975" y="4854215"/>
            <a:ext cx="4361838" cy="867930"/>
            <a:chOff x="1007084" y="4355902"/>
            <a:chExt cx="5278071" cy="1050246"/>
          </a:xfrm>
        </p:grpSpPr>
        <p:sp>
          <p:nvSpPr>
            <p:cNvPr id="23" name="Oval 17"/>
            <p:cNvSpPr>
              <a:spLocks noChangeArrowheads="1"/>
            </p:cNvSpPr>
            <p:nvPr/>
          </p:nvSpPr>
          <p:spPr bwMode="auto">
            <a:xfrm>
              <a:off x="1007084" y="4484588"/>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3</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24" name="矩形 23"/>
            <p:cNvSpPr/>
            <p:nvPr/>
          </p:nvSpPr>
          <p:spPr>
            <a:xfrm>
              <a:off x="1808364" y="4355902"/>
              <a:ext cx="4476791" cy="10502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添加标题文字</a:t>
              </a:r>
              <a:endPar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加大</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到网络渠道的投入，天猫和京东旗舰店销售额力争上升到</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30%</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sp>
        <p:nvSpPr>
          <p:cNvPr id="34" name="文本框 33"/>
          <p:cNvSpPr txBox="1"/>
          <p:nvPr/>
        </p:nvSpPr>
        <p:spPr>
          <a:xfrm>
            <a:off x="8043029" y="5315154"/>
            <a:ext cx="1826141" cy="362792"/>
          </a:xfrm>
          <a:prstGeom prst="rect">
            <a:avLst/>
          </a:prstGeom>
          <a:noFill/>
        </p:spPr>
        <p:txBody>
          <a:bodyPr wrap="none" rtlCol="0">
            <a:spAutoFit/>
          </a:bodyPr>
          <a:lstStyle/>
          <a:p>
            <a:pPr>
              <a:lnSpc>
                <a:spcPct val="120000"/>
              </a:lnSpc>
            </a:pPr>
            <a:r>
              <a:rPr lang="zh-CN" altLang="en-US" sz="1600" dirty="0" smtClean="0">
                <a:solidFill>
                  <a:srgbClr val="313D51"/>
                </a:solidFill>
                <a:latin typeface="思源黑体" panose="020B0500000000000000" pitchFamily="34" charset="-122"/>
                <a:ea typeface="思源黑体" panose="020B0500000000000000" pitchFamily="34" charset="-122"/>
              </a:rPr>
              <a:t>研究成果应用领域</a:t>
            </a:r>
            <a:endParaRPr lang="zh-CN" altLang="en-US" sz="1600" dirty="0">
              <a:solidFill>
                <a:srgbClr val="313D51"/>
              </a:solidFill>
              <a:latin typeface="思源黑体" panose="020B0500000000000000" pitchFamily="34" charset="-122"/>
              <a:ea typeface="思源黑体" panose="020B0500000000000000" pitchFamily="34" charset="-122"/>
            </a:endParaRPr>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1397" y="2598822"/>
            <a:ext cx="3568372" cy="2279457"/>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0-#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0-#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05187" y="738478"/>
            <a:ext cx="4137564" cy="456129"/>
          </a:xfrm>
        </p:spPr>
        <p:txBody>
          <a:bodyPr/>
          <a:lstStyle/>
          <a:p>
            <a:pPr>
              <a:lnSpc>
                <a:spcPct val="120000"/>
              </a:lnSpc>
            </a:pPr>
            <a:r>
              <a:rPr lang="zh-CN" altLang="en-US" dirty="0" smtClean="0"/>
              <a:t>应用前景</a:t>
            </a:r>
            <a:endParaRPr lang="zh-CN" altLang="en-US" dirty="0"/>
          </a:p>
        </p:txBody>
      </p:sp>
      <p:grpSp>
        <p:nvGrpSpPr>
          <p:cNvPr id="29" name="组合 28"/>
          <p:cNvGrpSpPr/>
          <p:nvPr/>
        </p:nvGrpSpPr>
        <p:grpSpPr>
          <a:xfrm>
            <a:off x="1220936" y="2109864"/>
            <a:ext cx="4299992" cy="3808530"/>
            <a:chOff x="1678135" y="1988841"/>
            <a:chExt cx="4299992" cy="3808530"/>
          </a:xfrm>
        </p:grpSpPr>
        <p:sp>
          <p:nvSpPr>
            <p:cNvPr id="30" name="矩形 29"/>
            <p:cNvSpPr/>
            <p:nvPr/>
          </p:nvSpPr>
          <p:spPr>
            <a:xfrm>
              <a:off x="1678135" y="5327859"/>
              <a:ext cx="4292675" cy="469512"/>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34" name="矩形 33"/>
            <p:cNvSpPr/>
            <p:nvPr/>
          </p:nvSpPr>
          <p:spPr>
            <a:xfrm>
              <a:off x="2228134" y="4666884"/>
              <a:ext cx="3207311" cy="470731"/>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35" name="矩形 34"/>
            <p:cNvSpPr/>
            <p:nvPr/>
          </p:nvSpPr>
          <p:spPr>
            <a:xfrm>
              <a:off x="2725694" y="4014446"/>
              <a:ext cx="2212191" cy="470731"/>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3" name="任意多边形 5"/>
            <p:cNvSpPr/>
            <p:nvPr/>
          </p:nvSpPr>
          <p:spPr>
            <a:xfrm>
              <a:off x="1685452" y="5132737"/>
              <a:ext cx="4292675" cy="197561"/>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4" name="任意多边形 6"/>
            <p:cNvSpPr/>
            <p:nvPr/>
          </p:nvSpPr>
          <p:spPr>
            <a:xfrm>
              <a:off x="2215939" y="4471763"/>
              <a:ext cx="3235360" cy="195122"/>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7" name="右箭头 8"/>
            <p:cNvSpPr/>
            <p:nvPr/>
          </p:nvSpPr>
          <p:spPr>
            <a:xfrm rot="16200000">
              <a:off x="2903742" y="1831524"/>
              <a:ext cx="1842680" cy="2157314"/>
            </a:xfrm>
            <a:prstGeom prst="rightArrow">
              <a:avLst>
                <a:gd name="adj1" fmla="val 71174"/>
                <a:gd name="adj2" fmla="val 66350"/>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8" name="任意多边形 9"/>
            <p:cNvSpPr/>
            <p:nvPr/>
          </p:nvSpPr>
          <p:spPr>
            <a:xfrm>
              <a:off x="2725694" y="3819325"/>
              <a:ext cx="2184143" cy="195122"/>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9" name="文本框 20"/>
            <p:cNvSpPr txBox="1"/>
            <p:nvPr/>
          </p:nvSpPr>
          <p:spPr>
            <a:xfrm flipH="1">
              <a:off x="3245210" y="3047343"/>
              <a:ext cx="1214342" cy="396583"/>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smtClean="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前景一</a:t>
              </a:r>
              <a:endPar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endParaRPr>
            </a:p>
          </p:txBody>
        </p:sp>
        <p:sp>
          <p:nvSpPr>
            <p:cNvPr id="50" name="文本框 20"/>
            <p:cNvSpPr txBox="1"/>
            <p:nvPr/>
          </p:nvSpPr>
          <p:spPr>
            <a:xfrm flipH="1">
              <a:off x="3100465" y="4067731"/>
              <a:ext cx="1532924" cy="396583"/>
            </a:xfrm>
            <a:prstGeom prst="rect">
              <a:avLst/>
            </a:prstGeom>
            <a:solidFill>
              <a:srgbClr val="244C89"/>
            </a:solid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smtClean="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前景二</a:t>
              </a:r>
              <a:endPar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endParaRPr>
            </a:p>
          </p:txBody>
        </p:sp>
        <p:sp>
          <p:nvSpPr>
            <p:cNvPr id="51" name="文本框 20"/>
            <p:cNvSpPr txBox="1"/>
            <p:nvPr/>
          </p:nvSpPr>
          <p:spPr>
            <a:xfrm flipH="1">
              <a:off x="3091547" y="4716509"/>
              <a:ext cx="1532924" cy="396583"/>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smtClean="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前景三</a:t>
              </a:r>
              <a:endPar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endParaRPr>
            </a:p>
          </p:txBody>
        </p:sp>
        <p:sp>
          <p:nvSpPr>
            <p:cNvPr id="52" name="文本框 20"/>
            <p:cNvSpPr txBox="1"/>
            <p:nvPr/>
          </p:nvSpPr>
          <p:spPr>
            <a:xfrm flipH="1">
              <a:off x="3080571" y="5373825"/>
              <a:ext cx="1532924" cy="396583"/>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smtClean="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前景四</a:t>
              </a:r>
              <a:endPar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endParaRPr>
            </a:p>
          </p:txBody>
        </p:sp>
      </p:grpSp>
      <p:cxnSp>
        <p:nvCxnSpPr>
          <p:cNvPr id="53" name="直接连接符 52"/>
          <p:cNvCxnSpPr/>
          <p:nvPr/>
        </p:nvCxnSpPr>
        <p:spPr bwMode="auto">
          <a:xfrm>
            <a:off x="5525015" y="5683638"/>
            <a:ext cx="1051008"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4994100" y="4981200"/>
            <a:ext cx="1581923"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p:cNvCxnSpPr/>
          <p:nvPr/>
        </p:nvCxnSpPr>
        <p:spPr bwMode="auto">
          <a:xfrm>
            <a:off x="4557190" y="4334217"/>
            <a:ext cx="2018833"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p:nvPr/>
        </p:nvCxnSpPr>
        <p:spPr bwMode="auto">
          <a:xfrm>
            <a:off x="4280609" y="3289804"/>
            <a:ext cx="2295414"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本框 56"/>
          <p:cNvSpPr txBox="1"/>
          <p:nvPr/>
        </p:nvSpPr>
        <p:spPr>
          <a:xfrm>
            <a:off x="6627252" y="5441060"/>
            <a:ext cx="3692405" cy="535531"/>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添加您的关键性描述文字说明添加您的关键性描述文字说明添加您的关键性</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描述</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8" name="文本框 57"/>
          <p:cNvSpPr txBox="1"/>
          <p:nvPr/>
        </p:nvSpPr>
        <p:spPr>
          <a:xfrm>
            <a:off x="6627252" y="4737787"/>
            <a:ext cx="3692405" cy="535531"/>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添加您的关键性描述文字说明添加您的关键性描述文字说明添加您的关键性</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描述</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9" name="文本框 58"/>
          <p:cNvSpPr txBox="1"/>
          <p:nvPr/>
        </p:nvSpPr>
        <p:spPr>
          <a:xfrm>
            <a:off x="6627252" y="4100049"/>
            <a:ext cx="3692405" cy="535531"/>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的</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60" name="文本框 59"/>
          <p:cNvSpPr txBox="1"/>
          <p:nvPr/>
        </p:nvSpPr>
        <p:spPr>
          <a:xfrm>
            <a:off x="6627252" y="3041354"/>
            <a:ext cx="3692405" cy="757130"/>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添加您的关键性描述文字说明添加您的关键性描述文字说明添加您的关键性描述文字说明</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关键性</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关键性描述文字说明描述</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61" name="矩形 60"/>
          <p:cNvSpPr/>
          <p:nvPr/>
        </p:nvSpPr>
        <p:spPr>
          <a:xfrm>
            <a:off x="6627252" y="1924111"/>
            <a:ext cx="3834125" cy="8679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smtClean="0">
                <a:solidFill>
                  <a:srgbClr val="313D51"/>
                </a:solidFill>
                <a:latin typeface="思源黑体" panose="020B0500000000000000" pitchFamily="34" charset="-122"/>
                <a:ea typeface="思源黑体" panose="020B0500000000000000" pitchFamily="34" charset="-122"/>
                <a:sym typeface="Arial" panose="020B0604020202020204" pitchFamily="34" charset="0"/>
              </a:rPr>
              <a:t>应用前景描述</a:t>
            </a:r>
            <a:endParaRPr lang="en-US" altLang="zh-CN" b="1" dirty="0" smtClean="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坚持</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入门、中端、高端三款产品同步发力，满足不同层次需求的消费者的理念。</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left)">
                                      <p:cBhvr>
                                        <p:cTn id="14" dur="500"/>
                                        <p:tgtEl>
                                          <p:spTgt spid="53"/>
                                        </p:tgtEl>
                                      </p:cBhvr>
                                    </p:animEffect>
                                  </p:childTnLst>
                                </p:cTn>
                              </p:par>
                              <p:par>
                                <p:cTn id="15" presetID="22" presetClass="entr" presetSubtype="8"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par>
                                <p:cTn id="18" presetID="22" presetClass="entr" presetSubtype="8"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left)">
                                      <p:cBhvr>
                                        <p:cTn id="20" dur="500"/>
                                        <p:tgtEl>
                                          <p:spTgt spid="55"/>
                                        </p:tgtEl>
                                      </p:cBhvr>
                                    </p:animEffect>
                                  </p:childTnLst>
                                </p:cTn>
                              </p:par>
                              <p:par>
                                <p:cTn id="21" presetID="22" presetClass="entr" presetSubtype="8"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1000"/>
                                        <p:tgtEl>
                                          <p:spTgt spid="61"/>
                                        </p:tgtEl>
                                      </p:cBhvr>
                                    </p:animEffect>
                                    <p:anim calcmode="lin" valueType="num">
                                      <p:cBhvr>
                                        <p:cTn id="27" dur="1000" fill="hold"/>
                                        <p:tgtEl>
                                          <p:spTgt spid="61"/>
                                        </p:tgtEl>
                                        <p:attrNameLst>
                                          <p:attrName>ppt_x</p:attrName>
                                        </p:attrNameLst>
                                      </p:cBhvr>
                                      <p:tavLst>
                                        <p:tav tm="0">
                                          <p:val>
                                            <p:strVal val="#ppt_x"/>
                                          </p:val>
                                        </p:tav>
                                        <p:tav tm="100000">
                                          <p:val>
                                            <p:strVal val="#ppt_x"/>
                                          </p:val>
                                        </p:tav>
                                      </p:tavLst>
                                    </p:anim>
                                    <p:anim calcmode="lin" valueType="num">
                                      <p:cBhvr>
                                        <p:cTn id="28"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1+#ppt_w/2"/>
                                          </p:val>
                                        </p:tav>
                                        <p:tav tm="100000">
                                          <p:val>
                                            <p:strVal val="#ppt_x"/>
                                          </p:val>
                                        </p:tav>
                                      </p:tavLst>
                                    </p:anim>
                                    <p:anim calcmode="lin" valueType="num">
                                      <p:cBhvr additive="base">
                                        <p:cTn id="38" dur="500" fill="hold"/>
                                        <p:tgtEl>
                                          <p:spTgt spid="58"/>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 calcmode="lin" valueType="num">
                                      <p:cBhvr additive="base">
                                        <p:cTn id="41" dur="500" fill="hold"/>
                                        <p:tgtEl>
                                          <p:spTgt spid="57"/>
                                        </p:tgtEl>
                                        <p:attrNameLst>
                                          <p:attrName>ppt_x</p:attrName>
                                        </p:attrNameLst>
                                      </p:cBhvr>
                                      <p:tavLst>
                                        <p:tav tm="0">
                                          <p:val>
                                            <p:strVal val="1+#ppt_w/2"/>
                                          </p:val>
                                        </p:tav>
                                        <p:tav tm="100000">
                                          <p:val>
                                            <p:strVal val="#ppt_x"/>
                                          </p:val>
                                        </p:tav>
                                      </p:tavLst>
                                    </p:anim>
                                    <p:anim calcmode="lin" valueType="num">
                                      <p:cBhvr additive="base">
                                        <p:cTn id="42" dur="500" fill="hold"/>
                                        <p:tgtEl>
                                          <p:spTgt spid="57"/>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2866967" y="2443843"/>
            <a:ext cx="1680268" cy="2215991"/>
          </a:xfrm>
          <a:prstGeom prst="rect">
            <a:avLst/>
          </a:prstGeom>
          <a:noFill/>
        </p:spPr>
        <p:txBody>
          <a:bodyPr wrap="none" rtlCol="0">
            <a:spAutoFit/>
          </a:bodyPr>
          <a:lstStyle/>
          <a:p>
            <a:pPr algn="ctr"/>
            <a:r>
              <a:rPr lang="en-US" altLang="zh-CN" sz="13800" dirty="0" smtClean="0">
                <a:solidFill>
                  <a:schemeClr val="bg1"/>
                </a:solidFill>
                <a:latin typeface="Agency FB" panose="020B0503020202020204" pitchFamily="34" charset="0"/>
              </a:rPr>
              <a:t>05</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相关建议与总结</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问题评估</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相关对策</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2" name="文本框 11"/>
          <p:cNvSpPr txBox="1"/>
          <p:nvPr/>
        </p:nvSpPr>
        <p:spPr>
          <a:xfrm>
            <a:off x="5034394" y="4053932"/>
            <a:ext cx="1582477"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研究总结</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亮点与不足</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成绩与思考</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9" name="文本框 9"/>
          <p:cNvSpPr txBox="1"/>
          <p:nvPr/>
        </p:nvSpPr>
        <p:spPr>
          <a:xfrm>
            <a:off x="6582450" y="4053932"/>
            <a:ext cx="1577282"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参考文献</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00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125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1+#ppt_w/2"/>
                                          </p:val>
                                        </p:tav>
                                        <p:tav tm="100000">
                                          <p:val>
                                            <p:strVal val="#ppt_x"/>
                                          </p:val>
                                        </p:tav>
                                      </p:tavLst>
                                    </p:anim>
                                    <p:anim calcmode="lin" valueType="num">
                                      <p:cBhvr additive="base">
                                        <p:cTn id="51"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2" grpId="0"/>
      <p:bldP spid="14" grpId="0"/>
      <p:bldP spid="16"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问题评估</a:t>
            </a:r>
            <a:endParaRPr lang="zh-CN" altLang="en-US" dirty="0"/>
          </a:p>
        </p:txBody>
      </p:sp>
      <p:grpSp>
        <p:nvGrpSpPr>
          <p:cNvPr id="3" name="组合 2"/>
          <p:cNvGrpSpPr/>
          <p:nvPr/>
        </p:nvGrpSpPr>
        <p:grpSpPr>
          <a:xfrm>
            <a:off x="470263" y="2141101"/>
            <a:ext cx="11286308" cy="3772041"/>
            <a:chOff x="0" y="1828800"/>
            <a:chExt cx="12192000" cy="4074735"/>
          </a:xfrm>
        </p:grpSpPr>
        <p:sp>
          <p:nvSpPr>
            <p:cNvPr id="63" name="矩形 62"/>
            <p:cNvSpPr/>
            <p:nvPr/>
          </p:nvSpPr>
          <p:spPr>
            <a:xfrm>
              <a:off x="0" y="5692662"/>
              <a:ext cx="1461756" cy="77760"/>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4" name="Freeform 9"/>
            <p:cNvSpPr>
              <a:spLocks noEditPoints="1"/>
            </p:cNvSpPr>
            <p:nvPr/>
          </p:nvSpPr>
          <p:spPr bwMode="auto">
            <a:xfrm>
              <a:off x="486415" y="1828800"/>
              <a:ext cx="2796437" cy="3019549"/>
            </a:xfrm>
            <a:custGeom>
              <a:avLst/>
              <a:gdLst>
                <a:gd name="T0" fmla="*/ 764 w 2676"/>
                <a:gd name="T1" fmla="*/ 1468 h 2848"/>
                <a:gd name="T2" fmla="*/ 132 w 2676"/>
                <a:gd name="T3" fmla="*/ 1468 h 2848"/>
                <a:gd name="T4" fmla="*/ 36 w 2676"/>
                <a:gd name="T5" fmla="*/ 1427 h 2848"/>
                <a:gd name="T6" fmla="*/ 0 w 2676"/>
                <a:gd name="T7" fmla="*/ 1325 h 2848"/>
                <a:gd name="T8" fmla="*/ 83 w 2676"/>
                <a:gd name="T9" fmla="*/ 843 h 2848"/>
                <a:gd name="T10" fmla="*/ 302 w 2676"/>
                <a:gd name="T11" fmla="*/ 448 h 2848"/>
                <a:gd name="T12" fmla="*/ 830 w 2676"/>
                <a:gd name="T13" fmla="*/ 80 h 2848"/>
                <a:gd name="T14" fmla="*/ 1369 w 2676"/>
                <a:gd name="T15" fmla="*/ 0 h 2848"/>
                <a:gd name="T16" fmla="*/ 1955 w 2676"/>
                <a:gd name="T17" fmla="*/ 115 h 2848"/>
                <a:gd name="T18" fmla="*/ 2412 w 2676"/>
                <a:gd name="T19" fmla="*/ 426 h 2848"/>
                <a:gd name="T20" fmla="*/ 2623 w 2676"/>
                <a:gd name="T21" fmla="*/ 798 h 2848"/>
                <a:gd name="T22" fmla="*/ 2663 w 2676"/>
                <a:gd name="T23" fmla="*/ 1258 h 2848"/>
                <a:gd name="T24" fmla="*/ 2470 w 2676"/>
                <a:gd name="T25" fmla="*/ 1716 h 2848"/>
                <a:gd name="T26" fmla="*/ 2115 w 2676"/>
                <a:gd name="T27" fmla="*/ 2036 h 2848"/>
                <a:gd name="T28" fmla="*/ 1826 w 2676"/>
                <a:gd name="T29" fmla="*/ 2320 h 2848"/>
                <a:gd name="T30" fmla="*/ 1753 w 2676"/>
                <a:gd name="T31" fmla="*/ 2597 h 2848"/>
                <a:gd name="T32" fmla="*/ 1753 w 2676"/>
                <a:gd name="T33" fmla="*/ 2808 h 2848"/>
                <a:gd name="T34" fmla="*/ 1753 w 2676"/>
                <a:gd name="T35" fmla="*/ 2848 h 2848"/>
                <a:gd name="T36" fmla="*/ 1713 w 2676"/>
                <a:gd name="T37" fmla="*/ 2848 h 2848"/>
                <a:gd name="T38" fmla="*/ 904 w 2676"/>
                <a:gd name="T39" fmla="*/ 2848 h 2848"/>
                <a:gd name="T40" fmla="*/ 864 w 2676"/>
                <a:gd name="T41" fmla="*/ 2848 h 2848"/>
                <a:gd name="T42" fmla="*/ 864 w 2676"/>
                <a:gd name="T43" fmla="*/ 2808 h 2848"/>
                <a:gd name="T44" fmla="*/ 864 w 2676"/>
                <a:gd name="T45" fmla="*/ 2501 h 2848"/>
                <a:gd name="T46" fmla="*/ 963 w 2676"/>
                <a:gd name="T47" fmla="*/ 2008 h 2848"/>
                <a:gd name="T48" fmla="*/ 1258 w 2676"/>
                <a:gd name="T49" fmla="*/ 1640 h 2848"/>
                <a:gd name="T50" fmla="*/ 1391 w 2676"/>
                <a:gd name="T51" fmla="*/ 1542 h 2848"/>
                <a:gd name="T52" fmla="*/ 1684 w 2676"/>
                <a:gd name="T53" fmla="*/ 1195 h 2848"/>
                <a:gd name="T54" fmla="*/ 1585 w 2676"/>
                <a:gd name="T55" fmla="*/ 977 h 2848"/>
                <a:gd name="T56" fmla="*/ 1325 w 2676"/>
                <a:gd name="T57" fmla="*/ 891 h 2848"/>
                <a:gd name="T58" fmla="*/ 1020 w 2676"/>
                <a:gd name="T59" fmla="*/ 1022 h 2848"/>
                <a:gd name="T60" fmla="*/ 867 w 2676"/>
                <a:gd name="T61" fmla="*/ 1355 h 2848"/>
                <a:gd name="T62" fmla="*/ 848 w 2676"/>
                <a:gd name="T63" fmla="*/ 1426 h 2848"/>
                <a:gd name="T64" fmla="*/ 764 w 2676"/>
                <a:gd name="T65" fmla="*/ 1468 h 2848"/>
                <a:gd name="T66" fmla="*/ 132 w 2676"/>
                <a:gd name="T67" fmla="*/ 1388 h 2848"/>
                <a:gd name="T68" fmla="*/ 764 w 2676"/>
                <a:gd name="T69" fmla="*/ 1388 h 2848"/>
                <a:gd name="T70" fmla="*/ 780 w 2676"/>
                <a:gd name="T71" fmla="*/ 1384 h 2848"/>
                <a:gd name="T72" fmla="*/ 788 w 2676"/>
                <a:gd name="T73" fmla="*/ 1347 h 2848"/>
                <a:gd name="T74" fmla="*/ 963 w 2676"/>
                <a:gd name="T75" fmla="*/ 966 h 2848"/>
                <a:gd name="T76" fmla="*/ 1325 w 2676"/>
                <a:gd name="T77" fmla="*/ 811 h 2848"/>
                <a:gd name="T78" fmla="*/ 1637 w 2676"/>
                <a:gd name="T79" fmla="*/ 916 h 2848"/>
                <a:gd name="T80" fmla="*/ 1764 w 2676"/>
                <a:gd name="T81" fmla="*/ 1195 h 2848"/>
                <a:gd name="T82" fmla="*/ 1436 w 2676"/>
                <a:gd name="T83" fmla="*/ 1608 h 2848"/>
                <a:gd name="T84" fmla="*/ 1311 w 2676"/>
                <a:gd name="T85" fmla="*/ 1700 h 2848"/>
                <a:gd name="T86" fmla="*/ 1034 w 2676"/>
                <a:gd name="T87" fmla="*/ 2042 h 2848"/>
                <a:gd name="T88" fmla="*/ 944 w 2676"/>
                <a:gd name="T89" fmla="*/ 2501 h 2848"/>
                <a:gd name="T90" fmla="*/ 944 w 2676"/>
                <a:gd name="T91" fmla="*/ 2768 h 2848"/>
                <a:gd name="T92" fmla="*/ 1673 w 2676"/>
                <a:gd name="T93" fmla="*/ 2768 h 2848"/>
                <a:gd name="T94" fmla="*/ 1673 w 2676"/>
                <a:gd name="T95" fmla="*/ 2597 h 2848"/>
                <a:gd name="T96" fmla="*/ 1758 w 2676"/>
                <a:gd name="T97" fmla="*/ 2279 h 2848"/>
                <a:gd name="T98" fmla="*/ 2069 w 2676"/>
                <a:gd name="T99" fmla="*/ 1971 h 2848"/>
                <a:gd name="T100" fmla="*/ 2408 w 2676"/>
                <a:gd name="T101" fmla="*/ 1666 h 2848"/>
                <a:gd name="T102" fmla="*/ 2583 w 2676"/>
                <a:gd name="T103" fmla="*/ 1250 h 2848"/>
                <a:gd name="T104" fmla="*/ 2546 w 2676"/>
                <a:gd name="T105" fmla="*/ 820 h 2848"/>
                <a:gd name="T106" fmla="*/ 2353 w 2676"/>
                <a:gd name="T107" fmla="*/ 481 h 2848"/>
                <a:gd name="T108" fmla="*/ 1925 w 2676"/>
                <a:gd name="T109" fmla="*/ 189 h 2848"/>
                <a:gd name="T110" fmla="*/ 1369 w 2676"/>
                <a:gd name="T111" fmla="*/ 80 h 2848"/>
                <a:gd name="T112" fmla="*/ 857 w 2676"/>
                <a:gd name="T113" fmla="*/ 156 h 2848"/>
                <a:gd name="T114" fmla="*/ 363 w 2676"/>
                <a:gd name="T115" fmla="*/ 500 h 2848"/>
                <a:gd name="T116" fmla="*/ 158 w 2676"/>
                <a:gd name="T117" fmla="*/ 869 h 2848"/>
                <a:gd name="T118" fmla="*/ 80 w 2676"/>
                <a:gd name="T119" fmla="*/ 1325 h 2848"/>
                <a:gd name="T120" fmla="*/ 95 w 2676"/>
                <a:gd name="T121" fmla="*/ 1374 h 2848"/>
                <a:gd name="T122" fmla="*/ 132 w 2676"/>
                <a:gd name="T123" fmla="*/ 1388 h 2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76" h="2848">
                  <a:moveTo>
                    <a:pt x="764" y="1468"/>
                  </a:moveTo>
                  <a:lnTo>
                    <a:pt x="132" y="1468"/>
                  </a:lnTo>
                  <a:cubicBezTo>
                    <a:pt x="91" y="1468"/>
                    <a:pt x="58" y="1452"/>
                    <a:pt x="36" y="1427"/>
                  </a:cubicBezTo>
                  <a:cubicBezTo>
                    <a:pt x="12" y="1401"/>
                    <a:pt x="0" y="1365"/>
                    <a:pt x="0" y="1325"/>
                  </a:cubicBezTo>
                  <a:cubicBezTo>
                    <a:pt x="0" y="1220"/>
                    <a:pt x="16" y="1037"/>
                    <a:pt x="83" y="843"/>
                  </a:cubicBezTo>
                  <a:cubicBezTo>
                    <a:pt x="128" y="710"/>
                    <a:pt x="198" y="572"/>
                    <a:pt x="302" y="448"/>
                  </a:cubicBezTo>
                  <a:cubicBezTo>
                    <a:pt x="463" y="257"/>
                    <a:pt x="645" y="145"/>
                    <a:pt x="830" y="80"/>
                  </a:cubicBezTo>
                  <a:cubicBezTo>
                    <a:pt x="1014" y="16"/>
                    <a:pt x="1200" y="0"/>
                    <a:pt x="1369" y="0"/>
                  </a:cubicBezTo>
                  <a:cubicBezTo>
                    <a:pt x="1521" y="0"/>
                    <a:pt x="1738" y="26"/>
                    <a:pt x="1955" y="115"/>
                  </a:cubicBezTo>
                  <a:cubicBezTo>
                    <a:pt x="2115" y="180"/>
                    <a:pt x="2276" y="279"/>
                    <a:pt x="2412" y="426"/>
                  </a:cubicBezTo>
                  <a:cubicBezTo>
                    <a:pt x="2517" y="540"/>
                    <a:pt x="2583" y="667"/>
                    <a:pt x="2623" y="798"/>
                  </a:cubicBezTo>
                  <a:cubicBezTo>
                    <a:pt x="2669" y="953"/>
                    <a:pt x="2676" y="1113"/>
                    <a:pt x="2663" y="1258"/>
                  </a:cubicBezTo>
                  <a:cubicBezTo>
                    <a:pt x="2645" y="1440"/>
                    <a:pt x="2572" y="1589"/>
                    <a:pt x="2470" y="1716"/>
                  </a:cubicBezTo>
                  <a:cubicBezTo>
                    <a:pt x="2370" y="1841"/>
                    <a:pt x="2243" y="1944"/>
                    <a:pt x="2115" y="2036"/>
                  </a:cubicBezTo>
                  <a:cubicBezTo>
                    <a:pt x="1973" y="2139"/>
                    <a:pt x="1882" y="2230"/>
                    <a:pt x="1826" y="2320"/>
                  </a:cubicBezTo>
                  <a:cubicBezTo>
                    <a:pt x="1773" y="2408"/>
                    <a:pt x="1753" y="2497"/>
                    <a:pt x="1753" y="2597"/>
                  </a:cubicBezTo>
                  <a:lnTo>
                    <a:pt x="1753" y="2808"/>
                  </a:lnTo>
                  <a:lnTo>
                    <a:pt x="1753" y="2848"/>
                  </a:lnTo>
                  <a:lnTo>
                    <a:pt x="1713" y="2848"/>
                  </a:lnTo>
                  <a:lnTo>
                    <a:pt x="904" y="2848"/>
                  </a:lnTo>
                  <a:lnTo>
                    <a:pt x="864" y="2848"/>
                  </a:lnTo>
                  <a:lnTo>
                    <a:pt x="864" y="2808"/>
                  </a:lnTo>
                  <a:lnTo>
                    <a:pt x="864" y="2501"/>
                  </a:lnTo>
                  <a:cubicBezTo>
                    <a:pt x="864" y="2304"/>
                    <a:pt x="896" y="2146"/>
                    <a:pt x="963" y="2008"/>
                  </a:cubicBezTo>
                  <a:cubicBezTo>
                    <a:pt x="1029" y="1870"/>
                    <a:pt x="1127" y="1754"/>
                    <a:pt x="1258" y="1640"/>
                  </a:cubicBezTo>
                  <a:cubicBezTo>
                    <a:pt x="1295" y="1608"/>
                    <a:pt x="1342" y="1576"/>
                    <a:pt x="1391" y="1542"/>
                  </a:cubicBezTo>
                  <a:cubicBezTo>
                    <a:pt x="1526" y="1449"/>
                    <a:pt x="1684" y="1340"/>
                    <a:pt x="1684" y="1195"/>
                  </a:cubicBezTo>
                  <a:cubicBezTo>
                    <a:pt x="1684" y="1109"/>
                    <a:pt x="1649" y="1032"/>
                    <a:pt x="1585" y="977"/>
                  </a:cubicBezTo>
                  <a:cubicBezTo>
                    <a:pt x="1523" y="924"/>
                    <a:pt x="1435" y="891"/>
                    <a:pt x="1325" y="891"/>
                  </a:cubicBezTo>
                  <a:cubicBezTo>
                    <a:pt x="1211" y="891"/>
                    <a:pt x="1103" y="939"/>
                    <a:pt x="1020" y="1022"/>
                  </a:cubicBezTo>
                  <a:cubicBezTo>
                    <a:pt x="939" y="1103"/>
                    <a:pt x="882" y="1218"/>
                    <a:pt x="867" y="1355"/>
                  </a:cubicBezTo>
                  <a:cubicBezTo>
                    <a:pt x="865" y="1381"/>
                    <a:pt x="861" y="1405"/>
                    <a:pt x="848" y="1426"/>
                  </a:cubicBezTo>
                  <a:cubicBezTo>
                    <a:pt x="832" y="1452"/>
                    <a:pt x="807" y="1468"/>
                    <a:pt x="764" y="1468"/>
                  </a:cubicBezTo>
                  <a:close/>
                  <a:moveTo>
                    <a:pt x="132" y="1388"/>
                  </a:moveTo>
                  <a:lnTo>
                    <a:pt x="764" y="1388"/>
                  </a:lnTo>
                  <a:cubicBezTo>
                    <a:pt x="774" y="1388"/>
                    <a:pt x="779" y="1387"/>
                    <a:pt x="780" y="1384"/>
                  </a:cubicBezTo>
                  <a:cubicBezTo>
                    <a:pt x="784" y="1378"/>
                    <a:pt x="786" y="1363"/>
                    <a:pt x="788" y="1347"/>
                  </a:cubicBezTo>
                  <a:cubicBezTo>
                    <a:pt x="805" y="1191"/>
                    <a:pt x="870" y="1059"/>
                    <a:pt x="963" y="966"/>
                  </a:cubicBezTo>
                  <a:cubicBezTo>
                    <a:pt x="1061" y="867"/>
                    <a:pt x="1190" y="811"/>
                    <a:pt x="1325" y="811"/>
                  </a:cubicBezTo>
                  <a:cubicBezTo>
                    <a:pt x="1455" y="811"/>
                    <a:pt x="1561" y="851"/>
                    <a:pt x="1637" y="916"/>
                  </a:cubicBezTo>
                  <a:cubicBezTo>
                    <a:pt x="1719" y="987"/>
                    <a:pt x="1764" y="1086"/>
                    <a:pt x="1764" y="1195"/>
                  </a:cubicBezTo>
                  <a:cubicBezTo>
                    <a:pt x="1764" y="1382"/>
                    <a:pt x="1588" y="1504"/>
                    <a:pt x="1436" y="1608"/>
                  </a:cubicBezTo>
                  <a:cubicBezTo>
                    <a:pt x="1389" y="1640"/>
                    <a:pt x="1344" y="1671"/>
                    <a:pt x="1311" y="1700"/>
                  </a:cubicBezTo>
                  <a:cubicBezTo>
                    <a:pt x="1187" y="1808"/>
                    <a:pt x="1095" y="1916"/>
                    <a:pt x="1034" y="2042"/>
                  </a:cubicBezTo>
                  <a:cubicBezTo>
                    <a:pt x="974" y="2169"/>
                    <a:pt x="944" y="2316"/>
                    <a:pt x="944" y="2501"/>
                  </a:cubicBezTo>
                  <a:lnTo>
                    <a:pt x="944" y="2768"/>
                  </a:lnTo>
                  <a:lnTo>
                    <a:pt x="1673" y="2768"/>
                  </a:lnTo>
                  <a:lnTo>
                    <a:pt x="1673" y="2597"/>
                  </a:lnTo>
                  <a:cubicBezTo>
                    <a:pt x="1673" y="2483"/>
                    <a:pt x="1696" y="2381"/>
                    <a:pt x="1758" y="2279"/>
                  </a:cubicBezTo>
                  <a:cubicBezTo>
                    <a:pt x="1819" y="2179"/>
                    <a:pt x="1917" y="2081"/>
                    <a:pt x="2069" y="1971"/>
                  </a:cubicBezTo>
                  <a:cubicBezTo>
                    <a:pt x="2191" y="1883"/>
                    <a:pt x="2313" y="1784"/>
                    <a:pt x="2408" y="1666"/>
                  </a:cubicBezTo>
                  <a:cubicBezTo>
                    <a:pt x="2500" y="1550"/>
                    <a:pt x="2567" y="1415"/>
                    <a:pt x="2583" y="1250"/>
                  </a:cubicBezTo>
                  <a:cubicBezTo>
                    <a:pt x="2596" y="1115"/>
                    <a:pt x="2590" y="966"/>
                    <a:pt x="2546" y="820"/>
                  </a:cubicBezTo>
                  <a:cubicBezTo>
                    <a:pt x="2510" y="701"/>
                    <a:pt x="2449" y="584"/>
                    <a:pt x="2353" y="481"/>
                  </a:cubicBezTo>
                  <a:cubicBezTo>
                    <a:pt x="2226" y="343"/>
                    <a:pt x="2075" y="250"/>
                    <a:pt x="1925" y="189"/>
                  </a:cubicBezTo>
                  <a:cubicBezTo>
                    <a:pt x="1719" y="105"/>
                    <a:pt x="1514" y="80"/>
                    <a:pt x="1369" y="80"/>
                  </a:cubicBezTo>
                  <a:cubicBezTo>
                    <a:pt x="1207" y="80"/>
                    <a:pt x="1030" y="95"/>
                    <a:pt x="857" y="156"/>
                  </a:cubicBezTo>
                  <a:cubicBezTo>
                    <a:pt x="684" y="216"/>
                    <a:pt x="514" y="321"/>
                    <a:pt x="363" y="500"/>
                  </a:cubicBezTo>
                  <a:cubicBezTo>
                    <a:pt x="266" y="614"/>
                    <a:pt x="201" y="744"/>
                    <a:pt x="158" y="869"/>
                  </a:cubicBezTo>
                  <a:cubicBezTo>
                    <a:pt x="95" y="1053"/>
                    <a:pt x="80" y="1226"/>
                    <a:pt x="80" y="1325"/>
                  </a:cubicBezTo>
                  <a:cubicBezTo>
                    <a:pt x="80" y="1346"/>
                    <a:pt x="85" y="1363"/>
                    <a:pt x="95" y="1374"/>
                  </a:cubicBezTo>
                  <a:cubicBezTo>
                    <a:pt x="103" y="1383"/>
                    <a:pt x="115" y="1388"/>
                    <a:pt x="132" y="1388"/>
                  </a:cubicBezTo>
                  <a:close/>
                </a:path>
              </a:pathLst>
            </a:custGeom>
            <a:solidFill>
              <a:srgbClr val="244C89"/>
            </a:solidFill>
            <a:ln>
              <a:noFill/>
            </a:ln>
          </p:spPr>
          <p:txBody>
            <a:bodyPr vert="horz" wrap="square" lIns="109728" tIns="54864" rIns="109728" bIns="54864" numCol="1" anchor="t" anchorCtr="0" compatLnSpc="1"/>
            <a:lstStyle/>
            <a:p>
              <a:pPr>
                <a:lnSpc>
                  <a:spcPct val="120000"/>
                </a:lnSpc>
              </a:pPr>
              <a:endParaRPr lang="zh-CN" altLang="en-US" sz="2615"/>
            </a:p>
          </p:txBody>
        </p:sp>
        <p:sp>
          <p:nvSpPr>
            <p:cNvPr id="65" name="矩形 64"/>
            <p:cNvSpPr/>
            <p:nvPr/>
          </p:nvSpPr>
          <p:spPr>
            <a:xfrm>
              <a:off x="2246650" y="5692662"/>
              <a:ext cx="9945350" cy="77760"/>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6" name="矩形 65"/>
            <p:cNvSpPr/>
            <p:nvPr/>
          </p:nvSpPr>
          <p:spPr>
            <a:xfrm>
              <a:off x="1384000" y="5032524"/>
              <a:ext cx="940415" cy="77760"/>
            </a:xfrm>
            <a:prstGeom prst="rect">
              <a:avLst/>
            </a:prstGeom>
            <a:solidFill>
              <a:srgbClr val="244C89"/>
            </a:solid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7" name="矩形 66"/>
            <p:cNvSpPr/>
            <p:nvPr/>
          </p:nvSpPr>
          <p:spPr>
            <a:xfrm rot="5400000">
              <a:off x="1060989" y="5355543"/>
              <a:ext cx="723780" cy="77760"/>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8" name="矩形 67"/>
            <p:cNvSpPr/>
            <p:nvPr/>
          </p:nvSpPr>
          <p:spPr>
            <a:xfrm rot="5400000">
              <a:off x="1923640" y="5355543"/>
              <a:ext cx="723781" cy="77760"/>
            </a:xfrm>
            <a:prstGeom prst="rect">
              <a:avLst/>
            </a:prstGeom>
            <a:solidFill>
              <a:srgbClr val="244C89"/>
            </a:solid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nvGrpSpPr>
            <p:cNvPr id="69" name="组合 68"/>
            <p:cNvGrpSpPr/>
            <p:nvPr/>
          </p:nvGrpSpPr>
          <p:grpSpPr>
            <a:xfrm>
              <a:off x="3531567" y="5531331"/>
              <a:ext cx="372206" cy="372204"/>
              <a:chOff x="4971660" y="1569718"/>
              <a:chExt cx="144016" cy="144016"/>
            </a:xfrm>
            <a:solidFill>
              <a:srgbClr val="0B2C4F"/>
            </a:solidFill>
          </p:grpSpPr>
          <p:sp>
            <p:nvSpPr>
              <p:cNvPr id="70" name="椭圆 69"/>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71" name="椭圆 70"/>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72" name="直接连接符 71"/>
            <p:cNvCxnSpPr/>
            <p:nvPr/>
          </p:nvCxnSpPr>
          <p:spPr>
            <a:xfrm>
              <a:off x="3717670"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881976"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endParaRPr lang="zh-CN" altLang="en-US" sz="2200" b="1" dirty="0">
                <a:solidFill>
                  <a:srgbClr val="313D51"/>
                </a:solidFill>
                <a:latin typeface="思源黑体" panose="020B0500000000000000" pitchFamily="34" charset="-122"/>
                <a:ea typeface="思源黑体" panose="020B0500000000000000" pitchFamily="34" charset="-122"/>
              </a:endParaRPr>
            </a:p>
          </p:txBody>
        </p:sp>
        <p:sp>
          <p:nvSpPr>
            <p:cNvPr id="74" name="TextBox 73"/>
            <p:cNvSpPr txBox="1"/>
            <p:nvPr/>
          </p:nvSpPr>
          <p:spPr>
            <a:xfrm>
              <a:off x="3881976"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75" name="组合 74"/>
            <p:cNvGrpSpPr/>
            <p:nvPr/>
          </p:nvGrpSpPr>
          <p:grpSpPr>
            <a:xfrm>
              <a:off x="5499620" y="5531331"/>
              <a:ext cx="372206" cy="372204"/>
              <a:chOff x="4971660" y="1569718"/>
              <a:chExt cx="144016" cy="144016"/>
            </a:xfrm>
            <a:solidFill>
              <a:srgbClr val="0A2D4F"/>
            </a:solidFill>
          </p:grpSpPr>
          <p:sp>
            <p:nvSpPr>
              <p:cNvPr id="76" name="椭圆 75"/>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77" name="椭圆 76"/>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78" name="直接连接符 77"/>
            <p:cNvCxnSpPr/>
            <p:nvPr/>
          </p:nvCxnSpPr>
          <p:spPr>
            <a:xfrm>
              <a:off x="5685723"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79" name="TextBox 117"/>
            <p:cNvSpPr txBox="1"/>
            <p:nvPr/>
          </p:nvSpPr>
          <p:spPr>
            <a:xfrm>
              <a:off x="5850027"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endParaRPr lang="zh-CN" altLang="en-US" sz="2200" b="1" dirty="0">
                <a:solidFill>
                  <a:srgbClr val="313D51"/>
                </a:solidFill>
                <a:latin typeface="思源黑体" panose="020B0500000000000000" pitchFamily="34" charset="-122"/>
                <a:ea typeface="思源黑体" panose="020B0500000000000000" pitchFamily="34" charset="-122"/>
              </a:endParaRPr>
            </a:p>
          </p:txBody>
        </p:sp>
        <p:sp>
          <p:nvSpPr>
            <p:cNvPr id="80" name="TextBox 118"/>
            <p:cNvSpPr txBox="1"/>
            <p:nvPr/>
          </p:nvSpPr>
          <p:spPr>
            <a:xfrm>
              <a:off x="5850027"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81" name="组合 80"/>
            <p:cNvGrpSpPr/>
            <p:nvPr/>
          </p:nvGrpSpPr>
          <p:grpSpPr>
            <a:xfrm>
              <a:off x="7467673" y="5531331"/>
              <a:ext cx="372206" cy="372204"/>
              <a:chOff x="4971660" y="1569718"/>
              <a:chExt cx="144016" cy="144016"/>
            </a:xfrm>
            <a:solidFill>
              <a:srgbClr val="0B2C4F"/>
            </a:solidFill>
          </p:grpSpPr>
          <p:sp>
            <p:nvSpPr>
              <p:cNvPr id="82" name="椭圆 81"/>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83" name="椭圆 82"/>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84" name="直接连接符 83"/>
            <p:cNvCxnSpPr/>
            <p:nvPr/>
          </p:nvCxnSpPr>
          <p:spPr>
            <a:xfrm>
              <a:off x="7653776"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85" name="TextBox 123"/>
            <p:cNvSpPr txBox="1"/>
            <p:nvPr/>
          </p:nvSpPr>
          <p:spPr>
            <a:xfrm>
              <a:off x="7818079"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endParaRPr lang="zh-CN" altLang="en-US" sz="2200" b="1" dirty="0">
                <a:solidFill>
                  <a:srgbClr val="313D51"/>
                </a:solidFill>
                <a:latin typeface="思源黑体" panose="020B0500000000000000" pitchFamily="34" charset="-122"/>
                <a:ea typeface="思源黑体" panose="020B0500000000000000" pitchFamily="34" charset="-122"/>
              </a:endParaRPr>
            </a:p>
          </p:txBody>
        </p:sp>
        <p:sp>
          <p:nvSpPr>
            <p:cNvPr id="86" name="TextBox 124"/>
            <p:cNvSpPr txBox="1"/>
            <p:nvPr/>
          </p:nvSpPr>
          <p:spPr>
            <a:xfrm>
              <a:off x="7818079"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87" name="组合 86"/>
            <p:cNvGrpSpPr/>
            <p:nvPr/>
          </p:nvGrpSpPr>
          <p:grpSpPr>
            <a:xfrm>
              <a:off x="9435725" y="5531331"/>
              <a:ext cx="372206" cy="372204"/>
              <a:chOff x="4971660" y="1569718"/>
              <a:chExt cx="144016" cy="144016"/>
            </a:xfrm>
            <a:solidFill>
              <a:srgbClr val="0A2D4F"/>
            </a:solidFill>
          </p:grpSpPr>
          <p:sp>
            <p:nvSpPr>
              <p:cNvPr id="88" name="椭圆 87"/>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89" name="椭圆 88"/>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90" name="直接连接符 89"/>
            <p:cNvCxnSpPr/>
            <p:nvPr/>
          </p:nvCxnSpPr>
          <p:spPr>
            <a:xfrm>
              <a:off x="9621828"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91" name="TextBox 129"/>
            <p:cNvSpPr txBox="1"/>
            <p:nvPr/>
          </p:nvSpPr>
          <p:spPr>
            <a:xfrm>
              <a:off x="9786131"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endParaRPr lang="zh-CN" altLang="en-US" sz="2200" b="1" dirty="0">
                <a:solidFill>
                  <a:srgbClr val="313D51"/>
                </a:solidFill>
                <a:latin typeface="思源黑体" panose="020B0500000000000000" pitchFamily="34" charset="-122"/>
                <a:ea typeface="思源黑体" panose="020B0500000000000000" pitchFamily="34" charset="-122"/>
              </a:endParaRPr>
            </a:p>
          </p:txBody>
        </p:sp>
        <p:sp>
          <p:nvSpPr>
            <p:cNvPr id="92" name="TextBox 130"/>
            <p:cNvSpPr txBox="1"/>
            <p:nvPr/>
          </p:nvSpPr>
          <p:spPr>
            <a:xfrm>
              <a:off x="9786131"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相关对策</a:t>
            </a:r>
            <a:endParaRPr lang="zh-CN" altLang="en-US" dirty="0"/>
          </a:p>
        </p:txBody>
      </p:sp>
      <p:sp>
        <p:nvSpPr>
          <p:cNvPr id="28" name="椭圆 27"/>
          <p:cNvSpPr/>
          <p:nvPr/>
        </p:nvSpPr>
        <p:spPr>
          <a:xfrm>
            <a:off x="4978965" y="2075680"/>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29" name="椭圆 28"/>
          <p:cNvSpPr/>
          <p:nvPr/>
        </p:nvSpPr>
        <p:spPr>
          <a:xfrm>
            <a:off x="4978965" y="2991053"/>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30" name="椭圆 29"/>
          <p:cNvSpPr/>
          <p:nvPr/>
        </p:nvSpPr>
        <p:spPr>
          <a:xfrm>
            <a:off x="4978965" y="3896051"/>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31" name="椭圆 30"/>
          <p:cNvSpPr/>
          <p:nvPr/>
        </p:nvSpPr>
        <p:spPr>
          <a:xfrm>
            <a:off x="4978965" y="4787219"/>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32" name="椭圆 18"/>
          <p:cNvSpPr/>
          <p:nvPr/>
        </p:nvSpPr>
        <p:spPr>
          <a:xfrm flipH="1">
            <a:off x="4440601" y="2347564"/>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3" name="椭圆 18"/>
          <p:cNvSpPr/>
          <p:nvPr/>
        </p:nvSpPr>
        <p:spPr>
          <a:xfrm flipH="1">
            <a:off x="4440601" y="3262937"/>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4" name="椭圆 18"/>
          <p:cNvSpPr/>
          <p:nvPr/>
        </p:nvSpPr>
        <p:spPr>
          <a:xfrm flipH="1">
            <a:off x="4440601" y="4167935"/>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5" name="椭圆 18"/>
          <p:cNvSpPr/>
          <p:nvPr/>
        </p:nvSpPr>
        <p:spPr>
          <a:xfrm flipH="1">
            <a:off x="4440601" y="5059103"/>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6" name="椭圆 20"/>
          <p:cNvSpPr/>
          <p:nvPr/>
        </p:nvSpPr>
        <p:spPr>
          <a:xfrm>
            <a:off x="5192245" y="2288960"/>
            <a:ext cx="340591" cy="340591"/>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sp>
        <p:nvSpPr>
          <p:cNvPr id="37" name="椭圆 21"/>
          <p:cNvSpPr/>
          <p:nvPr/>
        </p:nvSpPr>
        <p:spPr>
          <a:xfrm>
            <a:off x="5192245" y="3231225"/>
            <a:ext cx="340591" cy="286810"/>
          </a:xfrm>
          <a:custGeom>
            <a:avLst/>
            <a:gdLst>
              <a:gd name="connsiteX0" fmla="*/ 101864 w 331753"/>
              <a:gd name="connsiteY0" fmla="*/ 180944 h 279369"/>
              <a:gd name="connsiteX1" fmla="*/ 100574 w 331753"/>
              <a:gd name="connsiteY1" fmla="*/ 182229 h 279369"/>
              <a:gd name="connsiteX2" fmla="*/ 99284 w 331753"/>
              <a:gd name="connsiteY2" fmla="*/ 182229 h 279369"/>
              <a:gd name="connsiteX3" fmla="*/ 90255 w 331753"/>
              <a:gd name="connsiteY3" fmla="*/ 191225 h 279369"/>
              <a:gd name="connsiteX4" fmla="*/ 83806 w 331753"/>
              <a:gd name="connsiteY4" fmla="*/ 197651 h 279369"/>
              <a:gd name="connsiteX5" fmla="*/ 82516 w 331753"/>
              <a:gd name="connsiteY5" fmla="*/ 200221 h 279369"/>
              <a:gd name="connsiteX6" fmla="*/ 83806 w 331753"/>
              <a:gd name="connsiteY6" fmla="*/ 202791 h 279369"/>
              <a:gd name="connsiteX7" fmla="*/ 143139 w 331753"/>
              <a:gd name="connsiteY7" fmla="*/ 261907 h 279369"/>
              <a:gd name="connsiteX8" fmla="*/ 145718 w 331753"/>
              <a:gd name="connsiteY8" fmla="*/ 261907 h 279369"/>
              <a:gd name="connsiteX9" fmla="*/ 148298 w 331753"/>
              <a:gd name="connsiteY9" fmla="*/ 261907 h 279369"/>
              <a:gd name="connsiteX10" fmla="*/ 156037 w 331753"/>
              <a:gd name="connsiteY10" fmla="*/ 252911 h 279369"/>
              <a:gd name="connsiteX11" fmla="*/ 163776 w 331753"/>
              <a:gd name="connsiteY11" fmla="*/ 245200 h 279369"/>
              <a:gd name="connsiteX12" fmla="*/ 163776 w 331753"/>
              <a:gd name="connsiteY12" fmla="*/ 241345 h 279369"/>
              <a:gd name="connsiteX13" fmla="*/ 104443 w 331753"/>
              <a:gd name="connsiteY13" fmla="*/ 182229 h 279369"/>
              <a:gd name="connsiteX14" fmla="*/ 101864 w 331753"/>
              <a:gd name="connsiteY14" fmla="*/ 180944 h 279369"/>
              <a:gd name="connsiteX15" fmla="*/ 137384 w 331753"/>
              <a:gd name="connsiteY15" fmla="*/ 63469 h 279369"/>
              <a:gd name="connsiteX16" fmla="*/ 58703 w 331753"/>
              <a:gd name="connsiteY16" fmla="*/ 141513 h 279369"/>
              <a:gd name="connsiteX17" fmla="*/ 87080 w 331753"/>
              <a:gd name="connsiteY17" fmla="*/ 171430 h 279369"/>
              <a:gd name="connsiteX18" fmla="*/ 88369 w 331753"/>
              <a:gd name="connsiteY18" fmla="*/ 170129 h 279369"/>
              <a:gd name="connsiteX19" fmla="*/ 94819 w 331753"/>
              <a:gd name="connsiteY19" fmla="*/ 166227 h 279369"/>
              <a:gd name="connsiteX20" fmla="*/ 96108 w 331753"/>
              <a:gd name="connsiteY20" fmla="*/ 166227 h 279369"/>
              <a:gd name="connsiteX21" fmla="*/ 98688 w 331753"/>
              <a:gd name="connsiteY21" fmla="*/ 164926 h 279369"/>
              <a:gd name="connsiteX22" fmla="*/ 102558 w 331753"/>
              <a:gd name="connsiteY22" fmla="*/ 164926 h 279369"/>
              <a:gd name="connsiteX23" fmla="*/ 105137 w 331753"/>
              <a:gd name="connsiteY23" fmla="*/ 164926 h 279369"/>
              <a:gd name="connsiteX24" fmla="*/ 106427 w 331753"/>
              <a:gd name="connsiteY24" fmla="*/ 164926 h 279369"/>
              <a:gd name="connsiteX25" fmla="*/ 107717 w 331753"/>
              <a:gd name="connsiteY25" fmla="*/ 166227 h 279369"/>
              <a:gd name="connsiteX26" fmla="*/ 109007 w 331753"/>
              <a:gd name="connsiteY26" fmla="*/ 166227 h 279369"/>
              <a:gd name="connsiteX27" fmla="*/ 111587 w 331753"/>
              <a:gd name="connsiteY27" fmla="*/ 167527 h 279369"/>
              <a:gd name="connsiteX28" fmla="*/ 112876 w 331753"/>
              <a:gd name="connsiteY28" fmla="*/ 167527 h 279369"/>
              <a:gd name="connsiteX29" fmla="*/ 115456 w 331753"/>
              <a:gd name="connsiteY29" fmla="*/ 170129 h 279369"/>
              <a:gd name="connsiteX30" fmla="*/ 174789 w 331753"/>
              <a:gd name="connsiteY30" fmla="*/ 231263 h 279369"/>
              <a:gd name="connsiteX31" fmla="*/ 179949 w 331753"/>
              <a:gd name="connsiteY31" fmla="*/ 250774 h 279369"/>
              <a:gd name="connsiteX32" fmla="*/ 178659 w 331753"/>
              <a:gd name="connsiteY32" fmla="*/ 253376 h 279369"/>
              <a:gd name="connsiteX33" fmla="*/ 177369 w 331753"/>
              <a:gd name="connsiteY33" fmla="*/ 254676 h 279369"/>
              <a:gd name="connsiteX34" fmla="*/ 176079 w 331753"/>
              <a:gd name="connsiteY34" fmla="*/ 255977 h 279369"/>
              <a:gd name="connsiteX35" fmla="*/ 174789 w 331753"/>
              <a:gd name="connsiteY35" fmla="*/ 257278 h 279369"/>
              <a:gd name="connsiteX36" fmla="*/ 173499 w 331753"/>
              <a:gd name="connsiteY36" fmla="*/ 258578 h 279369"/>
              <a:gd name="connsiteX37" fmla="*/ 179949 w 331753"/>
              <a:gd name="connsiteY37" fmla="*/ 263781 h 279369"/>
              <a:gd name="connsiteX38" fmla="*/ 179949 w 331753"/>
              <a:gd name="connsiteY38" fmla="*/ 265082 h 279369"/>
              <a:gd name="connsiteX39" fmla="*/ 182528 w 331753"/>
              <a:gd name="connsiteY39" fmla="*/ 263781 h 279369"/>
              <a:gd name="connsiteX40" fmla="*/ 241861 w 331753"/>
              <a:gd name="connsiteY40" fmla="*/ 202647 h 279369"/>
              <a:gd name="connsiteX41" fmla="*/ 241861 w 331753"/>
              <a:gd name="connsiteY41" fmla="*/ 197444 h 279369"/>
              <a:gd name="connsiteX42" fmla="*/ 177369 w 331753"/>
              <a:gd name="connsiteY42" fmla="*/ 132408 h 279369"/>
              <a:gd name="connsiteX43" fmla="*/ 150282 w 331753"/>
              <a:gd name="connsiteY43" fmla="*/ 159723 h 279369"/>
              <a:gd name="connsiteX44" fmla="*/ 147702 w 331753"/>
              <a:gd name="connsiteY44" fmla="*/ 161024 h 279369"/>
              <a:gd name="connsiteX45" fmla="*/ 146412 w 331753"/>
              <a:gd name="connsiteY45" fmla="*/ 162324 h 279369"/>
              <a:gd name="connsiteX46" fmla="*/ 143833 w 331753"/>
              <a:gd name="connsiteY46" fmla="*/ 163625 h 279369"/>
              <a:gd name="connsiteX47" fmla="*/ 141253 w 331753"/>
              <a:gd name="connsiteY47" fmla="*/ 163625 h 279369"/>
              <a:gd name="connsiteX48" fmla="*/ 138673 w 331753"/>
              <a:gd name="connsiteY48" fmla="*/ 164926 h 279369"/>
              <a:gd name="connsiteX49" fmla="*/ 129644 w 331753"/>
              <a:gd name="connsiteY49" fmla="*/ 162324 h 279369"/>
              <a:gd name="connsiteX50" fmla="*/ 127065 w 331753"/>
              <a:gd name="connsiteY50" fmla="*/ 159723 h 279369"/>
              <a:gd name="connsiteX51" fmla="*/ 111587 w 331753"/>
              <a:gd name="connsiteY51" fmla="*/ 144114 h 279369"/>
              <a:gd name="connsiteX52" fmla="*/ 111587 w 331753"/>
              <a:gd name="connsiteY52" fmla="*/ 120701 h 279369"/>
              <a:gd name="connsiteX53" fmla="*/ 152862 w 331753"/>
              <a:gd name="connsiteY53" fmla="*/ 79078 h 279369"/>
              <a:gd name="connsiteX54" fmla="*/ 137384 w 331753"/>
              <a:gd name="connsiteY54" fmla="*/ 63469 h 279369"/>
              <a:gd name="connsiteX55" fmla="*/ 195676 w 331753"/>
              <a:gd name="connsiteY55" fmla="*/ 58706 h 279369"/>
              <a:gd name="connsiteX56" fmla="*/ 122203 w 331753"/>
              <a:gd name="connsiteY56" fmla="*/ 131257 h 279369"/>
              <a:gd name="connsiteX57" fmla="*/ 122203 w 331753"/>
              <a:gd name="connsiteY57" fmla="*/ 132553 h 279369"/>
              <a:gd name="connsiteX58" fmla="*/ 138960 w 331753"/>
              <a:gd name="connsiteY58" fmla="*/ 149395 h 279369"/>
              <a:gd name="connsiteX59" fmla="*/ 140249 w 331753"/>
              <a:gd name="connsiteY59" fmla="*/ 148099 h 279369"/>
              <a:gd name="connsiteX60" fmla="*/ 172474 w 331753"/>
              <a:gd name="connsiteY60" fmla="*/ 115710 h 279369"/>
              <a:gd name="connsiteX61" fmla="*/ 184075 w 331753"/>
              <a:gd name="connsiteY61" fmla="*/ 104050 h 279369"/>
              <a:gd name="connsiteX62" fmla="*/ 195676 w 331753"/>
              <a:gd name="connsiteY62" fmla="*/ 104050 h 279369"/>
              <a:gd name="connsiteX63" fmla="*/ 198254 w 331753"/>
              <a:gd name="connsiteY63" fmla="*/ 109233 h 279369"/>
              <a:gd name="connsiteX64" fmla="*/ 195676 w 331753"/>
              <a:gd name="connsiteY64" fmla="*/ 114415 h 279369"/>
              <a:gd name="connsiteX65" fmla="*/ 187942 w 331753"/>
              <a:gd name="connsiteY65" fmla="*/ 120893 h 279369"/>
              <a:gd name="connsiteX66" fmla="*/ 238213 w 331753"/>
              <a:gd name="connsiteY66" fmla="*/ 171419 h 279369"/>
              <a:gd name="connsiteX67" fmla="*/ 273016 w 331753"/>
              <a:gd name="connsiteY67" fmla="*/ 136439 h 279369"/>
              <a:gd name="connsiteX68" fmla="*/ 195676 w 331753"/>
              <a:gd name="connsiteY68" fmla="*/ 58706 h 279369"/>
              <a:gd name="connsiteX69" fmla="*/ 93282 w 331753"/>
              <a:gd name="connsiteY69" fmla="*/ 19019 h 279369"/>
              <a:gd name="connsiteX70" fmla="*/ 89395 w 331753"/>
              <a:gd name="connsiteY70" fmla="*/ 20330 h 279369"/>
              <a:gd name="connsiteX71" fmla="*/ 16844 w 331753"/>
              <a:gd name="connsiteY71" fmla="*/ 95035 h 279369"/>
              <a:gd name="connsiteX72" fmla="*/ 15548 w 331753"/>
              <a:gd name="connsiteY72" fmla="*/ 100277 h 279369"/>
              <a:gd name="connsiteX73" fmla="*/ 46642 w 331753"/>
              <a:gd name="connsiteY73" fmla="*/ 131732 h 279369"/>
              <a:gd name="connsiteX74" fmla="*/ 126966 w 331753"/>
              <a:gd name="connsiteY74" fmla="*/ 51784 h 279369"/>
              <a:gd name="connsiteX75" fmla="*/ 95873 w 331753"/>
              <a:gd name="connsiteY75" fmla="*/ 20330 h 279369"/>
              <a:gd name="connsiteX76" fmla="*/ 93282 w 331753"/>
              <a:gd name="connsiteY76" fmla="*/ 19019 h 279369"/>
              <a:gd name="connsiteX77" fmla="*/ 239847 w 331753"/>
              <a:gd name="connsiteY77" fmla="*/ 15844 h 279369"/>
              <a:gd name="connsiteX78" fmla="*/ 237270 w 331753"/>
              <a:gd name="connsiteY78" fmla="*/ 17133 h 279369"/>
              <a:gd name="connsiteX79" fmla="*/ 206341 w 331753"/>
              <a:gd name="connsiteY79" fmla="*/ 46772 h 279369"/>
              <a:gd name="connsiteX80" fmla="*/ 283662 w 331753"/>
              <a:gd name="connsiteY80" fmla="*/ 125382 h 279369"/>
              <a:gd name="connsiteX81" fmla="*/ 314590 w 331753"/>
              <a:gd name="connsiteY81" fmla="*/ 94454 h 279369"/>
              <a:gd name="connsiteX82" fmla="*/ 315879 w 331753"/>
              <a:gd name="connsiteY82" fmla="*/ 93165 h 279369"/>
              <a:gd name="connsiteX83" fmla="*/ 314590 w 331753"/>
              <a:gd name="connsiteY83" fmla="*/ 90588 h 279369"/>
              <a:gd name="connsiteX84" fmla="*/ 241136 w 331753"/>
              <a:gd name="connsiteY84" fmla="*/ 17133 h 279369"/>
              <a:gd name="connsiteX85" fmla="*/ 239847 w 331753"/>
              <a:gd name="connsiteY85" fmla="*/ 15844 h 279369"/>
              <a:gd name="connsiteX86" fmla="*/ 239005 w 331753"/>
              <a:gd name="connsiteY86" fmla="*/ 0 h 279369"/>
              <a:gd name="connsiteX87" fmla="*/ 252625 w 331753"/>
              <a:gd name="connsiteY87" fmla="*/ 4855 h 279369"/>
              <a:gd name="connsiteX88" fmla="*/ 325267 w 331753"/>
              <a:gd name="connsiteY88" fmla="*/ 78663 h 279369"/>
              <a:gd name="connsiteX89" fmla="*/ 331753 w 331753"/>
              <a:gd name="connsiteY89" fmla="*/ 91612 h 279369"/>
              <a:gd name="connsiteX90" fmla="*/ 326564 w 331753"/>
              <a:gd name="connsiteY90" fmla="*/ 105856 h 279369"/>
              <a:gd name="connsiteX91" fmla="*/ 290243 w 331753"/>
              <a:gd name="connsiteY91" fmla="*/ 142112 h 279369"/>
              <a:gd name="connsiteX92" fmla="*/ 250031 w 331753"/>
              <a:gd name="connsiteY92" fmla="*/ 182253 h 279369"/>
              <a:gd name="connsiteX93" fmla="*/ 253922 w 331753"/>
              <a:gd name="connsiteY93" fmla="*/ 186138 h 279369"/>
              <a:gd name="connsiteX94" fmla="*/ 253922 w 331753"/>
              <a:gd name="connsiteY94" fmla="*/ 213330 h 279369"/>
              <a:gd name="connsiteX95" fmla="*/ 194252 w 331753"/>
              <a:gd name="connsiteY95" fmla="*/ 272895 h 279369"/>
              <a:gd name="connsiteX96" fmla="*/ 181280 w 331753"/>
              <a:gd name="connsiteY96" fmla="*/ 279369 h 279369"/>
              <a:gd name="connsiteX97" fmla="*/ 169605 w 331753"/>
              <a:gd name="connsiteY97" fmla="*/ 274190 h 279369"/>
              <a:gd name="connsiteX98" fmla="*/ 163120 w 331753"/>
              <a:gd name="connsiteY98" fmla="*/ 269010 h 279369"/>
              <a:gd name="connsiteX99" fmla="*/ 159228 w 331753"/>
              <a:gd name="connsiteY99" fmla="*/ 271600 h 279369"/>
              <a:gd name="connsiteX100" fmla="*/ 146256 w 331753"/>
              <a:gd name="connsiteY100" fmla="*/ 276779 h 279369"/>
              <a:gd name="connsiteX101" fmla="*/ 133284 w 331753"/>
              <a:gd name="connsiteY101" fmla="*/ 271600 h 279369"/>
              <a:gd name="connsiteX102" fmla="*/ 73614 w 331753"/>
              <a:gd name="connsiteY102" fmla="*/ 212036 h 279369"/>
              <a:gd name="connsiteX103" fmla="*/ 68426 w 331753"/>
              <a:gd name="connsiteY103" fmla="*/ 199087 h 279369"/>
              <a:gd name="connsiteX104" fmla="*/ 73614 w 331753"/>
              <a:gd name="connsiteY104" fmla="*/ 186138 h 279369"/>
              <a:gd name="connsiteX105" fmla="*/ 74911 w 331753"/>
              <a:gd name="connsiteY105" fmla="*/ 183548 h 279369"/>
              <a:gd name="connsiteX106" fmla="*/ 76209 w 331753"/>
              <a:gd name="connsiteY106" fmla="*/ 182253 h 279369"/>
              <a:gd name="connsiteX107" fmla="*/ 42482 w 331753"/>
              <a:gd name="connsiteY107" fmla="*/ 148587 h 279369"/>
              <a:gd name="connsiteX108" fmla="*/ 42482 w 331753"/>
              <a:gd name="connsiteY108" fmla="*/ 147292 h 279369"/>
              <a:gd name="connsiteX109" fmla="*/ 4864 w 331753"/>
              <a:gd name="connsiteY109" fmla="*/ 111035 h 279369"/>
              <a:gd name="connsiteX110" fmla="*/ 4864 w 331753"/>
              <a:gd name="connsiteY110" fmla="*/ 83843 h 279369"/>
              <a:gd name="connsiteX111" fmla="*/ 77506 w 331753"/>
              <a:gd name="connsiteY111" fmla="*/ 10035 h 279369"/>
              <a:gd name="connsiteX112" fmla="*/ 106044 w 331753"/>
              <a:gd name="connsiteY112" fmla="*/ 10035 h 279369"/>
              <a:gd name="connsiteX113" fmla="*/ 142365 w 331753"/>
              <a:gd name="connsiteY113" fmla="*/ 46291 h 279369"/>
              <a:gd name="connsiteX114" fmla="*/ 163120 w 331753"/>
              <a:gd name="connsiteY114" fmla="*/ 67009 h 279369"/>
              <a:gd name="connsiteX115" fmla="*/ 189063 w 331753"/>
              <a:gd name="connsiteY115" fmla="*/ 41112 h 279369"/>
              <a:gd name="connsiteX116" fmla="*/ 225384 w 331753"/>
              <a:gd name="connsiteY116" fmla="*/ 4855 h 279369"/>
              <a:gd name="connsiteX117" fmla="*/ 239005 w 331753"/>
              <a:gd name="connsiteY117" fmla="*/ 0 h 27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331753" h="279369">
                <a:moveTo>
                  <a:pt x="101864" y="180944"/>
                </a:moveTo>
                <a:cubicBezTo>
                  <a:pt x="101864" y="180944"/>
                  <a:pt x="100574" y="180944"/>
                  <a:pt x="100574" y="182229"/>
                </a:cubicBezTo>
                <a:cubicBezTo>
                  <a:pt x="100574" y="182229"/>
                  <a:pt x="100574" y="182229"/>
                  <a:pt x="99284" y="182229"/>
                </a:cubicBezTo>
                <a:cubicBezTo>
                  <a:pt x="99284" y="182229"/>
                  <a:pt x="99284" y="182229"/>
                  <a:pt x="90255" y="191225"/>
                </a:cubicBezTo>
                <a:cubicBezTo>
                  <a:pt x="90255" y="191225"/>
                  <a:pt x="90255" y="191225"/>
                  <a:pt x="83806" y="197651"/>
                </a:cubicBezTo>
                <a:cubicBezTo>
                  <a:pt x="82516" y="198936"/>
                  <a:pt x="82516" y="200221"/>
                  <a:pt x="82516" y="200221"/>
                </a:cubicBezTo>
                <a:cubicBezTo>
                  <a:pt x="82516" y="200221"/>
                  <a:pt x="82516" y="201506"/>
                  <a:pt x="83806" y="202791"/>
                </a:cubicBezTo>
                <a:cubicBezTo>
                  <a:pt x="83806" y="202791"/>
                  <a:pt x="83806" y="202791"/>
                  <a:pt x="143139" y="261907"/>
                </a:cubicBezTo>
                <a:cubicBezTo>
                  <a:pt x="144428" y="261907"/>
                  <a:pt x="145718" y="261907"/>
                  <a:pt x="145718" y="261907"/>
                </a:cubicBezTo>
                <a:cubicBezTo>
                  <a:pt x="145718" y="261907"/>
                  <a:pt x="147008" y="261907"/>
                  <a:pt x="148298" y="261907"/>
                </a:cubicBezTo>
                <a:cubicBezTo>
                  <a:pt x="148298" y="261907"/>
                  <a:pt x="148298" y="261907"/>
                  <a:pt x="156037" y="252911"/>
                </a:cubicBezTo>
                <a:cubicBezTo>
                  <a:pt x="156037" y="252911"/>
                  <a:pt x="156037" y="252911"/>
                  <a:pt x="163776" y="245200"/>
                </a:cubicBezTo>
                <a:cubicBezTo>
                  <a:pt x="165066" y="245200"/>
                  <a:pt x="165066" y="242630"/>
                  <a:pt x="163776" y="241345"/>
                </a:cubicBezTo>
                <a:cubicBezTo>
                  <a:pt x="163776" y="241345"/>
                  <a:pt x="163776" y="241345"/>
                  <a:pt x="104443" y="182229"/>
                </a:cubicBezTo>
                <a:cubicBezTo>
                  <a:pt x="103153" y="180944"/>
                  <a:pt x="101864" y="180944"/>
                  <a:pt x="101864" y="180944"/>
                </a:cubicBezTo>
                <a:close/>
                <a:moveTo>
                  <a:pt x="137384" y="63469"/>
                </a:moveTo>
                <a:cubicBezTo>
                  <a:pt x="137384" y="63469"/>
                  <a:pt x="137384" y="63469"/>
                  <a:pt x="58703" y="141513"/>
                </a:cubicBezTo>
                <a:cubicBezTo>
                  <a:pt x="58703" y="141513"/>
                  <a:pt x="58703" y="141513"/>
                  <a:pt x="87080" y="171430"/>
                </a:cubicBezTo>
                <a:cubicBezTo>
                  <a:pt x="87080" y="171430"/>
                  <a:pt x="87080" y="171430"/>
                  <a:pt x="88369" y="170129"/>
                </a:cubicBezTo>
                <a:cubicBezTo>
                  <a:pt x="90949" y="167527"/>
                  <a:pt x="93529" y="166227"/>
                  <a:pt x="94819" y="166227"/>
                </a:cubicBezTo>
                <a:cubicBezTo>
                  <a:pt x="94819" y="166227"/>
                  <a:pt x="94819" y="166227"/>
                  <a:pt x="96108" y="166227"/>
                </a:cubicBezTo>
                <a:cubicBezTo>
                  <a:pt x="96108" y="164926"/>
                  <a:pt x="97398" y="164926"/>
                  <a:pt x="98688" y="164926"/>
                </a:cubicBezTo>
                <a:cubicBezTo>
                  <a:pt x="98688" y="164926"/>
                  <a:pt x="98688" y="164926"/>
                  <a:pt x="102558" y="164926"/>
                </a:cubicBezTo>
                <a:cubicBezTo>
                  <a:pt x="102558" y="164926"/>
                  <a:pt x="103848" y="164926"/>
                  <a:pt x="105137" y="164926"/>
                </a:cubicBezTo>
                <a:cubicBezTo>
                  <a:pt x="105137" y="164926"/>
                  <a:pt x="105137" y="164926"/>
                  <a:pt x="106427" y="164926"/>
                </a:cubicBezTo>
                <a:cubicBezTo>
                  <a:pt x="106427" y="164926"/>
                  <a:pt x="107717" y="164926"/>
                  <a:pt x="107717" y="166227"/>
                </a:cubicBezTo>
                <a:cubicBezTo>
                  <a:pt x="109007" y="166227"/>
                  <a:pt x="109007" y="166227"/>
                  <a:pt x="109007" y="166227"/>
                </a:cubicBezTo>
                <a:cubicBezTo>
                  <a:pt x="110297" y="166227"/>
                  <a:pt x="110297" y="167527"/>
                  <a:pt x="111587" y="167527"/>
                </a:cubicBezTo>
                <a:cubicBezTo>
                  <a:pt x="111587" y="167527"/>
                  <a:pt x="111587" y="167527"/>
                  <a:pt x="112876" y="167527"/>
                </a:cubicBezTo>
                <a:cubicBezTo>
                  <a:pt x="114166" y="168828"/>
                  <a:pt x="114166" y="170129"/>
                  <a:pt x="115456" y="170129"/>
                </a:cubicBezTo>
                <a:cubicBezTo>
                  <a:pt x="115456" y="170129"/>
                  <a:pt x="115456" y="170129"/>
                  <a:pt x="174789" y="231263"/>
                </a:cubicBezTo>
                <a:cubicBezTo>
                  <a:pt x="179949" y="236466"/>
                  <a:pt x="181238" y="244270"/>
                  <a:pt x="179949" y="250774"/>
                </a:cubicBezTo>
                <a:cubicBezTo>
                  <a:pt x="178659" y="252075"/>
                  <a:pt x="178659" y="252075"/>
                  <a:pt x="178659" y="253376"/>
                </a:cubicBezTo>
                <a:cubicBezTo>
                  <a:pt x="178659" y="253376"/>
                  <a:pt x="178659" y="254676"/>
                  <a:pt x="177369" y="254676"/>
                </a:cubicBezTo>
                <a:cubicBezTo>
                  <a:pt x="177369" y="254676"/>
                  <a:pt x="177369" y="254676"/>
                  <a:pt x="176079" y="255977"/>
                </a:cubicBezTo>
                <a:cubicBezTo>
                  <a:pt x="176079" y="257278"/>
                  <a:pt x="176079" y="257278"/>
                  <a:pt x="174789" y="257278"/>
                </a:cubicBezTo>
                <a:cubicBezTo>
                  <a:pt x="174789" y="257278"/>
                  <a:pt x="174789" y="257278"/>
                  <a:pt x="173499" y="258578"/>
                </a:cubicBezTo>
                <a:cubicBezTo>
                  <a:pt x="173499" y="258578"/>
                  <a:pt x="173499" y="258578"/>
                  <a:pt x="179949" y="263781"/>
                </a:cubicBezTo>
                <a:cubicBezTo>
                  <a:pt x="179949" y="265082"/>
                  <a:pt x="179949" y="265082"/>
                  <a:pt x="179949" y="265082"/>
                </a:cubicBezTo>
                <a:cubicBezTo>
                  <a:pt x="181238" y="265082"/>
                  <a:pt x="181238" y="265082"/>
                  <a:pt x="182528" y="263781"/>
                </a:cubicBezTo>
                <a:cubicBezTo>
                  <a:pt x="182528" y="263781"/>
                  <a:pt x="182528" y="263781"/>
                  <a:pt x="241861" y="202647"/>
                </a:cubicBezTo>
                <a:cubicBezTo>
                  <a:pt x="244441" y="200046"/>
                  <a:pt x="243151" y="198745"/>
                  <a:pt x="241861" y="197444"/>
                </a:cubicBezTo>
                <a:cubicBezTo>
                  <a:pt x="241861" y="197444"/>
                  <a:pt x="241861" y="197444"/>
                  <a:pt x="177369" y="132408"/>
                </a:cubicBezTo>
                <a:cubicBezTo>
                  <a:pt x="177369" y="132408"/>
                  <a:pt x="177369" y="132408"/>
                  <a:pt x="150282" y="159723"/>
                </a:cubicBezTo>
                <a:cubicBezTo>
                  <a:pt x="148992" y="159723"/>
                  <a:pt x="147702" y="161024"/>
                  <a:pt x="147702" y="161024"/>
                </a:cubicBezTo>
                <a:cubicBezTo>
                  <a:pt x="147702" y="162324"/>
                  <a:pt x="146412" y="162324"/>
                  <a:pt x="146412" y="162324"/>
                </a:cubicBezTo>
                <a:cubicBezTo>
                  <a:pt x="146412" y="162324"/>
                  <a:pt x="145123" y="162324"/>
                  <a:pt x="143833" y="163625"/>
                </a:cubicBezTo>
                <a:cubicBezTo>
                  <a:pt x="142543" y="163625"/>
                  <a:pt x="142543" y="163625"/>
                  <a:pt x="141253" y="163625"/>
                </a:cubicBezTo>
                <a:cubicBezTo>
                  <a:pt x="139963" y="164926"/>
                  <a:pt x="138673" y="164926"/>
                  <a:pt x="138673" y="164926"/>
                </a:cubicBezTo>
                <a:cubicBezTo>
                  <a:pt x="134804" y="164926"/>
                  <a:pt x="132224" y="163625"/>
                  <a:pt x="129644" y="162324"/>
                </a:cubicBezTo>
                <a:cubicBezTo>
                  <a:pt x="128355" y="161024"/>
                  <a:pt x="128355" y="161024"/>
                  <a:pt x="127065" y="159723"/>
                </a:cubicBezTo>
                <a:cubicBezTo>
                  <a:pt x="127065" y="159723"/>
                  <a:pt x="127065" y="159723"/>
                  <a:pt x="111587" y="144114"/>
                </a:cubicBezTo>
                <a:cubicBezTo>
                  <a:pt x="102558" y="136310"/>
                  <a:pt x="105137" y="125904"/>
                  <a:pt x="111587" y="120701"/>
                </a:cubicBezTo>
                <a:cubicBezTo>
                  <a:pt x="111587" y="120701"/>
                  <a:pt x="111587" y="120701"/>
                  <a:pt x="152862" y="79078"/>
                </a:cubicBezTo>
                <a:cubicBezTo>
                  <a:pt x="152862" y="79078"/>
                  <a:pt x="152862" y="79078"/>
                  <a:pt x="137384" y="63469"/>
                </a:cubicBezTo>
                <a:close/>
                <a:moveTo>
                  <a:pt x="195676" y="58706"/>
                </a:moveTo>
                <a:cubicBezTo>
                  <a:pt x="195676" y="58706"/>
                  <a:pt x="195676" y="58706"/>
                  <a:pt x="122203" y="131257"/>
                </a:cubicBezTo>
                <a:cubicBezTo>
                  <a:pt x="122203" y="132553"/>
                  <a:pt x="122203" y="132553"/>
                  <a:pt x="122203" y="132553"/>
                </a:cubicBezTo>
                <a:cubicBezTo>
                  <a:pt x="122203" y="132553"/>
                  <a:pt x="122203" y="132553"/>
                  <a:pt x="138960" y="149395"/>
                </a:cubicBezTo>
                <a:cubicBezTo>
                  <a:pt x="138960" y="149395"/>
                  <a:pt x="138960" y="149395"/>
                  <a:pt x="140249" y="148099"/>
                </a:cubicBezTo>
                <a:cubicBezTo>
                  <a:pt x="140249" y="148099"/>
                  <a:pt x="140249" y="148099"/>
                  <a:pt x="172474" y="115710"/>
                </a:cubicBezTo>
                <a:cubicBezTo>
                  <a:pt x="172474" y="115710"/>
                  <a:pt x="172474" y="115710"/>
                  <a:pt x="184075" y="104050"/>
                </a:cubicBezTo>
                <a:cubicBezTo>
                  <a:pt x="187942" y="100164"/>
                  <a:pt x="193098" y="100164"/>
                  <a:pt x="195676" y="104050"/>
                </a:cubicBezTo>
                <a:cubicBezTo>
                  <a:pt x="196965" y="105346"/>
                  <a:pt x="198254" y="106641"/>
                  <a:pt x="198254" y="109233"/>
                </a:cubicBezTo>
                <a:cubicBezTo>
                  <a:pt x="198254" y="110528"/>
                  <a:pt x="196965" y="113119"/>
                  <a:pt x="195676" y="114415"/>
                </a:cubicBezTo>
                <a:cubicBezTo>
                  <a:pt x="195676" y="114415"/>
                  <a:pt x="195676" y="114415"/>
                  <a:pt x="187942" y="120893"/>
                </a:cubicBezTo>
                <a:cubicBezTo>
                  <a:pt x="187942" y="120893"/>
                  <a:pt x="187942" y="120893"/>
                  <a:pt x="238213" y="171419"/>
                </a:cubicBezTo>
                <a:lnTo>
                  <a:pt x="273016" y="136439"/>
                </a:lnTo>
                <a:cubicBezTo>
                  <a:pt x="273016" y="136439"/>
                  <a:pt x="273016" y="136439"/>
                  <a:pt x="195676" y="58706"/>
                </a:cubicBezTo>
                <a:close/>
                <a:moveTo>
                  <a:pt x="93282" y="19019"/>
                </a:moveTo>
                <a:cubicBezTo>
                  <a:pt x="91986" y="19019"/>
                  <a:pt x="90690" y="20330"/>
                  <a:pt x="89395" y="20330"/>
                </a:cubicBezTo>
                <a:cubicBezTo>
                  <a:pt x="89395" y="20330"/>
                  <a:pt x="89395" y="20330"/>
                  <a:pt x="16844" y="95035"/>
                </a:cubicBezTo>
                <a:cubicBezTo>
                  <a:pt x="14253" y="96345"/>
                  <a:pt x="14253" y="98967"/>
                  <a:pt x="15548" y="100277"/>
                </a:cubicBezTo>
                <a:cubicBezTo>
                  <a:pt x="15548" y="100277"/>
                  <a:pt x="15548" y="100277"/>
                  <a:pt x="46642" y="131732"/>
                </a:cubicBezTo>
                <a:cubicBezTo>
                  <a:pt x="46642" y="131732"/>
                  <a:pt x="46642" y="131732"/>
                  <a:pt x="126966" y="51784"/>
                </a:cubicBezTo>
                <a:cubicBezTo>
                  <a:pt x="126966" y="51784"/>
                  <a:pt x="126966" y="51784"/>
                  <a:pt x="95873" y="20330"/>
                </a:cubicBezTo>
                <a:cubicBezTo>
                  <a:pt x="94577" y="20330"/>
                  <a:pt x="94577" y="19019"/>
                  <a:pt x="93282" y="19019"/>
                </a:cubicBezTo>
                <a:close/>
                <a:moveTo>
                  <a:pt x="239847" y="15844"/>
                </a:moveTo>
                <a:cubicBezTo>
                  <a:pt x="238558" y="15844"/>
                  <a:pt x="237270" y="15844"/>
                  <a:pt x="237270" y="17133"/>
                </a:cubicBezTo>
                <a:cubicBezTo>
                  <a:pt x="237270" y="17133"/>
                  <a:pt x="237270" y="17133"/>
                  <a:pt x="206341" y="46772"/>
                </a:cubicBezTo>
                <a:cubicBezTo>
                  <a:pt x="206341" y="46772"/>
                  <a:pt x="206341" y="46772"/>
                  <a:pt x="283662" y="125382"/>
                </a:cubicBezTo>
                <a:cubicBezTo>
                  <a:pt x="283662" y="125382"/>
                  <a:pt x="283662" y="125382"/>
                  <a:pt x="314590" y="94454"/>
                </a:cubicBezTo>
                <a:cubicBezTo>
                  <a:pt x="315879" y="94454"/>
                  <a:pt x="315879" y="93165"/>
                  <a:pt x="315879" y="93165"/>
                </a:cubicBezTo>
                <a:cubicBezTo>
                  <a:pt x="315879" y="91876"/>
                  <a:pt x="315879" y="90588"/>
                  <a:pt x="314590" y="90588"/>
                </a:cubicBezTo>
                <a:cubicBezTo>
                  <a:pt x="314590" y="90588"/>
                  <a:pt x="314590" y="90588"/>
                  <a:pt x="241136" y="17133"/>
                </a:cubicBezTo>
                <a:cubicBezTo>
                  <a:pt x="241136" y="15844"/>
                  <a:pt x="239847" y="15844"/>
                  <a:pt x="239847" y="15844"/>
                </a:cubicBezTo>
                <a:close/>
                <a:moveTo>
                  <a:pt x="239005" y="0"/>
                </a:moveTo>
                <a:cubicBezTo>
                  <a:pt x="243869" y="0"/>
                  <a:pt x="248734" y="1618"/>
                  <a:pt x="252625" y="4855"/>
                </a:cubicBezTo>
                <a:cubicBezTo>
                  <a:pt x="252625" y="4855"/>
                  <a:pt x="252625" y="4855"/>
                  <a:pt x="325267" y="78663"/>
                </a:cubicBezTo>
                <a:cubicBezTo>
                  <a:pt x="329159" y="82548"/>
                  <a:pt x="331753" y="87727"/>
                  <a:pt x="331753" y="91612"/>
                </a:cubicBezTo>
                <a:cubicBezTo>
                  <a:pt x="331753" y="96792"/>
                  <a:pt x="329159" y="101971"/>
                  <a:pt x="326564" y="105856"/>
                </a:cubicBezTo>
                <a:cubicBezTo>
                  <a:pt x="326564" y="105856"/>
                  <a:pt x="326564" y="105856"/>
                  <a:pt x="290243" y="142112"/>
                </a:cubicBezTo>
                <a:cubicBezTo>
                  <a:pt x="290243" y="142112"/>
                  <a:pt x="290243" y="142112"/>
                  <a:pt x="250031" y="182253"/>
                </a:cubicBezTo>
                <a:cubicBezTo>
                  <a:pt x="250031" y="182253"/>
                  <a:pt x="250031" y="182253"/>
                  <a:pt x="253922" y="186138"/>
                </a:cubicBezTo>
                <a:cubicBezTo>
                  <a:pt x="260408" y="192612"/>
                  <a:pt x="263003" y="202971"/>
                  <a:pt x="253922" y="213330"/>
                </a:cubicBezTo>
                <a:cubicBezTo>
                  <a:pt x="253922" y="213330"/>
                  <a:pt x="253922" y="213330"/>
                  <a:pt x="194252" y="272895"/>
                </a:cubicBezTo>
                <a:cubicBezTo>
                  <a:pt x="189063" y="278074"/>
                  <a:pt x="183874" y="279369"/>
                  <a:pt x="181280" y="279369"/>
                </a:cubicBezTo>
                <a:cubicBezTo>
                  <a:pt x="176091" y="279369"/>
                  <a:pt x="170903" y="276779"/>
                  <a:pt x="169605" y="274190"/>
                </a:cubicBezTo>
                <a:cubicBezTo>
                  <a:pt x="169605" y="274190"/>
                  <a:pt x="169605" y="274190"/>
                  <a:pt x="163120" y="269010"/>
                </a:cubicBezTo>
                <a:cubicBezTo>
                  <a:pt x="163120" y="269010"/>
                  <a:pt x="163120" y="269010"/>
                  <a:pt x="159228" y="271600"/>
                </a:cubicBezTo>
                <a:cubicBezTo>
                  <a:pt x="156634" y="275484"/>
                  <a:pt x="151445" y="276779"/>
                  <a:pt x="146256" y="276779"/>
                </a:cubicBezTo>
                <a:cubicBezTo>
                  <a:pt x="142365" y="276779"/>
                  <a:pt x="137176" y="275484"/>
                  <a:pt x="133284" y="271600"/>
                </a:cubicBezTo>
                <a:cubicBezTo>
                  <a:pt x="133284" y="271600"/>
                  <a:pt x="133284" y="271600"/>
                  <a:pt x="73614" y="212036"/>
                </a:cubicBezTo>
                <a:cubicBezTo>
                  <a:pt x="71020" y="208151"/>
                  <a:pt x="68426" y="204266"/>
                  <a:pt x="68426" y="199087"/>
                </a:cubicBezTo>
                <a:cubicBezTo>
                  <a:pt x="68426" y="193907"/>
                  <a:pt x="71020" y="188728"/>
                  <a:pt x="73614" y="186138"/>
                </a:cubicBezTo>
                <a:cubicBezTo>
                  <a:pt x="73614" y="184843"/>
                  <a:pt x="74911" y="184843"/>
                  <a:pt x="74911" y="183548"/>
                </a:cubicBezTo>
                <a:cubicBezTo>
                  <a:pt x="74911" y="183548"/>
                  <a:pt x="74911" y="183548"/>
                  <a:pt x="76209" y="182253"/>
                </a:cubicBezTo>
                <a:cubicBezTo>
                  <a:pt x="76209" y="182253"/>
                  <a:pt x="76209" y="182253"/>
                  <a:pt x="42482" y="148587"/>
                </a:cubicBezTo>
                <a:cubicBezTo>
                  <a:pt x="42482" y="148587"/>
                  <a:pt x="42482" y="148587"/>
                  <a:pt x="42482" y="147292"/>
                </a:cubicBezTo>
                <a:cubicBezTo>
                  <a:pt x="42482" y="147292"/>
                  <a:pt x="42482" y="147292"/>
                  <a:pt x="4864" y="111035"/>
                </a:cubicBezTo>
                <a:cubicBezTo>
                  <a:pt x="-1622" y="103266"/>
                  <a:pt x="-1622" y="90317"/>
                  <a:pt x="4864" y="83843"/>
                </a:cubicBezTo>
                <a:cubicBezTo>
                  <a:pt x="4864" y="83843"/>
                  <a:pt x="4864" y="83843"/>
                  <a:pt x="77506" y="10035"/>
                </a:cubicBezTo>
                <a:cubicBezTo>
                  <a:pt x="85289" y="2266"/>
                  <a:pt x="98261" y="2266"/>
                  <a:pt x="106044" y="10035"/>
                </a:cubicBezTo>
                <a:cubicBezTo>
                  <a:pt x="106044" y="10035"/>
                  <a:pt x="106044" y="10035"/>
                  <a:pt x="142365" y="46291"/>
                </a:cubicBezTo>
                <a:cubicBezTo>
                  <a:pt x="142365" y="46291"/>
                  <a:pt x="142365" y="46291"/>
                  <a:pt x="163120" y="67009"/>
                </a:cubicBezTo>
                <a:cubicBezTo>
                  <a:pt x="163120" y="67009"/>
                  <a:pt x="163120" y="67009"/>
                  <a:pt x="189063" y="41112"/>
                </a:cubicBezTo>
                <a:cubicBezTo>
                  <a:pt x="189063" y="41112"/>
                  <a:pt x="189063" y="41112"/>
                  <a:pt x="225384" y="4855"/>
                </a:cubicBezTo>
                <a:cubicBezTo>
                  <a:pt x="229276" y="1618"/>
                  <a:pt x="234140" y="0"/>
                  <a:pt x="239005" y="0"/>
                </a:cubicBezTo>
                <a:close/>
              </a:path>
            </a:pathLst>
          </a:custGeom>
          <a:solidFill>
            <a:schemeClr val="bg1"/>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sp>
        <p:nvSpPr>
          <p:cNvPr id="38" name="椭圆 22"/>
          <p:cNvSpPr/>
          <p:nvPr/>
        </p:nvSpPr>
        <p:spPr>
          <a:xfrm>
            <a:off x="5208236" y="4109331"/>
            <a:ext cx="308611" cy="340591"/>
          </a:xfrm>
          <a:custGeom>
            <a:avLst/>
            <a:gdLst>
              <a:gd name="connsiteX0" fmla="*/ 89804 w 306388"/>
              <a:gd name="connsiteY0" fmla="*/ 211138 h 338138"/>
              <a:gd name="connsiteX1" fmla="*/ 125461 w 306388"/>
              <a:gd name="connsiteY1" fmla="*/ 283898 h 338138"/>
              <a:gd name="connsiteX2" fmla="*/ 142629 w 306388"/>
              <a:gd name="connsiteY2" fmla="*/ 234951 h 338138"/>
              <a:gd name="connsiteX3" fmla="*/ 153194 w 306388"/>
              <a:gd name="connsiteY3" fmla="*/ 236273 h 338138"/>
              <a:gd name="connsiteX4" fmla="*/ 163759 w 306388"/>
              <a:gd name="connsiteY4" fmla="*/ 234951 h 338138"/>
              <a:gd name="connsiteX5" fmla="*/ 180928 w 306388"/>
              <a:gd name="connsiteY5" fmla="*/ 281253 h 338138"/>
              <a:gd name="connsiteX6" fmla="*/ 213944 w 306388"/>
              <a:gd name="connsiteY6" fmla="*/ 211138 h 338138"/>
              <a:gd name="connsiteX7" fmla="*/ 265448 w 306388"/>
              <a:gd name="connsiteY7" fmla="*/ 234951 h 338138"/>
              <a:gd name="connsiteX8" fmla="*/ 306388 w 306388"/>
              <a:gd name="connsiteY8" fmla="*/ 293159 h 338138"/>
              <a:gd name="connsiteX9" fmla="*/ 306388 w 306388"/>
              <a:gd name="connsiteY9" fmla="*/ 338138 h 338138"/>
              <a:gd name="connsiteX10" fmla="*/ 0 w 306388"/>
              <a:gd name="connsiteY10" fmla="*/ 338138 h 338138"/>
              <a:gd name="connsiteX11" fmla="*/ 0 w 306388"/>
              <a:gd name="connsiteY11" fmla="*/ 293159 h 338138"/>
              <a:gd name="connsiteX12" fmla="*/ 40940 w 306388"/>
              <a:gd name="connsiteY12" fmla="*/ 234951 h 338138"/>
              <a:gd name="connsiteX13" fmla="*/ 89804 w 306388"/>
              <a:gd name="connsiteY13" fmla="*/ 211138 h 338138"/>
              <a:gd name="connsiteX14" fmla="*/ 153194 w 306388"/>
              <a:gd name="connsiteY14" fmla="*/ 11113 h 338138"/>
              <a:gd name="connsiteX15" fmla="*/ 63500 w 306388"/>
              <a:gd name="connsiteY15" fmla="*/ 86287 h 338138"/>
              <a:gd name="connsiteX16" fmla="*/ 64819 w 306388"/>
              <a:gd name="connsiteY16" fmla="*/ 87606 h 338138"/>
              <a:gd name="connsiteX17" fmla="*/ 67457 w 306388"/>
              <a:gd name="connsiteY17" fmla="*/ 88925 h 338138"/>
              <a:gd name="connsiteX18" fmla="*/ 74052 w 306388"/>
              <a:gd name="connsiteY18" fmla="*/ 96838 h 338138"/>
              <a:gd name="connsiteX19" fmla="*/ 153194 w 306388"/>
              <a:gd name="connsiteY19" fmla="*/ 30896 h 338138"/>
              <a:gd name="connsiteX20" fmla="*/ 231017 w 306388"/>
              <a:gd name="connsiteY20" fmla="*/ 96838 h 338138"/>
              <a:gd name="connsiteX21" fmla="*/ 242888 w 306388"/>
              <a:gd name="connsiteY21" fmla="*/ 87606 h 338138"/>
              <a:gd name="connsiteX22" fmla="*/ 153194 w 306388"/>
              <a:gd name="connsiteY22" fmla="*/ 11113 h 338138"/>
              <a:gd name="connsiteX23" fmla="*/ 153987 w 306388"/>
              <a:gd name="connsiteY23" fmla="*/ 0 h 338138"/>
              <a:gd name="connsiteX24" fmla="*/ 254038 w 306388"/>
              <a:gd name="connsiteY24" fmla="*/ 89535 h 338138"/>
              <a:gd name="connsiteX25" fmla="*/ 261937 w 306388"/>
              <a:gd name="connsiteY25" fmla="*/ 102702 h 338138"/>
              <a:gd name="connsiteX26" fmla="*/ 261937 w 306388"/>
              <a:gd name="connsiteY26" fmla="*/ 135620 h 338138"/>
              <a:gd name="connsiteX27" fmla="*/ 246140 w 306388"/>
              <a:gd name="connsiteY27" fmla="*/ 150103 h 338138"/>
              <a:gd name="connsiteX28" fmla="*/ 230342 w 306388"/>
              <a:gd name="connsiteY28" fmla="*/ 135620 h 338138"/>
              <a:gd name="connsiteX29" fmla="*/ 230342 w 306388"/>
              <a:gd name="connsiteY29" fmla="*/ 127719 h 338138"/>
              <a:gd name="connsiteX30" fmla="*/ 153987 w 306388"/>
              <a:gd name="connsiteY30" fmla="*/ 210671 h 338138"/>
              <a:gd name="connsiteX31" fmla="*/ 77632 w 306388"/>
              <a:gd name="connsiteY31" fmla="*/ 127719 h 338138"/>
              <a:gd name="connsiteX32" fmla="*/ 77632 w 306388"/>
              <a:gd name="connsiteY32" fmla="*/ 135620 h 338138"/>
              <a:gd name="connsiteX33" fmla="*/ 65784 w 306388"/>
              <a:gd name="connsiteY33" fmla="*/ 150103 h 338138"/>
              <a:gd name="connsiteX34" fmla="*/ 105278 w 306388"/>
              <a:gd name="connsiteY34" fmla="*/ 201454 h 338138"/>
              <a:gd name="connsiteX35" fmla="*/ 117126 w 306388"/>
              <a:gd name="connsiteY35" fmla="*/ 202771 h 338138"/>
              <a:gd name="connsiteX36" fmla="*/ 125025 w 306388"/>
              <a:gd name="connsiteY36" fmla="*/ 218571 h 338138"/>
              <a:gd name="connsiteX37" fmla="*/ 107911 w 306388"/>
              <a:gd name="connsiteY37" fmla="*/ 219888 h 338138"/>
              <a:gd name="connsiteX38" fmla="*/ 100012 w 306388"/>
              <a:gd name="connsiteY38" fmla="*/ 209354 h 338138"/>
              <a:gd name="connsiteX39" fmla="*/ 56568 w 306388"/>
              <a:gd name="connsiteY39" fmla="*/ 150103 h 338138"/>
              <a:gd name="connsiteX40" fmla="*/ 46037 w 306388"/>
              <a:gd name="connsiteY40" fmla="*/ 135620 h 338138"/>
              <a:gd name="connsiteX41" fmla="*/ 46037 w 306388"/>
              <a:gd name="connsiteY41" fmla="*/ 102702 h 338138"/>
              <a:gd name="connsiteX42" fmla="*/ 53936 w 306388"/>
              <a:gd name="connsiteY42" fmla="*/ 89535 h 338138"/>
              <a:gd name="connsiteX43" fmla="*/ 153987 w 30638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06388" h="338138">
                <a:moveTo>
                  <a:pt x="89804" y="211138"/>
                </a:moveTo>
                <a:cubicBezTo>
                  <a:pt x="125461" y="283898"/>
                  <a:pt x="125461" y="283898"/>
                  <a:pt x="125461" y="283898"/>
                </a:cubicBezTo>
                <a:cubicBezTo>
                  <a:pt x="142629" y="234951"/>
                  <a:pt x="142629" y="234951"/>
                  <a:pt x="142629" y="234951"/>
                </a:cubicBezTo>
                <a:cubicBezTo>
                  <a:pt x="146591" y="236273"/>
                  <a:pt x="149232" y="236273"/>
                  <a:pt x="153194" y="236273"/>
                </a:cubicBezTo>
                <a:cubicBezTo>
                  <a:pt x="157156" y="236273"/>
                  <a:pt x="159797" y="236273"/>
                  <a:pt x="163759" y="234951"/>
                </a:cubicBezTo>
                <a:cubicBezTo>
                  <a:pt x="180928" y="281253"/>
                  <a:pt x="180928" y="281253"/>
                  <a:pt x="180928" y="281253"/>
                </a:cubicBezTo>
                <a:cubicBezTo>
                  <a:pt x="213944" y="211138"/>
                  <a:pt x="213944" y="211138"/>
                  <a:pt x="213944" y="211138"/>
                </a:cubicBezTo>
                <a:cubicBezTo>
                  <a:pt x="265448" y="234951"/>
                  <a:pt x="265448" y="234951"/>
                  <a:pt x="265448" y="234951"/>
                </a:cubicBezTo>
                <a:cubicBezTo>
                  <a:pt x="287899" y="245534"/>
                  <a:pt x="306388" y="271992"/>
                  <a:pt x="306388" y="293159"/>
                </a:cubicBezTo>
                <a:cubicBezTo>
                  <a:pt x="306388" y="338138"/>
                  <a:pt x="306388" y="338138"/>
                  <a:pt x="306388" y="338138"/>
                </a:cubicBezTo>
                <a:cubicBezTo>
                  <a:pt x="0" y="338138"/>
                  <a:pt x="0" y="338138"/>
                  <a:pt x="0" y="338138"/>
                </a:cubicBezTo>
                <a:cubicBezTo>
                  <a:pt x="0" y="293159"/>
                  <a:pt x="0" y="293159"/>
                  <a:pt x="0" y="293159"/>
                </a:cubicBezTo>
                <a:cubicBezTo>
                  <a:pt x="0" y="271992"/>
                  <a:pt x="18489" y="245534"/>
                  <a:pt x="40940" y="234951"/>
                </a:cubicBezTo>
                <a:cubicBezTo>
                  <a:pt x="89804" y="211138"/>
                  <a:pt x="89804" y="211138"/>
                  <a:pt x="89804" y="211138"/>
                </a:cubicBezTo>
                <a:close/>
                <a:moveTo>
                  <a:pt x="153194" y="11113"/>
                </a:moveTo>
                <a:cubicBezTo>
                  <a:pt x="108347" y="11113"/>
                  <a:pt x="70095" y="44084"/>
                  <a:pt x="63500" y="86287"/>
                </a:cubicBezTo>
                <a:cubicBezTo>
                  <a:pt x="63500" y="86287"/>
                  <a:pt x="63500" y="86287"/>
                  <a:pt x="64819" y="87606"/>
                </a:cubicBezTo>
                <a:cubicBezTo>
                  <a:pt x="66138" y="87606"/>
                  <a:pt x="66138" y="87606"/>
                  <a:pt x="67457" y="88925"/>
                </a:cubicBezTo>
                <a:cubicBezTo>
                  <a:pt x="70095" y="90244"/>
                  <a:pt x="72733" y="92881"/>
                  <a:pt x="74052" y="96838"/>
                </a:cubicBezTo>
                <a:cubicBezTo>
                  <a:pt x="79329" y="53316"/>
                  <a:pt x="112304" y="30896"/>
                  <a:pt x="153194" y="30896"/>
                </a:cubicBezTo>
                <a:cubicBezTo>
                  <a:pt x="194084" y="30896"/>
                  <a:pt x="227060" y="53316"/>
                  <a:pt x="231017" y="96838"/>
                </a:cubicBezTo>
                <a:cubicBezTo>
                  <a:pt x="233655" y="91563"/>
                  <a:pt x="238931" y="88925"/>
                  <a:pt x="242888" y="87606"/>
                </a:cubicBezTo>
                <a:cubicBezTo>
                  <a:pt x="236293" y="44084"/>
                  <a:pt x="199360" y="11113"/>
                  <a:pt x="153194" y="11113"/>
                </a:cubicBezTo>
                <a:close/>
                <a:moveTo>
                  <a:pt x="153987" y="0"/>
                </a:moveTo>
                <a:cubicBezTo>
                  <a:pt x="205329" y="0"/>
                  <a:pt x="248773" y="39501"/>
                  <a:pt x="254038" y="89535"/>
                </a:cubicBezTo>
                <a:cubicBezTo>
                  <a:pt x="259304" y="92169"/>
                  <a:pt x="261937" y="97435"/>
                  <a:pt x="261937" y="102702"/>
                </a:cubicBezTo>
                <a:cubicBezTo>
                  <a:pt x="261937" y="135620"/>
                  <a:pt x="261937" y="135620"/>
                  <a:pt x="261937" y="135620"/>
                </a:cubicBezTo>
                <a:cubicBezTo>
                  <a:pt x="261937" y="143520"/>
                  <a:pt x="255355" y="150103"/>
                  <a:pt x="246140" y="150103"/>
                </a:cubicBezTo>
                <a:cubicBezTo>
                  <a:pt x="236924" y="150103"/>
                  <a:pt x="230342" y="143520"/>
                  <a:pt x="230342" y="135620"/>
                </a:cubicBezTo>
                <a:cubicBezTo>
                  <a:pt x="230342" y="127719"/>
                  <a:pt x="230342" y="127719"/>
                  <a:pt x="230342" y="127719"/>
                </a:cubicBezTo>
                <a:cubicBezTo>
                  <a:pt x="222443" y="171170"/>
                  <a:pt x="190848" y="210671"/>
                  <a:pt x="153987" y="210671"/>
                </a:cubicBezTo>
                <a:cubicBezTo>
                  <a:pt x="117126" y="210671"/>
                  <a:pt x="85531" y="171170"/>
                  <a:pt x="77632" y="127719"/>
                </a:cubicBezTo>
                <a:cubicBezTo>
                  <a:pt x="77632" y="135620"/>
                  <a:pt x="77632" y="135620"/>
                  <a:pt x="77632" y="135620"/>
                </a:cubicBezTo>
                <a:cubicBezTo>
                  <a:pt x="77632" y="142203"/>
                  <a:pt x="72367" y="147470"/>
                  <a:pt x="65784" y="150103"/>
                </a:cubicBezTo>
                <a:cubicBezTo>
                  <a:pt x="72367" y="171170"/>
                  <a:pt x="86848" y="189604"/>
                  <a:pt x="105278" y="201454"/>
                </a:cubicBezTo>
                <a:cubicBezTo>
                  <a:pt x="109227" y="200138"/>
                  <a:pt x="113177" y="200138"/>
                  <a:pt x="117126" y="202771"/>
                </a:cubicBezTo>
                <a:cubicBezTo>
                  <a:pt x="125025" y="206721"/>
                  <a:pt x="127658" y="213304"/>
                  <a:pt x="125025" y="218571"/>
                </a:cubicBezTo>
                <a:cubicBezTo>
                  <a:pt x="122392" y="222521"/>
                  <a:pt x="114493" y="223838"/>
                  <a:pt x="107911" y="219888"/>
                </a:cubicBezTo>
                <a:cubicBezTo>
                  <a:pt x="102645" y="217255"/>
                  <a:pt x="100012" y="213304"/>
                  <a:pt x="100012" y="209354"/>
                </a:cubicBezTo>
                <a:cubicBezTo>
                  <a:pt x="77632" y="194871"/>
                  <a:pt x="61834" y="173804"/>
                  <a:pt x="56568" y="150103"/>
                </a:cubicBezTo>
                <a:cubicBezTo>
                  <a:pt x="49986" y="147470"/>
                  <a:pt x="46037" y="142203"/>
                  <a:pt x="46037" y="135620"/>
                </a:cubicBezTo>
                <a:cubicBezTo>
                  <a:pt x="46037" y="102702"/>
                  <a:pt x="46037" y="102702"/>
                  <a:pt x="46037" y="102702"/>
                </a:cubicBezTo>
                <a:cubicBezTo>
                  <a:pt x="46037" y="97435"/>
                  <a:pt x="48670" y="92169"/>
                  <a:pt x="53936" y="89535"/>
                </a:cubicBezTo>
                <a:cubicBezTo>
                  <a:pt x="59201" y="39501"/>
                  <a:pt x="102645" y="0"/>
                  <a:pt x="153987" y="0"/>
                </a:cubicBezTo>
                <a:close/>
              </a:path>
            </a:pathLst>
          </a:custGeom>
          <a:solidFill>
            <a:schemeClr val="bg1"/>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sp>
        <p:nvSpPr>
          <p:cNvPr id="39" name="椭圆 23"/>
          <p:cNvSpPr/>
          <p:nvPr/>
        </p:nvSpPr>
        <p:spPr>
          <a:xfrm>
            <a:off x="5192245" y="5011378"/>
            <a:ext cx="340591" cy="318835"/>
          </a:xfrm>
          <a:custGeom>
            <a:avLst/>
            <a:gdLst>
              <a:gd name="connsiteX0" fmla="*/ 241311 w 331352"/>
              <a:gd name="connsiteY0" fmla="*/ 265737 h 310187"/>
              <a:gd name="connsiteX1" fmla="*/ 227023 w 331352"/>
              <a:gd name="connsiteY1" fmla="*/ 280025 h 310187"/>
              <a:gd name="connsiteX2" fmla="*/ 241311 w 331352"/>
              <a:gd name="connsiteY2" fmla="*/ 294313 h 310187"/>
              <a:gd name="connsiteX3" fmla="*/ 255599 w 331352"/>
              <a:gd name="connsiteY3" fmla="*/ 280025 h 310187"/>
              <a:gd name="connsiteX4" fmla="*/ 241311 w 331352"/>
              <a:gd name="connsiteY4" fmla="*/ 265737 h 310187"/>
              <a:gd name="connsiteX5" fmla="*/ 125424 w 331352"/>
              <a:gd name="connsiteY5" fmla="*/ 265737 h 310187"/>
              <a:gd name="connsiteX6" fmla="*/ 111136 w 331352"/>
              <a:gd name="connsiteY6" fmla="*/ 280025 h 310187"/>
              <a:gd name="connsiteX7" fmla="*/ 125424 w 331352"/>
              <a:gd name="connsiteY7" fmla="*/ 294313 h 310187"/>
              <a:gd name="connsiteX8" fmla="*/ 139712 w 331352"/>
              <a:gd name="connsiteY8" fmla="*/ 280025 h 310187"/>
              <a:gd name="connsiteX9" fmla="*/ 125424 w 331352"/>
              <a:gd name="connsiteY9" fmla="*/ 265737 h 310187"/>
              <a:gd name="connsiteX10" fmla="*/ 242898 w 331352"/>
              <a:gd name="connsiteY10" fmla="*/ 168899 h 310187"/>
              <a:gd name="connsiteX11" fmla="*/ 242898 w 331352"/>
              <a:gd name="connsiteY11" fmla="*/ 192712 h 310187"/>
              <a:gd name="connsiteX12" fmla="*/ 268298 w 331352"/>
              <a:gd name="connsiteY12" fmla="*/ 192712 h 310187"/>
              <a:gd name="connsiteX13" fmla="*/ 276236 w 331352"/>
              <a:gd name="connsiteY13" fmla="*/ 168899 h 310187"/>
              <a:gd name="connsiteX14" fmla="*/ 173048 w 331352"/>
              <a:gd name="connsiteY14" fmla="*/ 168899 h 310187"/>
              <a:gd name="connsiteX15" fmla="*/ 173048 w 331352"/>
              <a:gd name="connsiteY15" fmla="*/ 192712 h 310187"/>
              <a:gd name="connsiteX16" fmla="*/ 222261 w 331352"/>
              <a:gd name="connsiteY16" fmla="*/ 192712 h 310187"/>
              <a:gd name="connsiteX17" fmla="*/ 222261 w 331352"/>
              <a:gd name="connsiteY17" fmla="*/ 168899 h 310187"/>
              <a:gd name="connsiteX18" fmla="*/ 120661 w 331352"/>
              <a:gd name="connsiteY18" fmla="*/ 168899 h 310187"/>
              <a:gd name="connsiteX19" fmla="*/ 128598 w 331352"/>
              <a:gd name="connsiteY19" fmla="*/ 192712 h 310187"/>
              <a:gd name="connsiteX20" fmla="*/ 152411 w 331352"/>
              <a:gd name="connsiteY20" fmla="*/ 192712 h 310187"/>
              <a:gd name="connsiteX21" fmla="*/ 152411 w 331352"/>
              <a:gd name="connsiteY21" fmla="*/ 168899 h 310187"/>
              <a:gd name="connsiteX22" fmla="*/ 242898 w 331352"/>
              <a:gd name="connsiteY22" fmla="*/ 119687 h 310187"/>
              <a:gd name="connsiteX23" fmla="*/ 242898 w 331352"/>
              <a:gd name="connsiteY23" fmla="*/ 148262 h 310187"/>
              <a:gd name="connsiteX24" fmla="*/ 282586 w 331352"/>
              <a:gd name="connsiteY24" fmla="*/ 148262 h 310187"/>
              <a:gd name="connsiteX25" fmla="*/ 290523 w 331352"/>
              <a:gd name="connsiteY25" fmla="*/ 119687 h 310187"/>
              <a:gd name="connsiteX26" fmla="*/ 173048 w 331352"/>
              <a:gd name="connsiteY26" fmla="*/ 119687 h 310187"/>
              <a:gd name="connsiteX27" fmla="*/ 173048 w 331352"/>
              <a:gd name="connsiteY27" fmla="*/ 148262 h 310187"/>
              <a:gd name="connsiteX28" fmla="*/ 222261 w 331352"/>
              <a:gd name="connsiteY28" fmla="*/ 148262 h 310187"/>
              <a:gd name="connsiteX29" fmla="*/ 222261 w 331352"/>
              <a:gd name="connsiteY29" fmla="*/ 119687 h 310187"/>
              <a:gd name="connsiteX30" fmla="*/ 103198 w 331352"/>
              <a:gd name="connsiteY30" fmla="*/ 119687 h 310187"/>
              <a:gd name="connsiteX31" fmla="*/ 112723 w 331352"/>
              <a:gd name="connsiteY31" fmla="*/ 148262 h 310187"/>
              <a:gd name="connsiteX32" fmla="*/ 152411 w 331352"/>
              <a:gd name="connsiteY32" fmla="*/ 148262 h 310187"/>
              <a:gd name="connsiteX33" fmla="*/ 152411 w 331352"/>
              <a:gd name="connsiteY33" fmla="*/ 119687 h 310187"/>
              <a:gd name="connsiteX34" fmla="*/ 242898 w 331352"/>
              <a:gd name="connsiteY34" fmla="*/ 75237 h 310187"/>
              <a:gd name="connsiteX35" fmla="*/ 242898 w 331352"/>
              <a:gd name="connsiteY35" fmla="*/ 99050 h 310187"/>
              <a:gd name="connsiteX36" fmla="*/ 296873 w 331352"/>
              <a:gd name="connsiteY36" fmla="*/ 99050 h 310187"/>
              <a:gd name="connsiteX37" fmla="*/ 304811 w 331352"/>
              <a:gd name="connsiteY37" fmla="*/ 75237 h 310187"/>
              <a:gd name="connsiteX38" fmla="*/ 173048 w 331352"/>
              <a:gd name="connsiteY38" fmla="*/ 75237 h 310187"/>
              <a:gd name="connsiteX39" fmla="*/ 173048 w 331352"/>
              <a:gd name="connsiteY39" fmla="*/ 99050 h 310187"/>
              <a:gd name="connsiteX40" fmla="*/ 222261 w 331352"/>
              <a:gd name="connsiteY40" fmla="*/ 99050 h 310187"/>
              <a:gd name="connsiteX41" fmla="*/ 222261 w 331352"/>
              <a:gd name="connsiteY41" fmla="*/ 75237 h 310187"/>
              <a:gd name="connsiteX42" fmla="*/ 87323 w 331352"/>
              <a:gd name="connsiteY42" fmla="*/ 75237 h 310187"/>
              <a:gd name="connsiteX43" fmla="*/ 95261 w 331352"/>
              <a:gd name="connsiteY43" fmla="*/ 99050 h 310187"/>
              <a:gd name="connsiteX44" fmla="*/ 152411 w 331352"/>
              <a:gd name="connsiteY44" fmla="*/ 99050 h 310187"/>
              <a:gd name="connsiteX45" fmla="*/ 152411 w 331352"/>
              <a:gd name="connsiteY45" fmla="*/ 75237 h 310187"/>
              <a:gd name="connsiteX46" fmla="*/ 13989 w 331352"/>
              <a:gd name="connsiteY46" fmla="*/ 328 h 310187"/>
              <a:gd name="connsiteX47" fmla="*/ 64579 w 331352"/>
              <a:gd name="connsiteY47" fmla="*/ 19694 h 310187"/>
              <a:gd name="connsiteX48" fmla="*/ 69768 w 331352"/>
              <a:gd name="connsiteY48" fmla="*/ 26149 h 310187"/>
              <a:gd name="connsiteX49" fmla="*/ 80145 w 331352"/>
              <a:gd name="connsiteY49" fmla="*/ 54553 h 310187"/>
              <a:gd name="connsiteX50" fmla="*/ 81442 w 331352"/>
              <a:gd name="connsiteY50" fmla="*/ 54553 h 310187"/>
              <a:gd name="connsiteX51" fmla="*/ 321421 w 331352"/>
              <a:gd name="connsiteY51" fmla="*/ 54553 h 310187"/>
              <a:gd name="connsiteX52" fmla="*/ 329204 w 331352"/>
              <a:gd name="connsiteY52" fmla="*/ 58426 h 310187"/>
              <a:gd name="connsiteX53" fmla="*/ 330501 w 331352"/>
              <a:gd name="connsiteY53" fmla="*/ 68755 h 310187"/>
              <a:gd name="connsiteX54" fmla="*/ 286397 w 331352"/>
              <a:gd name="connsiteY54" fmla="*/ 205610 h 310187"/>
              <a:gd name="connsiteX55" fmla="*/ 276019 w 331352"/>
              <a:gd name="connsiteY55" fmla="*/ 213356 h 310187"/>
              <a:gd name="connsiteX56" fmla="*/ 120358 w 331352"/>
              <a:gd name="connsiteY56" fmla="*/ 213356 h 310187"/>
              <a:gd name="connsiteX57" fmla="*/ 116466 w 331352"/>
              <a:gd name="connsiteY57" fmla="*/ 212065 h 310187"/>
              <a:gd name="connsiteX58" fmla="*/ 106089 w 331352"/>
              <a:gd name="connsiteY58" fmla="*/ 240469 h 310187"/>
              <a:gd name="connsiteX59" fmla="*/ 276019 w 331352"/>
              <a:gd name="connsiteY59" fmla="*/ 240469 h 310187"/>
              <a:gd name="connsiteX60" fmla="*/ 285100 w 331352"/>
              <a:gd name="connsiteY60" fmla="*/ 248215 h 310187"/>
              <a:gd name="connsiteX61" fmla="*/ 276019 w 331352"/>
              <a:gd name="connsiteY61" fmla="*/ 257253 h 310187"/>
              <a:gd name="connsiteX62" fmla="*/ 266939 w 331352"/>
              <a:gd name="connsiteY62" fmla="*/ 257253 h 310187"/>
              <a:gd name="connsiteX63" fmla="*/ 274722 w 331352"/>
              <a:gd name="connsiteY63" fmla="*/ 279201 h 310187"/>
              <a:gd name="connsiteX64" fmla="*/ 242293 w 331352"/>
              <a:gd name="connsiteY64" fmla="*/ 310187 h 310187"/>
              <a:gd name="connsiteX65" fmla="*/ 211160 w 331352"/>
              <a:gd name="connsiteY65" fmla="*/ 279201 h 310187"/>
              <a:gd name="connsiteX66" fmla="*/ 218943 w 331352"/>
              <a:gd name="connsiteY66" fmla="*/ 257253 h 310187"/>
              <a:gd name="connsiteX67" fmla="*/ 148896 w 331352"/>
              <a:gd name="connsiteY67" fmla="*/ 257253 h 310187"/>
              <a:gd name="connsiteX68" fmla="*/ 157976 w 331352"/>
              <a:gd name="connsiteY68" fmla="*/ 279201 h 310187"/>
              <a:gd name="connsiteX69" fmla="*/ 125547 w 331352"/>
              <a:gd name="connsiteY69" fmla="*/ 310187 h 310187"/>
              <a:gd name="connsiteX70" fmla="*/ 93117 w 331352"/>
              <a:gd name="connsiteY70" fmla="*/ 279201 h 310187"/>
              <a:gd name="connsiteX71" fmla="*/ 102197 w 331352"/>
              <a:gd name="connsiteY71" fmla="*/ 257253 h 310187"/>
              <a:gd name="connsiteX72" fmla="*/ 93117 w 331352"/>
              <a:gd name="connsiteY72" fmla="*/ 257253 h 310187"/>
              <a:gd name="connsiteX73" fmla="*/ 86631 w 331352"/>
              <a:gd name="connsiteY73" fmla="*/ 253380 h 310187"/>
              <a:gd name="connsiteX74" fmla="*/ 85334 w 331352"/>
              <a:gd name="connsiteY74" fmla="*/ 245633 h 310187"/>
              <a:gd name="connsiteX75" fmla="*/ 100900 w 331352"/>
              <a:gd name="connsiteY75" fmla="*/ 201737 h 310187"/>
              <a:gd name="connsiteX76" fmla="*/ 107386 w 331352"/>
              <a:gd name="connsiteY76" fmla="*/ 196572 h 310187"/>
              <a:gd name="connsiteX77" fmla="*/ 51607 w 331352"/>
              <a:gd name="connsiteY77" fmla="*/ 37769 h 310187"/>
              <a:gd name="connsiteX78" fmla="*/ 6206 w 331352"/>
              <a:gd name="connsiteY78" fmla="*/ 19694 h 310187"/>
              <a:gd name="connsiteX79" fmla="*/ 1017 w 331352"/>
              <a:gd name="connsiteY79" fmla="*/ 6783 h 310187"/>
              <a:gd name="connsiteX80" fmla="*/ 13989 w 331352"/>
              <a:gd name="connsiteY80" fmla="*/ 328 h 31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1352" h="310187">
                <a:moveTo>
                  <a:pt x="241311" y="265737"/>
                </a:moveTo>
                <a:cubicBezTo>
                  <a:pt x="233420" y="265737"/>
                  <a:pt x="227023" y="272134"/>
                  <a:pt x="227023" y="280025"/>
                </a:cubicBezTo>
                <a:cubicBezTo>
                  <a:pt x="227023" y="287916"/>
                  <a:pt x="233420" y="294313"/>
                  <a:pt x="241311" y="294313"/>
                </a:cubicBezTo>
                <a:cubicBezTo>
                  <a:pt x="249202" y="294313"/>
                  <a:pt x="255599" y="287916"/>
                  <a:pt x="255599" y="280025"/>
                </a:cubicBezTo>
                <a:cubicBezTo>
                  <a:pt x="255599" y="272134"/>
                  <a:pt x="249202" y="265737"/>
                  <a:pt x="241311" y="265737"/>
                </a:cubicBezTo>
                <a:close/>
                <a:moveTo>
                  <a:pt x="125424" y="265737"/>
                </a:moveTo>
                <a:cubicBezTo>
                  <a:pt x="117533" y="265737"/>
                  <a:pt x="111136" y="272134"/>
                  <a:pt x="111136" y="280025"/>
                </a:cubicBezTo>
                <a:cubicBezTo>
                  <a:pt x="111136" y="287916"/>
                  <a:pt x="117533" y="294313"/>
                  <a:pt x="125424" y="294313"/>
                </a:cubicBezTo>
                <a:cubicBezTo>
                  <a:pt x="133315" y="294313"/>
                  <a:pt x="139712" y="287916"/>
                  <a:pt x="139712" y="280025"/>
                </a:cubicBezTo>
                <a:cubicBezTo>
                  <a:pt x="139712" y="272134"/>
                  <a:pt x="133315" y="265737"/>
                  <a:pt x="125424" y="265737"/>
                </a:cubicBezTo>
                <a:close/>
                <a:moveTo>
                  <a:pt x="242898" y="168899"/>
                </a:moveTo>
                <a:lnTo>
                  <a:pt x="242898" y="192712"/>
                </a:lnTo>
                <a:lnTo>
                  <a:pt x="268298" y="192712"/>
                </a:lnTo>
                <a:lnTo>
                  <a:pt x="276236" y="168899"/>
                </a:lnTo>
                <a:close/>
                <a:moveTo>
                  <a:pt x="173048" y="168899"/>
                </a:moveTo>
                <a:lnTo>
                  <a:pt x="173048" y="192712"/>
                </a:lnTo>
                <a:lnTo>
                  <a:pt x="222261" y="192712"/>
                </a:lnTo>
                <a:lnTo>
                  <a:pt x="222261" y="168899"/>
                </a:lnTo>
                <a:close/>
                <a:moveTo>
                  <a:pt x="120661" y="168899"/>
                </a:moveTo>
                <a:lnTo>
                  <a:pt x="128598" y="192712"/>
                </a:lnTo>
                <a:lnTo>
                  <a:pt x="152411" y="192712"/>
                </a:lnTo>
                <a:lnTo>
                  <a:pt x="152411" y="168899"/>
                </a:lnTo>
                <a:close/>
                <a:moveTo>
                  <a:pt x="242898" y="119687"/>
                </a:moveTo>
                <a:lnTo>
                  <a:pt x="242898" y="148262"/>
                </a:lnTo>
                <a:lnTo>
                  <a:pt x="282586" y="148262"/>
                </a:lnTo>
                <a:lnTo>
                  <a:pt x="290523" y="119687"/>
                </a:lnTo>
                <a:close/>
                <a:moveTo>
                  <a:pt x="173048" y="119687"/>
                </a:moveTo>
                <a:lnTo>
                  <a:pt x="173048" y="148262"/>
                </a:lnTo>
                <a:lnTo>
                  <a:pt x="222261" y="148262"/>
                </a:lnTo>
                <a:lnTo>
                  <a:pt x="222261" y="119687"/>
                </a:lnTo>
                <a:close/>
                <a:moveTo>
                  <a:pt x="103198" y="119687"/>
                </a:moveTo>
                <a:lnTo>
                  <a:pt x="112723" y="148262"/>
                </a:lnTo>
                <a:lnTo>
                  <a:pt x="152411" y="148262"/>
                </a:lnTo>
                <a:lnTo>
                  <a:pt x="152411" y="119687"/>
                </a:lnTo>
                <a:close/>
                <a:moveTo>
                  <a:pt x="242898" y="75237"/>
                </a:moveTo>
                <a:lnTo>
                  <a:pt x="242898" y="99050"/>
                </a:lnTo>
                <a:lnTo>
                  <a:pt x="296873" y="99050"/>
                </a:lnTo>
                <a:lnTo>
                  <a:pt x="304811" y="75237"/>
                </a:lnTo>
                <a:close/>
                <a:moveTo>
                  <a:pt x="173048" y="75237"/>
                </a:moveTo>
                <a:lnTo>
                  <a:pt x="173048" y="99050"/>
                </a:lnTo>
                <a:lnTo>
                  <a:pt x="222261" y="99050"/>
                </a:lnTo>
                <a:lnTo>
                  <a:pt x="222261" y="75237"/>
                </a:lnTo>
                <a:close/>
                <a:moveTo>
                  <a:pt x="87323" y="75237"/>
                </a:moveTo>
                <a:lnTo>
                  <a:pt x="95261" y="99050"/>
                </a:lnTo>
                <a:lnTo>
                  <a:pt x="152411" y="99050"/>
                </a:lnTo>
                <a:lnTo>
                  <a:pt x="152411" y="75237"/>
                </a:lnTo>
                <a:close/>
                <a:moveTo>
                  <a:pt x="13989" y="328"/>
                </a:moveTo>
                <a:cubicBezTo>
                  <a:pt x="13989" y="328"/>
                  <a:pt x="13989" y="328"/>
                  <a:pt x="64579" y="19694"/>
                </a:cubicBezTo>
                <a:cubicBezTo>
                  <a:pt x="67173" y="20985"/>
                  <a:pt x="68471" y="23567"/>
                  <a:pt x="69768" y="26149"/>
                </a:cubicBezTo>
                <a:cubicBezTo>
                  <a:pt x="69768" y="26149"/>
                  <a:pt x="69768" y="26149"/>
                  <a:pt x="80145" y="54553"/>
                </a:cubicBezTo>
                <a:cubicBezTo>
                  <a:pt x="80145" y="54553"/>
                  <a:pt x="81442" y="54553"/>
                  <a:pt x="81442" y="54553"/>
                </a:cubicBezTo>
                <a:cubicBezTo>
                  <a:pt x="81442" y="54553"/>
                  <a:pt x="81442" y="54553"/>
                  <a:pt x="321421" y="54553"/>
                </a:cubicBezTo>
                <a:cubicBezTo>
                  <a:pt x="324015" y="54553"/>
                  <a:pt x="327907" y="55844"/>
                  <a:pt x="329204" y="58426"/>
                </a:cubicBezTo>
                <a:cubicBezTo>
                  <a:pt x="331798" y="62300"/>
                  <a:pt x="331798" y="64882"/>
                  <a:pt x="330501" y="68755"/>
                </a:cubicBezTo>
                <a:cubicBezTo>
                  <a:pt x="330501" y="68755"/>
                  <a:pt x="330501" y="68755"/>
                  <a:pt x="286397" y="205610"/>
                </a:cubicBezTo>
                <a:cubicBezTo>
                  <a:pt x="285100" y="210774"/>
                  <a:pt x="281208" y="213356"/>
                  <a:pt x="276019" y="213356"/>
                </a:cubicBezTo>
                <a:cubicBezTo>
                  <a:pt x="276019" y="213356"/>
                  <a:pt x="276019" y="213356"/>
                  <a:pt x="120358" y="213356"/>
                </a:cubicBezTo>
                <a:cubicBezTo>
                  <a:pt x="119061" y="213356"/>
                  <a:pt x="117763" y="213356"/>
                  <a:pt x="116466" y="212065"/>
                </a:cubicBezTo>
                <a:cubicBezTo>
                  <a:pt x="116466" y="212065"/>
                  <a:pt x="116466" y="212065"/>
                  <a:pt x="106089" y="240469"/>
                </a:cubicBezTo>
                <a:cubicBezTo>
                  <a:pt x="106089" y="240469"/>
                  <a:pt x="106089" y="240469"/>
                  <a:pt x="276019" y="240469"/>
                </a:cubicBezTo>
                <a:cubicBezTo>
                  <a:pt x="281208" y="240469"/>
                  <a:pt x="285100" y="244342"/>
                  <a:pt x="285100" y="248215"/>
                </a:cubicBezTo>
                <a:cubicBezTo>
                  <a:pt x="285100" y="253380"/>
                  <a:pt x="281208" y="257253"/>
                  <a:pt x="276019" y="257253"/>
                </a:cubicBezTo>
                <a:cubicBezTo>
                  <a:pt x="276019" y="257253"/>
                  <a:pt x="276019" y="257253"/>
                  <a:pt x="266939" y="257253"/>
                </a:cubicBezTo>
                <a:cubicBezTo>
                  <a:pt x="272128" y="263708"/>
                  <a:pt x="274722" y="270164"/>
                  <a:pt x="274722" y="279201"/>
                </a:cubicBezTo>
                <a:cubicBezTo>
                  <a:pt x="274722" y="295985"/>
                  <a:pt x="260453" y="310187"/>
                  <a:pt x="242293" y="310187"/>
                </a:cubicBezTo>
                <a:cubicBezTo>
                  <a:pt x="225429" y="310187"/>
                  <a:pt x="211160" y="295985"/>
                  <a:pt x="211160" y="279201"/>
                </a:cubicBezTo>
                <a:cubicBezTo>
                  <a:pt x="211160" y="270164"/>
                  <a:pt x="213755" y="263708"/>
                  <a:pt x="218943" y="257253"/>
                </a:cubicBezTo>
                <a:cubicBezTo>
                  <a:pt x="218943" y="257253"/>
                  <a:pt x="218943" y="257253"/>
                  <a:pt x="148896" y="257253"/>
                </a:cubicBezTo>
                <a:cubicBezTo>
                  <a:pt x="154084" y="263708"/>
                  <a:pt x="157976" y="270164"/>
                  <a:pt x="157976" y="279201"/>
                </a:cubicBezTo>
                <a:cubicBezTo>
                  <a:pt x="157976" y="295985"/>
                  <a:pt x="143707" y="310187"/>
                  <a:pt x="125547" y="310187"/>
                </a:cubicBezTo>
                <a:cubicBezTo>
                  <a:pt x="108683" y="310187"/>
                  <a:pt x="93117" y="295985"/>
                  <a:pt x="93117" y="279201"/>
                </a:cubicBezTo>
                <a:cubicBezTo>
                  <a:pt x="93117" y="270164"/>
                  <a:pt x="97009" y="263708"/>
                  <a:pt x="102197" y="257253"/>
                </a:cubicBezTo>
                <a:cubicBezTo>
                  <a:pt x="102197" y="257253"/>
                  <a:pt x="102197" y="257253"/>
                  <a:pt x="93117" y="257253"/>
                </a:cubicBezTo>
                <a:cubicBezTo>
                  <a:pt x="90523" y="257253"/>
                  <a:pt x="87928" y="255962"/>
                  <a:pt x="86631" y="253380"/>
                </a:cubicBezTo>
                <a:cubicBezTo>
                  <a:pt x="85334" y="252089"/>
                  <a:pt x="84037" y="248215"/>
                  <a:pt x="85334" y="245633"/>
                </a:cubicBezTo>
                <a:cubicBezTo>
                  <a:pt x="85334" y="245633"/>
                  <a:pt x="85334" y="245633"/>
                  <a:pt x="100900" y="201737"/>
                </a:cubicBezTo>
                <a:cubicBezTo>
                  <a:pt x="102197" y="199154"/>
                  <a:pt x="104792" y="196572"/>
                  <a:pt x="107386" y="196572"/>
                </a:cubicBezTo>
                <a:cubicBezTo>
                  <a:pt x="107386" y="196572"/>
                  <a:pt x="107386" y="196572"/>
                  <a:pt x="51607" y="37769"/>
                </a:cubicBezTo>
                <a:cubicBezTo>
                  <a:pt x="51607" y="37769"/>
                  <a:pt x="51607" y="37769"/>
                  <a:pt x="6206" y="19694"/>
                </a:cubicBezTo>
                <a:cubicBezTo>
                  <a:pt x="1017" y="18403"/>
                  <a:pt x="-1577" y="11948"/>
                  <a:pt x="1017" y="6783"/>
                </a:cubicBezTo>
                <a:cubicBezTo>
                  <a:pt x="2315" y="1619"/>
                  <a:pt x="8800" y="-963"/>
                  <a:pt x="13989" y="328"/>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grpSp>
        <p:nvGrpSpPr>
          <p:cNvPr id="40" name="组合 39"/>
          <p:cNvGrpSpPr/>
          <p:nvPr/>
        </p:nvGrpSpPr>
        <p:grpSpPr>
          <a:xfrm>
            <a:off x="6194529" y="2004965"/>
            <a:ext cx="4072877" cy="868568"/>
            <a:chOff x="6798184" y="1678126"/>
            <a:chExt cx="5149474" cy="919651"/>
          </a:xfrm>
        </p:grpSpPr>
        <p:sp>
          <p:nvSpPr>
            <p:cNvPr id="41" name="矩形 40"/>
            <p:cNvSpPr/>
            <p:nvPr/>
          </p:nvSpPr>
          <p:spPr>
            <a:xfrm>
              <a:off x="6798184" y="2030750"/>
              <a:ext cx="5149474" cy="567027"/>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在此录入上述图表的综合说明，在此录入上述图表的综合描述说明。在此录入上述图表的综合说明。</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42" name="矩形 41"/>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zh-CN" altLang="en-US" b="1" kern="0" dirty="0" smtClean="0">
                  <a:solidFill>
                    <a:srgbClr val="313D51"/>
                  </a:solidFill>
                  <a:latin typeface="思源黑体" panose="020B0500000000000000" pitchFamily="34" charset="-122"/>
                  <a:ea typeface="思源黑体" panose="020B0500000000000000" pitchFamily="34" charset="-122"/>
                  <a:cs typeface="+mn-ea"/>
                  <a:sym typeface="+mn-lt"/>
                </a:rPr>
                <a:t>相关对策描述</a:t>
              </a:r>
              <a:endParaRPr lang="zh-CN" altLang="en-US" b="1" kern="0" dirty="0">
                <a:solidFill>
                  <a:srgbClr val="313D51"/>
                </a:solidFill>
                <a:latin typeface="思源黑体" panose="020B0500000000000000" pitchFamily="34" charset="-122"/>
                <a:ea typeface="思源黑体" panose="020B0500000000000000" pitchFamily="34" charset="-122"/>
                <a:cs typeface="+mn-ea"/>
                <a:sym typeface="+mn-lt"/>
              </a:endParaRPr>
            </a:p>
          </p:txBody>
        </p:sp>
      </p:grpSp>
      <p:grpSp>
        <p:nvGrpSpPr>
          <p:cNvPr id="43" name="组合 42"/>
          <p:cNvGrpSpPr/>
          <p:nvPr/>
        </p:nvGrpSpPr>
        <p:grpSpPr>
          <a:xfrm>
            <a:off x="6194529" y="2920338"/>
            <a:ext cx="4072877" cy="868568"/>
            <a:chOff x="6798184" y="1678126"/>
            <a:chExt cx="5149474" cy="919651"/>
          </a:xfrm>
        </p:grpSpPr>
        <p:sp>
          <p:nvSpPr>
            <p:cNvPr id="44" name="矩形 43"/>
            <p:cNvSpPr/>
            <p:nvPr/>
          </p:nvSpPr>
          <p:spPr>
            <a:xfrm>
              <a:off x="6798184" y="2030750"/>
              <a:ext cx="5149474" cy="567027"/>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在此录入上述图表的综合说明，在此录入上述图表的综合描述说明。在此录入上述图表的综合说明。</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45" name="矩形 44"/>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zh-CN" altLang="en-US" b="1" kern="0" dirty="0">
                  <a:solidFill>
                    <a:srgbClr val="313D51"/>
                  </a:solidFill>
                  <a:latin typeface="思源黑体" panose="020B0500000000000000" pitchFamily="34" charset="-122"/>
                  <a:ea typeface="思源黑体" panose="020B0500000000000000" pitchFamily="34" charset="-122"/>
                  <a:cs typeface="+mn-ea"/>
                  <a:sym typeface="+mn-lt"/>
                </a:rPr>
                <a:t>相关对策描述</a:t>
              </a:r>
              <a:endParaRPr lang="zh-CN" altLang="en-US" b="1" kern="0" dirty="0">
                <a:solidFill>
                  <a:srgbClr val="313D51"/>
                </a:solidFill>
                <a:latin typeface="思源黑体" panose="020B0500000000000000" pitchFamily="34" charset="-122"/>
                <a:ea typeface="思源黑体" panose="020B0500000000000000" pitchFamily="34" charset="-122"/>
                <a:cs typeface="+mn-ea"/>
                <a:sym typeface="+mn-lt"/>
              </a:endParaRPr>
            </a:p>
          </p:txBody>
        </p:sp>
      </p:grpSp>
      <p:grpSp>
        <p:nvGrpSpPr>
          <p:cNvPr id="46" name="组合 45"/>
          <p:cNvGrpSpPr/>
          <p:nvPr/>
        </p:nvGrpSpPr>
        <p:grpSpPr>
          <a:xfrm>
            <a:off x="6194529" y="3825336"/>
            <a:ext cx="4072877" cy="868568"/>
            <a:chOff x="6798184" y="1678126"/>
            <a:chExt cx="5149474" cy="919651"/>
          </a:xfrm>
        </p:grpSpPr>
        <p:sp>
          <p:nvSpPr>
            <p:cNvPr id="47" name="矩形 46"/>
            <p:cNvSpPr/>
            <p:nvPr/>
          </p:nvSpPr>
          <p:spPr>
            <a:xfrm>
              <a:off x="6798184" y="2030750"/>
              <a:ext cx="5149474" cy="567027"/>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在此录入上述图表的综合说明，在此录入上述图表的综合描述说明。在此录入上述图表的综合说明。</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48" name="矩形 47"/>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zh-CN" altLang="en-US" b="1" kern="0" dirty="0">
                  <a:solidFill>
                    <a:srgbClr val="313D51"/>
                  </a:solidFill>
                  <a:latin typeface="思源黑体" panose="020B0500000000000000" pitchFamily="34" charset="-122"/>
                  <a:ea typeface="思源黑体" panose="020B0500000000000000" pitchFamily="34" charset="-122"/>
                  <a:cs typeface="+mn-ea"/>
                  <a:sym typeface="+mn-lt"/>
                </a:rPr>
                <a:t>相关对策描述</a:t>
              </a:r>
              <a:endParaRPr lang="zh-CN" altLang="en-US" b="1" kern="0" dirty="0">
                <a:solidFill>
                  <a:srgbClr val="313D51"/>
                </a:solidFill>
                <a:latin typeface="思源黑体" panose="020B0500000000000000" pitchFamily="34" charset="-122"/>
                <a:ea typeface="思源黑体" panose="020B0500000000000000" pitchFamily="34" charset="-122"/>
                <a:cs typeface="+mn-ea"/>
                <a:sym typeface="+mn-lt"/>
              </a:endParaRPr>
            </a:p>
          </p:txBody>
        </p:sp>
      </p:grpSp>
      <p:grpSp>
        <p:nvGrpSpPr>
          <p:cNvPr id="49" name="组合 48"/>
          <p:cNvGrpSpPr/>
          <p:nvPr/>
        </p:nvGrpSpPr>
        <p:grpSpPr>
          <a:xfrm>
            <a:off x="6194529" y="4716504"/>
            <a:ext cx="4072877" cy="868568"/>
            <a:chOff x="6798184" y="1678126"/>
            <a:chExt cx="5149474" cy="919651"/>
          </a:xfrm>
        </p:grpSpPr>
        <p:sp>
          <p:nvSpPr>
            <p:cNvPr id="50" name="矩形 49"/>
            <p:cNvSpPr/>
            <p:nvPr/>
          </p:nvSpPr>
          <p:spPr>
            <a:xfrm>
              <a:off x="6798184" y="2030750"/>
              <a:ext cx="5149474" cy="567027"/>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在此录入上述图表的综合说明，在此录入上述图表的综合描述说明。在此录入上述图表的综合说明。</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51" name="矩形 50"/>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zh-CN" altLang="en-US" b="1" kern="0" dirty="0">
                  <a:solidFill>
                    <a:srgbClr val="313D51"/>
                  </a:solidFill>
                  <a:latin typeface="思源黑体" panose="020B0500000000000000" pitchFamily="34" charset="-122"/>
                  <a:ea typeface="思源黑体" panose="020B0500000000000000" pitchFamily="34" charset="-122"/>
                  <a:cs typeface="+mn-ea"/>
                  <a:sym typeface="+mn-lt"/>
                </a:rPr>
                <a:t>相关对策描述</a:t>
              </a:r>
              <a:endParaRPr lang="zh-CN" altLang="en-US" b="1" kern="0" dirty="0">
                <a:solidFill>
                  <a:srgbClr val="313D51"/>
                </a:solidFill>
                <a:latin typeface="思源黑体" panose="020B0500000000000000" pitchFamily="34" charset="-122"/>
                <a:ea typeface="思源黑体" panose="020B0500000000000000" pitchFamily="34" charset="-122"/>
                <a:cs typeface="+mn-ea"/>
                <a:sym typeface="+mn-lt"/>
              </a:endParaRPr>
            </a:p>
          </p:txBody>
        </p:sp>
      </p:grpSp>
      <p:pic>
        <p:nvPicPr>
          <p:cNvPr id="52" name="图片占位符 42"/>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507677" y="2671011"/>
            <a:ext cx="2343314" cy="2228996"/>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blipFill>
            <a:blip r:embed="rId2"/>
            <a:stretch>
              <a:fillRect l="-37794" r="-61232"/>
            </a:stretch>
          </a:blipFill>
          <a:ln w="38100">
            <a:solidFill>
              <a:srgbClr val="244C89"/>
            </a:solid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ppt_x"/>
                                          </p:val>
                                        </p:tav>
                                        <p:tav tm="100000">
                                          <p:val>
                                            <p:strVal val="#ppt_x"/>
                                          </p:val>
                                        </p:tav>
                                      </p:tavLst>
                                    </p:anim>
                                    <p:anim calcmode="lin" valueType="num">
                                      <p:cBhvr additive="base">
                                        <p:cTn id="15" dur="500" fill="hold"/>
                                        <p:tgtEl>
                                          <p:spTgt spid="28"/>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ppt_x"/>
                                          </p:val>
                                        </p:tav>
                                        <p:tav tm="100000">
                                          <p:val>
                                            <p:strVal val="#ppt_x"/>
                                          </p:val>
                                        </p:tav>
                                      </p:tavLst>
                                    </p:anim>
                                    <p:anim calcmode="lin" valueType="num">
                                      <p:cBhvr additive="base">
                                        <p:cTn id="19" dur="500" fill="hold"/>
                                        <p:tgtEl>
                                          <p:spTgt spid="2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ppt_x"/>
                                          </p:val>
                                        </p:tav>
                                        <p:tav tm="100000">
                                          <p:val>
                                            <p:strVal val="#ppt_x"/>
                                          </p:val>
                                        </p:tav>
                                      </p:tavLst>
                                    </p:anim>
                                    <p:anim calcmode="lin" valueType="num">
                                      <p:cBhvr additive="base">
                                        <p:cTn id="23" dur="500" fill="hold"/>
                                        <p:tgtEl>
                                          <p:spTgt spid="3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ppt_x"/>
                                          </p:val>
                                        </p:tav>
                                        <p:tav tm="100000">
                                          <p:val>
                                            <p:strVal val="#ppt_x"/>
                                          </p:val>
                                        </p:tav>
                                      </p:tavLst>
                                    </p:anim>
                                    <p:anim calcmode="lin" valueType="num">
                                      <p:cBhvr additive="base">
                                        <p:cTn id="27" dur="500" fill="hold"/>
                                        <p:tgtEl>
                                          <p:spTgt spid="3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ppt_x"/>
                                          </p:val>
                                        </p:tav>
                                        <p:tav tm="100000">
                                          <p:val>
                                            <p:strVal val="#ppt_x"/>
                                          </p:val>
                                        </p:tav>
                                      </p:tavLst>
                                    </p:anim>
                                    <p:anim calcmode="lin" valueType="num">
                                      <p:cBhvr additive="base">
                                        <p:cTn id="31" dur="500" fill="hold"/>
                                        <p:tgtEl>
                                          <p:spTgt spid="3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ppt_x"/>
                                          </p:val>
                                        </p:tav>
                                        <p:tav tm="100000">
                                          <p:val>
                                            <p:strVal val="#ppt_x"/>
                                          </p:val>
                                        </p:tav>
                                      </p:tavLst>
                                    </p:anim>
                                    <p:anim calcmode="lin" valueType="num">
                                      <p:cBhvr additive="base">
                                        <p:cTn id="35" dur="500" fill="hold"/>
                                        <p:tgtEl>
                                          <p:spTgt spid="33"/>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additive="base">
                                        <p:cTn id="42" dur="500" fill="hold"/>
                                        <p:tgtEl>
                                          <p:spTgt spid="35"/>
                                        </p:tgtEl>
                                        <p:attrNameLst>
                                          <p:attrName>ppt_x</p:attrName>
                                        </p:attrNameLst>
                                      </p:cBhvr>
                                      <p:tavLst>
                                        <p:tav tm="0">
                                          <p:val>
                                            <p:strVal val="#ppt_x"/>
                                          </p:val>
                                        </p:tav>
                                        <p:tav tm="100000">
                                          <p:val>
                                            <p:strVal val="#ppt_x"/>
                                          </p:val>
                                        </p:tav>
                                      </p:tavLst>
                                    </p:anim>
                                    <p:anim calcmode="lin" valueType="num">
                                      <p:cBhvr additive="base">
                                        <p:cTn id="43" dur="500" fill="hold"/>
                                        <p:tgtEl>
                                          <p:spTgt spid="3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additive="base">
                                        <p:cTn id="46" dur="500" fill="hold"/>
                                        <p:tgtEl>
                                          <p:spTgt spid="36"/>
                                        </p:tgtEl>
                                        <p:attrNameLst>
                                          <p:attrName>ppt_x</p:attrName>
                                        </p:attrNameLst>
                                      </p:cBhvr>
                                      <p:tavLst>
                                        <p:tav tm="0">
                                          <p:val>
                                            <p:strVal val="#ppt_x"/>
                                          </p:val>
                                        </p:tav>
                                        <p:tav tm="100000">
                                          <p:val>
                                            <p:strVal val="#ppt_x"/>
                                          </p:val>
                                        </p:tav>
                                      </p:tavLst>
                                    </p:anim>
                                    <p:anim calcmode="lin" valueType="num">
                                      <p:cBhvr additive="base">
                                        <p:cTn id="47" dur="500" fill="hold"/>
                                        <p:tgtEl>
                                          <p:spTgt spid="36"/>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additive="base">
                                        <p:cTn id="50" dur="500" fill="hold"/>
                                        <p:tgtEl>
                                          <p:spTgt spid="37"/>
                                        </p:tgtEl>
                                        <p:attrNameLst>
                                          <p:attrName>ppt_x</p:attrName>
                                        </p:attrNameLst>
                                      </p:cBhvr>
                                      <p:tavLst>
                                        <p:tav tm="0">
                                          <p:val>
                                            <p:strVal val="#ppt_x"/>
                                          </p:val>
                                        </p:tav>
                                        <p:tav tm="100000">
                                          <p:val>
                                            <p:strVal val="#ppt_x"/>
                                          </p:val>
                                        </p:tav>
                                      </p:tavLst>
                                    </p:anim>
                                    <p:anim calcmode="lin" valueType="num">
                                      <p:cBhvr additive="base">
                                        <p:cTn id="51" dur="500" fill="hold"/>
                                        <p:tgtEl>
                                          <p:spTgt spid="3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500" fill="hold"/>
                                        <p:tgtEl>
                                          <p:spTgt spid="38"/>
                                        </p:tgtEl>
                                        <p:attrNameLst>
                                          <p:attrName>ppt_x</p:attrName>
                                        </p:attrNameLst>
                                      </p:cBhvr>
                                      <p:tavLst>
                                        <p:tav tm="0">
                                          <p:val>
                                            <p:strVal val="#ppt_x"/>
                                          </p:val>
                                        </p:tav>
                                        <p:tav tm="100000">
                                          <p:val>
                                            <p:strVal val="#ppt_x"/>
                                          </p:val>
                                        </p:tav>
                                      </p:tavLst>
                                    </p:anim>
                                    <p:anim calcmode="lin" valueType="num">
                                      <p:cBhvr additive="base">
                                        <p:cTn id="55" dur="5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 calcmode="lin" valueType="num">
                                      <p:cBhvr additive="base">
                                        <p:cTn id="58" dur="500" fill="hold"/>
                                        <p:tgtEl>
                                          <p:spTgt spid="39"/>
                                        </p:tgtEl>
                                        <p:attrNameLst>
                                          <p:attrName>ppt_x</p:attrName>
                                        </p:attrNameLst>
                                      </p:cBhvr>
                                      <p:tavLst>
                                        <p:tav tm="0">
                                          <p:val>
                                            <p:strVal val="#ppt_x"/>
                                          </p:val>
                                        </p:tav>
                                        <p:tav tm="100000">
                                          <p:val>
                                            <p:strVal val="#ppt_x"/>
                                          </p:val>
                                        </p:tav>
                                      </p:tavLst>
                                    </p:anim>
                                    <p:anim calcmode="lin" valueType="num">
                                      <p:cBhvr additive="base">
                                        <p:cTn id="59" dur="500" fill="hold"/>
                                        <p:tgtEl>
                                          <p:spTgt spid="39"/>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 calcmode="lin" valueType="num">
                                      <p:cBhvr additive="base">
                                        <p:cTn id="62" dur="500" fill="hold"/>
                                        <p:tgtEl>
                                          <p:spTgt spid="40"/>
                                        </p:tgtEl>
                                        <p:attrNameLst>
                                          <p:attrName>ppt_x</p:attrName>
                                        </p:attrNameLst>
                                      </p:cBhvr>
                                      <p:tavLst>
                                        <p:tav tm="0">
                                          <p:val>
                                            <p:strVal val="#ppt_x"/>
                                          </p:val>
                                        </p:tav>
                                        <p:tav tm="100000">
                                          <p:val>
                                            <p:strVal val="#ppt_x"/>
                                          </p:val>
                                        </p:tav>
                                      </p:tavLst>
                                    </p:anim>
                                    <p:anim calcmode="lin" valueType="num">
                                      <p:cBhvr additive="base">
                                        <p:cTn id="63" dur="500" fill="hold"/>
                                        <p:tgtEl>
                                          <p:spTgt spid="40"/>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 calcmode="lin" valueType="num">
                                      <p:cBhvr additive="base">
                                        <p:cTn id="66" dur="500" fill="hold"/>
                                        <p:tgtEl>
                                          <p:spTgt spid="43"/>
                                        </p:tgtEl>
                                        <p:attrNameLst>
                                          <p:attrName>ppt_x</p:attrName>
                                        </p:attrNameLst>
                                      </p:cBhvr>
                                      <p:tavLst>
                                        <p:tav tm="0">
                                          <p:val>
                                            <p:strVal val="#ppt_x"/>
                                          </p:val>
                                        </p:tav>
                                        <p:tav tm="100000">
                                          <p:val>
                                            <p:strVal val="#ppt_x"/>
                                          </p:val>
                                        </p:tav>
                                      </p:tavLst>
                                    </p:anim>
                                    <p:anim calcmode="lin" valueType="num">
                                      <p:cBhvr additive="base">
                                        <p:cTn id="67" dur="500" fill="hold"/>
                                        <p:tgtEl>
                                          <p:spTgt spid="43"/>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additive="base">
                                        <p:cTn id="70" dur="500" fill="hold"/>
                                        <p:tgtEl>
                                          <p:spTgt spid="46"/>
                                        </p:tgtEl>
                                        <p:attrNameLst>
                                          <p:attrName>ppt_x</p:attrName>
                                        </p:attrNameLst>
                                      </p:cBhvr>
                                      <p:tavLst>
                                        <p:tav tm="0">
                                          <p:val>
                                            <p:strVal val="#ppt_x"/>
                                          </p:val>
                                        </p:tav>
                                        <p:tav tm="100000">
                                          <p:val>
                                            <p:strVal val="#ppt_x"/>
                                          </p:val>
                                        </p:tav>
                                      </p:tavLst>
                                    </p:anim>
                                    <p:anim calcmode="lin" valueType="num">
                                      <p:cBhvr additive="base">
                                        <p:cTn id="71" dur="500" fill="hold"/>
                                        <p:tgtEl>
                                          <p:spTgt spid="4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研究总结</a:t>
            </a:r>
            <a:endParaRPr lang="zh-CN" altLang="en-US" dirty="0"/>
          </a:p>
        </p:txBody>
      </p:sp>
      <p:grpSp>
        <p:nvGrpSpPr>
          <p:cNvPr id="3" name="组合 2"/>
          <p:cNvGrpSpPr/>
          <p:nvPr/>
        </p:nvGrpSpPr>
        <p:grpSpPr>
          <a:xfrm>
            <a:off x="1909359" y="2079960"/>
            <a:ext cx="978986" cy="904442"/>
            <a:chOff x="964390" y="1912008"/>
            <a:chExt cx="1144622" cy="1057466"/>
          </a:xfrm>
        </p:grpSpPr>
        <p:grpSp>
          <p:nvGrpSpPr>
            <p:cNvPr id="8" name="组合 7"/>
            <p:cNvGrpSpPr/>
            <p:nvPr/>
          </p:nvGrpSpPr>
          <p:grpSpPr>
            <a:xfrm>
              <a:off x="1079211" y="2016920"/>
              <a:ext cx="914982" cy="846745"/>
              <a:chOff x="1135555" y="1996465"/>
              <a:chExt cx="960161" cy="888555"/>
            </a:xfrm>
          </p:grpSpPr>
          <p:sp>
            <p:nvSpPr>
              <p:cNvPr id="7" name="Freeform 7"/>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a:solidFill>
                    <a:schemeClr val="lt1"/>
                  </a:solidFill>
                </a:endParaRPr>
              </a:p>
            </p:txBody>
          </p:sp>
          <p:sp>
            <p:nvSpPr>
              <p:cNvPr id="139" name="TextBox 50"/>
              <p:cNvSpPr txBox="1"/>
              <p:nvPr/>
            </p:nvSpPr>
            <p:spPr>
              <a:xfrm>
                <a:off x="1392367" y="2109505"/>
                <a:ext cx="42317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01</a:t>
                </a:r>
                <a:endParaRPr lang="en-US" altLang="zh-CN" sz="2800" dirty="0">
                  <a:solidFill>
                    <a:schemeClr val="bg1">
                      <a:lumMod val="95000"/>
                    </a:schemeClr>
                  </a:solidFill>
                  <a:latin typeface="Agency FB" panose="020B0503020202020204" pitchFamily="34" charset="0"/>
                  <a:ea typeface="思源黑体" panose="020B0500000000000000" pitchFamily="34" charset="-122"/>
                </a:endParaRPr>
              </a:p>
            </p:txBody>
          </p:sp>
        </p:grpSp>
        <p:sp>
          <p:nvSpPr>
            <p:cNvPr id="6" name="Freeform 6"/>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dirty="0">
                <a:solidFill>
                  <a:schemeClr val="lt1"/>
                </a:solidFill>
              </a:endParaRPr>
            </a:p>
          </p:txBody>
        </p:sp>
      </p:grpSp>
      <p:sp>
        <p:nvSpPr>
          <p:cNvPr id="140" name="TextBox 42"/>
          <p:cNvSpPr txBox="1"/>
          <p:nvPr/>
        </p:nvSpPr>
        <p:spPr>
          <a:xfrm>
            <a:off x="3047188" y="2452881"/>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41" name="TextBox 43"/>
          <p:cNvSpPr txBox="1"/>
          <p:nvPr/>
        </p:nvSpPr>
        <p:spPr>
          <a:xfrm>
            <a:off x="3047189" y="2112464"/>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nSpc>
                <a:spcPct val="120000"/>
              </a:lnSpc>
            </a:pPr>
            <a:r>
              <a:rPr lang="zh-CN" altLang="en-US" sz="1800" dirty="0" smtClean="0">
                <a:solidFill>
                  <a:srgbClr val="313D51"/>
                </a:solidFill>
                <a:latin typeface="思源黑体" panose="020B0500000000000000" pitchFamily="34" charset="-122"/>
                <a:ea typeface="思源黑体" panose="020B0500000000000000" pitchFamily="34" charset="-122"/>
              </a:rPr>
              <a:t>结论一</a:t>
            </a:r>
            <a:endParaRPr lang="zh-CN" altLang="en-US" sz="1800" dirty="0">
              <a:solidFill>
                <a:srgbClr val="313D51"/>
              </a:solidFill>
              <a:latin typeface="思源黑体" panose="020B0500000000000000" pitchFamily="34" charset="-122"/>
              <a:ea typeface="思源黑体" panose="020B0500000000000000" pitchFamily="34" charset="-122"/>
            </a:endParaRPr>
          </a:p>
        </p:txBody>
      </p:sp>
      <p:sp>
        <p:nvSpPr>
          <p:cNvPr id="145" name="TextBox 42"/>
          <p:cNvSpPr txBox="1"/>
          <p:nvPr/>
        </p:nvSpPr>
        <p:spPr>
          <a:xfrm>
            <a:off x="3047188" y="3873252"/>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46" name="TextBox 43"/>
          <p:cNvSpPr txBox="1"/>
          <p:nvPr/>
        </p:nvSpPr>
        <p:spPr>
          <a:xfrm>
            <a:off x="3047189" y="3532835"/>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nSpc>
                <a:spcPct val="120000"/>
              </a:lnSpc>
            </a:pPr>
            <a:r>
              <a:rPr lang="zh-CN" altLang="en-US" sz="1800" dirty="0" smtClean="0">
                <a:solidFill>
                  <a:srgbClr val="313D51"/>
                </a:solidFill>
                <a:latin typeface="思源黑体" panose="020B0500000000000000" pitchFamily="34" charset="-122"/>
                <a:ea typeface="思源黑体" panose="020B0500000000000000" pitchFamily="34" charset="-122"/>
              </a:rPr>
              <a:t>结论二</a:t>
            </a:r>
            <a:endParaRPr lang="zh-CN" altLang="en-US" sz="1800" dirty="0">
              <a:solidFill>
                <a:srgbClr val="313D51"/>
              </a:solidFill>
              <a:latin typeface="思源黑体" panose="020B0500000000000000" pitchFamily="34" charset="-122"/>
              <a:ea typeface="思源黑体" panose="020B0500000000000000" pitchFamily="34" charset="-122"/>
            </a:endParaRPr>
          </a:p>
        </p:txBody>
      </p:sp>
      <p:sp>
        <p:nvSpPr>
          <p:cNvPr id="155" name="TextBox 42"/>
          <p:cNvSpPr txBox="1"/>
          <p:nvPr/>
        </p:nvSpPr>
        <p:spPr>
          <a:xfrm>
            <a:off x="7960468" y="2452881"/>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56" name="TextBox 43"/>
          <p:cNvSpPr txBox="1"/>
          <p:nvPr/>
        </p:nvSpPr>
        <p:spPr>
          <a:xfrm>
            <a:off x="7960469" y="2112464"/>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nSpc>
                <a:spcPct val="120000"/>
              </a:lnSpc>
            </a:pPr>
            <a:r>
              <a:rPr lang="zh-CN" altLang="en-US" sz="1800" dirty="0" smtClean="0">
                <a:solidFill>
                  <a:srgbClr val="313D51"/>
                </a:solidFill>
                <a:latin typeface="思源黑体" panose="020B0500000000000000" pitchFamily="34" charset="-122"/>
                <a:ea typeface="思源黑体" panose="020B0500000000000000" pitchFamily="34" charset="-122"/>
              </a:rPr>
              <a:t>结论四</a:t>
            </a:r>
            <a:endParaRPr lang="zh-CN" altLang="en-US" sz="1800" dirty="0">
              <a:solidFill>
                <a:srgbClr val="313D51"/>
              </a:solidFill>
              <a:latin typeface="思源黑体" panose="020B0500000000000000" pitchFamily="34" charset="-122"/>
              <a:ea typeface="思源黑体" panose="020B0500000000000000" pitchFamily="34" charset="-122"/>
            </a:endParaRPr>
          </a:p>
        </p:txBody>
      </p:sp>
      <p:sp>
        <p:nvSpPr>
          <p:cNvPr id="160" name="TextBox 42"/>
          <p:cNvSpPr txBox="1"/>
          <p:nvPr/>
        </p:nvSpPr>
        <p:spPr>
          <a:xfrm>
            <a:off x="7960468" y="3873252"/>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61" name="TextBox 43"/>
          <p:cNvSpPr txBox="1"/>
          <p:nvPr/>
        </p:nvSpPr>
        <p:spPr>
          <a:xfrm>
            <a:off x="7960469" y="3532835"/>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nSpc>
                <a:spcPct val="120000"/>
              </a:lnSpc>
            </a:pPr>
            <a:r>
              <a:rPr lang="zh-CN" altLang="en-US" sz="1800" dirty="0" smtClean="0">
                <a:solidFill>
                  <a:srgbClr val="313D51"/>
                </a:solidFill>
                <a:latin typeface="思源黑体" panose="020B0500000000000000" pitchFamily="34" charset="-122"/>
                <a:ea typeface="思源黑体" panose="020B0500000000000000" pitchFamily="34" charset="-122"/>
              </a:rPr>
              <a:t>结论五</a:t>
            </a:r>
            <a:endParaRPr lang="zh-CN" altLang="en-US" sz="1800" dirty="0">
              <a:solidFill>
                <a:srgbClr val="313D51"/>
              </a:solidFill>
              <a:latin typeface="思源黑体" panose="020B0500000000000000" pitchFamily="34" charset="-122"/>
              <a:ea typeface="思源黑体" panose="020B0500000000000000" pitchFamily="34" charset="-122"/>
            </a:endParaRPr>
          </a:p>
        </p:txBody>
      </p:sp>
      <p:sp>
        <p:nvSpPr>
          <p:cNvPr id="57" name="TextBox 42"/>
          <p:cNvSpPr txBox="1"/>
          <p:nvPr/>
        </p:nvSpPr>
        <p:spPr>
          <a:xfrm>
            <a:off x="3047188" y="5243938"/>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8" name="TextBox 43"/>
          <p:cNvSpPr txBox="1"/>
          <p:nvPr/>
        </p:nvSpPr>
        <p:spPr>
          <a:xfrm>
            <a:off x="3047189" y="4903521"/>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nSpc>
                <a:spcPct val="120000"/>
              </a:lnSpc>
            </a:pPr>
            <a:r>
              <a:rPr lang="zh-CN" altLang="en-US" sz="1800" dirty="0" smtClean="0">
                <a:solidFill>
                  <a:srgbClr val="313D51"/>
                </a:solidFill>
                <a:latin typeface="思源黑体" panose="020B0500000000000000" pitchFamily="34" charset="-122"/>
                <a:ea typeface="思源黑体" panose="020B0500000000000000" pitchFamily="34" charset="-122"/>
              </a:rPr>
              <a:t>结论三</a:t>
            </a:r>
            <a:endParaRPr lang="zh-CN" altLang="en-US" sz="1800" dirty="0">
              <a:solidFill>
                <a:srgbClr val="313D51"/>
              </a:solidFill>
              <a:latin typeface="思源黑体" panose="020B0500000000000000" pitchFamily="34" charset="-122"/>
              <a:ea typeface="思源黑体" panose="020B0500000000000000" pitchFamily="34" charset="-122"/>
            </a:endParaRPr>
          </a:p>
        </p:txBody>
      </p:sp>
      <p:sp>
        <p:nvSpPr>
          <p:cNvPr id="83" name="TextBox 42"/>
          <p:cNvSpPr txBox="1"/>
          <p:nvPr/>
        </p:nvSpPr>
        <p:spPr>
          <a:xfrm>
            <a:off x="7960468" y="5243938"/>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84" name="TextBox 43"/>
          <p:cNvSpPr txBox="1"/>
          <p:nvPr/>
        </p:nvSpPr>
        <p:spPr>
          <a:xfrm>
            <a:off x="7960469" y="4903521"/>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nSpc>
                <a:spcPct val="120000"/>
              </a:lnSpc>
            </a:pPr>
            <a:r>
              <a:rPr lang="zh-CN" altLang="en-US" sz="1800" dirty="0" smtClean="0">
                <a:solidFill>
                  <a:srgbClr val="313D51"/>
                </a:solidFill>
                <a:latin typeface="思源黑体" panose="020B0500000000000000" pitchFamily="34" charset="-122"/>
                <a:ea typeface="思源黑体" panose="020B0500000000000000" pitchFamily="34" charset="-122"/>
              </a:rPr>
              <a:t>结论六</a:t>
            </a:r>
            <a:endParaRPr lang="zh-CN" altLang="en-US" sz="1800" dirty="0">
              <a:solidFill>
                <a:srgbClr val="313D51"/>
              </a:solidFill>
              <a:latin typeface="思源黑体" panose="020B0500000000000000" pitchFamily="34" charset="-122"/>
              <a:ea typeface="思源黑体" panose="020B0500000000000000" pitchFamily="34" charset="-122"/>
            </a:endParaRPr>
          </a:p>
        </p:txBody>
      </p:sp>
      <p:grpSp>
        <p:nvGrpSpPr>
          <p:cNvPr id="42" name="组合 41"/>
          <p:cNvGrpSpPr/>
          <p:nvPr/>
        </p:nvGrpSpPr>
        <p:grpSpPr>
          <a:xfrm>
            <a:off x="1909359" y="3451406"/>
            <a:ext cx="978986" cy="904442"/>
            <a:chOff x="964390" y="1912008"/>
            <a:chExt cx="1144622" cy="1057466"/>
          </a:xfrm>
        </p:grpSpPr>
        <p:grpSp>
          <p:nvGrpSpPr>
            <p:cNvPr id="43" name="组合 42"/>
            <p:cNvGrpSpPr/>
            <p:nvPr/>
          </p:nvGrpSpPr>
          <p:grpSpPr>
            <a:xfrm>
              <a:off x="1079211" y="2016920"/>
              <a:ext cx="914982" cy="846745"/>
              <a:chOff x="1135555" y="1996465"/>
              <a:chExt cx="960161" cy="888555"/>
            </a:xfrm>
          </p:grpSpPr>
          <p:sp>
            <p:nvSpPr>
              <p:cNvPr id="45" name="Freeform 7"/>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a:solidFill>
                    <a:schemeClr val="lt1"/>
                  </a:solidFill>
                </a:endParaRPr>
              </a:p>
            </p:txBody>
          </p:sp>
          <p:sp>
            <p:nvSpPr>
              <p:cNvPr id="46" name="TextBox 50"/>
              <p:cNvSpPr txBox="1"/>
              <p:nvPr/>
            </p:nvSpPr>
            <p:spPr>
              <a:xfrm>
                <a:off x="1360715" y="2098398"/>
                <a:ext cx="486480" cy="570046"/>
              </a:xfrm>
              <a:prstGeom prst="rect">
                <a:avLst/>
              </a:prstGeom>
              <a:noFill/>
            </p:spPr>
            <p:txBody>
              <a:bodyPr wrap="square" lIns="0" tIns="0" rIns="0" bIns="0" rtlCol="0">
                <a:spAutoFit/>
              </a:bodyPr>
              <a:lstStyle/>
              <a:p>
                <a:pPr algn="ctr">
                  <a:lnSpc>
                    <a:spcPct val="120000"/>
                  </a:lnSpc>
                </a:pPr>
                <a:r>
                  <a:rPr lang="en-US" altLang="zh-CN" sz="2800" dirty="0" smtClean="0">
                    <a:solidFill>
                      <a:schemeClr val="bg1">
                        <a:lumMod val="95000"/>
                      </a:schemeClr>
                    </a:solidFill>
                    <a:latin typeface="Agency FB" panose="020B0503020202020204" pitchFamily="34" charset="0"/>
                    <a:ea typeface="思源黑体" panose="020B0500000000000000" pitchFamily="34" charset="-122"/>
                  </a:rPr>
                  <a:t>02</a:t>
                </a:r>
                <a:endParaRPr lang="en-US" altLang="zh-CN" sz="2800" dirty="0">
                  <a:solidFill>
                    <a:schemeClr val="bg1">
                      <a:lumMod val="95000"/>
                    </a:schemeClr>
                  </a:solidFill>
                  <a:latin typeface="Agency FB" panose="020B0503020202020204" pitchFamily="34" charset="0"/>
                  <a:ea typeface="思源黑体" panose="020B0500000000000000" pitchFamily="34" charset="-122"/>
                </a:endParaRPr>
              </a:p>
            </p:txBody>
          </p:sp>
        </p:grpSp>
        <p:sp>
          <p:nvSpPr>
            <p:cNvPr id="44" name="Freeform 6"/>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dirty="0">
                <a:solidFill>
                  <a:schemeClr val="lt1"/>
                </a:solidFill>
              </a:endParaRPr>
            </a:p>
          </p:txBody>
        </p:sp>
      </p:grpSp>
      <p:grpSp>
        <p:nvGrpSpPr>
          <p:cNvPr id="47" name="组合 46"/>
          <p:cNvGrpSpPr/>
          <p:nvPr/>
        </p:nvGrpSpPr>
        <p:grpSpPr>
          <a:xfrm>
            <a:off x="1909359" y="4835916"/>
            <a:ext cx="978986" cy="904442"/>
            <a:chOff x="964390" y="1912008"/>
            <a:chExt cx="1144622" cy="1057466"/>
          </a:xfrm>
        </p:grpSpPr>
        <p:grpSp>
          <p:nvGrpSpPr>
            <p:cNvPr id="48" name="组合 47"/>
            <p:cNvGrpSpPr/>
            <p:nvPr/>
          </p:nvGrpSpPr>
          <p:grpSpPr>
            <a:xfrm>
              <a:off x="1079211" y="2016920"/>
              <a:ext cx="914982" cy="846745"/>
              <a:chOff x="1135555" y="1996465"/>
              <a:chExt cx="960161" cy="888555"/>
            </a:xfrm>
          </p:grpSpPr>
          <p:sp>
            <p:nvSpPr>
              <p:cNvPr id="50" name="Freeform 7"/>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a:solidFill>
                    <a:schemeClr val="lt1"/>
                  </a:solidFill>
                </a:endParaRPr>
              </a:p>
            </p:txBody>
          </p:sp>
          <p:sp>
            <p:nvSpPr>
              <p:cNvPr id="51" name="TextBox 50"/>
              <p:cNvSpPr txBox="1"/>
              <p:nvPr/>
            </p:nvSpPr>
            <p:spPr>
              <a:xfrm>
                <a:off x="1325681" y="2133310"/>
                <a:ext cx="556544" cy="570046"/>
              </a:xfrm>
              <a:prstGeom prst="rect">
                <a:avLst/>
              </a:prstGeom>
              <a:noFill/>
            </p:spPr>
            <p:txBody>
              <a:bodyPr wrap="square" lIns="0" tIns="0" rIns="0" bIns="0" rtlCol="0">
                <a:spAutoFit/>
              </a:bodyPr>
              <a:lstStyle/>
              <a:p>
                <a:pPr algn="ctr">
                  <a:lnSpc>
                    <a:spcPct val="120000"/>
                  </a:lnSpc>
                </a:pPr>
                <a:r>
                  <a:rPr lang="en-US" altLang="zh-CN" sz="2800" dirty="0" smtClean="0">
                    <a:solidFill>
                      <a:schemeClr val="bg1">
                        <a:lumMod val="95000"/>
                      </a:schemeClr>
                    </a:solidFill>
                    <a:latin typeface="Agency FB" panose="020B0503020202020204" pitchFamily="34" charset="0"/>
                    <a:ea typeface="思源黑体" panose="020B0500000000000000" pitchFamily="34" charset="-122"/>
                  </a:rPr>
                  <a:t>03</a:t>
                </a:r>
                <a:endParaRPr lang="en-US" altLang="zh-CN" sz="2800" dirty="0">
                  <a:solidFill>
                    <a:schemeClr val="bg1">
                      <a:lumMod val="95000"/>
                    </a:schemeClr>
                  </a:solidFill>
                  <a:latin typeface="Agency FB" panose="020B0503020202020204" pitchFamily="34" charset="0"/>
                  <a:ea typeface="思源黑体" panose="020B0500000000000000" pitchFamily="34" charset="-122"/>
                </a:endParaRPr>
              </a:p>
            </p:txBody>
          </p:sp>
        </p:grpSp>
        <p:sp>
          <p:nvSpPr>
            <p:cNvPr id="49" name="Freeform 6"/>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dirty="0">
                <a:solidFill>
                  <a:schemeClr val="lt1"/>
                </a:solidFill>
              </a:endParaRPr>
            </a:p>
          </p:txBody>
        </p:sp>
      </p:grpSp>
      <p:grpSp>
        <p:nvGrpSpPr>
          <p:cNvPr id="52" name="组合 51"/>
          <p:cNvGrpSpPr/>
          <p:nvPr/>
        </p:nvGrpSpPr>
        <p:grpSpPr>
          <a:xfrm>
            <a:off x="6767290" y="2079960"/>
            <a:ext cx="978986" cy="904442"/>
            <a:chOff x="964390" y="1912008"/>
            <a:chExt cx="1144622" cy="1057466"/>
          </a:xfrm>
        </p:grpSpPr>
        <p:grpSp>
          <p:nvGrpSpPr>
            <p:cNvPr id="53" name="组合 52"/>
            <p:cNvGrpSpPr/>
            <p:nvPr/>
          </p:nvGrpSpPr>
          <p:grpSpPr>
            <a:xfrm>
              <a:off x="1079211" y="2016920"/>
              <a:ext cx="914982" cy="846745"/>
              <a:chOff x="1135555" y="1996465"/>
              <a:chExt cx="960161" cy="888555"/>
            </a:xfrm>
          </p:grpSpPr>
          <p:sp>
            <p:nvSpPr>
              <p:cNvPr id="55" name="Freeform 7"/>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a:solidFill>
                    <a:schemeClr val="lt1"/>
                  </a:solidFill>
                </a:endParaRPr>
              </a:p>
            </p:txBody>
          </p:sp>
          <p:sp>
            <p:nvSpPr>
              <p:cNvPr id="59" name="TextBox 50"/>
              <p:cNvSpPr txBox="1"/>
              <p:nvPr/>
            </p:nvSpPr>
            <p:spPr>
              <a:xfrm>
                <a:off x="1392367" y="2109505"/>
                <a:ext cx="423174" cy="570046"/>
              </a:xfrm>
              <a:prstGeom prst="rect">
                <a:avLst/>
              </a:prstGeom>
              <a:noFill/>
            </p:spPr>
            <p:txBody>
              <a:bodyPr wrap="square" lIns="0" tIns="0" rIns="0" bIns="0" rtlCol="0">
                <a:spAutoFit/>
              </a:bodyPr>
              <a:lstStyle/>
              <a:p>
                <a:pPr algn="ctr">
                  <a:lnSpc>
                    <a:spcPct val="120000"/>
                  </a:lnSpc>
                </a:pPr>
                <a:r>
                  <a:rPr lang="en-US" altLang="zh-CN" sz="2800" dirty="0" smtClean="0">
                    <a:solidFill>
                      <a:schemeClr val="bg1">
                        <a:lumMod val="95000"/>
                      </a:schemeClr>
                    </a:solidFill>
                    <a:latin typeface="Agency FB" panose="020B0503020202020204" pitchFamily="34" charset="0"/>
                    <a:ea typeface="思源黑体" panose="020B0500000000000000" pitchFamily="34" charset="-122"/>
                  </a:rPr>
                  <a:t>04</a:t>
                </a:r>
                <a:endParaRPr lang="en-US" altLang="zh-CN" sz="2800" dirty="0">
                  <a:solidFill>
                    <a:schemeClr val="bg1">
                      <a:lumMod val="95000"/>
                    </a:schemeClr>
                  </a:solidFill>
                  <a:latin typeface="Agency FB" panose="020B0503020202020204" pitchFamily="34" charset="0"/>
                  <a:ea typeface="思源黑体" panose="020B0500000000000000" pitchFamily="34" charset="-122"/>
                </a:endParaRPr>
              </a:p>
            </p:txBody>
          </p:sp>
        </p:grpSp>
        <p:sp>
          <p:nvSpPr>
            <p:cNvPr id="54" name="Freeform 6"/>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dirty="0">
                <a:solidFill>
                  <a:schemeClr val="lt1"/>
                </a:solidFill>
              </a:endParaRPr>
            </a:p>
          </p:txBody>
        </p:sp>
      </p:grpSp>
      <p:grpSp>
        <p:nvGrpSpPr>
          <p:cNvPr id="60" name="组合 59"/>
          <p:cNvGrpSpPr/>
          <p:nvPr/>
        </p:nvGrpSpPr>
        <p:grpSpPr>
          <a:xfrm>
            <a:off x="6767290" y="3451406"/>
            <a:ext cx="978986" cy="904442"/>
            <a:chOff x="964390" y="1912008"/>
            <a:chExt cx="1144622" cy="1057466"/>
          </a:xfrm>
        </p:grpSpPr>
        <p:grpSp>
          <p:nvGrpSpPr>
            <p:cNvPr id="61" name="组合 60"/>
            <p:cNvGrpSpPr/>
            <p:nvPr/>
          </p:nvGrpSpPr>
          <p:grpSpPr>
            <a:xfrm>
              <a:off x="1079211" y="2016920"/>
              <a:ext cx="914982" cy="846745"/>
              <a:chOff x="1135555" y="1996465"/>
              <a:chExt cx="960161" cy="888555"/>
            </a:xfrm>
          </p:grpSpPr>
          <p:sp>
            <p:nvSpPr>
              <p:cNvPr id="63" name="Freeform 7"/>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a:solidFill>
                    <a:schemeClr val="lt1"/>
                  </a:solidFill>
                </a:endParaRPr>
              </a:p>
            </p:txBody>
          </p:sp>
          <p:sp>
            <p:nvSpPr>
              <p:cNvPr id="64" name="TextBox 50"/>
              <p:cNvSpPr txBox="1"/>
              <p:nvPr/>
            </p:nvSpPr>
            <p:spPr>
              <a:xfrm>
                <a:off x="1360715" y="2098398"/>
                <a:ext cx="486480" cy="570046"/>
              </a:xfrm>
              <a:prstGeom prst="rect">
                <a:avLst/>
              </a:prstGeom>
              <a:noFill/>
            </p:spPr>
            <p:txBody>
              <a:bodyPr wrap="square" lIns="0" tIns="0" rIns="0" bIns="0" rtlCol="0">
                <a:spAutoFit/>
              </a:bodyPr>
              <a:lstStyle/>
              <a:p>
                <a:pPr algn="ctr">
                  <a:lnSpc>
                    <a:spcPct val="120000"/>
                  </a:lnSpc>
                </a:pPr>
                <a:r>
                  <a:rPr lang="en-US" altLang="zh-CN" sz="2800" dirty="0" smtClean="0">
                    <a:solidFill>
                      <a:schemeClr val="bg1">
                        <a:lumMod val="95000"/>
                      </a:schemeClr>
                    </a:solidFill>
                    <a:latin typeface="Agency FB" panose="020B0503020202020204" pitchFamily="34" charset="0"/>
                    <a:ea typeface="思源黑体" panose="020B0500000000000000" pitchFamily="34" charset="-122"/>
                  </a:rPr>
                  <a:t>05</a:t>
                </a:r>
                <a:endParaRPr lang="en-US" altLang="zh-CN" sz="2800" dirty="0">
                  <a:solidFill>
                    <a:schemeClr val="bg1">
                      <a:lumMod val="95000"/>
                    </a:schemeClr>
                  </a:solidFill>
                  <a:latin typeface="Agency FB" panose="020B0503020202020204" pitchFamily="34" charset="0"/>
                  <a:ea typeface="思源黑体" panose="020B0500000000000000" pitchFamily="34" charset="-122"/>
                </a:endParaRPr>
              </a:p>
            </p:txBody>
          </p:sp>
        </p:grpSp>
        <p:sp>
          <p:nvSpPr>
            <p:cNvPr id="62" name="Freeform 6"/>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dirty="0">
                <a:solidFill>
                  <a:schemeClr val="lt1"/>
                </a:solidFill>
              </a:endParaRPr>
            </a:p>
          </p:txBody>
        </p:sp>
      </p:grpSp>
      <p:grpSp>
        <p:nvGrpSpPr>
          <p:cNvPr id="65" name="组合 64"/>
          <p:cNvGrpSpPr/>
          <p:nvPr/>
        </p:nvGrpSpPr>
        <p:grpSpPr>
          <a:xfrm>
            <a:off x="6767290" y="4835916"/>
            <a:ext cx="978986" cy="904442"/>
            <a:chOff x="964390" y="1912008"/>
            <a:chExt cx="1144622" cy="1057466"/>
          </a:xfrm>
        </p:grpSpPr>
        <p:grpSp>
          <p:nvGrpSpPr>
            <p:cNvPr id="66" name="组合 65"/>
            <p:cNvGrpSpPr/>
            <p:nvPr/>
          </p:nvGrpSpPr>
          <p:grpSpPr>
            <a:xfrm>
              <a:off x="1079211" y="2016920"/>
              <a:ext cx="914982" cy="846745"/>
              <a:chOff x="1135555" y="1996465"/>
              <a:chExt cx="960161" cy="888555"/>
            </a:xfrm>
          </p:grpSpPr>
          <p:sp>
            <p:nvSpPr>
              <p:cNvPr id="68" name="Freeform 7"/>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a:solidFill>
                    <a:schemeClr val="lt1"/>
                  </a:solidFill>
                </a:endParaRPr>
              </a:p>
            </p:txBody>
          </p:sp>
          <p:sp>
            <p:nvSpPr>
              <p:cNvPr id="69" name="TextBox 50"/>
              <p:cNvSpPr txBox="1"/>
              <p:nvPr/>
            </p:nvSpPr>
            <p:spPr>
              <a:xfrm>
                <a:off x="1325681" y="2133310"/>
                <a:ext cx="556544" cy="570046"/>
              </a:xfrm>
              <a:prstGeom prst="rect">
                <a:avLst/>
              </a:prstGeom>
              <a:noFill/>
            </p:spPr>
            <p:txBody>
              <a:bodyPr wrap="square" lIns="0" tIns="0" rIns="0" bIns="0" rtlCol="0">
                <a:spAutoFit/>
              </a:bodyPr>
              <a:lstStyle/>
              <a:p>
                <a:pPr algn="ctr">
                  <a:lnSpc>
                    <a:spcPct val="120000"/>
                  </a:lnSpc>
                </a:pPr>
                <a:r>
                  <a:rPr lang="en-US" altLang="zh-CN" sz="2800" dirty="0" smtClean="0">
                    <a:solidFill>
                      <a:schemeClr val="bg1">
                        <a:lumMod val="95000"/>
                      </a:schemeClr>
                    </a:solidFill>
                    <a:latin typeface="Agency FB" panose="020B0503020202020204" pitchFamily="34" charset="0"/>
                    <a:ea typeface="思源黑体" panose="020B0500000000000000" pitchFamily="34" charset="-122"/>
                  </a:rPr>
                  <a:t>06</a:t>
                </a:r>
                <a:endParaRPr lang="en-US" altLang="zh-CN" sz="2800" dirty="0">
                  <a:solidFill>
                    <a:schemeClr val="bg1">
                      <a:lumMod val="95000"/>
                    </a:schemeClr>
                  </a:solidFill>
                  <a:latin typeface="Agency FB" panose="020B0503020202020204" pitchFamily="34" charset="0"/>
                  <a:ea typeface="思源黑体" panose="020B0500000000000000" pitchFamily="34" charset="-122"/>
                </a:endParaRPr>
              </a:p>
            </p:txBody>
          </p:sp>
        </p:grpSp>
        <p:sp>
          <p:nvSpPr>
            <p:cNvPr id="67" name="Freeform 6"/>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dirty="0">
                <a:solidFill>
                  <a:schemeClr val="lt1"/>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1+#ppt_w/2"/>
                                          </p:val>
                                        </p:tav>
                                        <p:tav tm="100000">
                                          <p:val>
                                            <p:strVal val="#ppt_x"/>
                                          </p:val>
                                        </p:tav>
                                      </p:tavLst>
                                    </p:anim>
                                    <p:anim calcmode="lin" valueType="num">
                                      <p:cBhvr additive="base">
                                        <p:cTn id="8" dur="500" fill="hold"/>
                                        <p:tgtEl>
                                          <p:spTgt spid="14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0"/>
                                        </p:tgtEl>
                                        <p:attrNameLst>
                                          <p:attrName>style.visibility</p:attrName>
                                        </p:attrNameLst>
                                      </p:cBhvr>
                                      <p:to>
                                        <p:strVal val="visible"/>
                                      </p:to>
                                    </p:set>
                                    <p:anim calcmode="lin" valueType="num">
                                      <p:cBhvr additive="base">
                                        <p:cTn id="11" dur="500" fill="hold"/>
                                        <p:tgtEl>
                                          <p:spTgt spid="140"/>
                                        </p:tgtEl>
                                        <p:attrNameLst>
                                          <p:attrName>ppt_x</p:attrName>
                                        </p:attrNameLst>
                                      </p:cBhvr>
                                      <p:tavLst>
                                        <p:tav tm="0">
                                          <p:val>
                                            <p:strVal val="1+#ppt_w/2"/>
                                          </p:val>
                                        </p:tav>
                                        <p:tav tm="100000">
                                          <p:val>
                                            <p:strVal val="#ppt_x"/>
                                          </p:val>
                                        </p:tav>
                                      </p:tavLst>
                                    </p:anim>
                                    <p:anim calcmode="lin" valueType="num">
                                      <p:cBhvr additive="base">
                                        <p:cTn id="12" dur="500" fill="hold"/>
                                        <p:tgtEl>
                                          <p:spTgt spid="14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par>
                                <p:cTn id="17" presetID="8" presetClass="emph" presetSubtype="0" fill="hold" nodeType="withEffect">
                                  <p:stCondLst>
                                    <p:cond delay="0"/>
                                  </p:stCondLst>
                                  <p:childTnLst>
                                    <p:animRot by="21600000">
                                      <p:cBhvr>
                                        <p:cTn id="18" dur="500" fill="hold"/>
                                        <p:tgtEl>
                                          <p:spTgt spid="3"/>
                                        </p:tgtEl>
                                        <p:attrNameLst>
                                          <p:attrName>r</p:attrName>
                                        </p:attrNameLst>
                                      </p:cBhvr>
                                    </p:animRot>
                                  </p:childTnLst>
                                </p:cTn>
                              </p:par>
                              <p:par>
                                <p:cTn id="19" presetID="2" presetClass="entr" presetSubtype="2" fill="hold" grpId="0" nodeType="withEffect">
                                  <p:stCondLst>
                                    <p:cond delay="200"/>
                                  </p:stCondLst>
                                  <p:childTnLst>
                                    <p:set>
                                      <p:cBhvr>
                                        <p:cTn id="20" dur="1" fill="hold">
                                          <p:stCondLst>
                                            <p:cond delay="0"/>
                                          </p:stCondLst>
                                        </p:cTn>
                                        <p:tgtEl>
                                          <p:spTgt spid="145"/>
                                        </p:tgtEl>
                                        <p:attrNameLst>
                                          <p:attrName>style.visibility</p:attrName>
                                        </p:attrNameLst>
                                      </p:cBhvr>
                                      <p:to>
                                        <p:strVal val="visible"/>
                                      </p:to>
                                    </p:set>
                                    <p:anim calcmode="lin" valueType="num">
                                      <p:cBhvr additive="base">
                                        <p:cTn id="21" dur="500" fill="hold"/>
                                        <p:tgtEl>
                                          <p:spTgt spid="145"/>
                                        </p:tgtEl>
                                        <p:attrNameLst>
                                          <p:attrName>ppt_x</p:attrName>
                                        </p:attrNameLst>
                                      </p:cBhvr>
                                      <p:tavLst>
                                        <p:tav tm="0">
                                          <p:val>
                                            <p:strVal val="1+#ppt_w/2"/>
                                          </p:val>
                                        </p:tav>
                                        <p:tav tm="100000">
                                          <p:val>
                                            <p:strVal val="#ppt_x"/>
                                          </p:val>
                                        </p:tav>
                                      </p:tavLst>
                                    </p:anim>
                                    <p:anim calcmode="lin" valueType="num">
                                      <p:cBhvr additive="base">
                                        <p:cTn id="22" dur="500" fill="hold"/>
                                        <p:tgtEl>
                                          <p:spTgt spid="14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200"/>
                                  </p:stCondLst>
                                  <p:childTnLst>
                                    <p:set>
                                      <p:cBhvr>
                                        <p:cTn id="24" dur="1" fill="hold">
                                          <p:stCondLst>
                                            <p:cond delay="0"/>
                                          </p:stCondLst>
                                        </p:cTn>
                                        <p:tgtEl>
                                          <p:spTgt spid="146"/>
                                        </p:tgtEl>
                                        <p:attrNameLst>
                                          <p:attrName>style.visibility</p:attrName>
                                        </p:attrNameLst>
                                      </p:cBhvr>
                                      <p:to>
                                        <p:strVal val="visible"/>
                                      </p:to>
                                    </p:set>
                                    <p:anim calcmode="lin" valueType="num">
                                      <p:cBhvr additive="base">
                                        <p:cTn id="25" dur="500" fill="hold"/>
                                        <p:tgtEl>
                                          <p:spTgt spid="146"/>
                                        </p:tgtEl>
                                        <p:attrNameLst>
                                          <p:attrName>ppt_x</p:attrName>
                                        </p:attrNameLst>
                                      </p:cBhvr>
                                      <p:tavLst>
                                        <p:tav tm="0">
                                          <p:val>
                                            <p:strVal val="1+#ppt_w/2"/>
                                          </p:val>
                                        </p:tav>
                                        <p:tav tm="100000">
                                          <p:val>
                                            <p:strVal val="#ppt_x"/>
                                          </p:val>
                                        </p:tav>
                                      </p:tavLst>
                                    </p:anim>
                                    <p:anim calcmode="lin" valueType="num">
                                      <p:cBhvr additive="base">
                                        <p:cTn id="26" dur="500" fill="hold"/>
                                        <p:tgtEl>
                                          <p:spTgt spid="146"/>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20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0-#ppt_w/2"/>
                                          </p:val>
                                        </p:tav>
                                        <p:tav tm="100000">
                                          <p:val>
                                            <p:strVal val="#ppt_x"/>
                                          </p:val>
                                        </p:tav>
                                      </p:tavLst>
                                    </p:anim>
                                    <p:anim calcmode="lin" valueType="num">
                                      <p:cBhvr additive="base">
                                        <p:cTn id="30" dur="500" fill="hold"/>
                                        <p:tgtEl>
                                          <p:spTgt spid="42"/>
                                        </p:tgtEl>
                                        <p:attrNameLst>
                                          <p:attrName>ppt_y</p:attrName>
                                        </p:attrNameLst>
                                      </p:cBhvr>
                                      <p:tavLst>
                                        <p:tav tm="0">
                                          <p:val>
                                            <p:strVal val="#ppt_y"/>
                                          </p:val>
                                        </p:tav>
                                        <p:tav tm="100000">
                                          <p:val>
                                            <p:strVal val="#ppt_y"/>
                                          </p:val>
                                        </p:tav>
                                      </p:tavLst>
                                    </p:anim>
                                  </p:childTnLst>
                                </p:cTn>
                              </p:par>
                              <p:par>
                                <p:cTn id="31" presetID="8" presetClass="emph" presetSubtype="0" fill="hold" nodeType="withEffect">
                                  <p:stCondLst>
                                    <p:cond delay="200"/>
                                  </p:stCondLst>
                                  <p:childTnLst>
                                    <p:animRot by="21600000">
                                      <p:cBhvr>
                                        <p:cTn id="32" dur="500" fill="hold"/>
                                        <p:tgtEl>
                                          <p:spTgt spid="42"/>
                                        </p:tgtEl>
                                        <p:attrNameLst>
                                          <p:attrName>r</p:attrName>
                                        </p:attrNameLst>
                                      </p:cBhvr>
                                    </p:animRot>
                                  </p:childTnLst>
                                </p:cTn>
                              </p:par>
                              <p:par>
                                <p:cTn id="33" presetID="2" presetClass="entr" presetSubtype="2" fill="hold" grpId="0" nodeType="withEffect">
                                  <p:stCondLst>
                                    <p:cond delay="4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500" fill="hold"/>
                                        <p:tgtEl>
                                          <p:spTgt spid="57"/>
                                        </p:tgtEl>
                                        <p:attrNameLst>
                                          <p:attrName>ppt_x</p:attrName>
                                        </p:attrNameLst>
                                      </p:cBhvr>
                                      <p:tavLst>
                                        <p:tav tm="0">
                                          <p:val>
                                            <p:strVal val="1+#ppt_w/2"/>
                                          </p:val>
                                        </p:tav>
                                        <p:tav tm="100000">
                                          <p:val>
                                            <p:strVal val="#ppt_x"/>
                                          </p:val>
                                        </p:tav>
                                      </p:tavLst>
                                    </p:anim>
                                    <p:anim calcmode="lin" valueType="num">
                                      <p:cBhvr additive="base">
                                        <p:cTn id="36" dur="500" fill="hold"/>
                                        <p:tgtEl>
                                          <p:spTgt spid="5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400"/>
                                  </p:stCondLst>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500" fill="hold"/>
                                        <p:tgtEl>
                                          <p:spTgt spid="58"/>
                                        </p:tgtEl>
                                        <p:attrNameLst>
                                          <p:attrName>ppt_x</p:attrName>
                                        </p:attrNameLst>
                                      </p:cBhvr>
                                      <p:tavLst>
                                        <p:tav tm="0">
                                          <p:val>
                                            <p:strVal val="1+#ppt_w/2"/>
                                          </p:val>
                                        </p:tav>
                                        <p:tav tm="100000">
                                          <p:val>
                                            <p:strVal val="#ppt_x"/>
                                          </p:val>
                                        </p:tav>
                                      </p:tavLst>
                                    </p:anim>
                                    <p:anim calcmode="lin" valueType="num">
                                      <p:cBhvr additive="base">
                                        <p:cTn id="40" dur="500" fill="hold"/>
                                        <p:tgtEl>
                                          <p:spTgt spid="58"/>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40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0-#ppt_w/2"/>
                                          </p:val>
                                        </p:tav>
                                        <p:tav tm="100000">
                                          <p:val>
                                            <p:strVal val="#ppt_x"/>
                                          </p:val>
                                        </p:tav>
                                      </p:tavLst>
                                    </p:anim>
                                    <p:anim calcmode="lin" valueType="num">
                                      <p:cBhvr additive="base">
                                        <p:cTn id="44" dur="500" fill="hold"/>
                                        <p:tgtEl>
                                          <p:spTgt spid="47"/>
                                        </p:tgtEl>
                                        <p:attrNameLst>
                                          <p:attrName>ppt_y</p:attrName>
                                        </p:attrNameLst>
                                      </p:cBhvr>
                                      <p:tavLst>
                                        <p:tav tm="0">
                                          <p:val>
                                            <p:strVal val="#ppt_y"/>
                                          </p:val>
                                        </p:tav>
                                        <p:tav tm="100000">
                                          <p:val>
                                            <p:strVal val="#ppt_y"/>
                                          </p:val>
                                        </p:tav>
                                      </p:tavLst>
                                    </p:anim>
                                  </p:childTnLst>
                                </p:cTn>
                              </p:par>
                              <p:par>
                                <p:cTn id="45" presetID="8" presetClass="emph" presetSubtype="0" fill="hold" nodeType="withEffect">
                                  <p:stCondLst>
                                    <p:cond delay="400"/>
                                  </p:stCondLst>
                                  <p:childTnLst>
                                    <p:animRot by="21600000">
                                      <p:cBhvr>
                                        <p:cTn id="46" dur="500" fill="hold"/>
                                        <p:tgtEl>
                                          <p:spTgt spid="47"/>
                                        </p:tgtEl>
                                        <p:attrNameLst>
                                          <p:attrName>r</p:attrName>
                                        </p:attrNameLst>
                                      </p:cBhvr>
                                    </p:animRot>
                                  </p:childTnLst>
                                </p:cTn>
                              </p:par>
                            </p:childTnLst>
                          </p:cTn>
                        </p:par>
                        <p:par>
                          <p:cTn id="47" fill="hold">
                            <p:stCondLst>
                              <p:cond delay="500"/>
                            </p:stCondLst>
                            <p:childTnLst>
                              <p:par>
                                <p:cTn id="48" presetID="2" presetClass="entr" presetSubtype="2" fill="hold" grpId="0" nodeType="afterEffect">
                                  <p:stCondLst>
                                    <p:cond delay="0"/>
                                  </p:stCondLst>
                                  <p:childTnLst>
                                    <p:set>
                                      <p:cBhvr>
                                        <p:cTn id="49" dur="1" fill="hold">
                                          <p:stCondLst>
                                            <p:cond delay="0"/>
                                          </p:stCondLst>
                                        </p:cTn>
                                        <p:tgtEl>
                                          <p:spTgt spid="155"/>
                                        </p:tgtEl>
                                        <p:attrNameLst>
                                          <p:attrName>style.visibility</p:attrName>
                                        </p:attrNameLst>
                                      </p:cBhvr>
                                      <p:to>
                                        <p:strVal val="visible"/>
                                      </p:to>
                                    </p:set>
                                    <p:anim calcmode="lin" valueType="num">
                                      <p:cBhvr additive="base">
                                        <p:cTn id="50" dur="500" fill="hold"/>
                                        <p:tgtEl>
                                          <p:spTgt spid="155"/>
                                        </p:tgtEl>
                                        <p:attrNameLst>
                                          <p:attrName>ppt_x</p:attrName>
                                        </p:attrNameLst>
                                      </p:cBhvr>
                                      <p:tavLst>
                                        <p:tav tm="0">
                                          <p:val>
                                            <p:strVal val="1+#ppt_w/2"/>
                                          </p:val>
                                        </p:tav>
                                        <p:tav tm="100000">
                                          <p:val>
                                            <p:strVal val="#ppt_x"/>
                                          </p:val>
                                        </p:tav>
                                      </p:tavLst>
                                    </p:anim>
                                    <p:anim calcmode="lin" valueType="num">
                                      <p:cBhvr additive="base">
                                        <p:cTn id="51" dur="500" fill="hold"/>
                                        <p:tgtEl>
                                          <p:spTgt spid="155"/>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56"/>
                                        </p:tgtEl>
                                        <p:attrNameLst>
                                          <p:attrName>style.visibility</p:attrName>
                                        </p:attrNameLst>
                                      </p:cBhvr>
                                      <p:to>
                                        <p:strVal val="visible"/>
                                      </p:to>
                                    </p:set>
                                    <p:anim calcmode="lin" valueType="num">
                                      <p:cBhvr additive="base">
                                        <p:cTn id="54" dur="500" fill="hold"/>
                                        <p:tgtEl>
                                          <p:spTgt spid="156"/>
                                        </p:tgtEl>
                                        <p:attrNameLst>
                                          <p:attrName>ppt_x</p:attrName>
                                        </p:attrNameLst>
                                      </p:cBhvr>
                                      <p:tavLst>
                                        <p:tav tm="0">
                                          <p:val>
                                            <p:strVal val="1+#ppt_w/2"/>
                                          </p:val>
                                        </p:tav>
                                        <p:tav tm="100000">
                                          <p:val>
                                            <p:strVal val="#ppt_x"/>
                                          </p:val>
                                        </p:tav>
                                      </p:tavLst>
                                    </p:anim>
                                    <p:anim calcmode="lin" valueType="num">
                                      <p:cBhvr additive="base">
                                        <p:cTn id="55" dur="500" fill="hold"/>
                                        <p:tgtEl>
                                          <p:spTgt spid="156"/>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 calcmode="lin" valueType="num">
                                      <p:cBhvr additive="base">
                                        <p:cTn id="58" dur="500" fill="hold"/>
                                        <p:tgtEl>
                                          <p:spTgt spid="52"/>
                                        </p:tgtEl>
                                        <p:attrNameLst>
                                          <p:attrName>ppt_x</p:attrName>
                                        </p:attrNameLst>
                                      </p:cBhvr>
                                      <p:tavLst>
                                        <p:tav tm="0">
                                          <p:val>
                                            <p:strVal val="0-#ppt_w/2"/>
                                          </p:val>
                                        </p:tav>
                                        <p:tav tm="100000">
                                          <p:val>
                                            <p:strVal val="#ppt_x"/>
                                          </p:val>
                                        </p:tav>
                                      </p:tavLst>
                                    </p:anim>
                                    <p:anim calcmode="lin" valueType="num">
                                      <p:cBhvr additive="base">
                                        <p:cTn id="59" dur="500" fill="hold"/>
                                        <p:tgtEl>
                                          <p:spTgt spid="52"/>
                                        </p:tgtEl>
                                        <p:attrNameLst>
                                          <p:attrName>ppt_y</p:attrName>
                                        </p:attrNameLst>
                                      </p:cBhvr>
                                      <p:tavLst>
                                        <p:tav tm="0">
                                          <p:val>
                                            <p:strVal val="#ppt_y"/>
                                          </p:val>
                                        </p:tav>
                                        <p:tav tm="100000">
                                          <p:val>
                                            <p:strVal val="#ppt_y"/>
                                          </p:val>
                                        </p:tav>
                                      </p:tavLst>
                                    </p:anim>
                                  </p:childTnLst>
                                </p:cTn>
                              </p:par>
                              <p:par>
                                <p:cTn id="60" presetID="8" presetClass="emph" presetSubtype="0" fill="hold" nodeType="withEffect">
                                  <p:stCondLst>
                                    <p:cond delay="0"/>
                                  </p:stCondLst>
                                  <p:childTnLst>
                                    <p:animRot by="21600000">
                                      <p:cBhvr>
                                        <p:cTn id="61" dur="500" fill="hold"/>
                                        <p:tgtEl>
                                          <p:spTgt spid="52"/>
                                        </p:tgtEl>
                                        <p:attrNameLst>
                                          <p:attrName>r</p:attrName>
                                        </p:attrNameLst>
                                      </p:cBhvr>
                                    </p:animRot>
                                  </p:childTnLst>
                                </p:cTn>
                              </p:par>
                              <p:par>
                                <p:cTn id="62" presetID="2" presetClass="entr" presetSubtype="2" fill="hold" grpId="0" nodeType="withEffect">
                                  <p:stCondLst>
                                    <p:cond delay="200"/>
                                  </p:stCondLst>
                                  <p:childTnLst>
                                    <p:set>
                                      <p:cBhvr>
                                        <p:cTn id="63" dur="1" fill="hold">
                                          <p:stCondLst>
                                            <p:cond delay="0"/>
                                          </p:stCondLst>
                                        </p:cTn>
                                        <p:tgtEl>
                                          <p:spTgt spid="160"/>
                                        </p:tgtEl>
                                        <p:attrNameLst>
                                          <p:attrName>style.visibility</p:attrName>
                                        </p:attrNameLst>
                                      </p:cBhvr>
                                      <p:to>
                                        <p:strVal val="visible"/>
                                      </p:to>
                                    </p:set>
                                    <p:anim calcmode="lin" valueType="num">
                                      <p:cBhvr additive="base">
                                        <p:cTn id="64" dur="500" fill="hold"/>
                                        <p:tgtEl>
                                          <p:spTgt spid="160"/>
                                        </p:tgtEl>
                                        <p:attrNameLst>
                                          <p:attrName>ppt_x</p:attrName>
                                        </p:attrNameLst>
                                      </p:cBhvr>
                                      <p:tavLst>
                                        <p:tav tm="0">
                                          <p:val>
                                            <p:strVal val="1+#ppt_w/2"/>
                                          </p:val>
                                        </p:tav>
                                        <p:tav tm="100000">
                                          <p:val>
                                            <p:strVal val="#ppt_x"/>
                                          </p:val>
                                        </p:tav>
                                      </p:tavLst>
                                    </p:anim>
                                    <p:anim calcmode="lin" valueType="num">
                                      <p:cBhvr additive="base">
                                        <p:cTn id="65" dur="500" fill="hold"/>
                                        <p:tgtEl>
                                          <p:spTgt spid="160"/>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200"/>
                                  </p:stCondLst>
                                  <p:childTnLst>
                                    <p:set>
                                      <p:cBhvr>
                                        <p:cTn id="67" dur="1" fill="hold">
                                          <p:stCondLst>
                                            <p:cond delay="0"/>
                                          </p:stCondLst>
                                        </p:cTn>
                                        <p:tgtEl>
                                          <p:spTgt spid="161"/>
                                        </p:tgtEl>
                                        <p:attrNameLst>
                                          <p:attrName>style.visibility</p:attrName>
                                        </p:attrNameLst>
                                      </p:cBhvr>
                                      <p:to>
                                        <p:strVal val="visible"/>
                                      </p:to>
                                    </p:set>
                                    <p:anim calcmode="lin" valueType="num">
                                      <p:cBhvr additive="base">
                                        <p:cTn id="68" dur="500" fill="hold"/>
                                        <p:tgtEl>
                                          <p:spTgt spid="161"/>
                                        </p:tgtEl>
                                        <p:attrNameLst>
                                          <p:attrName>ppt_x</p:attrName>
                                        </p:attrNameLst>
                                      </p:cBhvr>
                                      <p:tavLst>
                                        <p:tav tm="0">
                                          <p:val>
                                            <p:strVal val="1+#ppt_w/2"/>
                                          </p:val>
                                        </p:tav>
                                        <p:tav tm="100000">
                                          <p:val>
                                            <p:strVal val="#ppt_x"/>
                                          </p:val>
                                        </p:tav>
                                      </p:tavLst>
                                    </p:anim>
                                    <p:anim calcmode="lin" valueType="num">
                                      <p:cBhvr additive="base">
                                        <p:cTn id="69" dur="500" fill="hold"/>
                                        <p:tgtEl>
                                          <p:spTgt spid="161"/>
                                        </p:tgtEl>
                                        <p:attrNameLst>
                                          <p:attrName>ppt_y</p:attrName>
                                        </p:attrNameLst>
                                      </p:cBhvr>
                                      <p:tavLst>
                                        <p:tav tm="0">
                                          <p:val>
                                            <p:strVal val="#ppt_y"/>
                                          </p:val>
                                        </p:tav>
                                        <p:tav tm="100000">
                                          <p:val>
                                            <p:strVal val="#ppt_y"/>
                                          </p:val>
                                        </p:tav>
                                      </p:tavLst>
                                    </p:anim>
                                  </p:childTnLst>
                                </p:cTn>
                              </p:par>
                              <p:par>
                                <p:cTn id="70" presetID="2" presetClass="entr" presetSubtype="8" fill="hold" nodeType="withEffect">
                                  <p:stCondLst>
                                    <p:cond delay="20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0-#ppt_w/2"/>
                                          </p:val>
                                        </p:tav>
                                        <p:tav tm="100000">
                                          <p:val>
                                            <p:strVal val="#ppt_x"/>
                                          </p:val>
                                        </p:tav>
                                      </p:tavLst>
                                    </p:anim>
                                    <p:anim calcmode="lin" valueType="num">
                                      <p:cBhvr additive="base">
                                        <p:cTn id="73" dur="500" fill="hold"/>
                                        <p:tgtEl>
                                          <p:spTgt spid="60"/>
                                        </p:tgtEl>
                                        <p:attrNameLst>
                                          <p:attrName>ppt_y</p:attrName>
                                        </p:attrNameLst>
                                      </p:cBhvr>
                                      <p:tavLst>
                                        <p:tav tm="0">
                                          <p:val>
                                            <p:strVal val="#ppt_y"/>
                                          </p:val>
                                        </p:tav>
                                        <p:tav tm="100000">
                                          <p:val>
                                            <p:strVal val="#ppt_y"/>
                                          </p:val>
                                        </p:tav>
                                      </p:tavLst>
                                    </p:anim>
                                  </p:childTnLst>
                                </p:cTn>
                              </p:par>
                              <p:par>
                                <p:cTn id="74" presetID="8" presetClass="emph" presetSubtype="0" fill="hold" nodeType="withEffect">
                                  <p:stCondLst>
                                    <p:cond delay="200"/>
                                  </p:stCondLst>
                                  <p:childTnLst>
                                    <p:animRot by="21600000">
                                      <p:cBhvr>
                                        <p:cTn id="75" dur="500" fill="hold"/>
                                        <p:tgtEl>
                                          <p:spTgt spid="60"/>
                                        </p:tgtEl>
                                        <p:attrNameLst>
                                          <p:attrName>r</p:attrName>
                                        </p:attrNameLst>
                                      </p:cBhvr>
                                    </p:animRot>
                                  </p:childTnLst>
                                </p:cTn>
                              </p:par>
                              <p:par>
                                <p:cTn id="76" presetID="2" presetClass="entr" presetSubtype="2" fill="hold" grpId="0" nodeType="withEffect">
                                  <p:stCondLst>
                                    <p:cond delay="400"/>
                                  </p:stCondLst>
                                  <p:childTnLst>
                                    <p:set>
                                      <p:cBhvr>
                                        <p:cTn id="77" dur="1" fill="hold">
                                          <p:stCondLst>
                                            <p:cond delay="0"/>
                                          </p:stCondLst>
                                        </p:cTn>
                                        <p:tgtEl>
                                          <p:spTgt spid="83"/>
                                        </p:tgtEl>
                                        <p:attrNameLst>
                                          <p:attrName>style.visibility</p:attrName>
                                        </p:attrNameLst>
                                      </p:cBhvr>
                                      <p:to>
                                        <p:strVal val="visible"/>
                                      </p:to>
                                    </p:set>
                                    <p:anim calcmode="lin" valueType="num">
                                      <p:cBhvr additive="base">
                                        <p:cTn id="78" dur="500" fill="hold"/>
                                        <p:tgtEl>
                                          <p:spTgt spid="83"/>
                                        </p:tgtEl>
                                        <p:attrNameLst>
                                          <p:attrName>ppt_x</p:attrName>
                                        </p:attrNameLst>
                                      </p:cBhvr>
                                      <p:tavLst>
                                        <p:tav tm="0">
                                          <p:val>
                                            <p:strVal val="1+#ppt_w/2"/>
                                          </p:val>
                                        </p:tav>
                                        <p:tav tm="100000">
                                          <p:val>
                                            <p:strVal val="#ppt_x"/>
                                          </p:val>
                                        </p:tav>
                                      </p:tavLst>
                                    </p:anim>
                                    <p:anim calcmode="lin" valueType="num">
                                      <p:cBhvr additive="base">
                                        <p:cTn id="79" dur="500" fill="hold"/>
                                        <p:tgtEl>
                                          <p:spTgt spid="83"/>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400"/>
                                  </p:stCondLst>
                                  <p:childTnLst>
                                    <p:set>
                                      <p:cBhvr>
                                        <p:cTn id="81" dur="1" fill="hold">
                                          <p:stCondLst>
                                            <p:cond delay="0"/>
                                          </p:stCondLst>
                                        </p:cTn>
                                        <p:tgtEl>
                                          <p:spTgt spid="84"/>
                                        </p:tgtEl>
                                        <p:attrNameLst>
                                          <p:attrName>style.visibility</p:attrName>
                                        </p:attrNameLst>
                                      </p:cBhvr>
                                      <p:to>
                                        <p:strVal val="visible"/>
                                      </p:to>
                                    </p:set>
                                    <p:anim calcmode="lin" valueType="num">
                                      <p:cBhvr additive="base">
                                        <p:cTn id="82" dur="500" fill="hold"/>
                                        <p:tgtEl>
                                          <p:spTgt spid="84"/>
                                        </p:tgtEl>
                                        <p:attrNameLst>
                                          <p:attrName>ppt_x</p:attrName>
                                        </p:attrNameLst>
                                      </p:cBhvr>
                                      <p:tavLst>
                                        <p:tav tm="0">
                                          <p:val>
                                            <p:strVal val="1+#ppt_w/2"/>
                                          </p:val>
                                        </p:tav>
                                        <p:tav tm="100000">
                                          <p:val>
                                            <p:strVal val="#ppt_x"/>
                                          </p:val>
                                        </p:tav>
                                      </p:tavLst>
                                    </p:anim>
                                    <p:anim calcmode="lin" valueType="num">
                                      <p:cBhvr additive="base">
                                        <p:cTn id="83" dur="500" fill="hold"/>
                                        <p:tgtEl>
                                          <p:spTgt spid="84"/>
                                        </p:tgtEl>
                                        <p:attrNameLst>
                                          <p:attrName>ppt_y</p:attrName>
                                        </p:attrNameLst>
                                      </p:cBhvr>
                                      <p:tavLst>
                                        <p:tav tm="0">
                                          <p:val>
                                            <p:strVal val="#ppt_y"/>
                                          </p:val>
                                        </p:tav>
                                        <p:tav tm="100000">
                                          <p:val>
                                            <p:strVal val="#ppt_y"/>
                                          </p:val>
                                        </p:tav>
                                      </p:tavLst>
                                    </p:anim>
                                  </p:childTnLst>
                                </p:cTn>
                              </p:par>
                              <p:par>
                                <p:cTn id="84" presetID="2" presetClass="entr" presetSubtype="8" fill="hold" nodeType="withEffect">
                                  <p:stCondLst>
                                    <p:cond delay="4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500" fill="hold"/>
                                        <p:tgtEl>
                                          <p:spTgt spid="65"/>
                                        </p:tgtEl>
                                        <p:attrNameLst>
                                          <p:attrName>ppt_x</p:attrName>
                                        </p:attrNameLst>
                                      </p:cBhvr>
                                      <p:tavLst>
                                        <p:tav tm="0">
                                          <p:val>
                                            <p:strVal val="0-#ppt_w/2"/>
                                          </p:val>
                                        </p:tav>
                                        <p:tav tm="100000">
                                          <p:val>
                                            <p:strVal val="#ppt_x"/>
                                          </p:val>
                                        </p:tav>
                                      </p:tavLst>
                                    </p:anim>
                                    <p:anim calcmode="lin" valueType="num">
                                      <p:cBhvr additive="base">
                                        <p:cTn id="87" dur="500" fill="hold"/>
                                        <p:tgtEl>
                                          <p:spTgt spid="65"/>
                                        </p:tgtEl>
                                        <p:attrNameLst>
                                          <p:attrName>ppt_y</p:attrName>
                                        </p:attrNameLst>
                                      </p:cBhvr>
                                      <p:tavLst>
                                        <p:tav tm="0">
                                          <p:val>
                                            <p:strVal val="#ppt_y"/>
                                          </p:val>
                                        </p:tav>
                                        <p:tav tm="100000">
                                          <p:val>
                                            <p:strVal val="#ppt_y"/>
                                          </p:val>
                                        </p:tav>
                                      </p:tavLst>
                                    </p:anim>
                                  </p:childTnLst>
                                </p:cTn>
                              </p:par>
                              <p:par>
                                <p:cTn id="88" presetID="8" presetClass="emph" presetSubtype="0" fill="hold" nodeType="withEffect">
                                  <p:stCondLst>
                                    <p:cond delay="400"/>
                                  </p:stCondLst>
                                  <p:childTnLst>
                                    <p:animRot by="21600000">
                                      <p:cBhvr>
                                        <p:cTn id="89" dur="500" fill="hold"/>
                                        <p:tgtEl>
                                          <p:spTgt spid="6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P spid="145" grpId="0"/>
      <p:bldP spid="146" grpId="0"/>
      <p:bldP spid="155" grpId="0"/>
      <p:bldP spid="156" grpId="0"/>
      <p:bldP spid="160" grpId="0"/>
      <p:bldP spid="161" grpId="0"/>
      <p:bldP spid="57" grpId="0"/>
      <p:bldP spid="58" grpId="0"/>
      <p:bldP spid="83" grpId="0"/>
      <p:bldP spid="8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亮点与不足</a:t>
            </a:r>
            <a:endParaRPr lang="zh-CN" altLang="en-US" dirty="0"/>
          </a:p>
        </p:txBody>
      </p:sp>
      <p:grpSp>
        <p:nvGrpSpPr>
          <p:cNvPr id="36" name="组合 35"/>
          <p:cNvGrpSpPr/>
          <p:nvPr/>
        </p:nvGrpSpPr>
        <p:grpSpPr>
          <a:xfrm>
            <a:off x="1253111" y="2461982"/>
            <a:ext cx="469233" cy="469233"/>
            <a:chOff x="3554916" y="2857764"/>
            <a:chExt cx="605676" cy="605676"/>
          </a:xfrm>
        </p:grpSpPr>
        <p:sp>
          <p:nvSpPr>
            <p:cNvPr id="33" name="椭圆 32"/>
            <p:cNvSpPr/>
            <p:nvPr/>
          </p:nvSpPr>
          <p:spPr>
            <a:xfrm>
              <a:off x="3554916" y="2857764"/>
              <a:ext cx="605676" cy="605676"/>
            </a:xfrm>
            <a:prstGeom prst="ellipse">
              <a:avLst/>
            </a:prstGeom>
            <a:solidFill>
              <a:schemeClr val="bg1"/>
            </a:solidFill>
            <a:ln w="28575">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15" name="组合 14"/>
            <p:cNvGrpSpPr/>
            <p:nvPr/>
          </p:nvGrpSpPr>
          <p:grpSpPr>
            <a:xfrm>
              <a:off x="3669345" y="3002908"/>
              <a:ext cx="376818" cy="305864"/>
              <a:chOff x="1998664" y="2974975"/>
              <a:chExt cx="623888" cy="506413"/>
            </a:xfrm>
            <a:solidFill>
              <a:schemeClr val="accent1"/>
            </a:solidFill>
          </p:grpSpPr>
          <p:sp>
            <p:nvSpPr>
              <p:cNvPr id="17" name="Freeform 55"/>
              <p:cNvSpPr/>
              <p:nvPr/>
            </p:nvSpPr>
            <p:spPr bwMode="auto">
              <a:xfrm>
                <a:off x="2079625" y="3178175"/>
                <a:ext cx="206375" cy="41275"/>
              </a:xfrm>
              <a:custGeom>
                <a:avLst/>
                <a:gdLst>
                  <a:gd name="T0" fmla="*/ 107 w 118"/>
                  <a:gd name="T1" fmla="*/ 24 h 24"/>
                  <a:gd name="T2" fmla="*/ 12 w 118"/>
                  <a:gd name="T3" fmla="*/ 24 h 24"/>
                  <a:gd name="T4" fmla="*/ 0 w 118"/>
                  <a:gd name="T5" fmla="*/ 12 h 24"/>
                  <a:gd name="T6" fmla="*/ 12 w 118"/>
                  <a:gd name="T7" fmla="*/ 0 h 24"/>
                  <a:gd name="T8" fmla="*/ 107 w 118"/>
                  <a:gd name="T9" fmla="*/ 0 h 24"/>
                  <a:gd name="T10" fmla="*/ 118 w 118"/>
                  <a:gd name="T11" fmla="*/ 12 h 24"/>
                  <a:gd name="T12" fmla="*/ 107 w 11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18" h="24">
                    <a:moveTo>
                      <a:pt x="107" y="24"/>
                    </a:moveTo>
                    <a:cubicBezTo>
                      <a:pt x="12" y="24"/>
                      <a:pt x="12" y="24"/>
                      <a:pt x="12" y="24"/>
                    </a:cubicBezTo>
                    <a:cubicBezTo>
                      <a:pt x="5" y="24"/>
                      <a:pt x="0" y="18"/>
                      <a:pt x="0" y="12"/>
                    </a:cubicBezTo>
                    <a:cubicBezTo>
                      <a:pt x="0" y="6"/>
                      <a:pt x="5" y="0"/>
                      <a:pt x="12" y="0"/>
                    </a:cubicBezTo>
                    <a:cubicBezTo>
                      <a:pt x="107" y="0"/>
                      <a:pt x="107" y="0"/>
                      <a:pt x="107" y="0"/>
                    </a:cubicBezTo>
                    <a:cubicBezTo>
                      <a:pt x="113" y="0"/>
                      <a:pt x="118" y="6"/>
                      <a:pt x="118" y="12"/>
                    </a:cubicBezTo>
                    <a:cubicBezTo>
                      <a:pt x="118" y="18"/>
                      <a:pt x="113" y="24"/>
                      <a:pt x="107" y="24"/>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p>
            </p:txBody>
          </p:sp>
          <p:sp>
            <p:nvSpPr>
              <p:cNvPr id="18" name="Freeform 56"/>
              <p:cNvSpPr/>
              <p:nvPr/>
            </p:nvSpPr>
            <p:spPr bwMode="auto">
              <a:xfrm>
                <a:off x="2105025" y="3182938"/>
                <a:ext cx="39688" cy="85725"/>
              </a:xfrm>
              <a:custGeom>
                <a:avLst/>
                <a:gdLst>
                  <a:gd name="T0" fmla="*/ 11 w 23"/>
                  <a:gd name="T1" fmla="*/ 49 h 49"/>
                  <a:gd name="T2" fmla="*/ 0 w 23"/>
                  <a:gd name="T3" fmla="*/ 37 h 49"/>
                  <a:gd name="T4" fmla="*/ 0 w 23"/>
                  <a:gd name="T5" fmla="*/ 12 h 49"/>
                  <a:gd name="T6" fmla="*/ 11 w 23"/>
                  <a:gd name="T7" fmla="*/ 0 h 49"/>
                  <a:gd name="T8" fmla="*/ 23 w 23"/>
                  <a:gd name="T9" fmla="*/ 12 h 49"/>
                  <a:gd name="T10" fmla="*/ 23 w 23"/>
                  <a:gd name="T11" fmla="*/ 37 h 49"/>
                  <a:gd name="T12" fmla="*/ 11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1" y="49"/>
                    </a:moveTo>
                    <a:cubicBezTo>
                      <a:pt x="5" y="49"/>
                      <a:pt x="0" y="43"/>
                      <a:pt x="0" y="37"/>
                    </a:cubicBezTo>
                    <a:cubicBezTo>
                      <a:pt x="0" y="12"/>
                      <a:pt x="0" y="12"/>
                      <a:pt x="0" y="12"/>
                    </a:cubicBezTo>
                    <a:cubicBezTo>
                      <a:pt x="0" y="5"/>
                      <a:pt x="5" y="0"/>
                      <a:pt x="11" y="0"/>
                    </a:cubicBezTo>
                    <a:cubicBezTo>
                      <a:pt x="18" y="0"/>
                      <a:pt x="23" y="5"/>
                      <a:pt x="23" y="12"/>
                    </a:cubicBezTo>
                    <a:cubicBezTo>
                      <a:pt x="23" y="37"/>
                      <a:pt x="23" y="37"/>
                      <a:pt x="23" y="37"/>
                    </a:cubicBezTo>
                    <a:cubicBezTo>
                      <a:pt x="23" y="43"/>
                      <a:pt x="18" y="49"/>
                      <a:pt x="11" y="49"/>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p>
            </p:txBody>
          </p:sp>
          <p:sp>
            <p:nvSpPr>
              <p:cNvPr id="19" name="Freeform 57"/>
              <p:cNvSpPr/>
              <p:nvPr/>
            </p:nvSpPr>
            <p:spPr bwMode="auto">
              <a:xfrm>
                <a:off x="2152650" y="3182938"/>
                <a:ext cx="41275" cy="85725"/>
              </a:xfrm>
              <a:custGeom>
                <a:avLst/>
                <a:gdLst>
                  <a:gd name="T0" fmla="*/ 12 w 23"/>
                  <a:gd name="T1" fmla="*/ 49 h 49"/>
                  <a:gd name="T2" fmla="*/ 0 w 23"/>
                  <a:gd name="T3" fmla="*/ 37 h 49"/>
                  <a:gd name="T4" fmla="*/ 0 w 23"/>
                  <a:gd name="T5" fmla="*/ 12 h 49"/>
                  <a:gd name="T6" fmla="*/ 12 w 23"/>
                  <a:gd name="T7" fmla="*/ 0 h 49"/>
                  <a:gd name="T8" fmla="*/ 23 w 23"/>
                  <a:gd name="T9" fmla="*/ 12 h 49"/>
                  <a:gd name="T10" fmla="*/ 23 w 23"/>
                  <a:gd name="T11" fmla="*/ 37 h 49"/>
                  <a:gd name="T12" fmla="*/ 12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2" y="49"/>
                    </a:moveTo>
                    <a:cubicBezTo>
                      <a:pt x="5" y="49"/>
                      <a:pt x="0" y="43"/>
                      <a:pt x="0" y="37"/>
                    </a:cubicBezTo>
                    <a:cubicBezTo>
                      <a:pt x="0" y="12"/>
                      <a:pt x="0" y="12"/>
                      <a:pt x="0" y="12"/>
                    </a:cubicBezTo>
                    <a:cubicBezTo>
                      <a:pt x="0" y="5"/>
                      <a:pt x="5" y="0"/>
                      <a:pt x="12" y="0"/>
                    </a:cubicBezTo>
                    <a:cubicBezTo>
                      <a:pt x="18" y="0"/>
                      <a:pt x="23" y="5"/>
                      <a:pt x="23" y="12"/>
                    </a:cubicBezTo>
                    <a:cubicBezTo>
                      <a:pt x="23" y="37"/>
                      <a:pt x="23" y="37"/>
                      <a:pt x="23" y="37"/>
                    </a:cubicBezTo>
                    <a:cubicBezTo>
                      <a:pt x="23" y="43"/>
                      <a:pt x="18" y="49"/>
                      <a:pt x="12" y="49"/>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p>
            </p:txBody>
          </p:sp>
          <p:sp>
            <p:nvSpPr>
              <p:cNvPr id="20" name="Freeform 58"/>
              <p:cNvSpPr>
                <a:spLocks noEditPoints="1"/>
              </p:cNvSpPr>
              <p:nvPr/>
            </p:nvSpPr>
            <p:spPr bwMode="auto">
              <a:xfrm>
                <a:off x="2252663" y="3111500"/>
                <a:ext cx="119063" cy="174625"/>
              </a:xfrm>
              <a:custGeom>
                <a:avLst/>
                <a:gdLst>
                  <a:gd name="T0" fmla="*/ 34 w 68"/>
                  <a:gd name="T1" fmla="*/ 100 h 100"/>
                  <a:gd name="T2" fmla="*/ 0 w 68"/>
                  <a:gd name="T3" fmla="*/ 66 h 100"/>
                  <a:gd name="T4" fmla="*/ 0 w 68"/>
                  <a:gd name="T5" fmla="*/ 34 h 100"/>
                  <a:gd name="T6" fmla="*/ 34 w 68"/>
                  <a:gd name="T7" fmla="*/ 0 h 100"/>
                  <a:gd name="T8" fmla="*/ 68 w 68"/>
                  <a:gd name="T9" fmla="*/ 34 h 100"/>
                  <a:gd name="T10" fmla="*/ 68 w 68"/>
                  <a:gd name="T11" fmla="*/ 66 h 100"/>
                  <a:gd name="T12" fmla="*/ 34 w 68"/>
                  <a:gd name="T13" fmla="*/ 100 h 100"/>
                  <a:gd name="T14" fmla="*/ 34 w 68"/>
                  <a:gd name="T15" fmla="*/ 23 h 100"/>
                  <a:gd name="T16" fmla="*/ 23 w 68"/>
                  <a:gd name="T17" fmla="*/ 34 h 100"/>
                  <a:gd name="T18" fmla="*/ 23 w 68"/>
                  <a:gd name="T19" fmla="*/ 66 h 100"/>
                  <a:gd name="T20" fmla="*/ 34 w 68"/>
                  <a:gd name="T21" fmla="*/ 77 h 100"/>
                  <a:gd name="T22" fmla="*/ 45 w 68"/>
                  <a:gd name="T23" fmla="*/ 66 h 100"/>
                  <a:gd name="T24" fmla="*/ 45 w 68"/>
                  <a:gd name="T25" fmla="*/ 34 h 100"/>
                  <a:gd name="T26" fmla="*/ 34 w 68"/>
                  <a:gd name="T27" fmla="*/ 2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00">
                    <a:moveTo>
                      <a:pt x="34" y="100"/>
                    </a:moveTo>
                    <a:cubicBezTo>
                      <a:pt x="16" y="100"/>
                      <a:pt x="0" y="84"/>
                      <a:pt x="0" y="66"/>
                    </a:cubicBezTo>
                    <a:cubicBezTo>
                      <a:pt x="0" y="34"/>
                      <a:pt x="0" y="34"/>
                      <a:pt x="0" y="34"/>
                    </a:cubicBezTo>
                    <a:cubicBezTo>
                      <a:pt x="0" y="15"/>
                      <a:pt x="16" y="0"/>
                      <a:pt x="34" y="0"/>
                    </a:cubicBezTo>
                    <a:cubicBezTo>
                      <a:pt x="53" y="0"/>
                      <a:pt x="68" y="15"/>
                      <a:pt x="68" y="34"/>
                    </a:cubicBezTo>
                    <a:cubicBezTo>
                      <a:pt x="68" y="66"/>
                      <a:pt x="68" y="66"/>
                      <a:pt x="68" y="66"/>
                    </a:cubicBezTo>
                    <a:cubicBezTo>
                      <a:pt x="68" y="84"/>
                      <a:pt x="53" y="100"/>
                      <a:pt x="34" y="100"/>
                    </a:cubicBezTo>
                    <a:close/>
                    <a:moveTo>
                      <a:pt x="34" y="23"/>
                    </a:moveTo>
                    <a:cubicBezTo>
                      <a:pt x="28" y="23"/>
                      <a:pt x="23" y="28"/>
                      <a:pt x="23" y="34"/>
                    </a:cubicBezTo>
                    <a:cubicBezTo>
                      <a:pt x="23" y="66"/>
                      <a:pt x="23" y="66"/>
                      <a:pt x="23" y="66"/>
                    </a:cubicBezTo>
                    <a:cubicBezTo>
                      <a:pt x="23" y="72"/>
                      <a:pt x="28" y="77"/>
                      <a:pt x="34" y="77"/>
                    </a:cubicBezTo>
                    <a:cubicBezTo>
                      <a:pt x="40" y="77"/>
                      <a:pt x="45" y="72"/>
                      <a:pt x="45" y="66"/>
                    </a:cubicBezTo>
                    <a:cubicBezTo>
                      <a:pt x="45" y="34"/>
                      <a:pt x="45" y="34"/>
                      <a:pt x="45" y="34"/>
                    </a:cubicBezTo>
                    <a:cubicBezTo>
                      <a:pt x="45" y="28"/>
                      <a:pt x="40" y="23"/>
                      <a:pt x="34" y="23"/>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p>
            </p:txBody>
          </p:sp>
          <p:sp>
            <p:nvSpPr>
              <p:cNvPr id="21" name="Freeform 59"/>
              <p:cNvSpPr>
                <a:spLocks noEditPoints="1"/>
              </p:cNvSpPr>
              <p:nvPr/>
            </p:nvSpPr>
            <p:spPr bwMode="auto">
              <a:xfrm>
                <a:off x="1998664" y="2974975"/>
                <a:ext cx="623888" cy="506413"/>
              </a:xfrm>
              <a:custGeom>
                <a:avLst/>
                <a:gdLst>
                  <a:gd name="T0" fmla="*/ 341 w 356"/>
                  <a:gd name="T1" fmla="*/ 240 h 289"/>
                  <a:gd name="T2" fmla="*/ 272 w 356"/>
                  <a:gd name="T3" fmla="*/ 196 h 289"/>
                  <a:gd name="T4" fmla="*/ 252 w 356"/>
                  <a:gd name="T5" fmla="*/ 192 h 289"/>
                  <a:gd name="T6" fmla="*/ 246 w 356"/>
                  <a:gd name="T7" fmla="*/ 195 h 289"/>
                  <a:gd name="T8" fmla="*/ 234 w 356"/>
                  <a:gd name="T9" fmla="*/ 187 h 289"/>
                  <a:gd name="T10" fmla="*/ 246 w 356"/>
                  <a:gd name="T11" fmla="*/ 103 h 289"/>
                  <a:gd name="T12" fmla="*/ 102 w 356"/>
                  <a:gd name="T13" fmla="*/ 16 h 289"/>
                  <a:gd name="T14" fmla="*/ 15 w 356"/>
                  <a:gd name="T15" fmla="*/ 159 h 289"/>
                  <a:gd name="T16" fmla="*/ 158 w 356"/>
                  <a:gd name="T17" fmla="*/ 246 h 289"/>
                  <a:gd name="T18" fmla="*/ 220 w 356"/>
                  <a:gd name="T19" fmla="*/ 208 h 289"/>
                  <a:gd name="T20" fmla="*/ 232 w 356"/>
                  <a:gd name="T21" fmla="*/ 216 h 289"/>
                  <a:gd name="T22" fmla="*/ 244 w 356"/>
                  <a:gd name="T23" fmla="*/ 239 h 289"/>
                  <a:gd name="T24" fmla="*/ 313 w 356"/>
                  <a:gd name="T25" fmla="*/ 284 h 289"/>
                  <a:gd name="T26" fmla="*/ 333 w 356"/>
                  <a:gd name="T27" fmla="*/ 287 h 289"/>
                  <a:gd name="T28" fmla="*/ 349 w 356"/>
                  <a:gd name="T29" fmla="*/ 276 h 289"/>
                  <a:gd name="T30" fmla="*/ 341 w 356"/>
                  <a:gd name="T31" fmla="*/ 240 h 289"/>
                  <a:gd name="T32" fmla="*/ 153 w 356"/>
                  <a:gd name="T33" fmla="*/ 225 h 289"/>
                  <a:gd name="T34" fmla="*/ 37 w 356"/>
                  <a:gd name="T35" fmla="*/ 154 h 289"/>
                  <a:gd name="T36" fmla="*/ 108 w 356"/>
                  <a:gd name="T37" fmla="*/ 37 h 289"/>
                  <a:gd name="T38" fmla="*/ 224 w 356"/>
                  <a:gd name="T39" fmla="*/ 108 h 289"/>
                  <a:gd name="T40" fmla="*/ 153 w 356"/>
                  <a:gd name="T41" fmla="*/ 2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6" h="289">
                    <a:moveTo>
                      <a:pt x="341" y="240"/>
                    </a:moveTo>
                    <a:cubicBezTo>
                      <a:pt x="272" y="196"/>
                      <a:pt x="272" y="196"/>
                      <a:pt x="272" y="196"/>
                    </a:cubicBezTo>
                    <a:cubicBezTo>
                      <a:pt x="266" y="192"/>
                      <a:pt x="259" y="191"/>
                      <a:pt x="252" y="192"/>
                    </a:cubicBezTo>
                    <a:cubicBezTo>
                      <a:pt x="250" y="193"/>
                      <a:pt x="248" y="194"/>
                      <a:pt x="246" y="195"/>
                    </a:cubicBezTo>
                    <a:cubicBezTo>
                      <a:pt x="234" y="187"/>
                      <a:pt x="234" y="187"/>
                      <a:pt x="234" y="187"/>
                    </a:cubicBezTo>
                    <a:cubicBezTo>
                      <a:pt x="248" y="163"/>
                      <a:pt x="253" y="133"/>
                      <a:pt x="246" y="103"/>
                    </a:cubicBezTo>
                    <a:cubicBezTo>
                      <a:pt x="230" y="40"/>
                      <a:pt x="166" y="0"/>
                      <a:pt x="102" y="16"/>
                    </a:cubicBezTo>
                    <a:cubicBezTo>
                      <a:pt x="39" y="31"/>
                      <a:pt x="0" y="96"/>
                      <a:pt x="15" y="159"/>
                    </a:cubicBezTo>
                    <a:cubicBezTo>
                      <a:pt x="31" y="223"/>
                      <a:pt x="95" y="262"/>
                      <a:pt x="158" y="246"/>
                    </a:cubicBezTo>
                    <a:cubicBezTo>
                      <a:pt x="183" y="240"/>
                      <a:pt x="205" y="226"/>
                      <a:pt x="220" y="208"/>
                    </a:cubicBezTo>
                    <a:cubicBezTo>
                      <a:pt x="232" y="216"/>
                      <a:pt x="232" y="216"/>
                      <a:pt x="232" y="216"/>
                    </a:cubicBezTo>
                    <a:cubicBezTo>
                      <a:pt x="232" y="225"/>
                      <a:pt x="235" y="234"/>
                      <a:pt x="244" y="239"/>
                    </a:cubicBezTo>
                    <a:cubicBezTo>
                      <a:pt x="313" y="284"/>
                      <a:pt x="313" y="284"/>
                      <a:pt x="313" y="284"/>
                    </a:cubicBezTo>
                    <a:cubicBezTo>
                      <a:pt x="319" y="288"/>
                      <a:pt x="326" y="289"/>
                      <a:pt x="333" y="287"/>
                    </a:cubicBezTo>
                    <a:cubicBezTo>
                      <a:pt x="339" y="286"/>
                      <a:pt x="345" y="282"/>
                      <a:pt x="349" y="276"/>
                    </a:cubicBezTo>
                    <a:cubicBezTo>
                      <a:pt x="356" y="264"/>
                      <a:pt x="353" y="248"/>
                      <a:pt x="341" y="240"/>
                    </a:cubicBezTo>
                    <a:close/>
                    <a:moveTo>
                      <a:pt x="153" y="225"/>
                    </a:moveTo>
                    <a:cubicBezTo>
                      <a:pt x="101" y="238"/>
                      <a:pt x="49" y="206"/>
                      <a:pt x="37" y="154"/>
                    </a:cubicBezTo>
                    <a:cubicBezTo>
                      <a:pt x="24" y="102"/>
                      <a:pt x="56" y="50"/>
                      <a:pt x="108" y="37"/>
                    </a:cubicBezTo>
                    <a:cubicBezTo>
                      <a:pt x="159" y="25"/>
                      <a:pt x="212" y="56"/>
                      <a:pt x="224" y="108"/>
                    </a:cubicBezTo>
                    <a:cubicBezTo>
                      <a:pt x="237" y="160"/>
                      <a:pt x="205" y="212"/>
                      <a:pt x="153" y="225"/>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p>
            </p:txBody>
          </p:sp>
        </p:grpSp>
      </p:grpSp>
      <p:grpSp>
        <p:nvGrpSpPr>
          <p:cNvPr id="35" name="组合 34"/>
          <p:cNvGrpSpPr/>
          <p:nvPr/>
        </p:nvGrpSpPr>
        <p:grpSpPr>
          <a:xfrm>
            <a:off x="7858245" y="4725852"/>
            <a:ext cx="469233" cy="469233"/>
            <a:chOff x="8012616" y="2857764"/>
            <a:chExt cx="605676" cy="605676"/>
          </a:xfrm>
        </p:grpSpPr>
        <p:sp>
          <p:nvSpPr>
            <p:cNvPr id="34" name="椭圆 33"/>
            <p:cNvSpPr/>
            <p:nvPr/>
          </p:nvSpPr>
          <p:spPr>
            <a:xfrm>
              <a:off x="8012616" y="2857764"/>
              <a:ext cx="605676" cy="605676"/>
            </a:xfrm>
            <a:prstGeom prst="ellipse">
              <a:avLst/>
            </a:prstGeom>
            <a:solidFill>
              <a:schemeClr val="bg1"/>
            </a:solidFill>
            <a:ln w="28575">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24" name="组合 23"/>
            <p:cNvGrpSpPr/>
            <p:nvPr/>
          </p:nvGrpSpPr>
          <p:grpSpPr>
            <a:xfrm>
              <a:off x="8188677" y="3015744"/>
              <a:ext cx="253548" cy="319248"/>
              <a:chOff x="6098454" y="4517151"/>
              <a:chExt cx="378389" cy="476437"/>
            </a:xfrm>
            <a:solidFill>
              <a:schemeClr val="accent2"/>
            </a:solidFill>
          </p:grpSpPr>
          <p:sp>
            <p:nvSpPr>
              <p:cNvPr id="26" name="Freeform 66"/>
              <p:cNvSpPr>
                <a:spLocks noEditPoints="1"/>
              </p:cNvSpPr>
              <p:nvPr/>
            </p:nvSpPr>
            <p:spPr bwMode="auto">
              <a:xfrm>
                <a:off x="6098454" y="4517151"/>
                <a:ext cx="378389" cy="476437"/>
              </a:xfrm>
              <a:custGeom>
                <a:avLst/>
                <a:gdLst>
                  <a:gd name="T0" fmla="*/ 0 w 138"/>
                  <a:gd name="T1" fmla="*/ 69 h 174"/>
                  <a:gd name="T2" fmla="*/ 138 w 138"/>
                  <a:gd name="T3" fmla="*/ 69 h 174"/>
                  <a:gd name="T4" fmla="*/ 114 w 138"/>
                  <a:gd name="T5" fmla="*/ 81 h 174"/>
                  <a:gd name="T6" fmla="*/ 110 w 138"/>
                  <a:gd name="T7" fmla="*/ 89 h 174"/>
                  <a:gd name="T8" fmla="*/ 101 w 138"/>
                  <a:gd name="T9" fmla="*/ 89 h 174"/>
                  <a:gd name="T10" fmla="*/ 101 w 138"/>
                  <a:gd name="T11" fmla="*/ 101 h 174"/>
                  <a:gd name="T12" fmla="*/ 94 w 138"/>
                  <a:gd name="T13" fmla="*/ 107 h 174"/>
                  <a:gd name="T14" fmla="*/ 85 w 138"/>
                  <a:gd name="T15" fmla="*/ 102 h 174"/>
                  <a:gd name="T16" fmla="*/ 79 w 138"/>
                  <a:gd name="T17" fmla="*/ 112 h 174"/>
                  <a:gd name="T18" fmla="*/ 70 w 138"/>
                  <a:gd name="T19" fmla="*/ 114 h 174"/>
                  <a:gd name="T20" fmla="*/ 65 w 138"/>
                  <a:gd name="T21" fmla="*/ 105 h 174"/>
                  <a:gd name="T22" fmla="*/ 55 w 138"/>
                  <a:gd name="T23" fmla="*/ 111 h 174"/>
                  <a:gd name="T24" fmla="*/ 47 w 138"/>
                  <a:gd name="T25" fmla="*/ 108 h 174"/>
                  <a:gd name="T26" fmla="*/ 47 w 138"/>
                  <a:gd name="T27" fmla="*/ 98 h 174"/>
                  <a:gd name="T28" fmla="*/ 35 w 138"/>
                  <a:gd name="T29" fmla="*/ 98 h 174"/>
                  <a:gd name="T30" fmla="*/ 29 w 138"/>
                  <a:gd name="T31" fmla="*/ 91 h 174"/>
                  <a:gd name="T32" fmla="*/ 34 w 138"/>
                  <a:gd name="T33" fmla="*/ 83 h 174"/>
                  <a:gd name="T34" fmla="*/ 24 w 138"/>
                  <a:gd name="T35" fmla="*/ 77 h 174"/>
                  <a:gd name="T36" fmla="*/ 23 w 138"/>
                  <a:gd name="T37" fmla="*/ 68 h 174"/>
                  <a:gd name="T38" fmla="*/ 31 w 138"/>
                  <a:gd name="T39" fmla="*/ 63 h 174"/>
                  <a:gd name="T40" fmla="*/ 25 w 138"/>
                  <a:gd name="T41" fmla="*/ 53 h 174"/>
                  <a:gd name="T42" fmla="*/ 28 w 138"/>
                  <a:gd name="T43" fmla="*/ 45 h 174"/>
                  <a:gd name="T44" fmla="*/ 38 w 138"/>
                  <a:gd name="T45" fmla="*/ 44 h 174"/>
                  <a:gd name="T46" fmla="*/ 38 w 138"/>
                  <a:gd name="T47" fmla="*/ 32 h 174"/>
                  <a:gd name="T48" fmla="*/ 45 w 138"/>
                  <a:gd name="T49" fmla="*/ 27 h 174"/>
                  <a:gd name="T50" fmla="*/ 54 w 138"/>
                  <a:gd name="T51" fmla="*/ 32 h 174"/>
                  <a:gd name="T52" fmla="*/ 59 w 138"/>
                  <a:gd name="T53" fmla="*/ 21 h 174"/>
                  <a:gd name="T54" fmla="*/ 68 w 138"/>
                  <a:gd name="T55" fmla="*/ 20 h 174"/>
                  <a:gd name="T56" fmla="*/ 73 w 138"/>
                  <a:gd name="T57" fmla="*/ 29 h 174"/>
                  <a:gd name="T58" fmla="*/ 83 w 138"/>
                  <a:gd name="T59" fmla="*/ 22 h 174"/>
                  <a:gd name="T60" fmla="*/ 92 w 138"/>
                  <a:gd name="T61" fmla="*/ 26 h 174"/>
                  <a:gd name="T62" fmla="*/ 92 w 138"/>
                  <a:gd name="T63" fmla="*/ 36 h 174"/>
                  <a:gd name="T64" fmla="*/ 104 w 138"/>
                  <a:gd name="T65" fmla="*/ 35 h 174"/>
                  <a:gd name="T66" fmla="*/ 109 w 138"/>
                  <a:gd name="T67" fmla="*/ 43 h 174"/>
                  <a:gd name="T68" fmla="*/ 105 w 138"/>
                  <a:gd name="T69" fmla="*/ 51 h 174"/>
                  <a:gd name="T70" fmla="*/ 115 w 138"/>
                  <a:gd name="T71" fmla="*/ 57 h 174"/>
                  <a:gd name="T72" fmla="*/ 116 w 138"/>
                  <a:gd name="T73" fmla="*/ 66 h 174"/>
                  <a:gd name="T74" fmla="*/ 108 w 138"/>
                  <a:gd name="T75" fmla="*/ 71 h 174"/>
                  <a:gd name="T76" fmla="*/ 114 w 138"/>
                  <a:gd name="T77" fmla="*/ 8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 h="174">
                    <a:moveTo>
                      <a:pt x="69" y="0"/>
                    </a:moveTo>
                    <a:cubicBezTo>
                      <a:pt x="31" y="0"/>
                      <a:pt x="0" y="31"/>
                      <a:pt x="0" y="69"/>
                    </a:cubicBezTo>
                    <a:cubicBezTo>
                      <a:pt x="0" y="107"/>
                      <a:pt x="69" y="174"/>
                      <a:pt x="69" y="174"/>
                    </a:cubicBezTo>
                    <a:cubicBezTo>
                      <a:pt x="69" y="174"/>
                      <a:pt x="138" y="107"/>
                      <a:pt x="138" y="69"/>
                    </a:cubicBezTo>
                    <a:cubicBezTo>
                      <a:pt x="138" y="31"/>
                      <a:pt x="107" y="0"/>
                      <a:pt x="69" y="0"/>
                    </a:cubicBezTo>
                    <a:close/>
                    <a:moveTo>
                      <a:pt x="114" y="81"/>
                    </a:moveTo>
                    <a:cubicBezTo>
                      <a:pt x="113" y="83"/>
                      <a:pt x="113" y="83"/>
                      <a:pt x="113" y="83"/>
                    </a:cubicBezTo>
                    <a:cubicBezTo>
                      <a:pt x="110" y="89"/>
                      <a:pt x="110" y="89"/>
                      <a:pt x="110" y="89"/>
                    </a:cubicBezTo>
                    <a:cubicBezTo>
                      <a:pt x="109" y="92"/>
                      <a:pt x="109" y="92"/>
                      <a:pt x="109" y="92"/>
                    </a:cubicBezTo>
                    <a:cubicBezTo>
                      <a:pt x="101" y="89"/>
                      <a:pt x="101" y="89"/>
                      <a:pt x="101" y="89"/>
                    </a:cubicBezTo>
                    <a:cubicBezTo>
                      <a:pt x="99" y="91"/>
                      <a:pt x="98" y="93"/>
                      <a:pt x="97" y="94"/>
                    </a:cubicBezTo>
                    <a:cubicBezTo>
                      <a:pt x="101" y="101"/>
                      <a:pt x="101" y="101"/>
                      <a:pt x="101" y="101"/>
                    </a:cubicBezTo>
                    <a:cubicBezTo>
                      <a:pt x="99" y="103"/>
                      <a:pt x="99" y="103"/>
                      <a:pt x="99" y="103"/>
                    </a:cubicBezTo>
                    <a:cubicBezTo>
                      <a:pt x="94" y="107"/>
                      <a:pt x="94" y="107"/>
                      <a:pt x="94" y="107"/>
                    </a:cubicBezTo>
                    <a:cubicBezTo>
                      <a:pt x="92" y="108"/>
                      <a:pt x="92" y="108"/>
                      <a:pt x="92" y="108"/>
                    </a:cubicBezTo>
                    <a:cubicBezTo>
                      <a:pt x="85" y="102"/>
                      <a:pt x="85" y="102"/>
                      <a:pt x="85" y="102"/>
                    </a:cubicBezTo>
                    <a:cubicBezTo>
                      <a:pt x="83" y="103"/>
                      <a:pt x="81" y="103"/>
                      <a:pt x="79" y="104"/>
                    </a:cubicBezTo>
                    <a:cubicBezTo>
                      <a:pt x="79" y="112"/>
                      <a:pt x="79" y="112"/>
                      <a:pt x="79" y="112"/>
                    </a:cubicBezTo>
                    <a:cubicBezTo>
                      <a:pt x="77" y="113"/>
                      <a:pt x="77" y="113"/>
                      <a:pt x="77" y="113"/>
                    </a:cubicBezTo>
                    <a:cubicBezTo>
                      <a:pt x="70" y="114"/>
                      <a:pt x="70" y="114"/>
                      <a:pt x="70" y="114"/>
                    </a:cubicBezTo>
                    <a:cubicBezTo>
                      <a:pt x="68" y="114"/>
                      <a:pt x="68" y="114"/>
                      <a:pt x="68" y="114"/>
                    </a:cubicBezTo>
                    <a:cubicBezTo>
                      <a:pt x="65" y="105"/>
                      <a:pt x="65" y="105"/>
                      <a:pt x="65" y="105"/>
                    </a:cubicBezTo>
                    <a:cubicBezTo>
                      <a:pt x="63" y="105"/>
                      <a:pt x="61" y="105"/>
                      <a:pt x="60" y="104"/>
                    </a:cubicBezTo>
                    <a:cubicBezTo>
                      <a:pt x="55" y="111"/>
                      <a:pt x="55" y="111"/>
                      <a:pt x="55" y="111"/>
                    </a:cubicBezTo>
                    <a:cubicBezTo>
                      <a:pt x="53" y="110"/>
                      <a:pt x="53" y="110"/>
                      <a:pt x="53" y="110"/>
                    </a:cubicBezTo>
                    <a:cubicBezTo>
                      <a:pt x="47" y="108"/>
                      <a:pt x="47" y="108"/>
                      <a:pt x="47" y="108"/>
                    </a:cubicBezTo>
                    <a:cubicBezTo>
                      <a:pt x="45" y="107"/>
                      <a:pt x="45" y="107"/>
                      <a:pt x="45" y="107"/>
                    </a:cubicBezTo>
                    <a:cubicBezTo>
                      <a:pt x="47" y="98"/>
                      <a:pt x="47" y="98"/>
                      <a:pt x="47" y="98"/>
                    </a:cubicBezTo>
                    <a:cubicBezTo>
                      <a:pt x="45" y="97"/>
                      <a:pt x="44" y="96"/>
                      <a:pt x="42" y="94"/>
                    </a:cubicBezTo>
                    <a:cubicBezTo>
                      <a:pt x="35" y="98"/>
                      <a:pt x="35" y="98"/>
                      <a:pt x="35" y="98"/>
                    </a:cubicBezTo>
                    <a:cubicBezTo>
                      <a:pt x="33" y="96"/>
                      <a:pt x="33" y="96"/>
                      <a:pt x="33" y="96"/>
                    </a:cubicBezTo>
                    <a:cubicBezTo>
                      <a:pt x="29" y="91"/>
                      <a:pt x="29" y="91"/>
                      <a:pt x="29" y="91"/>
                    </a:cubicBezTo>
                    <a:cubicBezTo>
                      <a:pt x="28" y="89"/>
                      <a:pt x="28" y="89"/>
                      <a:pt x="28" y="89"/>
                    </a:cubicBezTo>
                    <a:cubicBezTo>
                      <a:pt x="34" y="83"/>
                      <a:pt x="34" y="83"/>
                      <a:pt x="34" y="83"/>
                    </a:cubicBezTo>
                    <a:cubicBezTo>
                      <a:pt x="33" y="81"/>
                      <a:pt x="32" y="79"/>
                      <a:pt x="32" y="77"/>
                    </a:cubicBezTo>
                    <a:cubicBezTo>
                      <a:pt x="24" y="77"/>
                      <a:pt x="24" y="77"/>
                      <a:pt x="24" y="77"/>
                    </a:cubicBezTo>
                    <a:cubicBezTo>
                      <a:pt x="23" y="74"/>
                      <a:pt x="23" y="74"/>
                      <a:pt x="23" y="74"/>
                    </a:cubicBezTo>
                    <a:cubicBezTo>
                      <a:pt x="23" y="68"/>
                      <a:pt x="23" y="68"/>
                      <a:pt x="23" y="68"/>
                    </a:cubicBezTo>
                    <a:cubicBezTo>
                      <a:pt x="22" y="66"/>
                      <a:pt x="22" y="66"/>
                      <a:pt x="22" y="66"/>
                    </a:cubicBezTo>
                    <a:cubicBezTo>
                      <a:pt x="31" y="63"/>
                      <a:pt x="31" y="63"/>
                      <a:pt x="31" y="63"/>
                    </a:cubicBezTo>
                    <a:cubicBezTo>
                      <a:pt x="31" y="61"/>
                      <a:pt x="31" y="59"/>
                      <a:pt x="32" y="57"/>
                    </a:cubicBezTo>
                    <a:cubicBezTo>
                      <a:pt x="25" y="53"/>
                      <a:pt x="25" y="53"/>
                      <a:pt x="25" y="53"/>
                    </a:cubicBezTo>
                    <a:cubicBezTo>
                      <a:pt x="26" y="50"/>
                      <a:pt x="26" y="50"/>
                      <a:pt x="26" y="50"/>
                    </a:cubicBezTo>
                    <a:cubicBezTo>
                      <a:pt x="28" y="45"/>
                      <a:pt x="28" y="45"/>
                      <a:pt x="28" y="45"/>
                    </a:cubicBezTo>
                    <a:cubicBezTo>
                      <a:pt x="29" y="42"/>
                      <a:pt x="29" y="42"/>
                      <a:pt x="29" y="42"/>
                    </a:cubicBezTo>
                    <a:cubicBezTo>
                      <a:pt x="38" y="44"/>
                      <a:pt x="38" y="44"/>
                      <a:pt x="38" y="44"/>
                    </a:cubicBezTo>
                    <a:cubicBezTo>
                      <a:pt x="39" y="43"/>
                      <a:pt x="41" y="41"/>
                      <a:pt x="42" y="40"/>
                    </a:cubicBezTo>
                    <a:cubicBezTo>
                      <a:pt x="38" y="32"/>
                      <a:pt x="38" y="32"/>
                      <a:pt x="38" y="32"/>
                    </a:cubicBezTo>
                    <a:cubicBezTo>
                      <a:pt x="40" y="31"/>
                      <a:pt x="40" y="31"/>
                      <a:pt x="40" y="31"/>
                    </a:cubicBezTo>
                    <a:cubicBezTo>
                      <a:pt x="45" y="27"/>
                      <a:pt x="45" y="27"/>
                      <a:pt x="45" y="27"/>
                    </a:cubicBezTo>
                    <a:cubicBezTo>
                      <a:pt x="47" y="26"/>
                      <a:pt x="47" y="26"/>
                      <a:pt x="47" y="26"/>
                    </a:cubicBezTo>
                    <a:cubicBezTo>
                      <a:pt x="54" y="32"/>
                      <a:pt x="54" y="32"/>
                      <a:pt x="54" y="32"/>
                    </a:cubicBezTo>
                    <a:cubicBezTo>
                      <a:pt x="55" y="31"/>
                      <a:pt x="57" y="30"/>
                      <a:pt x="59" y="30"/>
                    </a:cubicBezTo>
                    <a:cubicBezTo>
                      <a:pt x="59" y="21"/>
                      <a:pt x="59" y="21"/>
                      <a:pt x="59" y="21"/>
                    </a:cubicBezTo>
                    <a:cubicBezTo>
                      <a:pt x="62" y="21"/>
                      <a:pt x="62" y="21"/>
                      <a:pt x="62" y="21"/>
                    </a:cubicBezTo>
                    <a:cubicBezTo>
                      <a:pt x="68" y="20"/>
                      <a:pt x="68" y="20"/>
                      <a:pt x="68" y="20"/>
                    </a:cubicBezTo>
                    <a:cubicBezTo>
                      <a:pt x="71" y="20"/>
                      <a:pt x="71" y="20"/>
                      <a:pt x="71" y="20"/>
                    </a:cubicBezTo>
                    <a:cubicBezTo>
                      <a:pt x="73" y="29"/>
                      <a:pt x="73" y="29"/>
                      <a:pt x="73" y="29"/>
                    </a:cubicBezTo>
                    <a:cubicBezTo>
                      <a:pt x="75" y="29"/>
                      <a:pt x="77" y="29"/>
                      <a:pt x="79" y="30"/>
                    </a:cubicBezTo>
                    <a:cubicBezTo>
                      <a:pt x="83" y="22"/>
                      <a:pt x="83" y="22"/>
                      <a:pt x="83" y="22"/>
                    </a:cubicBezTo>
                    <a:cubicBezTo>
                      <a:pt x="86" y="23"/>
                      <a:pt x="86" y="23"/>
                      <a:pt x="86" y="23"/>
                    </a:cubicBezTo>
                    <a:cubicBezTo>
                      <a:pt x="92" y="26"/>
                      <a:pt x="92" y="26"/>
                      <a:pt x="92" y="26"/>
                    </a:cubicBezTo>
                    <a:cubicBezTo>
                      <a:pt x="94" y="27"/>
                      <a:pt x="94" y="27"/>
                      <a:pt x="94" y="27"/>
                    </a:cubicBezTo>
                    <a:cubicBezTo>
                      <a:pt x="92" y="36"/>
                      <a:pt x="92" y="36"/>
                      <a:pt x="92" y="36"/>
                    </a:cubicBezTo>
                    <a:cubicBezTo>
                      <a:pt x="93" y="37"/>
                      <a:pt x="95" y="38"/>
                      <a:pt x="96" y="39"/>
                    </a:cubicBezTo>
                    <a:cubicBezTo>
                      <a:pt x="104" y="35"/>
                      <a:pt x="104" y="35"/>
                      <a:pt x="104" y="35"/>
                    </a:cubicBezTo>
                    <a:cubicBezTo>
                      <a:pt x="105" y="37"/>
                      <a:pt x="105" y="37"/>
                      <a:pt x="105" y="37"/>
                    </a:cubicBezTo>
                    <a:cubicBezTo>
                      <a:pt x="109" y="43"/>
                      <a:pt x="109" y="43"/>
                      <a:pt x="109" y="43"/>
                    </a:cubicBezTo>
                    <a:cubicBezTo>
                      <a:pt x="111" y="45"/>
                      <a:pt x="111" y="45"/>
                      <a:pt x="111" y="45"/>
                    </a:cubicBezTo>
                    <a:cubicBezTo>
                      <a:pt x="105" y="51"/>
                      <a:pt x="105" y="51"/>
                      <a:pt x="105" y="51"/>
                    </a:cubicBezTo>
                    <a:cubicBezTo>
                      <a:pt x="105" y="53"/>
                      <a:pt x="106" y="55"/>
                      <a:pt x="107" y="57"/>
                    </a:cubicBezTo>
                    <a:cubicBezTo>
                      <a:pt x="115" y="57"/>
                      <a:pt x="115" y="57"/>
                      <a:pt x="115" y="57"/>
                    </a:cubicBezTo>
                    <a:cubicBezTo>
                      <a:pt x="115" y="59"/>
                      <a:pt x="115" y="59"/>
                      <a:pt x="115" y="59"/>
                    </a:cubicBezTo>
                    <a:cubicBezTo>
                      <a:pt x="116" y="66"/>
                      <a:pt x="116" y="66"/>
                      <a:pt x="116" y="66"/>
                    </a:cubicBezTo>
                    <a:cubicBezTo>
                      <a:pt x="116" y="68"/>
                      <a:pt x="116" y="68"/>
                      <a:pt x="116" y="68"/>
                    </a:cubicBezTo>
                    <a:cubicBezTo>
                      <a:pt x="108" y="71"/>
                      <a:pt x="108" y="71"/>
                      <a:pt x="108" y="71"/>
                    </a:cubicBezTo>
                    <a:cubicBezTo>
                      <a:pt x="108" y="73"/>
                      <a:pt x="107" y="75"/>
                      <a:pt x="107" y="77"/>
                    </a:cubicBezTo>
                    <a:lnTo>
                      <a:pt x="114" y="81"/>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en-US"/>
              </a:p>
            </p:txBody>
          </p:sp>
          <p:sp>
            <p:nvSpPr>
              <p:cNvPr id="27" name="Freeform 67"/>
              <p:cNvSpPr>
                <a:spLocks noEditPoints="1"/>
              </p:cNvSpPr>
              <p:nvPr/>
            </p:nvSpPr>
            <p:spPr bwMode="auto">
              <a:xfrm>
                <a:off x="6202016" y="4614918"/>
                <a:ext cx="174004" cy="172621"/>
              </a:xfrm>
              <a:custGeom>
                <a:avLst/>
                <a:gdLst>
                  <a:gd name="T0" fmla="*/ 31 w 63"/>
                  <a:gd name="T1" fmla="*/ 0 h 63"/>
                  <a:gd name="T2" fmla="*/ 0 w 63"/>
                  <a:gd name="T3" fmla="*/ 32 h 63"/>
                  <a:gd name="T4" fmla="*/ 31 w 63"/>
                  <a:gd name="T5" fmla="*/ 63 h 63"/>
                  <a:gd name="T6" fmla="*/ 63 w 63"/>
                  <a:gd name="T7" fmla="*/ 32 h 63"/>
                  <a:gd name="T8" fmla="*/ 31 w 63"/>
                  <a:gd name="T9" fmla="*/ 0 h 63"/>
                  <a:gd name="T10" fmla="*/ 31 w 63"/>
                  <a:gd name="T11" fmla="*/ 46 h 63"/>
                  <a:gd name="T12" fmla="*/ 17 w 63"/>
                  <a:gd name="T13" fmla="*/ 32 h 63"/>
                  <a:gd name="T14" fmla="*/ 31 w 63"/>
                  <a:gd name="T15" fmla="*/ 18 h 63"/>
                  <a:gd name="T16" fmla="*/ 46 w 63"/>
                  <a:gd name="T17" fmla="*/ 32 h 63"/>
                  <a:gd name="T18" fmla="*/ 31 w 63"/>
                  <a:gd name="T19" fmla="*/ 4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1" y="0"/>
                    </a:moveTo>
                    <a:cubicBezTo>
                      <a:pt x="14" y="0"/>
                      <a:pt x="0" y="14"/>
                      <a:pt x="0" y="32"/>
                    </a:cubicBezTo>
                    <a:cubicBezTo>
                      <a:pt x="0" y="49"/>
                      <a:pt x="14" y="63"/>
                      <a:pt x="31" y="63"/>
                    </a:cubicBezTo>
                    <a:cubicBezTo>
                      <a:pt x="49" y="63"/>
                      <a:pt x="63" y="49"/>
                      <a:pt x="63" y="32"/>
                    </a:cubicBezTo>
                    <a:cubicBezTo>
                      <a:pt x="63" y="14"/>
                      <a:pt x="49" y="0"/>
                      <a:pt x="31" y="0"/>
                    </a:cubicBezTo>
                    <a:close/>
                    <a:moveTo>
                      <a:pt x="31" y="46"/>
                    </a:moveTo>
                    <a:cubicBezTo>
                      <a:pt x="23" y="46"/>
                      <a:pt x="17" y="40"/>
                      <a:pt x="17" y="32"/>
                    </a:cubicBezTo>
                    <a:cubicBezTo>
                      <a:pt x="17" y="24"/>
                      <a:pt x="23" y="18"/>
                      <a:pt x="31" y="18"/>
                    </a:cubicBezTo>
                    <a:cubicBezTo>
                      <a:pt x="39" y="18"/>
                      <a:pt x="46" y="24"/>
                      <a:pt x="46" y="32"/>
                    </a:cubicBezTo>
                    <a:cubicBezTo>
                      <a:pt x="46" y="40"/>
                      <a:pt x="39" y="46"/>
                      <a:pt x="31" y="46"/>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en-US"/>
              </a:p>
            </p:txBody>
          </p:sp>
        </p:grpSp>
      </p:grpSp>
      <p:sp>
        <p:nvSpPr>
          <p:cNvPr id="28" name="Freeform 3"/>
          <p:cNvSpPr/>
          <p:nvPr/>
        </p:nvSpPr>
        <p:spPr bwMode="gray">
          <a:xfrm rot="19490962">
            <a:off x="4350947" y="4080346"/>
            <a:ext cx="1495562" cy="1807168"/>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endParaRPr lang="zh-CN" altLang="en-US" sz="1600"/>
          </a:p>
        </p:txBody>
      </p:sp>
      <p:sp>
        <p:nvSpPr>
          <p:cNvPr id="32" name="Freeform 4"/>
          <p:cNvSpPr/>
          <p:nvPr/>
        </p:nvSpPr>
        <p:spPr bwMode="gray">
          <a:xfrm rot="19490962" flipH="1" flipV="1">
            <a:off x="5984665" y="2208208"/>
            <a:ext cx="1495562" cy="1807170"/>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endParaRPr lang="zh-CN" altLang="en-US" sz="1600"/>
          </a:p>
        </p:txBody>
      </p:sp>
      <p:sp>
        <p:nvSpPr>
          <p:cNvPr id="38" name="Oval 5"/>
          <p:cNvSpPr>
            <a:spLocks noChangeArrowheads="1"/>
          </p:cNvSpPr>
          <p:nvPr/>
        </p:nvSpPr>
        <p:spPr bwMode="gray">
          <a:xfrm>
            <a:off x="4525627" y="3032344"/>
            <a:ext cx="1296966" cy="1296966"/>
          </a:xfrm>
          <a:prstGeom prst="ellipse">
            <a:avLst/>
          </a:pr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r>
              <a:rPr lang="zh-CN" altLang="en-US" sz="2800" b="1" dirty="0" smtClean="0">
                <a:solidFill>
                  <a:schemeClr val="bg1"/>
                </a:solidFill>
                <a:latin typeface="思源黑体" panose="020B0500000000000000" pitchFamily="34" charset="-122"/>
                <a:ea typeface="思源黑体" panose="020B0500000000000000" pitchFamily="34" charset="-122"/>
              </a:rPr>
              <a:t>亮点</a:t>
            </a:r>
            <a:endParaRPr lang="zh-CN" altLang="en-US" sz="2800" b="1" dirty="0">
              <a:solidFill>
                <a:schemeClr val="bg1"/>
              </a:solidFill>
              <a:latin typeface="思源黑体" panose="020B0500000000000000" pitchFamily="34" charset="-122"/>
              <a:ea typeface="思源黑体" panose="020B0500000000000000" pitchFamily="34" charset="-122"/>
            </a:endParaRPr>
          </a:p>
        </p:txBody>
      </p:sp>
      <p:sp>
        <p:nvSpPr>
          <p:cNvPr id="39" name="Oval 6"/>
          <p:cNvSpPr>
            <a:spLocks noChangeArrowheads="1"/>
          </p:cNvSpPr>
          <p:nvPr/>
        </p:nvSpPr>
        <p:spPr bwMode="gray">
          <a:xfrm>
            <a:off x="6008581" y="3981510"/>
            <a:ext cx="1296966" cy="1296966"/>
          </a:xfrm>
          <a:prstGeom prst="ellipse">
            <a:avLst/>
          </a:pr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r>
              <a:rPr lang="zh-CN" altLang="en-US" sz="2800" b="1" dirty="0" smtClean="0">
                <a:solidFill>
                  <a:schemeClr val="bg1"/>
                </a:solidFill>
                <a:latin typeface="思源黑体" panose="020B0500000000000000" pitchFamily="34" charset="-122"/>
                <a:ea typeface="思源黑体" panose="020B0500000000000000" pitchFamily="34" charset="-122"/>
              </a:rPr>
              <a:t>不足</a:t>
            </a:r>
            <a:endParaRPr lang="zh-CN" altLang="en-US" sz="2800" b="1" dirty="0">
              <a:solidFill>
                <a:schemeClr val="bg1"/>
              </a:solidFill>
              <a:latin typeface="思源黑体" panose="020B0500000000000000" pitchFamily="34" charset="-122"/>
              <a:ea typeface="思源黑体" panose="020B0500000000000000" pitchFamily="34" charset="-122"/>
            </a:endParaRPr>
          </a:p>
        </p:txBody>
      </p:sp>
      <p:sp>
        <p:nvSpPr>
          <p:cNvPr id="42" name="TextBox 7"/>
          <p:cNvSpPr txBox="1"/>
          <p:nvPr/>
        </p:nvSpPr>
        <p:spPr>
          <a:xfrm>
            <a:off x="1237944" y="3148379"/>
            <a:ext cx="2673645" cy="1200329"/>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43" name="组合 42"/>
          <p:cNvGrpSpPr/>
          <p:nvPr/>
        </p:nvGrpSpPr>
        <p:grpSpPr>
          <a:xfrm>
            <a:off x="1240821" y="2446781"/>
            <a:ext cx="4029646" cy="578955"/>
            <a:chOff x="469900" y="1045127"/>
            <a:chExt cx="3299884" cy="474109"/>
          </a:xfrm>
        </p:grpSpPr>
        <p:sp>
          <p:nvSpPr>
            <p:cNvPr id="44" name="TextBox 6"/>
            <p:cNvSpPr txBox="1"/>
            <p:nvPr/>
          </p:nvSpPr>
          <p:spPr>
            <a:xfrm>
              <a:off x="957970" y="1045127"/>
              <a:ext cx="1663456" cy="407779"/>
            </a:xfrm>
            <a:prstGeom prst="rect">
              <a:avLst/>
            </a:prstGeom>
            <a:noFill/>
          </p:spPr>
          <p:txBody>
            <a:bodyPr wrap="none" rtlCol="0">
              <a:spAutoFit/>
            </a:bodyPr>
            <a:lstStyle/>
            <a:p>
              <a:pPr>
                <a:lnSpc>
                  <a:spcPct val="120000"/>
                </a:lnSpc>
              </a:pPr>
              <a:r>
                <a:rPr lang="zh-CN" altLang="en-US" sz="2400" b="1" dirty="0" smtClean="0">
                  <a:solidFill>
                    <a:srgbClr val="313D51"/>
                  </a:solidFill>
                  <a:latin typeface="思源黑体" panose="020B0500000000000000" pitchFamily="34" charset="-122"/>
                  <a:ea typeface="思源黑体" panose="020B0500000000000000" pitchFamily="34" charset="-122"/>
                </a:rPr>
                <a:t>点击添加标题</a:t>
              </a:r>
              <a:endParaRPr lang="zh-CN" altLang="en-US" sz="2400" b="1" dirty="0" smtClean="0">
                <a:solidFill>
                  <a:srgbClr val="313D51"/>
                </a:solidFill>
                <a:latin typeface="思源黑体" panose="020B0500000000000000" pitchFamily="34" charset="-122"/>
                <a:ea typeface="思源黑体" panose="020B0500000000000000" pitchFamily="34" charset="-122"/>
              </a:endParaRPr>
            </a:p>
          </p:txBody>
        </p:sp>
        <p:cxnSp>
          <p:nvCxnSpPr>
            <p:cNvPr id="45" name="直接连接符 44"/>
            <p:cNvCxnSpPr/>
            <p:nvPr/>
          </p:nvCxnSpPr>
          <p:spPr>
            <a:xfrm>
              <a:off x="469900" y="1519236"/>
              <a:ext cx="3299884" cy="0"/>
            </a:xfrm>
            <a:prstGeom prst="line">
              <a:avLst/>
            </a:prstGeom>
            <a:noFill/>
            <a:ln>
              <a:solidFill>
                <a:srgbClr val="414455"/>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46" name="TextBox 10"/>
          <p:cNvSpPr txBox="1"/>
          <p:nvPr/>
        </p:nvSpPr>
        <p:spPr>
          <a:xfrm>
            <a:off x="7779867" y="3014244"/>
            <a:ext cx="2916984" cy="1200329"/>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47" name="组合 46"/>
          <p:cNvGrpSpPr/>
          <p:nvPr/>
        </p:nvGrpSpPr>
        <p:grpSpPr>
          <a:xfrm>
            <a:off x="6665345" y="4698643"/>
            <a:ext cx="4203563" cy="566770"/>
            <a:chOff x="5257195" y="3064392"/>
            <a:chExt cx="3442305" cy="464127"/>
          </a:xfrm>
        </p:grpSpPr>
        <p:sp>
          <p:nvSpPr>
            <p:cNvPr id="48" name="TextBox 9"/>
            <p:cNvSpPr txBox="1"/>
            <p:nvPr/>
          </p:nvSpPr>
          <p:spPr>
            <a:xfrm>
              <a:off x="6725566" y="3064392"/>
              <a:ext cx="1663456" cy="407776"/>
            </a:xfrm>
            <a:prstGeom prst="rect">
              <a:avLst/>
            </a:prstGeom>
            <a:noFill/>
          </p:spPr>
          <p:txBody>
            <a:bodyPr wrap="none" rtlCol="0">
              <a:spAutoFit/>
            </a:bodyPr>
            <a:lstStyle/>
            <a:p>
              <a:pPr>
                <a:lnSpc>
                  <a:spcPct val="120000"/>
                </a:lnSpc>
              </a:pPr>
              <a:r>
                <a:rPr lang="zh-CN" altLang="en-US" sz="2400" b="1" dirty="0" smtClean="0">
                  <a:solidFill>
                    <a:srgbClr val="313D51"/>
                  </a:solidFill>
                  <a:latin typeface="思源黑体" panose="020B0500000000000000" pitchFamily="34" charset="-122"/>
                  <a:ea typeface="思源黑体" panose="020B0500000000000000" pitchFamily="34" charset="-122"/>
                </a:rPr>
                <a:t>点击添加标题</a:t>
              </a:r>
              <a:endParaRPr lang="zh-CN" altLang="en-US" sz="2400" b="1" dirty="0" smtClean="0">
                <a:solidFill>
                  <a:srgbClr val="313D51"/>
                </a:solidFill>
                <a:latin typeface="思源黑体" panose="020B0500000000000000" pitchFamily="34" charset="-122"/>
                <a:ea typeface="思源黑体" panose="020B0500000000000000" pitchFamily="34" charset="-122"/>
              </a:endParaRPr>
            </a:p>
          </p:txBody>
        </p:sp>
        <p:cxnSp>
          <p:nvCxnSpPr>
            <p:cNvPr id="49" name="直接连接符 48"/>
            <p:cNvCxnSpPr/>
            <p:nvPr/>
          </p:nvCxnSpPr>
          <p:spPr>
            <a:xfrm>
              <a:off x="5257195" y="3528519"/>
              <a:ext cx="3442305" cy="0"/>
            </a:xfrm>
            <a:prstGeom prst="line">
              <a:avLst/>
            </a:prstGeom>
            <a:noFill/>
            <a:ln>
              <a:solidFill>
                <a:srgbClr val="414455"/>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p:cTn id="27" dur="500" fill="hold"/>
                                        <p:tgtEl>
                                          <p:spTgt spid="38"/>
                                        </p:tgtEl>
                                        <p:attrNameLst>
                                          <p:attrName>ppt_w</p:attrName>
                                        </p:attrNameLst>
                                      </p:cBhvr>
                                      <p:tavLst>
                                        <p:tav tm="0">
                                          <p:val>
                                            <p:fltVal val="0"/>
                                          </p:val>
                                        </p:tav>
                                        <p:tav tm="100000">
                                          <p:val>
                                            <p:strVal val="#ppt_w"/>
                                          </p:val>
                                        </p:tav>
                                      </p:tavLst>
                                    </p:anim>
                                    <p:anim calcmode="lin" valueType="num">
                                      <p:cBhvr>
                                        <p:cTn id="28" dur="500" fill="hold"/>
                                        <p:tgtEl>
                                          <p:spTgt spid="38"/>
                                        </p:tgtEl>
                                        <p:attrNameLst>
                                          <p:attrName>ppt_h</p:attrName>
                                        </p:attrNameLst>
                                      </p:cBhvr>
                                      <p:tavLst>
                                        <p:tav tm="0">
                                          <p:val>
                                            <p:fltVal val="0"/>
                                          </p:val>
                                        </p:tav>
                                        <p:tav tm="100000">
                                          <p:val>
                                            <p:strVal val="#ppt_h"/>
                                          </p:val>
                                        </p:tav>
                                      </p:tavLst>
                                    </p:anim>
                                    <p:animEffect transition="in" filter="fade">
                                      <p:cBhvr>
                                        <p:cTn id="29" dur="500"/>
                                        <p:tgtEl>
                                          <p:spTgt spid="3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Effect transition="in" filter="fade">
                                      <p:cBhvr>
                                        <p:cTn id="34" dur="500"/>
                                        <p:tgtEl>
                                          <p:spTgt spid="39"/>
                                        </p:tgtEl>
                                      </p:cBhvr>
                                    </p:animEffect>
                                  </p:childTnLst>
                                </p:cTn>
                              </p:par>
                              <p:par>
                                <p:cTn id="35" presetID="2" presetClass="entr" presetSubtype="4"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ppt_x"/>
                                          </p:val>
                                        </p:tav>
                                        <p:tav tm="100000">
                                          <p:val>
                                            <p:strVal val="#ppt_x"/>
                                          </p:val>
                                        </p:tav>
                                      </p:tavLst>
                                    </p:anim>
                                    <p:anim calcmode="lin" valueType="num">
                                      <p:cBhvr additive="base">
                                        <p:cTn id="38" dur="500" fill="hold"/>
                                        <p:tgtEl>
                                          <p:spTgt spid="4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ppt_x"/>
                                          </p:val>
                                        </p:tav>
                                        <p:tav tm="100000">
                                          <p:val>
                                            <p:strVal val="#ppt_x"/>
                                          </p:val>
                                        </p:tav>
                                      </p:tavLst>
                                    </p:anim>
                                    <p:anim calcmode="lin" valueType="num">
                                      <p:cBhvr additive="base">
                                        <p:cTn id="42" dur="500" fill="hold"/>
                                        <p:tgtEl>
                                          <p:spTgt spid="4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ppt_x"/>
                                          </p:val>
                                        </p:tav>
                                        <p:tav tm="100000">
                                          <p:val>
                                            <p:strVal val="#ppt_x"/>
                                          </p:val>
                                        </p:tav>
                                      </p:tavLst>
                                    </p:anim>
                                    <p:anim calcmode="lin" valueType="num">
                                      <p:cBhvr additive="base">
                                        <p:cTn id="46" dur="50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ppt_x"/>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animBg="1"/>
      <p:bldP spid="38" grpId="0" animBg="1"/>
      <p:bldP spid="39" grpId="0" animBg="1"/>
      <p:bldP spid="42" grpId="0"/>
      <p:bldP spid="4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成绩与思考</a:t>
            </a:r>
            <a:endParaRPr lang="zh-CN" altLang="en-US" dirty="0"/>
          </a:p>
        </p:txBody>
      </p:sp>
      <p:sp>
        <p:nvSpPr>
          <p:cNvPr id="21" name="椭圆 54"/>
          <p:cNvSpPr/>
          <p:nvPr/>
        </p:nvSpPr>
        <p:spPr>
          <a:xfrm>
            <a:off x="3723131" y="2794965"/>
            <a:ext cx="4617000" cy="2392601"/>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1" fmla="*/ 0 w 3487467"/>
              <a:gd name="connsiteY0-2" fmla="*/ 0 h 1719830"/>
              <a:gd name="connsiteX1-3" fmla="*/ 3439660 w 3487467"/>
              <a:gd name="connsiteY1-4" fmla="*/ 0 h 1719830"/>
              <a:gd name="connsiteX2-5" fmla="*/ 1719830 w 3487467"/>
              <a:gd name="connsiteY2-6" fmla="*/ 1719830 h 1719830"/>
              <a:gd name="connsiteX3-7" fmla="*/ 0 w 3487467"/>
              <a:gd name="connsiteY3-8" fmla="*/ 0 h 1719830"/>
              <a:gd name="connsiteX0-9" fmla="*/ 6132 w 3493599"/>
              <a:gd name="connsiteY0-10" fmla="*/ 130018 h 1849848"/>
              <a:gd name="connsiteX1-11" fmla="*/ 3445792 w 3493599"/>
              <a:gd name="connsiteY1-12" fmla="*/ 130018 h 1849848"/>
              <a:gd name="connsiteX2-13" fmla="*/ 1725962 w 3493599"/>
              <a:gd name="connsiteY2-14" fmla="*/ 1849848 h 1849848"/>
              <a:gd name="connsiteX3-15" fmla="*/ 6132 w 3493599"/>
              <a:gd name="connsiteY3-16" fmla="*/ 130018 h 1849848"/>
              <a:gd name="connsiteX0-17" fmla="*/ 6132 w 3493599"/>
              <a:gd name="connsiteY0-18" fmla="*/ 35412 h 1755242"/>
              <a:gd name="connsiteX1-19" fmla="*/ 3445792 w 3493599"/>
              <a:gd name="connsiteY1-20" fmla="*/ 35412 h 1755242"/>
              <a:gd name="connsiteX2-21" fmla="*/ 1725962 w 3493599"/>
              <a:gd name="connsiteY2-22" fmla="*/ 1755242 h 1755242"/>
              <a:gd name="connsiteX3-23" fmla="*/ 6132 w 3493599"/>
              <a:gd name="connsiteY3-24" fmla="*/ 35412 h 1755242"/>
              <a:gd name="connsiteX0-25" fmla="*/ 4377 w 3488420"/>
              <a:gd name="connsiteY0-26" fmla="*/ 11795 h 1772900"/>
              <a:gd name="connsiteX1-27" fmla="*/ 3450912 w 3488420"/>
              <a:gd name="connsiteY1-28" fmla="*/ 53046 h 1772900"/>
              <a:gd name="connsiteX2-29" fmla="*/ 1731082 w 3488420"/>
              <a:gd name="connsiteY2-30" fmla="*/ 1772876 h 1772900"/>
              <a:gd name="connsiteX3-31" fmla="*/ 4377 w 3488420"/>
              <a:gd name="connsiteY3-32" fmla="*/ 11795 h 1772900"/>
              <a:gd name="connsiteX0-33" fmla="*/ 39013 w 3522446"/>
              <a:gd name="connsiteY0-34" fmla="*/ 134148 h 1909003"/>
              <a:gd name="connsiteX1-35" fmla="*/ 3485548 w 3522446"/>
              <a:gd name="connsiteY1-36" fmla="*/ 175399 h 1909003"/>
              <a:gd name="connsiteX2-37" fmla="*/ 1738217 w 3522446"/>
              <a:gd name="connsiteY2-38" fmla="*/ 1908979 h 1909003"/>
              <a:gd name="connsiteX3-39" fmla="*/ 39013 w 3522446"/>
              <a:gd name="connsiteY3-40" fmla="*/ 134148 h 1909003"/>
              <a:gd name="connsiteX0-41" fmla="*/ 55067 w 3553265"/>
              <a:gd name="connsiteY0-42" fmla="*/ 134148 h 1909002"/>
              <a:gd name="connsiteX1-43" fmla="*/ 3501602 w 3553265"/>
              <a:gd name="connsiteY1-44" fmla="*/ 175399 h 1909002"/>
              <a:gd name="connsiteX2-45" fmla="*/ 1754271 w 3553265"/>
              <a:gd name="connsiteY2-46" fmla="*/ 1908979 h 1909002"/>
              <a:gd name="connsiteX3-47" fmla="*/ 55067 w 3553265"/>
              <a:gd name="connsiteY3-48" fmla="*/ 134148 h 1909002"/>
              <a:gd name="connsiteX0-49" fmla="*/ 39426 w 3502160"/>
              <a:gd name="connsiteY0-50" fmla="*/ 134148 h 1909003"/>
              <a:gd name="connsiteX1-51" fmla="*/ 3465335 w 3502160"/>
              <a:gd name="connsiteY1-52" fmla="*/ 175399 h 1909003"/>
              <a:gd name="connsiteX2-53" fmla="*/ 1718004 w 3502160"/>
              <a:gd name="connsiteY2-54" fmla="*/ 1908979 h 1909003"/>
              <a:gd name="connsiteX3-55" fmla="*/ 39426 w 3502160"/>
              <a:gd name="connsiteY3-56" fmla="*/ 134148 h 1909003"/>
              <a:gd name="connsiteX0-57" fmla="*/ 8999 w 3471733"/>
              <a:gd name="connsiteY0-58" fmla="*/ 21578 h 1796433"/>
              <a:gd name="connsiteX1-59" fmla="*/ 3434908 w 3471733"/>
              <a:gd name="connsiteY1-60" fmla="*/ 62829 h 1796433"/>
              <a:gd name="connsiteX2-61" fmla="*/ 1687577 w 3471733"/>
              <a:gd name="connsiteY2-62" fmla="*/ 1796409 h 1796433"/>
              <a:gd name="connsiteX3-63" fmla="*/ 8999 w 3471733"/>
              <a:gd name="connsiteY3-64" fmla="*/ 21578 h 1796433"/>
              <a:gd name="connsiteX0-65" fmla="*/ 39425 w 3502159"/>
              <a:gd name="connsiteY0-66" fmla="*/ 135675 h 1931154"/>
              <a:gd name="connsiteX1-67" fmla="*/ 3465334 w 3502159"/>
              <a:gd name="connsiteY1-68" fmla="*/ 176926 h 1931154"/>
              <a:gd name="connsiteX2-69" fmla="*/ 1718003 w 3502159"/>
              <a:gd name="connsiteY2-70" fmla="*/ 1931131 h 1931154"/>
              <a:gd name="connsiteX3-71" fmla="*/ 39425 w 3502159"/>
              <a:gd name="connsiteY3-72" fmla="*/ 135675 h 1931154"/>
              <a:gd name="connsiteX0-73" fmla="*/ 7276 w 3470010"/>
              <a:gd name="connsiteY0-74" fmla="*/ 26065 h 1821544"/>
              <a:gd name="connsiteX1-75" fmla="*/ 3433185 w 3470010"/>
              <a:gd name="connsiteY1-76" fmla="*/ 67316 h 1821544"/>
              <a:gd name="connsiteX2-77" fmla="*/ 1685854 w 3470010"/>
              <a:gd name="connsiteY2-78" fmla="*/ 1821521 h 1821544"/>
              <a:gd name="connsiteX3-79" fmla="*/ 7276 w 3470010"/>
              <a:gd name="connsiteY3-80" fmla="*/ 26065 h 1821544"/>
              <a:gd name="connsiteX0-81" fmla="*/ 12669 w 3492943"/>
              <a:gd name="connsiteY0-82" fmla="*/ 26065 h 1822469"/>
              <a:gd name="connsiteX1-83" fmla="*/ 3438578 w 3492943"/>
              <a:gd name="connsiteY1-84" fmla="*/ 67316 h 1822469"/>
              <a:gd name="connsiteX2-85" fmla="*/ 1691247 w 3492943"/>
              <a:gd name="connsiteY2-86" fmla="*/ 1821521 h 1822469"/>
              <a:gd name="connsiteX3-87" fmla="*/ 12669 w 3492943"/>
              <a:gd name="connsiteY3-88" fmla="*/ 26065 h 1822469"/>
              <a:gd name="connsiteX0-89" fmla="*/ 48756 w 3529030"/>
              <a:gd name="connsiteY0-90" fmla="*/ 3139 h 1799516"/>
              <a:gd name="connsiteX1-91" fmla="*/ 3474665 w 3529030"/>
              <a:gd name="connsiteY1-92" fmla="*/ 44390 h 1799516"/>
              <a:gd name="connsiteX2-93" fmla="*/ 1727334 w 3529030"/>
              <a:gd name="connsiteY2-94" fmla="*/ 1798595 h 1799516"/>
              <a:gd name="connsiteX3-95" fmla="*/ 48756 w 3529030"/>
              <a:gd name="connsiteY3-96" fmla="*/ 3139 h 1799516"/>
              <a:gd name="connsiteX0-97" fmla="*/ 48756 w 3529030"/>
              <a:gd name="connsiteY0-98" fmla="*/ 5796 h 1802173"/>
              <a:gd name="connsiteX1-99" fmla="*/ 3474665 w 3529030"/>
              <a:gd name="connsiteY1-100" fmla="*/ 47047 h 1802173"/>
              <a:gd name="connsiteX2-101" fmla="*/ 1727334 w 3529030"/>
              <a:gd name="connsiteY2-102" fmla="*/ 1801252 h 1802173"/>
              <a:gd name="connsiteX3-103" fmla="*/ 48756 w 3529030"/>
              <a:gd name="connsiteY3-104" fmla="*/ 5796 h 1802173"/>
              <a:gd name="connsiteX0-105" fmla="*/ 48756 w 3477652"/>
              <a:gd name="connsiteY0-106" fmla="*/ 5796 h 1802173"/>
              <a:gd name="connsiteX1-107" fmla="*/ 3474665 w 3477652"/>
              <a:gd name="connsiteY1-108" fmla="*/ 47047 h 1802173"/>
              <a:gd name="connsiteX2-109" fmla="*/ 1727334 w 3477652"/>
              <a:gd name="connsiteY2-110" fmla="*/ 1801252 h 1802173"/>
              <a:gd name="connsiteX3-111" fmla="*/ 48756 w 3477652"/>
              <a:gd name="connsiteY3-112" fmla="*/ 5796 h 1802173"/>
            </a:gdLst>
            <a:ahLst/>
            <a:cxnLst>
              <a:cxn ang="0">
                <a:pos x="connsiteX0-1" y="connsiteY0-2"/>
              </a:cxn>
              <a:cxn ang="0">
                <a:pos x="connsiteX1-3" y="connsiteY1-4"/>
              </a:cxn>
              <a:cxn ang="0">
                <a:pos x="connsiteX2-5" y="connsiteY2-6"/>
              </a:cxn>
              <a:cxn ang="0">
                <a:pos x="connsiteX3-7" y="connsiteY3-8"/>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solidFill>
                <a:prstClr val="white"/>
              </a:solidFill>
              <a:latin typeface="思源黑体" panose="020B0500000000000000" pitchFamily="34" charset="-122"/>
              <a:ea typeface="思源黑体" panose="020B0500000000000000" pitchFamily="34" charset="-122"/>
            </a:endParaRPr>
          </a:p>
        </p:txBody>
      </p:sp>
      <p:sp>
        <p:nvSpPr>
          <p:cNvPr id="22" name="TextBox 1"/>
          <p:cNvSpPr txBox="1"/>
          <p:nvPr/>
        </p:nvSpPr>
        <p:spPr>
          <a:xfrm>
            <a:off x="769857" y="2472142"/>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2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r">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endParaRPr lang="zh-CN" altLang="en-US" sz="1800" dirty="0">
              <a:solidFill>
                <a:srgbClr val="313D51"/>
              </a:solidFill>
              <a:latin typeface="思源黑体" panose="020B0500000000000000" pitchFamily="34" charset="-122"/>
              <a:ea typeface="思源黑体" panose="020B0500000000000000" pitchFamily="34" charset="-122"/>
            </a:endParaRPr>
          </a:p>
        </p:txBody>
      </p:sp>
      <p:cxnSp>
        <p:nvCxnSpPr>
          <p:cNvPr id="35" name="直接连接符 34"/>
          <p:cNvCxnSpPr/>
          <p:nvPr/>
        </p:nvCxnSpPr>
        <p:spPr>
          <a:xfrm flipV="1">
            <a:off x="4012227" y="2789677"/>
            <a:ext cx="1990299" cy="13997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171021" y="2789678"/>
            <a:ext cx="831504" cy="2362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6002530" y="2789711"/>
            <a:ext cx="890263" cy="22797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6002526" y="2789677"/>
            <a:ext cx="1945282" cy="13997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3747506" y="3661289"/>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smtClean="0">
                <a:solidFill>
                  <a:prstClr val="white"/>
                </a:solidFill>
                <a:latin typeface="Impact" panose="020B0806030902050204" pitchFamily="34" charset="0"/>
                <a:ea typeface="思源黑体" panose="020B0500000000000000" pitchFamily="34" charset="-122"/>
              </a:rPr>
              <a:t>02</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0" name="椭圆 39"/>
          <p:cNvSpPr/>
          <p:nvPr/>
        </p:nvSpPr>
        <p:spPr>
          <a:xfrm>
            <a:off x="4785026" y="4631195"/>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03</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1" name="椭圆 40"/>
          <p:cNvSpPr/>
          <p:nvPr/>
        </p:nvSpPr>
        <p:spPr>
          <a:xfrm>
            <a:off x="6447658" y="4586402"/>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04</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2" name="椭圆 41"/>
          <p:cNvSpPr/>
          <p:nvPr/>
        </p:nvSpPr>
        <p:spPr>
          <a:xfrm>
            <a:off x="7447943" y="3532697"/>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05</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3" name="椭圆 42"/>
          <p:cNvSpPr/>
          <p:nvPr/>
        </p:nvSpPr>
        <p:spPr>
          <a:xfrm>
            <a:off x="7844203" y="2380701"/>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06</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4" name="椭圆 43"/>
          <p:cNvSpPr/>
          <p:nvPr/>
        </p:nvSpPr>
        <p:spPr>
          <a:xfrm>
            <a:off x="3374820" y="2365562"/>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smtClean="0">
                <a:solidFill>
                  <a:prstClr val="white"/>
                </a:solidFill>
                <a:latin typeface="Impact" panose="020B0806030902050204" pitchFamily="34" charset="0"/>
                <a:ea typeface="思源黑体" panose="020B0500000000000000" pitchFamily="34" charset="-122"/>
              </a:rPr>
              <a:t>01</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5" name="TextBox 34"/>
          <p:cNvSpPr txBox="1"/>
          <p:nvPr/>
        </p:nvSpPr>
        <p:spPr>
          <a:xfrm>
            <a:off x="704236" y="2751492"/>
            <a:ext cx="2198819" cy="535531"/>
          </a:xfrm>
          <a:prstGeom prst="rect">
            <a:avLst/>
          </a:prstGeom>
          <a:noFill/>
        </p:spPr>
        <p:txBody>
          <a:bodyPr wrap="square" rtlCol="0">
            <a:spAutoFit/>
          </a:bodyPr>
          <a:lstStyle/>
          <a:p>
            <a:pPr algn="r">
              <a:lnSpc>
                <a:spcPct val="120000"/>
              </a:lnSpc>
              <a:defRPr/>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输入简要文字内容，文字内容需概括精炼，不用多余</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的</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6" name="TextBox 35"/>
          <p:cNvSpPr txBox="1"/>
          <p:nvPr/>
        </p:nvSpPr>
        <p:spPr>
          <a:xfrm>
            <a:off x="1410688" y="3961861"/>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r">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endParaRPr lang="zh-CN" altLang="en-US" sz="1800" dirty="0">
              <a:solidFill>
                <a:srgbClr val="313D51"/>
              </a:solidFill>
              <a:latin typeface="思源黑体" panose="020B0500000000000000" pitchFamily="34" charset="-122"/>
              <a:ea typeface="思源黑体" panose="020B0500000000000000" pitchFamily="34" charset="-122"/>
            </a:endParaRPr>
          </a:p>
        </p:txBody>
      </p:sp>
      <p:sp>
        <p:nvSpPr>
          <p:cNvPr id="47" name="TextBox 36"/>
          <p:cNvSpPr txBox="1"/>
          <p:nvPr/>
        </p:nvSpPr>
        <p:spPr>
          <a:xfrm>
            <a:off x="1236664" y="4241625"/>
            <a:ext cx="2402821" cy="535531"/>
          </a:xfrm>
          <a:prstGeom prst="rect">
            <a:avLst/>
          </a:prstGeom>
          <a:noFill/>
        </p:spPr>
        <p:txBody>
          <a:bodyPr wrap="square" rtlCol="0">
            <a:spAutoFit/>
          </a:bodyPr>
          <a:lstStyle/>
          <a:p>
            <a:pPr algn="r">
              <a:lnSpc>
                <a:spcPct val="120000"/>
              </a:lnSpc>
              <a:defRPr/>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输入简要文字内容，文字内容需概括精炼，不用多余</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的</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8" name="TextBox 37"/>
          <p:cNvSpPr txBox="1"/>
          <p:nvPr/>
        </p:nvSpPr>
        <p:spPr>
          <a:xfrm>
            <a:off x="2431539" y="5210425"/>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r">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endParaRPr lang="zh-CN" altLang="en-US" sz="1800" dirty="0">
              <a:solidFill>
                <a:srgbClr val="313D51"/>
              </a:solidFill>
              <a:latin typeface="思源黑体" panose="020B0500000000000000" pitchFamily="34" charset="-122"/>
              <a:ea typeface="思源黑体" panose="020B0500000000000000" pitchFamily="34" charset="-122"/>
            </a:endParaRPr>
          </a:p>
        </p:txBody>
      </p:sp>
      <p:sp>
        <p:nvSpPr>
          <p:cNvPr id="49" name="TextBox 38"/>
          <p:cNvSpPr txBox="1"/>
          <p:nvPr/>
        </p:nvSpPr>
        <p:spPr>
          <a:xfrm>
            <a:off x="2219029" y="5490189"/>
            <a:ext cx="2346643" cy="535531"/>
          </a:xfrm>
          <a:prstGeom prst="rect">
            <a:avLst/>
          </a:prstGeom>
          <a:noFill/>
        </p:spPr>
        <p:txBody>
          <a:bodyPr wrap="square" rtlCol="0">
            <a:spAutoFit/>
          </a:bodyPr>
          <a:lstStyle/>
          <a:p>
            <a:pPr algn="r">
              <a:lnSpc>
                <a:spcPct val="120000"/>
              </a:lnSpc>
              <a:defRPr/>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输入简要文字内容，文字内容需概括精炼，不用多余</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的</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0" name="TextBox 39"/>
          <p:cNvSpPr txBox="1"/>
          <p:nvPr/>
        </p:nvSpPr>
        <p:spPr>
          <a:xfrm>
            <a:off x="7455550" y="5210425"/>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endParaRPr lang="zh-CN" altLang="en-US" sz="1800" dirty="0">
              <a:solidFill>
                <a:srgbClr val="313D51"/>
              </a:solidFill>
              <a:latin typeface="思源黑体" panose="020B0500000000000000" pitchFamily="34" charset="-122"/>
              <a:ea typeface="思源黑体" panose="020B0500000000000000" pitchFamily="34" charset="-122"/>
            </a:endParaRPr>
          </a:p>
        </p:txBody>
      </p:sp>
      <p:sp>
        <p:nvSpPr>
          <p:cNvPr id="51" name="TextBox 40"/>
          <p:cNvSpPr txBox="1"/>
          <p:nvPr/>
        </p:nvSpPr>
        <p:spPr>
          <a:xfrm>
            <a:off x="7480447" y="5490189"/>
            <a:ext cx="2414720" cy="535531"/>
          </a:xfrm>
          <a:prstGeom prst="rect">
            <a:avLst/>
          </a:prstGeom>
          <a:noFill/>
        </p:spPr>
        <p:txBody>
          <a:bodyPr wrap="square" rtlCol="0">
            <a:spAutoFit/>
          </a:bodyPr>
          <a:lstStyle/>
          <a:p>
            <a:pPr>
              <a:lnSpc>
                <a:spcPct val="120000"/>
              </a:lnSpc>
              <a:defRPr/>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输入简要文字内容，文字内容需概括精炼，不用多余的</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文字</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2" name="TextBox 41"/>
          <p:cNvSpPr txBox="1"/>
          <p:nvPr/>
        </p:nvSpPr>
        <p:spPr>
          <a:xfrm>
            <a:off x="8487706" y="3961861"/>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endParaRPr lang="zh-CN" altLang="en-US" sz="1800" dirty="0">
              <a:solidFill>
                <a:srgbClr val="313D51"/>
              </a:solidFill>
              <a:latin typeface="思源黑体" panose="020B0500000000000000" pitchFamily="34" charset="-122"/>
              <a:ea typeface="思源黑体" panose="020B0500000000000000" pitchFamily="34" charset="-122"/>
            </a:endParaRPr>
          </a:p>
        </p:txBody>
      </p:sp>
      <p:sp>
        <p:nvSpPr>
          <p:cNvPr id="53" name="TextBox 42"/>
          <p:cNvSpPr txBox="1"/>
          <p:nvPr/>
        </p:nvSpPr>
        <p:spPr>
          <a:xfrm>
            <a:off x="8485710" y="4241625"/>
            <a:ext cx="2414720" cy="535531"/>
          </a:xfrm>
          <a:prstGeom prst="rect">
            <a:avLst/>
          </a:prstGeom>
          <a:noFill/>
        </p:spPr>
        <p:txBody>
          <a:bodyPr wrap="square" rtlCol="0">
            <a:spAutoFit/>
          </a:bodyPr>
          <a:lstStyle/>
          <a:p>
            <a:pPr>
              <a:lnSpc>
                <a:spcPct val="120000"/>
              </a:lnSpc>
              <a:defRPr/>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输入简要文字</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内文字</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内容需概括精炼，不用多余的文字</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修饰</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4" name="TextBox 43"/>
          <p:cNvSpPr txBox="1"/>
          <p:nvPr/>
        </p:nvSpPr>
        <p:spPr>
          <a:xfrm>
            <a:off x="9095654" y="2472142"/>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endParaRPr lang="zh-CN" altLang="en-US" sz="1800" dirty="0">
              <a:solidFill>
                <a:srgbClr val="313D51"/>
              </a:solidFill>
              <a:latin typeface="思源黑体" panose="020B0500000000000000" pitchFamily="34" charset="-122"/>
              <a:ea typeface="思源黑体" panose="020B0500000000000000" pitchFamily="34" charset="-122"/>
            </a:endParaRPr>
          </a:p>
        </p:txBody>
      </p:sp>
      <p:sp>
        <p:nvSpPr>
          <p:cNvPr id="55" name="TextBox 44"/>
          <p:cNvSpPr txBox="1"/>
          <p:nvPr/>
        </p:nvSpPr>
        <p:spPr>
          <a:xfrm>
            <a:off x="9093658" y="2752322"/>
            <a:ext cx="2414720" cy="535531"/>
          </a:xfrm>
          <a:prstGeom prst="rect">
            <a:avLst/>
          </a:prstGeom>
          <a:noFill/>
        </p:spPr>
        <p:txBody>
          <a:bodyPr wrap="square" rtlCol="0">
            <a:spAutoFit/>
          </a:bodyPr>
          <a:lstStyle/>
          <a:p>
            <a:pPr>
              <a:lnSpc>
                <a:spcPct val="120000"/>
              </a:lnSpc>
              <a:defRPr/>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输入简要文字内容，文字内容需概括</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精炼多余</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的文字</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修饰</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56" name="组合 55"/>
          <p:cNvGrpSpPr/>
          <p:nvPr/>
        </p:nvGrpSpPr>
        <p:grpSpPr>
          <a:xfrm>
            <a:off x="5046640" y="1808940"/>
            <a:ext cx="1911773" cy="1911773"/>
            <a:chOff x="3832951" y="1054702"/>
            <a:chExt cx="1440000" cy="1440000"/>
          </a:xfrm>
          <a:solidFill>
            <a:srgbClr val="244C89"/>
          </a:solidFill>
        </p:grpSpPr>
        <p:sp>
          <p:nvSpPr>
            <p:cNvPr id="57" name="椭圆 56"/>
            <p:cNvSpPr/>
            <p:nvPr/>
          </p:nvSpPr>
          <p:spPr>
            <a:xfrm>
              <a:off x="3832951" y="1054702"/>
              <a:ext cx="1440000" cy="1440000"/>
            </a:xfrm>
            <a:prstGeom prst="ellipse">
              <a:avLst/>
            </a:prstGeom>
            <a:gr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pPr>
              <a:endParaRPr lang="zh-CN" altLang="en-US" sz="1400">
                <a:latin typeface="Impact" panose="020B0806030902050204" pitchFamily="34" charset="0"/>
              </a:endParaRPr>
            </a:p>
          </p:txBody>
        </p:sp>
        <p:sp>
          <p:nvSpPr>
            <p:cNvPr id="58" name="TextBox 21"/>
            <p:cNvSpPr txBox="1"/>
            <p:nvPr/>
          </p:nvSpPr>
          <p:spPr>
            <a:xfrm>
              <a:off x="4204138" y="1420759"/>
              <a:ext cx="697627" cy="707886"/>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ctr">
                <a:defRPr sz="1400">
                  <a:solidFill>
                    <a:schemeClr val="lt1"/>
                  </a:solidFill>
                  <a:latin typeface="Impact" panose="020B080603090205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20000"/>
                </a:lnSpc>
              </a:pPr>
              <a:r>
                <a:rPr lang="zh-CN" altLang="en-US" sz="2800" b="1" dirty="0" smtClean="0">
                  <a:latin typeface="思源黑体" panose="020B0500000000000000" pitchFamily="34" charset="-122"/>
                  <a:ea typeface="思源黑体" panose="020B0500000000000000" pitchFamily="34" charset="-122"/>
                </a:rPr>
                <a:t>成绩</a:t>
              </a:r>
              <a:endParaRPr lang="en-US" altLang="zh-CN" sz="2800" b="1" dirty="0" smtClean="0">
                <a:latin typeface="思源黑体" panose="020B0500000000000000" pitchFamily="34" charset="-122"/>
                <a:ea typeface="思源黑体" panose="020B0500000000000000" pitchFamily="34" charset="-122"/>
              </a:endParaRPr>
            </a:p>
            <a:p>
              <a:pPr>
                <a:lnSpc>
                  <a:spcPct val="120000"/>
                </a:lnSpc>
              </a:pPr>
              <a:r>
                <a:rPr lang="zh-CN" altLang="en-US" sz="2800" b="1" dirty="0" smtClean="0">
                  <a:latin typeface="思源黑体" panose="020B0500000000000000" pitchFamily="34" charset="-122"/>
                  <a:ea typeface="思源黑体" panose="020B0500000000000000" pitchFamily="34" charset="-122"/>
                </a:rPr>
                <a:t>思考</a:t>
              </a:r>
              <a:endParaRPr lang="zh-CN" altLang="en-US" sz="2800" b="1" dirty="0">
                <a:latin typeface="思源黑体" panose="020B0500000000000000" pitchFamily="34" charset="-122"/>
                <a:ea typeface="思源黑体" panose="020B0500000000000000"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ppt_x"/>
                                          </p:val>
                                        </p:tav>
                                        <p:tav tm="100000">
                                          <p:val>
                                            <p:strVal val="#ppt_x"/>
                                          </p:val>
                                        </p:tav>
                                      </p:tavLst>
                                    </p:anim>
                                    <p:anim calcmode="lin" valueType="num">
                                      <p:cBhvr additive="base">
                                        <p:cTn id="40" dur="500" fill="hold"/>
                                        <p:tgtEl>
                                          <p:spTgt spid="4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500" fill="hold"/>
                                        <p:tgtEl>
                                          <p:spTgt spid="48"/>
                                        </p:tgtEl>
                                        <p:attrNameLst>
                                          <p:attrName>ppt_x</p:attrName>
                                        </p:attrNameLst>
                                      </p:cBhvr>
                                      <p:tavLst>
                                        <p:tav tm="0">
                                          <p:val>
                                            <p:strVal val="#ppt_x"/>
                                          </p:val>
                                        </p:tav>
                                        <p:tav tm="100000">
                                          <p:val>
                                            <p:strVal val="#ppt_x"/>
                                          </p:val>
                                        </p:tav>
                                      </p:tavLst>
                                    </p:anim>
                                    <p:anim calcmode="lin" valueType="num">
                                      <p:cBhvr additive="base">
                                        <p:cTn id="68" dur="500" fill="hold"/>
                                        <p:tgtEl>
                                          <p:spTgt spid="4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500" fill="hold"/>
                                        <p:tgtEl>
                                          <p:spTgt spid="49"/>
                                        </p:tgtEl>
                                        <p:attrNameLst>
                                          <p:attrName>ppt_x</p:attrName>
                                        </p:attrNameLst>
                                      </p:cBhvr>
                                      <p:tavLst>
                                        <p:tav tm="0">
                                          <p:val>
                                            <p:strVal val="#ppt_x"/>
                                          </p:val>
                                        </p:tav>
                                        <p:tav tm="100000">
                                          <p:val>
                                            <p:strVal val="#ppt_x"/>
                                          </p:val>
                                        </p:tav>
                                      </p:tavLst>
                                    </p:anim>
                                    <p:anim calcmode="lin" valueType="num">
                                      <p:cBhvr additive="base">
                                        <p:cTn id="72" dur="500" fill="hold"/>
                                        <p:tgtEl>
                                          <p:spTgt spid="4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 calcmode="lin" valueType="num">
                                      <p:cBhvr additive="base">
                                        <p:cTn id="75" dur="500" fill="hold"/>
                                        <p:tgtEl>
                                          <p:spTgt spid="50"/>
                                        </p:tgtEl>
                                        <p:attrNameLst>
                                          <p:attrName>ppt_x</p:attrName>
                                        </p:attrNameLst>
                                      </p:cBhvr>
                                      <p:tavLst>
                                        <p:tav tm="0">
                                          <p:val>
                                            <p:strVal val="#ppt_x"/>
                                          </p:val>
                                        </p:tav>
                                        <p:tav tm="100000">
                                          <p:val>
                                            <p:strVal val="#ppt_x"/>
                                          </p:val>
                                        </p:tav>
                                      </p:tavLst>
                                    </p:anim>
                                    <p:anim calcmode="lin" valueType="num">
                                      <p:cBhvr additive="base">
                                        <p:cTn id="76" dur="500" fill="hold"/>
                                        <p:tgtEl>
                                          <p:spTgt spid="5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anim calcmode="lin" valueType="num">
                                      <p:cBhvr additive="base">
                                        <p:cTn id="79" dur="500" fill="hold"/>
                                        <p:tgtEl>
                                          <p:spTgt spid="51"/>
                                        </p:tgtEl>
                                        <p:attrNameLst>
                                          <p:attrName>ppt_x</p:attrName>
                                        </p:attrNameLst>
                                      </p:cBhvr>
                                      <p:tavLst>
                                        <p:tav tm="0">
                                          <p:val>
                                            <p:strVal val="#ppt_x"/>
                                          </p:val>
                                        </p:tav>
                                        <p:tav tm="100000">
                                          <p:val>
                                            <p:strVal val="#ppt_x"/>
                                          </p:val>
                                        </p:tav>
                                      </p:tavLst>
                                    </p:anim>
                                    <p:anim calcmode="lin" valueType="num">
                                      <p:cBhvr additive="base">
                                        <p:cTn id="80" dur="500" fill="hold"/>
                                        <p:tgtEl>
                                          <p:spTgt spid="5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additive="base">
                                        <p:cTn id="83" dur="500" fill="hold"/>
                                        <p:tgtEl>
                                          <p:spTgt spid="52"/>
                                        </p:tgtEl>
                                        <p:attrNameLst>
                                          <p:attrName>ppt_x</p:attrName>
                                        </p:attrNameLst>
                                      </p:cBhvr>
                                      <p:tavLst>
                                        <p:tav tm="0">
                                          <p:val>
                                            <p:strVal val="#ppt_x"/>
                                          </p:val>
                                        </p:tav>
                                        <p:tav tm="100000">
                                          <p:val>
                                            <p:strVal val="#ppt_x"/>
                                          </p:val>
                                        </p:tav>
                                      </p:tavLst>
                                    </p:anim>
                                    <p:anim calcmode="lin" valueType="num">
                                      <p:cBhvr additive="base">
                                        <p:cTn id="84" dur="500" fill="hold"/>
                                        <p:tgtEl>
                                          <p:spTgt spid="5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 calcmode="lin" valueType="num">
                                      <p:cBhvr additive="base">
                                        <p:cTn id="91" dur="500" fill="hold"/>
                                        <p:tgtEl>
                                          <p:spTgt spid="54"/>
                                        </p:tgtEl>
                                        <p:attrNameLst>
                                          <p:attrName>ppt_x</p:attrName>
                                        </p:attrNameLst>
                                      </p:cBhvr>
                                      <p:tavLst>
                                        <p:tav tm="0">
                                          <p:val>
                                            <p:strVal val="#ppt_x"/>
                                          </p:val>
                                        </p:tav>
                                        <p:tav tm="100000">
                                          <p:val>
                                            <p:strVal val="#ppt_x"/>
                                          </p:val>
                                        </p:tav>
                                      </p:tavLst>
                                    </p:anim>
                                    <p:anim calcmode="lin" valueType="num">
                                      <p:cBhvr additive="base">
                                        <p:cTn id="92" dur="500" fill="hold"/>
                                        <p:tgtEl>
                                          <p:spTgt spid="5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 calcmode="lin" valueType="num">
                                      <p:cBhvr additive="base">
                                        <p:cTn id="95" dur="500" fill="hold"/>
                                        <p:tgtEl>
                                          <p:spTgt spid="55"/>
                                        </p:tgtEl>
                                        <p:attrNameLst>
                                          <p:attrName>ppt_x</p:attrName>
                                        </p:attrNameLst>
                                      </p:cBhvr>
                                      <p:tavLst>
                                        <p:tav tm="0">
                                          <p:val>
                                            <p:strVal val="#ppt_x"/>
                                          </p:val>
                                        </p:tav>
                                        <p:tav tm="100000">
                                          <p:val>
                                            <p:strVal val="#ppt_x"/>
                                          </p:val>
                                        </p:tav>
                                      </p:tavLst>
                                    </p:anim>
                                    <p:anim calcmode="lin" valueType="num">
                                      <p:cBhvr additive="base">
                                        <p:cTn id="96" dur="500" fill="hold"/>
                                        <p:tgtEl>
                                          <p:spTgt spid="55"/>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6"/>
                                        </p:tgtEl>
                                        <p:attrNameLst>
                                          <p:attrName>style.visibility</p:attrName>
                                        </p:attrNameLst>
                                      </p:cBhvr>
                                      <p:to>
                                        <p:strVal val="visible"/>
                                      </p:to>
                                    </p:set>
                                    <p:anim calcmode="lin" valueType="num">
                                      <p:cBhvr additive="base">
                                        <p:cTn id="99" dur="500" fill="hold"/>
                                        <p:tgtEl>
                                          <p:spTgt spid="56"/>
                                        </p:tgtEl>
                                        <p:attrNameLst>
                                          <p:attrName>ppt_x</p:attrName>
                                        </p:attrNameLst>
                                      </p:cBhvr>
                                      <p:tavLst>
                                        <p:tav tm="0">
                                          <p:val>
                                            <p:strVal val="#ppt_x"/>
                                          </p:val>
                                        </p:tav>
                                        <p:tav tm="100000">
                                          <p:val>
                                            <p:strVal val="#ppt_x"/>
                                          </p:val>
                                        </p:tav>
                                      </p:tavLst>
                                    </p:anim>
                                    <p:anim calcmode="lin" valueType="num">
                                      <p:cBhvr additive="base">
                                        <p:cTn id="10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39" grpId="0" animBg="1"/>
      <p:bldP spid="40" grpId="0" animBg="1"/>
      <p:bldP spid="41" grpId="0" animBg="1"/>
      <p:bldP spid="42" grpId="0" animBg="1"/>
      <p:bldP spid="43" grpId="0" animBg="1"/>
      <p:bldP spid="44" grpId="0" animBg="1"/>
      <p:bldP spid="45" grpId="0"/>
      <p:bldP spid="46" grpId="0"/>
      <p:bldP spid="47" grpId="0"/>
      <p:bldP spid="48" grpId="0"/>
      <p:bldP spid="49" grpId="0"/>
      <p:bldP spid="50" grpId="0"/>
      <p:bldP spid="51" grpId="0"/>
      <p:bldP spid="52" grpId="0"/>
      <p:bldP spid="53" grpId="0"/>
      <p:bldP spid="54" grpId="0"/>
      <p:bldP spid="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9192" y="740717"/>
            <a:ext cx="3908878" cy="456129"/>
          </a:xfrm>
        </p:spPr>
        <p:txBody>
          <a:bodyPr/>
          <a:lstStyle/>
          <a:p>
            <a:pPr>
              <a:lnSpc>
                <a:spcPct val="120000"/>
              </a:lnSpc>
            </a:pPr>
            <a:r>
              <a:rPr lang="zh-CN" altLang="en-US" dirty="0" smtClean="0"/>
              <a:t>参考文献</a:t>
            </a:r>
            <a:endParaRPr lang="zh-CN" altLang="en-US" dirty="0"/>
          </a:p>
        </p:txBody>
      </p:sp>
      <p:sp>
        <p:nvSpPr>
          <p:cNvPr id="18" name="Oval 34"/>
          <p:cNvSpPr/>
          <p:nvPr/>
        </p:nvSpPr>
        <p:spPr>
          <a:xfrm>
            <a:off x="4033647" y="20389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smtClean="0">
                <a:latin typeface="思源黑体" panose="020B0500000000000000" pitchFamily="34" charset="-122"/>
                <a:ea typeface="思源黑体" panose="020B0500000000000000" pitchFamily="34" charset="-122"/>
              </a:rPr>
              <a:t>01</a:t>
            </a:r>
            <a:endParaRPr lang="en-GB" sz="1600" dirty="0">
              <a:latin typeface="思源黑体" panose="020B0500000000000000" pitchFamily="34" charset="-122"/>
              <a:ea typeface="思源黑体" panose="020B0500000000000000" pitchFamily="34" charset="-122"/>
            </a:endParaRPr>
          </a:p>
        </p:txBody>
      </p:sp>
      <p:grpSp>
        <p:nvGrpSpPr>
          <p:cNvPr id="19" name="Group 7"/>
          <p:cNvGrpSpPr/>
          <p:nvPr/>
        </p:nvGrpSpPr>
        <p:grpSpPr>
          <a:xfrm>
            <a:off x="5953030" y="2159461"/>
            <a:ext cx="5501465" cy="236731"/>
            <a:chOff x="-1375411" y="1708939"/>
            <a:chExt cx="5580357" cy="236731"/>
          </a:xfrm>
        </p:grpSpPr>
        <p:sp>
          <p:nvSpPr>
            <p:cNvPr id="20" name="TextBox 53"/>
            <p:cNvSpPr txBox="1"/>
            <p:nvPr/>
          </p:nvSpPr>
          <p:spPr>
            <a:xfrm>
              <a:off x="-1375411" y="1708939"/>
              <a:ext cx="2367442" cy="236731"/>
            </a:xfrm>
            <a:prstGeom prst="rect">
              <a:avLst/>
            </a:prstGeom>
            <a:noFill/>
          </p:spPr>
          <p:txBody>
            <a:bodyPr wrap="none" lIns="0" tIns="0" rIns="0" bIns="0" rtlCol="0">
              <a:spAutoFit/>
            </a:bodyPr>
            <a:lstStyle/>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smtClean="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22" name="Rectangle 54"/>
            <p:cNvSpPr/>
            <p:nvPr/>
          </p:nvSpPr>
          <p:spPr>
            <a:xfrm>
              <a:off x="1293320" y="1739717"/>
              <a:ext cx="2911626" cy="202941"/>
            </a:xfrm>
            <a:prstGeom prst="rect">
              <a:avLst/>
            </a:prstGeom>
          </p:spPr>
          <p:txBody>
            <a:bodyPr wrap="square" lIns="0" tIns="0" rIns="0" bIns="0">
              <a:spAutoFit/>
            </a:bodyPr>
            <a:lstStyle/>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28" name="Oval 34"/>
          <p:cNvSpPr/>
          <p:nvPr/>
        </p:nvSpPr>
        <p:spPr>
          <a:xfrm>
            <a:off x="4419410" y="2639019"/>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smtClean="0">
                <a:latin typeface="思源黑体" panose="020B0500000000000000" pitchFamily="34" charset="-122"/>
                <a:ea typeface="思源黑体" panose="020B0500000000000000" pitchFamily="34" charset="-122"/>
              </a:rPr>
              <a:t>02</a:t>
            </a:r>
            <a:endParaRPr lang="en-GB" sz="1600" dirty="0">
              <a:latin typeface="思源黑体" panose="020B0500000000000000" pitchFamily="34" charset="-122"/>
              <a:ea typeface="思源黑体" panose="020B0500000000000000" pitchFamily="34" charset="-122"/>
            </a:endParaRPr>
          </a:p>
        </p:txBody>
      </p:sp>
      <p:grpSp>
        <p:nvGrpSpPr>
          <p:cNvPr id="29" name="Group 7"/>
          <p:cNvGrpSpPr/>
          <p:nvPr/>
        </p:nvGrpSpPr>
        <p:grpSpPr>
          <a:xfrm>
            <a:off x="5953029" y="2759536"/>
            <a:ext cx="5501466" cy="236731"/>
            <a:chOff x="-1375410" y="1708939"/>
            <a:chExt cx="5580357" cy="236731"/>
          </a:xfrm>
        </p:grpSpPr>
        <p:sp>
          <p:nvSpPr>
            <p:cNvPr id="30"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smtClean="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1" name="Rectangle 54"/>
            <p:cNvSpPr/>
            <p:nvPr/>
          </p:nvSpPr>
          <p:spPr>
            <a:xfrm>
              <a:off x="1293321" y="1739717"/>
              <a:ext cx="2911626" cy="202941"/>
            </a:xfrm>
            <a:prstGeom prst="rect">
              <a:avLst/>
            </a:prstGeom>
          </p:spPr>
          <p:txBody>
            <a:bodyPr wrap="square" lIns="0" tIns="0" rIns="0" bIns="0">
              <a:spAutoFit/>
            </a:bodyPr>
            <a:lstStyle/>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32" name="Oval 34"/>
          <p:cNvSpPr/>
          <p:nvPr/>
        </p:nvSpPr>
        <p:spPr>
          <a:xfrm>
            <a:off x="4581335" y="3343869"/>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smtClean="0">
                <a:latin typeface="思源黑体" panose="020B0500000000000000" pitchFamily="34" charset="-122"/>
                <a:ea typeface="思源黑体" panose="020B0500000000000000" pitchFamily="34" charset="-122"/>
              </a:rPr>
              <a:t>03</a:t>
            </a:r>
            <a:endParaRPr lang="en-GB" sz="1600" dirty="0">
              <a:latin typeface="思源黑体" panose="020B0500000000000000" pitchFamily="34" charset="-122"/>
              <a:ea typeface="思源黑体" panose="020B0500000000000000" pitchFamily="34" charset="-122"/>
            </a:endParaRPr>
          </a:p>
        </p:txBody>
      </p:sp>
      <p:grpSp>
        <p:nvGrpSpPr>
          <p:cNvPr id="33" name="Group 7"/>
          <p:cNvGrpSpPr/>
          <p:nvPr/>
        </p:nvGrpSpPr>
        <p:grpSpPr>
          <a:xfrm>
            <a:off x="5953029" y="3464386"/>
            <a:ext cx="5501466" cy="236731"/>
            <a:chOff x="-1375410" y="1708939"/>
            <a:chExt cx="5580356" cy="236731"/>
          </a:xfrm>
        </p:grpSpPr>
        <p:sp>
          <p:nvSpPr>
            <p:cNvPr id="34"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smtClean="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7" name="Rectangle 54"/>
            <p:cNvSpPr/>
            <p:nvPr/>
          </p:nvSpPr>
          <p:spPr>
            <a:xfrm>
              <a:off x="1293320" y="1739717"/>
              <a:ext cx="2911626" cy="202941"/>
            </a:xfrm>
            <a:prstGeom prst="rect">
              <a:avLst/>
            </a:prstGeom>
          </p:spPr>
          <p:txBody>
            <a:bodyPr wrap="square" lIns="0" tIns="0" rIns="0" bIns="0">
              <a:spAutoFit/>
            </a:bodyPr>
            <a:lstStyle/>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38" name="Oval 34"/>
          <p:cNvSpPr/>
          <p:nvPr/>
        </p:nvSpPr>
        <p:spPr>
          <a:xfrm>
            <a:off x="4581335" y="40582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smtClean="0">
                <a:latin typeface="思源黑体" panose="020B0500000000000000" pitchFamily="34" charset="-122"/>
                <a:ea typeface="思源黑体" panose="020B0500000000000000" pitchFamily="34" charset="-122"/>
              </a:rPr>
              <a:t>04</a:t>
            </a:r>
            <a:endParaRPr lang="en-GB" sz="1600" dirty="0">
              <a:latin typeface="思源黑体" panose="020B0500000000000000" pitchFamily="34" charset="-122"/>
              <a:ea typeface="思源黑体" panose="020B0500000000000000" pitchFamily="34" charset="-122"/>
            </a:endParaRPr>
          </a:p>
        </p:txBody>
      </p:sp>
      <p:grpSp>
        <p:nvGrpSpPr>
          <p:cNvPr id="39" name="Group 7"/>
          <p:cNvGrpSpPr/>
          <p:nvPr/>
        </p:nvGrpSpPr>
        <p:grpSpPr>
          <a:xfrm>
            <a:off x="5953029" y="4178761"/>
            <a:ext cx="5501465" cy="236731"/>
            <a:chOff x="-1375410" y="1708939"/>
            <a:chExt cx="5580356" cy="236731"/>
          </a:xfrm>
        </p:grpSpPr>
        <p:sp>
          <p:nvSpPr>
            <p:cNvPr id="40"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smtClean="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1" name="Rectangle 54"/>
            <p:cNvSpPr/>
            <p:nvPr/>
          </p:nvSpPr>
          <p:spPr>
            <a:xfrm>
              <a:off x="1293321" y="1739717"/>
              <a:ext cx="2911625" cy="202941"/>
            </a:xfrm>
            <a:prstGeom prst="rect">
              <a:avLst/>
            </a:prstGeom>
          </p:spPr>
          <p:txBody>
            <a:bodyPr wrap="square" lIns="0" tIns="0" rIns="0" bIns="0">
              <a:spAutoFit/>
            </a:bodyPr>
            <a:lstStyle/>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42" name="Oval 34"/>
          <p:cNvSpPr/>
          <p:nvPr/>
        </p:nvSpPr>
        <p:spPr>
          <a:xfrm>
            <a:off x="4419410" y="476309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smtClean="0">
                <a:latin typeface="思源黑体" panose="020B0500000000000000" pitchFamily="34" charset="-122"/>
                <a:ea typeface="思源黑体" panose="020B0500000000000000" pitchFamily="34" charset="-122"/>
              </a:rPr>
              <a:t>05</a:t>
            </a:r>
            <a:endParaRPr lang="en-GB" sz="1600" dirty="0">
              <a:latin typeface="思源黑体" panose="020B0500000000000000" pitchFamily="34" charset="-122"/>
              <a:ea typeface="思源黑体" panose="020B0500000000000000" pitchFamily="34" charset="-122"/>
            </a:endParaRPr>
          </a:p>
        </p:txBody>
      </p:sp>
      <p:grpSp>
        <p:nvGrpSpPr>
          <p:cNvPr id="43" name="Group 7"/>
          <p:cNvGrpSpPr/>
          <p:nvPr/>
        </p:nvGrpSpPr>
        <p:grpSpPr>
          <a:xfrm>
            <a:off x="5953029" y="4883611"/>
            <a:ext cx="5501465" cy="236731"/>
            <a:chOff x="-1375410" y="1708939"/>
            <a:chExt cx="5580356" cy="236731"/>
          </a:xfrm>
        </p:grpSpPr>
        <p:sp>
          <p:nvSpPr>
            <p:cNvPr id="44"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smtClean="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5" name="Rectangle 54"/>
            <p:cNvSpPr/>
            <p:nvPr/>
          </p:nvSpPr>
          <p:spPr>
            <a:xfrm>
              <a:off x="1293320" y="1739717"/>
              <a:ext cx="2911626" cy="202941"/>
            </a:xfrm>
            <a:prstGeom prst="rect">
              <a:avLst/>
            </a:prstGeom>
          </p:spPr>
          <p:txBody>
            <a:bodyPr wrap="square" lIns="0" tIns="0" rIns="0" bIns="0">
              <a:spAutoFit/>
            </a:bodyPr>
            <a:lstStyle/>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46" name="Oval 34"/>
          <p:cNvSpPr/>
          <p:nvPr/>
        </p:nvSpPr>
        <p:spPr>
          <a:xfrm>
            <a:off x="4033647" y="53536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smtClean="0">
                <a:latin typeface="思源黑体" panose="020B0500000000000000" pitchFamily="34" charset="-122"/>
                <a:ea typeface="思源黑体" panose="020B0500000000000000" pitchFamily="34" charset="-122"/>
              </a:rPr>
              <a:t>06</a:t>
            </a:r>
            <a:endParaRPr lang="en-GB" sz="1600" dirty="0">
              <a:latin typeface="思源黑体" panose="020B0500000000000000" pitchFamily="34" charset="-122"/>
              <a:ea typeface="思源黑体" panose="020B0500000000000000" pitchFamily="34" charset="-122"/>
            </a:endParaRPr>
          </a:p>
        </p:txBody>
      </p:sp>
      <p:grpSp>
        <p:nvGrpSpPr>
          <p:cNvPr id="47" name="Group 7"/>
          <p:cNvGrpSpPr/>
          <p:nvPr/>
        </p:nvGrpSpPr>
        <p:grpSpPr>
          <a:xfrm>
            <a:off x="5953029" y="5474161"/>
            <a:ext cx="5501464" cy="236731"/>
            <a:chOff x="-1375410" y="1708939"/>
            <a:chExt cx="5580354" cy="236731"/>
          </a:xfrm>
        </p:grpSpPr>
        <p:sp>
          <p:nvSpPr>
            <p:cNvPr id="48"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smtClean="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9" name="Rectangle 54"/>
            <p:cNvSpPr/>
            <p:nvPr/>
          </p:nvSpPr>
          <p:spPr>
            <a:xfrm>
              <a:off x="1293319" y="1739717"/>
              <a:ext cx="2911625" cy="202941"/>
            </a:xfrm>
            <a:prstGeom prst="rect">
              <a:avLst/>
            </a:prstGeom>
          </p:spPr>
          <p:txBody>
            <a:bodyPr wrap="square" lIns="0" tIns="0" rIns="0" bIns="0">
              <a:spAutoFit/>
            </a:bodyPr>
            <a:lstStyle/>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56" name="Oval 34"/>
          <p:cNvSpPr/>
          <p:nvPr/>
        </p:nvSpPr>
        <p:spPr>
          <a:xfrm>
            <a:off x="1702573" y="2795451"/>
            <a:ext cx="2370970" cy="23709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GB" sz="1600" dirty="0">
              <a:latin typeface="思源黑体" panose="020B0500000000000000" pitchFamily="34" charset="-122"/>
              <a:ea typeface="思源黑体" panose="020B0500000000000000" pitchFamily="34" charset="-122"/>
            </a:endParaRPr>
          </a:p>
        </p:txBody>
      </p:sp>
      <p:sp>
        <p:nvSpPr>
          <p:cNvPr id="57" name="Freeform 12"/>
          <p:cNvSpPr/>
          <p:nvPr/>
        </p:nvSpPr>
        <p:spPr bwMode="auto">
          <a:xfrm>
            <a:off x="2322370" y="3620137"/>
            <a:ext cx="1096032" cy="721588"/>
          </a:xfrm>
          <a:custGeom>
            <a:avLst/>
            <a:gdLst>
              <a:gd name="T0" fmla="*/ 64 w 148"/>
              <a:gd name="T1" fmla="*/ 121 h 128"/>
              <a:gd name="T2" fmla="*/ 64 w 148"/>
              <a:gd name="T3" fmla="*/ 123 h 128"/>
              <a:gd name="T4" fmla="*/ 74 w 148"/>
              <a:gd name="T5" fmla="*/ 128 h 128"/>
              <a:gd name="T6" fmla="*/ 83 w 148"/>
              <a:gd name="T7" fmla="*/ 123 h 128"/>
              <a:gd name="T8" fmla="*/ 83 w 148"/>
              <a:gd name="T9" fmla="*/ 121 h 128"/>
              <a:gd name="T10" fmla="*/ 93 w 148"/>
              <a:gd name="T11" fmla="*/ 118 h 128"/>
              <a:gd name="T12" fmla="*/ 148 w 148"/>
              <a:gd name="T13" fmla="*/ 123 h 128"/>
              <a:gd name="T14" fmla="*/ 148 w 148"/>
              <a:gd name="T15" fmla="*/ 24 h 128"/>
              <a:gd name="T16" fmla="*/ 139 w 148"/>
              <a:gd name="T17" fmla="*/ 23 h 128"/>
              <a:gd name="T18" fmla="*/ 139 w 148"/>
              <a:gd name="T19" fmla="*/ 109 h 128"/>
              <a:gd name="T20" fmla="*/ 94 w 148"/>
              <a:gd name="T21" fmla="*/ 104 h 128"/>
              <a:gd name="T22" fmla="*/ 77 w 148"/>
              <a:gd name="T23" fmla="*/ 119 h 128"/>
              <a:gd name="T24" fmla="*/ 75 w 148"/>
              <a:gd name="T25" fmla="*/ 118 h 128"/>
              <a:gd name="T26" fmla="*/ 89 w 148"/>
              <a:gd name="T27" fmla="*/ 99 h 128"/>
              <a:gd name="T28" fmla="*/ 131 w 148"/>
              <a:gd name="T29" fmla="*/ 96 h 128"/>
              <a:gd name="T30" fmla="*/ 131 w 148"/>
              <a:gd name="T31" fmla="*/ 0 h 128"/>
              <a:gd name="T32" fmla="*/ 111 w 148"/>
              <a:gd name="T33" fmla="*/ 5 h 128"/>
              <a:gd name="T34" fmla="*/ 111 w 148"/>
              <a:gd name="T35" fmla="*/ 76 h 128"/>
              <a:gd name="T36" fmla="*/ 100 w 148"/>
              <a:gd name="T37" fmla="*/ 70 h 128"/>
              <a:gd name="T38" fmla="*/ 90 w 148"/>
              <a:gd name="T39" fmla="*/ 83 h 128"/>
              <a:gd name="T40" fmla="*/ 90 w 148"/>
              <a:gd name="T41" fmla="*/ 11 h 128"/>
              <a:gd name="T42" fmla="*/ 90 w 148"/>
              <a:gd name="T43" fmla="*/ 12 h 128"/>
              <a:gd name="T44" fmla="*/ 74 w 148"/>
              <a:gd name="T45" fmla="*/ 26 h 128"/>
              <a:gd name="T46" fmla="*/ 57 w 148"/>
              <a:gd name="T47" fmla="*/ 12 h 128"/>
              <a:gd name="T48" fmla="*/ 16 w 148"/>
              <a:gd name="T49" fmla="*/ 0 h 128"/>
              <a:gd name="T50" fmla="*/ 16 w 148"/>
              <a:gd name="T51" fmla="*/ 96 h 128"/>
              <a:gd name="T52" fmla="*/ 57 w 148"/>
              <a:gd name="T53" fmla="*/ 99 h 128"/>
              <a:gd name="T54" fmla="*/ 72 w 148"/>
              <a:gd name="T55" fmla="*/ 118 h 128"/>
              <a:gd name="T56" fmla="*/ 70 w 148"/>
              <a:gd name="T57" fmla="*/ 119 h 128"/>
              <a:gd name="T58" fmla="*/ 53 w 148"/>
              <a:gd name="T59" fmla="*/ 104 h 128"/>
              <a:gd name="T60" fmla="*/ 8 w 148"/>
              <a:gd name="T61" fmla="*/ 109 h 128"/>
              <a:gd name="T62" fmla="*/ 8 w 148"/>
              <a:gd name="T63" fmla="*/ 23 h 128"/>
              <a:gd name="T64" fmla="*/ 0 w 148"/>
              <a:gd name="T65" fmla="*/ 24 h 128"/>
              <a:gd name="T66" fmla="*/ 0 w 148"/>
              <a:gd name="T67" fmla="*/ 123 h 128"/>
              <a:gd name="T68" fmla="*/ 54 w 148"/>
              <a:gd name="T69" fmla="*/ 118 h 128"/>
              <a:gd name="T70" fmla="*/ 64 w 148"/>
              <a:gd name="T71" fmla="*/ 12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8" h="128">
                <a:moveTo>
                  <a:pt x="64" y="121"/>
                </a:moveTo>
                <a:cubicBezTo>
                  <a:pt x="64" y="122"/>
                  <a:pt x="64" y="122"/>
                  <a:pt x="64" y="123"/>
                </a:cubicBezTo>
                <a:cubicBezTo>
                  <a:pt x="64" y="126"/>
                  <a:pt x="68" y="128"/>
                  <a:pt x="74" y="128"/>
                </a:cubicBezTo>
                <a:cubicBezTo>
                  <a:pt x="79" y="128"/>
                  <a:pt x="83" y="126"/>
                  <a:pt x="83" y="123"/>
                </a:cubicBezTo>
                <a:cubicBezTo>
                  <a:pt x="83" y="122"/>
                  <a:pt x="83" y="122"/>
                  <a:pt x="83" y="121"/>
                </a:cubicBezTo>
                <a:cubicBezTo>
                  <a:pt x="86" y="120"/>
                  <a:pt x="89" y="118"/>
                  <a:pt x="93" y="118"/>
                </a:cubicBezTo>
                <a:cubicBezTo>
                  <a:pt x="115" y="118"/>
                  <a:pt x="148" y="123"/>
                  <a:pt x="148" y="123"/>
                </a:cubicBezTo>
                <a:cubicBezTo>
                  <a:pt x="148" y="24"/>
                  <a:pt x="148" y="24"/>
                  <a:pt x="148" y="24"/>
                </a:cubicBezTo>
                <a:cubicBezTo>
                  <a:pt x="148" y="24"/>
                  <a:pt x="144" y="23"/>
                  <a:pt x="139" y="23"/>
                </a:cubicBezTo>
                <a:cubicBezTo>
                  <a:pt x="139" y="109"/>
                  <a:pt x="139" y="109"/>
                  <a:pt x="139" y="109"/>
                </a:cubicBezTo>
                <a:cubicBezTo>
                  <a:pt x="139" y="109"/>
                  <a:pt x="113" y="98"/>
                  <a:pt x="94" y="104"/>
                </a:cubicBezTo>
                <a:cubicBezTo>
                  <a:pt x="87" y="106"/>
                  <a:pt x="81" y="114"/>
                  <a:pt x="77" y="119"/>
                </a:cubicBezTo>
                <a:cubicBezTo>
                  <a:pt x="76" y="118"/>
                  <a:pt x="76" y="118"/>
                  <a:pt x="75" y="118"/>
                </a:cubicBezTo>
                <a:cubicBezTo>
                  <a:pt x="78" y="113"/>
                  <a:pt x="83" y="103"/>
                  <a:pt x="89" y="99"/>
                </a:cubicBezTo>
                <a:cubicBezTo>
                  <a:pt x="107" y="91"/>
                  <a:pt x="131" y="96"/>
                  <a:pt x="131" y="96"/>
                </a:cubicBezTo>
                <a:cubicBezTo>
                  <a:pt x="131" y="0"/>
                  <a:pt x="131" y="0"/>
                  <a:pt x="131" y="0"/>
                </a:cubicBezTo>
                <a:cubicBezTo>
                  <a:pt x="131" y="0"/>
                  <a:pt x="122" y="2"/>
                  <a:pt x="111" y="5"/>
                </a:cubicBezTo>
                <a:cubicBezTo>
                  <a:pt x="111" y="76"/>
                  <a:pt x="111" y="76"/>
                  <a:pt x="111" y="76"/>
                </a:cubicBezTo>
                <a:cubicBezTo>
                  <a:pt x="100" y="70"/>
                  <a:pt x="100" y="70"/>
                  <a:pt x="100" y="70"/>
                </a:cubicBezTo>
                <a:cubicBezTo>
                  <a:pt x="90" y="83"/>
                  <a:pt x="90" y="83"/>
                  <a:pt x="90" y="83"/>
                </a:cubicBezTo>
                <a:cubicBezTo>
                  <a:pt x="90" y="11"/>
                  <a:pt x="90" y="11"/>
                  <a:pt x="90" y="11"/>
                </a:cubicBezTo>
                <a:cubicBezTo>
                  <a:pt x="90" y="11"/>
                  <a:pt x="90" y="11"/>
                  <a:pt x="90" y="12"/>
                </a:cubicBezTo>
                <a:cubicBezTo>
                  <a:pt x="81" y="15"/>
                  <a:pt x="74" y="26"/>
                  <a:pt x="74" y="26"/>
                </a:cubicBezTo>
                <a:cubicBezTo>
                  <a:pt x="74" y="26"/>
                  <a:pt x="66" y="15"/>
                  <a:pt x="57" y="12"/>
                </a:cubicBezTo>
                <a:cubicBezTo>
                  <a:pt x="40" y="5"/>
                  <a:pt x="16" y="0"/>
                  <a:pt x="16" y="0"/>
                </a:cubicBezTo>
                <a:cubicBezTo>
                  <a:pt x="16" y="96"/>
                  <a:pt x="16" y="96"/>
                  <a:pt x="16" y="96"/>
                </a:cubicBezTo>
                <a:cubicBezTo>
                  <a:pt x="16" y="96"/>
                  <a:pt x="40" y="91"/>
                  <a:pt x="57" y="99"/>
                </a:cubicBezTo>
                <a:cubicBezTo>
                  <a:pt x="64" y="103"/>
                  <a:pt x="69" y="113"/>
                  <a:pt x="72" y="118"/>
                </a:cubicBezTo>
                <a:cubicBezTo>
                  <a:pt x="71" y="118"/>
                  <a:pt x="71" y="118"/>
                  <a:pt x="70" y="119"/>
                </a:cubicBezTo>
                <a:cubicBezTo>
                  <a:pt x="67" y="114"/>
                  <a:pt x="60" y="106"/>
                  <a:pt x="53" y="104"/>
                </a:cubicBezTo>
                <a:cubicBezTo>
                  <a:pt x="34" y="98"/>
                  <a:pt x="8" y="109"/>
                  <a:pt x="8" y="109"/>
                </a:cubicBezTo>
                <a:cubicBezTo>
                  <a:pt x="8" y="23"/>
                  <a:pt x="8" y="23"/>
                  <a:pt x="8" y="23"/>
                </a:cubicBezTo>
                <a:cubicBezTo>
                  <a:pt x="3" y="23"/>
                  <a:pt x="0" y="24"/>
                  <a:pt x="0" y="24"/>
                </a:cubicBezTo>
                <a:cubicBezTo>
                  <a:pt x="0" y="123"/>
                  <a:pt x="0" y="123"/>
                  <a:pt x="0" y="123"/>
                </a:cubicBezTo>
                <a:cubicBezTo>
                  <a:pt x="0" y="123"/>
                  <a:pt x="32" y="118"/>
                  <a:pt x="54" y="118"/>
                </a:cubicBezTo>
                <a:cubicBezTo>
                  <a:pt x="58" y="118"/>
                  <a:pt x="61" y="120"/>
                  <a:pt x="64" y="121"/>
                </a:cubicBezTo>
                <a:close/>
              </a:path>
            </a:pathLst>
          </a:custGeom>
          <a:solidFill>
            <a:schemeClr val="bg2"/>
          </a:solidFill>
          <a:ln>
            <a:noFill/>
          </a:ln>
        </p:spPr>
        <p:txBody>
          <a:bodyPr vert="horz" wrap="square" lIns="91440" tIns="45720" rIns="91440" bIns="45720" numCol="1" anchor="t" anchorCtr="0" compatLnSpc="1"/>
          <a:lstStyle/>
          <a:p>
            <a:pPr>
              <a:lnSpc>
                <a:spcPct val="120000"/>
              </a:lnSpc>
            </a:pPr>
            <a:endParaRPr lang="en-US"/>
          </a:p>
        </p:txBody>
      </p:sp>
      <p:cxnSp>
        <p:nvCxnSpPr>
          <p:cNvPr id="58" name="直接连接符 57"/>
          <p:cNvCxnSpPr>
            <a:stCxn id="18" idx="6"/>
          </p:cNvCxnSpPr>
          <p:nvPr/>
        </p:nvCxnSpPr>
        <p:spPr>
          <a:xfrm>
            <a:off x="4551681" y="2297960"/>
            <a:ext cx="1359128"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28" idx="6"/>
          </p:cNvCxnSpPr>
          <p:nvPr/>
        </p:nvCxnSpPr>
        <p:spPr>
          <a:xfrm>
            <a:off x="4937444" y="2898035"/>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2" idx="6"/>
          </p:cNvCxnSpPr>
          <p:nvPr/>
        </p:nvCxnSpPr>
        <p:spPr>
          <a:xfrm>
            <a:off x="5099369" y="3602885"/>
            <a:ext cx="811440"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099369" y="4317260"/>
            <a:ext cx="811440"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937444" y="5022110"/>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551681" y="5612660"/>
            <a:ext cx="1359128"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p:cTn id="12" dur="500" fill="hold"/>
                                        <p:tgtEl>
                                          <p:spTgt spid="57"/>
                                        </p:tgtEl>
                                        <p:attrNameLst>
                                          <p:attrName>ppt_w</p:attrName>
                                        </p:attrNameLst>
                                      </p:cBhvr>
                                      <p:tavLst>
                                        <p:tav tm="0">
                                          <p:val>
                                            <p:fltVal val="0"/>
                                          </p:val>
                                        </p:tav>
                                        <p:tav tm="100000">
                                          <p:val>
                                            <p:strVal val="#ppt_w"/>
                                          </p:val>
                                        </p:tav>
                                      </p:tavLst>
                                    </p:anim>
                                    <p:anim calcmode="lin" valueType="num">
                                      <p:cBhvr>
                                        <p:cTn id="13" dur="500" fill="hold"/>
                                        <p:tgtEl>
                                          <p:spTgt spid="57"/>
                                        </p:tgtEl>
                                        <p:attrNameLst>
                                          <p:attrName>ppt_h</p:attrName>
                                        </p:attrNameLst>
                                      </p:cBhvr>
                                      <p:tavLst>
                                        <p:tav tm="0">
                                          <p:val>
                                            <p:fltVal val="0"/>
                                          </p:val>
                                        </p:tav>
                                        <p:tav tm="100000">
                                          <p:val>
                                            <p:strVal val="#ppt_h"/>
                                          </p:val>
                                        </p:tav>
                                      </p:tavLst>
                                    </p:anim>
                                    <p:animEffect transition="in" filter="fade">
                                      <p:cBhvr>
                                        <p:cTn id="14" dur="500"/>
                                        <p:tgtEl>
                                          <p:spTgt spid="57"/>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animEffect transition="in" filter="fade">
                                      <p:cBhvr>
                                        <p:cTn id="20" dur="500"/>
                                        <p:tgtEl>
                                          <p:spTgt spid="18"/>
                                        </p:tgtEl>
                                      </p:cBhvr>
                                    </p:animEffect>
                                  </p:childTnLst>
                                </p:cTn>
                              </p:par>
                            </p:childTnLst>
                          </p:cTn>
                        </p:par>
                        <p:par>
                          <p:cTn id="21" fill="hold">
                            <p:stCondLst>
                              <p:cond delay="1000"/>
                            </p:stCondLst>
                            <p:childTnLst>
                              <p:par>
                                <p:cTn id="22" presetID="12" presetClass="entr" presetSubtype="2"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p:tgtEl>
                                          <p:spTgt spid="19"/>
                                        </p:tgtEl>
                                        <p:attrNameLst>
                                          <p:attrName>ppt_x</p:attrName>
                                        </p:attrNameLst>
                                      </p:cBhvr>
                                      <p:tavLst>
                                        <p:tav tm="0">
                                          <p:val>
                                            <p:strVal val="#ppt_x+#ppt_w*1.125000"/>
                                          </p:val>
                                        </p:tav>
                                        <p:tav tm="100000">
                                          <p:val>
                                            <p:strVal val="#ppt_x"/>
                                          </p:val>
                                        </p:tav>
                                      </p:tavLst>
                                    </p:anim>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ipe(left)">
                                      <p:cBhvr>
                                        <p:cTn id="28" dur="650"/>
                                        <p:tgtEl>
                                          <p:spTgt spid="58"/>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childTnLst>
                          </p:cTn>
                        </p:par>
                        <p:par>
                          <p:cTn id="35" fill="hold">
                            <p:stCondLst>
                              <p:cond delay="2000"/>
                            </p:stCondLst>
                            <p:childTnLst>
                              <p:par>
                                <p:cTn id="36" presetID="12" presetClass="entr" presetSubtype="2"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p:tgtEl>
                                          <p:spTgt spid="29"/>
                                        </p:tgtEl>
                                        <p:attrNameLst>
                                          <p:attrName>ppt_x</p:attrName>
                                        </p:attrNameLst>
                                      </p:cBhvr>
                                      <p:tavLst>
                                        <p:tav tm="0">
                                          <p:val>
                                            <p:strVal val="#ppt_x+#ppt_w*1.125000"/>
                                          </p:val>
                                        </p:tav>
                                        <p:tav tm="100000">
                                          <p:val>
                                            <p:strVal val="#ppt_x"/>
                                          </p:val>
                                        </p:tav>
                                      </p:tavLst>
                                    </p:anim>
                                    <p:animEffect transition="in" filter="wipe(left)">
                                      <p:cBhvr>
                                        <p:cTn id="39" dur="500"/>
                                        <p:tgtEl>
                                          <p:spTgt spid="29"/>
                                        </p:tgtEl>
                                      </p:cBhvr>
                                    </p:animEffect>
                                  </p:childTnLst>
                                </p:cTn>
                              </p:par>
                              <p:par>
                                <p:cTn id="40" presetID="22" presetClass="entr" presetSubtype="8" fill="hold"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left)">
                                      <p:cBhvr>
                                        <p:cTn id="42" dur="650"/>
                                        <p:tgtEl>
                                          <p:spTgt spid="59"/>
                                        </p:tgtEl>
                                      </p:cBhvr>
                                    </p:animEffect>
                                  </p:childTnLst>
                                </p:cTn>
                              </p:par>
                            </p:childTnLst>
                          </p:cTn>
                        </p:par>
                        <p:par>
                          <p:cTn id="43" fill="hold">
                            <p:stCondLst>
                              <p:cond delay="2500"/>
                            </p:stCondLst>
                            <p:childTnLst>
                              <p:par>
                                <p:cTn id="44" presetID="53" presetClass="entr" presetSubtype="16"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childTnLst>
                          </p:cTn>
                        </p:par>
                        <p:par>
                          <p:cTn id="49" fill="hold">
                            <p:stCondLst>
                              <p:cond delay="3000"/>
                            </p:stCondLst>
                            <p:childTnLst>
                              <p:par>
                                <p:cTn id="50" presetID="12" presetClass="entr" presetSubtype="2"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additive="base">
                                        <p:cTn id="52" dur="500"/>
                                        <p:tgtEl>
                                          <p:spTgt spid="33"/>
                                        </p:tgtEl>
                                        <p:attrNameLst>
                                          <p:attrName>ppt_x</p:attrName>
                                        </p:attrNameLst>
                                      </p:cBhvr>
                                      <p:tavLst>
                                        <p:tav tm="0">
                                          <p:val>
                                            <p:strVal val="#ppt_x+#ppt_w*1.125000"/>
                                          </p:val>
                                        </p:tav>
                                        <p:tav tm="100000">
                                          <p:val>
                                            <p:strVal val="#ppt_x"/>
                                          </p:val>
                                        </p:tav>
                                      </p:tavLst>
                                    </p:anim>
                                    <p:animEffect transition="in" filter="wipe(left)">
                                      <p:cBhvr>
                                        <p:cTn id="53" dur="500"/>
                                        <p:tgtEl>
                                          <p:spTgt spid="33"/>
                                        </p:tgtEl>
                                      </p:cBhvr>
                                    </p:animEffect>
                                  </p:childTnLst>
                                </p:cTn>
                              </p:par>
                              <p:par>
                                <p:cTn id="54" presetID="22" presetClass="entr" presetSubtype="8" fill="hold"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wipe(left)">
                                      <p:cBhvr>
                                        <p:cTn id="56" dur="650"/>
                                        <p:tgtEl>
                                          <p:spTgt spid="60"/>
                                        </p:tgtEl>
                                      </p:cBhvr>
                                    </p:animEffect>
                                  </p:childTnLst>
                                </p:cTn>
                              </p:par>
                            </p:childTnLst>
                          </p:cTn>
                        </p:par>
                        <p:par>
                          <p:cTn id="57" fill="hold">
                            <p:stCondLst>
                              <p:cond delay="3500"/>
                            </p:stCondLst>
                            <p:childTnLst>
                              <p:par>
                                <p:cTn id="58" presetID="53" presetClass="entr" presetSubtype="16" fill="hold" grpId="0" nodeType="afterEffect">
                                  <p:stCondLst>
                                    <p:cond delay="0"/>
                                  </p:stCondLst>
                                  <p:childTnLst>
                                    <p:set>
                                      <p:cBhvr>
                                        <p:cTn id="59" dur="1" fill="hold">
                                          <p:stCondLst>
                                            <p:cond delay="0"/>
                                          </p:stCondLst>
                                        </p:cTn>
                                        <p:tgtEl>
                                          <p:spTgt spid="38"/>
                                        </p:tgtEl>
                                        <p:attrNameLst>
                                          <p:attrName>style.visibility</p:attrName>
                                        </p:attrNameLst>
                                      </p:cBhvr>
                                      <p:to>
                                        <p:strVal val="visible"/>
                                      </p:to>
                                    </p:set>
                                    <p:anim calcmode="lin" valueType="num">
                                      <p:cBhvr>
                                        <p:cTn id="60" dur="500" fill="hold"/>
                                        <p:tgtEl>
                                          <p:spTgt spid="38"/>
                                        </p:tgtEl>
                                        <p:attrNameLst>
                                          <p:attrName>ppt_w</p:attrName>
                                        </p:attrNameLst>
                                      </p:cBhvr>
                                      <p:tavLst>
                                        <p:tav tm="0">
                                          <p:val>
                                            <p:fltVal val="0"/>
                                          </p:val>
                                        </p:tav>
                                        <p:tav tm="100000">
                                          <p:val>
                                            <p:strVal val="#ppt_w"/>
                                          </p:val>
                                        </p:tav>
                                      </p:tavLst>
                                    </p:anim>
                                    <p:anim calcmode="lin" valueType="num">
                                      <p:cBhvr>
                                        <p:cTn id="61" dur="500" fill="hold"/>
                                        <p:tgtEl>
                                          <p:spTgt spid="38"/>
                                        </p:tgtEl>
                                        <p:attrNameLst>
                                          <p:attrName>ppt_h</p:attrName>
                                        </p:attrNameLst>
                                      </p:cBhvr>
                                      <p:tavLst>
                                        <p:tav tm="0">
                                          <p:val>
                                            <p:fltVal val="0"/>
                                          </p:val>
                                        </p:tav>
                                        <p:tav tm="100000">
                                          <p:val>
                                            <p:strVal val="#ppt_h"/>
                                          </p:val>
                                        </p:tav>
                                      </p:tavLst>
                                    </p:anim>
                                    <p:animEffect transition="in" filter="fade">
                                      <p:cBhvr>
                                        <p:cTn id="62" dur="500"/>
                                        <p:tgtEl>
                                          <p:spTgt spid="38"/>
                                        </p:tgtEl>
                                      </p:cBhvr>
                                    </p:animEffect>
                                  </p:childTnLst>
                                </p:cTn>
                              </p:par>
                            </p:childTnLst>
                          </p:cTn>
                        </p:par>
                        <p:par>
                          <p:cTn id="63" fill="hold">
                            <p:stCondLst>
                              <p:cond delay="4000"/>
                            </p:stCondLst>
                            <p:childTnLst>
                              <p:par>
                                <p:cTn id="64" presetID="12" presetClass="entr" presetSubtype="2" fill="hold" nodeType="after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p:tgtEl>
                                          <p:spTgt spid="39"/>
                                        </p:tgtEl>
                                        <p:attrNameLst>
                                          <p:attrName>ppt_x</p:attrName>
                                        </p:attrNameLst>
                                      </p:cBhvr>
                                      <p:tavLst>
                                        <p:tav tm="0">
                                          <p:val>
                                            <p:strVal val="#ppt_x+#ppt_w*1.125000"/>
                                          </p:val>
                                        </p:tav>
                                        <p:tav tm="100000">
                                          <p:val>
                                            <p:strVal val="#ppt_x"/>
                                          </p:val>
                                        </p:tav>
                                      </p:tavLst>
                                    </p:anim>
                                    <p:animEffect transition="in" filter="wipe(left)">
                                      <p:cBhvr>
                                        <p:cTn id="67" dur="500"/>
                                        <p:tgtEl>
                                          <p:spTgt spid="39"/>
                                        </p:tgtEl>
                                      </p:cBhvr>
                                    </p:animEffect>
                                  </p:childTnLst>
                                </p:cTn>
                              </p:par>
                              <p:par>
                                <p:cTn id="68" presetID="22" presetClass="entr" presetSubtype="8" fill="hold"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wipe(left)">
                                      <p:cBhvr>
                                        <p:cTn id="70" dur="650"/>
                                        <p:tgtEl>
                                          <p:spTgt spid="61"/>
                                        </p:tgtEl>
                                      </p:cBhvr>
                                    </p:animEffect>
                                  </p:childTnLst>
                                </p:cTn>
                              </p:par>
                            </p:childTnLst>
                          </p:cTn>
                        </p:par>
                        <p:par>
                          <p:cTn id="71" fill="hold">
                            <p:stCondLst>
                              <p:cond delay="4500"/>
                            </p:stCondLst>
                            <p:childTnLst>
                              <p:par>
                                <p:cTn id="72" presetID="53" presetClass="entr" presetSubtype="16" fill="hold" grpId="0" nodeType="afterEffect">
                                  <p:stCondLst>
                                    <p:cond delay="0"/>
                                  </p:stCondLst>
                                  <p:childTnLst>
                                    <p:set>
                                      <p:cBhvr>
                                        <p:cTn id="73" dur="1" fill="hold">
                                          <p:stCondLst>
                                            <p:cond delay="0"/>
                                          </p:stCondLst>
                                        </p:cTn>
                                        <p:tgtEl>
                                          <p:spTgt spid="42"/>
                                        </p:tgtEl>
                                        <p:attrNameLst>
                                          <p:attrName>style.visibility</p:attrName>
                                        </p:attrNameLst>
                                      </p:cBhvr>
                                      <p:to>
                                        <p:strVal val="visible"/>
                                      </p:to>
                                    </p:set>
                                    <p:anim calcmode="lin" valueType="num">
                                      <p:cBhvr>
                                        <p:cTn id="74" dur="500" fill="hold"/>
                                        <p:tgtEl>
                                          <p:spTgt spid="42"/>
                                        </p:tgtEl>
                                        <p:attrNameLst>
                                          <p:attrName>ppt_w</p:attrName>
                                        </p:attrNameLst>
                                      </p:cBhvr>
                                      <p:tavLst>
                                        <p:tav tm="0">
                                          <p:val>
                                            <p:fltVal val="0"/>
                                          </p:val>
                                        </p:tav>
                                        <p:tav tm="100000">
                                          <p:val>
                                            <p:strVal val="#ppt_w"/>
                                          </p:val>
                                        </p:tav>
                                      </p:tavLst>
                                    </p:anim>
                                    <p:anim calcmode="lin" valueType="num">
                                      <p:cBhvr>
                                        <p:cTn id="75" dur="500" fill="hold"/>
                                        <p:tgtEl>
                                          <p:spTgt spid="42"/>
                                        </p:tgtEl>
                                        <p:attrNameLst>
                                          <p:attrName>ppt_h</p:attrName>
                                        </p:attrNameLst>
                                      </p:cBhvr>
                                      <p:tavLst>
                                        <p:tav tm="0">
                                          <p:val>
                                            <p:fltVal val="0"/>
                                          </p:val>
                                        </p:tav>
                                        <p:tav tm="100000">
                                          <p:val>
                                            <p:strVal val="#ppt_h"/>
                                          </p:val>
                                        </p:tav>
                                      </p:tavLst>
                                    </p:anim>
                                    <p:animEffect transition="in" filter="fade">
                                      <p:cBhvr>
                                        <p:cTn id="76" dur="500"/>
                                        <p:tgtEl>
                                          <p:spTgt spid="42"/>
                                        </p:tgtEl>
                                      </p:cBhvr>
                                    </p:animEffect>
                                  </p:childTnLst>
                                </p:cTn>
                              </p:par>
                            </p:childTnLst>
                          </p:cTn>
                        </p:par>
                        <p:par>
                          <p:cTn id="77" fill="hold">
                            <p:stCondLst>
                              <p:cond delay="5000"/>
                            </p:stCondLst>
                            <p:childTnLst>
                              <p:par>
                                <p:cTn id="78" presetID="12" presetClass="entr" presetSubtype="2" fill="hold" nodeType="afterEffect">
                                  <p:stCondLst>
                                    <p:cond delay="0"/>
                                  </p:stCondLst>
                                  <p:childTnLst>
                                    <p:set>
                                      <p:cBhvr>
                                        <p:cTn id="79" dur="1" fill="hold">
                                          <p:stCondLst>
                                            <p:cond delay="0"/>
                                          </p:stCondLst>
                                        </p:cTn>
                                        <p:tgtEl>
                                          <p:spTgt spid="43"/>
                                        </p:tgtEl>
                                        <p:attrNameLst>
                                          <p:attrName>style.visibility</p:attrName>
                                        </p:attrNameLst>
                                      </p:cBhvr>
                                      <p:to>
                                        <p:strVal val="visible"/>
                                      </p:to>
                                    </p:set>
                                    <p:anim calcmode="lin" valueType="num">
                                      <p:cBhvr additive="base">
                                        <p:cTn id="80" dur="500"/>
                                        <p:tgtEl>
                                          <p:spTgt spid="43"/>
                                        </p:tgtEl>
                                        <p:attrNameLst>
                                          <p:attrName>ppt_x</p:attrName>
                                        </p:attrNameLst>
                                      </p:cBhvr>
                                      <p:tavLst>
                                        <p:tav tm="0">
                                          <p:val>
                                            <p:strVal val="#ppt_x+#ppt_w*1.125000"/>
                                          </p:val>
                                        </p:tav>
                                        <p:tav tm="100000">
                                          <p:val>
                                            <p:strVal val="#ppt_x"/>
                                          </p:val>
                                        </p:tav>
                                      </p:tavLst>
                                    </p:anim>
                                    <p:animEffect transition="in" filter="wipe(left)">
                                      <p:cBhvr>
                                        <p:cTn id="81" dur="500"/>
                                        <p:tgtEl>
                                          <p:spTgt spid="43"/>
                                        </p:tgtEl>
                                      </p:cBhvr>
                                    </p:animEffect>
                                  </p:childTnLst>
                                </p:cTn>
                              </p:par>
                              <p:par>
                                <p:cTn id="82" presetID="22" presetClass="entr" presetSubtype="8" fill="hold" nodeType="with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wipe(left)">
                                      <p:cBhvr>
                                        <p:cTn id="84" dur="650"/>
                                        <p:tgtEl>
                                          <p:spTgt spid="62"/>
                                        </p:tgtEl>
                                      </p:cBhvr>
                                    </p:animEffect>
                                  </p:childTnLst>
                                </p:cTn>
                              </p:par>
                            </p:childTnLst>
                          </p:cTn>
                        </p:par>
                        <p:par>
                          <p:cTn id="85" fill="hold">
                            <p:stCondLst>
                              <p:cond delay="5500"/>
                            </p:stCondLst>
                            <p:childTnLst>
                              <p:par>
                                <p:cTn id="86" presetID="53" presetClass="entr" presetSubtype="16"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 calcmode="lin" valueType="num">
                                      <p:cBhvr>
                                        <p:cTn id="88" dur="500" fill="hold"/>
                                        <p:tgtEl>
                                          <p:spTgt spid="46"/>
                                        </p:tgtEl>
                                        <p:attrNameLst>
                                          <p:attrName>ppt_w</p:attrName>
                                        </p:attrNameLst>
                                      </p:cBhvr>
                                      <p:tavLst>
                                        <p:tav tm="0">
                                          <p:val>
                                            <p:fltVal val="0"/>
                                          </p:val>
                                        </p:tav>
                                        <p:tav tm="100000">
                                          <p:val>
                                            <p:strVal val="#ppt_w"/>
                                          </p:val>
                                        </p:tav>
                                      </p:tavLst>
                                    </p:anim>
                                    <p:anim calcmode="lin" valueType="num">
                                      <p:cBhvr>
                                        <p:cTn id="89" dur="500" fill="hold"/>
                                        <p:tgtEl>
                                          <p:spTgt spid="46"/>
                                        </p:tgtEl>
                                        <p:attrNameLst>
                                          <p:attrName>ppt_h</p:attrName>
                                        </p:attrNameLst>
                                      </p:cBhvr>
                                      <p:tavLst>
                                        <p:tav tm="0">
                                          <p:val>
                                            <p:fltVal val="0"/>
                                          </p:val>
                                        </p:tav>
                                        <p:tav tm="100000">
                                          <p:val>
                                            <p:strVal val="#ppt_h"/>
                                          </p:val>
                                        </p:tav>
                                      </p:tavLst>
                                    </p:anim>
                                    <p:animEffect transition="in" filter="fade">
                                      <p:cBhvr>
                                        <p:cTn id="90" dur="500"/>
                                        <p:tgtEl>
                                          <p:spTgt spid="46"/>
                                        </p:tgtEl>
                                      </p:cBhvr>
                                    </p:animEffect>
                                  </p:childTnLst>
                                </p:cTn>
                              </p:par>
                            </p:childTnLst>
                          </p:cTn>
                        </p:par>
                        <p:par>
                          <p:cTn id="91" fill="hold">
                            <p:stCondLst>
                              <p:cond delay="6000"/>
                            </p:stCondLst>
                            <p:childTnLst>
                              <p:par>
                                <p:cTn id="92" presetID="12" presetClass="entr" presetSubtype="2" fill="hold" nodeType="afterEffect">
                                  <p:stCondLst>
                                    <p:cond delay="0"/>
                                  </p:stCondLst>
                                  <p:childTnLst>
                                    <p:set>
                                      <p:cBhvr>
                                        <p:cTn id="93" dur="1" fill="hold">
                                          <p:stCondLst>
                                            <p:cond delay="0"/>
                                          </p:stCondLst>
                                        </p:cTn>
                                        <p:tgtEl>
                                          <p:spTgt spid="47"/>
                                        </p:tgtEl>
                                        <p:attrNameLst>
                                          <p:attrName>style.visibility</p:attrName>
                                        </p:attrNameLst>
                                      </p:cBhvr>
                                      <p:to>
                                        <p:strVal val="visible"/>
                                      </p:to>
                                    </p:set>
                                    <p:anim calcmode="lin" valueType="num">
                                      <p:cBhvr additive="base">
                                        <p:cTn id="94" dur="500"/>
                                        <p:tgtEl>
                                          <p:spTgt spid="47"/>
                                        </p:tgtEl>
                                        <p:attrNameLst>
                                          <p:attrName>ppt_x</p:attrName>
                                        </p:attrNameLst>
                                      </p:cBhvr>
                                      <p:tavLst>
                                        <p:tav tm="0">
                                          <p:val>
                                            <p:strVal val="#ppt_x+#ppt_w*1.125000"/>
                                          </p:val>
                                        </p:tav>
                                        <p:tav tm="100000">
                                          <p:val>
                                            <p:strVal val="#ppt_x"/>
                                          </p:val>
                                        </p:tav>
                                      </p:tavLst>
                                    </p:anim>
                                    <p:animEffect transition="in" filter="wipe(left)">
                                      <p:cBhvr>
                                        <p:cTn id="95" dur="500"/>
                                        <p:tgtEl>
                                          <p:spTgt spid="47"/>
                                        </p:tgtEl>
                                      </p:cBhvr>
                                    </p:animEffect>
                                  </p:childTnLst>
                                </p:cTn>
                              </p:par>
                              <p:par>
                                <p:cTn id="96" presetID="22" presetClass="entr" presetSubtype="8" fill="hold" nodeType="with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wipe(left)">
                                      <p:cBhvr>
                                        <p:cTn id="98" dur="6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P spid="32" grpId="0" animBg="1"/>
      <p:bldP spid="38" grpId="0" animBg="1"/>
      <p:bldP spid="42" grpId="0" animBg="1"/>
      <p:bldP spid="46" grpId="0" animBg="1"/>
      <p:bldP spid="56" grpId="0" animBg="1"/>
      <p:bldP spid="5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形标注 4"/>
          <p:cNvSpPr/>
          <p:nvPr/>
        </p:nvSpPr>
        <p:spPr>
          <a:xfrm>
            <a:off x="6540140" y="1502228"/>
            <a:ext cx="3824696" cy="3824696"/>
          </a:xfrm>
          <a:prstGeom prst="wedgeEllipseCallout">
            <a:avLst>
              <a:gd name="adj1" fmla="val -59289"/>
              <a:gd name="adj2" fmla="val 42591"/>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6" name="圆角矩形 5"/>
          <p:cNvSpPr/>
          <p:nvPr/>
        </p:nvSpPr>
        <p:spPr>
          <a:xfrm>
            <a:off x="6289285" y="2602687"/>
            <a:ext cx="4364492" cy="115281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zh-CN" altLang="en-US" sz="5400" b="1" dirty="0" smtClean="0">
                <a:solidFill>
                  <a:schemeClr val="bg1"/>
                </a:solidFill>
                <a:latin typeface="思源黑体" panose="020B0500000000000000" pitchFamily="34" charset="-122"/>
                <a:ea typeface="思源黑体" panose="020B0500000000000000" pitchFamily="34" charset="-122"/>
              </a:rPr>
              <a:t>答疑时间</a:t>
            </a:r>
            <a:endParaRPr lang="zh-CN" altLang="en-US" sz="5400" b="1" dirty="0">
              <a:solidFill>
                <a:schemeClr val="bg1"/>
              </a:solidFill>
              <a:latin typeface="思源黑体" panose="020B0500000000000000" pitchFamily="34" charset="-122"/>
              <a:ea typeface="思源黑体" panose="020B0500000000000000" pitchFamily="34" charset="-122"/>
            </a:endParaRPr>
          </a:p>
        </p:txBody>
      </p:sp>
      <p:sp>
        <p:nvSpPr>
          <p:cNvPr id="7" name="文本框 6"/>
          <p:cNvSpPr txBox="1"/>
          <p:nvPr/>
        </p:nvSpPr>
        <p:spPr>
          <a:xfrm>
            <a:off x="6461993" y="3711709"/>
            <a:ext cx="4019076" cy="236603"/>
          </a:xfrm>
          <a:prstGeom prst="rect">
            <a:avLst/>
          </a:prstGeom>
          <a:noFill/>
        </p:spPr>
        <p:txBody>
          <a:bodyPr wrap="square" lIns="0" tIns="0" rIns="0" bIns="0" rtlCol="0">
            <a:spAutoFit/>
          </a:bodyPr>
          <a:lstStyle/>
          <a:p>
            <a:pPr algn="ctr">
              <a:lnSpc>
                <a:spcPct val="120000"/>
              </a:lnSpc>
            </a:pPr>
            <a:r>
              <a:rPr lang="zh-CN" altLang="en-US" sz="1400" dirty="0" smtClean="0">
                <a:solidFill>
                  <a:schemeClr val="bg1"/>
                </a:solidFill>
                <a:latin typeface="思源黑体" panose="020B0500000000000000" pitchFamily="34" charset="-122"/>
                <a:ea typeface="思源黑体" panose="020B0500000000000000" pitchFamily="34" charset="-122"/>
              </a:rPr>
              <a:t>请老师们对我的课题提出宝贵意见</a:t>
            </a:r>
            <a:endParaRPr lang="zh-CN" altLang="en-US" sz="1400" dirty="0">
              <a:solidFill>
                <a:schemeClr val="bg1"/>
              </a:solidFill>
              <a:latin typeface="思源黑体" panose="020B0500000000000000" pitchFamily="34" charset="-122"/>
              <a:ea typeface="思源黑体" panose="020B0500000000000000" pitchFamily="34"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775577" y="2557193"/>
            <a:ext cx="2786181" cy="3507105"/>
          </a:xfrm>
          <a:prstGeom prst="rect">
            <a:avLst/>
          </a:prstGeom>
        </p:spPr>
      </p:pic>
      <p:grpSp>
        <p:nvGrpSpPr>
          <p:cNvPr id="2" name="组合 1"/>
          <p:cNvGrpSpPr/>
          <p:nvPr/>
        </p:nvGrpSpPr>
        <p:grpSpPr>
          <a:xfrm>
            <a:off x="1630399" y="976794"/>
            <a:ext cx="1569268" cy="1569268"/>
            <a:chOff x="874713" y="650242"/>
            <a:chExt cx="1569268" cy="1569268"/>
          </a:xfrm>
        </p:grpSpPr>
        <p:sp>
          <p:nvSpPr>
            <p:cNvPr id="9" name="椭圆形标注 8"/>
            <p:cNvSpPr/>
            <p:nvPr/>
          </p:nvSpPr>
          <p:spPr>
            <a:xfrm>
              <a:off x="874713" y="650242"/>
              <a:ext cx="1569268" cy="1569268"/>
            </a:xfrm>
            <a:prstGeom prst="wedgeEllipseCallout">
              <a:avLst>
                <a:gd name="adj1" fmla="val 46541"/>
                <a:gd name="adj2" fmla="val 46719"/>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grpSp>
          <p:nvGrpSpPr>
            <p:cNvPr id="19" name="组合 18"/>
            <p:cNvGrpSpPr/>
            <p:nvPr/>
          </p:nvGrpSpPr>
          <p:grpSpPr>
            <a:xfrm>
              <a:off x="1061934" y="819098"/>
              <a:ext cx="1382047" cy="1231556"/>
              <a:chOff x="5136356" y="493335"/>
              <a:chExt cx="2111099" cy="1881221"/>
            </a:xfrm>
          </p:grpSpPr>
          <p:grpSp>
            <p:nvGrpSpPr>
              <p:cNvPr id="20" name="组合 19"/>
              <p:cNvGrpSpPr/>
              <p:nvPr/>
            </p:nvGrpSpPr>
            <p:grpSpPr>
              <a:xfrm>
                <a:off x="5136356" y="493335"/>
                <a:ext cx="2111099" cy="1881221"/>
                <a:chOff x="5151346" y="433375"/>
                <a:chExt cx="2111099" cy="1881221"/>
              </a:xfrm>
            </p:grpSpPr>
            <p:sp>
              <p:nvSpPr>
                <p:cNvPr id="23" name="椭圆 22"/>
                <p:cNvSpPr/>
                <p:nvPr/>
              </p:nvSpPr>
              <p:spPr>
                <a:xfrm>
                  <a:off x="5174792" y="470865"/>
                  <a:ext cx="1813907" cy="1813907"/>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pic>
              <p:nvPicPr>
                <p:cNvPr id="24" name="图片 23"/>
                <p:cNvPicPr>
                  <a:picLocks noChangeAspect="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a:xfrm>
                  <a:off x="5151346" y="433375"/>
                  <a:ext cx="2111099" cy="1881221"/>
                </a:xfrm>
                <a:prstGeom prst="rect">
                  <a:avLst/>
                </a:prstGeom>
              </p:spPr>
            </p:pic>
          </p:grpSp>
          <p:sp>
            <p:nvSpPr>
              <p:cNvPr id="21" name="椭圆 20"/>
              <p:cNvSpPr/>
              <p:nvPr/>
            </p:nvSpPr>
            <p:spPr>
              <a:xfrm>
                <a:off x="5468604" y="835582"/>
                <a:ext cx="1209821" cy="1209821"/>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sp>
            <p:nvSpPr>
              <p:cNvPr id="22" name="文本框 21"/>
              <p:cNvSpPr txBox="1"/>
              <p:nvPr/>
            </p:nvSpPr>
            <p:spPr>
              <a:xfrm>
                <a:off x="5453062" y="1186253"/>
                <a:ext cx="1251731" cy="612644"/>
              </a:xfrm>
              <a:prstGeom prst="rect">
                <a:avLst/>
              </a:prstGeom>
              <a:noFill/>
            </p:spPr>
            <p:txBody>
              <a:bodyPr wrap="none" rtlCol="0">
                <a:spAutoFit/>
              </a:bodyPr>
              <a:lstStyle/>
              <a:p>
                <a:pPr algn="ctr">
                  <a:lnSpc>
                    <a:spcPct val="120000"/>
                  </a:lnSpc>
                </a:pPr>
                <a:r>
                  <a:rPr lang="en-US" altLang="zh-CN" b="1" dirty="0" smtClean="0">
                    <a:solidFill>
                      <a:schemeClr val="bg1"/>
                    </a:solidFill>
                    <a:latin typeface="Adobe 仿宋 Std R" panose="02020400000000000000" pitchFamily="18" charset="-122"/>
                    <a:ea typeface="Adobe 仿宋 Std R" panose="02020400000000000000" pitchFamily="18" charset="-122"/>
                  </a:rPr>
                  <a:t>LOGO</a:t>
                </a:r>
                <a:endParaRPr lang="zh-CN" altLang="en-US" b="1" dirty="0">
                  <a:solidFill>
                    <a:schemeClr val="bg1"/>
                  </a:solidFill>
                  <a:latin typeface="Adobe 仿宋 Std R" panose="02020400000000000000" pitchFamily="18" charset="-122"/>
                  <a:ea typeface="Adobe 仿宋 Std R" panose="02020400000000000000" pitchFamily="18"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52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500" fill="hold"/>
                                        <p:tgtEl>
                                          <p:spTgt spid="6"/>
                                        </p:tgtEl>
                                        <p:attrNameLst>
                                          <p:attrName>ppt_w</p:attrName>
                                        </p:attrNameLst>
                                      </p:cBhvr>
                                      <p:tavLst>
                                        <p:tav tm="0">
                                          <p:val>
                                            <p:fltVal val="0"/>
                                          </p:val>
                                        </p:tav>
                                        <p:tav tm="100000">
                                          <p:val>
                                            <p:strVal val="#ppt_w"/>
                                          </p:val>
                                        </p:tav>
                                      </p:tavLst>
                                    </p:anim>
                                    <p:anim calcmode="lin" valueType="num">
                                      <p:cBhvr>
                                        <p:cTn id="13" dur="1500" fill="hold"/>
                                        <p:tgtEl>
                                          <p:spTgt spid="6"/>
                                        </p:tgtEl>
                                        <p:attrNameLst>
                                          <p:attrName>ppt_h</p:attrName>
                                        </p:attrNameLst>
                                      </p:cBhvr>
                                      <p:tavLst>
                                        <p:tav tm="0">
                                          <p:val>
                                            <p:fltVal val="0"/>
                                          </p:val>
                                        </p:tav>
                                        <p:tav tm="100000">
                                          <p:val>
                                            <p:strVal val="#ppt_h"/>
                                          </p:val>
                                        </p:tav>
                                      </p:tavLst>
                                    </p:anim>
                                    <p:animEffect transition="in" filter="fade">
                                      <p:cBhvr>
                                        <p:cTn id="14" dur="1500"/>
                                        <p:tgtEl>
                                          <p:spTgt spid="6"/>
                                        </p:tgtEl>
                                      </p:cBhvr>
                                    </p:animEffect>
                                    <p:anim calcmode="lin" valueType="num">
                                      <p:cBhvr>
                                        <p:cTn id="15" dur="1500" fill="hold"/>
                                        <p:tgtEl>
                                          <p:spTgt spid="6"/>
                                        </p:tgtEl>
                                        <p:attrNameLst>
                                          <p:attrName>ppt_x</p:attrName>
                                        </p:attrNameLst>
                                      </p:cBhvr>
                                      <p:tavLst>
                                        <p:tav tm="0">
                                          <p:val>
                                            <p:fltVal val="0.5"/>
                                          </p:val>
                                        </p:tav>
                                        <p:tav tm="100000">
                                          <p:val>
                                            <p:strVal val="#ppt_x"/>
                                          </p:val>
                                        </p:tav>
                                      </p:tavLst>
                                    </p:anim>
                                    <p:anim calcmode="lin" valueType="num">
                                      <p:cBhvr>
                                        <p:cTn id="16" dur="1500" fill="hold"/>
                                        <p:tgtEl>
                                          <p:spTgt spid="6"/>
                                        </p:tgtEl>
                                        <p:attrNameLst>
                                          <p:attrName>ppt_y</p:attrName>
                                        </p:attrNameLst>
                                      </p:cBhvr>
                                      <p:tavLst>
                                        <p:tav tm="0">
                                          <p:val>
                                            <p:fltVal val="0.5"/>
                                          </p:val>
                                        </p:tav>
                                        <p:tav tm="100000">
                                          <p:val>
                                            <p:strVal val="#ppt_y"/>
                                          </p:val>
                                        </p:tav>
                                      </p:tavLst>
                                    </p:anim>
                                  </p:childTnLst>
                                </p:cTn>
                              </p:par>
                            </p:childTnLst>
                          </p:cTn>
                        </p:par>
                        <p:par>
                          <p:cTn id="17" fill="hold">
                            <p:stCondLst>
                              <p:cond delay="2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7"/>
                                        </p:tgtEl>
                                        <p:attrNameLst>
                                          <p:attrName>ppt_y</p:attrName>
                                        </p:attrNameLst>
                                      </p:cBhvr>
                                      <p:tavLst>
                                        <p:tav tm="0">
                                          <p:val>
                                            <p:strVal val="#ppt_y"/>
                                          </p:val>
                                        </p:tav>
                                        <p:tav tm="100000">
                                          <p:val>
                                            <p:strVal val="#ppt_y"/>
                                          </p:val>
                                        </p:tav>
                                      </p:tavLst>
                                    </p:anim>
                                    <p:anim calcmode="lin" valueType="num">
                                      <p:cBhvr>
                                        <p:cTn id="2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7"/>
                                        </p:tgtEl>
                                      </p:cBhvr>
                                    </p:animEffect>
                                  </p:childTnLst>
                                </p:cTn>
                              </p:par>
                              <p:par>
                                <p:cTn id="25" presetID="42"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01</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选题背景及意义</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选题背景</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研究意义</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9" name="文本框 9"/>
          <p:cNvSpPr txBox="1"/>
          <p:nvPr/>
        </p:nvSpPr>
        <p:spPr>
          <a:xfrm>
            <a:off x="5034280" y="4053840"/>
            <a:ext cx="2567940" cy="220980"/>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新能源汽车发展状况及</a:t>
            </a:r>
            <a:r>
              <a:rPr lang="zh-CN" altLang="en-US" sz="1200" dirty="0">
                <a:solidFill>
                  <a:schemeClr val="bg1"/>
                </a:solidFill>
                <a:latin typeface="思源黑体" panose="020B0500000000000000" pitchFamily="34" charset="-122"/>
                <a:ea typeface="思源黑体" panose="020B0500000000000000" pitchFamily="34" charset="-122"/>
              </a:rPr>
              <a:t>优势</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50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125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1+#ppt_w/2"/>
                                          </p:val>
                                        </p:tav>
                                        <p:tav tm="100000">
                                          <p:val>
                                            <p:strVal val="#ppt_x"/>
                                          </p:val>
                                        </p:tav>
                                      </p:tavLst>
                                    </p:anim>
                                    <p:anim calcmode="lin" valueType="num">
                                      <p:cBhvr additive="base">
                                        <p:cTn id="3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408053" y="5360066"/>
            <a:ext cx="11380902" cy="1039284"/>
          </a:xfrm>
          <a:custGeom>
            <a:avLst/>
            <a:gdLst>
              <a:gd name="connsiteX0" fmla="*/ 9607934 w 12192000"/>
              <a:gd name="connsiteY0" fmla="*/ 66 h 1483188"/>
              <a:gd name="connsiteX1" fmla="*/ 12184800 w 12192000"/>
              <a:gd name="connsiteY1" fmla="*/ 261382 h 1483188"/>
              <a:gd name="connsiteX2" fmla="*/ 12192000 w 12192000"/>
              <a:gd name="connsiteY2" fmla="*/ 263784 h 1483188"/>
              <a:gd name="connsiteX3" fmla="*/ 12192000 w 12192000"/>
              <a:gd name="connsiteY3" fmla="*/ 400757 h 1483188"/>
              <a:gd name="connsiteX4" fmla="*/ 12192000 w 12192000"/>
              <a:gd name="connsiteY4" fmla="*/ 1346215 h 1483188"/>
              <a:gd name="connsiteX5" fmla="*/ 12192000 w 12192000"/>
              <a:gd name="connsiteY5" fmla="*/ 1483188 h 1483188"/>
              <a:gd name="connsiteX6" fmla="*/ 0 w 12192000"/>
              <a:gd name="connsiteY6" fmla="*/ 1483188 h 1483188"/>
              <a:gd name="connsiteX7" fmla="*/ 0 w 12192000"/>
              <a:gd name="connsiteY7" fmla="*/ 1346215 h 1483188"/>
              <a:gd name="connsiteX8" fmla="*/ 0 w 12192000"/>
              <a:gd name="connsiteY8" fmla="*/ 401283 h 1483188"/>
              <a:gd name="connsiteX9" fmla="*/ 0 w 12192000"/>
              <a:gd name="connsiteY9" fmla="*/ 264310 h 1483188"/>
              <a:gd name="connsiteX10" fmla="*/ 3544 w 12192000"/>
              <a:gd name="connsiteY10" fmla="*/ 264310 h 1483188"/>
              <a:gd name="connsiteX11" fmla="*/ 15249 w 12192000"/>
              <a:gd name="connsiteY11" fmla="*/ 261382 h 1483188"/>
              <a:gd name="connsiteX12" fmla="*/ 3030950 w 12192000"/>
              <a:gd name="connsiteY12" fmla="*/ 13403 h 1483188"/>
              <a:gd name="connsiteX13" fmla="*/ 5985651 w 12192000"/>
              <a:gd name="connsiteY13" fmla="*/ 997687 h 1483188"/>
              <a:gd name="connsiteX14" fmla="*/ 6096212 w 12192000"/>
              <a:gd name="connsiteY14" fmla="*/ 1123584 h 1483188"/>
              <a:gd name="connsiteX15" fmla="*/ 6210588 w 12192000"/>
              <a:gd name="connsiteY15" fmla="*/ 1001502 h 1483188"/>
              <a:gd name="connsiteX16" fmla="*/ 9119537 w 12192000"/>
              <a:gd name="connsiteY16" fmla="*/ 9589 h 1483188"/>
              <a:gd name="connsiteX17" fmla="*/ 9607934 w 12192000"/>
              <a:gd name="connsiteY17" fmla="*/ 66 h 148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1483188">
                <a:moveTo>
                  <a:pt x="9607934" y="66"/>
                </a:moveTo>
                <a:cubicBezTo>
                  <a:pt x="10736163" y="3926"/>
                  <a:pt x="11761135" y="177928"/>
                  <a:pt x="12184800" y="261382"/>
                </a:cubicBezTo>
                <a:lnTo>
                  <a:pt x="12192000" y="263784"/>
                </a:lnTo>
                <a:lnTo>
                  <a:pt x="12192000" y="400757"/>
                </a:lnTo>
                <a:lnTo>
                  <a:pt x="12192000" y="1346215"/>
                </a:lnTo>
                <a:lnTo>
                  <a:pt x="12192000" y="1483188"/>
                </a:lnTo>
                <a:lnTo>
                  <a:pt x="0" y="1483188"/>
                </a:lnTo>
                <a:lnTo>
                  <a:pt x="0" y="1346215"/>
                </a:lnTo>
                <a:lnTo>
                  <a:pt x="0" y="401283"/>
                </a:lnTo>
                <a:lnTo>
                  <a:pt x="0" y="264310"/>
                </a:lnTo>
                <a:lnTo>
                  <a:pt x="3544" y="264310"/>
                </a:lnTo>
                <a:lnTo>
                  <a:pt x="15249" y="261382"/>
                </a:lnTo>
                <a:cubicBezTo>
                  <a:pt x="686251" y="116410"/>
                  <a:pt x="1879569" y="-32376"/>
                  <a:pt x="3030950" y="13403"/>
                </a:cubicBezTo>
                <a:cubicBezTo>
                  <a:pt x="4441583" y="70630"/>
                  <a:pt x="5463335" y="413984"/>
                  <a:pt x="5985651" y="997687"/>
                </a:cubicBezTo>
                <a:cubicBezTo>
                  <a:pt x="5985651" y="997687"/>
                  <a:pt x="5985651" y="997687"/>
                  <a:pt x="6096212" y="1123584"/>
                </a:cubicBezTo>
                <a:cubicBezTo>
                  <a:pt x="6096212" y="1123584"/>
                  <a:pt x="6096212" y="1123584"/>
                  <a:pt x="6210588" y="1001502"/>
                </a:cubicBezTo>
                <a:cubicBezTo>
                  <a:pt x="6763404" y="402540"/>
                  <a:pt x="7743220" y="70630"/>
                  <a:pt x="9119537" y="9589"/>
                </a:cubicBezTo>
                <a:cubicBezTo>
                  <a:pt x="9283475" y="2436"/>
                  <a:pt x="9446758" y="-485"/>
                  <a:pt x="9607934" y="66"/>
                </a:cubicBezTo>
                <a:close/>
              </a:path>
            </a:pathLst>
          </a:cu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9" name="圆角矩形 28"/>
          <p:cNvSpPr/>
          <p:nvPr/>
        </p:nvSpPr>
        <p:spPr>
          <a:xfrm>
            <a:off x="4014652" y="1568478"/>
            <a:ext cx="4214948" cy="828858"/>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zh-CN" altLang="en-US" sz="4800" b="1" dirty="0" smtClean="0">
                <a:solidFill>
                  <a:srgbClr val="C00000"/>
                </a:solidFill>
                <a:latin typeface="思源黑体" panose="020B0500000000000000" pitchFamily="34" charset="-122"/>
                <a:ea typeface="思源黑体" panose="020B0500000000000000" pitchFamily="34" charset="-122"/>
              </a:rPr>
              <a:t>致                谢</a:t>
            </a:r>
            <a:endParaRPr lang="zh-CN" altLang="en-US" sz="4800" b="1" dirty="0">
              <a:solidFill>
                <a:srgbClr val="C00000"/>
              </a:solidFill>
              <a:latin typeface="思源黑体" panose="020B0500000000000000" pitchFamily="34" charset="-122"/>
              <a:ea typeface="思源黑体" panose="020B0500000000000000" pitchFamily="34" charset="-122"/>
            </a:endParaRPr>
          </a:p>
        </p:txBody>
      </p:sp>
      <p:sp>
        <p:nvSpPr>
          <p:cNvPr id="28" name="TextBox 2250"/>
          <p:cNvSpPr txBox="1"/>
          <p:nvPr/>
        </p:nvSpPr>
        <p:spPr>
          <a:xfrm>
            <a:off x="2438400" y="2732807"/>
            <a:ext cx="7315200" cy="304379"/>
          </a:xfrm>
          <a:prstGeom prst="rect">
            <a:avLst/>
          </a:prstGeom>
          <a:noFill/>
        </p:spPr>
        <p:txBody>
          <a:bodyPr wrap="square" lIns="0" tIns="0" rIns="0" bIns="0" rtlCol="0">
            <a:spAutoFit/>
          </a:bodyPr>
          <a:lstStyle/>
          <a:p>
            <a:pPr algn="ctr">
              <a:lnSpc>
                <a:spcPct val="120000"/>
              </a:lnSpc>
            </a:pPr>
            <a:r>
              <a:rPr lang="zh-CN" altLang="en-US" dirty="0" smtClean="0">
                <a:solidFill>
                  <a:schemeClr val="tx1">
                    <a:lumMod val="65000"/>
                    <a:lumOff val="35000"/>
                  </a:schemeClr>
                </a:solidFill>
                <a:latin typeface="思源黑体" panose="020B0500000000000000" pitchFamily="34" charset="-122"/>
                <a:ea typeface="思源黑体" panose="020B0500000000000000" pitchFamily="34" charset="-122"/>
              </a:rPr>
              <a:t>感谢母校</a:t>
            </a:r>
            <a:r>
              <a:rPr lang="zh-CN" altLang="en-US" dirty="0">
                <a:solidFill>
                  <a:schemeClr val="tx1">
                    <a:lumMod val="65000"/>
                    <a:lumOff val="35000"/>
                  </a:schemeClr>
                </a:solidFill>
                <a:latin typeface="思源黑体" panose="020B0500000000000000" pitchFamily="34" charset="-122"/>
                <a:ea typeface="思源黑体" panose="020B0500000000000000" pitchFamily="34" charset="-122"/>
              </a:rPr>
              <a:t>提供了</a:t>
            </a:r>
            <a:r>
              <a:rPr lang="zh-CN" altLang="en-US" dirty="0" smtClean="0">
                <a:solidFill>
                  <a:schemeClr val="tx1">
                    <a:lumMod val="65000"/>
                    <a:lumOff val="35000"/>
                  </a:schemeClr>
                </a:solidFill>
                <a:latin typeface="思源黑体" panose="020B0500000000000000" pitchFamily="34" charset="-122"/>
                <a:ea typeface="思源黑体" panose="020B0500000000000000" pitchFamily="34" charset="-122"/>
              </a:rPr>
              <a:t>宝贵的学习与实践的机会</a:t>
            </a:r>
            <a:r>
              <a:rPr lang="en-US" altLang="zh-CN" dirty="0" smtClean="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dirty="0" smtClean="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0" name="TextBox 2251"/>
          <p:cNvSpPr txBox="1"/>
          <p:nvPr/>
        </p:nvSpPr>
        <p:spPr>
          <a:xfrm>
            <a:off x="3002406" y="3246532"/>
            <a:ext cx="6187188" cy="304379"/>
          </a:xfrm>
          <a:prstGeom prst="rect">
            <a:avLst/>
          </a:prstGeom>
          <a:noFill/>
        </p:spPr>
        <p:txBody>
          <a:bodyPr wrap="square" lIns="0" tIns="0" rIns="0" bIns="0" rtlCol="0">
            <a:spAutoFit/>
          </a:bodyPr>
          <a:lstStyle/>
          <a:p>
            <a:pPr algn="ctr">
              <a:lnSpc>
                <a:spcPct val="120000"/>
              </a:lnSpc>
            </a:pPr>
            <a:r>
              <a:rPr lang="zh-CN" altLang="en-US" dirty="0" smtClean="0">
                <a:solidFill>
                  <a:schemeClr val="tx1">
                    <a:lumMod val="65000"/>
                    <a:lumOff val="35000"/>
                  </a:schemeClr>
                </a:solidFill>
                <a:latin typeface="思源黑体" panose="020B0500000000000000" pitchFamily="34" charset="-122"/>
                <a:ea typeface="思源黑体" panose="020B0500000000000000" pitchFamily="34" charset="-122"/>
              </a:rPr>
              <a:t>感谢我的导师团队</a:t>
            </a:r>
            <a:r>
              <a:rPr lang="en-US" altLang="zh-CN" dirty="0" smtClean="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dirty="0" smtClean="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1" name="TextBox 2252"/>
          <p:cNvSpPr txBox="1"/>
          <p:nvPr/>
        </p:nvSpPr>
        <p:spPr>
          <a:xfrm>
            <a:off x="3269071" y="4245833"/>
            <a:ext cx="5653858" cy="304379"/>
          </a:xfrm>
          <a:prstGeom prst="rect">
            <a:avLst/>
          </a:prstGeom>
          <a:noFill/>
        </p:spPr>
        <p:txBody>
          <a:bodyPr wrap="square" lIns="0" tIns="0" rIns="0" bIns="0" rtlCol="0">
            <a:spAutoFit/>
          </a:bodyPr>
          <a:lstStyle/>
          <a:p>
            <a:pPr algn="ctr">
              <a:lnSpc>
                <a:spcPct val="120000"/>
              </a:lnSpc>
            </a:pPr>
            <a:r>
              <a:rPr lang="zh-CN" altLang="en-US" dirty="0" smtClean="0">
                <a:solidFill>
                  <a:schemeClr val="tx1">
                    <a:lumMod val="65000"/>
                    <a:lumOff val="35000"/>
                  </a:schemeClr>
                </a:solidFill>
                <a:latin typeface="思源黑体" panose="020B0500000000000000" pitchFamily="34" charset="-122"/>
                <a:ea typeface="思源黑体" panose="020B0500000000000000" pitchFamily="34" charset="-122"/>
              </a:rPr>
              <a:t>感谢同学的支持与帮助</a:t>
            </a:r>
            <a:r>
              <a:rPr lang="en-US" altLang="zh-CN" dirty="0" smtClean="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dirty="0" smtClean="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2" name="TextBox 2253"/>
          <p:cNvSpPr txBox="1"/>
          <p:nvPr/>
        </p:nvSpPr>
        <p:spPr>
          <a:xfrm>
            <a:off x="3269071" y="4759558"/>
            <a:ext cx="5653858" cy="304379"/>
          </a:xfrm>
          <a:prstGeom prst="rect">
            <a:avLst/>
          </a:prstGeom>
          <a:noFill/>
        </p:spPr>
        <p:txBody>
          <a:bodyPr wrap="square" lIns="0" tIns="0" rIns="0" bIns="0" rtlCol="0">
            <a:spAutoFit/>
          </a:bodyPr>
          <a:lstStyle/>
          <a:p>
            <a:pPr algn="ctr">
              <a:lnSpc>
                <a:spcPct val="120000"/>
              </a:lnSpc>
            </a:pPr>
            <a:r>
              <a:rPr lang="zh-CN" altLang="en-US" dirty="0" smtClean="0">
                <a:solidFill>
                  <a:schemeClr val="tx1">
                    <a:lumMod val="65000"/>
                    <a:lumOff val="35000"/>
                  </a:schemeClr>
                </a:solidFill>
                <a:latin typeface="思源黑体" panose="020B0500000000000000" pitchFamily="34" charset="-122"/>
                <a:ea typeface="思源黑体" panose="020B0500000000000000" pitchFamily="34" charset="-122"/>
              </a:rPr>
              <a:t>感谢各位答辩评审</a:t>
            </a:r>
            <a:r>
              <a:rPr lang="en-US" altLang="zh-CN" dirty="0" smtClean="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dirty="0" smtClean="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3" name="TextBox 2254"/>
          <p:cNvSpPr txBox="1"/>
          <p:nvPr/>
        </p:nvSpPr>
        <p:spPr>
          <a:xfrm>
            <a:off x="3002406" y="3760257"/>
            <a:ext cx="6187188" cy="304379"/>
          </a:xfrm>
          <a:prstGeom prst="rect">
            <a:avLst/>
          </a:prstGeom>
          <a:noFill/>
        </p:spPr>
        <p:txBody>
          <a:bodyPr wrap="square" lIns="0" tIns="0" rIns="0" bIns="0" rtlCol="0">
            <a:spAutoFit/>
          </a:bodyPr>
          <a:lstStyle/>
          <a:p>
            <a:pPr algn="ctr">
              <a:lnSpc>
                <a:spcPct val="120000"/>
              </a:lnSpc>
            </a:pPr>
            <a:r>
              <a:rPr lang="zh-CN" altLang="en-US" dirty="0" smtClean="0">
                <a:solidFill>
                  <a:schemeClr val="tx1">
                    <a:lumMod val="65000"/>
                    <a:lumOff val="35000"/>
                  </a:schemeClr>
                </a:solidFill>
                <a:latin typeface="思源黑体" panose="020B0500000000000000" pitchFamily="34" charset="-122"/>
                <a:ea typeface="思源黑体" panose="020B0500000000000000" pitchFamily="34" charset="-122"/>
              </a:rPr>
              <a:t>感谢我的导师张某教授给与的耐心指导</a:t>
            </a:r>
            <a:r>
              <a:rPr lang="en-US" altLang="zh-CN" dirty="0" smtClean="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dirty="0" smtClean="0">
              <a:solidFill>
                <a:schemeClr val="tx1">
                  <a:lumMod val="65000"/>
                  <a:lumOff val="35000"/>
                </a:schemeClr>
              </a:solidFill>
              <a:latin typeface="思源黑体" panose="020B0500000000000000" pitchFamily="34" charset="-122"/>
              <a:ea typeface="思源黑体" panose="020B0500000000000000" pitchFamily="34" charset="-122"/>
            </a:endParaRPr>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937055" y="1175201"/>
            <a:ext cx="2039942" cy="1254562"/>
          </a:xfrm>
          <a:prstGeom prst="rect">
            <a:avLst/>
          </a:prstGeom>
        </p:spPr>
      </p:pic>
      <p:sp>
        <p:nvSpPr>
          <p:cNvPr id="13" name="任意多边形 12"/>
          <p:cNvSpPr/>
          <p:nvPr/>
        </p:nvSpPr>
        <p:spPr bwMode="auto">
          <a:xfrm>
            <a:off x="400833" y="5043243"/>
            <a:ext cx="11398685" cy="990535"/>
          </a:xfrm>
          <a:custGeom>
            <a:avLst/>
            <a:gdLst>
              <a:gd name="connsiteX0" fmla="*/ 9264639 w 12192000"/>
              <a:gd name="connsiteY0" fmla="*/ 61 h 1282010"/>
              <a:gd name="connsiteX1" fmla="*/ 11620714 w 12192000"/>
              <a:gd name="connsiteY1" fmla="*/ 237949 h 1282010"/>
              <a:gd name="connsiteX2" fmla="*/ 12192000 w 12192000"/>
              <a:gd name="connsiteY2" fmla="*/ 237949 h 1282010"/>
              <a:gd name="connsiteX3" fmla="*/ 12192000 w 12192000"/>
              <a:gd name="connsiteY3" fmla="*/ 511801 h 1282010"/>
              <a:gd name="connsiteX4" fmla="*/ 11593347 w 12192000"/>
              <a:gd name="connsiteY4" fmla="*/ 511801 h 1282010"/>
              <a:gd name="connsiteX5" fmla="*/ 11583084 w 12192000"/>
              <a:gd name="connsiteY5" fmla="*/ 508378 h 1282010"/>
              <a:gd name="connsiteX6" fmla="*/ 8832700 w 12192000"/>
              <a:gd name="connsiteY6" fmla="*/ 282450 h 1282010"/>
              <a:gd name="connsiteX7" fmla="*/ 6222573 w 12192000"/>
              <a:gd name="connsiteY7" fmla="*/ 1172469 h 1282010"/>
              <a:gd name="connsiteX8" fmla="*/ 6119946 w 12192000"/>
              <a:gd name="connsiteY8" fmla="*/ 1282010 h 1282010"/>
              <a:gd name="connsiteX9" fmla="*/ 6020741 w 12192000"/>
              <a:gd name="connsiteY9" fmla="*/ 1169046 h 1282010"/>
              <a:gd name="connsiteX10" fmla="*/ 3369563 w 12192000"/>
              <a:gd name="connsiteY10" fmla="*/ 285873 h 1282010"/>
              <a:gd name="connsiteX11" fmla="*/ 663650 w 12192000"/>
              <a:gd name="connsiteY11" fmla="*/ 508378 h 1282010"/>
              <a:gd name="connsiteX12" fmla="*/ 653148 w 12192000"/>
              <a:gd name="connsiteY12" fmla="*/ 511005 h 1282010"/>
              <a:gd name="connsiteX13" fmla="*/ 0 w 12192000"/>
              <a:gd name="connsiteY13" fmla="*/ 511005 h 1282010"/>
              <a:gd name="connsiteX14" fmla="*/ 0 w 12192000"/>
              <a:gd name="connsiteY14" fmla="*/ 508808 h 1282010"/>
              <a:gd name="connsiteX15" fmla="*/ 0 w 12192000"/>
              <a:gd name="connsiteY15" fmla="*/ 237949 h 1282010"/>
              <a:gd name="connsiteX16" fmla="*/ 619179 w 12192000"/>
              <a:gd name="connsiteY16" fmla="*/ 237949 h 1282010"/>
              <a:gd name="connsiteX17" fmla="*/ 3379825 w 12192000"/>
              <a:gd name="connsiteY17" fmla="*/ 12022 h 1282010"/>
              <a:gd name="connsiteX18" fmla="*/ 4977374 w 12192000"/>
              <a:gd name="connsiteY18" fmla="*/ 258488 h 1282010"/>
              <a:gd name="connsiteX19" fmla="*/ 6123367 w 12192000"/>
              <a:gd name="connsiteY19" fmla="*/ 881501 h 1282010"/>
              <a:gd name="connsiteX20" fmla="*/ 8819017 w 12192000"/>
              <a:gd name="connsiteY20" fmla="*/ 8598 h 1282010"/>
              <a:gd name="connsiteX21" fmla="*/ 9264639 w 12192000"/>
              <a:gd name="connsiteY21" fmla="*/ 61 h 1282010"/>
              <a:gd name="connsiteX0-1" fmla="*/ 6123367 w 12192000"/>
              <a:gd name="connsiteY0-2" fmla="*/ 881501 h 1282010"/>
              <a:gd name="connsiteX1-3" fmla="*/ 8819017 w 12192000"/>
              <a:gd name="connsiteY1-4" fmla="*/ 8598 h 1282010"/>
              <a:gd name="connsiteX2-5" fmla="*/ 9264639 w 12192000"/>
              <a:gd name="connsiteY2-6" fmla="*/ 61 h 1282010"/>
              <a:gd name="connsiteX3-7" fmla="*/ 11620714 w 12192000"/>
              <a:gd name="connsiteY3-8" fmla="*/ 237949 h 1282010"/>
              <a:gd name="connsiteX4-9" fmla="*/ 12192000 w 12192000"/>
              <a:gd name="connsiteY4-10" fmla="*/ 237949 h 1282010"/>
              <a:gd name="connsiteX5-11" fmla="*/ 12192000 w 12192000"/>
              <a:gd name="connsiteY5-12" fmla="*/ 511801 h 1282010"/>
              <a:gd name="connsiteX6-13" fmla="*/ 11593347 w 12192000"/>
              <a:gd name="connsiteY6-14" fmla="*/ 511801 h 1282010"/>
              <a:gd name="connsiteX7-15" fmla="*/ 11583084 w 12192000"/>
              <a:gd name="connsiteY7-16" fmla="*/ 508378 h 1282010"/>
              <a:gd name="connsiteX8-17" fmla="*/ 8832700 w 12192000"/>
              <a:gd name="connsiteY8-18" fmla="*/ 282450 h 1282010"/>
              <a:gd name="connsiteX9-19" fmla="*/ 6222573 w 12192000"/>
              <a:gd name="connsiteY9-20" fmla="*/ 1172469 h 1282010"/>
              <a:gd name="connsiteX10-21" fmla="*/ 6119946 w 12192000"/>
              <a:gd name="connsiteY10-22" fmla="*/ 1282010 h 1282010"/>
              <a:gd name="connsiteX11-23" fmla="*/ 6020741 w 12192000"/>
              <a:gd name="connsiteY11-24" fmla="*/ 1169046 h 1282010"/>
              <a:gd name="connsiteX12-25" fmla="*/ 3369563 w 12192000"/>
              <a:gd name="connsiteY12-26" fmla="*/ 285873 h 1282010"/>
              <a:gd name="connsiteX13-27" fmla="*/ 663650 w 12192000"/>
              <a:gd name="connsiteY13-28" fmla="*/ 508378 h 1282010"/>
              <a:gd name="connsiteX14-29" fmla="*/ 653148 w 12192000"/>
              <a:gd name="connsiteY14-30" fmla="*/ 511005 h 1282010"/>
              <a:gd name="connsiteX15-31" fmla="*/ 0 w 12192000"/>
              <a:gd name="connsiteY15-32" fmla="*/ 511005 h 1282010"/>
              <a:gd name="connsiteX16-33" fmla="*/ 0 w 12192000"/>
              <a:gd name="connsiteY16-34" fmla="*/ 508808 h 1282010"/>
              <a:gd name="connsiteX17-35" fmla="*/ 0 w 12192000"/>
              <a:gd name="connsiteY17-36" fmla="*/ 237949 h 1282010"/>
              <a:gd name="connsiteX18-37" fmla="*/ 619179 w 12192000"/>
              <a:gd name="connsiteY18-38" fmla="*/ 237949 h 1282010"/>
              <a:gd name="connsiteX19-39" fmla="*/ 3379825 w 12192000"/>
              <a:gd name="connsiteY19-40" fmla="*/ 12022 h 1282010"/>
              <a:gd name="connsiteX20-41" fmla="*/ 4977374 w 12192000"/>
              <a:gd name="connsiteY20-42" fmla="*/ 258488 h 1282010"/>
              <a:gd name="connsiteX21-43" fmla="*/ 6214807 w 12192000"/>
              <a:gd name="connsiteY21-44" fmla="*/ 972941 h 1282010"/>
              <a:gd name="connsiteX0-45" fmla="*/ 6123367 w 12192000"/>
              <a:gd name="connsiteY0-46" fmla="*/ 881501 h 1282010"/>
              <a:gd name="connsiteX1-47" fmla="*/ 8819017 w 12192000"/>
              <a:gd name="connsiteY1-48" fmla="*/ 8598 h 1282010"/>
              <a:gd name="connsiteX2-49" fmla="*/ 9264639 w 12192000"/>
              <a:gd name="connsiteY2-50" fmla="*/ 61 h 1282010"/>
              <a:gd name="connsiteX3-51" fmla="*/ 11620714 w 12192000"/>
              <a:gd name="connsiteY3-52" fmla="*/ 237949 h 1282010"/>
              <a:gd name="connsiteX4-53" fmla="*/ 12192000 w 12192000"/>
              <a:gd name="connsiteY4-54" fmla="*/ 237949 h 1282010"/>
              <a:gd name="connsiteX5-55" fmla="*/ 12192000 w 12192000"/>
              <a:gd name="connsiteY5-56" fmla="*/ 511801 h 1282010"/>
              <a:gd name="connsiteX6-57" fmla="*/ 11593347 w 12192000"/>
              <a:gd name="connsiteY6-58" fmla="*/ 511801 h 1282010"/>
              <a:gd name="connsiteX7-59" fmla="*/ 11583084 w 12192000"/>
              <a:gd name="connsiteY7-60" fmla="*/ 508378 h 1282010"/>
              <a:gd name="connsiteX8-61" fmla="*/ 8832700 w 12192000"/>
              <a:gd name="connsiteY8-62" fmla="*/ 282450 h 1282010"/>
              <a:gd name="connsiteX9-63" fmla="*/ 6222573 w 12192000"/>
              <a:gd name="connsiteY9-64" fmla="*/ 1172469 h 1282010"/>
              <a:gd name="connsiteX10-65" fmla="*/ 6119946 w 12192000"/>
              <a:gd name="connsiteY10-66" fmla="*/ 1282010 h 1282010"/>
              <a:gd name="connsiteX11-67" fmla="*/ 6020741 w 12192000"/>
              <a:gd name="connsiteY11-68" fmla="*/ 1169046 h 1282010"/>
              <a:gd name="connsiteX12-69" fmla="*/ 3369563 w 12192000"/>
              <a:gd name="connsiteY12-70" fmla="*/ 285873 h 1282010"/>
              <a:gd name="connsiteX13-71" fmla="*/ 663650 w 12192000"/>
              <a:gd name="connsiteY13-72" fmla="*/ 508378 h 1282010"/>
              <a:gd name="connsiteX14-73" fmla="*/ 653148 w 12192000"/>
              <a:gd name="connsiteY14-74" fmla="*/ 511005 h 1282010"/>
              <a:gd name="connsiteX15-75" fmla="*/ 0 w 12192000"/>
              <a:gd name="connsiteY15-76" fmla="*/ 511005 h 1282010"/>
              <a:gd name="connsiteX16-77" fmla="*/ 0 w 12192000"/>
              <a:gd name="connsiteY16-78" fmla="*/ 508808 h 1282010"/>
              <a:gd name="connsiteX17-79" fmla="*/ 0 w 12192000"/>
              <a:gd name="connsiteY17-80" fmla="*/ 237949 h 1282010"/>
              <a:gd name="connsiteX18-81" fmla="*/ 619179 w 12192000"/>
              <a:gd name="connsiteY18-82" fmla="*/ 237949 h 1282010"/>
              <a:gd name="connsiteX19-83" fmla="*/ 3379825 w 12192000"/>
              <a:gd name="connsiteY19-84" fmla="*/ 12022 h 1282010"/>
              <a:gd name="connsiteX20-85" fmla="*/ 4977374 w 12192000"/>
              <a:gd name="connsiteY20-86" fmla="*/ 258488 h 1282010"/>
              <a:gd name="connsiteX21-87" fmla="*/ 6214807 w 12192000"/>
              <a:gd name="connsiteY21-88" fmla="*/ 972941 h 1282010"/>
              <a:gd name="connsiteX0-89" fmla="*/ 8819017 w 12192000"/>
              <a:gd name="connsiteY0-90" fmla="*/ 8598 h 1282010"/>
              <a:gd name="connsiteX1-91" fmla="*/ 9264639 w 12192000"/>
              <a:gd name="connsiteY1-92" fmla="*/ 61 h 1282010"/>
              <a:gd name="connsiteX2-93" fmla="*/ 11620714 w 12192000"/>
              <a:gd name="connsiteY2-94" fmla="*/ 237949 h 1282010"/>
              <a:gd name="connsiteX3-95" fmla="*/ 12192000 w 12192000"/>
              <a:gd name="connsiteY3-96" fmla="*/ 237949 h 1282010"/>
              <a:gd name="connsiteX4-97" fmla="*/ 12192000 w 12192000"/>
              <a:gd name="connsiteY4-98" fmla="*/ 511801 h 1282010"/>
              <a:gd name="connsiteX5-99" fmla="*/ 11593347 w 12192000"/>
              <a:gd name="connsiteY5-100" fmla="*/ 511801 h 1282010"/>
              <a:gd name="connsiteX6-101" fmla="*/ 11583084 w 12192000"/>
              <a:gd name="connsiteY6-102" fmla="*/ 508378 h 1282010"/>
              <a:gd name="connsiteX7-103" fmla="*/ 8832700 w 12192000"/>
              <a:gd name="connsiteY7-104" fmla="*/ 282450 h 1282010"/>
              <a:gd name="connsiteX8-105" fmla="*/ 6222573 w 12192000"/>
              <a:gd name="connsiteY8-106" fmla="*/ 1172469 h 1282010"/>
              <a:gd name="connsiteX9-107" fmla="*/ 6119946 w 12192000"/>
              <a:gd name="connsiteY9-108" fmla="*/ 1282010 h 1282010"/>
              <a:gd name="connsiteX10-109" fmla="*/ 6020741 w 12192000"/>
              <a:gd name="connsiteY10-110" fmla="*/ 1169046 h 1282010"/>
              <a:gd name="connsiteX11-111" fmla="*/ 3369563 w 12192000"/>
              <a:gd name="connsiteY11-112" fmla="*/ 285873 h 1282010"/>
              <a:gd name="connsiteX12-113" fmla="*/ 663650 w 12192000"/>
              <a:gd name="connsiteY12-114" fmla="*/ 508378 h 1282010"/>
              <a:gd name="connsiteX13-115" fmla="*/ 653148 w 12192000"/>
              <a:gd name="connsiteY13-116" fmla="*/ 511005 h 1282010"/>
              <a:gd name="connsiteX14-117" fmla="*/ 0 w 12192000"/>
              <a:gd name="connsiteY14-118" fmla="*/ 511005 h 1282010"/>
              <a:gd name="connsiteX15-119" fmla="*/ 0 w 12192000"/>
              <a:gd name="connsiteY15-120" fmla="*/ 508808 h 1282010"/>
              <a:gd name="connsiteX16-121" fmla="*/ 0 w 12192000"/>
              <a:gd name="connsiteY16-122" fmla="*/ 237949 h 1282010"/>
              <a:gd name="connsiteX17-123" fmla="*/ 619179 w 12192000"/>
              <a:gd name="connsiteY17-124" fmla="*/ 237949 h 1282010"/>
              <a:gd name="connsiteX18-125" fmla="*/ 3379825 w 12192000"/>
              <a:gd name="connsiteY18-126" fmla="*/ 12022 h 1282010"/>
              <a:gd name="connsiteX19-127" fmla="*/ 4977374 w 12192000"/>
              <a:gd name="connsiteY19-128" fmla="*/ 258488 h 1282010"/>
              <a:gd name="connsiteX20-129" fmla="*/ 6214807 w 12192000"/>
              <a:gd name="connsiteY20-130" fmla="*/ 972941 h 1282010"/>
              <a:gd name="connsiteX0-131" fmla="*/ 8819017 w 12192000"/>
              <a:gd name="connsiteY0-132" fmla="*/ 32989 h 1306401"/>
              <a:gd name="connsiteX1-133" fmla="*/ 9264639 w 12192000"/>
              <a:gd name="connsiteY1-134" fmla="*/ 24452 h 1306401"/>
              <a:gd name="connsiteX2-135" fmla="*/ 11620714 w 12192000"/>
              <a:gd name="connsiteY2-136" fmla="*/ 262340 h 1306401"/>
              <a:gd name="connsiteX3-137" fmla="*/ 12192000 w 12192000"/>
              <a:gd name="connsiteY3-138" fmla="*/ 262340 h 1306401"/>
              <a:gd name="connsiteX4-139" fmla="*/ 12192000 w 12192000"/>
              <a:gd name="connsiteY4-140" fmla="*/ 536192 h 1306401"/>
              <a:gd name="connsiteX5-141" fmla="*/ 11593347 w 12192000"/>
              <a:gd name="connsiteY5-142" fmla="*/ 536192 h 1306401"/>
              <a:gd name="connsiteX6-143" fmla="*/ 11583084 w 12192000"/>
              <a:gd name="connsiteY6-144" fmla="*/ 532769 h 1306401"/>
              <a:gd name="connsiteX7-145" fmla="*/ 8832700 w 12192000"/>
              <a:gd name="connsiteY7-146" fmla="*/ 306841 h 1306401"/>
              <a:gd name="connsiteX8-147" fmla="*/ 6222573 w 12192000"/>
              <a:gd name="connsiteY8-148" fmla="*/ 1196860 h 1306401"/>
              <a:gd name="connsiteX9-149" fmla="*/ 6119946 w 12192000"/>
              <a:gd name="connsiteY9-150" fmla="*/ 1306401 h 1306401"/>
              <a:gd name="connsiteX10-151" fmla="*/ 6020741 w 12192000"/>
              <a:gd name="connsiteY10-152" fmla="*/ 1193437 h 1306401"/>
              <a:gd name="connsiteX11-153" fmla="*/ 3369563 w 12192000"/>
              <a:gd name="connsiteY11-154" fmla="*/ 310264 h 1306401"/>
              <a:gd name="connsiteX12-155" fmla="*/ 663650 w 12192000"/>
              <a:gd name="connsiteY12-156" fmla="*/ 532769 h 1306401"/>
              <a:gd name="connsiteX13-157" fmla="*/ 653148 w 12192000"/>
              <a:gd name="connsiteY13-158" fmla="*/ 535396 h 1306401"/>
              <a:gd name="connsiteX14-159" fmla="*/ 0 w 12192000"/>
              <a:gd name="connsiteY14-160" fmla="*/ 535396 h 1306401"/>
              <a:gd name="connsiteX15-161" fmla="*/ 0 w 12192000"/>
              <a:gd name="connsiteY15-162" fmla="*/ 533199 h 1306401"/>
              <a:gd name="connsiteX16-163" fmla="*/ 0 w 12192000"/>
              <a:gd name="connsiteY16-164" fmla="*/ 262340 h 1306401"/>
              <a:gd name="connsiteX17-165" fmla="*/ 619179 w 12192000"/>
              <a:gd name="connsiteY17-166" fmla="*/ 262340 h 1306401"/>
              <a:gd name="connsiteX18-167" fmla="*/ 3379825 w 12192000"/>
              <a:gd name="connsiteY18-168" fmla="*/ 36413 h 1306401"/>
              <a:gd name="connsiteX19-169" fmla="*/ 6214807 w 12192000"/>
              <a:gd name="connsiteY19-170" fmla="*/ 997332 h 1306401"/>
              <a:gd name="connsiteX0-171" fmla="*/ 8819017 w 12192000"/>
              <a:gd name="connsiteY0-172" fmla="*/ 32989 h 1306401"/>
              <a:gd name="connsiteX1-173" fmla="*/ 9264639 w 12192000"/>
              <a:gd name="connsiteY1-174" fmla="*/ 24452 h 1306401"/>
              <a:gd name="connsiteX2-175" fmla="*/ 11620714 w 12192000"/>
              <a:gd name="connsiteY2-176" fmla="*/ 262340 h 1306401"/>
              <a:gd name="connsiteX3-177" fmla="*/ 12192000 w 12192000"/>
              <a:gd name="connsiteY3-178" fmla="*/ 262340 h 1306401"/>
              <a:gd name="connsiteX4-179" fmla="*/ 12192000 w 12192000"/>
              <a:gd name="connsiteY4-180" fmla="*/ 536192 h 1306401"/>
              <a:gd name="connsiteX5-181" fmla="*/ 11593347 w 12192000"/>
              <a:gd name="connsiteY5-182" fmla="*/ 536192 h 1306401"/>
              <a:gd name="connsiteX6-183" fmla="*/ 11583084 w 12192000"/>
              <a:gd name="connsiteY6-184" fmla="*/ 532769 h 1306401"/>
              <a:gd name="connsiteX7-185" fmla="*/ 8832700 w 12192000"/>
              <a:gd name="connsiteY7-186" fmla="*/ 306841 h 1306401"/>
              <a:gd name="connsiteX8-187" fmla="*/ 6222573 w 12192000"/>
              <a:gd name="connsiteY8-188" fmla="*/ 1196860 h 1306401"/>
              <a:gd name="connsiteX9-189" fmla="*/ 6119946 w 12192000"/>
              <a:gd name="connsiteY9-190" fmla="*/ 1306401 h 1306401"/>
              <a:gd name="connsiteX10-191" fmla="*/ 6020741 w 12192000"/>
              <a:gd name="connsiteY10-192" fmla="*/ 1193437 h 1306401"/>
              <a:gd name="connsiteX11-193" fmla="*/ 3369563 w 12192000"/>
              <a:gd name="connsiteY11-194" fmla="*/ 310264 h 1306401"/>
              <a:gd name="connsiteX12-195" fmla="*/ 663650 w 12192000"/>
              <a:gd name="connsiteY12-196" fmla="*/ 532769 h 1306401"/>
              <a:gd name="connsiteX13-197" fmla="*/ 653148 w 12192000"/>
              <a:gd name="connsiteY13-198" fmla="*/ 535396 h 1306401"/>
              <a:gd name="connsiteX14-199" fmla="*/ 0 w 12192000"/>
              <a:gd name="connsiteY14-200" fmla="*/ 535396 h 1306401"/>
              <a:gd name="connsiteX15-201" fmla="*/ 0 w 12192000"/>
              <a:gd name="connsiteY15-202" fmla="*/ 533199 h 1306401"/>
              <a:gd name="connsiteX16-203" fmla="*/ 0 w 12192000"/>
              <a:gd name="connsiteY16-204" fmla="*/ 262340 h 1306401"/>
              <a:gd name="connsiteX17-205" fmla="*/ 619179 w 12192000"/>
              <a:gd name="connsiteY17-206" fmla="*/ 262340 h 1306401"/>
              <a:gd name="connsiteX18-207" fmla="*/ 3379825 w 12192000"/>
              <a:gd name="connsiteY18-208" fmla="*/ 36413 h 1306401"/>
              <a:gd name="connsiteX0-209" fmla="*/ 8819017 w 12192000"/>
              <a:gd name="connsiteY0-210" fmla="*/ 8598 h 1282010"/>
              <a:gd name="connsiteX1-211" fmla="*/ 9264639 w 12192000"/>
              <a:gd name="connsiteY1-212" fmla="*/ 61 h 1282010"/>
              <a:gd name="connsiteX2-213" fmla="*/ 11620714 w 12192000"/>
              <a:gd name="connsiteY2-214" fmla="*/ 237949 h 1282010"/>
              <a:gd name="connsiteX3-215" fmla="*/ 12192000 w 12192000"/>
              <a:gd name="connsiteY3-216" fmla="*/ 237949 h 1282010"/>
              <a:gd name="connsiteX4-217" fmla="*/ 12192000 w 12192000"/>
              <a:gd name="connsiteY4-218" fmla="*/ 511801 h 1282010"/>
              <a:gd name="connsiteX5-219" fmla="*/ 11593347 w 12192000"/>
              <a:gd name="connsiteY5-220" fmla="*/ 511801 h 1282010"/>
              <a:gd name="connsiteX6-221" fmla="*/ 11583084 w 12192000"/>
              <a:gd name="connsiteY6-222" fmla="*/ 508378 h 1282010"/>
              <a:gd name="connsiteX7-223" fmla="*/ 8832700 w 12192000"/>
              <a:gd name="connsiteY7-224" fmla="*/ 282450 h 1282010"/>
              <a:gd name="connsiteX8-225" fmla="*/ 6222573 w 12192000"/>
              <a:gd name="connsiteY8-226" fmla="*/ 1172469 h 1282010"/>
              <a:gd name="connsiteX9-227" fmla="*/ 6119946 w 12192000"/>
              <a:gd name="connsiteY9-228" fmla="*/ 1282010 h 1282010"/>
              <a:gd name="connsiteX10-229" fmla="*/ 6020741 w 12192000"/>
              <a:gd name="connsiteY10-230" fmla="*/ 1169046 h 1282010"/>
              <a:gd name="connsiteX11-231" fmla="*/ 3369563 w 12192000"/>
              <a:gd name="connsiteY11-232" fmla="*/ 285873 h 1282010"/>
              <a:gd name="connsiteX12-233" fmla="*/ 663650 w 12192000"/>
              <a:gd name="connsiteY12-234" fmla="*/ 508378 h 1282010"/>
              <a:gd name="connsiteX13-235" fmla="*/ 653148 w 12192000"/>
              <a:gd name="connsiteY13-236" fmla="*/ 511005 h 1282010"/>
              <a:gd name="connsiteX14-237" fmla="*/ 0 w 12192000"/>
              <a:gd name="connsiteY14-238" fmla="*/ 511005 h 1282010"/>
              <a:gd name="connsiteX15-239" fmla="*/ 0 w 12192000"/>
              <a:gd name="connsiteY15-240" fmla="*/ 508808 h 1282010"/>
              <a:gd name="connsiteX16-241" fmla="*/ 0 w 12192000"/>
              <a:gd name="connsiteY16-242" fmla="*/ 237949 h 1282010"/>
              <a:gd name="connsiteX17-243" fmla="*/ 619179 w 12192000"/>
              <a:gd name="connsiteY17-244" fmla="*/ 237949 h 1282010"/>
              <a:gd name="connsiteX0-245" fmla="*/ 8819017 w 12192000"/>
              <a:gd name="connsiteY0-246" fmla="*/ 8598 h 1282010"/>
              <a:gd name="connsiteX1-247" fmla="*/ 9264639 w 12192000"/>
              <a:gd name="connsiteY1-248" fmla="*/ 61 h 1282010"/>
              <a:gd name="connsiteX2-249" fmla="*/ 11620714 w 12192000"/>
              <a:gd name="connsiteY2-250" fmla="*/ 237949 h 1282010"/>
              <a:gd name="connsiteX3-251" fmla="*/ 12192000 w 12192000"/>
              <a:gd name="connsiteY3-252" fmla="*/ 237949 h 1282010"/>
              <a:gd name="connsiteX4-253" fmla="*/ 12192000 w 12192000"/>
              <a:gd name="connsiteY4-254" fmla="*/ 511801 h 1282010"/>
              <a:gd name="connsiteX5-255" fmla="*/ 11593347 w 12192000"/>
              <a:gd name="connsiteY5-256" fmla="*/ 511801 h 1282010"/>
              <a:gd name="connsiteX6-257" fmla="*/ 11583084 w 12192000"/>
              <a:gd name="connsiteY6-258" fmla="*/ 508378 h 1282010"/>
              <a:gd name="connsiteX7-259" fmla="*/ 8832700 w 12192000"/>
              <a:gd name="connsiteY7-260" fmla="*/ 282450 h 1282010"/>
              <a:gd name="connsiteX8-261" fmla="*/ 6222573 w 12192000"/>
              <a:gd name="connsiteY8-262" fmla="*/ 1172469 h 1282010"/>
              <a:gd name="connsiteX9-263" fmla="*/ 6119946 w 12192000"/>
              <a:gd name="connsiteY9-264" fmla="*/ 1282010 h 1282010"/>
              <a:gd name="connsiteX10-265" fmla="*/ 6020741 w 12192000"/>
              <a:gd name="connsiteY10-266" fmla="*/ 1169046 h 1282010"/>
              <a:gd name="connsiteX11-267" fmla="*/ 3369563 w 12192000"/>
              <a:gd name="connsiteY11-268" fmla="*/ 285873 h 1282010"/>
              <a:gd name="connsiteX12-269" fmla="*/ 663650 w 12192000"/>
              <a:gd name="connsiteY12-270" fmla="*/ 508378 h 1282010"/>
              <a:gd name="connsiteX13-271" fmla="*/ 653148 w 12192000"/>
              <a:gd name="connsiteY13-272" fmla="*/ 511005 h 1282010"/>
              <a:gd name="connsiteX14-273" fmla="*/ 0 w 12192000"/>
              <a:gd name="connsiteY14-274" fmla="*/ 511005 h 1282010"/>
              <a:gd name="connsiteX15-275" fmla="*/ 0 w 12192000"/>
              <a:gd name="connsiteY15-276" fmla="*/ 508808 h 1282010"/>
              <a:gd name="connsiteX16-277" fmla="*/ 0 w 12192000"/>
              <a:gd name="connsiteY16-278" fmla="*/ 237949 h 1282010"/>
              <a:gd name="connsiteX0-279" fmla="*/ 8819017 w 12192000"/>
              <a:gd name="connsiteY0-280" fmla="*/ 8598 h 1282010"/>
              <a:gd name="connsiteX1-281" fmla="*/ 9264639 w 12192000"/>
              <a:gd name="connsiteY1-282" fmla="*/ 61 h 1282010"/>
              <a:gd name="connsiteX2-283" fmla="*/ 11620714 w 12192000"/>
              <a:gd name="connsiteY2-284" fmla="*/ 237949 h 1282010"/>
              <a:gd name="connsiteX3-285" fmla="*/ 12192000 w 12192000"/>
              <a:gd name="connsiteY3-286" fmla="*/ 237949 h 1282010"/>
              <a:gd name="connsiteX4-287" fmla="*/ 12192000 w 12192000"/>
              <a:gd name="connsiteY4-288" fmla="*/ 511801 h 1282010"/>
              <a:gd name="connsiteX5-289" fmla="*/ 11593347 w 12192000"/>
              <a:gd name="connsiteY5-290" fmla="*/ 511801 h 1282010"/>
              <a:gd name="connsiteX6-291" fmla="*/ 11583084 w 12192000"/>
              <a:gd name="connsiteY6-292" fmla="*/ 508378 h 1282010"/>
              <a:gd name="connsiteX7-293" fmla="*/ 8832700 w 12192000"/>
              <a:gd name="connsiteY7-294" fmla="*/ 282450 h 1282010"/>
              <a:gd name="connsiteX8-295" fmla="*/ 6222573 w 12192000"/>
              <a:gd name="connsiteY8-296" fmla="*/ 1172469 h 1282010"/>
              <a:gd name="connsiteX9-297" fmla="*/ 6119946 w 12192000"/>
              <a:gd name="connsiteY9-298" fmla="*/ 1282010 h 1282010"/>
              <a:gd name="connsiteX10-299" fmla="*/ 6020741 w 12192000"/>
              <a:gd name="connsiteY10-300" fmla="*/ 1169046 h 1282010"/>
              <a:gd name="connsiteX11-301" fmla="*/ 3369563 w 12192000"/>
              <a:gd name="connsiteY11-302" fmla="*/ 285873 h 1282010"/>
              <a:gd name="connsiteX12-303" fmla="*/ 663650 w 12192000"/>
              <a:gd name="connsiteY12-304" fmla="*/ 508378 h 1282010"/>
              <a:gd name="connsiteX13-305" fmla="*/ 653148 w 12192000"/>
              <a:gd name="connsiteY13-306" fmla="*/ 511005 h 1282010"/>
              <a:gd name="connsiteX14-307" fmla="*/ 0 w 12192000"/>
              <a:gd name="connsiteY14-308" fmla="*/ 511005 h 1282010"/>
              <a:gd name="connsiteX15-309" fmla="*/ 0 w 12192000"/>
              <a:gd name="connsiteY15-310" fmla="*/ 508808 h 1282010"/>
              <a:gd name="connsiteX0-311" fmla="*/ 9264639 w 12192000"/>
              <a:gd name="connsiteY0-312" fmla="*/ 0 h 1281949"/>
              <a:gd name="connsiteX1-313" fmla="*/ 11620714 w 12192000"/>
              <a:gd name="connsiteY1-314" fmla="*/ 237888 h 1281949"/>
              <a:gd name="connsiteX2-315" fmla="*/ 12192000 w 12192000"/>
              <a:gd name="connsiteY2-316" fmla="*/ 237888 h 1281949"/>
              <a:gd name="connsiteX3-317" fmla="*/ 12192000 w 12192000"/>
              <a:gd name="connsiteY3-318" fmla="*/ 511740 h 1281949"/>
              <a:gd name="connsiteX4-319" fmla="*/ 11593347 w 12192000"/>
              <a:gd name="connsiteY4-320" fmla="*/ 511740 h 1281949"/>
              <a:gd name="connsiteX5-321" fmla="*/ 11583084 w 12192000"/>
              <a:gd name="connsiteY5-322" fmla="*/ 508317 h 1281949"/>
              <a:gd name="connsiteX6-323" fmla="*/ 8832700 w 12192000"/>
              <a:gd name="connsiteY6-324" fmla="*/ 282389 h 1281949"/>
              <a:gd name="connsiteX7-325" fmla="*/ 6222573 w 12192000"/>
              <a:gd name="connsiteY7-326" fmla="*/ 1172408 h 1281949"/>
              <a:gd name="connsiteX8-327" fmla="*/ 6119946 w 12192000"/>
              <a:gd name="connsiteY8-328" fmla="*/ 1281949 h 1281949"/>
              <a:gd name="connsiteX9-329" fmla="*/ 6020741 w 12192000"/>
              <a:gd name="connsiteY9-330" fmla="*/ 1168985 h 1281949"/>
              <a:gd name="connsiteX10-331" fmla="*/ 3369563 w 12192000"/>
              <a:gd name="connsiteY10-332" fmla="*/ 285812 h 1281949"/>
              <a:gd name="connsiteX11-333" fmla="*/ 663650 w 12192000"/>
              <a:gd name="connsiteY11-334" fmla="*/ 508317 h 1281949"/>
              <a:gd name="connsiteX12-335" fmla="*/ 653148 w 12192000"/>
              <a:gd name="connsiteY12-336" fmla="*/ 510944 h 1281949"/>
              <a:gd name="connsiteX13-337" fmla="*/ 0 w 12192000"/>
              <a:gd name="connsiteY13-338" fmla="*/ 510944 h 1281949"/>
              <a:gd name="connsiteX14-339" fmla="*/ 0 w 12192000"/>
              <a:gd name="connsiteY14-340" fmla="*/ 508747 h 1281949"/>
              <a:gd name="connsiteX0-341" fmla="*/ 11620714 w 12192000"/>
              <a:gd name="connsiteY0-342" fmla="*/ 0 h 1044061"/>
              <a:gd name="connsiteX1-343" fmla="*/ 12192000 w 12192000"/>
              <a:gd name="connsiteY1-344" fmla="*/ 0 h 1044061"/>
              <a:gd name="connsiteX2-345" fmla="*/ 12192000 w 12192000"/>
              <a:gd name="connsiteY2-346" fmla="*/ 273852 h 1044061"/>
              <a:gd name="connsiteX3-347" fmla="*/ 11593347 w 12192000"/>
              <a:gd name="connsiteY3-348" fmla="*/ 273852 h 1044061"/>
              <a:gd name="connsiteX4-349" fmla="*/ 11583084 w 12192000"/>
              <a:gd name="connsiteY4-350" fmla="*/ 270429 h 1044061"/>
              <a:gd name="connsiteX5-351" fmla="*/ 8832700 w 12192000"/>
              <a:gd name="connsiteY5-352" fmla="*/ 44501 h 1044061"/>
              <a:gd name="connsiteX6-353" fmla="*/ 6222573 w 12192000"/>
              <a:gd name="connsiteY6-354" fmla="*/ 934520 h 1044061"/>
              <a:gd name="connsiteX7-355" fmla="*/ 6119946 w 12192000"/>
              <a:gd name="connsiteY7-356" fmla="*/ 1044061 h 1044061"/>
              <a:gd name="connsiteX8-357" fmla="*/ 6020741 w 12192000"/>
              <a:gd name="connsiteY8-358" fmla="*/ 931097 h 1044061"/>
              <a:gd name="connsiteX9-359" fmla="*/ 3369563 w 12192000"/>
              <a:gd name="connsiteY9-360" fmla="*/ 47924 h 1044061"/>
              <a:gd name="connsiteX10-361" fmla="*/ 663650 w 12192000"/>
              <a:gd name="connsiteY10-362" fmla="*/ 270429 h 1044061"/>
              <a:gd name="connsiteX11-363" fmla="*/ 653148 w 12192000"/>
              <a:gd name="connsiteY11-364" fmla="*/ 273056 h 1044061"/>
              <a:gd name="connsiteX12-365" fmla="*/ 0 w 12192000"/>
              <a:gd name="connsiteY12-366" fmla="*/ 273056 h 1044061"/>
              <a:gd name="connsiteX13-367" fmla="*/ 0 w 12192000"/>
              <a:gd name="connsiteY13-368" fmla="*/ 270859 h 1044061"/>
              <a:gd name="connsiteX0-369" fmla="*/ 12192000 w 12192000"/>
              <a:gd name="connsiteY0-370" fmla="*/ 0 h 1044061"/>
              <a:gd name="connsiteX1-371" fmla="*/ 12192000 w 12192000"/>
              <a:gd name="connsiteY1-372" fmla="*/ 273852 h 1044061"/>
              <a:gd name="connsiteX2-373" fmla="*/ 11593347 w 12192000"/>
              <a:gd name="connsiteY2-374" fmla="*/ 273852 h 1044061"/>
              <a:gd name="connsiteX3-375" fmla="*/ 11583084 w 12192000"/>
              <a:gd name="connsiteY3-376" fmla="*/ 270429 h 1044061"/>
              <a:gd name="connsiteX4-377" fmla="*/ 8832700 w 12192000"/>
              <a:gd name="connsiteY4-378" fmla="*/ 44501 h 1044061"/>
              <a:gd name="connsiteX5-379" fmla="*/ 6222573 w 12192000"/>
              <a:gd name="connsiteY5-380" fmla="*/ 934520 h 1044061"/>
              <a:gd name="connsiteX6-381" fmla="*/ 6119946 w 12192000"/>
              <a:gd name="connsiteY6-382" fmla="*/ 1044061 h 1044061"/>
              <a:gd name="connsiteX7-383" fmla="*/ 6020741 w 12192000"/>
              <a:gd name="connsiteY7-384" fmla="*/ 931097 h 1044061"/>
              <a:gd name="connsiteX8-385" fmla="*/ 3369563 w 12192000"/>
              <a:gd name="connsiteY8-386" fmla="*/ 47924 h 1044061"/>
              <a:gd name="connsiteX9-387" fmla="*/ 663650 w 12192000"/>
              <a:gd name="connsiteY9-388" fmla="*/ 270429 h 1044061"/>
              <a:gd name="connsiteX10-389" fmla="*/ 653148 w 12192000"/>
              <a:gd name="connsiteY10-390" fmla="*/ 273056 h 1044061"/>
              <a:gd name="connsiteX11-391" fmla="*/ 0 w 12192000"/>
              <a:gd name="connsiteY11-392" fmla="*/ 273056 h 1044061"/>
              <a:gd name="connsiteX12-393" fmla="*/ 0 w 12192000"/>
              <a:gd name="connsiteY12-394" fmla="*/ 270859 h 1044061"/>
              <a:gd name="connsiteX0-395" fmla="*/ 12192000 w 12192000"/>
              <a:gd name="connsiteY0-396" fmla="*/ 237955 h 1008164"/>
              <a:gd name="connsiteX1-397" fmla="*/ 11593347 w 12192000"/>
              <a:gd name="connsiteY1-398" fmla="*/ 237955 h 1008164"/>
              <a:gd name="connsiteX2-399" fmla="*/ 11583084 w 12192000"/>
              <a:gd name="connsiteY2-400" fmla="*/ 234532 h 1008164"/>
              <a:gd name="connsiteX3-401" fmla="*/ 8832700 w 12192000"/>
              <a:gd name="connsiteY3-402" fmla="*/ 8604 h 1008164"/>
              <a:gd name="connsiteX4-403" fmla="*/ 6222573 w 12192000"/>
              <a:gd name="connsiteY4-404" fmla="*/ 898623 h 1008164"/>
              <a:gd name="connsiteX5-405" fmla="*/ 6119946 w 12192000"/>
              <a:gd name="connsiteY5-406" fmla="*/ 1008164 h 1008164"/>
              <a:gd name="connsiteX6-407" fmla="*/ 6020741 w 12192000"/>
              <a:gd name="connsiteY6-408" fmla="*/ 895200 h 1008164"/>
              <a:gd name="connsiteX7-409" fmla="*/ 3369563 w 12192000"/>
              <a:gd name="connsiteY7-410" fmla="*/ 12027 h 1008164"/>
              <a:gd name="connsiteX8-411" fmla="*/ 663650 w 12192000"/>
              <a:gd name="connsiteY8-412" fmla="*/ 234532 h 1008164"/>
              <a:gd name="connsiteX9-413" fmla="*/ 653148 w 12192000"/>
              <a:gd name="connsiteY9-414" fmla="*/ 237159 h 1008164"/>
              <a:gd name="connsiteX10-415" fmla="*/ 0 w 12192000"/>
              <a:gd name="connsiteY10-416" fmla="*/ 237159 h 1008164"/>
              <a:gd name="connsiteX11-417" fmla="*/ 0 w 12192000"/>
              <a:gd name="connsiteY11-418" fmla="*/ 234962 h 1008164"/>
              <a:gd name="connsiteX0-419" fmla="*/ 12192000 w 12192000"/>
              <a:gd name="connsiteY0-420" fmla="*/ 237955 h 1008164"/>
              <a:gd name="connsiteX1-421" fmla="*/ 11593347 w 12192000"/>
              <a:gd name="connsiteY1-422" fmla="*/ 237955 h 1008164"/>
              <a:gd name="connsiteX2-423" fmla="*/ 11583084 w 12192000"/>
              <a:gd name="connsiteY2-424" fmla="*/ 234532 h 1008164"/>
              <a:gd name="connsiteX3-425" fmla="*/ 8832700 w 12192000"/>
              <a:gd name="connsiteY3-426" fmla="*/ 8604 h 1008164"/>
              <a:gd name="connsiteX4-427" fmla="*/ 6222573 w 12192000"/>
              <a:gd name="connsiteY4-428" fmla="*/ 898623 h 1008164"/>
              <a:gd name="connsiteX5-429" fmla="*/ 6119946 w 12192000"/>
              <a:gd name="connsiteY5-430" fmla="*/ 1008164 h 1008164"/>
              <a:gd name="connsiteX6-431" fmla="*/ 6020741 w 12192000"/>
              <a:gd name="connsiteY6-432" fmla="*/ 895200 h 1008164"/>
              <a:gd name="connsiteX7-433" fmla="*/ 3369563 w 12192000"/>
              <a:gd name="connsiteY7-434" fmla="*/ 12027 h 1008164"/>
              <a:gd name="connsiteX8-435" fmla="*/ 663650 w 12192000"/>
              <a:gd name="connsiteY8-436" fmla="*/ 234532 h 1008164"/>
              <a:gd name="connsiteX9-437" fmla="*/ 653148 w 12192000"/>
              <a:gd name="connsiteY9-438" fmla="*/ 237159 h 1008164"/>
              <a:gd name="connsiteX10-439" fmla="*/ 0 w 12192000"/>
              <a:gd name="connsiteY10-440" fmla="*/ 237159 h 1008164"/>
              <a:gd name="connsiteX0-441" fmla="*/ 11538852 w 11538852"/>
              <a:gd name="connsiteY0-442" fmla="*/ 237955 h 1008164"/>
              <a:gd name="connsiteX1-443" fmla="*/ 10940199 w 11538852"/>
              <a:gd name="connsiteY1-444" fmla="*/ 237955 h 1008164"/>
              <a:gd name="connsiteX2-445" fmla="*/ 10929936 w 11538852"/>
              <a:gd name="connsiteY2-446" fmla="*/ 234532 h 1008164"/>
              <a:gd name="connsiteX3-447" fmla="*/ 8179552 w 11538852"/>
              <a:gd name="connsiteY3-448" fmla="*/ 8604 h 1008164"/>
              <a:gd name="connsiteX4-449" fmla="*/ 5569425 w 11538852"/>
              <a:gd name="connsiteY4-450" fmla="*/ 898623 h 1008164"/>
              <a:gd name="connsiteX5-451" fmla="*/ 5466798 w 11538852"/>
              <a:gd name="connsiteY5-452" fmla="*/ 1008164 h 1008164"/>
              <a:gd name="connsiteX6-453" fmla="*/ 5367593 w 11538852"/>
              <a:gd name="connsiteY6-454" fmla="*/ 895200 h 1008164"/>
              <a:gd name="connsiteX7-455" fmla="*/ 2716415 w 11538852"/>
              <a:gd name="connsiteY7-456" fmla="*/ 12027 h 1008164"/>
              <a:gd name="connsiteX8-457" fmla="*/ 10502 w 11538852"/>
              <a:gd name="connsiteY8-458" fmla="*/ 234532 h 1008164"/>
              <a:gd name="connsiteX9-459" fmla="*/ 0 w 11538852"/>
              <a:gd name="connsiteY9-460" fmla="*/ 237159 h 1008164"/>
              <a:gd name="connsiteX0-461" fmla="*/ 10940199 w 10940199"/>
              <a:gd name="connsiteY0-462" fmla="*/ 237955 h 1008164"/>
              <a:gd name="connsiteX1-463" fmla="*/ 10929936 w 10940199"/>
              <a:gd name="connsiteY1-464" fmla="*/ 234532 h 1008164"/>
              <a:gd name="connsiteX2-465" fmla="*/ 8179552 w 10940199"/>
              <a:gd name="connsiteY2-466" fmla="*/ 8604 h 1008164"/>
              <a:gd name="connsiteX3-467" fmla="*/ 5569425 w 10940199"/>
              <a:gd name="connsiteY3-468" fmla="*/ 898623 h 1008164"/>
              <a:gd name="connsiteX4-469" fmla="*/ 5466798 w 10940199"/>
              <a:gd name="connsiteY4-470" fmla="*/ 1008164 h 1008164"/>
              <a:gd name="connsiteX5-471" fmla="*/ 5367593 w 10940199"/>
              <a:gd name="connsiteY5-472" fmla="*/ 895200 h 1008164"/>
              <a:gd name="connsiteX6-473" fmla="*/ 2716415 w 10940199"/>
              <a:gd name="connsiteY6-474" fmla="*/ 12027 h 1008164"/>
              <a:gd name="connsiteX7-475" fmla="*/ 10502 w 10940199"/>
              <a:gd name="connsiteY7-476" fmla="*/ 234532 h 1008164"/>
              <a:gd name="connsiteX8-477" fmla="*/ 0 w 10940199"/>
              <a:gd name="connsiteY8-478" fmla="*/ 237159 h 10081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940199" h="1008164">
                <a:moveTo>
                  <a:pt x="10940199" y="237955"/>
                </a:moveTo>
                <a:lnTo>
                  <a:pt x="10929936" y="234532"/>
                </a:lnTo>
                <a:cubicBezTo>
                  <a:pt x="10495485" y="148953"/>
                  <a:pt x="9356333" y="-42743"/>
                  <a:pt x="8179552" y="8604"/>
                </a:cubicBezTo>
                <a:cubicBezTo>
                  <a:pt x="6944617" y="63375"/>
                  <a:pt x="6065452" y="361189"/>
                  <a:pt x="5569425" y="898623"/>
                </a:cubicBezTo>
                <a:lnTo>
                  <a:pt x="5466798" y="1008164"/>
                </a:lnTo>
                <a:lnTo>
                  <a:pt x="5367593" y="895200"/>
                </a:lnTo>
                <a:cubicBezTo>
                  <a:pt x="4898933" y="371458"/>
                  <a:pt x="3982140" y="63375"/>
                  <a:pt x="2716415" y="12027"/>
                </a:cubicBezTo>
                <a:cubicBezTo>
                  <a:pt x="1683310" y="-29050"/>
                  <a:pt x="612576" y="104452"/>
                  <a:pt x="10502" y="234532"/>
                </a:cubicBezTo>
                <a:lnTo>
                  <a:pt x="0" y="237159"/>
                </a:lnTo>
              </a:path>
            </a:pathLst>
          </a:custGeom>
          <a:noFill/>
          <a:ln w="19050">
            <a:solidFill>
              <a:srgbClr val="244C89"/>
            </a:solidFill>
          </a:ln>
        </p:spPr>
        <p:txBody>
          <a:bodyPr vert="horz" wrap="square" lIns="91440" tIns="45720" rIns="91440" bIns="45720" numCol="1" anchor="t" anchorCtr="0" compatLnSpc="1">
            <a:noAutofit/>
          </a:bodyPr>
          <a:lstStyle/>
          <a:p>
            <a:pPr>
              <a:lnSpc>
                <a:spcPct val="120000"/>
              </a:lnSpc>
            </a:pPr>
            <a:endParaRPr lang="zh-CN" altLang="en-US"/>
          </a:p>
        </p:txBody>
      </p:sp>
    </p:spTree>
  </p:cSld>
  <p:clrMapOvr>
    <a:masterClrMapping/>
  </p:clrMapOvr>
  <p:transition spd="slow">
    <p:comb/>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fltVal val="0.5"/>
                                              </p:val>
                                            </p:tav>
                                            <p:tav tm="100000">
                                              <p:val>
                                                <p:strVal val="#ppt_y"/>
                                              </p:val>
                                            </p:tav>
                                          </p:tavLst>
                                        </p:anim>
                                      </p:childTnLst>
                                    </p:cTn>
                                  </p:par>
                                  <p:par>
                                    <p:cTn id="16" presetID="2" presetClass="entr" presetSubtype="4" fill="hold" nodeType="withEffect" p14:presetBounceEnd="70000">
                                      <p:stCondLst>
                                        <p:cond delay="500"/>
                                      </p:stCondLst>
                                      <p:childTnLst>
                                        <p:set>
                                          <p:cBhvr>
                                            <p:cTn id="17" dur="1" fill="hold">
                                              <p:stCondLst>
                                                <p:cond delay="0"/>
                                              </p:stCondLst>
                                            </p:cTn>
                                            <p:tgtEl>
                                              <p:spTgt spid="15"/>
                                            </p:tgtEl>
                                            <p:attrNameLst>
                                              <p:attrName>style.visibility</p:attrName>
                                            </p:attrNameLst>
                                          </p:cBhvr>
                                          <p:to>
                                            <p:strVal val="visible"/>
                                          </p:to>
                                        </p:set>
                                        <p:anim calcmode="lin" valueType="num" p14:bounceEnd="70000">
                                          <p:cBhvr additive="base">
                                            <p:cTn id="18" dur="1500" fill="hold"/>
                                            <p:tgtEl>
                                              <p:spTgt spid="15"/>
                                            </p:tgtEl>
                                            <p:attrNameLst>
                                              <p:attrName>ppt_x</p:attrName>
                                            </p:attrNameLst>
                                          </p:cBhvr>
                                          <p:tavLst>
                                            <p:tav tm="0">
                                              <p:val>
                                                <p:strVal val="#ppt_x"/>
                                              </p:val>
                                            </p:tav>
                                            <p:tav tm="100000">
                                              <p:val>
                                                <p:strVal val="#ppt_x"/>
                                              </p:val>
                                            </p:tav>
                                          </p:tavLst>
                                        </p:anim>
                                        <p:anim calcmode="lin" valueType="num" p14:bounceEnd="70000">
                                          <p:cBhvr additive="base">
                                            <p:cTn id="19" dur="1500" fill="hold"/>
                                            <p:tgtEl>
                                              <p:spTgt spid="15"/>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53" presetClass="entr" presetSubtype="528"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1000" fill="hold"/>
                                            <p:tgtEl>
                                              <p:spTgt spid="28"/>
                                            </p:tgtEl>
                                            <p:attrNameLst>
                                              <p:attrName>ppt_w</p:attrName>
                                            </p:attrNameLst>
                                          </p:cBhvr>
                                          <p:tavLst>
                                            <p:tav tm="0">
                                              <p:val>
                                                <p:fltVal val="0"/>
                                              </p:val>
                                            </p:tav>
                                            <p:tav tm="100000">
                                              <p:val>
                                                <p:strVal val="#ppt_w"/>
                                              </p:val>
                                            </p:tav>
                                          </p:tavLst>
                                        </p:anim>
                                        <p:anim calcmode="lin" valueType="num">
                                          <p:cBhvr>
                                            <p:cTn id="24" dur="1000" fill="hold"/>
                                            <p:tgtEl>
                                              <p:spTgt spid="28"/>
                                            </p:tgtEl>
                                            <p:attrNameLst>
                                              <p:attrName>ppt_h</p:attrName>
                                            </p:attrNameLst>
                                          </p:cBhvr>
                                          <p:tavLst>
                                            <p:tav tm="0">
                                              <p:val>
                                                <p:fltVal val="0"/>
                                              </p:val>
                                            </p:tav>
                                            <p:tav tm="100000">
                                              <p:val>
                                                <p:strVal val="#ppt_h"/>
                                              </p:val>
                                            </p:tav>
                                          </p:tavLst>
                                        </p:anim>
                                        <p:animEffect transition="in" filter="fade">
                                          <p:cBhvr>
                                            <p:cTn id="25" dur="1000"/>
                                            <p:tgtEl>
                                              <p:spTgt spid="28"/>
                                            </p:tgtEl>
                                          </p:cBhvr>
                                        </p:animEffect>
                                        <p:anim calcmode="lin" valueType="num">
                                          <p:cBhvr>
                                            <p:cTn id="26" dur="1000" fill="hold"/>
                                            <p:tgtEl>
                                              <p:spTgt spid="28"/>
                                            </p:tgtEl>
                                            <p:attrNameLst>
                                              <p:attrName>ppt_x</p:attrName>
                                            </p:attrNameLst>
                                          </p:cBhvr>
                                          <p:tavLst>
                                            <p:tav tm="0">
                                              <p:val>
                                                <p:fltVal val="0.5"/>
                                              </p:val>
                                            </p:tav>
                                            <p:tav tm="100000">
                                              <p:val>
                                                <p:strVal val="#ppt_x"/>
                                              </p:val>
                                            </p:tav>
                                          </p:tavLst>
                                        </p:anim>
                                        <p:anim calcmode="lin" valueType="num">
                                          <p:cBhvr>
                                            <p:cTn id="27" dur="1000" fill="hold"/>
                                            <p:tgtEl>
                                              <p:spTgt spid="28"/>
                                            </p:tgtEl>
                                            <p:attrNameLst>
                                              <p:attrName>ppt_y</p:attrName>
                                            </p:attrNameLst>
                                          </p:cBhvr>
                                          <p:tavLst>
                                            <p:tav tm="0">
                                              <p:val>
                                                <p:fltVal val="0.5"/>
                                              </p:val>
                                            </p:tav>
                                            <p:tav tm="100000">
                                              <p:val>
                                                <p:strVal val="#ppt_y"/>
                                              </p:val>
                                            </p:tav>
                                          </p:tavLst>
                                        </p:anim>
                                      </p:childTnLst>
                                    </p:cTn>
                                  </p:par>
                                  <p:par>
                                    <p:cTn id="28" presetID="53" presetClass="entr" presetSubtype="528" fill="hold" grpId="0" nodeType="withEffect">
                                      <p:stCondLst>
                                        <p:cond delay="600"/>
                                      </p:stCondLst>
                                      <p:childTnLst>
                                        <p:set>
                                          <p:cBhvr>
                                            <p:cTn id="29" dur="1" fill="hold">
                                              <p:stCondLst>
                                                <p:cond delay="0"/>
                                              </p:stCondLst>
                                            </p:cTn>
                                            <p:tgtEl>
                                              <p:spTgt spid="30"/>
                                            </p:tgtEl>
                                            <p:attrNameLst>
                                              <p:attrName>style.visibility</p:attrName>
                                            </p:attrNameLst>
                                          </p:cBhvr>
                                          <p:to>
                                            <p:strVal val="visible"/>
                                          </p:to>
                                        </p:set>
                                        <p:anim calcmode="lin" valueType="num">
                                          <p:cBhvr>
                                            <p:cTn id="30" dur="1000" fill="hold"/>
                                            <p:tgtEl>
                                              <p:spTgt spid="30"/>
                                            </p:tgtEl>
                                            <p:attrNameLst>
                                              <p:attrName>ppt_w</p:attrName>
                                            </p:attrNameLst>
                                          </p:cBhvr>
                                          <p:tavLst>
                                            <p:tav tm="0">
                                              <p:val>
                                                <p:fltVal val="0"/>
                                              </p:val>
                                            </p:tav>
                                            <p:tav tm="100000">
                                              <p:val>
                                                <p:strVal val="#ppt_w"/>
                                              </p:val>
                                            </p:tav>
                                          </p:tavLst>
                                        </p:anim>
                                        <p:anim calcmode="lin" valueType="num">
                                          <p:cBhvr>
                                            <p:cTn id="31" dur="1000" fill="hold"/>
                                            <p:tgtEl>
                                              <p:spTgt spid="30"/>
                                            </p:tgtEl>
                                            <p:attrNameLst>
                                              <p:attrName>ppt_h</p:attrName>
                                            </p:attrNameLst>
                                          </p:cBhvr>
                                          <p:tavLst>
                                            <p:tav tm="0">
                                              <p:val>
                                                <p:fltVal val="0"/>
                                              </p:val>
                                            </p:tav>
                                            <p:tav tm="100000">
                                              <p:val>
                                                <p:strVal val="#ppt_h"/>
                                              </p:val>
                                            </p:tav>
                                          </p:tavLst>
                                        </p:anim>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fltVal val="0.5"/>
                                              </p:val>
                                            </p:tav>
                                            <p:tav tm="100000">
                                              <p:val>
                                                <p:strVal val="#ppt_x"/>
                                              </p:val>
                                            </p:tav>
                                          </p:tavLst>
                                        </p:anim>
                                        <p:anim calcmode="lin" valueType="num">
                                          <p:cBhvr>
                                            <p:cTn id="34" dur="1000" fill="hold"/>
                                            <p:tgtEl>
                                              <p:spTgt spid="30"/>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1200"/>
                                      </p:stCondLst>
                                      <p:childTnLst>
                                        <p:set>
                                          <p:cBhvr>
                                            <p:cTn id="36" dur="1" fill="hold">
                                              <p:stCondLst>
                                                <p:cond delay="0"/>
                                              </p:stCondLst>
                                            </p:cTn>
                                            <p:tgtEl>
                                              <p:spTgt spid="33"/>
                                            </p:tgtEl>
                                            <p:attrNameLst>
                                              <p:attrName>style.visibility</p:attrName>
                                            </p:attrNameLst>
                                          </p:cBhvr>
                                          <p:to>
                                            <p:strVal val="visible"/>
                                          </p:to>
                                        </p:set>
                                        <p:anim calcmode="lin" valueType="num">
                                          <p:cBhvr>
                                            <p:cTn id="37" dur="1000" fill="hold"/>
                                            <p:tgtEl>
                                              <p:spTgt spid="33"/>
                                            </p:tgtEl>
                                            <p:attrNameLst>
                                              <p:attrName>ppt_w</p:attrName>
                                            </p:attrNameLst>
                                          </p:cBhvr>
                                          <p:tavLst>
                                            <p:tav tm="0">
                                              <p:val>
                                                <p:fltVal val="0"/>
                                              </p:val>
                                            </p:tav>
                                            <p:tav tm="100000">
                                              <p:val>
                                                <p:strVal val="#ppt_w"/>
                                              </p:val>
                                            </p:tav>
                                          </p:tavLst>
                                        </p:anim>
                                        <p:anim calcmode="lin" valueType="num">
                                          <p:cBhvr>
                                            <p:cTn id="38" dur="1000" fill="hold"/>
                                            <p:tgtEl>
                                              <p:spTgt spid="33"/>
                                            </p:tgtEl>
                                            <p:attrNameLst>
                                              <p:attrName>ppt_h</p:attrName>
                                            </p:attrNameLst>
                                          </p:cBhvr>
                                          <p:tavLst>
                                            <p:tav tm="0">
                                              <p:val>
                                                <p:fltVal val="0"/>
                                              </p:val>
                                            </p:tav>
                                            <p:tav tm="100000">
                                              <p:val>
                                                <p:strVal val="#ppt_h"/>
                                              </p:val>
                                            </p:tav>
                                          </p:tavLst>
                                        </p:anim>
                                        <p:animEffect transition="in" filter="fade">
                                          <p:cBhvr>
                                            <p:cTn id="39" dur="1000"/>
                                            <p:tgtEl>
                                              <p:spTgt spid="33"/>
                                            </p:tgtEl>
                                          </p:cBhvr>
                                        </p:animEffect>
                                        <p:anim calcmode="lin" valueType="num">
                                          <p:cBhvr>
                                            <p:cTn id="40" dur="1000" fill="hold"/>
                                            <p:tgtEl>
                                              <p:spTgt spid="33"/>
                                            </p:tgtEl>
                                            <p:attrNameLst>
                                              <p:attrName>ppt_x</p:attrName>
                                            </p:attrNameLst>
                                          </p:cBhvr>
                                          <p:tavLst>
                                            <p:tav tm="0">
                                              <p:val>
                                                <p:fltVal val="0.5"/>
                                              </p:val>
                                            </p:tav>
                                            <p:tav tm="100000">
                                              <p:val>
                                                <p:strVal val="#ppt_x"/>
                                              </p:val>
                                            </p:tav>
                                          </p:tavLst>
                                        </p:anim>
                                        <p:anim calcmode="lin" valueType="num">
                                          <p:cBhvr>
                                            <p:cTn id="41" dur="1000" fill="hold"/>
                                            <p:tgtEl>
                                              <p:spTgt spid="33"/>
                                            </p:tgtEl>
                                            <p:attrNameLst>
                                              <p:attrName>ppt_y</p:attrName>
                                            </p:attrNameLst>
                                          </p:cBhvr>
                                          <p:tavLst>
                                            <p:tav tm="0">
                                              <p:val>
                                                <p:fltVal val="0.5"/>
                                              </p:val>
                                            </p:tav>
                                            <p:tav tm="100000">
                                              <p:val>
                                                <p:strVal val="#ppt_y"/>
                                              </p:val>
                                            </p:tav>
                                          </p:tavLst>
                                        </p:anim>
                                      </p:childTnLst>
                                    </p:cTn>
                                  </p:par>
                                  <p:par>
                                    <p:cTn id="42" presetID="53" presetClass="entr" presetSubtype="528" fill="hold" grpId="0" nodeType="withEffect">
                                      <p:stCondLst>
                                        <p:cond delay="180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fltVal val="0.5"/>
                                              </p:val>
                                            </p:tav>
                                            <p:tav tm="100000">
                                              <p:val>
                                                <p:strVal val="#ppt_x"/>
                                              </p:val>
                                            </p:tav>
                                          </p:tavLst>
                                        </p:anim>
                                        <p:anim calcmode="lin" valueType="num">
                                          <p:cBhvr>
                                            <p:cTn id="48" dur="1000" fill="hold"/>
                                            <p:tgtEl>
                                              <p:spTgt spid="31"/>
                                            </p:tgtEl>
                                            <p:attrNameLst>
                                              <p:attrName>ppt_y</p:attrName>
                                            </p:attrNameLst>
                                          </p:cBhvr>
                                          <p:tavLst>
                                            <p:tav tm="0">
                                              <p:val>
                                                <p:fltVal val="0.5"/>
                                              </p:val>
                                            </p:tav>
                                            <p:tav tm="100000">
                                              <p:val>
                                                <p:strVal val="#ppt_y"/>
                                              </p:val>
                                            </p:tav>
                                          </p:tavLst>
                                        </p:anim>
                                      </p:childTnLst>
                                    </p:cTn>
                                  </p:par>
                                  <p:par>
                                    <p:cTn id="49" presetID="53" presetClass="entr" presetSubtype="528" fill="hold" grpId="0" nodeType="withEffect">
                                      <p:stCondLst>
                                        <p:cond delay="2400"/>
                                      </p:stCondLst>
                                      <p:childTnLst>
                                        <p:set>
                                          <p:cBhvr>
                                            <p:cTn id="50" dur="1" fill="hold">
                                              <p:stCondLst>
                                                <p:cond delay="0"/>
                                              </p:stCondLst>
                                            </p:cTn>
                                            <p:tgtEl>
                                              <p:spTgt spid="32"/>
                                            </p:tgtEl>
                                            <p:attrNameLst>
                                              <p:attrName>style.visibility</p:attrName>
                                            </p:attrNameLst>
                                          </p:cBhvr>
                                          <p:to>
                                            <p:strVal val="visible"/>
                                          </p:to>
                                        </p:set>
                                        <p:anim calcmode="lin" valueType="num">
                                          <p:cBhvr>
                                            <p:cTn id="51" dur="1000" fill="hold"/>
                                            <p:tgtEl>
                                              <p:spTgt spid="32"/>
                                            </p:tgtEl>
                                            <p:attrNameLst>
                                              <p:attrName>ppt_w</p:attrName>
                                            </p:attrNameLst>
                                          </p:cBhvr>
                                          <p:tavLst>
                                            <p:tav tm="0">
                                              <p:val>
                                                <p:fltVal val="0"/>
                                              </p:val>
                                            </p:tav>
                                            <p:tav tm="100000">
                                              <p:val>
                                                <p:strVal val="#ppt_w"/>
                                              </p:val>
                                            </p:tav>
                                          </p:tavLst>
                                        </p:anim>
                                        <p:anim calcmode="lin" valueType="num">
                                          <p:cBhvr>
                                            <p:cTn id="52" dur="1000" fill="hold"/>
                                            <p:tgtEl>
                                              <p:spTgt spid="32"/>
                                            </p:tgtEl>
                                            <p:attrNameLst>
                                              <p:attrName>ppt_h</p:attrName>
                                            </p:attrNameLst>
                                          </p:cBhvr>
                                          <p:tavLst>
                                            <p:tav tm="0">
                                              <p:val>
                                                <p:fltVal val="0"/>
                                              </p:val>
                                            </p:tav>
                                            <p:tav tm="100000">
                                              <p:val>
                                                <p:strVal val="#ppt_h"/>
                                              </p:val>
                                            </p:tav>
                                          </p:tavLst>
                                        </p:anim>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fltVal val="0.5"/>
                                              </p:val>
                                            </p:tav>
                                            <p:tav tm="100000">
                                              <p:val>
                                                <p:strVal val="#ppt_x"/>
                                              </p:val>
                                            </p:tav>
                                          </p:tavLst>
                                        </p:anim>
                                        <p:anim calcmode="lin" valueType="num">
                                          <p:cBhvr>
                                            <p:cTn id="55" dur="1000" fill="hold"/>
                                            <p:tgtEl>
                                              <p:spTgt spid="3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P spid="30" grpId="0"/>
          <p:bldP spid="31" grpId="0"/>
          <p:bldP spid="32" grpId="0"/>
          <p:bldP spid="33" grpId="0"/>
          <p:bldP spid="1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fltVal val="0.5"/>
                                              </p:val>
                                            </p:tav>
                                            <p:tav tm="100000">
                                              <p:val>
                                                <p:strVal val="#ppt_y"/>
                                              </p:val>
                                            </p:tav>
                                          </p:tavLst>
                                        </p:anim>
                                      </p:childTnLst>
                                    </p:cTn>
                                  </p:par>
                                  <p:par>
                                    <p:cTn id="16" presetID="2" presetClass="entr" presetSubtype="4" fill="hold" nodeType="withEffect">
                                      <p:stCondLst>
                                        <p:cond delay="50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1500" fill="hold"/>
                                            <p:tgtEl>
                                              <p:spTgt spid="15"/>
                                            </p:tgtEl>
                                            <p:attrNameLst>
                                              <p:attrName>ppt_x</p:attrName>
                                            </p:attrNameLst>
                                          </p:cBhvr>
                                          <p:tavLst>
                                            <p:tav tm="0">
                                              <p:val>
                                                <p:strVal val="#ppt_x"/>
                                              </p:val>
                                            </p:tav>
                                            <p:tav tm="100000">
                                              <p:val>
                                                <p:strVal val="#ppt_x"/>
                                              </p:val>
                                            </p:tav>
                                          </p:tavLst>
                                        </p:anim>
                                        <p:anim calcmode="lin" valueType="num">
                                          <p:cBhvr additive="base">
                                            <p:cTn id="19" dur="1500" fill="hold"/>
                                            <p:tgtEl>
                                              <p:spTgt spid="15"/>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53" presetClass="entr" presetSubtype="528"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1000" fill="hold"/>
                                            <p:tgtEl>
                                              <p:spTgt spid="28"/>
                                            </p:tgtEl>
                                            <p:attrNameLst>
                                              <p:attrName>ppt_w</p:attrName>
                                            </p:attrNameLst>
                                          </p:cBhvr>
                                          <p:tavLst>
                                            <p:tav tm="0">
                                              <p:val>
                                                <p:fltVal val="0"/>
                                              </p:val>
                                            </p:tav>
                                            <p:tav tm="100000">
                                              <p:val>
                                                <p:strVal val="#ppt_w"/>
                                              </p:val>
                                            </p:tav>
                                          </p:tavLst>
                                        </p:anim>
                                        <p:anim calcmode="lin" valueType="num">
                                          <p:cBhvr>
                                            <p:cTn id="24" dur="1000" fill="hold"/>
                                            <p:tgtEl>
                                              <p:spTgt spid="28"/>
                                            </p:tgtEl>
                                            <p:attrNameLst>
                                              <p:attrName>ppt_h</p:attrName>
                                            </p:attrNameLst>
                                          </p:cBhvr>
                                          <p:tavLst>
                                            <p:tav tm="0">
                                              <p:val>
                                                <p:fltVal val="0"/>
                                              </p:val>
                                            </p:tav>
                                            <p:tav tm="100000">
                                              <p:val>
                                                <p:strVal val="#ppt_h"/>
                                              </p:val>
                                            </p:tav>
                                          </p:tavLst>
                                        </p:anim>
                                        <p:animEffect transition="in" filter="fade">
                                          <p:cBhvr>
                                            <p:cTn id="25" dur="1000"/>
                                            <p:tgtEl>
                                              <p:spTgt spid="28"/>
                                            </p:tgtEl>
                                          </p:cBhvr>
                                        </p:animEffect>
                                        <p:anim calcmode="lin" valueType="num">
                                          <p:cBhvr>
                                            <p:cTn id="26" dur="1000" fill="hold"/>
                                            <p:tgtEl>
                                              <p:spTgt spid="28"/>
                                            </p:tgtEl>
                                            <p:attrNameLst>
                                              <p:attrName>ppt_x</p:attrName>
                                            </p:attrNameLst>
                                          </p:cBhvr>
                                          <p:tavLst>
                                            <p:tav tm="0">
                                              <p:val>
                                                <p:fltVal val="0.5"/>
                                              </p:val>
                                            </p:tav>
                                            <p:tav tm="100000">
                                              <p:val>
                                                <p:strVal val="#ppt_x"/>
                                              </p:val>
                                            </p:tav>
                                          </p:tavLst>
                                        </p:anim>
                                        <p:anim calcmode="lin" valueType="num">
                                          <p:cBhvr>
                                            <p:cTn id="27" dur="1000" fill="hold"/>
                                            <p:tgtEl>
                                              <p:spTgt spid="28"/>
                                            </p:tgtEl>
                                            <p:attrNameLst>
                                              <p:attrName>ppt_y</p:attrName>
                                            </p:attrNameLst>
                                          </p:cBhvr>
                                          <p:tavLst>
                                            <p:tav tm="0">
                                              <p:val>
                                                <p:fltVal val="0.5"/>
                                              </p:val>
                                            </p:tav>
                                            <p:tav tm="100000">
                                              <p:val>
                                                <p:strVal val="#ppt_y"/>
                                              </p:val>
                                            </p:tav>
                                          </p:tavLst>
                                        </p:anim>
                                      </p:childTnLst>
                                    </p:cTn>
                                  </p:par>
                                  <p:par>
                                    <p:cTn id="28" presetID="53" presetClass="entr" presetSubtype="528" fill="hold" grpId="0" nodeType="withEffect">
                                      <p:stCondLst>
                                        <p:cond delay="600"/>
                                      </p:stCondLst>
                                      <p:childTnLst>
                                        <p:set>
                                          <p:cBhvr>
                                            <p:cTn id="29" dur="1" fill="hold">
                                              <p:stCondLst>
                                                <p:cond delay="0"/>
                                              </p:stCondLst>
                                            </p:cTn>
                                            <p:tgtEl>
                                              <p:spTgt spid="30"/>
                                            </p:tgtEl>
                                            <p:attrNameLst>
                                              <p:attrName>style.visibility</p:attrName>
                                            </p:attrNameLst>
                                          </p:cBhvr>
                                          <p:to>
                                            <p:strVal val="visible"/>
                                          </p:to>
                                        </p:set>
                                        <p:anim calcmode="lin" valueType="num">
                                          <p:cBhvr>
                                            <p:cTn id="30" dur="1000" fill="hold"/>
                                            <p:tgtEl>
                                              <p:spTgt spid="30"/>
                                            </p:tgtEl>
                                            <p:attrNameLst>
                                              <p:attrName>ppt_w</p:attrName>
                                            </p:attrNameLst>
                                          </p:cBhvr>
                                          <p:tavLst>
                                            <p:tav tm="0">
                                              <p:val>
                                                <p:fltVal val="0"/>
                                              </p:val>
                                            </p:tav>
                                            <p:tav tm="100000">
                                              <p:val>
                                                <p:strVal val="#ppt_w"/>
                                              </p:val>
                                            </p:tav>
                                          </p:tavLst>
                                        </p:anim>
                                        <p:anim calcmode="lin" valueType="num">
                                          <p:cBhvr>
                                            <p:cTn id="31" dur="1000" fill="hold"/>
                                            <p:tgtEl>
                                              <p:spTgt spid="30"/>
                                            </p:tgtEl>
                                            <p:attrNameLst>
                                              <p:attrName>ppt_h</p:attrName>
                                            </p:attrNameLst>
                                          </p:cBhvr>
                                          <p:tavLst>
                                            <p:tav tm="0">
                                              <p:val>
                                                <p:fltVal val="0"/>
                                              </p:val>
                                            </p:tav>
                                            <p:tav tm="100000">
                                              <p:val>
                                                <p:strVal val="#ppt_h"/>
                                              </p:val>
                                            </p:tav>
                                          </p:tavLst>
                                        </p:anim>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fltVal val="0.5"/>
                                              </p:val>
                                            </p:tav>
                                            <p:tav tm="100000">
                                              <p:val>
                                                <p:strVal val="#ppt_x"/>
                                              </p:val>
                                            </p:tav>
                                          </p:tavLst>
                                        </p:anim>
                                        <p:anim calcmode="lin" valueType="num">
                                          <p:cBhvr>
                                            <p:cTn id="34" dur="1000" fill="hold"/>
                                            <p:tgtEl>
                                              <p:spTgt spid="30"/>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1200"/>
                                      </p:stCondLst>
                                      <p:childTnLst>
                                        <p:set>
                                          <p:cBhvr>
                                            <p:cTn id="36" dur="1" fill="hold">
                                              <p:stCondLst>
                                                <p:cond delay="0"/>
                                              </p:stCondLst>
                                            </p:cTn>
                                            <p:tgtEl>
                                              <p:spTgt spid="33"/>
                                            </p:tgtEl>
                                            <p:attrNameLst>
                                              <p:attrName>style.visibility</p:attrName>
                                            </p:attrNameLst>
                                          </p:cBhvr>
                                          <p:to>
                                            <p:strVal val="visible"/>
                                          </p:to>
                                        </p:set>
                                        <p:anim calcmode="lin" valueType="num">
                                          <p:cBhvr>
                                            <p:cTn id="37" dur="1000" fill="hold"/>
                                            <p:tgtEl>
                                              <p:spTgt spid="33"/>
                                            </p:tgtEl>
                                            <p:attrNameLst>
                                              <p:attrName>ppt_w</p:attrName>
                                            </p:attrNameLst>
                                          </p:cBhvr>
                                          <p:tavLst>
                                            <p:tav tm="0">
                                              <p:val>
                                                <p:fltVal val="0"/>
                                              </p:val>
                                            </p:tav>
                                            <p:tav tm="100000">
                                              <p:val>
                                                <p:strVal val="#ppt_w"/>
                                              </p:val>
                                            </p:tav>
                                          </p:tavLst>
                                        </p:anim>
                                        <p:anim calcmode="lin" valueType="num">
                                          <p:cBhvr>
                                            <p:cTn id="38" dur="1000" fill="hold"/>
                                            <p:tgtEl>
                                              <p:spTgt spid="33"/>
                                            </p:tgtEl>
                                            <p:attrNameLst>
                                              <p:attrName>ppt_h</p:attrName>
                                            </p:attrNameLst>
                                          </p:cBhvr>
                                          <p:tavLst>
                                            <p:tav tm="0">
                                              <p:val>
                                                <p:fltVal val="0"/>
                                              </p:val>
                                            </p:tav>
                                            <p:tav tm="100000">
                                              <p:val>
                                                <p:strVal val="#ppt_h"/>
                                              </p:val>
                                            </p:tav>
                                          </p:tavLst>
                                        </p:anim>
                                        <p:animEffect transition="in" filter="fade">
                                          <p:cBhvr>
                                            <p:cTn id="39" dur="1000"/>
                                            <p:tgtEl>
                                              <p:spTgt spid="33"/>
                                            </p:tgtEl>
                                          </p:cBhvr>
                                        </p:animEffect>
                                        <p:anim calcmode="lin" valueType="num">
                                          <p:cBhvr>
                                            <p:cTn id="40" dur="1000" fill="hold"/>
                                            <p:tgtEl>
                                              <p:spTgt spid="33"/>
                                            </p:tgtEl>
                                            <p:attrNameLst>
                                              <p:attrName>ppt_x</p:attrName>
                                            </p:attrNameLst>
                                          </p:cBhvr>
                                          <p:tavLst>
                                            <p:tav tm="0">
                                              <p:val>
                                                <p:fltVal val="0.5"/>
                                              </p:val>
                                            </p:tav>
                                            <p:tav tm="100000">
                                              <p:val>
                                                <p:strVal val="#ppt_x"/>
                                              </p:val>
                                            </p:tav>
                                          </p:tavLst>
                                        </p:anim>
                                        <p:anim calcmode="lin" valueType="num">
                                          <p:cBhvr>
                                            <p:cTn id="41" dur="1000" fill="hold"/>
                                            <p:tgtEl>
                                              <p:spTgt spid="33"/>
                                            </p:tgtEl>
                                            <p:attrNameLst>
                                              <p:attrName>ppt_y</p:attrName>
                                            </p:attrNameLst>
                                          </p:cBhvr>
                                          <p:tavLst>
                                            <p:tav tm="0">
                                              <p:val>
                                                <p:fltVal val="0.5"/>
                                              </p:val>
                                            </p:tav>
                                            <p:tav tm="100000">
                                              <p:val>
                                                <p:strVal val="#ppt_y"/>
                                              </p:val>
                                            </p:tav>
                                          </p:tavLst>
                                        </p:anim>
                                      </p:childTnLst>
                                    </p:cTn>
                                  </p:par>
                                  <p:par>
                                    <p:cTn id="42" presetID="53" presetClass="entr" presetSubtype="528" fill="hold" grpId="0" nodeType="withEffect">
                                      <p:stCondLst>
                                        <p:cond delay="180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fltVal val="0.5"/>
                                              </p:val>
                                            </p:tav>
                                            <p:tav tm="100000">
                                              <p:val>
                                                <p:strVal val="#ppt_x"/>
                                              </p:val>
                                            </p:tav>
                                          </p:tavLst>
                                        </p:anim>
                                        <p:anim calcmode="lin" valueType="num">
                                          <p:cBhvr>
                                            <p:cTn id="48" dur="1000" fill="hold"/>
                                            <p:tgtEl>
                                              <p:spTgt spid="31"/>
                                            </p:tgtEl>
                                            <p:attrNameLst>
                                              <p:attrName>ppt_y</p:attrName>
                                            </p:attrNameLst>
                                          </p:cBhvr>
                                          <p:tavLst>
                                            <p:tav tm="0">
                                              <p:val>
                                                <p:fltVal val="0.5"/>
                                              </p:val>
                                            </p:tav>
                                            <p:tav tm="100000">
                                              <p:val>
                                                <p:strVal val="#ppt_y"/>
                                              </p:val>
                                            </p:tav>
                                          </p:tavLst>
                                        </p:anim>
                                      </p:childTnLst>
                                    </p:cTn>
                                  </p:par>
                                  <p:par>
                                    <p:cTn id="49" presetID="53" presetClass="entr" presetSubtype="528" fill="hold" grpId="0" nodeType="withEffect">
                                      <p:stCondLst>
                                        <p:cond delay="2400"/>
                                      </p:stCondLst>
                                      <p:childTnLst>
                                        <p:set>
                                          <p:cBhvr>
                                            <p:cTn id="50" dur="1" fill="hold">
                                              <p:stCondLst>
                                                <p:cond delay="0"/>
                                              </p:stCondLst>
                                            </p:cTn>
                                            <p:tgtEl>
                                              <p:spTgt spid="32"/>
                                            </p:tgtEl>
                                            <p:attrNameLst>
                                              <p:attrName>style.visibility</p:attrName>
                                            </p:attrNameLst>
                                          </p:cBhvr>
                                          <p:to>
                                            <p:strVal val="visible"/>
                                          </p:to>
                                        </p:set>
                                        <p:anim calcmode="lin" valueType="num">
                                          <p:cBhvr>
                                            <p:cTn id="51" dur="1000" fill="hold"/>
                                            <p:tgtEl>
                                              <p:spTgt spid="32"/>
                                            </p:tgtEl>
                                            <p:attrNameLst>
                                              <p:attrName>ppt_w</p:attrName>
                                            </p:attrNameLst>
                                          </p:cBhvr>
                                          <p:tavLst>
                                            <p:tav tm="0">
                                              <p:val>
                                                <p:fltVal val="0"/>
                                              </p:val>
                                            </p:tav>
                                            <p:tav tm="100000">
                                              <p:val>
                                                <p:strVal val="#ppt_w"/>
                                              </p:val>
                                            </p:tav>
                                          </p:tavLst>
                                        </p:anim>
                                        <p:anim calcmode="lin" valueType="num">
                                          <p:cBhvr>
                                            <p:cTn id="52" dur="1000" fill="hold"/>
                                            <p:tgtEl>
                                              <p:spTgt spid="32"/>
                                            </p:tgtEl>
                                            <p:attrNameLst>
                                              <p:attrName>ppt_h</p:attrName>
                                            </p:attrNameLst>
                                          </p:cBhvr>
                                          <p:tavLst>
                                            <p:tav tm="0">
                                              <p:val>
                                                <p:fltVal val="0"/>
                                              </p:val>
                                            </p:tav>
                                            <p:tav tm="100000">
                                              <p:val>
                                                <p:strVal val="#ppt_h"/>
                                              </p:val>
                                            </p:tav>
                                          </p:tavLst>
                                        </p:anim>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fltVal val="0.5"/>
                                              </p:val>
                                            </p:tav>
                                            <p:tav tm="100000">
                                              <p:val>
                                                <p:strVal val="#ppt_x"/>
                                              </p:val>
                                            </p:tav>
                                          </p:tavLst>
                                        </p:anim>
                                        <p:anim calcmode="lin" valueType="num">
                                          <p:cBhvr>
                                            <p:cTn id="55" dur="1000" fill="hold"/>
                                            <p:tgtEl>
                                              <p:spTgt spid="3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P spid="30" grpId="0"/>
          <p:bldP spid="31" grpId="0"/>
          <p:bldP spid="32" grpId="0"/>
          <p:bldP spid="33" grpId="0"/>
          <p:bldP spid="13"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文本框 3"/>
          <p:cNvSpPr txBox="1"/>
          <p:nvPr/>
        </p:nvSpPr>
        <p:spPr>
          <a:xfrm>
            <a:off x="2569302" y="2609419"/>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zh-CN" altLang="en-US" sz="4800" b="1" dirty="0" smtClean="0">
                <a:solidFill>
                  <a:schemeClr val="bg1"/>
                </a:solidFill>
                <a:latin typeface="思源黑体" panose="020B0500000000000000" pitchFamily="34" charset="-122"/>
                <a:ea typeface="思源黑体" panose="020B0500000000000000" pitchFamily="34" charset="-122"/>
              </a:rPr>
              <a:t>感谢聆听   批评指正</a:t>
            </a:r>
            <a:endParaRPr lang="zh-CN" altLang="en-US" sz="4800" b="1" dirty="0">
              <a:solidFill>
                <a:schemeClr val="bg1"/>
              </a:solidFill>
              <a:latin typeface="思源黑体" panose="020B0500000000000000" pitchFamily="34" charset="-122"/>
              <a:ea typeface="思源黑体" panose="020B0500000000000000" pitchFamily="34" charset="-122"/>
            </a:endParaRPr>
          </a:p>
        </p:txBody>
      </p:sp>
      <p:sp>
        <p:nvSpPr>
          <p:cNvPr id="7" name="PA_圆角矩形 31"/>
          <p:cNvSpPr/>
          <p:nvPr>
            <p:custDataLst>
              <p:tags r:id="rId2"/>
            </p:custDataLst>
          </p:nvPr>
        </p:nvSpPr>
        <p:spPr>
          <a:xfrm>
            <a:off x="4419755"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smtClean="0">
                <a:solidFill>
                  <a:srgbClr val="223762"/>
                </a:solidFill>
                <a:latin typeface="思源黑体" panose="020B0500000000000000" pitchFamily="34" charset="-122"/>
                <a:ea typeface="思源黑体" panose="020B0500000000000000" pitchFamily="34" charset="-122"/>
              </a:rPr>
              <a:t>答辩人：</a:t>
            </a:r>
            <a:r>
              <a:rPr lang="zh-CN" altLang="en-US" sz="1065" dirty="0">
                <a:solidFill>
                  <a:srgbClr val="223762"/>
                </a:solidFill>
                <a:latin typeface="思源黑体" panose="020B0500000000000000" pitchFamily="34" charset="-122"/>
                <a:ea typeface="思源黑体" panose="020B0500000000000000" pitchFamily="34" charset="-122"/>
              </a:rPr>
              <a:t>优</a:t>
            </a:r>
            <a:r>
              <a:rPr lang="zh-CN" altLang="en-US" sz="1065" dirty="0" smtClean="0">
                <a:solidFill>
                  <a:srgbClr val="223762"/>
                </a:solidFill>
                <a:latin typeface="思源黑体" panose="020B0500000000000000" pitchFamily="34" charset="-122"/>
                <a:ea typeface="思源黑体" panose="020B0500000000000000" pitchFamily="34" charset="-122"/>
              </a:rPr>
              <a:t>品</a:t>
            </a:r>
            <a:r>
              <a:rPr lang="en-US" altLang="zh-CN" sz="1065" dirty="0" smtClean="0">
                <a:solidFill>
                  <a:srgbClr val="223762"/>
                </a:solidFill>
                <a:latin typeface="思源黑体" panose="020B0500000000000000" pitchFamily="34" charset="-122"/>
                <a:ea typeface="思源黑体" panose="020B0500000000000000" pitchFamily="34" charset="-122"/>
              </a:rPr>
              <a:t>PPT</a:t>
            </a:r>
            <a:endParaRPr lang="zh-CN" altLang="en-US" sz="1065" dirty="0">
              <a:solidFill>
                <a:srgbClr val="223762"/>
              </a:solidFill>
              <a:latin typeface="思源黑体" panose="020B0500000000000000" pitchFamily="34" charset="-122"/>
              <a:ea typeface="思源黑体" panose="020B0500000000000000" pitchFamily="34" charset="-122"/>
            </a:endParaRPr>
          </a:p>
        </p:txBody>
      </p:sp>
      <p:grpSp>
        <p:nvGrpSpPr>
          <p:cNvPr id="25" name="组合 24"/>
          <p:cNvGrpSpPr/>
          <p:nvPr/>
        </p:nvGrpSpPr>
        <p:grpSpPr>
          <a:xfrm>
            <a:off x="5387350" y="978500"/>
            <a:ext cx="1471399" cy="1390482"/>
            <a:chOff x="5387350" y="978500"/>
            <a:chExt cx="1471399" cy="1390482"/>
          </a:xfrm>
        </p:grpSpPr>
        <p:sp>
          <p:nvSpPr>
            <p:cNvPr id="23" name="椭圆 22"/>
            <p:cNvSpPr/>
            <p:nvPr/>
          </p:nvSpPr>
          <p:spPr>
            <a:xfrm>
              <a:off x="5387350" y="978500"/>
              <a:ext cx="1390484" cy="1390482"/>
            </a:xfrm>
            <a:prstGeom prst="ellipse">
              <a:avLst/>
            </a:prstGeom>
            <a:solidFill>
              <a:srgbClr val="244C89"/>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2" name="组合 11"/>
            <p:cNvGrpSpPr/>
            <p:nvPr/>
          </p:nvGrpSpPr>
          <p:grpSpPr>
            <a:xfrm>
              <a:off x="5467041" y="1057257"/>
              <a:ext cx="1391708" cy="1240164"/>
              <a:chOff x="5136357" y="497958"/>
              <a:chExt cx="2111099" cy="1881221"/>
            </a:xfrm>
          </p:grpSpPr>
          <p:grpSp>
            <p:nvGrpSpPr>
              <p:cNvPr id="13" name="组合 12"/>
              <p:cNvGrpSpPr/>
              <p:nvPr/>
            </p:nvGrpSpPr>
            <p:grpSpPr>
              <a:xfrm>
                <a:off x="5136357" y="497958"/>
                <a:ext cx="2111099" cy="1881221"/>
                <a:chOff x="5151347" y="437998"/>
                <a:chExt cx="2111099" cy="1881221"/>
              </a:xfrm>
            </p:grpSpPr>
            <p:sp>
              <p:nvSpPr>
                <p:cNvPr id="16" name="椭圆 15"/>
                <p:cNvSpPr/>
                <p:nvPr/>
              </p:nvSpPr>
              <p:spPr>
                <a:xfrm>
                  <a:off x="5174792" y="470865"/>
                  <a:ext cx="1813907" cy="1813907"/>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5151347" y="437998"/>
                  <a:ext cx="2111099" cy="1881221"/>
                </a:xfrm>
                <a:prstGeom prst="rect">
                  <a:avLst/>
                </a:prstGeom>
              </p:spPr>
            </p:pic>
          </p:grpSp>
          <p:sp>
            <p:nvSpPr>
              <p:cNvPr id="14" name="椭圆 13"/>
              <p:cNvSpPr/>
              <p:nvPr/>
            </p:nvSpPr>
            <p:spPr>
              <a:xfrm>
                <a:off x="5472591" y="827607"/>
                <a:ext cx="1209821" cy="1209821"/>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sp>
            <p:nvSpPr>
              <p:cNvPr id="15" name="文本框 14"/>
              <p:cNvSpPr txBox="1"/>
              <p:nvPr/>
            </p:nvSpPr>
            <p:spPr>
              <a:xfrm>
                <a:off x="5457405" y="1186254"/>
                <a:ext cx="1243041" cy="608391"/>
              </a:xfrm>
              <a:prstGeom prst="rect">
                <a:avLst/>
              </a:prstGeom>
              <a:noFill/>
            </p:spPr>
            <p:txBody>
              <a:bodyPr wrap="none" rtlCol="0">
                <a:spAutoFit/>
              </a:bodyPr>
              <a:lstStyle/>
              <a:p>
                <a:pPr algn="ctr">
                  <a:lnSpc>
                    <a:spcPct val="120000"/>
                  </a:lnSpc>
                </a:pPr>
                <a:r>
                  <a:rPr lang="en-US" altLang="zh-CN" b="1" dirty="0" smtClean="0">
                    <a:solidFill>
                      <a:schemeClr val="bg1"/>
                    </a:solidFill>
                    <a:latin typeface="Adobe 仿宋 Std R" panose="02020400000000000000" pitchFamily="18" charset="-122"/>
                    <a:ea typeface="Adobe 仿宋 Std R" panose="02020400000000000000" pitchFamily="18" charset="-122"/>
                  </a:rPr>
                  <a:t>LOGO</a:t>
                </a:r>
                <a:endParaRPr lang="zh-CN" altLang="en-US" b="1" dirty="0">
                  <a:solidFill>
                    <a:schemeClr val="bg1"/>
                  </a:solidFill>
                  <a:latin typeface="Adobe 仿宋 Std R" panose="02020400000000000000" pitchFamily="18" charset="-122"/>
                  <a:ea typeface="Adobe 仿宋 Std R" panose="02020400000000000000" pitchFamily="18" charset="-122"/>
                </a:endParaRPr>
              </a:p>
            </p:txBody>
          </p:sp>
        </p:grpSp>
      </p:grpSp>
      <p:sp>
        <p:nvSpPr>
          <p:cNvPr id="18" name="矩形 259"/>
          <p:cNvSpPr>
            <a:spLocks noChangeArrowheads="1"/>
          </p:cNvSpPr>
          <p:nvPr/>
        </p:nvSpPr>
        <p:spPr bwMode="auto">
          <a:xfrm>
            <a:off x="1928355" y="3377980"/>
            <a:ext cx="8335010" cy="30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1800" dirty="0" smtClean="0">
                <a:solidFill>
                  <a:schemeClr val="bg1"/>
                </a:solidFill>
                <a:latin typeface="思源黑体" panose="020B0500000000000000" pitchFamily="34" charset="-122"/>
                <a:ea typeface="思源黑体" panose="020B0500000000000000" pitchFamily="34" charset="-122"/>
              </a:rPr>
              <a:t>院</a:t>
            </a:r>
            <a:r>
              <a:rPr lang="zh-CN" altLang="en-US" sz="1800" dirty="0">
                <a:solidFill>
                  <a:schemeClr val="bg1"/>
                </a:solidFill>
                <a:latin typeface="思源黑体" panose="020B0500000000000000" pitchFamily="34" charset="-122"/>
                <a:ea typeface="思源黑体" panose="020B0500000000000000" pitchFamily="34" charset="-122"/>
              </a:rPr>
              <a:t>系</a:t>
            </a:r>
            <a:r>
              <a:rPr lang="en-US" altLang="zh-CN" sz="1800" dirty="0">
                <a:solidFill>
                  <a:schemeClr val="bg1"/>
                </a:solidFill>
                <a:latin typeface="思源黑体" panose="020B0500000000000000" pitchFamily="34" charset="-122"/>
                <a:ea typeface="思源黑体" panose="020B0500000000000000" pitchFamily="34" charset="-122"/>
              </a:rPr>
              <a:t>/</a:t>
            </a:r>
            <a:r>
              <a:rPr lang="zh-CN" altLang="en-US" sz="1800" dirty="0">
                <a:solidFill>
                  <a:schemeClr val="bg1"/>
                </a:solidFill>
                <a:latin typeface="思源黑体" panose="020B0500000000000000" pitchFamily="34" charset="-122"/>
                <a:ea typeface="思源黑体" panose="020B0500000000000000" pitchFamily="34" charset="-122"/>
              </a:rPr>
              <a:t>专业：电子信息科学与技术</a:t>
            </a:r>
            <a:r>
              <a:rPr lang="en-US" altLang="zh-CN" sz="1800" dirty="0">
                <a:solidFill>
                  <a:schemeClr val="bg1"/>
                </a:solidFill>
                <a:latin typeface="思源黑体" panose="020B0500000000000000" pitchFamily="34" charset="-122"/>
                <a:ea typeface="思源黑体" panose="020B0500000000000000" pitchFamily="34" charset="-122"/>
              </a:rPr>
              <a:t>xxx</a:t>
            </a:r>
            <a:r>
              <a:rPr lang="zh-CN" altLang="en-US" sz="1800" dirty="0">
                <a:solidFill>
                  <a:schemeClr val="bg1"/>
                </a:solidFill>
                <a:latin typeface="思源黑体" panose="020B0500000000000000" pitchFamily="34" charset="-122"/>
                <a:ea typeface="思源黑体" panose="020B0500000000000000" pitchFamily="34" charset="-122"/>
              </a:rPr>
              <a:t>班</a:t>
            </a:r>
            <a:endParaRPr lang="en-US" altLang="zh-CN" sz="1800" dirty="0">
              <a:solidFill>
                <a:schemeClr val="bg1"/>
              </a:solidFill>
              <a:latin typeface="思源黑体" panose="020B0500000000000000" pitchFamily="34" charset="-122"/>
              <a:ea typeface="思源黑体" panose="020B0500000000000000" pitchFamily="34" charset="-122"/>
            </a:endParaRPr>
          </a:p>
        </p:txBody>
      </p:sp>
      <p:sp>
        <p:nvSpPr>
          <p:cNvPr id="19" name="矩形 259"/>
          <p:cNvSpPr>
            <a:spLocks noChangeArrowheads="1"/>
          </p:cNvSpPr>
          <p:nvPr/>
        </p:nvSpPr>
        <p:spPr bwMode="auto">
          <a:xfrm>
            <a:off x="3686048" y="3761228"/>
            <a:ext cx="4819624"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en-US" altLang="zh-CN"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rPr>
              <a:t>CONTRACTED WIND POWERPOINT TEMPLATE DESIGNS CONTRACTED WIND </a:t>
            </a:r>
            <a:r>
              <a:rPr lang="en-US" altLang="zh-CN" sz="700" dirty="0" smtClean="0">
                <a:solidFill>
                  <a:schemeClr val="bg1"/>
                </a:solidFill>
                <a:latin typeface="思源黑体" panose="020B0500000000000000" pitchFamily="34" charset="-122"/>
                <a:ea typeface="思源黑体" panose="020B0500000000000000" pitchFamily="34" charset="-122"/>
                <a:cs typeface="Arial" panose="020B0604020202020204" pitchFamily="34" charset="0"/>
              </a:rPr>
              <a:t>POWERPOINT</a:t>
            </a:r>
            <a:endParaRPr lang="en-US" altLang="zh-CN" sz="700" dirty="0" smtClean="0">
              <a:solidFill>
                <a:schemeClr val="bg1"/>
              </a:solidFill>
              <a:latin typeface="思源黑体" panose="020B0500000000000000" pitchFamily="34" charset="-122"/>
              <a:ea typeface="思源黑体" panose="020B0500000000000000" pitchFamily="34" charset="-122"/>
              <a:cs typeface="Arial" panose="020B0604020202020204" pitchFamily="34" charset="0"/>
            </a:endParaRPr>
          </a:p>
          <a:p>
            <a:pPr algn="ctr" fontAlgn="base">
              <a:lnSpc>
                <a:spcPct val="120000"/>
              </a:lnSpc>
              <a:spcBef>
                <a:spcPct val="0"/>
              </a:spcBef>
              <a:spcAft>
                <a:spcPct val="0"/>
              </a:spcAft>
              <a:buFont typeface="Arial" panose="020B0604020202020204" pitchFamily="34" charset="0"/>
              <a:buNone/>
            </a:pPr>
            <a:r>
              <a:rPr lang="en-US" altLang="zh-CN" sz="700" dirty="0" smtClean="0">
                <a:solidFill>
                  <a:schemeClr val="bg1"/>
                </a:solidFill>
                <a:latin typeface="思源黑体" panose="020B0500000000000000" pitchFamily="34" charset="-122"/>
                <a:ea typeface="思源黑体" panose="020B0500000000000000" pitchFamily="34" charset="-122"/>
                <a:cs typeface="Arial" panose="020B0604020202020204" pitchFamily="34" charset="0"/>
              </a:rPr>
              <a:t> </a:t>
            </a:r>
            <a:r>
              <a:rPr lang="en-US" altLang="zh-CN"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rPr>
              <a:t>TEMPLATE DESIGNS CONTRACTED WIND POWERPOINT TEMPLATE DESIGNS CONTRACTED WIND POWERPOINT TEMPLATE DESIGNS</a:t>
            </a:r>
            <a:endParaRPr lang="zh-CN" altLang="en-US"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0" name="PA_圆角矩形 31"/>
          <p:cNvSpPr/>
          <p:nvPr>
            <p:custDataLst>
              <p:tags r:id="rId4"/>
            </p:custDataLst>
          </p:nvPr>
        </p:nvSpPr>
        <p:spPr>
          <a:xfrm>
            <a:off x="6402773"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smtClean="0">
                <a:solidFill>
                  <a:srgbClr val="223762"/>
                </a:solidFill>
                <a:latin typeface="思源黑体" panose="020B0500000000000000" pitchFamily="34" charset="-122"/>
                <a:ea typeface="思源黑体" panose="020B0500000000000000" pitchFamily="34" charset="-122"/>
              </a:rPr>
              <a:t>指导老师：张教授</a:t>
            </a:r>
            <a:endParaRPr lang="zh-CN" altLang="en-US" sz="1065" dirty="0">
              <a:solidFill>
                <a:srgbClr val="223762"/>
              </a:solidFill>
              <a:latin typeface="思源黑体" panose="020B0500000000000000" pitchFamily="34" charset="-122"/>
              <a:ea typeface="思源黑体"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21" presetClass="entr" presetSubtype="8"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750"/>
                                        <p:tgtEl>
                                          <p:spTgt spid="9"/>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16" presetClass="entr" presetSubtype="21" fill="hold" grpId="0" nodeType="withEffect">
                                  <p:stCondLst>
                                    <p:cond delay="25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4" grpId="0"/>
      <p:bldP spid="7" grpId="0" animBg="1"/>
      <p:bldP spid="18" grpId="0"/>
      <p:bldP spid="19" grpId="0"/>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
              </a:rPr>
              <a:t>www.ypppt.com/moban/</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2"/>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6"/>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7"/>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www.ypppt.com/gushi/</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9"/>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smtClean="0"/>
              <a:t>选题背景</a:t>
            </a:r>
            <a:endParaRPr lang="zh-CN" altLang="en-US" dirty="0"/>
          </a:p>
        </p:txBody>
      </p:sp>
      <p:sp>
        <p:nvSpPr>
          <p:cNvPr id="10" name="TextBox 28"/>
          <p:cNvSpPr txBox="1"/>
          <p:nvPr/>
        </p:nvSpPr>
        <p:spPr>
          <a:xfrm>
            <a:off x="1406878" y="1590982"/>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smtClean="0">
                <a:solidFill>
                  <a:srgbClr val="313D51"/>
                </a:solidFill>
                <a:latin typeface="思源黑体" panose="020B0500000000000000" pitchFamily="34" charset="-122"/>
                <a:ea typeface="思源黑体" panose="020B0500000000000000" pitchFamily="34" charset="-122"/>
              </a:rPr>
              <a:t>选题背景一</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1" name="矩形 10"/>
          <p:cNvSpPr/>
          <p:nvPr/>
        </p:nvSpPr>
        <p:spPr>
          <a:xfrm>
            <a:off x="1407160" y="2163445"/>
            <a:ext cx="6280150" cy="949325"/>
          </a:xfrm>
          <a:prstGeom prst="rect">
            <a:avLst/>
          </a:prstGeom>
        </p:spPr>
        <p:txBody>
          <a:bodyPr wrap="square" lIns="0" tIns="0" rIns="0" bIns="0">
            <a:no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新能源汽车对于国民经济来说是至关重要的支柱产业，在社会发展中起着重要作用。在日益严重的能源和环境问题下，大力推进新能源汽车（New-Energy Vehicles, NEV）是重要之举，也是解决问题的主要途径之一，是国家实现生态文明建设的有力举措。</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a:off x="1406878" y="1968894"/>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6" name="TextBox 28"/>
          <p:cNvSpPr txBox="1"/>
          <p:nvPr/>
        </p:nvSpPr>
        <p:spPr>
          <a:xfrm>
            <a:off x="1407265" y="3854320"/>
            <a:ext cx="2253331" cy="30437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smtClean="0">
                <a:solidFill>
                  <a:srgbClr val="313D51"/>
                </a:solidFill>
                <a:latin typeface="思源黑体" panose="020B0500000000000000" pitchFamily="34" charset="-122"/>
                <a:ea typeface="思源黑体" panose="020B0500000000000000" pitchFamily="34" charset="-122"/>
              </a:rPr>
              <a:t>选题背景</a:t>
            </a:r>
            <a:r>
              <a:rPr lang="zh-CN" altLang="en-US" sz="1800" b="1" dirty="0">
                <a:solidFill>
                  <a:srgbClr val="313D51"/>
                </a:solidFill>
                <a:latin typeface="思源黑体" panose="020B0500000000000000" pitchFamily="34" charset="-122"/>
                <a:ea typeface="思源黑体" panose="020B0500000000000000" pitchFamily="34" charset="-122"/>
              </a:rPr>
              <a:t>二</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7" name="矩形 16"/>
          <p:cNvSpPr/>
          <p:nvPr/>
        </p:nvSpPr>
        <p:spPr>
          <a:xfrm>
            <a:off x="1406629" y="4484609"/>
            <a:ext cx="6279850" cy="774700"/>
          </a:xfrm>
          <a:prstGeom prst="rect">
            <a:avLst/>
          </a:prstGeom>
        </p:spPr>
        <p:txBody>
          <a:bodyPr wrap="square" lIns="0" tIns="0" rIns="0" bIns="0">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信息技术的快速发展引发了数据迅猛增长，数据已成为国家基础性战略资源，大数据产业正在成为经济发展的新动能。新能源汽车是我国制造业发展的重要一环，也是使我国成为汽车强国的推动力。</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8" name="矩形 17"/>
          <p:cNvSpPr/>
          <p:nvPr/>
        </p:nvSpPr>
        <p:spPr>
          <a:xfrm>
            <a:off x="1407265" y="422905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8" name="直接连接符 7"/>
          <p:cNvCxnSpPr/>
          <p:nvPr/>
        </p:nvCxnSpPr>
        <p:spPr>
          <a:xfrm>
            <a:off x="1407264" y="367084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11"/>
                                        </p:tgtEl>
                                        <p:attrNameLst>
                                          <p:attrName>style.visibility</p:attrName>
                                        </p:attrNameLst>
                                      </p:cBhvr>
                                      <p:to>
                                        <p:strVal val="visible"/>
                                      </p:to>
                                    </p:set>
                                    <p:anim calcmode="lin" valueType="num">
                                      <p:cBhvr>
                                        <p:cTn id="20" dur="250" fill="hold"/>
                                        <p:tgtEl>
                                          <p:spTgt spid="11"/>
                                        </p:tgtEl>
                                        <p:attrNameLst>
                                          <p:attrName>ppt_w</p:attrName>
                                        </p:attrNameLst>
                                      </p:cBhvr>
                                      <p:tavLst>
                                        <p:tav tm="0">
                                          <p:val>
                                            <p:fltVal val="0"/>
                                          </p:val>
                                        </p:tav>
                                        <p:tav tm="100000">
                                          <p:val>
                                            <p:strVal val="#ppt_w"/>
                                          </p:val>
                                        </p:tav>
                                      </p:tavLst>
                                    </p:anim>
                                    <p:anim calcmode="lin" valueType="num">
                                      <p:cBhvr>
                                        <p:cTn id="21" dur="250" fill="hold"/>
                                        <p:tgtEl>
                                          <p:spTgt spid="11"/>
                                        </p:tgtEl>
                                        <p:attrNameLst>
                                          <p:attrName>ppt_h</p:attrName>
                                        </p:attrNameLst>
                                      </p:cBhvr>
                                      <p:tavLst>
                                        <p:tav tm="0">
                                          <p:val>
                                            <p:fltVal val="0"/>
                                          </p:val>
                                        </p:tav>
                                        <p:tav tm="100000">
                                          <p:val>
                                            <p:strVal val="#ppt_h"/>
                                          </p:val>
                                        </p:tav>
                                      </p:tavLst>
                                    </p:anim>
                                    <p:animEffect transition="in" filter="fade">
                                      <p:cBhvr>
                                        <p:cTn id="22" dur="250"/>
                                        <p:tgtEl>
                                          <p:spTgt spid="11"/>
                                        </p:tgtEl>
                                      </p:cBhvr>
                                    </p:animEffect>
                                  </p:childTnLst>
                                </p:cTn>
                              </p:par>
                            </p:childTnLst>
                          </p:cTn>
                        </p:par>
                        <p:par>
                          <p:cTn id="23" fill="hold">
                            <p:stCondLst>
                              <p:cond delay="3825"/>
                            </p:stCondLst>
                            <p:childTnLst>
                              <p:par>
                                <p:cTn id="24" presetID="2" presetClass="entr" presetSubtype="2"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1+#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0-#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4325"/>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animEffect transition="in" filter="fade">
                                      <p:cBhvr>
                                        <p:cTn id="3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bldLvl="0" animBg="1"/>
      <p:bldP spid="16" grpId="0"/>
      <p:bldP spid="17" grpId="0"/>
      <p:bldP spid="1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研究</a:t>
            </a:r>
            <a:r>
              <a:rPr lang="zh-CN" altLang="en-US" dirty="0" smtClean="0"/>
              <a:t>意义</a:t>
            </a:r>
            <a:endParaRPr lang="zh-CN" altLang="en-US" dirty="0"/>
          </a:p>
        </p:txBody>
      </p:sp>
      <p:grpSp>
        <p:nvGrpSpPr>
          <p:cNvPr id="7" name="组合 6"/>
          <p:cNvGrpSpPr/>
          <p:nvPr/>
        </p:nvGrpSpPr>
        <p:grpSpPr>
          <a:xfrm>
            <a:off x="905417" y="2721072"/>
            <a:ext cx="3392170" cy="2843380"/>
            <a:chOff x="523961" y="2512168"/>
            <a:chExt cx="4155082" cy="3482867"/>
          </a:xfrm>
        </p:grpSpPr>
        <p:sp>
          <p:nvSpPr>
            <p:cNvPr id="22" name="椭圆 21"/>
            <p:cNvSpPr/>
            <p:nvPr/>
          </p:nvSpPr>
          <p:spPr>
            <a:xfrm>
              <a:off x="1912979" y="2829835"/>
              <a:ext cx="2439946" cy="2439942"/>
            </a:xfrm>
            <a:prstGeom prst="ellipse">
              <a:avLst/>
            </a:prstGeom>
            <a:noFill/>
            <a:ln w="19050">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4800" b="1" dirty="0" smtClean="0">
                  <a:solidFill>
                    <a:srgbClr val="244C89"/>
                  </a:solidFill>
                  <a:latin typeface="思源黑体" panose="020B0500000000000000" pitchFamily="34" charset="-122"/>
                  <a:ea typeface="思源黑体" panose="020B0500000000000000" pitchFamily="34" charset="-122"/>
                </a:rPr>
                <a:t>意义</a:t>
              </a:r>
              <a:endParaRPr lang="zh-CN" altLang="en-US" sz="4800" b="1" dirty="0">
                <a:solidFill>
                  <a:srgbClr val="244C89"/>
                </a:solidFill>
                <a:latin typeface="思源黑体" panose="020B0500000000000000" pitchFamily="34" charset="-122"/>
                <a:ea typeface="思源黑体" panose="020B0500000000000000" pitchFamily="34" charset="-122"/>
              </a:endParaRPr>
            </a:p>
          </p:txBody>
        </p:sp>
        <p:sp>
          <p:nvSpPr>
            <p:cNvPr id="23" name="椭圆 4"/>
            <p:cNvSpPr/>
            <p:nvPr/>
          </p:nvSpPr>
          <p:spPr>
            <a:xfrm>
              <a:off x="1596918" y="2512168"/>
              <a:ext cx="3082125" cy="3082122"/>
            </a:xfrm>
            <a:prstGeom prst="donut">
              <a:avLst>
                <a:gd name="adj" fmla="val 7853"/>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任意多边形 25"/>
            <p:cNvSpPr/>
            <p:nvPr/>
          </p:nvSpPr>
          <p:spPr>
            <a:xfrm rot="2700000">
              <a:off x="1196175" y="4777057"/>
              <a:ext cx="545764" cy="1890191"/>
            </a:xfrm>
            <a:custGeom>
              <a:avLst/>
              <a:gdLst>
                <a:gd name="connsiteX0" fmla="*/ 0 w 545764"/>
                <a:gd name="connsiteY0" fmla="*/ 474744 h 1890191"/>
                <a:gd name="connsiteX1" fmla="*/ 545764 w 545764"/>
                <a:gd name="connsiteY1" fmla="*/ 474744 h 1890191"/>
                <a:gd name="connsiteX2" fmla="*/ 545764 w 545764"/>
                <a:gd name="connsiteY2" fmla="*/ 1617309 h 1890191"/>
                <a:gd name="connsiteX3" fmla="*/ 272882 w 545764"/>
                <a:gd name="connsiteY3" fmla="*/ 1890191 h 1890191"/>
                <a:gd name="connsiteX4" fmla="*/ 0 w 545764"/>
                <a:gd name="connsiteY4" fmla="*/ 1617309 h 1890191"/>
                <a:gd name="connsiteX5" fmla="*/ 79925 w 545764"/>
                <a:gd name="connsiteY5" fmla="*/ 79925 h 1890191"/>
                <a:gd name="connsiteX6" fmla="*/ 272882 w 545764"/>
                <a:gd name="connsiteY6" fmla="*/ 0 h 1890191"/>
                <a:gd name="connsiteX7" fmla="*/ 545764 w 545764"/>
                <a:gd name="connsiteY7" fmla="*/ 272882 h 1890191"/>
                <a:gd name="connsiteX8" fmla="*/ 545764 w 545764"/>
                <a:gd name="connsiteY8" fmla="*/ 409430 h 1890191"/>
                <a:gd name="connsiteX9" fmla="*/ 0 w 545764"/>
                <a:gd name="connsiteY9" fmla="*/ 409430 h 1890191"/>
                <a:gd name="connsiteX10" fmla="*/ 0 w 545764"/>
                <a:gd name="connsiteY10" fmla="*/ 272882 h 1890191"/>
                <a:gd name="connsiteX11" fmla="*/ 79925 w 545764"/>
                <a:gd name="connsiteY11" fmla="*/ 79925 h 189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64" h="1890191">
                  <a:moveTo>
                    <a:pt x="0" y="474744"/>
                  </a:moveTo>
                  <a:lnTo>
                    <a:pt x="545764" y="474744"/>
                  </a:lnTo>
                  <a:lnTo>
                    <a:pt x="545764" y="1617309"/>
                  </a:lnTo>
                  <a:cubicBezTo>
                    <a:pt x="545764" y="1768018"/>
                    <a:pt x="423591" y="1890191"/>
                    <a:pt x="272882" y="1890191"/>
                  </a:cubicBezTo>
                  <a:cubicBezTo>
                    <a:pt x="122173" y="1890191"/>
                    <a:pt x="0" y="1768018"/>
                    <a:pt x="0" y="1617309"/>
                  </a:cubicBezTo>
                  <a:close/>
                  <a:moveTo>
                    <a:pt x="79925" y="79925"/>
                  </a:moveTo>
                  <a:cubicBezTo>
                    <a:pt x="129307" y="30543"/>
                    <a:pt x="197528" y="0"/>
                    <a:pt x="272882" y="0"/>
                  </a:cubicBezTo>
                  <a:cubicBezTo>
                    <a:pt x="423591" y="0"/>
                    <a:pt x="545764" y="122173"/>
                    <a:pt x="545764" y="272882"/>
                  </a:cubicBezTo>
                  <a:lnTo>
                    <a:pt x="545764" y="409430"/>
                  </a:lnTo>
                  <a:lnTo>
                    <a:pt x="0" y="409430"/>
                  </a:lnTo>
                  <a:lnTo>
                    <a:pt x="0" y="272882"/>
                  </a:lnTo>
                  <a:cubicBezTo>
                    <a:pt x="0" y="197528"/>
                    <a:pt x="30543" y="129307"/>
                    <a:pt x="79925" y="79925"/>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p>
          </p:txBody>
        </p:sp>
        <p:sp>
          <p:nvSpPr>
            <p:cNvPr id="5" name="圆角矩形 4"/>
            <p:cNvSpPr/>
            <p:nvPr/>
          </p:nvSpPr>
          <p:spPr>
            <a:xfrm rot="2700000">
              <a:off x="1717862" y="4927522"/>
              <a:ext cx="726640" cy="358129"/>
            </a:xfrm>
            <a:prstGeom prst="round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sp>
        <p:nvSpPr>
          <p:cNvPr id="32" name="矩形 31"/>
          <p:cNvSpPr/>
          <p:nvPr/>
        </p:nvSpPr>
        <p:spPr>
          <a:xfrm>
            <a:off x="5235385" y="2288471"/>
            <a:ext cx="4554828" cy="607695"/>
          </a:xfrm>
          <a:prstGeom prst="rect">
            <a:avLst/>
          </a:prstGeom>
        </p:spPr>
        <p:txBody>
          <a:bodyPr wrap="square">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新能源汽车数据的有效采集和汇聚，加速了新能源汽车产业数字化进程，有利于服务企业产品和行业发展。</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5" name="椭圆 34"/>
          <p:cNvSpPr/>
          <p:nvPr/>
        </p:nvSpPr>
        <p:spPr>
          <a:xfrm>
            <a:off x="4317309" y="2133542"/>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smtClean="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sp>
        <p:nvSpPr>
          <p:cNvPr id="36" name="椭圆 4"/>
          <p:cNvSpPr/>
          <p:nvPr/>
        </p:nvSpPr>
        <p:spPr>
          <a:xfrm>
            <a:off x="4241391" y="2057015"/>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433D3C">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8" name="矩形 37"/>
          <p:cNvSpPr/>
          <p:nvPr/>
        </p:nvSpPr>
        <p:spPr>
          <a:xfrm>
            <a:off x="6015358" y="3143269"/>
            <a:ext cx="3917390" cy="1383030"/>
          </a:xfrm>
          <a:prstGeom prst="rect">
            <a:avLst/>
          </a:prstGeom>
        </p:spPr>
        <p:txBody>
          <a:bodyPr wrap="square">
            <a:spAutoFit/>
          </a:bodyPr>
          <a:lstStyle/>
          <a:p>
            <a:pPr algn="just">
              <a:lnSpc>
                <a:spcPct val="120000"/>
              </a:lnSpc>
              <a:buClrTx/>
              <a:buSzTx/>
              <a:buFontTx/>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利用大数据进行数据可视化分析，能够总结经验、发现规律、预测趋势，推动数据资产高效利用，有利于充分发挥数据价值，重新定义汽车生态，树立汽车商业模式，促进新能源汽车行业的健康发展。</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0" name="椭圆 39"/>
          <p:cNvSpPr/>
          <p:nvPr/>
        </p:nvSpPr>
        <p:spPr>
          <a:xfrm>
            <a:off x="5090162" y="3429310"/>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smtClean="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sp>
        <p:nvSpPr>
          <p:cNvPr id="42" name="椭圆 4"/>
          <p:cNvSpPr/>
          <p:nvPr/>
        </p:nvSpPr>
        <p:spPr>
          <a:xfrm>
            <a:off x="5014244" y="3357863"/>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4" name="矩形 53"/>
          <p:cNvSpPr/>
          <p:nvPr/>
        </p:nvSpPr>
        <p:spPr>
          <a:xfrm>
            <a:off x="5362707" y="4773538"/>
            <a:ext cx="4179382" cy="1124585"/>
          </a:xfrm>
          <a:prstGeom prst="rect">
            <a:avLst/>
          </a:prstGeom>
        </p:spPr>
        <p:txBody>
          <a:bodyPr wrap="square">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本次研究利用python，对新能源汽车进行产量、销量、电机、电池等数据进行可视化分析，有助于人们在数据分析中了解新能源汽车的发展状况，也能为企业，行业决策等提供一些数据参考。</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6" name="椭圆 55"/>
          <p:cNvSpPr/>
          <p:nvPr/>
        </p:nvSpPr>
        <p:spPr>
          <a:xfrm>
            <a:off x="4431972" y="4850224"/>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3600" dirty="0" smtClean="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sp>
        <p:nvSpPr>
          <p:cNvPr id="57" name="椭圆 4"/>
          <p:cNvSpPr/>
          <p:nvPr/>
        </p:nvSpPr>
        <p:spPr>
          <a:xfrm>
            <a:off x="4353514" y="4772427"/>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25E-6 4.81481E-6 L -0.34544 0.59375 " pathEditMode="relative" rAng="0" ptsTypes="AA">
                                      <p:cBhvr>
                                        <p:cTn id="8" dur="1000" spd="-100000" fill="hold"/>
                                        <p:tgtEl>
                                          <p:spTgt spid="7"/>
                                        </p:tgtEl>
                                        <p:attrNameLst>
                                          <p:attrName>ppt_x</p:attrName>
                                          <p:attrName>ppt_y</p:attrName>
                                        </p:attrNameLst>
                                      </p:cBhvr>
                                      <p:rCtr x="-17279" y="29676"/>
                                    </p:animMotion>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1+#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1+#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53" presetClass="entr" presetSubtype="16" fill="hold" grpId="0" nodeType="afterEffect">
                                  <p:stCondLst>
                                    <p:cond delay="0"/>
                                  </p:stCondLst>
                                  <p:iterate type="lt">
                                    <p:tmPct val="10000"/>
                                  </p:iterate>
                                  <p:childTnLst>
                                    <p:set>
                                      <p:cBhvr>
                                        <p:cTn id="21" dur="1" fill="hold">
                                          <p:stCondLst>
                                            <p:cond delay="0"/>
                                          </p:stCondLst>
                                        </p:cTn>
                                        <p:tgtEl>
                                          <p:spTgt spid="32"/>
                                        </p:tgtEl>
                                        <p:attrNameLst>
                                          <p:attrName>style.visibility</p:attrName>
                                        </p:attrNameLst>
                                      </p:cBhvr>
                                      <p:to>
                                        <p:strVal val="visible"/>
                                      </p:to>
                                    </p:set>
                                    <p:anim calcmode="lin" valueType="num">
                                      <p:cBhvr>
                                        <p:cTn id="22" dur="250" fill="hold"/>
                                        <p:tgtEl>
                                          <p:spTgt spid="32"/>
                                        </p:tgtEl>
                                        <p:attrNameLst>
                                          <p:attrName>ppt_w</p:attrName>
                                        </p:attrNameLst>
                                      </p:cBhvr>
                                      <p:tavLst>
                                        <p:tav tm="0">
                                          <p:val>
                                            <p:fltVal val="0"/>
                                          </p:val>
                                        </p:tav>
                                        <p:tav tm="100000">
                                          <p:val>
                                            <p:strVal val="#ppt_w"/>
                                          </p:val>
                                        </p:tav>
                                      </p:tavLst>
                                    </p:anim>
                                    <p:anim calcmode="lin" valueType="num">
                                      <p:cBhvr>
                                        <p:cTn id="23" dur="250" fill="hold"/>
                                        <p:tgtEl>
                                          <p:spTgt spid="32"/>
                                        </p:tgtEl>
                                        <p:attrNameLst>
                                          <p:attrName>ppt_h</p:attrName>
                                        </p:attrNameLst>
                                      </p:cBhvr>
                                      <p:tavLst>
                                        <p:tav tm="0">
                                          <p:val>
                                            <p:fltVal val="0"/>
                                          </p:val>
                                        </p:tav>
                                        <p:tav tm="100000">
                                          <p:val>
                                            <p:strVal val="#ppt_h"/>
                                          </p:val>
                                        </p:tav>
                                      </p:tavLst>
                                    </p:anim>
                                    <p:animEffect transition="in" filter="fade">
                                      <p:cBhvr>
                                        <p:cTn id="24" dur="25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1+#ppt_w/2"/>
                                          </p:val>
                                        </p:tav>
                                        <p:tav tm="100000">
                                          <p:val>
                                            <p:strVal val="#ppt_x"/>
                                          </p:val>
                                        </p:tav>
                                      </p:tavLst>
                                    </p:anim>
                                    <p:anim calcmode="lin" valueType="num">
                                      <p:cBhvr additive="base">
                                        <p:cTn id="30" dur="500" fill="hold"/>
                                        <p:tgtEl>
                                          <p:spTgt spid="40"/>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1+#ppt_w/2"/>
                                          </p:val>
                                        </p:tav>
                                        <p:tav tm="100000">
                                          <p:val>
                                            <p:strVal val="#ppt_x"/>
                                          </p:val>
                                        </p:tav>
                                      </p:tavLst>
                                    </p:anim>
                                    <p:anim calcmode="lin" valueType="num">
                                      <p:cBhvr additive="base">
                                        <p:cTn id="34" dur="50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53" presetClass="entr" presetSubtype="16" fill="hold" grpId="0" nodeType="afterEffect">
                                  <p:stCondLst>
                                    <p:cond delay="0"/>
                                  </p:stCondLst>
                                  <p:iterate type="lt">
                                    <p:tmPct val="10000"/>
                                  </p:iterate>
                                  <p:childTnLst>
                                    <p:set>
                                      <p:cBhvr>
                                        <p:cTn id="37" dur="1" fill="hold">
                                          <p:stCondLst>
                                            <p:cond delay="0"/>
                                          </p:stCondLst>
                                        </p:cTn>
                                        <p:tgtEl>
                                          <p:spTgt spid="38"/>
                                        </p:tgtEl>
                                        <p:attrNameLst>
                                          <p:attrName>style.visibility</p:attrName>
                                        </p:attrNameLst>
                                      </p:cBhvr>
                                      <p:to>
                                        <p:strVal val="visible"/>
                                      </p:to>
                                    </p:set>
                                    <p:anim calcmode="lin" valueType="num">
                                      <p:cBhvr>
                                        <p:cTn id="38" dur="250" fill="hold"/>
                                        <p:tgtEl>
                                          <p:spTgt spid="38"/>
                                        </p:tgtEl>
                                        <p:attrNameLst>
                                          <p:attrName>ppt_w</p:attrName>
                                        </p:attrNameLst>
                                      </p:cBhvr>
                                      <p:tavLst>
                                        <p:tav tm="0">
                                          <p:val>
                                            <p:fltVal val="0"/>
                                          </p:val>
                                        </p:tav>
                                        <p:tav tm="100000">
                                          <p:val>
                                            <p:strVal val="#ppt_w"/>
                                          </p:val>
                                        </p:tav>
                                      </p:tavLst>
                                    </p:anim>
                                    <p:anim calcmode="lin" valueType="num">
                                      <p:cBhvr>
                                        <p:cTn id="39" dur="250" fill="hold"/>
                                        <p:tgtEl>
                                          <p:spTgt spid="38"/>
                                        </p:tgtEl>
                                        <p:attrNameLst>
                                          <p:attrName>ppt_h</p:attrName>
                                        </p:attrNameLst>
                                      </p:cBhvr>
                                      <p:tavLst>
                                        <p:tav tm="0">
                                          <p:val>
                                            <p:fltVal val="0"/>
                                          </p:val>
                                        </p:tav>
                                        <p:tav tm="100000">
                                          <p:val>
                                            <p:strVal val="#ppt_h"/>
                                          </p:val>
                                        </p:tav>
                                      </p:tavLst>
                                    </p:anim>
                                    <p:animEffect transition="in" filter="fade">
                                      <p:cBhvr>
                                        <p:cTn id="40" dur="25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500" fill="hold"/>
                                        <p:tgtEl>
                                          <p:spTgt spid="56"/>
                                        </p:tgtEl>
                                        <p:attrNameLst>
                                          <p:attrName>ppt_x</p:attrName>
                                        </p:attrNameLst>
                                      </p:cBhvr>
                                      <p:tavLst>
                                        <p:tav tm="0">
                                          <p:val>
                                            <p:strVal val="1+#ppt_w/2"/>
                                          </p:val>
                                        </p:tav>
                                        <p:tav tm="100000">
                                          <p:val>
                                            <p:strVal val="#ppt_x"/>
                                          </p:val>
                                        </p:tav>
                                      </p:tavLst>
                                    </p:anim>
                                    <p:anim calcmode="lin" valueType="num">
                                      <p:cBhvr additive="base">
                                        <p:cTn id="46" dur="500" fill="hold"/>
                                        <p:tgtEl>
                                          <p:spTgt spid="56"/>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fill="hold"/>
                                        <p:tgtEl>
                                          <p:spTgt spid="57"/>
                                        </p:tgtEl>
                                        <p:attrNameLst>
                                          <p:attrName>ppt_x</p:attrName>
                                        </p:attrNameLst>
                                      </p:cBhvr>
                                      <p:tavLst>
                                        <p:tav tm="0">
                                          <p:val>
                                            <p:strVal val="1+#ppt_w/2"/>
                                          </p:val>
                                        </p:tav>
                                        <p:tav tm="100000">
                                          <p:val>
                                            <p:strVal val="#ppt_x"/>
                                          </p:val>
                                        </p:tav>
                                      </p:tavLst>
                                    </p:anim>
                                    <p:anim calcmode="lin" valueType="num">
                                      <p:cBhvr additive="base">
                                        <p:cTn id="50" dur="500" fill="hold"/>
                                        <p:tgtEl>
                                          <p:spTgt spid="57"/>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53" presetClass="entr" presetSubtype="16" fill="hold" grpId="0" nodeType="afterEffect">
                                  <p:stCondLst>
                                    <p:cond delay="0"/>
                                  </p:stCondLst>
                                  <p:iterate type="lt">
                                    <p:tmPct val="10000"/>
                                  </p:iterate>
                                  <p:childTnLst>
                                    <p:set>
                                      <p:cBhvr>
                                        <p:cTn id="53" dur="1" fill="hold">
                                          <p:stCondLst>
                                            <p:cond delay="0"/>
                                          </p:stCondLst>
                                        </p:cTn>
                                        <p:tgtEl>
                                          <p:spTgt spid="54"/>
                                        </p:tgtEl>
                                        <p:attrNameLst>
                                          <p:attrName>style.visibility</p:attrName>
                                        </p:attrNameLst>
                                      </p:cBhvr>
                                      <p:to>
                                        <p:strVal val="visible"/>
                                      </p:to>
                                    </p:set>
                                    <p:anim calcmode="lin" valueType="num">
                                      <p:cBhvr>
                                        <p:cTn id="54" dur="250" fill="hold"/>
                                        <p:tgtEl>
                                          <p:spTgt spid="54"/>
                                        </p:tgtEl>
                                        <p:attrNameLst>
                                          <p:attrName>ppt_w</p:attrName>
                                        </p:attrNameLst>
                                      </p:cBhvr>
                                      <p:tavLst>
                                        <p:tav tm="0">
                                          <p:val>
                                            <p:fltVal val="0"/>
                                          </p:val>
                                        </p:tav>
                                        <p:tav tm="100000">
                                          <p:val>
                                            <p:strVal val="#ppt_w"/>
                                          </p:val>
                                        </p:tav>
                                      </p:tavLst>
                                    </p:anim>
                                    <p:anim calcmode="lin" valueType="num">
                                      <p:cBhvr>
                                        <p:cTn id="55" dur="250" fill="hold"/>
                                        <p:tgtEl>
                                          <p:spTgt spid="54"/>
                                        </p:tgtEl>
                                        <p:attrNameLst>
                                          <p:attrName>ppt_h</p:attrName>
                                        </p:attrNameLst>
                                      </p:cBhvr>
                                      <p:tavLst>
                                        <p:tav tm="0">
                                          <p:val>
                                            <p:fltVal val="0"/>
                                          </p:val>
                                        </p:tav>
                                        <p:tav tm="100000">
                                          <p:val>
                                            <p:strVal val="#ppt_h"/>
                                          </p:val>
                                        </p:tav>
                                      </p:tavLst>
                                    </p:anim>
                                    <p:animEffect transition="in" filter="fade">
                                      <p:cBhvr>
                                        <p:cTn id="56" dur="2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animBg="1"/>
      <p:bldP spid="36" grpId="0" animBg="1"/>
      <p:bldP spid="38" grpId="0"/>
      <p:bldP spid="40" grpId="0" bldLvl="0" animBg="1"/>
      <p:bldP spid="42" grpId="0" bldLvl="0" animBg="1"/>
      <p:bldP spid="54" grpId="0"/>
      <p:bldP spid="56" grpId="0" bldLvl="0" animBg="1"/>
      <p:bldP spid="5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07160" y="753110"/>
            <a:ext cx="4210050" cy="455930"/>
          </a:xfrm>
        </p:spPr>
        <p:txBody>
          <a:bodyPr/>
          <a:p>
            <a:r>
              <a:rPr lang="zh-CN" altLang="en-US"/>
              <a:t>新能源汽车发展现状及</a:t>
            </a:r>
            <a:r>
              <a:rPr lang="zh-CN" altLang="en-US"/>
              <a:t>优势</a:t>
            </a:r>
            <a:endParaRPr lang="zh-CN" altLang="en-US"/>
          </a:p>
        </p:txBody>
      </p:sp>
      <p:sp>
        <p:nvSpPr>
          <p:cNvPr id="10" name="TextBox 28"/>
          <p:cNvSpPr txBox="1"/>
          <p:nvPr>
            <p:custDataLst>
              <p:tags r:id="rId1"/>
            </p:custDataLst>
          </p:nvPr>
        </p:nvSpPr>
        <p:spPr>
          <a:xfrm>
            <a:off x="1406878" y="1646862"/>
            <a:ext cx="2253331" cy="332105"/>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发展</a:t>
            </a:r>
            <a:r>
              <a:rPr lang="zh-CN" altLang="en-US" sz="1800" b="1" dirty="0">
                <a:solidFill>
                  <a:srgbClr val="313D51"/>
                </a:solidFill>
                <a:latin typeface="思源黑体" panose="020B0500000000000000" pitchFamily="34" charset="-122"/>
                <a:ea typeface="思源黑体" panose="020B0500000000000000" pitchFamily="34" charset="-122"/>
              </a:rPr>
              <a:t>现状</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4" name="矩形 3"/>
          <p:cNvSpPr/>
          <p:nvPr>
            <p:custDataLst>
              <p:tags r:id="rId2"/>
            </p:custDataLst>
          </p:nvPr>
        </p:nvSpPr>
        <p:spPr>
          <a:xfrm>
            <a:off x="1406878" y="201651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p>
        </p:txBody>
      </p:sp>
      <p:sp>
        <p:nvSpPr>
          <p:cNvPr id="3" name="TextBox 28"/>
          <p:cNvSpPr txBox="1"/>
          <p:nvPr>
            <p:custDataLst>
              <p:tags r:id="rId3"/>
            </p:custDataLst>
          </p:nvPr>
        </p:nvSpPr>
        <p:spPr>
          <a:xfrm>
            <a:off x="1406878" y="3612187"/>
            <a:ext cx="2253331" cy="332105"/>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优势</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5" name="矩形 4"/>
          <p:cNvSpPr/>
          <p:nvPr>
            <p:custDataLst>
              <p:tags r:id="rId4"/>
            </p:custDataLst>
          </p:nvPr>
        </p:nvSpPr>
        <p:spPr>
          <a:xfrm>
            <a:off x="1406878" y="3943744"/>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p>
        </p:txBody>
      </p:sp>
      <p:sp>
        <p:nvSpPr>
          <p:cNvPr id="6" name="文本框 5"/>
          <p:cNvSpPr txBox="1"/>
          <p:nvPr/>
        </p:nvSpPr>
        <p:spPr>
          <a:xfrm>
            <a:off x="1428750" y="2143125"/>
            <a:ext cx="5836920" cy="1383665"/>
          </a:xfrm>
          <a:prstGeom prst="rect">
            <a:avLst/>
          </a:prstGeom>
          <a:noFill/>
        </p:spPr>
        <p:txBody>
          <a:bodyPr wrap="square" rtlCol="0">
            <a:spAutoFit/>
          </a:bodyPr>
          <a:p>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自2020年起，在全球主要国家的政策扶持之下，电动汽车进入了第四次快速发展时期。2021年上半年，全年销量达631.12万辆；在2022年，全球新能源汽车销量已经高达1065万辆，中国新能源汽车总销量523.3万辆，占据市场63%，西欧市场占据29%。</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a:p>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a:p>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由此可见，中国新能源汽车发展迅猛，处于繁荣</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时期。</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2" name="矩形 31"/>
          <p:cNvSpPr/>
          <p:nvPr>
            <p:custDataLst>
              <p:tags r:id="rId5"/>
            </p:custDataLst>
          </p:nvPr>
        </p:nvSpPr>
        <p:spPr>
          <a:xfrm>
            <a:off x="1428750" y="4079240"/>
            <a:ext cx="5773420" cy="1899920"/>
          </a:xfrm>
          <a:prstGeom prst="rect">
            <a:avLst/>
          </a:prstGeom>
        </p:spPr>
        <p:txBody>
          <a:bodyPr wrap="square">
            <a:spAutoFit/>
          </a:bodyPr>
          <a:p>
            <a:pPr algn="just">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1.</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新能源汽车环保</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2.新能源汽车限号出行较少</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3.新能源汽车的驾驶更安全、稳定</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4.购买新能源汽车受政府政策支持，行车成本低廉</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53" presetClass="entr" presetSubtype="16" fill="hold" grpId="0" nodeType="afterEffect">
                                  <p:stCondLst>
                                    <p:cond delay="0"/>
                                  </p:stCondLst>
                                  <p:iterate type="lt">
                                    <p:tmPct val="10000"/>
                                  </p:iterate>
                                  <p:childTnLst>
                                    <p:set>
                                      <p:cBhvr>
                                        <p:cTn id="24" dur="1" fill="hold">
                                          <p:stCondLst>
                                            <p:cond delay="0"/>
                                          </p:stCondLst>
                                        </p:cTn>
                                        <p:tgtEl>
                                          <p:spTgt spid="32"/>
                                        </p:tgtEl>
                                        <p:attrNameLst>
                                          <p:attrName>style.visibility</p:attrName>
                                        </p:attrNameLst>
                                      </p:cBhvr>
                                      <p:to>
                                        <p:strVal val="visible"/>
                                      </p:to>
                                    </p:set>
                                    <p:anim calcmode="lin" valueType="num">
                                      <p:cBhvr>
                                        <p:cTn id="25" dur="250" fill="hold"/>
                                        <p:tgtEl>
                                          <p:spTgt spid="32"/>
                                        </p:tgtEl>
                                        <p:attrNameLst>
                                          <p:attrName>ppt_w</p:attrName>
                                        </p:attrNameLst>
                                      </p:cBhvr>
                                      <p:tavLst>
                                        <p:tav tm="0">
                                          <p:val>
                                            <p:fltVal val="0"/>
                                          </p:val>
                                        </p:tav>
                                        <p:tav tm="100000">
                                          <p:val>
                                            <p:strVal val="#ppt_w"/>
                                          </p:val>
                                        </p:tav>
                                      </p:tavLst>
                                    </p:anim>
                                    <p:anim calcmode="lin" valueType="num">
                                      <p:cBhvr>
                                        <p:cTn id="26" dur="250" fill="hold"/>
                                        <p:tgtEl>
                                          <p:spTgt spid="32"/>
                                        </p:tgtEl>
                                        <p:attrNameLst>
                                          <p:attrName>ppt_h</p:attrName>
                                        </p:attrNameLst>
                                      </p:cBhvr>
                                      <p:tavLst>
                                        <p:tav tm="0">
                                          <p:val>
                                            <p:fltVal val="0"/>
                                          </p:val>
                                        </p:tav>
                                        <p:tav tm="100000">
                                          <p:val>
                                            <p:strVal val="#ppt_h"/>
                                          </p:val>
                                        </p:tav>
                                      </p:tavLst>
                                    </p:anim>
                                    <p:animEffect transition="in" filter="fade">
                                      <p:cBhvr>
                                        <p:cTn id="27"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bldLvl="0" animBg="1"/>
      <p:bldP spid="3" grpId="0"/>
      <p:bldP spid="5" grpId="0" bldLvl="0" animBg="1"/>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smtClean="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8350"/>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研究</a:t>
            </a:r>
            <a:r>
              <a:rPr lang="zh-CN" altLang="en-US" sz="4400" b="1" dirty="0">
                <a:solidFill>
                  <a:schemeClr val="bg1"/>
                </a:solidFill>
                <a:latin typeface="思源黑体" panose="020B0500000000000000" pitchFamily="34" charset="-122"/>
                <a:ea typeface="思源黑体" panose="020B0500000000000000" pitchFamily="34" charset="-122"/>
              </a:rPr>
              <a:t>内容及方法</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20980"/>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a:t>
            </a:r>
            <a:r>
              <a:rPr lang="zh-CN" altLang="en-US" sz="1200" dirty="0">
                <a:solidFill>
                  <a:schemeClr val="bg1"/>
                </a:solidFill>
                <a:latin typeface="思源黑体" panose="020B0500000000000000" pitchFamily="34" charset="-122"/>
                <a:ea typeface="思源黑体" panose="020B0500000000000000" pitchFamily="34" charset="-122"/>
              </a:rPr>
              <a:t>内容</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研究方法</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4" name="文本框 9"/>
          <p:cNvSpPr txBox="1"/>
          <p:nvPr/>
        </p:nvSpPr>
        <p:spPr>
          <a:xfrm>
            <a:off x="5034320" y="4035196"/>
            <a:ext cx="1577282" cy="220980"/>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研究步骤</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nSpc>
                <a:spcPct val="120000"/>
              </a:lnSpc>
            </a:pPr>
            <a:r>
              <a:rPr lang="zh-CN" altLang="en-US" dirty="0"/>
              <a:t>研究</a:t>
            </a:r>
            <a:r>
              <a:rPr lang="zh-CN" altLang="en-US" dirty="0"/>
              <a:t>内容</a:t>
            </a:r>
            <a:endParaRPr lang="zh-CN" altLang="en-US" dirty="0"/>
          </a:p>
        </p:txBody>
      </p:sp>
      <p:grpSp>
        <p:nvGrpSpPr>
          <p:cNvPr id="11" name="组合 10"/>
          <p:cNvGrpSpPr/>
          <p:nvPr/>
        </p:nvGrpSpPr>
        <p:grpSpPr>
          <a:xfrm>
            <a:off x="1621790" y="1494790"/>
            <a:ext cx="8762365" cy="4359910"/>
            <a:chOff x="1474030" y="1802903"/>
            <a:chExt cx="2935782" cy="4310749"/>
          </a:xfrm>
        </p:grpSpPr>
        <p:sp>
          <p:nvSpPr>
            <p:cNvPr id="31" name="Rectangle 24"/>
            <p:cNvSpPr>
              <a:spLocks noChangeArrowheads="1"/>
            </p:cNvSpPr>
            <p:nvPr/>
          </p:nvSpPr>
          <p:spPr bwMode="auto">
            <a:xfrm>
              <a:off x="147403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34" name="文本框 33"/>
            <p:cNvSpPr txBox="1"/>
            <p:nvPr/>
          </p:nvSpPr>
          <p:spPr>
            <a:xfrm>
              <a:off x="1608277" y="1952957"/>
              <a:ext cx="2668989" cy="3924000"/>
            </a:xfrm>
            <a:prstGeom prst="rect">
              <a:avLst/>
            </a:prstGeom>
            <a:noFill/>
          </p:spPr>
          <p:txBody>
            <a:bodyPr wrap="square" rtlCol="0">
              <a:noAutofit/>
            </a:bodyPr>
            <a:lstStyle/>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1.</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对我国新能源汽车2010年-2022年的产量、销量数据可视化分析；</a:t>
              </a:r>
              <a:endPar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a:p>
              <a:pPr>
                <a:lnSpc>
                  <a:spcPct val="120000"/>
                </a:lnSpc>
              </a:pPr>
              <a:endPar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2.</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对我国2015年-2021年5月的新能源乘用车终端月度销量（分地区）可视化分析；</a:t>
              </a:r>
              <a:endPar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a:p>
              <a:pPr>
                <a:lnSpc>
                  <a:spcPct val="120000"/>
                </a:lnSpc>
              </a:pPr>
              <a:endPar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3.</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对2015年-2021年5月新能源汽车的分级别月度销量进行数据可视化分析；</a:t>
              </a:r>
              <a:endPar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a:p>
              <a:pPr>
                <a:lnSpc>
                  <a:spcPct val="120000"/>
                </a:lnSpc>
              </a:pPr>
              <a:endPar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4.对全球稀土市场占比进行分析；</a:t>
              </a:r>
              <a:endPar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a:p>
              <a:pPr>
                <a:lnSpc>
                  <a:spcPct val="120000"/>
                </a:lnSpc>
              </a:pPr>
              <a:endPar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5.对我国电机零部件行业产值及增速进行分析；</a:t>
              </a:r>
              <a:endPar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a:p>
              <a:pPr>
                <a:lnSpc>
                  <a:spcPct val="120000"/>
                </a:lnSpc>
              </a:pPr>
              <a:endPar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6.对我国驱动电机市场规模进行分析；</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a:t>
              </a:r>
              <a:endPar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a:p>
              <a:pPr>
                <a:lnSpc>
                  <a:spcPct val="120000"/>
                </a:lnSpc>
              </a:pPr>
              <a:endPar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7.对新能源锂电池数据产量进行分析；</a:t>
              </a:r>
              <a:endPar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a:p>
              <a:pPr>
                <a:lnSpc>
                  <a:spcPct val="120000"/>
                </a:lnSpc>
              </a:pPr>
              <a:endPar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8.对锂电池电芯的价格走势进行分析。</a:t>
              </a:r>
              <a:endPar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研究</a:t>
            </a:r>
            <a:r>
              <a:rPr lang="zh-CN" altLang="en-US" dirty="0"/>
              <a:t>方法</a:t>
            </a:r>
            <a:endParaRPr lang="zh-CN" altLang="en-US" dirty="0"/>
          </a:p>
        </p:txBody>
      </p:sp>
      <p:grpSp>
        <p:nvGrpSpPr>
          <p:cNvPr id="21" name="组合 20"/>
          <p:cNvGrpSpPr/>
          <p:nvPr/>
        </p:nvGrpSpPr>
        <p:grpSpPr>
          <a:xfrm>
            <a:off x="2039845" y="2161654"/>
            <a:ext cx="7730978" cy="3051481"/>
            <a:chOff x="1138238" y="1333579"/>
            <a:chExt cx="9732403" cy="3841461"/>
          </a:xfrm>
        </p:grpSpPr>
        <p:sp>
          <p:nvSpPr>
            <p:cNvPr id="22"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4"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grpSp>
          <p:nvGrpSpPr>
            <p:cNvPr id="28" name="组合 27"/>
            <p:cNvGrpSpPr/>
            <p:nvPr/>
          </p:nvGrpSpPr>
          <p:grpSpPr>
            <a:xfrm>
              <a:off x="3751263" y="1333579"/>
              <a:ext cx="7119378" cy="3841461"/>
              <a:chOff x="3751263" y="1333579"/>
              <a:chExt cx="7119378" cy="3841461"/>
            </a:xfrm>
          </p:grpSpPr>
          <p:sp>
            <p:nvSpPr>
              <p:cNvPr id="44" name="Rectangle 9"/>
              <p:cNvSpPr>
                <a:spLocks noChangeArrowheads="1"/>
              </p:cNvSpPr>
              <p:nvPr/>
            </p:nvSpPr>
            <p:spPr bwMode="auto">
              <a:xfrm>
                <a:off x="3751263" y="1333579"/>
                <a:ext cx="7119378" cy="3841461"/>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7" name="TextBox 17"/>
              <p:cNvSpPr txBox="1"/>
              <p:nvPr/>
            </p:nvSpPr>
            <p:spPr>
              <a:xfrm>
                <a:off x="3938321" y="1531828"/>
                <a:ext cx="6807616" cy="3509329"/>
              </a:xfrm>
              <a:prstGeom prst="rect">
                <a:avLst/>
              </a:prstGeom>
              <a:noFill/>
            </p:spPr>
            <p:txBody>
              <a:bodyPr wrap="square" rtlCol="0">
                <a:no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本次研究采用</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Anaconda</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的</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Jupyter Notebook </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作为工具进行数据分析可视化。</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sym typeface="+mn-ea"/>
                  </a:rPr>
                  <a:t>Jupyter Notebook </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mn-ea"/>
                  </a:rPr>
                  <a:t>是一个开源的</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sym typeface="+mn-ea"/>
                  </a:rPr>
                  <a:t>Web</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mn-ea"/>
                  </a:rPr>
                  <a:t>应用程序，它提供了一个环境，用户可以在里面进行写代码、运行代码、查看结果，并在其中可视化数据。也被数据科学家们执行各种端到端任务，如数据清洗、统计建模、构建/训练机器学习模型等。</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mn-ea"/>
                </a:endParaRPr>
              </a:p>
            </p:txBody>
          </p:sp>
        </p:grpSp>
        <p:sp>
          <p:nvSpPr>
            <p:cNvPr id="33" name="TextBox 22"/>
            <p:cNvSpPr txBox="1"/>
            <p:nvPr/>
          </p:nvSpPr>
          <p:spPr>
            <a:xfrm>
              <a:off x="1378243" y="2945801"/>
              <a:ext cx="1499007" cy="1230264"/>
            </a:xfrm>
            <a:prstGeom prst="rect">
              <a:avLst/>
            </a:prstGeom>
            <a:noFill/>
          </p:spPr>
          <p:txBody>
            <a:bodyPr wrap="square" rtlCol="0">
              <a:spAutoFit/>
            </a:bodyPr>
            <a:lstStyle/>
            <a:p>
              <a:pPr algn="ctr">
                <a:lnSpc>
                  <a:spcPct val="120000"/>
                </a:lnSpc>
              </a:pPr>
              <a:r>
                <a:rPr lang="zh-CN" altLang="en-US" sz="2400" b="1" dirty="0">
                  <a:solidFill>
                    <a:schemeClr val="bg1"/>
                  </a:solidFill>
                  <a:latin typeface="+mn-ea"/>
                </a:rPr>
                <a:t>研究</a:t>
              </a:r>
              <a:endParaRPr lang="zh-CN" altLang="en-US" sz="2400" b="1" dirty="0">
                <a:solidFill>
                  <a:schemeClr val="bg1"/>
                </a:solidFill>
                <a:latin typeface="+mn-ea"/>
              </a:endParaRPr>
            </a:p>
            <a:p>
              <a:pPr algn="ctr">
                <a:lnSpc>
                  <a:spcPct val="120000"/>
                </a:lnSpc>
              </a:pPr>
              <a:r>
                <a:rPr lang="zh-CN" altLang="en-US" sz="2400" b="1" dirty="0">
                  <a:solidFill>
                    <a:schemeClr val="bg1"/>
                  </a:solidFill>
                  <a:latin typeface="+mn-ea"/>
                </a:rPr>
                <a:t>方法</a:t>
              </a:r>
              <a:endParaRPr lang="zh-CN" altLang="en-US" sz="2400" b="1" dirty="0">
                <a:solidFill>
                  <a:schemeClr val="bg1"/>
                </a:solidFill>
                <a:latin typeface="+mn-ea"/>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3.2.0"/>
</p:tagLst>
</file>

<file path=ppt/tags/tag10.xml><?xml version="1.0" encoding="utf-8"?>
<p:tagLst xmlns:p="http://schemas.openxmlformats.org/presentationml/2006/main">
  <p:tag name="MH" val="20160803144046"/>
  <p:tag name="MH_LIBRARY" val="GRAPHIC"/>
  <p:tag name="MH_TYPE" val="Other"/>
  <p:tag name="MH_ORDER" val="1"/>
</p:tagLst>
</file>

<file path=ppt/tags/tag11.xml><?xml version="1.0" encoding="utf-8"?>
<p:tagLst xmlns:p="http://schemas.openxmlformats.org/presentationml/2006/main">
  <p:tag name="MH" val="20160803144046"/>
  <p:tag name="MH_LIBRARY" val="GRAPHIC"/>
  <p:tag name="MH_TYPE" val="Other"/>
  <p:tag name="MH_ORDER" val="2"/>
</p:tagLst>
</file>

<file path=ppt/tags/tag12.xml><?xml version="1.0" encoding="utf-8"?>
<p:tagLst xmlns:p="http://schemas.openxmlformats.org/presentationml/2006/main">
  <p:tag name="MH" val="20160803144046"/>
  <p:tag name="MH_LIBRARY" val="GRAPHIC"/>
  <p:tag name="MH_TYPE" val="Other"/>
  <p:tag name="MH_ORDER" val="3"/>
</p:tagLst>
</file>

<file path=ppt/tags/tag13.xml><?xml version="1.0" encoding="utf-8"?>
<p:tagLst xmlns:p="http://schemas.openxmlformats.org/presentationml/2006/main">
  <p:tag name="MH" val="20160803144046"/>
  <p:tag name="MH_LIBRARY" val="GRAPHIC"/>
  <p:tag name="MH_TYPE" val="Other"/>
  <p:tag name="MH_ORDER" val="4"/>
</p:tagLst>
</file>

<file path=ppt/tags/tag14.xml><?xml version="1.0" encoding="utf-8"?>
<p:tagLst xmlns:p="http://schemas.openxmlformats.org/presentationml/2006/main">
  <p:tag name="MH" val="20160803144046"/>
  <p:tag name="MH_LIBRARY" val="GRAPHIC"/>
  <p:tag name="MH_TYPE" val="Other"/>
  <p:tag name="MH_ORDER" val="5"/>
</p:tagLst>
</file>

<file path=ppt/tags/tag15.xml><?xml version="1.0" encoding="utf-8"?>
<p:tagLst xmlns:p="http://schemas.openxmlformats.org/presentationml/2006/main">
  <p:tag name="MH" val="20160803144046"/>
  <p:tag name="MH_LIBRARY" val="GRAPHIC"/>
  <p:tag name="MH_TYPE" val="Other"/>
  <p:tag name="MH_ORDER" val="6"/>
</p:tagLst>
</file>

<file path=ppt/tags/tag16.xml><?xml version="1.0" encoding="utf-8"?>
<p:tagLst xmlns:p="http://schemas.openxmlformats.org/presentationml/2006/main">
  <p:tag name="MH" val="20160803144046"/>
  <p:tag name="MH_LIBRARY" val="GRAPHIC"/>
  <p:tag name="MH_TYPE" val="Other"/>
  <p:tag name="MH_ORDER" val="7"/>
</p:tagLst>
</file>

<file path=ppt/tags/tag17.xml><?xml version="1.0" encoding="utf-8"?>
<p:tagLst xmlns:p="http://schemas.openxmlformats.org/presentationml/2006/main">
  <p:tag name="MH" val="20160803144046"/>
  <p:tag name="MH_LIBRARY" val="GRAPHIC"/>
  <p:tag name="MH_TYPE" val="Other"/>
  <p:tag name="MH_ORDER" val="8"/>
</p:tagLst>
</file>

<file path=ppt/tags/tag18.xml><?xml version="1.0" encoding="utf-8"?>
<p:tagLst xmlns:p="http://schemas.openxmlformats.org/presentationml/2006/main">
  <p:tag name="MH" val="20160803144046"/>
  <p:tag name="MH_LIBRARY" val="GRAPHIC"/>
  <p:tag name="MH_TYPE" val="Other"/>
  <p:tag name="MH_ORDER" val="9"/>
</p:tagLst>
</file>

<file path=ppt/tags/tag19.xml><?xml version="1.0" encoding="utf-8"?>
<p:tagLst xmlns:p="http://schemas.openxmlformats.org/presentationml/2006/main">
  <p:tag name="MH" val="20160803144046"/>
  <p:tag name="MH_LIBRARY" val="GRAPHIC"/>
  <p:tag name="MH_TYPE" val="Other"/>
  <p:tag name="MH_ORDER" val="10"/>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MH" val="20160803144046"/>
  <p:tag name="MH_LIBRARY" val="GRAPHIC"/>
  <p:tag name="MH_TYPE" val="Other"/>
  <p:tag name="MH_ORDER" val="11"/>
</p:tagLst>
</file>

<file path=ppt/tags/tag21.xml><?xml version="1.0" encoding="utf-8"?>
<p:tagLst xmlns:p="http://schemas.openxmlformats.org/presentationml/2006/main">
  <p:tag name="MH" val="20160803144046"/>
  <p:tag name="MH_LIBRARY" val="GRAPHIC"/>
  <p:tag name="MH_TYPE" val="Other"/>
  <p:tag name="MH_ORDER" val="12"/>
</p:tagLst>
</file>

<file path=ppt/tags/tag22.xml><?xml version="1.0" encoding="utf-8"?>
<p:tagLst xmlns:p="http://schemas.openxmlformats.org/presentationml/2006/main">
  <p:tag name="MH" val="20160803144046"/>
  <p:tag name="MH_LIBRARY" val="GRAPHIC"/>
  <p:tag name="MH_TYPE" val="Other"/>
  <p:tag name="MH_ORDER" val="13"/>
</p:tagLst>
</file>

<file path=ppt/tags/tag23.xml><?xml version="1.0" encoding="utf-8"?>
<p:tagLst xmlns:p="http://schemas.openxmlformats.org/presentationml/2006/main">
  <p:tag name="MH" val="20160803144046"/>
  <p:tag name="MH_LIBRARY" val="GRAPHIC"/>
  <p:tag name="MH_TYPE" val="Other"/>
  <p:tag name="MH_ORDER" val="14"/>
</p:tagLst>
</file>

<file path=ppt/tags/tag24.xml><?xml version="1.0" encoding="utf-8"?>
<p:tagLst xmlns:p="http://schemas.openxmlformats.org/presentationml/2006/main">
  <p:tag name="MH" val="20160803144046"/>
  <p:tag name="MH_LIBRARY" val="GRAPHIC"/>
  <p:tag name="MH_TYPE" val="Other"/>
  <p:tag name="MH_ORDER" val="15"/>
</p:tagLst>
</file>

<file path=ppt/tags/tag25.xml><?xml version="1.0" encoding="utf-8"?>
<p:tagLst xmlns:p="http://schemas.openxmlformats.org/presentationml/2006/main">
  <p:tag name="MH" val="20160803144046"/>
  <p:tag name="MH_LIBRARY" val="GRAPHIC"/>
  <p:tag name="MH_TYPE" val="Other"/>
  <p:tag name="MH_ORDER" val="16"/>
</p:tagLst>
</file>

<file path=ppt/tags/tag26.xml><?xml version="1.0" encoding="utf-8"?>
<p:tagLst xmlns:p="http://schemas.openxmlformats.org/presentationml/2006/main">
  <p:tag name="MH" val="20160803144046"/>
  <p:tag name="MH_LIBRARY" val="GRAPHIC"/>
  <p:tag name="MH_TYPE" val="Other"/>
  <p:tag name="MH_ORDER" val="17"/>
</p:tagLst>
</file>

<file path=ppt/tags/tag27.xml><?xml version="1.0" encoding="utf-8"?>
<p:tagLst xmlns:p="http://schemas.openxmlformats.org/presentationml/2006/main">
  <p:tag name="MH" val="20160803144046"/>
  <p:tag name="MH_LIBRARY" val="GRAPHIC"/>
  <p:tag name="MH_TYPE" val="Other"/>
  <p:tag name="MH_ORDER" val="18"/>
</p:tagLst>
</file>

<file path=ppt/tags/tag28.xml><?xml version="1.0" encoding="utf-8"?>
<p:tagLst xmlns:p="http://schemas.openxmlformats.org/presentationml/2006/main">
  <p:tag name="MH" val="20160803144046"/>
  <p:tag name="MH_LIBRARY" val="GRAPHIC"/>
  <p:tag name="MH_TYPE" val="Other"/>
  <p:tag name="MH_ORDER" val="19"/>
</p:tagLst>
</file>

<file path=ppt/tags/tag29.xml><?xml version="1.0" encoding="utf-8"?>
<p:tagLst xmlns:p="http://schemas.openxmlformats.org/presentationml/2006/main">
  <p:tag name="MH" val="20160803144046"/>
  <p:tag name="MH_LIBRARY" val="GRAPHIC"/>
  <p:tag name="MH_TYPE" val="Other"/>
  <p:tag name="MH_ORDER" val="20"/>
</p:tagLst>
</file>

<file path=ppt/tags/tag3.xml><?xml version="1.0" encoding="utf-8"?>
<p:tagLst xmlns:p="http://schemas.openxmlformats.org/presentationml/2006/main">
  <p:tag name="PA" val="v3.0.1"/>
</p:tagLst>
</file>

<file path=ppt/tags/tag30.xml><?xml version="1.0" encoding="utf-8"?>
<p:tagLst xmlns:p="http://schemas.openxmlformats.org/presentationml/2006/main">
  <p:tag name="MH" val="20160803144046"/>
  <p:tag name="MH_LIBRARY" val="GRAPHIC"/>
  <p:tag name="MH_TYPE" val="Other"/>
  <p:tag name="MH_ORDER" val="21"/>
</p:tagLst>
</file>

<file path=ppt/tags/tag31.xml><?xml version="1.0" encoding="utf-8"?>
<p:tagLst xmlns:p="http://schemas.openxmlformats.org/presentationml/2006/main">
  <p:tag name="MH" val="20160803144046"/>
  <p:tag name="MH_LIBRARY" val="GRAPHIC"/>
  <p:tag name="MH_TYPE" val="Other"/>
  <p:tag name="MH_ORDER" val="22"/>
</p:tagLst>
</file>

<file path=ppt/tags/tag32.xml><?xml version="1.0" encoding="utf-8"?>
<p:tagLst xmlns:p="http://schemas.openxmlformats.org/presentationml/2006/main">
  <p:tag name="MH" val="20160803144046"/>
  <p:tag name="MH_LIBRARY" val="GRAPHIC"/>
  <p:tag name="MH_TYPE" val="Other"/>
  <p:tag name="MH_ORDER" val="23"/>
</p:tagLst>
</file>

<file path=ppt/tags/tag33.xml><?xml version="1.0" encoding="utf-8"?>
<p:tagLst xmlns:p="http://schemas.openxmlformats.org/presentationml/2006/main">
  <p:tag name="MH" val="20160803144046"/>
  <p:tag name="MH_LIBRARY" val="GRAPHIC"/>
  <p:tag name="MH_TYPE" val="Other"/>
  <p:tag name="MH_ORDER" val="24"/>
</p:tagLst>
</file>

<file path=ppt/tags/tag34.xml><?xml version="1.0" encoding="utf-8"?>
<p:tagLst xmlns:p="http://schemas.openxmlformats.org/presentationml/2006/main">
  <p:tag name="MH" val="20160803144046"/>
  <p:tag name="MH_LIBRARY" val="GRAPHIC"/>
  <p:tag name="MH_TYPE" val="Other"/>
  <p:tag name="MH_ORDER" val="25"/>
</p:tagLst>
</file>

<file path=ppt/tags/tag35.xml><?xml version="1.0" encoding="utf-8"?>
<p:tagLst xmlns:p="http://schemas.openxmlformats.org/presentationml/2006/main">
  <p:tag name="MH" val="20160803144046"/>
  <p:tag name="MH_LIBRARY" val="GRAPHIC"/>
  <p:tag name="MH_TYPE" val="Other"/>
  <p:tag name="MH_ORDER" val="26"/>
</p:tagLst>
</file>

<file path=ppt/tags/tag36.xml><?xml version="1.0" encoding="utf-8"?>
<p:tagLst xmlns:p="http://schemas.openxmlformats.org/presentationml/2006/main">
  <p:tag name="MH" val="20160803144046"/>
  <p:tag name="MH_LIBRARY" val="GRAPHIC"/>
  <p:tag name="MH_TYPE" val="Other"/>
  <p:tag name="MH_ORDER" val="27"/>
</p:tagLst>
</file>

<file path=ppt/tags/tag37.xml><?xml version="1.0" encoding="utf-8"?>
<p:tagLst xmlns:p="http://schemas.openxmlformats.org/presentationml/2006/main">
  <p:tag name="MH" val="20160803144046"/>
  <p:tag name="MH_LIBRARY" val="GRAPHIC"/>
  <p:tag name="MH_TYPE" val="Other"/>
  <p:tag name="MH_ORDER" val="28"/>
</p:tagLst>
</file>

<file path=ppt/tags/tag38.xml><?xml version="1.0" encoding="utf-8"?>
<p:tagLst xmlns:p="http://schemas.openxmlformats.org/presentationml/2006/main">
  <p:tag name="MH" val="20160803144046"/>
  <p:tag name="MH_LIBRARY" val="GRAPHIC"/>
  <p:tag name="MH_TYPE" val="Other"/>
  <p:tag name="MH_ORDER" val="29"/>
</p:tagLst>
</file>

<file path=ppt/tags/tag39.xml><?xml version="1.0" encoding="utf-8"?>
<p:tagLst xmlns:p="http://schemas.openxmlformats.org/presentationml/2006/main">
  <p:tag name="MH" val="20160803144046"/>
  <p:tag name="MH_LIBRARY" val="GRAPHIC"/>
  <p:tag name="MH_TYPE" val="Other"/>
  <p:tag name="MH_ORDER" val="30"/>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MH" val="20160803144046"/>
  <p:tag name="MH_LIBRARY" val="GRAPHIC"/>
  <p:tag name="MH_TYPE" val="Other"/>
  <p:tag name="MH_ORDER" val="31"/>
</p:tagLst>
</file>

<file path=ppt/tags/tag41.xml><?xml version="1.0" encoding="utf-8"?>
<p:tagLst xmlns:p="http://schemas.openxmlformats.org/presentationml/2006/main">
  <p:tag name="MH" val="20160803144046"/>
  <p:tag name="MH_LIBRARY" val="GRAPHIC"/>
  <p:tag name="MH_TYPE" val="Other"/>
  <p:tag name="MH_ORDER" val="32"/>
</p:tagLst>
</file>

<file path=ppt/tags/tag42.xml><?xml version="1.0" encoding="utf-8"?>
<p:tagLst xmlns:p="http://schemas.openxmlformats.org/presentationml/2006/main">
  <p:tag name="MH" val="20160803144046"/>
  <p:tag name="MH_LIBRARY" val="GRAPHIC"/>
  <p:tag name="MH_TYPE" val="Other"/>
  <p:tag name="MH_ORDER" val="33"/>
</p:tagLst>
</file>

<file path=ppt/tags/tag43.xml><?xml version="1.0" encoding="utf-8"?>
<p:tagLst xmlns:p="http://schemas.openxmlformats.org/presentationml/2006/main">
  <p:tag name="MH" val="20160803144046"/>
  <p:tag name="MH_LIBRARY" val="GRAPHIC"/>
  <p:tag name="MH_TYPE" val="Other"/>
  <p:tag name="MH_ORDER" val="34"/>
</p:tagLst>
</file>

<file path=ppt/tags/tag44.xml><?xml version="1.0" encoding="utf-8"?>
<p:tagLst xmlns:p="http://schemas.openxmlformats.org/presentationml/2006/main">
  <p:tag name="MH" val="20160803144046"/>
  <p:tag name="MH_LIBRARY" val="GRAPHIC"/>
  <p:tag name="MH_TYPE" val="Text"/>
  <p:tag name="MH_ORDER" val="2"/>
</p:tagLst>
</file>

<file path=ppt/tags/tag45.xml><?xml version="1.0" encoding="utf-8"?>
<p:tagLst xmlns:p="http://schemas.openxmlformats.org/presentationml/2006/main">
  <p:tag name="MH" val="20160803144046"/>
  <p:tag name="MH_LIBRARY" val="GRAPHIC"/>
  <p:tag name="MH_TYPE" val="Other"/>
  <p:tag name="MH_ORDER" val="35"/>
</p:tagLst>
</file>

<file path=ppt/tags/tag46.xml><?xml version="1.0" encoding="utf-8"?>
<p:tagLst xmlns:p="http://schemas.openxmlformats.org/presentationml/2006/main">
  <p:tag name="MH" val="20160803144046"/>
  <p:tag name="MH_LIBRARY" val="GRAPHIC"/>
  <p:tag name="MH_TYPE" val="Other"/>
  <p:tag name="MH_ORDER" val="36"/>
</p:tagLst>
</file>

<file path=ppt/tags/tag47.xml><?xml version="1.0" encoding="utf-8"?>
<p:tagLst xmlns:p="http://schemas.openxmlformats.org/presentationml/2006/main">
  <p:tag name="MH" val="20160803144046"/>
  <p:tag name="MH_LIBRARY" val="GRAPHIC"/>
  <p:tag name="MH_TYPE" val="Text"/>
  <p:tag name="MH_ORDER" val="4"/>
</p:tagLst>
</file>

<file path=ppt/tags/tag48.xml><?xml version="1.0" encoding="utf-8"?>
<p:tagLst xmlns:p="http://schemas.openxmlformats.org/presentationml/2006/main">
  <p:tag name="MH" val="20160803144046"/>
  <p:tag name="MH_LIBRARY" val="GRAPHIC"/>
  <p:tag name="MH_TYPE" val="Other"/>
  <p:tag name="MH_ORDER" val="37"/>
</p:tagLst>
</file>

<file path=ppt/tags/tag49.xml><?xml version="1.0" encoding="utf-8"?>
<p:tagLst xmlns:p="http://schemas.openxmlformats.org/presentationml/2006/main">
  <p:tag name="MH" val="20160803144046"/>
  <p:tag name="MH_LIBRARY" val="GRAPHIC"/>
  <p:tag name="MH_TYPE" val="Other"/>
  <p:tag name="MH_ORDER" val="38"/>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MH" val="20160803144046"/>
  <p:tag name="MH_LIBRARY" val="GRAPHIC"/>
  <p:tag name="MH_TYPE" val="SubTitle"/>
  <p:tag name="MH_ORDER" val="1"/>
</p:tagLst>
</file>

<file path=ppt/tags/tag51.xml><?xml version="1.0" encoding="utf-8"?>
<p:tagLst xmlns:p="http://schemas.openxmlformats.org/presentationml/2006/main">
  <p:tag name="MH" val="20160803144046"/>
  <p:tag name="MH_LIBRARY" val="GRAPHIC"/>
  <p:tag name="MH_TYPE" val="Text"/>
  <p:tag name="MH_ORDER" val="1"/>
</p:tagLst>
</file>

<file path=ppt/tags/tag52.xml><?xml version="1.0" encoding="utf-8"?>
<p:tagLst xmlns:p="http://schemas.openxmlformats.org/presentationml/2006/main">
  <p:tag name="MH" val="20160803144046"/>
  <p:tag name="MH_LIBRARY" val="GRAPHIC"/>
  <p:tag name="MH_TYPE" val="Other"/>
  <p:tag name="MH_ORDER" val="39"/>
</p:tagLst>
</file>

<file path=ppt/tags/tag53.xml><?xml version="1.0" encoding="utf-8"?>
<p:tagLst xmlns:p="http://schemas.openxmlformats.org/presentationml/2006/main">
  <p:tag name="MH" val="20160803144046"/>
  <p:tag name="MH_LIBRARY" val="GRAPHIC"/>
  <p:tag name="MH_TYPE" val="Other"/>
  <p:tag name="MH_ORDER" val="40"/>
</p:tagLst>
</file>

<file path=ppt/tags/tag54.xml><?xml version="1.0" encoding="utf-8"?>
<p:tagLst xmlns:p="http://schemas.openxmlformats.org/presentationml/2006/main">
  <p:tag name="MH" val="20160803144046"/>
  <p:tag name="MH_LIBRARY" val="GRAPHIC"/>
  <p:tag name="MH_TYPE" val="Text"/>
  <p:tag name="MH_ORDER" val="3"/>
</p:tagLst>
</file>

<file path=ppt/tags/tag55.xml><?xml version="1.0" encoding="utf-8"?>
<p:tagLst xmlns:p="http://schemas.openxmlformats.org/presentationml/2006/main">
  <p:tag name="MH" val="20160803144046"/>
  <p:tag name="MH_LIBRARY" val="GRAPHIC"/>
  <p:tag name="MH_TYPE" val="SubTitle"/>
  <p:tag name="MH_ORDER" val="1"/>
</p:tagLst>
</file>

<file path=ppt/tags/tag56.xml><?xml version="1.0" encoding="utf-8"?>
<p:tagLst xmlns:p="http://schemas.openxmlformats.org/presentationml/2006/main">
  <p:tag name="MH" val="20160803144046"/>
  <p:tag name="MH_LIBRARY" val="GRAPHIC"/>
  <p:tag name="MH_TYPE" val="SubTitle"/>
  <p:tag name="MH_ORDER" val="1"/>
</p:tagLst>
</file>

<file path=ppt/tags/tag57.xml><?xml version="1.0" encoding="utf-8"?>
<p:tagLst xmlns:p="http://schemas.openxmlformats.org/presentationml/2006/main">
  <p:tag name="MH" val="20160803144046"/>
  <p:tag name="MH_LIBRARY" val="GRAPHIC"/>
  <p:tag name="MH_TYPE" val="SubTitle"/>
  <p:tag name="MH_ORDER" val="1"/>
</p:tagLst>
</file>

<file path=ppt/tags/tag58.xml><?xml version="1.0" encoding="utf-8"?>
<p:tagLst xmlns:p="http://schemas.openxmlformats.org/presentationml/2006/main">
  <p:tag name="MH" val="20160203101803"/>
  <p:tag name="MH_LIBRARY" val="GRAPHIC"/>
  <p:tag name="MH_TYPE" val="Other"/>
  <p:tag name="MH_ORDER" val="2"/>
</p:tagLst>
</file>

<file path=ppt/tags/tag59.xml><?xml version="1.0" encoding="utf-8"?>
<p:tagLst xmlns:p="http://schemas.openxmlformats.org/presentationml/2006/main">
  <p:tag name="MH" val="20160203101803"/>
  <p:tag name="MH_LIBRARY" val="GRAPHIC"/>
  <p:tag name="MH_TYPE" val="Title"/>
  <p:tag name="MH_ORDER" val="1"/>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MH" val="20160203101803"/>
  <p:tag name="MH_LIBRARY" val="GRAPHIC"/>
  <p:tag name="MH_TYPE" val="Other"/>
  <p:tag name="MH_ORDER" val="2"/>
</p:tagLst>
</file>

<file path=ppt/tags/tag61.xml><?xml version="1.0" encoding="utf-8"?>
<p:tagLst xmlns:p="http://schemas.openxmlformats.org/presentationml/2006/main">
  <p:tag name="MH" val="20160203101803"/>
  <p:tag name="MH_LIBRARY" val="GRAPHIC"/>
  <p:tag name="MH_TYPE" val="Title"/>
  <p:tag name="MH_ORDER" val="1"/>
</p:tagLst>
</file>

<file path=ppt/tags/tag62.xml><?xml version="1.0" encoding="utf-8"?>
<p:tagLst xmlns:p="http://schemas.openxmlformats.org/presentationml/2006/main">
  <p:tag name="MH" val="20160203101803"/>
  <p:tag name="MH_LIBRARY" val="GRAPHIC"/>
  <p:tag name="MH_TYPE" val="Other"/>
  <p:tag name="MH_ORDER" val="2"/>
</p:tagLst>
</file>

<file path=ppt/tags/tag63.xml><?xml version="1.0" encoding="utf-8"?>
<p:tagLst xmlns:p="http://schemas.openxmlformats.org/presentationml/2006/main">
  <p:tag name="MH" val="20160203101803"/>
  <p:tag name="MH_LIBRARY" val="GRAPHIC"/>
  <p:tag name="MH_TYPE" val="Title"/>
  <p:tag name="MH_ORDER" val="1"/>
</p:tagLst>
</file>

<file path=ppt/tags/tag64.xml><?xml version="1.0" encoding="utf-8"?>
<p:tagLst xmlns:p="http://schemas.openxmlformats.org/presentationml/2006/main">
  <p:tag name="MH" val="20160203101803"/>
  <p:tag name="MH_LIBRARY" val="GRAPHIC"/>
  <p:tag name="MH_TYPE" val="Other"/>
  <p:tag name="MH_ORDER" val="2"/>
</p:tagLst>
</file>

<file path=ppt/tags/tag65.xml><?xml version="1.0" encoding="utf-8"?>
<p:tagLst xmlns:p="http://schemas.openxmlformats.org/presentationml/2006/main">
  <p:tag name="MH" val="20160203101803"/>
  <p:tag name="MH_LIBRARY" val="GRAPHIC"/>
  <p:tag name="MH_TYPE" val="Title"/>
  <p:tag name="MH_ORDER" val="1"/>
</p:tagLst>
</file>

<file path=ppt/tags/tag66.xml><?xml version="1.0" encoding="utf-8"?>
<p:tagLst xmlns:p="http://schemas.openxmlformats.org/presentationml/2006/main">
  <p:tag name="PA" val="v3.0.1"/>
</p:tagLst>
</file>

<file path=ppt/tags/tag67.xml><?xml version="1.0" encoding="utf-8"?>
<p:tagLst xmlns:p="http://schemas.openxmlformats.org/presentationml/2006/main">
  <p:tag name="PA" val="v3.0.1"/>
</p:tagLst>
</file>

<file path=ppt/tags/tag68.xml><?xml version="1.0" encoding="utf-8"?>
<p:tagLst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 name="KSO_WPP_MARK_KEY" val="df15f5ed-d09f-41a4-b76b-5b3c1cfa2c3c"/>
  <p:tag name="COMMONDATA" val="eyJoZGlkIjoiNTI3N2JmYjI4ZWRkZjkwOThmNjhlZDEzMGM3MmUxOTg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5413</Words>
  <Application>WPS 演示</Application>
  <PresentationFormat>宽屏</PresentationFormat>
  <Paragraphs>631</Paragraphs>
  <Slides>32</Slides>
  <Notes>35</Notes>
  <HiddenSlides>0</HiddenSlides>
  <MMClips>0</MMClips>
  <ScaleCrop>false</ScaleCrop>
  <HeadingPairs>
    <vt:vector size="6" baseType="variant">
      <vt:variant>
        <vt:lpstr>已用的字体</vt:lpstr>
      </vt:variant>
      <vt:variant>
        <vt:i4>28</vt:i4>
      </vt:variant>
      <vt:variant>
        <vt:lpstr>主题</vt:lpstr>
      </vt:variant>
      <vt:variant>
        <vt:i4>2</vt:i4>
      </vt:variant>
      <vt:variant>
        <vt:lpstr>幻灯片标题</vt:lpstr>
      </vt:variant>
      <vt:variant>
        <vt:i4>32</vt:i4>
      </vt:variant>
    </vt:vector>
  </HeadingPairs>
  <TitlesOfParts>
    <vt:vector size="62" baseType="lpstr">
      <vt:lpstr>Arial</vt:lpstr>
      <vt:lpstr>宋体</vt:lpstr>
      <vt:lpstr>Wingdings</vt:lpstr>
      <vt:lpstr>思源黑体</vt:lpstr>
      <vt:lpstr>黑体</vt:lpstr>
      <vt:lpstr>Adobe 仿宋 Std R</vt:lpstr>
      <vt:lpstr>微软雅黑</vt:lpstr>
      <vt:lpstr>Calibri</vt:lpstr>
      <vt:lpstr>仿宋_GB2312</vt:lpstr>
      <vt:lpstr>Calibri</vt:lpstr>
      <vt:lpstr>Agency FB</vt:lpstr>
      <vt:lpstr>Rockwell</vt:lpstr>
      <vt:lpstr>Times New Roman</vt:lpstr>
      <vt:lpstr>仿宋</vt:lpstr>
      <vt:lpstr>Arial Unicode MS</vt:lpstr>
      <vt:lpstr>Arial Rounded MT Bold</vt:lpstr>
      <vt:lpstr>Arial Narrow</vt:lpstr>
      <vt:lpstr>方正兰亭黑_GBK</vt:lpstr>
      <vt:lpstr>Arial</vt:lpstr>
      <vt:lpstr>Impact</vt:lpstr>
      <vt:lpstr>Meiryo</vt:lpstr>
      <vt:lpstr>Yu Gothic UI</vt:lpstr>
      <vt:lpstr>Segoe UI</vt:lpstr>
      <vt:lpstr>微软雅黑 Light</vt:lpstr>
      <vt:lpstr>Calibri Light</vt:lpstr>
      <vt:lpstr>华文中宋</vt:lpstr>
      <vt:lpstr>华文彩云</vt:lpstr>
      <vt:lpstr>华文楷体</vt:lpstr>
      <vt:lpstr>Office 主题</vt:lpstr>
      <vt:lpstr>Office Theme</vt:lpstr>
      <vt:lpstr>PowerPoint 演示文稿</vt:lpstr>
      <vt:lpstr>PowerPoint 演示文稿</vt:lpstr>
      <vt:lpstr>PowerPoint 演示文稿</vt:lpstr>
      <vt:lpstr>选题背景</vt:lpstr>
      <vt:lpstr>研究意义</vt:lpstr>
      <vt:lpstr>PowerPoint 演示文稿</vt:lpstr>
      <vt:lpstr>PowerPoint 演示文稿</vt:lpstr>
      <vt:lpstr>国外研究综述</vt:lpstr>
      <vt:lpstr>可行性说明</vt:lpstr>
      <vt:lpstr>实验步骤</vt:lpstr>
      <vt:lpstr>PowerPoint 演示文稿</vt:lpstr>
      <vt:lpstr>关键技术</vt:lpstr>
      <vt:lpstr>实践难点</vt:lpstr>
      <vt:lpstr>市场调研</vt:lpstr>
      <vt:lpstr>案例分析</vt:lpstr>
      <vt:lpstr>数据对比</vt:lpstr>
      <vt:lpstr>PowerPoint 演示文稿</vt:lpstr>
      <vt:lpstr>研究目标</vt:lpstr>
      <vt:lpstr>成果形式</vt:lpstr>
      <vt:lpstr>应用领域</vt:lpstr>
      <vt:lpstr>应用前景</vt:lpstr>
      <vt:lpstr>PowerPoint 演示文稿</vt:lpstr>
      <vt:lpstr>问题评估</vt:lpstr>
      <vt:lpstr>相关对策</vt:lpstr>
      <vt:lpstr>研究总结</vt:lpstr>
      <vt:lpstr>亮点与不足</vt:lpstr>
      <vt:lpstr>成绩与思考</vt:lpstr>
      <vt:lpstr>参考文献</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
  <dc:subject>https://www.ypppt.com/</dc:subject>
  <cp:lastModifiedBy>WPS_1667728142</cp:lastModifiedBy>
  <cp:revision>3</cp:revision>
  <dcterms:created xsi:type="dcterms:W3CDTF">2021-05-12T03:31:00Z</dcterms:created>
  <dcterms:modified xsi:type="dcterms:W3CDTF">2023-05-16T13:48:33Z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BC9256D8C6874228AA043C81264CF7E0_13</vt:lpwstr>
  </property>
  <property fmtid="{D5CDD505-2E9C-101B-9397-08002B2CF9AE}" pid="3" name="KSOProductBuildVer">
    <vt:lpwstr>2052-11.1.0.14309</vt:lpwstr>
  </property>
</Properties>
</file>