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9" r:id="rId3"/>
    <p:sldId id="257" r:id="rId4"/>
    <p:sldId id="258" r:id="rId5"/>
    <p:sldId id="260" r:id="rId6"/>
    <p:sldId id="273" r:id="rId7"/>
    <p:sldId id="274" r:id="rId8"/>
    <p:sldId id="261" r:id="rId9"/>
    <p:sldId id="262" r:id="rId10"/>
    <p:sldId id="263" r:id="rId11"/>
    <p:sldId id="264" r:id="rId12"/>
    <p:sldId id="268" r:id="rId13"/>
    <p:sldId id="269" r:id="rId14"/>
    <p:sldId id="270" r:id="rId15"/>
    <p:sldId id="271" r:id="rId16"/>
    <p:sldId id="272" r:id="rId17"/>
    <p:sldId id="265"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9"/>
    <p:restoredTop sz="94629"/>
  </p:normalViewPr>
  <p:slideViewPr>
    <p:cSldViewPr snapToGrid="0" snapToObjects="1">
      <p:cViewPr varScale="1">
        <p:scale>
          <a:sx n="90" d="100"/>
          <a:sy n="90" d="100"/>
        </p:scale>
        <p:origin x="232"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C47F090-4869-DA4C-B7AB-83EDF2FF41DC}" type="datetimeFigureOut">
              <a:rPr kumimoji="1" lang="ja-JP" altLang="en-US" smtClean="0"/>
              <a:t>2021/6/24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6123E5-3CF8-4B40-9E54-3C41767BEC13}" type="slidenum">
              <a:rPr kumimoji="1" lang="ja-JP" altLang="en-US" smtClean="0"/>
              <a:t>‹#›</a:t>
            </a:fld>
            <a:endParaRPr kumimoji="1" lang="ja-JP" altLang="en-US"/>
          </a:p>
        </p:txBody>
      </p:sp>
    </p:spTree>
    <p:extLst>
      <p:ext uri="{BB962C8B-B14F-4D97-AF65-F5344CB8AC3E}">
        <p14:creationId xmlns:p14="http://schemas.microsoft.com/office/powerpoint/2010/main" val="1875372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C47F090-4869-DA4C-B7AB-83EDF2FF41DC}" type="datetimeFigureOut">
              <a:rPr kumimoji="1" lang="ja-JP" altLang="en-US" smtClean="0"/>
              <a:t>2021/6/24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6123E5-3CF8-4B40-9E54-3C41767BEC13}" type="slidenum">
              <a:rPr kumimoji="1" lang="ja-JP" altLang="en-US" smtClean="0"/>
              <a:t>‹#›</a:t>
            </a:fld>
            <a:endParaRPr kumimoji="1" lang="ja-JP" altLang="en-US"/>
          </a:p>
        </p:txBody>
      </p:sp>
    </p:spTree>
    <p:extLst>
      <p:ext uri="{BB962C8B-B14F-4D97-AF65-F5344CB8AC3E}">
        <p14:creationId xmlns:p14="http://schemas.microsoft.com/office/powerpoint/2010/main" val="1963095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C47F090-4869-DA4C-B7AB-83EDF2FF41DC}" type="datetimeFigureOut">
              <a:rPr kumimoji="1" lang="ja-JP" altLang="en-US" smtClean="0"/>
              <a:t>2021/6/24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6123E5-3CF8-4B40-9E54-3C41767BEC13}" type="slidenum">
              <a:rPr kumimoji="1" lang="ja-JP" altLang="en-US" smtClean="0"/>
              <a:t>‹#›</a:t>
            </a:fld>
            <a:endParaRPr kumimoji="1" lang="ja-JP" altLang="en-US"/>
          </a:p>
        </p:txBody>
      </p:sp>
    </p:spTree>
    <p:extLst>
      <p:ext uri="{BB962C8B-B14F-4D97-AF65-F5344CB8AC3E}">
        <p14:creationId xmlns:p14="http://schemas.microsoft.com/office/powerpoint/2010/main" val="170501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C47F090-4869-DA4C-B7AB-83EDF2FF41DC}" type="datetimeFigureOut">
              <a:rPr kumimoji="1" lang="ja-JP" altLang="en-US" smtClean="0"/>
              <a:t>2021/6/24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6123E5-3CF8-4B40-9E54-3C41767BEC13}" type="slidenum">
              <a:rPr kumimoji="1" lang="ja-JP" altLang="en-US" smtClean="0"/>
              <a:t>‹#›</a:t>
            </a:fld>
            <a:endParaRPr kumimoji="1" lang="ja-JP" altLang="en-US"/>
          </a:p>
        </p:txBody>
      </p:sp>
    </p:spTree>
    <p:extLst>
      <p:ext uri="{BB962C8B-B14F-4D97-AF65-F5344CB8AC3E}">
        <p14:creationId xmlns:p14="http://schemas.microsoft.com/office/powerpoint/2010/main" val="3936291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C47F090-4869-DA4C-B7AB-83EDF2FF41DC}" type="datetimeFigureOut">
              <a:rPr kumimoji="1" lang="ja-JP" altLang="en-US" smtClean="0"/>
              <a:t>2021/6/24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06123E5-3CF8-4B40-9E54-3C41767BEC13}" type="slidenum">
              <a:rPr kumimoji="1" lang="ja-JP" altLang="en-US" smtClean="0"/>
              <a:t>‹#›</a:t>
            </a:fld>
            <a:endParaRPr kumimoji="1" lang="ja-JP" altLang="en-US"/>
          </a:p>
        </p:txBody>
      </p:sp>
    </p:spTree>
    <p:extLst>
      <p:ext uri="{BB962C8B-B14F-4D97-AF65-F5344CB8AC3E}">
        <p14:creationId xmlns:p14="http://schemas.microsoft.com/office/powerpoint/2010/main" val="264882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C47F090-4869-DA4C-B7AB-83EDF2FF41DC}" type="datetimeFigureOut">
              <a:rPr kumimoji="1" lang="ja-JP" altLang="en-US" smtClean="0"/>
              <a:t>2021/6/24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06123E5-3CF8-4B40-9E54-3C41767BEC13}" type="slidenum">
              <a:rPr kumimoji="1" lang="ja-JP" altLang="en-US" smtClean="0"/>
              <a:t>‹#›</a:t>
            </a:fld>
            <a:endParaRPr kumimoji="1" lang="ja-JP" altLang="en-US"/>
          </a:p>
        </p:txBody>
      </p:sp>
    </p:spTree>
    <p:extLst>
      <p:ext uri="{BB962C8B-B14F-4D97-AF65-F5344CB8AC3E}">
        <p14:creationId xmlns:p14="http://schemas.microsoft.com/office/powerpoint/2010/main" val="427697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C47F090-4869-DA4C-B7AB-83EDF2FF41DC}" type="datetimeFigureOut">
              <a:rPr kumimoji="1" lang="ja-JP" altLang="en-US" smtClean="0"/>
              <a:t>2021/6/24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06123E5-3CF8-4B40-9E54-3C41767BEC13}" type="slidenum">
              <a:rPr kumimoji="1" lang="ja-JP" altLang="en-US" smtClean="0"/>
              <a:t>‹#›</a:t>
            </a:fld>
            <a:endParaRPr kumimoji="1" lang="ja-JP" altLang="en-US"/>
          </a:p>
        </p:txBody>
      </p:sp>
    </p:spTree>
    <p:extLst>
      <p:ext uri="{BB962C8B-B14F-4D97-AF65-F5344CB8AC3E}">
        <p14:creationId xmlns:p14="http://schemas.microsoft.com/office/powerpoint/2010/main" val="957548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C47F090-4869-DA4C-B7AB-83EDF2FF41DC}" type="datetimeFigureOut">
              <a:rPr kumimoji="1" lang="ja-JP" altLang="en-US" smtClean="0"/>
              <a:t>2021/6/24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06123E5-3CF8-4B40-9E54-3C41767BEC13}" type="slidenum">
              <a:rPr kumimoji="1" lang="ja-JP" altLang="en-US" smtClean="0"/>
              <a:t>‹#›</a:t>
            </a:fld>
            <a:endParaRPr kumimoji="1" lang="ja-JP" altLang="en-US"/>
          </a:p>
        </p:txBody>
      </p:sp>
    </p:spTree>
    <p:extLst>
      <p:ext uri="{BB962C8B-B14F-4D97-AF65-F5344CB8AC3E}">
        <p14:creationId xmlns:p14="http://schemas.microsoft.com/office/powerpoint/2010/main" val="21443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7F090-4869-DA4C-B7AB-83EDF2FF41DC}" type="datetimeFigureOut">
              <a:rPr kumimoji="1" lang="ja-JP" altLang="en-US" smtClean="0"/>
              <a:t>2021/6/24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06123E5-3CF8-4B40-9E54-3C41767BEC13}" type="slidenum">
              <a:rPr kumimoji="1" lang="ja-JP" altLang="en-US" smtClean="0"/>
              <a:t>‹#›</a:t>
            </a:fld>
            <a:endParaRPr kumimoji="1" lang="ja-JP" altLang="en-US"/>
          </a:p>
        </p:txBody>
      </p:sp>
    </p:spTree>
    <p:extLst>
      <p:ext uri="{BB962C8B-B14F-4D97-AF65-F5344CB8AC3E}">
        <p14:creationId xmlns:p14="http://schemas.microsoft.com/office/powerpoint/2010/main" val="409974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C47F090-4869-DA4C-B7AB-83EDF2FF41DC}" type="datetimeFigureOut">
              <a:rPr kumimoji="1" lang="ja-JP" altLang="en-US" smtClean="0"/>
              <a:t>2021/6/24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06123E5-3CF8-4B40-9E54-3C41767BEC13}" type="slidenum">
              <a:rPr kumimoji="1" lang="ja-JP" altLang="en-US" smtClean="0"/>
              <a:t>‹#›</a:t>
            </a:fld>
            <a:endParaRPr kumimoji="1" lang="ja-JP" altLang="en-US"/>
          </a:p>
        </p:txBody>
      </p:sp>
    </p:spTree>
    <p:extLst>
      <p:ext uri="{BB962C8B-B14F-4D97-AF65-F5344CB8AC3E}">
        <p14:creationId xmlns:p14="http://schemas.microsoft.com/office/powerpoint/2010/main" val="297831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C47F090-4869-DA4C-B7AB-83EDF2FF41DC}" type="datetimeFigureOut">
              <a:rPr kumimoji="1" lang="ja-JP" altLang="en-US" smtClean="0"/>
              <a:t>2021/6/24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06123E5-3CF8-4B40-9E54-3C41767BEC13}" type="slidenum">
              <a:rPr kumimoji="1" lang="ja-JP" altLang="en-US" smtClean="0"/>
              <a:t>‹#›</a:t>
            </a:fld>
            <a:endParaRPr kumimoji="1" lang="ja-JP" altLang="en-US"/>
          </a:p>
        </p:txBody>
      </p:sp>
    </p:spTree>
    <p:extLst>
      <p:ext uri="{BB962C8B-B14F-4D97-AF65-F5344CB8AC3E}">
        <p14:creationId xmlns:p14="http://schemas.microsoft.com/office/powerpoint/2010/main" val="219573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7F090-4869-DA4C-B7AB-83EDF2FF41DC}" type="datetimeFigureOut">
              <a:rPr kumimoji="1" lang="ja-JP" altLang="en-US" smtClean="0"/>
              <a:t>2021/6/24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123E5-3CF8-4B40-9E54-3C41767BEC13}" type="slidenum">
              <a:rPr kumimoji="1" lang="ja-JP" altLang="en-US" smtClean="0"/>
              <a:t>‹#›</a:t>
            </a:fld>
            <a:endParaRPr kumimoji="1" lang="ja-JP" altLang="en-US"/>
          </a:p>
        </p:txBody>
      </p:sp>
    </p:spTree>
    <p:extLst>
      <p:ext uri="{BB962C8B-B14F-4D97-AF65-F5344CB8AC3E}">
        <p14:creationId xmlns:p14="http://schemas.microsoft.com/office/powerpoint/2010/main" val="11400984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domainq.net/rainbow-clouds-0032488/"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図 10" descr="図形, 円&#10;&#10;自動的に生成された説明">
            <a:extLst>
              <a:ext uri="{FF2B5EF4-FFF2-40B4-BE49-F238E27FC236}">
                <a16:creationId xmlns:a16="http://schemas.microsoft.com/office/drawing/2014/main" id="{AE8115FD-50D4-0441-AFE3-894915D03B8A}"/>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l="4856" r="4943" b="-1"/>
          <a:stretch/>
        </p:blipFill>
        <p:spPr>
          <a:xfrm>
            <a:off x="20" y="10"/>
            <a:ext cx="12188930" cy="6857990"/>
          </a:xfrm>
          <a:prstGeom prst="rect">
            <a:avLst/>
          </a:prstGeom>
        </p:spPr>
      </p:pic>
      <p:sp>
        <p:nvSpPr>
          <p:cNvPr id="2" name="タイトル 1">
            <a:extLst>
              <a:ext uri="{FF2B5EF4-FFF2-40B4-BE49-F238E27FC236}">
                <a16:creationId xmlns:a16="http://schemas.microsoft.com/office/drawing/2014/main" id="{169942F5-7719-8948-AD0D-172D89F8DC5A}"/>
              </a:ext>
            </a:extLst>
          </p:cNvPr>
          <p:cNvSpPr>
            <a:spLocks noGrp="1"/>
          </p:cNvSpPr>
          <p:nvPr>
            <p:ph type="ctrTitle"/>
          </p:nvPr>
        </p:nvSpPr>
        <p:spPr>
          <a:xfrm>
            <a:off x="1524000" y="1122363"/>
            <a:ext cx="9144000" cy="3063240"/>
          </a:xfrm>
        </p:spPr>
        <p:txBody>
          <a:bodyPr>
            <a:normAutofit/>
          </a:bodyPr>
          <a:lstStyle/>
          <a:p>
            <a:r>
              <a:rPr kumimoji="1" lang="ja-JP" altLang="en-US" sz="6600">
                <a:solidFill>
                  <a:srgbClr val="FF0000"/>
                </a:solidFill>
                <a:latin typeface="HGPSoeiKakugothicUB" panose="020B0900000000000000" pitchFamily="34" charset="-128"/>
                <a:ea typeface="HGPSoeiKakugothicUB" panose="020B0900000000000000" pitchFamily="34" charset="-128"/>
              </a:rPr>
              <a:t>と</a:t>
            </a:r>
            <a:r>
              <a:rPr kumimoji="1" lang="ja-JP" altLang="en-US" sz="6600">
                <a:solidFill>
                  <a:srgbClr val="FFC000"/>
                </a:solidFill>
                <a:latin typeface="HGPSoeiKakugothicUB" panose="020B0900000000000000" pitchFamily="34" charset="-128"/>
                <a:ea typeface="HGPSoeiKakugothicUB" panose="020B0900000000000000" pitchFamily="34" charset="-128"/>
              </a:rPr>
              <a:t>な</a:t>
            </a:r>
            <a:r>
              <a:rPr kumimoji="1" lang="ja-JP" altLang="en-US" sz="6600">
                <a:solidFill>
                  <a:srgbClr val="0070C0"/>
                </a:solidFill>
                <a:latin typeface="HGPSoeiKakugothicUB" panose="020B0900000000000000" pitchFamily="34" charset="-128"/>
                <a:ea typeface="HGPSoeiKakugothicUB" panose="020B0900000000000000" pitchFamily="34" charset="-128"/>
              </a:rPr>
              <a:t>り</a:t>
            </a:r>
            <a:r>
              <a:rPr kumimoji="1" lang="ja-JP" altLang="en-US" sz="6600">
                <a:solidFill>
                  <a:srgbClr val="FFFFFF"/>
                </a:solidFill>
                <a:latin typeface="HGPSoeiKakugothicUB" panose="020B0900000000000000" pitchFamily="34" charset="-128"/>
                <a:ea typeface="HGPSoeiKakugothicUB" panose="020B0900000000000000" pitchFamily="34" charset="-128"/>
              </a:rPr>
              <a:t>プロジェクト</a:t>
            </a:r>
          </a:p>
        </p:txBody>
      </p:sp>
      <p:sp>
        <p:nvSpPr>
          <p:cNvPr id="3" name="字幕 2">
            <a:extLst>
              <a:ext uri="{FF2B5EF4-FFF2-40B4-BE49-F238E27FC236}">
                <a16:creationId xmlns:a16="http://schemas.microsoft.com/office/drawing/2014/main" id="{7C8404AD-ADE5-0F41-8ED2-94B6EBFACE98}"/>
              </a:ext>
            </a:extLst>
          </p:cNvPr>
          <p:cNvSpPr>
            <a:spLocks noGrp="1"/>
          </p:cNvSpPr>
          <p:nvPr>
            <p:ph type="subTitle" idx="1"/>
          </p:nvPr>
        </p:nvSpPr>
        <p:spPr>
          <a:xfrm>
            <a:off x="1527048" y="4599432"/>
            <a:ext cx="9144000" cy="1536192"/>
          </a:xfrm>
        </p:spPr>
        <p:txBody>
          <a:bodyPr>
            <a:normAutofit/>
          </a:bodyPr>
          <a:lstStyle/>
          <a:p>
            <a:r>
              <a:rPr lang="ja-JP" altLang="en-US">
                <a:solidFill>
                  <a:srgbClr val="FFFFFF"/>
                </a:solidFill>
              </a:rPr>
              <a:t>秋葉　望</a:t>
            </a:r>
            <a:endParaRPr kumimoji="1" lang="en-US" altLang="ja-JP" dirty="0">
              <a:solidFill>
                <a:srgbClr val="FFFFFF"/>
              </a:solidFill>
            </a:endParaRPr>
          </a:p>
          <a:p>
            <a:r>
              <a:rPr lang="ja-JP" altLang="en-US">
                <a:solidFill>
                  <a:srgbClr val="FFFFFF"/>
                </a:solidFill>
              </a:rPr>
              <a:t>岩切　芳真</a:t>
            </a:r>
            <a:endParaRPr kumimoji="1" lang="ja-JP" altLang="en-US">
              <a:solidFill>
                <a:srgbClr val="FFFFFF"/>
              </a:solidFill>
            </a:endParaRPr>
          </a:p>
        </p:txBody>
      </p:sp>
      <p:sp>
        <p:nvSpPr>
          <p:cNvPr id="2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005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889B9C-CD12-1B47-B32A-7C16F467220F}"/>
              </a:ext>
            </a:extLst>
          </p:cNvPr>
          <p:cNvSpPr>
            <a:spLocks noGrp="1"/>
          </p:cNvSpPr>
          <p:nvPr>
            <p:ph type="title"/>
          </p:nvPr>
        </p:nvSpPr>
        <p:spPr/>
        <p:txBody>
          <a:bodyPr/>
          <a:lstStyle/>
          <a:p>
            <a:pPr algn="ctr"/>
            <a:r>
              <a:rPr kumimoji="1" lang="ja-JP" altLang="en-US">
                <a:latin typeface="HGPSoeiKakugothicUB" panose="020B0900000000000000" pitchFamily="34" charset="-128"/>
                <a:ea typeface="HGPSoeiKakugothicUB" panose="020B0900000000000000" pitchFamily="34" charset="-128"/>
              </a:rPr>
              <a:t>活動内容</a:t>
            </a:r>
          </a:p>
        </p:txBody>
      </p:sp>
      <p:sp>
        <p:nvSpPr>
          <p:cNvPr id="3" name="コンテンツ プレースホルダー 2">
            <a:extLst>
              <a:ext uri="{FF2B5EF4-FFF2-40B4-BE49-F238E27FC236}">
                <a16:creationId xmlns:a16="http://schemas.microsoft.com/office/drawing/2014/main" id="{46035037-0A89-9347-91BC-0DA4A3ED2C2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13703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8879A4-7AFD-5846-8D07-766F6535EB0F}"/>
              </a:ext>
            </a:extLst>
          </p:cNvPr>
          <p:cNvSpPr>
            <a:spLocks noGrp="1"/>
          </p:cNvSpPr>
          <p:nvPr>
            <p:ph type="title"/>
          </p:nvPr>
        </p:nvSpPr>
        <p:spPr/>
        <p:txBody>
          <a:bodyPr/>
          <a:lstStyle/>
          <a:p>
            <a:r>
              <a:rPr lang="ja-JP" altLang="en-US">
                <a:latin typeface="HGPSoeiKakugothicUB" panose="020B0900000000000000" pitchFamily="34" charset="-128"/>
                <a:ea typeface="HGPSoeiKakugothicUB" panose="020B0900000000000000" pitchFamily="34" charset="-128"/>
              </a:rPr>
              <a:t>秋葉がこのプロジェクトで力を入れていること</a:t>
            </a:r>
            <a:endParaRPr kumimoji="1" lang="ja-JP" altLang="en-US">
              <a:latin typeface="HGPSoeiKakugothicUB" panose="020B0900000000000000" pitchFamily="34" charset="-128"/>
              <a:ea typeface="HGPSoeiKakugothicUB" panose="020B0900000000000000" pitchFamily="34" charset="-128"/>
            </a:endParaRPr>
          </a:p>
        </p:txBody>
      </p:sp>
      <p:sp>
        <p:nvSpPr>
          <p:cNvPr id="3" name="コンテンツ プレースホルダー 2">
            <a:extLst>
              <a:ext uri="{FF2B5EF4-FFF2-40B4-BE49-F238E27FC236}">
                <a16:creationId xmlns:a16="http://schemas.microsoft.com/office/drawing/2014/main" id="{5B07A146-24E0-9146-97FF-4768FB177249}"/>
              </a:ext>
            </a:extLst>
          </p:cNvPr>
          <p:cNvSpPr>
            <a:spLocks noGrp="1"/>
          </p:cNvSpPr>
          <p:nvPr>
            <p:ph idx="1"/>
          </p:nvPr>
        </p:nvSpPr>
        <p:spPr/>
        <p:txBody>
          <a:bodyPr>
            <a:normAutofit lnSpcReduction="10000"/>
          </a:bodyPr>
          <a:lstStyle/>
          <a:p>
            <a:endParaRPr kumimoji="1" lang="en-US" altLang="ja-JP" dirty="0"/>
          </a:p>
          <a:p>
            <a:r>
              <a:rPr kumimoji="1" lang="ja-JP" altLang="en-US" sz="4000"/>
              <a:t>発想力</a:t>
            </a:r>
            <a:endParaRPr kumimoji="1" lang="en-US" altLang="ja-JP" sz="4000" dirty="0"/>
          </a:p>
          <a:p>
            <a:endParaRPr kumimoji="1" lang="en-US" altLang="ja-JP" sz="4000" dirty="0"/>
          </a:p>
          <a:p>
            <a:r>
              <a:rPr kumimoji="1" lang="ja-JP" altLang="en-US" sz="4000"/>
              <a:t>武器を多く持つ</a:t>
            </a:r>
            <a:endParaRPr kumimoji="1" lang="en-US" altLang="ja-JP" sz="4000" dirty="0"/>
          </a:p>
          <a:p>
            <a:endParaRPr kumimoji="1" lang="en-US" altLang="ja-JP" sz="4000" dirty="0"/>
          </a:p>
          <a:p>
            <a:r>
              <a:rPr lang="ja-JP" altLang="en-US" sz="4000"/>
              <a:t>より多くの人たちに使ってもらえるようにする。</a:t>
            </a:r>
            <a:endParaRPr lang="en-US" altLang="ja-JP" sz="4000" dirty="0"/>
          </a:p>
          <a:p>
            <a:endParaRPr kumimoji="1" lang="en-US" altLang="ja-JP" sz="3200" dirty="0"/>
          </a:p>
          <a:p>
            <a:endParaRPr kumimoji="1" lang="ja-JP" altLang="en-US"/>
          </a:p>
        </p:txBody>
      </p:sp>
    </p:spTree>
    <p:extLst>
      <p:ext uri="{BB962C8B-B14F-4D97-AF65-F5344CB8AC3E}">
        <p14:creationId xmlns:p14="http://schemas.microsoft.com/office/powerpoint/2010/main" val="292798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74056-7269-CA4A-A064-7BCAF814C350}"/>
              </a:ext>
            </a:extLst>
          </p:cNvPr>
          <p:cNvSpPr>
            <a:spLocks noGrp="1"/>
          </p:cNvSpPr>
          <p:nvPr>
            <p:ph type="title"/>
          </p:nvPr>
        </p:nvSpPr>
        <p:spPr/>
        <p:txBody>
          <a:bodyPr/>
          <a:lstStyle/>
          <a:p>
            <a:pPr algn="ctr"/>
            <a:r>
              <a:rPr kumimoji="1" lang="en-US" altLang="ja-JP" dirty="0">
                <a:latin typeface="HGPSoeiKakugothicUB" panose="020B0900000000000000" pitchFamily="34" charset="-128"/>
                <a:ea typeface="HGPSoeiKakugothicUB" panose="020B0900000000000000" pitchFamily="34" charset="-128"/>
              </a:rPr>
              <a:t>LIVE</a:t>
            </a:r>
            <a:r>
              <a:rPr kumimoji="1" lang="ja-JP" altLang="en-US">
                <a:latin typeface="HGPSoeiKakugothicUB" panose="020B0900000000000000" pitchFamily="34" charset="-128"/>
                <a:ea typeface="HGPSoeiKakugothicUB" panose="020B0900000000000000" pitchFamily="34" charset="-128"/>
              </a:rPr>
              <a:t>配信の魅力</a:t>
            </a:r>
          </a:p>
        </p:txBody>
      </p:sp>
      <p:sp>
        <p:nvSpPr>
          <p:cNvPr id="3" name="コンテンツ プレースホルダー 2">
            <a:extLst>
              <a:ext uri="{FF2B5EF4-FFF2-40B4-BE49-F238E27FC236}">
                <a16:creationId xmlns:a16="http://schemas.microsoft.com/office/drawing/2014/main" id="{4304B0CD-4241-324C-91BE-0DF988C7B839}"/>
              </a:ext>
            </a:extLst>
          </p:cNvPr>
          <p:cNvSpPr>
            <a:spLocks noGrp="1"/>
          </p:cNvSpPr>
          <p:nvPr>
            <p:ph idx="1"/>
          </p:nvPr>
        </p:nvSpPr>
        <p:spPr/>
        <p:txBody>
          <a:bodyPr/>
          <a:lstStyle/>
          <a:p>
            <a:r>
              <a:rPr kumimoji="1" lang="ja-JP" altLang="en-US"/>
              <a:t>「今」自分の子どもが何をしているのか気になる保護者にとって気軽に様子を見ることができる。</a:t>
            </a:r>
            <a:endParaRPr kumimoji="1" lang="en-US" altLang="ja-JP" dirty="0"/>
          </a:p>
          <a:p>
            <a:r>
              <a:rPr lang="ja-JP" altLang="en-US"/>
              <a:t>家では見せない表情や姿を逃さず捉えられる。</a:t>
            </a:r>
            <a:endParaRPr lang="en-US" altLang="ja-JP" dirty="0"/>
          </a:p>
          <a:p>
            <a:r>
              <a:rPr lang="ja-JP" altLang="en-US"/>
              <a:t>保護者も実際に行われている保育に関わりコメントをすることで園との距離を近づけることができる。</a:t>
            </a:r>
            <a:endParaRPr lang="en-US" altLang="ja-JP" dirty="0"/>
          </a:p>
          <a:p>
            <a:r>
              <a:rPr lang="en-US" altLang="ja-JP" dirty="0"/>
              <a:t>LIVE</a:t>
            </a:r>
            <a:r>
              <a:rPr lang="ja-JP" altLang="en-US"/>
              <a:t>配信を使ったオンライン研修・見学を可能にし、園の間に新しいコミュニケーションを作る。</a:t>
            </a:r>
            <a:endParaRPr lang="en-US" altLang="ja-JP" dirty="0"/>
          </a:p>
          <a:p>
            <a:r>
              <a:rPr lang="ja-JP" altLang="en-US"/>
              <a:t>コロナ禍の今行事（運動会・お遊戯会）の際に入場制限を行っている園も少ない。現地で観覧できない家族のためにもなる。</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48702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279547-E6E3-9F41-9075-D2C7EC23AA3C}"/>
              </a:ext>
            </a:extLst>
          </p:cNvPr>
          <p:cNvSpPr>
            <a:spLocks noGrp="1"/>
          </p:cNvSpPr>
          <p:nvPr>
            <p:ph type="title"/>
          </p:nvPr>
        </p:nvSpPr>
        <p:spPr/>
        <p:txBody>
          <a:bodyPr/>
          <a:lstStyle/>
          <a:p>
            <a:pPr algn="ctr"/>
            <a:r>
              <a:rPr kumimoji="1" lang="ja-JP" altLang="en-US">
                <a:latin typeface="HGPSoeiKakugothicUB" panose="020B0900000000000000" pitchFamily="34" charset="-128"/>
                <a:ea typeface="HGPSoeiKakugothicUB" panose="020B0900000000000000" pitchFamily="34" charset="-128"/>
              </a:rPr>
              <a:t>保護者からの</a:t>
            </a:r>
            <a:r>
              <a:rPr kumimoji="1" lang="en-US" altLang="ja-JP" dirty="0">
                <a:latin typeface="HGPSoeiKakugothicUB" panose="020B0900000000000000" pitchFamily="34" charset="-128"/>
                <a:ea typeface="HGPSoeiKakugothicUB" panose="020B0900000000000000" pitchFamily="34" charset="-128"/>
              </a:rPr>
              <a:t>LIVE</a:t>
            </a:r>
            <a:r>
              <a:rPr kumimoji="1" lang="ja-JP" altLang="en-US">
                <a:latin typeface="HGPSoeiKakugothicUB" panose="020B0900000000000000" pitchFamily="34" charset="-128"/>
                <a:ea typeface="HGPSoeiKakugothicUB" panose="020B0900000000000000" pitchFamily="34" charset="-128"/>
              </a:rPr>
              <a:t>配信の評価</a:t>
            </a:r>
          </a:p>
        </p:txBody>
      </p:sp>
      <p:sp>
        <p:nvSpPr>
          <p:cNvPr id="3" name="コンテンツ プレースホルダー 2">
            <a:extLst>
              <a:ext uri="{FF2B5EF4-FFF2-40B4-BE49-F238E27FC236}">
                <a16:creationId xmlns:a16="http://schemas.microsoft.com/office/drawing/2014/main" id="{E8DDB6AB-BC49-FA40-B49F-A399986C44C6}"/>
              </a:ext>
            </a:extLst>
          </p:cNvPr>
          <p:cNvSpPr>
            <a:spLocks noGrp="1"/>
          </p:cNvSpPr>
          <p:nvPr>
            <p:ph idx="1"/>
          </p:nvPr>
        </p:nvSpPr>
        <p:spPr/>
        <p:txBody>
          <a:bodyPr/>
          <a:lstStyle/>
          <a:p>
            <a:pPr marL="0" indent="0" algn="ctr">
              <a:buNone/>
            </a:pPr>
            <a:r>
              <a:rPr lang="ja-JP" altLang="en-US">
                <a:latin typeface="HGPSoeiKakugothicUB" panose="020B0900000000000000" pitchFamily="34" charset="-128"/>
                <a:ea typeface="HGPSoeiKakugothicUB" panose="020B0900000000000000" pitchFamily="34" charset="-128"/>
              </a:rPr>
              <a:t>良い評価</a:t>
            </a:r>
            <a:endParaRPr lang="en-US" altLang="ja-JP" dirty="0">
              <a:latin typeface="HGPSoeiKakugothicUB" panose="020B0900000000000000" pitchFamily="34" charset="-128"/>
              <a:ea typeface="HGPSoeiKakugothicUB" panose="020B0900000000000000" pitchFamily="34" charset="-128"/>
            </a:endParaRPr>
          </a:p>
          <a:p>
            <a:r>
              <a:rPr kumimoji="1" lang="ja-JP" altLang="en-US"/>
              <a:t>運動会では実際に自分の会場で見ていた角度とは違う角度から見られたのが良かった。</a:t>
            </a:r>
            <a:endParaRPr kumimoji="1" lang="en-US" altLang="ja-JP" dirty="0"/>
          </a:p>
          <a:p>
            <a:r>
              <a:rPr lang="ja-JP" altLang="en-US"/>
              <a:t>普段見ることのできない子ども達の姿を知ってジーンとした。</a:t>
            </a:r>
            <a:endParaRPr lang="en-US" altLang="ja-JP" dirty="0"/>
          </a:p>
          <a:p>
            <a:r>
              <a:rPr lang="ja-JP" altLang="en-US"/>
              <a:t>園で楽しく過ごしていることが分かり安心した。</a:t>
            </a:r>
            <a:endParaRPr lang="en-US" altLang="ja-JP" dirty="0"/>
          </a:p>
          <a:p>
            <a:pPr marL="0" indent="0" algn="ctr">
              <a:buNone/>
            </a:pPr>
            <a:r>
              <a:rPr lang="ja-JP" altLang="en-US">
                <a:latin typeface="HGPSoeiKakugothicUB" panose="020B0900000000000000" pitchFamily="34" charset="-128"/>
                <a:ea typeface="HGPSoeiKakugothicUB" panose="020B0900000000000000" pitchFamily="34" charset="-128"/>
              </a:rPr>
              <a:t>悪い評価</a:t>
            </a:r>
            <a:endParaRPr lang="en-US" altLang="ja-JP" dirty="0">
              <a:latin typeface="HGPSoeiKakugothicUB" panose="020B0900000000000000" pitchFamily="34" charset="-128"/>
              <a:ea typeface="HGPSoeiKakugothicUB" panose="020B0900000000000000" pitchFamily="34" charset="-128"/>
            </a:endParaRPr>
          </a:p>
          <a:p>
            <a:r>
              <a:rPr kumimoji="1" lang="ja-JP" altLang="en-US"/>
              <a:t>家庭で観覧している時に動画が止まった。</a:t>
            </a:r>
            <a:endParaRPr kumimoji="1" lang="en-US" altLang="ja-JP" dirty="0"/>
          </a:p>
          <a:p>
            <a:r>
              <a:rPr lang="ja-JP" altLang="en-US"/>
              <a:t>画像が粗く、見ずらかった。</a:t>
            </a:r>
            <a:endParaRPr kumimoji="1" lang="ja-JP" altLang="en-US"/>
          </a:p>
        </p:txBody>
      </p:sp>
    </p:spTree>
    <p:extLst>
      <p:ext uri="{BB962C8B-B14F-4D97-AF65-F5344CB8AC3E}">
        <p14:creationId xmlns:p14="http://schemas.microsoft.com/office/powerpoint/2010/main" val="3549616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45E7DB-783A-384D-807A-05B7DC534409}"/>
              </a:ext>
            </a:extLst>
          </p:cNvPr>
          <p:cNvSpPr>
            <a:spLocks noGrp="1"/>
          </p:cNvSpPr>
          <p:nvPr>
            <p:ph type="title"/>
          </p:nvPr>
        </p:nvSpPr>
        <p:spPr/>
        <p:txBody>
          <a:bodyPr/>
          <a:lstStyle/>
          <a:p>
            <a:pPr algn="ctr"/>
            <a:r>
              <a:rPr kumimoji="1" lang="ja-JP" altLang="en-US">
                <a:latin typeface="HGPSoeiKakugothicUB" panose="020B0900000000000000" pitchFamily="34" charset="-128"/>
                <a:ea typeface="HGPSoeiKakugothicUB" panose="020B0900000000000000" pitchFamily="34" charset="-128"/>
              </a:rPr>
              <a:t>保育者からの</a:t>
            </a:r>
            <a:r>
              <a:rPr kumimoji="1" lang="en-US" altLang="ja-JP" dirty="0">
                <a:latin typeface="HGPSoeiKakugothicUB" panose="020B0900000000000000" pitchFamily="34" charset="-128"/>
                <a:ea typeface="HGPSoeiKakugothicUB" panose="020B0900000000000000" pitchFamily="34" charset="-128"/>
              </a:rPr>
              <a:t>LIVE</a:t>
            </a:r>
            <a:r>
              <a:rPr kumimoji="1" lang="ja-JP" altLang="en-US">
                <a:latin typeface="HGPSoeiKakugothicUB" panose="020B0900000000000000" pitchFamily="34" charset="-128"/>
                <a:ea typeface="HGPSoeiKakugothicUB" panose="020B0900000000000000" pitchFamily="34" charset="-128"/>
              </a:rPr>
              <a:t>配信の評価</a:t>
            </a:r>
          </a:p>
        </p:txBody>
      </p:sp>
      <p:sp>
        <p:nvSpPr>
          <p:cNvPr id="3" name="コンテンツ プレースホルダー 2">
            <a:extLst>
              <a:ext uri="{FF2B5EF4-FFF2-40B4-BE49-F238E27FC236}">
                <a16:creationId xmlns:a16="http://schemas.microsoft.com/office/drawing/2014/main" id="{6019CED2-CA5B-2347-868F-DCD9CDBDA399}"/>
              </a:ext>
            </a:extLst>
          </p:cNvPr>
          <p:cNvSpPr>
            <a:spLocks noGrp="1"/>
          </p:cNvSpPr>
          <p:nvPr>
            <p:ph idx="1"/>
          </p:nvPr>
        </p:nvSpPr>
        <p:spPr/>
        <p:txBody>
          <a:bodyPr/>
          <a:lstStyle/>
          <a:p>
            <a:pPr marL="0" indent="0" algn="ctr">
              <a:buNone/>
            </a:pPr>
            <a:r>
              <a:rPr kumimoji="1" lang="ja-JP" altLang="en-US">
                <a:latin typeface="HGPSoeiKakugothicUB" panose="020B0900000000000000" pitchFamily="34" charset="-128"/>
                <a:ea typeface="HGPSoeiKakugothicUB" panose="020B0900000000000000" pitchFamily="34" charset="-128"/>
              </a:rPr>
              <a:t>良い評価</a:t>
            </a:r>
            <a:endParaRPr kumimoji="1" lang="en-US" altLang="ja-JP" dirty="0">
              <a:latin typeface="HGPSoeiKakugothicUB" panose="020B0900000000000000" pitchFamily="34" charset="-128"/>
              <a:ea typeface="HGPSoeiKakugothicUB" panose="020B0900000000000000" pitchFamily="34" charset="-128"/>
            </a:endParaRPr>
          </a:p>
          <a:p>
            <a:r>
              <a:rPr kumimoji="1" lang="ja-JP" altLang="en-US"/>
              <a:t>連絡帳だけの時と比べると保護者との信頼関係が深まっている。</a:t>
            </a:r>
            <a:endParaRPr kumimoji="1" lang="en-US" altLang="ja-JP" dirty="0"/>
          </a:p>
          <a:p>
            <a:r>
              <a:rPr lang="ja-JP" altLang="en-US"/>
              <a:t>園の</a:t>
            </a:r>
            <a:r>
              <a:rPr lang="en-US" altLang="ja-JP" dirty="0"/>
              <a:t>ITC</a:t>
            </a:r>
            <a:r>
              <a:rPr lang="ja-JP" altLang="en-US"/>
              <a:t>化に対する先生方の意識（写真や動画を編集・</a:t>
            </a:r>
            <a:r>
              <a:rPr lang="en-US" altLang="ja-JP" dirty="0"/>
              <a:t>ITC</a:t>
            </a:r>
            <a:r>
              <a:rPr lang="ja-JP" altLang="en-US"/>
              <a:t>スキルのや自主性）が高まった。</a:t>
            </a:r>
            <a:endParaRPr lang="en-US" altLang="ja-JP" dirty="0"/>
          </a:p>
          <a:p>
            <a:r>
              <a:rPr lang="ja-JP" altLang="en-US"/>
              <a:t>保護者の園への理解が深まり、先生とのコミュニケーションが充実する。</a:t>
            </a:r>
            <a:endParaRPr lang="en-US" altLang="ja-JP" dirty="0"/>
          </a:p>
          <a:p>
            <a:pPr marL="0" indent="0" algn="ctr">
              <a:buNone/>
            </a:pPr>
            <a:r>
              <a:rPr lang="ja-JP" altLang="en-US">
                <a:latin typeface="HGPSoeiKakugothicUB" panose="020B0900000000000000" pitchFamily="34" charset="-128"/>
                <a:ea typeface="HGPSoeiKakugothicUB" panose="020B0900000000000000" pitchFamily="34" charset="-128"/>
              </a:rPr>
              <a:t>悪い評価</a:t>
            </a:r>
            <a:endParaRPr lang="en-US" altLang="ja-JP" dirty="0">
              <a:latin typeface="HGPSoeiKakugothicUB" panose="020B0900000000000000" pitchFamily="34" charset="-128"/>
              <a:ea typeface="HGPSoeiKakugothicUB" panose="020B0900000000000000" pitchFamily="34" charset="-128"/>
            </a:endParaRPr>
          </a:p>
          <a:p>
            <a:r>
              <a:rPr lang="ja-JP" altLang="en-US">
                <a:latin typeface="+mn-ea"/>
              </a:rPr>
              <a:t>子どもを名指しで注意している声が入ってしまうのが心配。</a:t>
            </a:r>
            <a:endParaRPr lang="en-US" altLang="ja-JP" dirty="0">
              <a:latin typeface="+mn-ea"/>
            </a:endParaRPr>
          </a:p>
          <a:p>
            <a:r>
              <a:rPr lang="ja-JP" altLang="en-US">
                <a:latin typeface="+mn-ea"/>
              </a:rPr>
              <a:t>映って欲しくない部分もある。</a:t>
            </a:r>
            <a:endParaRPr lang="en-US" altLang="ja-JP" dirty="0">
              <a:latin typeface="+mn-ea"/>
            </a:endParaRPr>
          </a:p>
          <a:p>
            <a:pPr marL="0" indent="0" algn="ctr">
              <a:buNone/>
            </a:pPr>
            <a:endParaRPr lang="en-US" altLang="ja-JP" dirty="0">
              <a:latin typeface="HGPSoeiKakugothicUB" panose="020B0900000000000000" pitchFamily="34" charset="-128"/>
              <a:ea typeface="HGPSoeiKakugothicUB" panose="020B0900000000000000" pitchFamily="34" charset="-128"/>
            </a:endParaRPr>
          </a:p>
          <a:p>
            <a:pPr marL="0" indent="0" algn="ctr">
              <a:buNone/>
            </a:pPr>
            <a:endParaRPr lang="en-US" altLang="ja-JP" dirty="0">
              <a:latin typeface="HGPSoeiKakugothicUB" panose="020B0900000000000000" pitchFamily="34" charset="-128"/>
              <a:ea typeface="HGPSoeiKakugothicUB" panose="020B0900000000000000" pitchFamily="34" charset="-128"/>
            </a:endParaRPr>
          </a:p>
          <a:p>
            <a:endParaRPr lang="en-US" altLang="ja-JP" dirty="0"/>
          </a:p>
          <a:p>
            <a:endParaRPr kumimoji="1" lang="ja-JP" altLang="en-US"/>
          </a:p>
        </p:txBody>
      </p:sp>
    </p:spTree>
    <p:extLst>
      <p:ext uri="{BB962C8B-B14F-4D97-AF65-F5344CB8AC3E}">
        <p14:creationId xmlns:p14="http://schemas.microsoft.com/office/powerpoint/2010/main" val="1786748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165477-8414-FA44-97E3-FE363DF199E0}"/>
              </a:ext>
            </a:extLst>
          </p:cNvPr>
          <p:cNvSpPr>
            <a:spLocks noGrp="1"/>
          </p:cNvSpPr>
          <p:nvPr>
            <p:ph type="title"/>
          </p:nvPr>
        </p:nvSpPr>
        <p:spPr/>
        <p:txBody>
          <a:bodyPr/>
          <a:lstStyle/>
          <a:p>
            <a:pPr algn="ctr"/>
            <a:r>
              <a:rPr kumimoji="1" lang="ja-JP" altLang="en-US">
                <a:latin typeface="HGPSoeiKakugothicUB" panose="020B0900000000000000" pitchFamily="34" charset="-128"/>
                <a:ea typeface="HGPSoeiKakugothicUB" panose="020B0900000000000000" pitchFamily="34" charset="-128"/>
              </a:rPr>
              <a:t>評価を踏まえて園がとった行動</a:t>
            </a:r>
          </a:p>
        </p:txBody>
      </p:sp>
      <p:sp>
        <p:nvSpPr>
          <p:cNvPr id="3" name="コンテンツ プレースホルダー 2">
            <a:extLst>
              <a:ext uri="{FF2B5EF4-FFF2-40B4-BE49-F238E27FC236}">
                <a16:creationId xmlns:a16="http://schemas.microsoft.com/office/drawing/2014/main" id="{DED91E41-7D88-D24B-8F14-1727464743CF}"/>
              </a:ext>
            </a:extLst>
          </p:cNvPr>
          <p:cNvSpPr>
            <a:spLocks noGrp="1"/>
          </p:cNvSpPr>
          <p:nvPr>
            <p:ph idx="1"/>
          </p:nvPr>
        </p:nvSpPr>
        <p:spPr/>
        <p:txBody>
          <a:bodyPr/>
          <a:lstStyle/>
          <a:p>
            <a:pPr marL="0" indent="0">
              <a:buNone/>
            </a:pPr>
            <a:r>
              <a:rPr kumimoji="1" lang="ja-JP" altLang="en-US"/>
              <a:t>固定アングル＝行事</a:t>
            </a:r>
            <a:endParaRPr kumimoji="1" lang="en-US" altLang="ja-JP" dirty="0"/>
          </a:p>
          <a:p>
            <a:pPr marL="0" indent="0">
              <a:buNone/>
            </a:pPr>
            <a:r>
              <a:rPr lang="ja-JP" altLang="en-US"/>
              <a:t>手持ちアングル＝日常（舞台裏等）</a:t>
            </a:r>
            <a:endParaRPr lang="en-US" altLang="ja-JP" dirty="0"/>
          </a:p>
          <a:p>
            <a:r>
              <a:rPr lang="ja-JP" altLang="en-US"/>
              <a:t>短縮時間の配信</a:t>
            </a:r>
            <a:endParaRPr lang="en-US" altLang="ja-JP" dirty="0"/>
          </a:p>
          <a:p>
            <a:r>
              <a:rPr lang="ja-JP" altLang="en-US"/>
              <a:t>撮影ポイントを決めて共有</a:t>
            </a:r>
            <a:endParaRPr lang="en-US" altLang="ja-JP" dirty="0"/>
          </a:p>
          <a:p>
            <a:r>
              <a:rPr lang="ja-JP" altLang="en-US"/>
              <a:t>手持ちで意図的に撮影</a:t>
            </a:r>
            <a:endParaRPr lang="en-US" altLang="ja-JP" dirty="0"/>
          </a:p>
          <a:p>
            <a:r>
              <a:rPr lang="ja-JP" altLang="en-US"/>
              <a:t>アクシデントの際は撮影する人がコメントをする。</a:t>
            </a:r>
            <a:endParaRPr lang="en-US" altLang="ja-JP" dirty="0"/>
          </a:p>
        </p:txBody>
      </p:sp>
    </p:spTree>
    <p:extLst>
      <p:ext uri="{BB962C8B-B14F-4D97-AF65-F5344CB8AC3E}">
        <p14:creationId xmlns:p14="http://schemas.microsoft.com/office/powerpoint/2010/main" val="880132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1BFEC9-5D89-704E-9F13-EEDF6FC7762D}"/>
              </a:ext>
            </a:extLst>
          </p:cNvPr>
          <p:cNvSpPr>
            <a:spLocks noGrp="1"/>
          </p:cNvSpPr>
          <p:nvPr>
            <p:ph type="title"/>
          </p:nvPr>
        </p:nvSpPr>
        <p:spPr/>
        <p:txBody>
          <a:bodyPr/>
          <a:lstStyle/>
          <a:p>
            <a:pPr algn="ctr"/>
            <a:r>
              <a:rPr kumimoji="1" lang="ja-JP" altLang="en-US">
                <a:latin typeface="HGPSoeiKakugothicUB" panose="020B0900000000000000" pitchFamily="34" charset="-128"/>
                <a:ea typeface="HGPSoeiKakugothicUB" panose="020B0900000000000000" pitchFamily="34" charset="-128"/>
              </a:rPr>
              <a:t>園が思う</a:t>
            </a:r>
            <a:r>
              <a:rPr kumimoji="1" lang="en-US" altLang="ja-JP" dirty="0">
                <a:latin typeface="HGPSoeiKakugothicUB" panose="020B0900000000000000" pitchFamily="34" charset="-128"/>
                <a:ea typeface="HGPSoeiKakugothicUB" panose="020B0900000000000000" pitchFamily="34" charset="-128"/>
              </a:rPr>
              <a:t>LIVE</a:t>
            </a:r>
            <a:r>
              <a:rPr kumimoji="1" lang="ja-JP" altLang="en-US">
                <a:latin typeface="HGPSoeiKakugothicUB" panose="020B0900000000000000" pitchFamily="34" charset="-128"/>
                <a:ea typeface="HGPSoeiKakugothicUB" panose="020B0900000000000000" pitchFamily="34" charset="-128"/>
              </a:rPr>
              <a:t>配信とは</a:t>
            </a:r>
          </a:p>
        </p:txBody>
      </p:sp>
      <p:sp>
        <p:nvSpPr>
          <p:cNvPr id="3" name="コンテンツ プレースホルダー 2">
            <a:extLst>
              <a:ext uri="{FF2B5EF4-FFF2-40B4-BE49-F238E27FC236}">
                <a16:creationId xmlns:a16="http://schemas.microsoft.com/office/drawing/2014/main" id="{15AB0220-E392-C748-BA31-9AA6801AD9DC}"/>
              </a:ext>
            </a:extLst>
          </p:cNvPr>
          <p:cNvSpPr>
            <a:spLocks noGrp="1"/>
          </p:cNvSpPr>
          <p:nvPr>
            <p:ph idx="1"/>
          </p:nvPr>
        </p:nvSpPr>
        <p:spPr/>
        <p:txBody>
          <a:bodyPr/>
          <a:lstStyle/>
          <a:p>
            <a:r>
              <a:rPr kumimoji="1" lang="ja-JP" altLang="en-US"/>
              <a:t>１００点は目指さない。</a:t>
            </a:r>
            <a:endParaRPr kumimoji="1" lang="en-US" altLang="ja-JP" dirty="0"/>
          </a:p>
          <a:p>
            <a:pPr marL="0" indent="0">
              <a:buNone/>
            </a:pPr>
            <a:r>
              <a:rPr lang="en-US" altLang="ja-JP" dirty="0"/>
              <a:t>LIVE</a:t>
            </a:r>
            <a:r>
              <a:rPr lang="ja-JP" altLang="en-US"/>
              <a:t>配信では失敗やトラブルを避けられない部分がある。完璧を目指すとなると何もできなくなる。</a:t>
            </a:r>
            <a:endParaRPr kumimoji="1" lang="en-US" altLang="ja-JP" dirty="0"/>
          </a:p>
          <a:p>
            <a:r>
              <a:rPr lang="ja-JP" altLang="en-US"/>
              <a:t>成長の過程を伝える。</a:t>
            </a:r>
            <a:endParaRPr lang="en-US" altLang="ja-JP" dirty="0"/>
          </a:p>
          <a:p>
            <a:r>
              <a:rPr lang="ja-JP" altLang="en-US"/>
              <a:t>一つのツールに過ぎない。</a:t>
            </a:r>
            <a:endParaRPr lang="en-US" altLang="ja-JP" dirty="0"/>
          </a:p>
          <a:p>
            <a:pPr marL="0" indent="0">
              <a:buNone/>
            </a:pPr>
            <a:r>
              <a:rPr lang="en-US" altLang="ja-JP" dirty="0"/>
              <a:t>LIVE</a:t>
            </a:r>
            <a:r>
              <a:rPr lang="ja-JP" altLang="en-US"/>
              <a:t>配信は一つのツールであり、決して保育の全てを伝えるものではない。あくまでも「教育」のために実施するもので、エンターテイメント性を追求し過ぎないようにしている。</a:t>
            </a:r>
            <a:endParaRPr lang="en-US" altLang="ja-JP" dirty="0"/>
          </a:p>
          <a:p>
            <a:endParaRPr lang="en-US" altLang="ja-JP" dirty="0"/>
          </a:p>
        </p:txBody>
      </p:sp>
    </p:spTree>
    <p:extLst>
      <p:ext uri="{BB962C8B-B14F-4D97-AF65-F5344CB8AC3E}">
        <p14:creationId xmlns:p14="http://schemas.microsoft.com/office/powerpoint/2010/main" val="2374012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FFAF37-50F0-1049-BBDD-265A37A3B69A}"/>
              </a:ext>
            </a:extLst>
          </p:cNvPr>
          <p:cNvSpPr>
            <a:spLocks noGrp="1"/>
          </p:cNvSpPr>
          <p:nvPr>
            <p:ph type="title"/>
          </p:nvPr>
        </p:nvSpPr>
        <p:spPr/>
        <p:txBody>
          <a:bodyPr/>
          <a:lstStyle/>
          <a:p>
            <a:pPr algn="ctr"/>
            <a:r>
              <a:rPr kumimoji="1" lang="ja-JP" altLang="en-US">
                <a:latin typeface="HGPSoeiKakugothicUB" panose="020B0900000000000000" pitchFamily="34" charset="-128"/>
                <a:ea typeface="HGPSoeiKakugothicUB" panose="020B0900000000000000" pitchFamily="34" charset="-128"/>
              </a:rPr>
              <a:t>岩切　芳真</a:t>
            </a:r>
          </a:p>
        </p:txBody>
      </p:sp>
      <p:sp>
        <p:nvSpPr>
          <p:cNvPr id="3" name="コンテンツ プレースホルダー 2">
            <a:extLst>
              <a:ext uri="{FF2B5EF4-FFF2-40B4-BE49-F238E27FC236}">
                <a16:creationId xmlns:a16="http://schemas.microsoft.com/office/drawing/2014/main" id="{CC84009E-D3CA-3D46-8780-1EBA4065BB8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12902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7FFCAA-EB5A-5548-8842-1C8A94928DC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88C6322-9C3D-C944-A26F-0AF4EC87C40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052971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BAECFE-D9F8-DA43-A8CE-56746833A05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E03CEB4-0BCB-6D47-8F33-FC770986584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013766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C1D7E-BBAD-7B4C-84C3-EF6E409471AE}"/>
              </a:ext>
            </a:extLst>
          </p:cNvPr>
          <p:cNvSpPr>
            <a:spLocks noGrp="1"/>
          </p:cNvSpPr>
          <p:nvPr>
            <p:ph type="title"/>
          </p:nvPr>
        </p:nvSpPr>
        <p:spPr/>
        <p:txBody>
          <a:bodyPr/>
          <a:lstStyle/>
          <a:p>
            <a:pPr algn="ctr"/>
            <a:r>
              <a:rPr kumimoji="1" lang="ja-JP" altLang="en-US">
                <a:latin typeface="HGPSoeiKakugothicUB" panose="020B0900000000000000" pitchFamily="34" charset="-128"/>
                <a:ea typeface="HGPSoeiKakugothicUB" panose="020B0900000000000000" pitchFamily="34" charset="-128"/>
              </a:rPr>
              <a:t>動機</a:t>
            </a:r>
          </a:p>
        </p:txBody>
      </p:sp>
      <p:sp>
        <p:nvSpPr>
          <p:cNvPr id="3" name="コンテンツ プレースホルダー 2">
            <a:extLst>
              <a:ext uri="{FF2B5EF4-FFF2-40B4-BE49-F238E27FC236}">
                <a16:creationId xmlns:a16="http://schemas.microsoft.com/office/drawing/2014/main" id="{A058BEE9-2402-9249-8BB4-16254997EF23}"/>
              </a:ext>
            </a:extLst>
          </p:cNvPr>
          <p:cNvSpPr>
            <a:spLocks noGrp="1"/>
          </p:cNvSpPr>
          <p:nvPr>
            <p:ph idx="1"/>
          </p:nvPr>
        </p:nvSpPr>
        <p:spPr/>
        <p:txBody>
          <a:bodyPr/>
          <a:lstStyle/>
          <a:p>
            <a:r>
              <a:rPr kumimoji="1" lang="ja-JP" altLang="en-US"/>
              <a:t>大学の授業で特徴的な園や面白い活動が取り上げられ、私たちは多くのことを考え学ぶことができました。もし、園同士が自分たちの活動を共有した場合お互い刺激を受け新たな保育が生まれると考えたからです。</a:t>
            </a:r>
            <a:endParaRPr kumimoji="1" lang="en-US" altLang="ja-JP" dirty="0"/>
          </a:p>
          <a:p>
            <a:r>
              <a:rPr kumimoji="1" lang="ja-JP" altLang="en-US"/>
              <a:t>子どもと保護者、保護者と園、園と園の距離が私たちは少し遠いと感じていました。そしてこの距離を埋める何かを作りたいという気持ちからです。</a:t>
            </a:r>
            <a:endParaRPr kumimoji="1" lang="en-US" altLang="ja-JP" dirty="0"/>
          </a:p>
          <a:p>
            <a:r>
              <a:rPr kumimoji="1" lang="ja-JP" altLang="en-US"/>
              <a:t>日本の保育業界では保育者不足が問題になっていますが、保育者を増やす以外に支えるという面で力になれると考えたからです。</a:t>
            </a:r>
            <a:endParaRPr kumimoji="1" lang="en-US" altLang="ja-JP" dirty="0"/>
          </a:p>
          <a:p>
            <a:endParaRPr kumimoji="1" lang="ja-JP" altLang="en-US"/>
          </a:p>
        </p:txBody>
      </p:sp>
    </p:spTree>
    <p:extLst>
      <p:ext uri="{BB962C8B-B14F-4D97-AF65-F5344CB8AC3E}">
        <p14:creationId xmlns:p14="http://schemas.microsoft.com/office/powerpoint/2010/main" val="235680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02FF31-CF77-BF48-9741-E3E40A9A47FD}"/>
              </a:ext>
            </a:extLst>
          </p:cNvPr>
          <p:cNvSpPr>
            <a:spLocks noGrp="1"/>
          </p:cNvSpPr>
          <p:nvPr>
            <p:ph type="title"/>
          </p:nvPr>
        </p:nvSpPr>
        <p:spPr/>
        <p:txBody>
          <a:bodyPr/>
          <a:lstStyle/>
          <a:p>
            <a:pPr algn="ctr"/>
            <a:r>
              <a:rPr lang="ja-JP" altLang="en-US">
                <a:latin typeface="HGPSoeiKakugothicUB" panose="020B0900000000000000" pitchFamily="34" charset="-128"/>
                <a:ea typeface="HGPSoeiKakugothicUB" panose="020B0900000000000000" pitchFamily="34" charset="-128"/>
                <a:cs typeface="Aharoni" panose="02010803020104030203" pitchFamily="2" charset="-79"/>
              </a:rPr>
              <a:t>目的</a:t>
            </a:r>
            <a:endParaRPr kumimoji="1" lang="ja-JP" altLang="en-US">
              <a:latin typeface="HGPSoeiKakugothicUB" panose="020B0900000000000000" pitchFamily="34" charset="-128"/>
              <a:ea typeface="HGPSoeiKakugothicUB" panose="020B0900000000000000" pitchFamily="34" charset="-128"/>
              <a:cs typeface="Aharoni" panose="02010803020104030203" pitchFamily="2" charset="-79"/>
            </a:endParaRPr>
          </a:p>
        </p:txBody>
      </p:sp>
      <p:sp>
        <p:nvSpPr>
          <p:cNvPr id="3" name="コンテンツ プレースホルダー 2">
            <a:extLst>
              <a:ext uri="{FF2B5EF4-FFF2-40B4-BE49-F238E27FC236}">
                <a16:creationId xmlns:a16="http://schemas.microsoft.com/office/drawing/2014/main" id="{DC15142E-B47A-6C48-A3EF-5EBB0FE129F4}"/>
              </a:ext>
            </a:extLst>
          </p:cNvPr>
          <p:cNvSpPr>
            <a:spLocks noGrp="1"/>
          </p:cNvSpPr>
          <p:nvPr>
            <p:ph idx="1"/>
          </p:nvPr>
        </p:nvSpPr>
        <p:spPr/>
        <p:txBody>
          <a:bodyPr/>
          <a:lstStyle/>
          <a:p>
            <a:r>
              <a:rPr lang="ja-JP" altLang="en-US" sz="3200"/>
              <a:t>保育の「おもしろさ」を広める。</a:t>
            </a:r>
            <a:endParaRPr lang="en-US" altLang="ja-JP" sz="3200" dirty="0"/>
          </a:p>
          <a:p>
            <a:r>
              <a:rPr lang="ja-JP" altLang="en-US" sz="3200"/>
              <a:t>保育の質の向上。</a:t>
            </a:r>
            <a:endParaRPr lang="en-US" altLang="ja-JP" sz="3200" dirty="0"/>
          </a:p>
          <a:p>
            <a:r>
              <a:rPr lang="ja-JP" altLang="en-US" sz="3200"/>
              <a:t>保育者の地位を上げる。</a:t>
            </a:r>
            <a:endParaRPr lang="en-US" altLang="ja-JP" sz="3200" dirty="0"/>
          </a:p>
          <a:p>
            <a:r>
              <a:rPr lang="ja-JP" altLang="en-US" sz="3200"/>
              <a:t>保育者の負担減少。</a:t>
            </a:r>
            <a:endParaRPr lang="en-US" altLang="ja-JP" sz="3200" dirty="0"/>
          </a:p>
          <a:p>
            <a:r>
              <a:rPr kumimoji="1" lang="ja-JP" altLang="en-US" sz="3200"/>
              <a:t>園同士の繋がりを生み出し、保育に多様性を持たせる。</a:t>
            </a:r>
            <a:endParaRPr kumimoji="1" lang="en-US" altLang="ja-JP" sz="3200" dirty="0"/>
          </a:p>
          <a:p>
            <a:r>
              <a:rPr lang="ja-JP" altLang="en-US" sz="3200"/>
              <a:t>実際に自分の目でたくさんの園を見て周り、保育について理解を深める</a:t>
            </a:r>
            <a:r>
              <a:rPr lang="ja-JP" altLang="en-US"/>
              <a:t>。</a:t>
            </a:r>
            <a:endParaRPr lang="en-US" altLang="ja-JP" dirty="0"/>
          </a:p>
          <a:p>
            <a:endParaRPr kumimoji="1" lang="en-US" altLang="ja-JP" dirty="0"/>
          </a:p>
        </p:txBody>
      </p:sp>
    </p:spTree>
    <p:extLst>
      <p:ext uri="{BB962C8B-B14F-4D97-AF65-F5344CB8AC3E}">
        <p14:creationId xmlns:p14="http://schemas.microsoft.com/office/powerpoint/2010/main" val="1463085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FFADAB-E721-594E-832D-3B9203BDF340}"/>
              </a:ext>
            </a:extLst>
          </p:cNvPr>
          <p:cNvSpPr>
            <a:spLocks noGrp="1"/>
          </p:cNvSpPr>
          <p:nvPr>
            <p:ph type="title"/>
          </p:nvPr>
        </p:nvSpPr>
        <p:spPr/>
        <p:txBody>
          <a:bodyPr/>
          <a:lstStyle/>
          <a:p>
            <a:pPr algn="ctr"/>
            <a:r>
              <a:rPr lang="ja-JP" altLang="en-US">
                <a:latin typeface="HGPSoeiKakugothicUB" panose="020B0900000000000000" pitchFamily="34" charset="-128"/>
                <a:ea typeface="HGPSoeiKakugothicUB" panose="020B0900000000000000" pitchFamily="34" charset="-128"/>
              </a:rPr>
              <a:t>思いついたこと</a:t>
            </a:r>
            <a:endParaRPr kumimoji="1" lang="ja-JP" altLang="en-US">
              <a:latin typeface="HGPSoeiKakugothicUB" panose="020B0900000000000000" pitchFamily="34" charset="-128"/>
              <a:ea typeface="HGPSoeiKakugothicUB" panose="020B0900000000000000" pitchFamily="34" charset="-128"/>
            </a:endParaRPr>
          </a:p>
        </p:txBody>
      </p:sp>
      <p:sp>
        <p:nvSpPr>
          <p:cNvPr id="3" name="コンテンツ プレースホルダー 2">
            <a:extLst>
              <a:ext uri="{FF2B5EF4-FFF2-40B4-BE49-F238E27FC236}">
                <a16:creationId xmlns:a16="http://schemas.microsoft.com/office/drawing/2014/main" id="{E527C129-AD25-1B41-BA98-BE276AC8DCD4}"/>
              </a:ext>
            </a:extLst>
          </p:cNvPr>
          <p:cNvSpPr>
            <a:spLocks noGrp="1"/>
          </p:cNvSpPr>
          <p:nvPr>
            <p:ph idx="1"/>
          </p:nvPr>
        </p:nvSpPr>
        <p:spPr/>
        <p:txBody>
          <a:bodyPr/>
          <a:lstStyle/>
          <a:p>
            <a:r>
              <a:rPr kumimoji="1" lang="en-US" altLang="ja-JP" dirty="0"/>
              <a:t>LIVE</a:t>
            </a:r>
            <a:r>
              <a:rPr kumimoji="1" lang="ja-JP" altLang="en-US"/>
              <a:t>配信　←　を使って遠くから研修も。</a:t>
            </a:r>
            <a:endParaRPr kumimoji="1" lang="en-US" altLang="ja-JP" dirty="0"/>
          </a:p>
          <a:p>
            <a:r>
              <a:rPr lang="ja-JP" altLang="en-US"/>
              <a:t>ランキング表（指導案・保育活動・絵本・手遊びなど）</a:t>
            </a:r>
            <a:endParaRPr lang="en-US" altLang="ja-JP" dirty="0"/>
          </a:p>
          <a:p>
            <a:r>
              <a:rPr kumimoji="1" lang="ja-JP" altLang="en-US"/>
              <a:t>保育・家庭関係で活躍する便利アイテム紹介</a:t>
            </a:r>
            <a:endParaRPr kumimoji="1" lang="en-US" altLang="ja-JP" dirty="0"/>
          </a:p>
          <a:p>
            <a:r>
              <a:rPr lang="ja-JP" altLang="en-US"/>
              <a:t>みんな大好き知恵袋（保育者も保護者もなんでも質問箱）</a:t>
            </a:r>
            <a:endParaRPr lang="en-US" altLang="ja-JP" dirty="0"/>
          </a:p>
          <a:p>
            <a:r>
              <a:rPr kumimoji="1" lang="ja-JP" altLang="en-US"/>
              <a:t>園の自慢大会（年に一度）</a:t>
            </a:r>
            <a:endParaRPr kumimoji="1" lang="en-US" altLang="ja-JP" dirty="0"/>
          </a:p>
          <a:p>
            <a:r>
              <a:rPr lang="en-US" altLang="ja-JP" dirty="0"/>
              <a:t>YouTube</a:t>
            </a:r>
          </a:p>
          <a:p>
            <a:endParaRPr kumimoji="1" lang="ja-JP" altLang="en-US"/>
          </a:p>
        </p:txBody>
      </p:sp>
    </p:spTree>
    <p:extLst>
      <p:ext uri="{BB962C8B-B14F-4D97-AF65-F5344CB8AC3E}">
        <p14:creationId xmlns:p14="http://schemas.microsoft.com/office/powerpoint/2010/main" val="7832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2E0711-B7A9-E84C-BDD5-131310108A1A}"/>
              </a:ext>
            </a:extLst>
          </p:cNvPr>
          <p:cNvSpPr>
            <a:spLocks noGrp="1"/>
          </p:cNvSpPr>
          <p:nvPr>
            <p:ph type="title"/>
          </p:nvPr>
        </p:nvSpPr>
        <p:spPr/>
        <p:txBody>
          <a:bodyPr/>
          <a:lstStyle/>
          <a:p>
            <a:pPr algn="ctr"/>
            <a:r>
              <a:rPr kumimoji="1" lang="ja-JP" altLang="en-US">
                <a:latin typeface="HGPSoeiKakugothicUB" panose="020B0900000000000000" pitchFamily="34" charset="-128"/>
                <a:ea typeface="HGPSoeiKakugothicUB" panose="020B0900000000000000" pitchFamily="34" charset="-128"/>
              </a:rPr>
              <a:t>既に行われている活動</a:t>
            </a:r>
          </a:p>
        </p:txBody>
      </p:sp>
      <p:sp>
        <p:nvSpPr>
          <p:cNvPr id="3" name="コンテンツ プレースホルダー 2">
            <a:extLst>
              <a:ext uri="{FF2B5EF4-FFF2-40B4-BE49-F238E27FC236}">
                <a16:creationId xmlns:a16="http://schemas.microsoft.com/office/drawing/2014/main" id="{2D64209D-B5DF-4046-B2EA-991CF899B964}"/>
              </a:ext>
            </a:extLst>
          </p:cNvPr>
          <p:cNvSpPr>
            <a:spLocks noGrp="1"/>
          </p:cNvSpPr>
          <p:nvPr>
            <p:ph idx="1"/>
          </p:nvPr>
        </p:nvSpPr>
        <p:spPr/>
        <p:txBody>
          <a:bodyPr/>
          <a:lstStyle/>
          <a:p>
            <a:r>
              <a:rPr kumimoji="1" lang="en-US" altLang="ja-JP" dirty="0"/>
              <a:t>LIVE</a:t>
            </a:r>
            <a:r>
              <a:rPr kumimoji="1" lang="ja-JP" altLang="en-US"/>
              <a:t>配信</a:t>
            </a:r>
            <a:endParaRPr kumimoji="1" lang="en-US" altLang="ja-JP" dirty="0"/>
          </a:p>
          <a:p>
            <a:r>
              <a:rPr lang="ja-JP" altLang="en-US"/>
              <a:t>サイト運営側が提供する研修</a:t>
            </a:r>
            <a:endParaRPr lang="en-US" altLang="ja-JP" dirty="0"/>
          </a:p>
          <a:p>
            <a:r>
              <a:rPr lang="ja-JP" altLang="en-US"/>
              <a:t>保育者の負担を減らすサービス・ツール</a:t>
            </a:r>
            <a:endParaRPr lang="en-US" altLang="ja-JP" dirty="0"/>
          </a:p>
          <a:p>
            <a:pPr marL="0" indent="0">
              <a:buNone/>
            </a:pPr>
            <a:r>
              <a:rPr lang="ja-JP" altLang="en-US"/>
              <a:t>「</a:t>
            </a:r>
            <a:r>
              <a:rPr lang="en-US" altLang="ja-JP" dirty="0" err="1"/>
              <a:t>CoDOMON</a:t>
            </a:r>
            <a:r>
              <a:rPr lang="ja-JP" altLang="en-US"/>
              <a:t>」「</a:t>
            </a:r>
            <a:r>
              <a:rPr lang="en-US" altLang="ja-JP" dirty="0" err="1"/>
              <a:t>hugumo</a:t>
            </a:r>
            <a:r>
              <a:rPr lang="ja-JP" altLang="en-US"/>
              <a:t>」「</a:t>
            </a:r>
            <a:r>
              <a:rPr lang="en-US" altLang="ja-JP" dirty="0"/>
              <a:t>kids plus</a:t>
            </a:r>
            <a:r>
              <a:rPr lang="ja-JP" altLang="en-US"/>
              <a:t>」「</a:t>
            </a:r>
            <a:r>
              <a:rPr lang="en-US" altLang="ja-JP" dirty="0" err="1"/>
              <a:t>kidsly</a:t>
            </a:r>
            <a:r>
              <a:rPr lang="ja-JP" altLang="en-US"/>
              <a:t>」「</a:t>
            </a:r>
            <a:r>
              <a:rPr lang="en-US" altLang="ja-JP" dirty="0" err="1"/>
              <a:t>wel</a:t>
            </a:r>
            <a:r>
              <a:rPr lang="en-US" altLang="ja-JP" dirty="0"/>
              <a:t>-kids</a:t>
            </a:r>
            <a:r>
              <a:rPr lang="ja-JP" altLang="en-US"/>
              <a:t>」</a:t>
            </a:r>
            <a:endParaRPr lang="en-US" altLang="ja-JP" dirty="0"/>
          </a:p>
          <a:p>
            <a:pPr marL="0" indent="0">
              <a:buNone/>
            </a:pPr>
            <a:r>
              <a:rPr lang="ja-JP" altLang="en-US"/>
              <a:t>（シフト管理・精算・書類作成・登降園の記録）</a:t>
            </a:r>
            <a:endParaRPr lang="en-US" altLang="ja-JP" dirty="0"/>
          </a:p>
          <a:p>
            <a:r>
              <a:rPr lang="ja-JP" altLang="en-US"/>
              <a:t>保護者との連絡ツール</a:t>
            </a:r>
            <a:endParaRPr lang="en-US" altLang="ja-JP" dirty="0"/>
          </a:p>
          <a:p>
            <a:endParaRPr lang="en-US" altLang="ja-JP" dirty="0"/>
          </a:p>
          <a:p>
            <a:endParaRPr kumimoji="1" lang="ja-JP" altLang="en-US"/>
          </a:p>
        </p:txBody>
      </p:sp>
    </p:spTree>
    <p:extLst>
      <p:ext uri="{BB962C8B-B14F-4D97-AF65-F5344CB8AC3E}">
        <p14:creationId xmlns:p14="http://schemas.microsoft.com/office/powerpoint/2010/main" val="322823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55DFDA-B488-504B-9903-BFD59084AFA4}"/>
              </a:ext>
            </a:extLst>
          </p:cNvPr>
          <p:cNvSpPr>
            <a:spLocks noGrp="1"/>
          </p:cNvSpPr>
          <p:nvPr>
            <p:ph type="title"/>
          </p:nvPr>
        </p:nvSpPr>
        <p:spPr/>
        <p:txBody>
          <a:bodyPr/>
          <a:lstStyle/>
          <a:p>
            <a:pPr algn="ctr"/>
            <a:r>
              <a:rPr kumimoji="1" lang="ja-JP" altLang="en-US">
                <a:latin typeface="HGPSoeiKakugothicUB" panose="020B0900000000000000" pitchFamily="34" charset="-128"/>
                <a:ea typeface="HGPSoeiKakugothicUB" panose="020B0900000000000000" pitchFamily="34" charset="-128"/>
              </a:rPr>
              <a:t>保育現場の</a:t>
            </a:r>
            <a:r>
              <a:rPr kumimoji="1" lang="en-US" altLang="ja-JP" dirty="0">
                <a:latin typeface="HGPSoeiKakugothicUB" panose="020B0900000000000000" pitchFamily="34" charset="-128"/>
                <a:ea typeface="HGPSoeiKakugothicUB" panose="020B0900000000000000" pitchFamily="34" charset="-128"/>
              </a:rPr>
              <a:t>ITC</a:t>
            </a:r>
            <a:r>
              <a:rPr kumimoji="1" lang="ja-JP" altLang="en-US">
                <a:latin typeface="HGPSoeiKakugothicUB" panose="020B0900000000000000" pitchFamily="34" charset="-128"/>
                <a:ea typeface="HGPSoeiKakugothicUB" panose="020B0900000000000000" pitchFamily="34" charset="-128"/>
              </a:rPr>
              <a:t>化</a:t>
            </a:r>
          </a:p>
        </p:txBody>
      </p:sp>
      <p:sp>
        <p:nvSpPr>
          <p:cNvPr id="3" name="コンテンツ プレースホルダー 2">
            <a:extLst>
              <a:ext uri="{FF2B5EF4-FFF2-40B4-BE49-F238E27FC236}">
                <a16:creationId xmlns:a16="http://schemas.microsoft.com/office/drawing/2014/main" id="{BE2A3646-1E3A-8847-ACC8-C42A8AE041B8}"/>
              </a:ext>
            </a:extLst>
          </p:cNvPr>
          <p:cNvSpPr>
            <a:spLocks noGrp="1"/>
          </p:cNvSpPr>
          <p:nvPr>
            <p:ph idx="1"/>
          </p:nvPr>
        </p:nvSpPr>
        <p:spPr/>
        <p:txBody>
          <a:bodyPr/>
          <a:lstStyle/>
          <a:p>
            <a:r>
              <a:rPr kumimoji="1" lang="ja-JP" altLang="en-US"/>
              <a:t>主にインターネットを活用した業務支援システムを保育所に導入すること。</a:t>
            </a:r>
            <a:endParaRPr kumimoji="1" lang="en-US" altLang="ja-JP" dirty="0"/>
          </a:p>
          <a:p>
            <a:endParaRPr lang="en-US" altLang="ja-JP" dirty="0"/>
          </a:p>
          <a:p>
            <a:r>
              <a:rPr lang="ja-JP" altLang="en-US"/>
              <a:t>例えば、</a:t>
            </a:r>
            <a:r>
              <a:rPr kumimoji="1" lang="ja-JP" altLang="en-US"/>
              <a:t>パソコン、タブレット、スマートフォンなどを使って保育記録の入力・書類作成・児童の登降園管理・各情報の閲覧。</a:t>
            </a:r>
            <a:endParaRPr kumimoji="1" lang="en-US" altLang="ja-JP" dirty="0"/>
          </a:p>
          <a:p>
            <a:pPr marL="0" indent="0">
              <a:buNone/>
            </a:pPr>
            <a:endParaRPr kumimoji="1" lang="en-US" altLang="ja-JP" dirty="0"/>
          </a:p>
          <a:p>
            <a:r>
              <a:rPr lang="ja-JP" altLang="en-US"/>
              <a:t>他にも、園児情報管理機能・職員同士の情報共有・保護者への連絡を一括管理が挙げられる。</a:t>
            </a:r>
            <a:endParaRPr kumimoji="1" lang="ja-JP" altLang="en-US"/>
          </a:p>
        </p:txBody>
      </p:sp>
    </p:spTree>
    <p:extLst>
      <p:ext uri="{BB962C8B-B14F-4D97-AF65-F5344CB8AC3E}">
        <p14:creationId xmlns:p14="http://schemas.microsoft.com/office/powerpoint/2010/main" val="339292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D0D176-5747-3A4B-A74F-D5E144F97552}"/>
              </a:ext>
            </a:extLst>
          </p:cNvPr>
          <p:cNvSpPr>
            <a:spLocks noGrp="1"/>
          </p:cNvSpPr>
          <p:nvPr>
            <p:ph type="title"/>
          </p:nvPr>
        </p:nvSpPr>
        <p:spPr/>
        <p:txBody>
          <a:bodyPr/>
          <a:lstStyle/>
          <a:p>
            <a:pPr algn="ctr"/>
            <a:r>
              <a:rPr kumimoji="1" lang="ja-JP" altLang="en-US">
                <a:latin typeface="HGPSoeiKakugothicUB" panose="020B0900000000000000" pitchFamily="34" charset="-128"/>
                <a:ea typeface="HGPSoeiKakugothicUB" panose="020B0900000000000000" pitchFamily="34" charset="-128"/>
              </a:rPr>
              <a:t>保育現場の</a:t>
            </a:r>
            <a:r>
              <a:rPr kumimoji="1" lang="en-US" altLang="ja-JP" dirty="0">
                <a:latin typeface="HGPSoeiKakugothicUB" panose="020B0900000000000000" pitchFamily="34" charset="-128"/>
                <a:ea typeface="HGPSoeiKakugothicUB" panose="020B0900000000000000" pitchFamily="34" charset="-128"/>
              </a:rPr>
              <a:t>ICT</a:t>
            </a:r>
            <a:r>
              <a:rPr kumimoji="1" lang="ja-JP" altLang="en-US">
                <a:latin typeface="HGPSoeiKakugothicUB" panose="020B0900000000000000" pitchFamily="34" charset="-128"/>
                <a:ea typeface="HGPSoeiKakugothicUB" panose="020B0900000000000000" pitchFamily="34" charset="-128"/>
              </a:rPr>
              <a:t>化のメリット・今後の課題</a:t>
            </a:r>
          </a:p>
        </p:txBody>
      </p:sp>
      <p:sp>
        <p:nvSpPr>
          <p:cNvPr id="3" name="コンテンツ プレースホルダー 2">
            <a:extLst>
              <a:ext uri="{FF2B5EF4-FFF2-40B4-BE49-F238E27FC236}">
                <a16:creationId xmlns:a16="http://schemas.microsoft.com/office/drawing/2014/main" id="{7DC68DA9-56BD-AA4C-B3D5-174E23B56933}"/>
              </a:ext>
            </a:extLst>
          </p:cNvPr>
          <p:cNvSpPr>
            <a:spLocks noGrp="1"/>
          </p:cNvSpPr>
          <p:nvPr>
            <p:ph idx="1"/>
          </p:nvPr>
        </p:nvSpPr>
        <p:spPr/>
        <p:txBody>
          <a:bodyPr>
            <a:normAutofit/>
          </a:bodyPr>
          <a:lstStyle/>
          <a:p>
            <a:pPr marL="0" indent="0">
              <a:buNone/>
            </a:pPr>
            <a:r>
              <a:rPr kumimoji="1" lang="ja-JP" altLang="en-US">
                <a:latin typeface="HGPSoeiKakugothicUB" panose="020B0900000000000000" pitchFamily="34" charset="-128"/>
                <a:ea typeface="HGPSoeiKakugothicUB" panose="020B0900000000000000" pitchFamily="34" charset="-128"/>
              </a:rPr>
              <a:t>メリット</a:t>
            </a:r>
            <a:endParaRPr kumimoji="1" lang="en-US" altLang="ja-JP" dirty="0">
              <a:latin typeface="HGPSoeiKakugothicUB" panose="020B0900000000000000" pitchFamily="34" charset="-128"/>
              <a:ea typeface="HGPSoeiKakugothicUB" panose="020B0900000000000000" pitchFamily="34" charset="-128"/>
            </a:endParaRPr>
          </a:p>
          <a:p>
            <a:r>
              <a:rPr kumimoji="1" lang="ja-JP" altLang="en-US"/>
              <a:t>保育の質の向上</a:t>
            </a:r>
            <a:endParaRPr kumimoji="1" lang="en-US" altLang="ja-JP" dirty="0"/>
          </a:p>
          <a:p>
            <a:r>
              <a:rPr lang="ja-JP" altLang="en-US"/>
              <a:t>保育士不足の解消</a:t>
            </a:r>
            <a:endParaRPr lang="en-US" altLang="ja-JP" dirty="0"/>
          </a:p>
          <a:p>
            <a:r>
              <a:rPr kumimoji="1" lang="ja-JP" altLang="en-US"/>
              <a:t>保護者の方の利便性も向上。</a:t>
            </a:r>
            <a:endParaRPr kumimoji="1" lang="en-US" altLang="ja-JP" dirty="0"/>
          </a:p>
          <a:p>
            <a:r>
              <a:rPr lang="ja-JP" altLang="en-US">
                <a:latin typeface="HGPSoeiKakugothicUB" panose="020B0900000000000000" pitchFamily="34" charset="-128"/>
                <a:ea typeface="HGPSoeiKakugothicUB" panose="020B0900000000000000" pitchFamily="34" charset="-128"/>
              </a:rPr>
              <a:t>今後の課題</a:t>
            </a:r>
            <a:endParaRPr lang="en-US" altLang="ja-JP" dirty="0">
              <a:latin typeface="HGPSoeiKakugothicUB" panose="020B0900000000000000" pitchFamily="34" charset="-128"/>
              <a:ea typeface="HGPSoeiKakugothicUB" panose="020B0900000000000000" pitchFamily="34" charset="-128"/>
            </a:endParaRPr>
          </a:p>
          <a:p>
            <a:r>
              <a:rPr lang="ja-JP" altLang="en-US">
                <a:latin typeface="+mn-ea"/>
              </a:rPr>
              <a:t>システム開発ではなく月額制</a:t>
            </a:r>
            <a:endParaRPr lang="en-US" altLang="ja-JP" dirty="0">
              <a:latin typeface="+mn-ea"/>
            </a:endParaRPr>
          </a:p>
          <a:p>
            <a:r>
              <a:rPr kumimoji="1" lang="ja-JP" altLang="en-US">
                <a:latin typeface="+mn-ea"/>
              </a:rPr>
              <a:t>職員・保護者への説明や理解が必要</a:t>
            </a:r>
            <a:endParaRPr kumimoji="1" lang="en-US" altLang="ja-JP" dirty="0">
              <a:latin typeface="+mn-ea"/>
            </a:endParaRPr>
          </a:p>
          <a:p>
            <a:r>
              <a:rPr lang="ja-JP" altLang="en-US">
                <a:latin typeface="+mn-ea"/>
              </a:rPr>
              <a:t>職員環境の整備（インターネット環境・パソコン設置台数等）</a:t>
            </a:r>
            <a:endParaRPr kumimoji="1" lang="ja-JP" altLang="en-US">
              <a:latin typeface="+mn-ea"/>
            </a:endParaRPr>
          </a:p>
        </p:txBody>
      </p:sp>
    </p:spTree>
    <p:extLst>
      <p:ext uri="{BB962C8B-B14F-4D97-AF65-F5344CB8AC3E}">
        <p14:creationId xmlns:p14="http://schemas.microsoft.com/office/powerpoint/2010/main" val="2485938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8F9245-788A-7644-911E-BDE0A194A29E}"/>
              </a:ext>
            </a:extLst>
          </p:cNvPr>
          <p:cNvSpPr>
            <a:spLocks noGrp="1"/>
          </p:cNvSpPr>
          <p:nvPr>
            <p:ph type="title"/>
          </p:nvPr>
        </p:nvSpPr>
        <p:spPr/>
        <p:txBody>
          <a:bodyPr/>
          <a:lstStyle/>
          <a:p>
            <a:pPr algn="ctr"/>
            <a:r>
              <a:rPr kumimoji="1" lang="ja-JP" altLang="en-US">
                <a:latin typeface="HGPSoeiKakugothicUB" panose="020B0900000000000000" pitchFamily="34" charset="-128"/>
                <a:ea typeface="HGPSoeiKakugothicUB" panose="020B0900000000000000" pitchFamily="34" charset="-128"/>
              </a:rPr>
              <a:t>行っていない園・行えない園と比較</a:t>
            </a:r>
          </a:p>
        </p:txBody>
      </p:sp>
      <p:sp>
        <p:nvSpPr>
          <p:cNvPr id="3" name="コンテンツ プレースホルダー 2">
            <a:extLst>
              <a:ext uri="{FF2B5EF4-FFF2-40B4-BE49-F238E27FC236}">
                <a16:creationId xmlns:a16="http://schemas.microsoft.com/office/drawing/2014/main" id="{16D9812F-9CE3-3E4D-95AC-1891D620CB5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80210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C95141-516A-E349-A9EA-78947800CC3B}"/>
              </a:ext>
            </a:extLst>
          </p:cNvPr>
          <p:cNvSpPr>
            <a:spLocks noGrp="1"/>
          </p:cNvSpPr>
          <p:nvPr>
            <p:ph type="title"/>
          </p:nvPr>
        </p:nvSpPr>
        <p:spPr/>
        <p:txBody>
          <a:bodyPr/>
          <a:lstStyle/>
          <a:p>
            <a:pPr algn="ctr"/>
            <a:r>
              <a:rPr kumimoji="1" lang="ja-JP" altLang="en-US">
                <a:latin typeface="HGPSoeiKakugothicUB" panose="020B0900000000000000" pitchFamily="34" charset="-128"/>
                <a:ea typeface="HGPSoeiKakugothicUB" panose="020B0900000000000000" pitchFamily="34" charset="-128"/>
              </a:rPr>
              <a:t>原因・壁</a:t>
            </a:r>
          </a:p>
        </p:txBody>
      </p:sp>
      <p:sp>
        <p:nvSpPr>
          <p:cNvPr id="3" name="コンテンツ プレースホルダー 2">
            <a:extLst>
              <a:ext uri="{FF2B5EF4-FFF2-40B4-BE49-F238E27FC236}">
                <a16:creationId xmlns:a16="http://schemas.microsoft.com/office/drawing/2014/main" id="{67B32EE7-87B2-754B-9A4F-53072160B63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4754364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5894</TotalTime>
  <Words>906</Words>
  <Application>Microsoft Macintosh PowerPoint</Application>
  <PresentationFormat>ワイド画面</PresentationFormat>
  <Paragraphs>91</Paragraphs>
  <Slides>19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HGPSoeiKakugothicUB</vt:lpstr>
      <vt:lpstr>游ゴシック</vt:lpstr>
      <vt:lpstr>Arial</vt:lpstr>
      <vt:lpstr>Calibri</vt:lpstr>
      <vt:lpstr>Calibri Light</vt:lpstr>
      <vt:lpstr>Office テーマ</vt:lpstr>
      <vt:lpstr>となりプロジェクト</vt:lpstr>
      <vt:lpstr>動機</vt:lpstr>
      <vt:lpstr>目的</vt:lpstr>
      <vt:lpstr>思いついたこと</vt:lpstr>
      <vt:lpstr>既に行われている活動</vt:lpstr>
      <vt:lpstr>保育現場のITC化</vt:lpstr>
      <vt:lpstr>保育現場のICT化のメリット・今後の課題</vt:lpstr>
      <vt:lpstr>行っていない園・行えない園と比較</vt:lpstr>
      <vt:lpstr>原因・壁</vt:lpstr>
      <vt:lpstr>活動内容</vt:lpstr>
      <vt:lpstr>秋葉がこのプロジェクトで力を入れていること</vt:lpstr>
      <vt:lpstr>LIVE配信の魅力</vt:lpstr>
      <vt:lpstr>保護者からのLIVE配信の評価</vt:lpstr>
      <vt:lpstr>保育者からのLIVE配信の評価</vt:lpstr>
      <vt:lpstr>評価を踏まえて園がとった行動</vt:lpstr>
      <vt:lpstr>園が思うLIVE配信とは</vt:lpstr>
      <vt:lpstr>岩切　芳真</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となりプロジェクト</dc:title>
  <dc:creator>秋葉望</dc:creator>
  <cp:lastModifiedBy>秋葉望</cp:lastModifiedBy>
  <cp:revision>27</cp:revision>
  <dcterms:created xsi:type="dcterms:W3CDTF">2021-06-24T06:03:31Z</dcterms:created>
  <dcterms:modified xsi:type="dcterms:W3CDTF">2021-06-28T08:18:24Z</dcterms:modified>
</cp:coreProperties>
</file>