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6" r:id="rId2"/>
    <p:sldId id="267" r:id="rId3"/>
    <p:sldId id="256" r:id="rId4"/>
    <p:sldId id="257" r:id="rId5"/>
    <p:sldId id="258" r:id="rId6"/>
    <p:sldId id="259" r:id="rId7"/>
    <p:sldId id="261" r:id="rId8"/>
    <p:sldId id="262" r:id="rId9"/>
    <p:sldId id="260"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保育に横のつながりを" id="{50847E78-A2AE-4974-B5A9-9B5656D4A902}">
          <p14:sldIdLst>
            <p14:sldId id="266"/>
            <p14:sldId id="267"/>
          </p14:sldIdLst>
        </p14:section>
        <p14:section name="保育研修の現状" id="{5DDDC5DB-D2C9-42DC-8468-4059965118A3}">
          <p14:sldIdLst>
            <p14:sldId id="256"/>
            <p14:sldId id="257"/>
            <p14:sldId id="258"/>
            <p14:sldId id="259"/>
            <p14:sldId id="261"/>
            <p14:sldId id="262"/>
            <p14:sldId id="260"/>
          </p14:sldIdLst>
        </p14:section>
        <p14:section name="保育研修のメリットデメリット" id="{8DBAC811-C4D7-4521-8474-F4D9B5BB02C7}">
          <p14:sldIdLst>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72437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42868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6DFB5E-3FF0-47CC-B2C5-0F256C842C9E}"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873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475162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DFB5E-3FF0-47CC-B2C5-0F256C842C9E}"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833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926901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2097536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193531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52412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99814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36740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387491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426995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1487207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24774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98D03C-6CAA-4159-9399-604C6065CDC4}" type="datetimeFigureOut">
              <a:rPr kumimoji="1" lang="ja-JP" altLang="en-US" smtClean="0"/>
              <a:t>2021/8/9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222612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98D03C-6CAA-4159-9399-604C6065CDC4}" type="datetimeFigureOut">
              <a:rPr kumimoji="1" lang="ja-JP" altLang="en-US" smtClean="0"/>
              <a:t>2021/8/9</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6DFB5E-3FF0-47CC-B2C5-0F256C842C9E}" type="slidenum">
              <a:rPr kumimoji="1" lang="ja-JP" altLang="en-US" smtClean="0"/>
              <a:t>‹#›</a:t>
            </a:fld>
            <a:endParaRPr kumimoji="1" lang="ja-JP" altLang="en-US"/>
          </a:p>
        </p:txBody>
      </p:sp>
    </p:spTree>
    <p:extLst>
      <p:ext uri="{BB962C8B-B14F-4D97-AF65-F5344CB8AC3E}">
        <p14:creationId xmlns:p14="http://schemas.microsoft.com/office/powerpoint/2010/main" val="168551547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gilelearning.biz/" TargetMode="External"/><Relationship Id="rId2" Type="http://schemas.openxmlformats.org/officeDocument/2006/relationships/hyperlink" Target="https://schoo.jp/biz?utm_source=&amp;yahoo&amp;utm_medium=cpc&amp;utm_campaign=002.BIG&amp;utm_term=&amp;utm_content=&amp;ref=bplisy&amp;yclid=YSS.1001106743.EAIaIQobChMIy62j9dWv8QIVTaaWCh0eYQ6REAAYASAAEgJwV_D_BwE" TargetMode="External"/><Relationship Id="rId1" Type="http://schemas.openxmlformats.org/officeDocument/2006/relationships/slideLayout" Target="../slideLayouts/slideLayout2.xml"/><Relationship Id="rId5" Type="http://schemas.openxmlformats.org/officeDocument/2006/relationships/hyperlink" Target="https://z-hoikushikai.com/" TargetMode="External"/><Relationship Id="rId4" Type="http://schemas.openxmlformats.org/officeDocument/2006/relationships/hyperlink" Target="https://www.nippo.or.jp/lea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4D75AF-7C99-49EE-B6C1-82C6641F4AD3}"/>
              </a:ext>
            </a:extLst>
          </p:cNvPr>
          <p:cNvSpPr>
            <a:spLocks noGrp="1"/>
          </p:cNvSpPr>
          <p:nvPr>
            <p:ph type="ctrTitle"/>
          </p:nvPr>
        </p:nvSpPr>
        <p:spPr/>
        <p:txBody>
          <a:bodyPr/>
          <a:lstStyle/>
          <a:p>
            <a:r>
              <a:rPr kumimoji="1" lang="ja-JP" altLang="en-US" dirty="0"/>
              <a:t>保育に横のつながりを</a:t>
            </a:r>
          </a:p>
        </p:txBody>
      </p:sp>
      <p:sp>
        <p:nvSpPr>
          <p:cNvPr id="3" name="字幕 2">
            <a:extLst>
              <a:ext uri="{FF2B5EF4-FFF2-40B4-BE49-F238E27FC236}">
                <a16:creationId xmlns:a16="http://schemas.microsoft.com/office/drawing/2014/main" id="{6E20E250-69B5-41A5-A019-9C63A0D1C2E8}"/>
              </a:ext>
            </a:extLst>
          </p:cNvPr>
          <p:cNvSpPr>
            <a:spLocks noGrp="1"/>
          </p:cNvSpPr>
          <p:nvPr>
            <p:ph type="subTitle" idx="1"/>
          </p:nvPr>
        </p:nvSpPr>
        <p:spPr/>
        <p:txBody>
          <a:bodyPr/>
          <a:lstStyle/>
          <a:p>
            <a:r>
              <a:rPr kumimoji="1" lang="ja-JP" altLang="en-US" dirty="0"/>
              <a:t>　　　　　　　　　　　　　</a:t>
            </a:r>
            <a:r>
              <a:rPr kumimoji="1" lang="en-US" altLang="ja-JP" dirty="0"/>
              <a:t>						</a:t>
            </a:r>
          </a:p>
          <a:p>
            <a:r>
              <a:rPr lang="ja-JP" altLang="en-US" dirty="0"/>
              <a:t>　</a:t>
            </a:r>
            <a:r>
              <a:rPr lang="en-US" altLang="ja-JP" dirty="0"/>
              <a:t>													</a:t>
            </a:r>
            <a:r>
              <a:rPr lang="en-US" altLang="ja-JP" sz="2400" dirty="0"/>
              <a:t>	</a:t>
            </a:r>
            <a:r>
              <a:rPr kumimoji="1" lang="ja-JP" altLang="en-US" sz="2400" dirty="0"/>
              <a:t>岩切　芳真</a:t>
            </a:r>
            <a:endParaRPr kumimoji="1" lang="ja-JP" altLang="en-US" dirty="0"/>
          </a:p>
        </p:txBody>
      </p:sp>
    </p:spTree>
    <p:extLst>
      <p:ext uri="{BB962C8B-B14F-4D97-AF65-F5344CB8AC3E}">
        <p14:creationId xmlns:p14="http://schemas.microsoft.com/office/powerpoint/2010/main" val="2491892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F7A3C-9A09-4DC1-981A-BEBD5660AA6B}"/>
              </a:ext>
            </a:extLst>
          </p:cNvPr>
          <p:cNvSpPr>
            <a:spLocks noGrp="1"/>
          </p:cNvSpPr>
          <p:nvPr>
            <p:ph type="title"/>
          </p:nvPr>
        </p:nvSpPr>
        <p:spPr/>
        <p:txBody>
          <a:bodyPr>
            <a:normAutofit/>
          </a:bodyPr>
          <a:lstStyle/>
          <a:p>
            <a:r>
              <a:rPr lang="ja-JP" altLang="en-US" sz="3200" dirty="0"/>
              <a:t>園が研修を受け入れるメリット・デメリット</a:t>
            </a:r>
            <a:endParaRPr kumimoji="1" lang="ja-JP" altLang="en-US" sz="3200" dirty="0"/>
          </a:p>
        </p:txBody>
      </p:sp>
      <p:sp>
        <p:nvSpPr>
          <p:cNvPr id="3" name="コンテンツ プレースホルダー 2">
            <a:extLst>
              <a:ext uri="{FF2B5EF4-FFF2-40B4-BE49-F238E27FC236}">
                <a16:creationId xmlns:a16="http://schemas.microsoft.com/office/drawing/2014/main" id="{6FE31C69-FF32-4A93-8C08-1C8F2ADC21EC}"/>
              </a:ext>
            </a:extLst>
          </p:cNvPr>
          <p:cNvSpPr>
            <a:spLocks noGrp="1"/>
          </p:cNvSpPr>
          <p:nvPr>
            <p:ph sz="half" idx="1"/>
          </p:nvPr>
        </p:nvSpPr>
        <p:spPr>
          <a:ln>
            <a:solidFill>
              <a:srgbClr val="FF0000"/>
            </a:solidFill>
          </a:ln>
        </p:spPr>
        <p:txBody>
          <a:bodyPr/>
          <a:lstStyle/>
          <a:p>
            <a:pPr marL="0" indent="0">
              <a:buNone/>
            </a:pPr>
            <a:r>
              <a:rPr kumimoji="1" lang="ja-JP" altLang="en-US" dirty="0"/>
              <a:t>〇メリット</a:t>
            </a:r>
            <a:endParaRPr kumimoji="1" lang="en-US" altLang="ja-JP" dirty="0"/>
          </a:p>
          <a:p>
            <a:pPr marL="0" indent="0">
              <a:buNone/>
            </a:pPr>
            <a:r>
              <a:rPr lang="ja-JP" altLang="en-US" dirty="0"/>
              <a:t>　・知名度向上による人材確保</a:t>
            </a:r>
            <a:endParaRPr lang="en-US" altLang="ja-JP" dirty="0"/>
          </a:p>
          <a:p>
            <a:pPr marL="0" indent="0">
              <a:buNone/>
            </a:pPr>
            <a:r>
              <a:rPr kumimoji="1" lang="ja-JP" altLang="en-US" dirty="0"/>
              <a:t>　・知名度向上による子どもの確保</a:t>
            </a:r>
            <a:endParaRPr kumimoji="1" lang="en-US" altLang="ja-JP" dirty="0"/>
          </a:p>
          <a:p>
            <a:pPr marL="0" indent="0">
              <a:buNone/>
            </a:pPr>
            <a:r>
              <a:rPr lang="ja-JP" altLang="en-US" dirty="0"/>
              <a:t>　・研修費収入による利益（オンライン</a:t>
            </a:r>
            <a:endParaRPr lang="en-US" altLang="ja-JP" dirty="0"/>
          </a:p>
          <a:p>
            <a:pPr marL="0" indent="0">
              <a:buNone/>
            </a:pPr>
            <a:r>
              <a:rPr lang="ja-JP" altLang="en-US" dirty="0"/>
              <a:t>　　でも行うことができ、人数の上限</a:t>
            </a:r>
            <a:endParaRPr lang="en-US" altLang="ja-JP" dirty="0"/>
          </a:p>
          <a:p>
            <a:pPr marL="0" indent="0">
              <a:buNone/>
            </a:pPr>
            <a:r>
              <a:rPr lang="ja-JP" altLang="en-US" dirty="0"/>
              <a:t>　　がほとんどない。</a:t>
            </a:r>
            <a:endParaRPr lang="en-US" altLang="ja-JP" dirty="0"/>
          </a:p>
          <a:p>
            <a:pPr marL="0" indent="0">
              <a:buNone/>
            </a:pPr>
            <a:r>
              <a:rPr kumimoji="1" lang="ja-JP" altLang="en-US" dirty="0"/>
              <a:t>　・数値化や文章</a:t>
            </a:r>
            <a:r>
              <a:rPr lang="ja-JP" altLang="en-US" dirty="0"/>
              <a:t>化が難しい保育を、実際に見ることが出来る。</a:t>
            </a:r>
            <a:endParaRPr kumimoji="1" lang="ja-JP" altLang="en-US" dirty="0"/>
          </a:p>
        </p:txBody>
      </p:sp>
      <p:sp>
        <p:nvSpPr>
          <p:cNvPr id="4" name="コンテンツ プレースホルダー 3">
            <a:extLst>
              <a:ext uri="{FF2B5EF4-FFF2-40B4-BE49-F238E27FC236}">
                <a16:creationId xmlns:a16="http://schemas.microsoft.com/office/drawing/2014/main" id="{38912BD2-91C9-4E57-9CDF-9671B3C8C813}"/>
              </a:ext>
            </a:extLst>
          </p:cNvPr>
          <p:cNvSpPr>
            <a:spLocks noGrp="1"/>
          </p:cNvSpPr>
          <p:nvPr>
            <p:ph sz="half" idx="2"/>
          </p:nvPr>
        </p:nvSpPr>
        <p:spPr>
          <a:ln>
            <a:solidFill>
              <a:srgbClr val="00B0F0"/>
            </a:solidFill>
          </a:ln>
        </p:spPr>
        <p:txBody>
          <a:bodyPr/>
          <a:lstStyle/>
          <a:p>
            <a:pPr marL="0" indent="0">
              <a:buNone/>
            </a:pPr>
            <a:r>
              <a:rPr lang="ja-JP" altLang="en-US" dirty="0"/>
              <a:t>〇デメリット</a:t>
            </a:r>
            <a:endParaRPr lang="en-US" altLang="ja-JP" dirty="0"/>
          </a:p>
          <a:p>
            <a:pPr marL="0" indent="0">
              <a:buNone/>
            </a:pPr>
            <a:r>
              <a:rPr lang="ja-JP" altLang="en-US" dirty="0"/>
              <a:t>　・保育者や子どものプライバシー面。</a:t>
            </a:r>
            <a:endParaRPr lang="en-US" altLang="ja-JP" dirty="0"/>
          </a:p>
          <a:p>
            <a:pPr marL="0" indent="0">
              <a:buNone/>
            </a:pPr>
            <a:r>
              <a:rPr lang="ja-JP" altLang="en-US" dirty="0"/>
              <a:t>　・時間や費用を研修に割きたくない。</a:t>
            </a:r>
            <a:endParaRPr lang="en-US" altLang="ja-JP" dirty="0"/>
          </a:p>
          <a:p>
            <a:pPr marL="0" indent="0">
              <a:buNone/>
            </a:pPr>
            <a:r>
              <a:rPr lang="ja-JP" altLang="en-US" dirty="0"/>
              <a:t>　・そもそも日々の保育で精いっぱい。</a:t>
            </a:r>
            <a:endParaRPr lang="en-US" altLang="ja-JP" dirty="0"/>
          </a:p>
          <a:p>
            <a:pPr marL="0" indent="0">
              <a:buNone/>
            </a:pPr>
            <a:r>
              <a:rPr lang="ja-JP" altLang="en-US" dirty="0"/>
              <a:t>　　</a:t>
            </a:r>
            <a:endParaRPr lang="en-US" altLang="ja-JP" dirty="0"/>
          </a:p>
          <a:p>
            <a:pPr marL="0" indent="0">
              <a:buNone/>
            </a:pPr>
            <a:endParaRPr lang="en-US" altLang="ja-JP" dirty="0"/>
          </a:p>
          <a:p>
            <a:pPr marL="0" indent="0">
              <a:buNone/>
            </a:pPr>
            <a:endParaRPr lang="en-US" altLang="ja-JP" dirty="0"/>
          </a:p>
          <a:p>
            <a:pPr marL="0" indent="0">
              <a:buNone/>
            </a:pPr>
            <a:r>
              <a:rPr lang="ja-JP" altLang="en-US" dirty="0"/>
              <a:t>　</a:t>
            </a:r>
            <a:r>
              <a:rPr lang="en-US" altLang="ja-JP" dirty="0"/>
              <a:t>※</a:t>
            </a:r>
            <a:r>
              <a:rPr lang="ja-JP" altLang="en-US" dirty="0"/>
              <a:t>施設によっては人材流出も</a:t>
            </a:r>
            <a:r>
              <a:rPr lang="en-US" altLang="ja-JP" dirty="0"/>
              <a:t>…</a:t>
            </a:r>
          </a:p>
        </p:txBody>
      </p:sp>
    </p:spTree>
    <p:extLst>
      <p:ext uri="{BB962C8B-B14F-4D97-AF65-F5344CB8AC3E}">
        <p14:creationId xmlns:p14="http://schemas.microsoft.com/office/powerpoint/2010/main" val="276431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EA6BFF-7370-4ABC-BB44-243170F7996D}"/>
              </a:ext>
            </a:extLst>
          </p:cNvPr>
          <p:cNvSpPr>
            <a:spLocks noGrp="1"/>
          </p:cNvSpPr>
          <p:nvPr>
            <p:ph type="title"/>
          </p:nvPr>
        </p:nvSpPr>
        <p:spPr/>
        <p:txBody>
          <a:bodyPr/>
          <a:lstStyle/>
          <a:p>
            <a:r>
              <a:rPr kumimoji="1" lang="ja-JP" altLang="en-US" dirty="0"/>
              <a:t>保育士、保育学生のメリット・デメリット</a:t>
            </a:r>
          </a:p>
        </p:txBody>
      </p:sp>
      <p:sp>
        <p:nvSpPr>
          <p:cNvPr id="3" name="コンテンツ プレースホルダー 2">
            <a:extLst>
              <a:ext uri="{FF2B5EF4-FFF2-40B4-BE49-F238E27FC236}">
                <a16:creationId xmlns:a16="http://schemas.microsoft.com/office/drawing/2014/main" id="{F3EA042C-F193-41A1-970F-228B780AD95C}"/>
              </a:ext>
            </a:extLst>
          </p:cNvPr>
          <p:cNvSpPr>
            <a:spLocks noGrp="1"/>
          </p:cNvSpPr>
          <p:nvPr>
            <p:ph sz="half" idx="1"/>
          </p:nvPr>
        </p:nvSpPr>
        <p:spPr>
          <a:ln>
            <a:solidFill>
              <a:srgbClr val="FF0000"/>
            </a:solidFill>
          </a:ln>
        </p:spPr>
        <p:txBody>
          <a:bodyPr/>
          <a:lstStyle/>
          <a:p>
            <a:pPr marL="0" indent="0">
              <a:buNone/>
            </a:pPr>
            <a:r>
              <a:rPr kumimoji="1" lang="ja-JP" altLang="en-US" dirty="0"/>
              <a:t>〇メリット</a:t>
            </a:r>
            <a:endParaRPr kumimoji="1" lang="en-US" altLang="ja-JP" dirty="0"/>
          </a:p>
          <a:p>
            <a:pPr marL="0" indent="0">
              <a:buNone/>
            </a:pPr>
            <a:r>
              <a:rPr lang="ja-JP" altLang="en-US" dirty="0"/>
              <a:t>　・園長以外の方針を知ることが出来る。</a:t>
            </a:r>
            <a:endParaRPr lang="en-US" altLang="ja-JP" dirty="0"/>
          </a:p>
          <a:p>
            <a:pPr marL="0" indent="0">
              <a:buNone/>
            </a:pPr>
            <a:r>
              <a:rPr lang="ja-JP" altLang="en-US" dirty="0"/>
              <a:t>　・個人で申し込むことも可能であるため、転職の際に使用可能。</a:t>
            </a:r>
            <a:endParaRPr lang="en-US" altLang="ja-JP" dirty="0"/>
          </a:p>
          <a:p>
            <a:pPr marL="0" indent="0">
              <a:buNone/>
            </a:pPr>
            <a:endParaRPr lang="en-US" altLang="ja-JP" dirty="0"/>
          </a:p>
          <a:p>
            <a:pPr marL="0" indent="0">
              <a:buNone/>
            </a:pPr>
            <a:endParaRPr lang="en-US" altLang="ja-JP" dirty="0"/>
          </a:p>
          <a:p>
            <a:pPr marL="0" indent="0">
              <a:buNone/>
            </a:pPr>
            <a:r>
              <a:rPr lang="ja-JP" altLang="en-US" dirty="0"/>
              <a:t>　・就職先の選択肢が増える。</a:t>
            </a:r>
            <a:endParaRPr lang="en-US" altLang="ja-JP" dirty="0"/>
          </a:p>
          <a:p>
            <a:pPr marL="0" indent="0">
              <a:buNone/>
            </a:pPr>
            <a:r>
              <a:rPr lang="ja-JP" altLang="en-US" dirty="0"/>
              <a:t>　・実習先を見つけやすい。</a:t>
            </a:r>
            <a:endParaRPr lang="en-US" altLang="ja-JP" dirty="0"/>
          </a:p>
        </p:txBody>
      </p:sp>
      <p:sp>
        <p:nvSpPr>
          <p:cNvPr id="4" name="コンテンツ プレースホルダー 3">
            <a:extLst>
              <a:ext uri="{FF2B5EF4-FFF2-40B4-BE49-F238E27FC236}">
                <a16:creationId xmlns:a16="http://schemas.microsoft.com/office/drawing/2014/main" id="{A47C5601-F479-46C2-B1C3-3692D36E9509}"/>
              </a:ext>
            </a:extLst>
          </p:cNvPr>
          <p:cNvSpPr>
            <a:spLocks noGrp="1"/>
          </p:cNvSpPr>
          <p:nvPr>
            <p:ph sz="half" idx="2"/>
          </p:nvPr>
        </p:nvSpPr>
        <p:spPr>
          <a:ln>
            <a:solidFill>
              <a:srgbClr val="00B0F0"/>
            </a:solidFill>
          </a:ln>
        </p:spPr>
        <p:txBody>
          <a:bodyPr/>
          <a:lstStyle/>
          <a:p>
            <a:pPr marL="0" indent="0">
              <a:buNone/>
            </a:pPr>
            <a:r>
              <a:rPr kumimoji="1" lang="ja-JP" altLang="en-US" dirty="0"/>
              <a:t>〇デメリット</a:t>
            </a:r>
            <a:endParaRPr kumimoji="1" lang="en-US" altLang="ja-JP" dirty="0"/>
          </a:p>
          <a:p>
            <a:pPr marL="0" indent="0">
              <a:buNone/>
            </a:pPr>
            <a:r>
              <a:rPr lang="ja-JP" altLang="en-US" dirty="0"/>
              <a:t>　・仕事が増える。</a:t>
            </a:r>
            <a:r>
              <a:rPr lang="ja-JP" altLang="en-US"/>
              <a:t>←重要、改善すべき。</a:t>
            </a:r>
            <a:endParaRPr lang="en-US" altLang="ja-JP" dirty="0"/>
          </a:p>
          <a:p>
            <a:pPr marL="0" indent="0">
              <a:buNone/>
            </a:pPr>
            <a:r>
              <a:rPr kumimoji="1" lang="ja-JP" altLang="en-US" dirty="0"/>
              <a:t>　・現状に満足しているため不要。</a:t>
            </a:r>
          </a:p>
        </p:txBody>
      </p:sp>
    </p:spTree>
    <p:extLst>
      <p:ext uri="{BB962C8B-B14F-4D97-AF65-F5344CB8AC3E}">
        <p14:creationId xmlns:p14="http://schemas.microsoft.com/office/powerpoint/2010/main" val="349410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4CE9304C-7D47-49AD-9260-6DBF0A5B9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393"/>
            <a:ext cx="12188952" cy="6858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A080877-7BA5-4553-A546-76458D2A621B}"/>
              </a:ext>
            </a:extLst>
          </p:cNvPr>
          <p:cNvPicPr>
            <a:picLocks noChangeAspect="1"/>
          </p:cNvPicPr>
          <p:nvPr/>
        </p:nvPicPr>
        <p:blipFill rotWithShape="1">
          <a:blip r:embed="rId2">
            <a:duotone>
              <a:schemeClr val="bg2">
                <a:shade val="45000"/>
                <a:satMod val="135000"/>
              </a:schemeClr>
              <a:prstClr val="white"/>
            </a:duotone>
            <a:alphaModFix amt="40000"/>
          </a:blip>
          <a:srcRect t="14662" b="1695"/>
          <a:stretch/>
        </p:blipFill>
        <p:spPr>
          <a:xfrm>
            <a:off x="-1524" y="10"/>
            <a:ext cx="12192000" cy="6857990"/>
          </a:xfrm>
          <a:prstGeom prst="rect">
            <a:avLst/>
          </a:prstGeom>
        </p:spPr>
      </p:pic>
      <p:sp>
        <p:nvSpPr>
          <p:cNvPr id="4" name="タイトル 3">
            <a:extLst>
              <a:ext uri="{FF2B5EF4-FFF2-40B4-BE49-F238E27FC236}">
                <a16:creationId xmlns:a16="http://schemas.microsoft.com/office/drawing/2014/main" id="{7E4C467F-B79E-4645-B035-A891E2383D10}"/>
              </a:ext>
            </a:extLst>
          </p:cNvPr>
          <p:cNvSpPr>
            <a:spLocks noGrp="1"/>
          </p:cNvSpPr>
          <p:nvPr>
            <p:ph type="title"/>
          </p:nvPr>
        </p:nvSpPr>
        <p:spPr>
          <a:xfrm>
            <a:off x="2589213" y="2514601"/>
            <a:ext cx="8915399" cy="923352"/>
          </a:xfrm>
        </p:spPr>
        <p:txBody>
          <a:bodyPr vert="horz" lIns="91440" tIns="45720" rIns="91440" bIns="45720" rtlCol="0" anchor="b">
            <a:normAutofit fontScale="90000"/>
          </a:bodyPr>
          <a:lstStyle/>
          <a:p>
            <a:br>
              <a:rPr lang="en-US" altLang="ja-JP" sz="3200" dirty="0">
                <a:solidFill>
                  <a:srgbClr val="675E7D"/>
                </a:solidFill>
              </a:rPr>
            </a:br>
            <a:br>
              <a:rPr lang="en-US" altLang="ja-JP" sz="3200" dirty="0">
                <a:solidFill>
                  <a:srgbClr val="675E7D"/>
                </a:solidFill>
              </a:rPr>
            </a:br>
            <a:br>
              <a:rPr lang="en-US" altLang="ja-JP" sz="3200" dirty="0">
                <a:solidFill>
                  <a:srgbClr val="675E7D"/>
                </a:solidFill>
              </a:rPr>
            </a:br>
            <a:br>
              <a:rPr lang="en-US" altLang="ja-JP" sz="3200" dirty="0">
                <a:solidFill>
                  <a:srgbClr val="675E7D"/>
                </a:solidFill>
              </a:rPr>
            </a:br>
            <a:endParaRPr lang="en-US" altLang="ja-JP" sz="3200" dirty="0">
              <a:solidFill>
                <a:srgbClr val="675E7D"/>
              </a:solidFill>
            </a:endParaRPr>
          </a:p>
        </p:txBody>
      </p:sp>
      <p:sp>
        <p:nvSpPr>
          <p:cNvPr id="44" name="Rectangle 43">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1759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5" name="テキスト ボックス 4">
            <a:extLst>
              <a:ext uri="{FF2B5EF4-FFF2-40B4-BE49-F238E27FC236}">
                <a16:creationId xmlns:a16="http://schemas.microsoft.com/office/drawing/2014/main" id="{FAFCDD9E-A50B-44EB-9658-D5CD562DAFF9}"/>
              </a:ext>
            </a:extLst>
          </p:cNvPr>
          <p:cNvSpPr txBox="1"/>
          <p:nvPr/>
        </p:nvSpPr>
        <p:spPr>
          <a:xfrm>
            <a:off x="2280723" y="1692564"/>
            <a:ext cx="8734435" cy="3077766"/>
          </a:xfrm>
          <a:prstGeom prst="rect">
            <a:avLst/>
          </a:prstGeom>
          <a:noFill/>
        </p:spPr>
        <p:txBody>
          <a:bodyPr wrap="square" rtlCol="0">
            <a:spAutoFit/>
          </a:bodyPr>
          <a:lstStyle/>
          <a:p>
            <a:r>
              <a:rPr kumimoji="1" lang="ja-JP" altLang="en-US" sz="2000" dirty="0"/>
              <a:t>　保育は、多くの方法があり、全国各地に保育のスペシャリストが多く存在しています。しかし、私はいち学生として、このようなスペシャリストを見つけることすら難しく感じます。その理由として、</a:t>
            </a:r>
            <a:r>
              <a:rPr kumimoji="1" lang="ja-JP" altLang="en-US" sz="2000" dirty="0">
                <a:solidFill>
                  <a:srgbClr val="FF0000"/>
                </a:solidFill>
              </a:rPr>
              <a:t>保育に横のつながりが足りていないから</a:t>
            </a:r>
            <a:r>
              <a:rPr kumimoji="1" lang="ja-JP" altLang="en-US" sz="2000" dirty="0"/>
              <a:t>ではないかと考えました。</a:t>
            </a:r>
            <a:endParaRPr kumimoji="1" lang="en-US" altLang="ja-JP" sz="2000" dirty="0"/>
          </a:p>
          <a:p>
            <a:r>
              <a:rPr kumimoji="1" lang="ja-JP" altLang="en-US" sz="2000" dirty="0"/>
              <a:t>　では、どのように横のつながりを作るのか。私は、保育研修を活発化することによって、地域や施設のくくりをこえた人間関係を作りたいと考えています。そのために、</a:t>
            </a:r>
            <a:r>
              <a:rPr kumimoji="1" lang="ja-JP" altLang="en-US" sz="2000" dirty="0">
                <a:solidFill>
                  <a:srgbClr val="FF0000"/>
                </a:solidFill>
              </a:rPr>
              <a:t>サイト</a:t>
            </a:r>
            <a:r>
              <a:rPr kumimoji="1" lang="ja-JP" altLang="en-US" sz="2000" dirty="0"/>
              <a:t>を作っています。</a:t>
            </a:r>
            <a:endParaRPr kumimoji="1" lang="en-US" altLang="ja-JP" sz="2000" dirty="0"/>
          </a:p>
          <a:p>
            <a:endParaRPr kumimoji="1"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334191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A61561-40C8-4BAE-91D0-3078CC6ABA59}"/>
              </a:ext>
            </a:extLst>
          </p:cNvPr>
          <p:cNvSpPr>
            <a:spLocks noGrp="1"/>
          </p:cNvSpPr>
          <p:nvPr>
            <p:ph type="ctrTitle"/>
          </p:nvPr>
        </p:nvSpPr>
        <p:spPr/>
        <p:txBody>
          <a:bodyPr/>
          <a:lstStyle/>
          <a:p>
            <a:r>
              <a:rPr kumimoji="1" lang="ja-JP" altLang="en-US" dirty="0"/>
              <a:t>保育研修の現状</a:t>
            </a:r>
          </a:p>
        </p:txBody>
      </p:sp>
      <p:sp>
        <p:nvSpPr>
          <p:cNvPr id="3" name="字幕 2">
            <a:extLst>
              <a:ext uri="{FF2B5EF4-FFF2-40B4-BE49-F238E27FC236}">
                <a16:creationId xmlns:a16="http://schemas.microsoft.com/office/drawing/2014/main" id="{A9C2F808-172B-4602-9D2C-ED2EFC070438}"/>
              </a:ext>
            </a:extLst>
          </p:cNvPr>
          <p:cNvSpPr>
            <a:spLocks noGrp="1"/>
          </p:cNvSpPr>
          <p:nvPr>
            <p:ph type="subTitle" idx="1"/>
          </p:nvPr>
        </p:nvSpPr>
        <p:spPr/>
        <p:txBody>
          <a:bodyPr>
            <a:normAutofit/>
          </a:bodyPr>
          <a:lstStyle/>
          <a:p>
            <a:endParaRPr lang="en-US" altLang="ja-JP" sz="2000" dirty="0"/>
          </a:p>
          <a:p>
            <a:r>
              <a:rPr lang="ja-JP" altLang="en-US" sz="2000" dirty="0"/>
              <a:t>　　　　　　　　　　　　　　　　　　岩切　芳真</a:t>
            </a:r>
            <a:endParaRPr kumimoji="1" lang="ja-JP" altLang="en-US" sz="2000" dirty="0"/>
          </a:p>
        </p:txBody>
      </p:sp>
    </p:spTree>
    <p:extLst>
      <p:ext uri="{BB962C8B-B14F-4D97-AF65-F5344CB8AC3E}">
        <p14:creationId xmlns:p14="http://schemas.microsoft.com/office/powerpoint/2010/main" val="48811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D03DC-51D0-4ECA-BB17-6CA2D073008A}"/>
              </a:ext>
            </a:extLst>
          </p:cNvPr>
          <p:cNvSpPr>
            <a:spLocks noGrp="1"/>
          </p:cNvSpPr>
          <p:nvPr>
            <p:ph type="title"/>
          </p:nvPr>
        </p:nvSpPr>
        <p:spPr/>
        <p:txBody>
          <a:bodyPr/>
          <a:lstStyle/>
          <a:p>
            <a:r>
              <a:rPr kumimoji="1" lang="ja-JP" altLang="en-US" dirty="0"/>
              <a:t>調査目的</a:t>
            </a:r>
          </a:p>
        </p:txBody>
      </p:sp>
      <p:sp>
        <p:nvSpPr>
          <p:cNvPr id="3" name="コンテンツ プレースホルダー 2">
            <a:extLst>
              <a:ext uri="{FF2B5EF4-FFF2-40B4-BE49-F238E27FC236}">
                <a16:creationId xmlns:a16="http://schemas.microsoft.com/office/drawing/2014/main" id="{161B86C8-2783-4CDB-835A-ECF4E5471360}"/>
              </a:ext>
            </a:extLst>
          </p:cNvPr>
          <p:cNvSpPr>
            <a:spLocks noGrp="1"/>
          </p:cNvSpPr>
          <p:nvPr>
            <p:ph idx="1"/>
          </p:nvPr>
        </p:nvSpPr>
        <p:spPr/>
        <p:txBody>
          <a:bodyPr/>
          <a:lstStyle/>
          <a:p>
            <a:pPr marL="0" indent="0">
              <a:buNone/>
            </a:pPr>
            <a:endParaRPr kumimoji="1" lang="en-US" altLang="ja-JP" sz="2800" dirty="0"/>
          </a:p>
          <a:p>
            <a:pPr marL="0" indent="0">
              <a:buNone/>
            </a:pPr>
            <a:r>
              <a:rPr kumimoji="1" lang="ja-JP" altLang="en-US" sz="2800" dirty="0"/>
              <a:t>・保育研修関連のサービスについて知る。</a:t>
            </a:r>
            <a:endParaRPr kumimoji="1" lang="en-US" altLang="ja-JP" sz="2800" dirty="0"/>
          </a:p>
          <a:p>
            <a:pPr marL="0" indent="0">
              <a:buNone/>
            </a:pPr>
            <a:r>
              <a:rPr lang="ja-JP" altLang="en-US" sz="2800" dirty="0"/>
              <a:t>⇒保育研修に新たなサービスが入り込む余地があるのか知る。</a:t>
            </a:r>
            <a:endParaRPr lang="en-US" altLang="ja-JP" sz="2800"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24286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0A5938-000A-4BCB-9D3A-FA5142B41C2B}"/>
              </a:ext>
            </a:extLst>
          </p:cNvPr>
          <p:cNvSpPr>
            <a:spLocks noGrp="1"/>
          </p:cNvSpPr>
          <p:nvPr>
            <p:ph type="title"/>
          </p:nvPr>
        </p:nvSpPr>
        <p:spPr/>
        <p:txBody>
          <a:bodyPr/>
          <a:lstStyle/>
          <a:p>
            <a:r>
              <a:rPr kumimoji="1" lang="ja-JP" altLang="en-US" dirty="0"/>
              <a:t>調査前の思い</a:t>
            </a:r>
          </a:p>
        </p:txBody>
      </p:sp>
      <p:sp>
        <p:nvSpPr>
          <p:cNvPr id="3" name="コンテンツ プレースホルダー 2">
            <a:extLst>
              <a:ext uri="{FF2B5EF4-FFF2-40B4-BE49-F238E27FC236}">
                <a16:creationId xmlns:a16="http://schemas.microsoft.com/office/drawing/2014/main" id="{52785953-E61E-405B-80F9-82CD55F742C3}"/>
              </a:ext>
            </a:extLst>
          </p:cNvPr>
          <p:cNvSpPr>
            <a:spLocks noGrp="1"/>
          </p:cNvSpPr>
          <p:nvPr>
            <p:ph idx="1"/>
          </p:nvPr>
        </p:nvSpPr>
        <p:spPr/>
        <p:txBody>
          <a:bodyPr/>
          <a:lstStyle/>
          <a:p>
            <a:pPr marL="0" indent="0">
              <a:buNone/>
            </a:pPr>
            <a:r>
              <a:rPr lang="ja-JP" altLang="en-US" dirty="0"/>
              <a:t>〇</a:t>
            </a:r>
            <a:r>
              <a:rPr lang="ja-JP" altLang="en-US" dirty="0">
                <a:solidFill>
                  <a:srgbClr val="FF0000"/>
                </a:solidFill>
              </a:rPr>
              <a:t>園が園を見る</a:t>
            </a:r>
            <a:r>
              <a:rPr kumimoji="1" lang="ja-JP" altLang="en-US" dirty="0">
                <a:solidFill>
                  <a:srgbClr val="FF0000"/>
                </a:solidFill>
              </a:rPr>
              <a:t>保育研修の文化がほとんどない</a:t>
            </a:r>
            <a:r>
              <a:rPr kumimoji="1" lang="ja-JP" altLang="en-US" dirty="0"/>
              <a:t>。（高橋健介教授より）</a:t>
            </a:r>
            <a:endParaRPr kumimoji="1" lang="en-US" altLang="ja-JP" dirty="0"/>
          </a:p>
          <a:p>
            <a:pPr marL="0" indent="0">
              <a:buNone/>
            </a:pPr>
            <a:r>
              <a:rPr lang="ja-JP" altLang="en-US" dirty="0"/>
              <a:t>・私を含め、素人が授業で園の様子を見ても、心からすごいと思う園が多くある。同業者ならば、さらに多くの視点でみることができ、それをおもしろいと思えるはず。</a:t>
            </a:r>
            <a:endParaRPr lang="en-US" altLang="ja-JP" dirty="0"/>
          </a:p>
          <a:p>
            <a:pPr marL="0" indent="0">
              <a:buNone/>
            </a:pPr>
            <a:endParaRPr lang="en-US" altLang="ja-JP" dirty="0"/>
          </a:p>
          <a:p>
            <a:pPr marL="0" indent="0">
              <a:buNone/>
            </a:pPr>
            <a:r>
              <a:rPr kumimoji="1" lang="ja-JP" altLang="en-US" dirty="0"/>
              <a:t>・保育士の技術は数値で表せない。←実際の保育を見る機会を増やしたい。</a:t>
            </a:r>
            <a:endParaRPr kumimoji="1"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252694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B237F-5AD7-4525-BEC4-17B9817F2BE6}"/>
              </a:ext>
            </a:extLst>
          </p:cNvPr>
          <p:cNvSpPr>
            <a:spLocks noGrp="1"/>
          </p:cNvSpPr>
          <p:nvPr>
            <p:ph type="title"/>
          </p:nvPr>
        </p:nvSpPr>
        <p:spPr/>
        <p:txBody>
          <a:bodyPr/>
          <a:lstStyle/>
          <a:p>
            <a:r>
              <a:rPr kumimoji="1" lang="ja-JP" altLang="en-US" dirty="0"/>
              <a:t>ネットで保育研修を調べると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F809FFE-2F1E-47B9-9DE0-BCE60E3D24E0}"/>
              </a:ext>
            </a:extLst>
          </p:cNvPr>
          <p:cNvSpPr>
            <a:spLocks noGrp="1"/>
          </p:cNvSpPr>
          <p:nvPr>
            <p:ph idx="1"/>
          </p:nvPr>
        </p:nvSpPr>
        <p:spPr/>
        <p:txBody>
          <a:bodyPr/>
          <a:lstStyle/>
          <a:p>
            <a:pPr marL="0" indent="0">
              <a:buNone/>
            </a:pPr>
            <a:r>
              <a:rPr lang="ja-JP" altLang="en-US" dirty="0"/>
              <a:t>〇広告「</a:t>
            </a:r>
            <a:r>
              <a:rPr kumimoji="1" lang="en-US" altLang="ja-JP" dirty="0" err="1"/>
              <a:t>schoo</a:t>
            </a:r>
            <a:r>
              <a:rPr kumimoji="1" lang="en-US" altLang="ja-JP" dirty="0"/>
              <a:t> for business]</a:t>
            </a:r>
            <a:r>
              <a:rPr kumimoji="1" lang="ja-JP" altLang="en-US" dirty="0"/>
              <a:t>～株式会社</a:t>
            </a:r>
            <a:r>
              <a:rPr kumimoji="1" lang="en-US" altLang="ja-JP" dirty="0" err="1"/>
              <a:t>schoo</a:t>
            </a:r>
            <a:endParaRPr kumimoji="1" lang="en-US" altLang="ja-JP" dirty="0"/>
          </a:p>
          <a:p>
            <a:pPr marL="0" indent="0">
              <a:buNone/>
            </a:pPr>
            <a:r>
              <a:rPr lang="ja-JP" altLang="en-US" dirty="0"/>
              <a:t>　</a:t>
            </a:r>
            <a:r>
              <a:rPr kumimoji="1" lang="ja-JP" altLang="en-US" dirty="0"/>
              <a:t>保育関係の研修は無し。月額制研修紹介サービス。</a:t>
            </a:r>
            <a:endParaRPr kumimoji="1" lang="en-US" altLang="ja-JP" dirty="0"/>
          </a:p>
          <a:p>
            <a:pPr marL="0" indent="0">
              <a:buNone/>
            </a:pPr>
            <a:r>
              <a:rPr lang="ja-JP" altLang="en-US" dirty="0"/>
              <a:t>　</a:t>
            </a:r>
            <a:endParaRPr lang="en-US" altLang="ja-JP" dirty="0"/>
          </a:p>
          <a:p>
            <a:pPr marL="0" indent="0">
              <a:buNone/>
            </a:pPr>
            <a:r>
              <a:rPr kumimoji="1" lang="ja-JP" altLang="en-US" dirty="0"/>
              <a:t>〇広告　</a:t>
            </a:r>
            <a:r>
              <a:rPr lang="ja-JP" altLang="en-US" b="1" i="0" dirty="0">
                <a:solidFill>
                  <a:srgbClr val="393939"/>
                </a:solidFill>
                <a:effectLst/>
                <a:latin typeface="Noto Sans JP"/>
              </a:rPr>
              <a:t>一般社団法人アジルラーニング</a:t>
            </a:r>
          </a:p>
          <a:p>
            <a:pPr marL="0" indent="0">
              <a:buNone/>
            </a:pPr>
            <a:r>
              <a:rPr kumimoji="1" lang="ja-JP" altLang="en-US" dirty="0"/>
              <a:t>　オンラインに特化した保育研修。教科書のような研修タイトル。</a:t>
            </a:r>
            <a:endParaRPr kumimoji="1" lang="en-US" altLang="ja-JP" dirty="0"/>
          </a:p>
          <a:p>
            <a:endParaRPr kumimoji="1" lang="ja-JP" altLang="en-US" dirty="0"/>
          </a:p>
        </p:txBody>
      </p:sp>
    </p:spTree>
    <p:extLst>
      <p:ext uri="{BB962C8B-B14F-4D97-AF65-F5344CB8AC3E}">
        <p14:creationId xmlns:p14="http://schemas.microsoft.com/office/powerpoint/2010/main" val="82293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C13A9-FC7B-40C3-8F44-861E0AEF896D}"/>
              </a:ext>
            </a:extLst>
          </p:cNvPr>
          <p:cNvSpPr>
            <a:spLocks noGrp="1"/>
          </p:cNvSpPr>
          <p:nvPr>
            <p:ph type="title"/>
          </p:nvPr>
        </p:nvSpPr>
        <p:spPr/>
        <p:txBody>
          <a:bodyPr/>
          <a:lstStyle/>
          <a:p>
            <a:r>
              <a:rPr kumimoji="1" lang="ja-JP" altLang="en-US" dirty="0"/>
              <a:t>ネットで保育研修と調べると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C0A5252-C363-45DC-824F-9466D5A0A56C}"/>
              </a:ext>
            </a:extLst>
          </p:cNvPr>
          <p:cNvSpPr>
            <a:spLocks noGrp="1"/>
          </p:cNvSpPr>
          <p:nvPr>
            <p:ph idx="1"/>
          </p:nvPr>
        </p:nvSpPr>
        <p:spPr/>
        <p:txBody>
          <a:bodyPr/>
          <a:lstStyle/>
          <a:p>
            <a:r>
              <a:rPr kumimoji="1" lang="ja-JP" altLang="en-US" dirty="0"/>
              <a:t>日本保育協会～団体が行う研修</a:t>
            </a:r>
            <a:endParaRPr kumimoji="1" lang="en-US" altLang="ja-JP" dirty="0"/>
          </a:p>
          <a:p>
            <a:r>
              <a:rPr lang="ja-JP" altLang="en-US" dirty="0"/>
              <a:t>全国保育士会～団体が行う研修</a:t>
            </a:r>
            <a:endParaRPr lang="en-US" altLang="ja-JP" dirty="0"/>
          </a:p>
          <a:p>
            <a:pPr marL="0" indent="0">
              <a:buNone/>
            </a:pPr>
            <a:endParaRPr lang="en-US" altLang="ja-JP" dirty="0"/>
          </a:p>
          <a:p>
            <a:pPr marL="0" indent="0">
              <a:buNone/>
            </a:pPr>
            <a:endParaRPr kumimoji="1" lang="en-US" altLang="ja-JP" dirty="0"/>
          </a:p>
          <a:p>
            <a:pPr marL="0" indent="0">
              <a:buNone/>
            </a:pPr>
            <a:r>
              <a:rPr lang="ja-JP" altLang="en-US" dirty="0"/>
              <a:t>　　</a:t>
            </a: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14874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24E73-A53D-4C64-8C51-ABC78F582EA5}"/>
              </a:ext>
            </a:extLst>
          </p:cNvPr>
          <p:cNvSpPr>
            <a:spLocks noGrp="1"/>
          </p:cNvSpPr>
          <p:nvPr>
            <p:ph type="title"/>
          </p:nvPr>
        </p:nvSpPr>
        <p:spPr/>
        <p:txBody>
          <a:bodyPr/>
          <a:lstStyle/>
          <a:p>
            <a:r>
              <a:rPr kumimoji="1" lang="ja-JP" altLang="en-US" dirty="0"/>
              <a:t>調べてみて</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ABA3171-82FA-446F-A915-263FED619FC2}"/>
              </a:ext>
            </a:extLst>
          </p:cNvPr>
          <p:cNvSpPr>
            <a:spLocks noGrp="1"/>
          </p:cNvSpPr>
          <p:nvPr>
            <p:ph idx="1"/>
          </p:nvPr>
        </p:nvSpPr>
        <p:spPr/>
        <p:txBody>
          <a:bodyPr/>
          <a:lstStyle/>
          <a:p>
            <a:r>
              <a:rPr kumimoji="1" lang="ja-JP" altLang="en-US" dirty="0"/>
              <a:t>サイト運営側が研修を提供するサービスは多い。しかし、同業者の活動を見る研修は見つから</a:t>
            </a:r>
            <a:r>
              <a:rPr lang="ja-JP" altLang="en-US" dirty="0"/>
              <a:t>なかった。</a:t>
            </a:r>
            <a:endParaRPr lang="en-US" altLang="ja-JP" dirty="0"/>
          </a:p>
          <a:p>
            <a:r>
              <a:rPr lang="ja-JP" altLang="en-US" dirty="0"/>
              <a:t>やはり、保育所から保育所に行く研修を広めたいという考えは変わらなかった。</a:t>
            </a:r>
            <a:endParaRPr lang="en-US" altLang="ja-JP" dirty="0"/>
          </a:p>
          <a:p>
            <a:pPr marL="0" indent="0">
              <a:buNone/>
            </a:pPr>
            <a:endParaRPr kumimoji="1" lang="ja-JP" altLang="en-US" dirty="0"/>
          </a:p>
        </p:txBody>
      </p:sp>
    </p:spTree>
    <p:extLst>
      <p:ext uri="{BB962C8B-B14F-4D97-AF65-F5344CB8AC3E}">
        <p14:creationId xmlns:p14="http://schemas.microsoft.com/office/powerpoint/2010/main" val="33505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361D1C-4C30-4A0D-834D-70E41370A91D}"/>
              </a:ext>
            </a:extLst>
          </p:cNvPr>
          <p:cNvSpPr>
            <a:spLocks noGrp="1"/>
          </p:cNvSpPr>
          <p:nvPr>
            <p:ph type="title"/>
          </p:nvPr>
        </p:nvSpPr>
        <p:spPr/>
        <p:txBody>
          <a:bodyPr/>
          <a:lstStyle/>
          <a:p>
            <a:r>
              <a:rPr lang="ja-JP" altLang="en-US" dirty="0"/>
              <a:t>ネットで</a:t>
            </a:r>
            <a:r>
              <a:rPr kumimoji="1" lang="ja-JP" altLang="en-US" dirty="0"/>
              <a:t>保育研修と調べると</a:t>
            </a:r>
            <a:r>
              <a:rPr kumimoji="1" lang="en-US" altLang="ja-JP" dirty="0"/>
              <a:t>…</a:t>
            </a:r>
            <a:r>
              <a:rPr kumimoji="1" lang="ja-JP" altLang="en-US" dirty="0"/>
              <a:t>のリンク</a:t>
            </a:r>
          </a:p>
        </p:txBody>
      </p:sp>
      <p:sp>
        <p:nvSpPr>
          <p:cNvPr id="3" name="コンテンツ プレースホルダー 2">
            <a:extLst>
              <a:ext uri="{FF2B5EF4-FFF2-40B4-BE49-F238E27FC236}">
                <a16:creationId xmlns:a16="http://schemas.microsoft.com/office/drawing/2014/main" id="{DB85751B-024B-4DA6-94F2-2D9FA63AF6F4}"/>
              </a:ext>
            </a:extLst>
          </p:cNvPr>
          <p:cNvSpPr>
            <a:spLocks noGrp="1"/>
          </p:cNvSpPr>
          <p:nvPr>
            <p:ph idx="1"/>
          </p:nvPr>
        </p:nvSpPr>
        <p:spPr/>
        <p:txBody>
          <a:bodyPr/>
          <a:lstStyle/>
          <a:p>
            <a:r>
              <a:rPr lang="ja-JP" altLang="en-US" dirty="0">
                <a:hlinkClick r:id="rId2"/>
              </a:rPr>
              <a:t>オンライン研修・</a:t>
            </a:r>
            <a:r>
              <a:rPr lang="en-US" altLang="ja-JP" dirty="0">
                <a:hlinkClick r:id="rId2"/>
              </a:rPr>
              <a:t>e</a:t>
            </a:r>
            <a:r>
              <a:rPr lang="ja-JP" altLang="en-US" dirty="0">
                <a:hlinkClick r:id="rId2"/>
              </a:rPr>
              <a:t>ラーニング研修 </a:t>
            </a:r>
            <a:r>
              <a:rPr lang="en-US" altLang="ja-JP" dirty="0">
                <a:hlinkClick r:id="rId2"/>
              </a:rPr>
              <a:t>- </a:t>
            </a:r>
            <a:r>
              <a:rPr lang="en-US" altLang="ja-JP" dirty="0" err="1">
                <a:hlinkClick r:id="rId2"/>
              </a:rPr>
              <a:t>Schoo</a:t>
            </a:r>
            <a:r>
              <a:rPr lang="ja-JP" altLang="en-US" dirty="0">
                <a:hlinkClick r:id="rId2"/>
              </a:rPr>
              <a:t>（スクー）法人・企業向けサービス</a:t>
            </a:r>
            <a:endParaRPr lang="en-US" altLang="ja-JP" dirty="0"/>
          </a:p>
          <a:p>
            <a:r>
              <a:rPr lang="ja-JP" altLang="en-US" dirty="0">
                <a:hlinkClick r:id="rId3"/>
              </a:rPr>
              <a:t>一般社団法人アジルラーニング </a:t>
            </a:r>
            <a:r>
              <a:rPr lang="en-US" altLang="ja-JP" dirty="0">
                <a:hlinkClick r:id="rId3"/>
              </a:rPr>
              <a:t>- </a:t>
            </a:r>
            <a:r>
              <a:rPr lang="ja-JP" altLang="en-US" dirty="0">
                <a:hlinkClick r:id="rId3"/>
              </a:rPr>
              <a:t>学びたいときに、必要な学びを </a:t>
            </a:r>
            <a:r>
              <a:rPr lang="en-US" altLang="ja-JP" dirty="0">
                <a:hlinkClick r:id="rId3"/>
              </a:rPr>
              <a:t>(agilelearning.biz)</a:t>
            </a:r>
            <a:endParaRPr lang="en-US" altLang="ja-JP" dirty="0"/>
          </a:p>
          <a:p>
            <a:endParaRPr lang="en-US" altLang="ja-JP" dirty="0"/>
          </a:p>
          <a:p>
            <a:endParaRPr lang="en-US" altLang="ja-JP" dirty="0"/>
          </a:p>
          <a:p>
            <a:endParaRPr lang="en-US" altLang="ja-JP" dirty="0"/>
          </a:p>
          <a:p>
            <a:r>
              <a:rPr lang="ja-JP" altLang="en-US" dirty="0">
                <a:hlinkClick r:id="rId4"/>
              </a:rPr>
              <a:t>研修事業 </a:t>
            </a:r>
            <a:r>
              <a:rPr lang="en-US" altLang="ja-JP" dirty="0">
                <a:hlinkClick r:id="rId4"/>
              </a:rPr>
              <a:t>| </a:t>
            </a:r>
            <a:r>
              <a:rPr lang="ja-JP" altLang="en-US" dirty="0">
                <a:hlinkClick r:id="rId4"/>
              </a:rPr>
              <a:t>社会福祉法人 日本保育協会 </a:t>
            </a:r>
            <a:r>
              <a:rPr lang="en-US" altLang="ja-JP" dirty="0">
                <a:hlinkClick r:id="rId4"/>
              </a:rPr>
              <a:t>(nippo.or.jp)</a:t>
            </a:r>
            <a:endParaRPr lang="en-US" altLang="ja-JP" dirty="0"/>
          </a:p>
          <a:p>
            <a:r>
              <a:rPr lang="ja-JP" altLang="en-US" dirty="0">
                <a:hlinkClick r:id="rId5"/>
              </a:rPr>
              <a:t>全国保育士会 </a:t>
            </a:r>
            <a:r>
              <a:rPr lang="en-US" altLang="ja-JP" dirty="0">
                <a:hlinkClick r:id="rId5"/>
              </a:rPr>
              <a:t>(z-hoikushikai.com)</a:t>
            </a:r>
            <a:endParaRPr lang="en-US" altLang="ja-JP" dirty="0"/>
          </a:p>
          <a:p>
            <a:endParaRPr kumimoji="1" lang="ja-JP" altLang="en-US" dirty="0"/>
          </a:p>
        </p:txBody>
      </p:sp>
    </p:spTree>
    <p:extLst>
      <p:ext uri="{BB962C8B-B14F-4D97-AF65-F5344CB8AC3E}">
        <p14:creationId xmlns:p14="http://schemas.microsoft.com/office/powerpoint/2010/main" val="113588186"/>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378</TotalTime>
  <Words>679</Words>
  <Application>Microsoft Office PowerPoint</Application>
  <PresentationFormat>ワイド画面</PresentationFormat>
  <Paragraphs>69</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Noto Sans JP</vt:lpstr>
      <vt:lpstr>Arial</vt:lpstr>
      <vt:lpstr>Century Gothic</vt:lpstr>
      <vt:lpstr>Wingdings 3</vt:lpstr>
      <vt:lpstr>ウィスプ</vt:lpstr>
      <vt:lpstr>保育に横のつながりを</vt:lpstr>
      <vt:lpstr>    </vt:lpstr>
      <vt:lpstr>保育研修の現状</vt:lpstr>
      <vt:lpstr>調査目的</vt:lpstr>
      <vt:lpstr>調査前の思い</vt:lpstr>
      <vt:lpstr>ネットで保育研修を調べると…</vt:lpstr>
      <vt:lpstr>ネットで保育研修と調べると…</vt:lpstr>
      <vt:lpstr>調べてみて…</vt:lpstr>
      <vt:lpstr>ネットで保育研修と調べると…のリンク</vt:lpstr>
      <vt:lpstr>園が研修を受け入れるメリット・デメリット</vt:lpstr>
      <vt:lpstr>保育士、保育学生のメリット・デメリット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保育研修の現状</dc:title>
  <dc:creator>KOTU final</dc:creator>
  <cp:lastModifiedBy>KOTU final</cp:lastModifiedBy>
  <cp:revision>32</cp:revision>
  <dcterms:created xsi:type="dcterms:W3CDTF">2021-06-24T06:12:41Z</dcterms:created>
  <dcterms:modified xsi:type="dcterms:W3CDTF">2021-08-09T05:27:26Z</dcterms:modified>
</cp:coreProperties>
</file>