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1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0BE7F-41DA-A34D-9FC2-6B365A81FA64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Information and Computer Sciences --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7C298-7366-BA41-B555-638AED0D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207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186F6-9D6F-B34A-8233-55F0C24C0807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Information and Computer Sciences --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DD8FE-FB22-C84D-A4F7-D10D54FEA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7039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Information and Computer Sciences -- University</a:t>
            </a:r>
          </a:p>
        </p:txBody>
      </p:sp>
    </p:spTree>
    <p:extLst>
      <p:ext uri="{BB962C8B-B14F-4D97-AF65-F5344CB8AC3E}">
        <p14:creationId xmlns:p14="http://schemas.microsoft.com/office/powerpoint/2010/main" val="112295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1DF3-F401-EB4A-8F48-F7460CBB5F1F}" type="datetime1">
              <a:rPr lang="en-US" smtClean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Information and Computer Sciences, UMass Amherst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DC5D-87B9-104D-9893-671C4A698D85}" type="datetime1">
              <a:rPr lang="en-US" smtClean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Information and Computer Sciences, UMass Amherst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0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F78F-7E39-214C-8A44-E0F6F8571A3F}" type="datetime1">
              <a:rPr lang="en-US" smtClean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Information and Computer Sciences, UMass Amherst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3DCF-4C89-954C-896A-C905D2B56E82}" type="datetime1">
              <a:rPr lang="en-US" smtClean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Information and Computer Sciences, UMass Amherst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6807-0260-5D4C-A6B5-995E1B0963D3}" type="datetime1">
              <a:rPr lang="en-US" smtClean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Information and Computer Sciences, UMass Amherst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8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0E0B-EDEB-064F-823E-07D34662800C}" type="datetime1">
              <a:rPr lang="en-US" smtClean="0"/>
              <a:t>3/3/22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Information and Computer Sciences, UMass Amherst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1142-A554-1747-B508-7BF3F614C4A9}" type="datetime1">
              <a:rPr lang="en-US" smtClean="0"/>
              <a:t>3/3/22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Information and Computer Sciences, UMass Amherst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EB-DC55-7840-B5AE-59E4B06033FB}" type="datetime1">
              <a:rPr lang="en-US" smtClean="0"/>
              <a:t>3/3/22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Information and Computer Sciences, UMass Amherst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2757-4898-7D43-944F-C899FD310BB6}" type="datetime1">
              <a:rPr lang="en-US" smtClean="0"/>
              <a:t>3/3/22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College of Information and Computer Sciences, UMass Amherst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9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1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6" y="6459787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57F12EA-99FE-C940-8C68-21BA02622424}" type="datetime1">
              <a:rPr lang="en-US" smtClean="0"/>
              <a:t>3/3/22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7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College of Information and Computer Sciences, UMass Amherst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1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6A3-D46B-BB44-AFFE-787BC782E317}" type="datetime1">
              <a:rPr lang="en-US" smtClean="0"/>
              <a:t>3/3/22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Information and Computer Sciences, UMass Amherst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7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5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6459787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47E4AE-A61A-1941-B0B3-F86C1860F2C3}" type="datetime1">
              <a:rPr lang="en-US" smtClean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1" y="6459787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College of Information and Computer Sciences, UMass Amherst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6" y="6459787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4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3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umass.edu/~amir/Research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mailto:amir@cs.umass.edu?subject=Question%20about%20SP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3" y="286855"/>
            <a:ext cx="7543800" cy="13718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ecure,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rivate </a:t>
            </a:r>
            <a:r>
              <a:rPr lang="en-US" dirty="0" err="1">
                <a:solidFill>
                  <a:srgbClr val="FF0000"/>
                </a:solidFill>
              </a:rPr>
              <a:t>IN</a:t>
            </a:r>
            <a:r>
              <a:rPr lang="en-US" dirty="0" err="1"/>
              <a:t>ternet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SPIN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Research Group</a:t>
            </a:r>
            <a:br>
              <a:rPr lang="en-US" dirty="0"/>
            </a:br>
            <a:r>
              <a:rPr lang="en-US" sz="3100" dirty="0"/>
              <a:t>Faculty: Amir Houmansadr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593" y="1759495"/>
            <a:ext cx="7543800" cy="4074424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v"/>
            </a:pPr>
            <a:r>
              <a:rPr lang="en-US" sz="2400" dirty="0"/>
              <a:t>Our Goal: Safeguarding the </a:t>
            </a:r>
            <a:r>
              <a:rPr lang="en-US" sz="2400" dirty="0">
                <a:solidFill>
                  <a:srgbClr val="0070C0"/>
                </a:solidFill>
              </a:rPr>
              <a:t>security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</a:rPr>
              <a:t>privacy </a:t>
            </a:r>
            <a:r>
              <a:rPr lang="en-US" sz="2400" dirty="0">
                <a:solidFill>
                  <a:schemeClr val="tx1"/>
                </a:solidFill>
              </a:rPr>
              <a:t>of Internet communications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 the </a:t>
            </a:r>
            <a:r>
              <a:rPr lang="en-US" sz="2400" dirty="0">
                <a:solidFill>
                  <a:srgbClr val="C00000"/>
                </a:solidFill>
              </a:rPr>
              <a:t>age of AI</a:t>
            </a:r>
            <a:r>
              <a:rPr lang="en-US" sz="2400" dirty="0"/>
              <a:t>!</a:t>
            </a:r>
          </a:p>
          <a:p>
            <a:pPr>
              <a:buFont typeface="Wingdings" charset="2"/>
              <a:buChar char="v"/>
            </a:pPr>
            <a:r>
              <a:rPr lang="en-US" sz="2400" dirty="0"/>
              <a:t>A broad spectrum of projects: </a:t>
            </a:r>
          </a:p>
          <a:p>
            <a:pPr lvl="1">
              <a:buFont typeface="Wingdings" charset="2"/>
              <a:buChar char="v"/>
            </a:pPr>
            <a:r>
              <a:rPr lang="en-US" sz="2100" dirty="0"/>
              <a:t>Ranging from </a:t>
            </a:r>
            <a:r>
              <a:rPr lang="en-US" sz="2100" dirty="0">
                <a:solidFill>
                  <a:srgbClr val="0070C0"/>
                </a:solidFill>
              </a:rPr>
              <a:t>system design </a:t>
            </a:r>
            <a:r>
              <a:rPr lang="en-US" sz="2100" dirty="0"/>
              <a:t>to </a:t>
            </a:r>
            <a:r>
              <a:rPr lang="en-US" sz="2100" dirty="0">
                <a:solidFill>
                  <a:srgbClr val="0070C0"/>
                </a:solidFill>
              </a:rPr>
              <a:t>theoretical analysis</a:t>
            </a:r>
          </a:p>
          <a:p>
            <a:pPr>
              <a:buFont typeface="Wingdings" charset="2"/>
              <a:buChar char="v"/>
            </a:pPr>
            <a:r>
              <a:rPr lang="en-US" sz="2400" dirty="0"/>
              <a:t>Ongoing projects:</a:t>
            </a:r>
          </a:p>
          <a:p>
            <a:pPr lvl="1">
              <a:buFont typeface="Wingdings" charset="2"/>
              <a:buChar char="v"/>
            </a:pPr>
            <a:r>
              <a:rPr lang="en-US" sz="2100" dirty="0"/>
              <a:t>Trustworthy machine learning</a:t>
            </a:r>
          </a:p>
          <a:p>
            <a:pPr lvl="1">
              <a:buFont typeface="Wingdings" charset="2"/>
              <a:buChar char="v"/>
            </a:pPr>
            <a:r>
              <a:rPr lang="en-US" sz="2100" dirty="0"/>
              <a:t>Design and deployment of systems to bypass Internet censorship</a:t>
            </a:r>
          </a:p>
          <a:p>
            <a:pPr lvl="1">
              <a:buFont typeface="Wingdings" charset="2"/>
              <a:buChar char="v"/>
            </a:pPr>
            <a:r>
              <a:rPr lang="en-US" sz="2100" dirty="0"/>
              <a:t>Statistical analysis of network traffic to infer sensitive information</a:t>
            </a:r>
          </a:p>
          <a:p>
            <a:pPr lvl="1">
              <a:buFont typeface="Wingdings" charset="2"/>
              <a:buChar char="v"/>
            </a:pPr>
            <a:r>
              <a:rPr lang="en-US" sz="2100" dirty="0"/>
              <a:t>Privacy of next-generation Internet architectures </a:t>
            </a:r>
          </a:p>
          <a:p>
            <a:pPr lvl="1">
              <a:buFont typeface="Wingdings" charset="2"/>
              <a:buChar char="v"/>
            </a:pPr>
            <a:r>
              <a:rPr lang="en-US" sz="2100" dirty="0"/>
              <a:t>Security assessment of existing technologies (e.g., Bitcoin, Tor)</a:t>
            </a:r>
          </a:p>
          <a:p>
            <a:pPr lvl="1">
              <a:buFont typeface="Wingdings" charset="2"/>
              <a:buChar char="v"/>
            </a:pPr>
            <a:r>
              <a:rPr lang="en-US" sz="2100" dirty="0"/>
              <a:t>Mechanisms for covert communications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9110" y="5786641"/>
            <a:ext cx="4504759" cy="50808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351" dirty="0"/>
              <a:t>Webpage: </a:t>
            </a:r>
            <a:r>
              <a:rPr lang="en-US" sz="1351" dirty="0">
                <a:hlinkClick r:id="rId3"/>
              </a:rPr>
              <a:t>https://</a:t>
            </a:r>
            <a:r>
              <a:rPr lang="en-US" sz="1351" dirty="0" err="1">
                <a:hlinkClick r:id="rId3"/>
              </a:rPr>
              <a:t>people.cs.umass.edu</a:t>
            </a:r>
            <a:r>
              <a:rPr lang="en-US" sz="1351" dirty="0">
                <a:hlinkClick r:id="rId3"/>
              </a:rPr>
              <a:t>/~</a:t>
            </a:r>
            <a:r>
              <a:rPr lang="en-US" sz="1351" dirty="0" err="1">
                <a:hlinkClick r:id="rId3"/>
              </a:rPr>
              <a:t>amir</a:t>
            </a:r>
            <a:r>
              <a:rPr lang="en-US" sz="1351" dirty="0">
                <a:hlinkClick r:id="rId3"/>
              </a:rPr>
              <a:t>/</a:t>
            </a:r>
            <a:r>
              <a:rPr lang="en-US" sz="1351" dirty="0" err="1">
                <a:hlinkClick r:id="rId3"/>
              </a:rPr>
              <a:t>Research.html</a:t>
            </a:r>
            <a:endParaRPr lang="en-US" sz="1351" dirty="0"/>
          </a:p>
          <a:p>
            <a:r>
              <a:rPr lang="en-US" sz="1351" dirty="0"/>
              <a:t>Email for questions: </a:t>
            </a:r>
            <a:r>
              <a:rPr lang="en-US" sz="1351" dirty="0" err="1">
                <a:hlinkClick r:id="rId4"/>
              </a:rPr>
              <a:t>amir@cs.umass.edu</a:t>
            </a:r>
            <a:endParaRPr lang="en-US" sz="135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027" y="127976"/>
            <a:ext cx="1675075" cy="154944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Manning College of Information and Computer Sciences, UMass Amherst</a:t>
            </a:r>
          </a:p>
        </p:txBody>
      </p:sp>
    </p:spTree>
    <p:extLst>
      <p:ext uri="{BB962C8B-B14F-4D97-AF65-F5344CB8AC3E}">
        <p14:creationId xmlns:p14="http://schemas.microsoft.com/office/powerpoint/2010/main" val="16818820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138</Words>
  <Application>Microsoft Macintosh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Wingdings</vt:lpstr>
      <vt:lpstr>Retrospect</vt:lpstr>
      <vt:lpstr>Secure, Private INternet (SPIN)  Research Group Faculty: Amir Houmansadr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Houmansadr</dc:creator>
  <cp:lastModifiedBy>Amir Houmansadr</cp:lastModifiedBy>
  <cp:revision>10</cp:revision>
  <dcterms:created xsi:type="dcterms:W3CDTF">2017-02-28T01:09:17Z</dcterms:created>
  <dcterms:modified xsi:type="dcterms:W3CDTF">2022-03-04T02:39:26Z</dcterms:modified>
</cp:coreProperties>
</file>