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60" r:id="rId5"/>
    <p:sldId id="264" r:id="rId6"/>
    <p:sldId id="265" r:id="rId7"/>
    <p:sldId id="266" r:id="rId8"/>
    <p:sldId id="261" r:id="rId9"/>
    <p:sldId id="262" r:id="rId10"/>
    <p:sldId id="267" r:id="rId11"/>
    <p:sldId id="270" r:id="rId12"/>
    <p:sldId id="269" r:id="rId13"/>
    <p:sldId id="271" r:id="rId14"/>
    <p:sldId id="272" r:id="rId15"/>
    <p:sldId id="273" r:id="rId16"/>
    <p:sldId id="274" r:id="rId17"/>
    <p:sldId id="275" r:id="rId18"/>
    <p:sldId id="268" r:id="rId19"/>
    <p:sldId id="27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1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BFA9C2-33ED-1946-A78F-3D07EBC84E99}" type="datetimeFigureOut">
              <a:rPr lang="en-US" smtClean="0"/>
              <a:t>3/29/15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905B6C-F7E0-DB43-8778-16DE9F2393EA}" type="slidenum">
              <a:rPr lang="en-US" smtClean="0"/>
              <a:t>‹#›</a:t>
            </a:fld>
            <a:endParaRPr lang="en-US"/>
          </a:p>
        </p:txBody>
      </p:sp>
    </p:spTree>
    <p:extLst>
      <p:ext uri="{BB962C8B-B14F-4D97-AF65-F5344CB8AC3E}">
        <p14:creationId xmlns:p14="http://schemas.microsoft.com/office/powerpoint/2010/main" val="696392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A2BB2-55BD-C547-83FA-A7B6E195F757}" type="datetimeFigureOut">
              <a:rPr lang="en-US" smtClean="0"/>
              <a:t>3/29/15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5B641-E266-4444-A87F-F1B065D3B651}" type="slidenum">
              <a:rPr lang="en-US" smtClean="0"/>
              <a:t>‹#›</a:t>
            </a:fld>
            <a:endParaRPr lang="en-US"/>
          </a:p>
        </p:txBody>
      </p:sp>
    </p:spTree>
    <p:extLst>
      <p:ext uri="{BB962C8B-B14F-4D97-AF65-F5344CB8AC3E}">
        <p14:creationId xmlns:p14="http://schemas.microsoft.com/office/powerpoint/2010/main" val="2264806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A5B641-E266-4444-A87F-F1B065D3B651}" type="slidenum">
              <a:rPr lang="en-US" smtClean="0"/>
              <a:t>6</a:t>
            </a:fld>
            <a:endParaRPr lang="en-US"/>
          </a:p>
        </p:txBody>
      </p:sp>
    </p:spTree>
    <p:extLst>
      <p:ext uri="{BB962C8B-B14F-4D97-AF65-F5344CB8AC3E}">
        <p14:creationId xmlns:p14="http://schemas.microsoft.com/office/powerpoint/2010/main" val="3134704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buClrTx/>
              <a:buFontTx/>
              <a:buNone/>
            </a:pPr>
            <a:r>
              <a:rPr lang="en-GB" dirty="0" smtClean="0">
                <a:cs typeface="Arial Unicode MS" charset="0"/>
              </a:rPr>
              <a:t>Confidentiality: a good example is cryptography, which traditionally is used to protect secret messages. But cryptography is traditionally used to protect data, not resources. Resources are protected by limiting information, for example by using firewalls or address translation mechanisms.</a:t>
            </a:r>
          </a:p>
          <a:p>
            <a:pPr eaLnBrk="1" hangingPunct="1">
              <a:spcBef>
                <a:spcPts val="450"/>
              </a:spcBef>
              <a:buClrTx/>
              <a:buFontTx/>
              <a:buNone/>
            </a:pPr>
            <a:endParaRPr lang="en-GB" dirty="0" smtClean="0">
              <a:cs typeface="Arial Unicode MS" charset="0"/>
            </a:endParaRPr>
          </a:p>
          <a:p>
            <a:pPr eaLnBrk="1" hangingPunct="1">
              <a:spcBef>
                <a:spcPts val="450"/>
              </a:spcBef>
              <a:buClrTx/>
              <a:buFontTx/>
              <a:buNone/>
            </a:pPr>
            <a:r>
              <a:rPr lang="en-GB" dirty="0" smtClean="0">
                <a:cs typeface="Arial Unicode MS" charset="0"/>
              </a:rPr>
              <a:t>Integrity: a good example here is that of an interrupted database transaction, leaving the database in an inconsistent state (this foreshadows the Clark-Wilson model). Trustworthiness of both data and origin affects integrity, as noted in the book’s example. That integrity is tied to trustworthiness makes it much harder to quantify than confidentiality. Cryptography provides mechanisms for detecting violations of integrity, but not preventing them (e.g., a digital signature can be used to determine if data has changed). </a:t>
            </a:r>
          </a:p>
          <a:p>
            <a:pPr eaLnBrk="1" hangingPunct="1">
              <a:spcBef>
                <a:spcPts val="450"/>
              </a:spcBef>
              <a:buClrTx/>
              <a:buFontTx/>
              <a:buNone/>
            </a:pPr>
            <a:endParaRPr lang="en-GB" dirty="0" smtClean="0">
              <a:cs typeface="Arial Unicode MS" charset="0"/>
            </a:endParaRPr>
          </a:p>
          <a:p>
            <a:pPr eaLnBrk="1" hangingPunct="1">
              <a:spcBef>
                <a:spcPts val="450"/>
              </a:spcBef>
              <a:buClrTx/>
              <a:buFontTx/>
              <a:buNone/>
            </a:pPr>
            <a:r>
              <a:rPr lang="en-GB" dirty="0" smtClean="0">
                <a:cs typeface="Arial Unicode MS" charset="0"/>
              </a:rPr>
              <a:t>Availability: this is usually defined in terms of “quality of service,” in which authorized users are expected to receive a specific level of service (stated in terms of a metric). Denial of service attacks are attempts to block availability.</a:t>
            </a:r>
          </a:p>
          <a:p>
            <a:endParaRPr lang="en-US" dirty="0"/>
          </a:p>
        </p:txBody>
      </p:sp>
      <p:sp>
        <p:nvSpPr>
          <p:cNvPr id="4" name="Slide Number Placeholder 3"/>
          <p:cNvSpPr>
            <a:spLocks noGrp="1"/>
          </p:cNvSpPr>
          <p:nvPr>
            <p:ph type="sldNum" sz="quarter" idx="10"/>
          </p:nvPr>
        </p:nvSpPr>
        <p:spPr/>
        <p:txBody>
          <a:bodyPr/>
          <a:lstStyle/>
          <a:p>
            <a:fld id="{E1A5B641-E266-4444-A87F-F1B065D3B651}" type="slidenum">
              <a:rPr lang="en-US" smtClean="0"/>
              <a:t>13</a:t>
            </a:fld>
            <a:endParaRPr lang="en-US"/>
          </a:p>
        </p:txBody>
      </p:sp>
    </p:spTree>
    <p:extLst>
      <p:ext uri="{BB962C8B-B14F-4D97-AF65-F5344CB8AC3E}">
        <p14:creationId xmlns:p14="http://schemas.microsoft.com/office/powerpoint/2010/main" val="317163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Threat</a:t>
            </a:r>
            <a:r>
              <a:rPr lang="en-US" baseline="0" dirty="0" smtClean="0"/>
              <a:t> example </a:t>
            </a:r>
            <a:r>
              <a:rPr lang="en-US" baseline="0" dirty="0" err="1" smtClean="0"/>
              <a:t>DoS</a:t>
            </a:r>
            <a:r>
              <a:rPr lang="en-US" baseline="0" dirty="0" smtClean="0"/>
              <a:t> on a webpage</a:t>
            </a:r>
            <a:endParaRPr lang="en-US" dirty="0"/>
          </a:p>
        </p:txBody>
      </p:sp>
      <p:sp>
        <p:nvSpPr>
          <p:cNvPr id="4" name="Slide Number Placeholder 3"/>
          <p:cNvSpPr>
            <a:spLocks noGrp="1"/>
          </p:cNvSpPr>
          <p:nvPr>
            <p:ph type="sldNum" sz="quarter" idx="10"/>
          </p:nvPr>
        </p:nvSpPr>
        <p:spPr/>
        <p:txBody>
          <a:bodyPr/>
          <a:lstStyle/>
          <a:p>
            <a:fld id="{E1A5B641-E266-4444-A87F-F1B065D3B651}" type="slidenum">
              <a:rPr lang="en-US" smtClean="0"/>
              <a:t>14</a:t>
            </a:fld>
            <a:endParaRPr lang="en-US"/>
          </a:p>
        </p:txBody>
      </p:sp>
    </p:spTree>
    <p:extLst>
      <p:ext uri="{BB962C8B-B14F-4D97-AF65-F5344CB8AC3E}">
        <p14:creationId xmlns:p14="http://schemas.microsoft.com/office/powerpoint/2010/main" val="220709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DB2E25-C0B2-0942-9A35-0ED911C43EE0}" type="datetime1">
              <a:rPr lang="en-US" smtClean="0"/>
              <a:t>3/29/15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70540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D1DEA-0D7C-8D48-BBC3-7B73C7A06C5A}" type="datetime1">
              <a:rPr lang="en-US" smtClean="0"/>
              <a:t>3/29/15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240414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B105B-8910-4F4A-87EE-C92ED2817AEE}" type="datetime1">
              <a:rPr lang="en-US" smtClean="0"/>
              <a:t>3/29/15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8110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4CA25-37A0-AE46-BEE8-B6B8F29E69C7}" type="datetime1">
              <a:rPr lang="en-US" smtClean="0"/>
              <a:t>3/29/15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405289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7C3CB-3BE0-9E40-A87F-26AE7143356A}" type="datetime1">
              <a:rPr lang="en-US" smtClean="0"/>
              <a:t>3/29/15</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5866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E84343-D814-8844-A51E-A1FA4286898F}" type="datetime1">
              <a:rPr lang="en-US" smtClean="0"/>
              <a:t>3/29/15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83558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4123EC-2BF2-904D-9E84-12A90C796292}" type="datetime1">
              <a:rPr lang="en-US" smtClean="0"/>
              <a:t>3/29/15</a:t>
            </a:fld>
            <a:endParaRPr lang="en-US"/>
          </a:p>
        </p:txBody>
      </p:sp>
      <p:sp>
        <p:nvSpPr>
          <p:cNvPr id="8" name="Footer Placeholder 7"/>
          <p:cNvSpPr>
            <a:spLocks noGrp="1"/>
          </p:cNvSpPr>
          <p:nvPr>
            <p:ph type="ftr" sz="quarter" idx="11"/>
          </p:nvPr>
        </p:nvSpPr>
        <p:spPr/>
        <p:txBody>
          <a:bodyPr/>
          <a:lstStyle/>
          <a:p>
            <a:r>
              <a:rPr lang="en-US" smtClean="0"/>
              <a:t>CS660 - Advanced Information Assurance - UMassAmherst </a:t>
            </a:r>
            <a:endParaRPr lang="en-US"/>
          </a:p>
        </p:txBody>
      </p:sp>
      <p:sp>
        <p:nvSpPr>
          <p:cNvPr id="9" name="Slide Number Placeholder 8"/>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05720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A5F5A0-1310-0840-9CFF-4219F1D32D20}" type="datetime1">
              <a:rPr lang="en-US" smtClean="0"/>
              <a:t>3/29/15</a:t>
            </a:fld>
            <a:endParaRPr lang="en-US"/>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6553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BCD78-B20C-4848-9E84-BF40CCB1C8F2}" type="datetime1">
              <a:rPr lang="en-US" smtClean="0"/>
              <a:t>3/29/15</a:t>
            </a:fld>
            <a:endParaRPr lang="en-US"/>
          </a:p>
        </p:txBody>
      </p:sp>
      <p:sp>
        <p:nvSpPr>
          <p:cNvPr id="3" name="Footer Placeholder 2"/>
          <p:cNvSpPr>
            <a:spLocks noGrp="1"/>
          </p:cNvSpPr>
          <p:nvPr>
            <p:ph type="ftr" sz="quarter" idx="11"/>
          </p:nvPr>
        </p:nvSpPr>
        <p:spPr/>
        <p:txBody>
          <a:bodyPr/>
          <a:lstStyle/>
          <a:p>
            <a:r>
              <a:rPr lang="en-US" smtClean="0"/>
              <a:t>CS660 - Advanced Information Assurance - UMassAmherst </a:t>
            </a:r>
            <a:endParaRPr lang="en-US"/>
          </a:p>
        </p:txBody>
      </p:sp>
      <p:sp>
        <p:nvSpPr>
          <p:cNvPr id="4" name="Slide Number Placeholder 3"/>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66174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B0986-4240-B245-A15B-6D82782F95A5}" type="datetime1">
              <a:rPr lang="en-US" smtClean="0"/>
              <a:t>3/29/15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3638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D448FC-E71C-414A-A930-66D2B95977A1}" type="datetime1">
              <a:rPr lang="en-US" smtClean="0"/>
              <a:t>3/29/15</a:t>
            </a:fld>
            <a:endParaRPr lang="en-US"/>
          </a:p>
        </p:txBody>
      </p:sp>
      <p:sp>
        <p:nvSpPr>
          <p:cNvPr id="6" name="Footer Placeholder 5"/>
          <p:cNvSpPr>
            <a:spLocks noGrp="1"/>
          </p:cNvSpPr>
          <p:nvPr>
            <p:ph type="ftr" sz="quarter" idx="11"/>
          </p:nvPr>
        </p:nvSpPr>
        <p:spPr/>
        <p:txBody>
          <a:bodyPr/>
          <a:lstStyle/>
          <a:p>
            <a:r>
              <a:rPr lang="en-US" smtClean="0"/>
              <a:t>CS660 - Advanced Information Assurance - UMassAmherst </a:t>
            </a:r>
            <a:endParaRPr lang="en-US"/>
          </a:p>
        </p:txBody>
      </p:sp>
      <p:sp>
        <p:nvSpPr>
          <p:cNvPr id="7" name="Slide Number Placeholder 6"/>
          <p:cNvSpPr>
            <a:spLocks noGrp="1"/>
          </p:cNvSpPr>
          <p:nvPr>
            <p:ph type="sldNum" sz="quarter" idx="12"/>
          </p:nvPr>
        </p:nvSpPr>
        <p:spPr/>
        <p:txBody>
          <a:bodyPr/>
          <a:lstStyle/>
          <a:p>
            <a:fld id="{CF5F3735-DF36-BA4D-8B7B-6E770590AE69}" type="slidenum">
              <a:rPr lang="en-US" smtClean="0"/>
              <a:t>‹#›</a:t>
            </a:fld>
            <a:endParaRPr lang="en-US"/>
          </a:p>
        </p:txBody>
      </p:sp>
    </p:spTree>
    <p:extLst>
      <p:ext uri="{BB962C8B-B14F-4D97-AF65-F5344CB8AC3E}">
        <p14:creationId xmlns:p14="http://schemas.microsoft.com/office/powerpoint/2010/main" val="10990709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D7F75-922B-5B45-9C18-F6BAA35D8D88}" type="datetime1">
              <a:rPr lang="en-US" smtClean="0"/>
              <a:t>3/29/15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CS660 - Advanced Information Assurance - UMassAmherst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F3735-DF36-BA4D-8B7B-6E770590AE69}" type="slidenum">
              <a:rPr lang="en-US" smtClean="0"/>
              <a:t>‹#›</a:t>
            </a:fld>
            <a:endParaRPr lang="en-US"/>
          </a:p>
        </p:txBody>
      </p:sp>
    </p:spTree>
    <p:extLst>
      <p:ext uri="{BB962C8B-B14F-4D97-AF65-F5344CB8AC3E}">
        <p14:creationId xmlns:p14="http://schemas.microsoft.com/office/powerpoint/2010/main" val="374554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ople.cs.umass.edu/~amir/courses/CMPSCI660-SP15/schedul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urses.engr.illinois.edu/cs461/fa2010/slides/Intro.p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438" y="2130425"/>
            <a:ext cx="8787990" cy="1470025"/>
          </a:xfrm>
        </p:spPr>
        <p:txBody>
          <a:bodyPr>
            <a:normAutofit/>
          </a:bodyPr>
          <a:lstStyle/>
          <a:p>
            <a:r>
              <a:rPr lang="en-US" sz="5400" dirty="0" smtClean="0"/>
              <a:t>Introduction and Logistics</a:t>
            </a:r>
            <a:endParaRPr lang="en-US" sz="5400" dirty="0"/>
          </a:p>
        </p:txBody>
      </p:sp>
      <p:sp>
        <p:nvSpPr>
          <p:cNvPr id="3" name="Subtitle 2"/>
          <p:cNvSpPr>
            <a:spLocks noGrp="1"/>
          </p:cNvSpPr>
          <p:nvPr>
            <p:ph type="subTitle" idx="1"/>
          </p:nvPr>
        </p:nvSpPr>
        <p:spPr>
          <a:xfrm>
            <a:off x="898769" y="3886200"/>
            <a:ext cx="7170616" cy="1752600"/>
          </a:xfrm>
        </p:spPr>
        <p:txBody>
          <a:bodyPr>
            <a:normAutofit lnSpcReduction="10000"/>
          </a:bodyPr>
          <a:lstStyle/>
          <a:p>
            <a:r>
              <a:rPr lang="en-US" sz="3500" dirty="0" smtClean="0">
                <a:solidFill>
                  <a:schemeClr val="tx1"/>
                </a:solidFill>
                <a:latin typeface="Calibri"/>
                <a:cs typeface="Calibri"/>
              </a:rPr>
              <a:t>Amir </a:t>
            </a:r>
            <a:r>
              <a:rPr lang="en-US" sz="3500" dirty="0" err="1" smtClean="0">
                <a:solidFill>
                  <a:schemeClr val="tx1"/>
                </a:solidFill>
                <a:latin typeface="Calibri"/>
                <a:cs typeface="Calibri"/>
              </a:rPr>
              <a:t>Houmansadr</a:t>
            </a:r>
            <a:endParaRPr lang="en-US" sz="3500" dirty="0" smtClean="0">
              <a:solidFill>
                <a:schemeClr val="tx1"/>
              </a:solidFill>
              <a:latin typeface="Calibri"/>
              <a:cs typeface="Calibri"/>
            </a:endParaRPr>
          </a:p>
          <a:p>
            <a:r>
              <a:rPr lang="en-US" dirty="0" smtClean="0">
                <a:solidFill>
                  <a:schemeClr val="tx1"/>
                </a:solidFill>
                <a:latin typeface="Calibri"/>
                <a:cs typeface="Calibri"/>
              </a:rPr>
              <a:t>CS660: Advanced Information Assurance</a:t>
            </a:r>
          </a:p>
          <a:p>
            <a:r>
              <a:rPr lang="en-US" dirty="0" smtClean="0">
                <a:solidFill>
                  <a:schemeClr val="tx1"/>
                </a:solidFill>
                <a:latin typeface="Calibri"/>
                <a:cs typeface="Calibri"/>
              </a:rPr>
              <a:t>Spring 2015</a:t>
            </a:r>
            <a:endParaRPr lang="en-US" dirty="0">
              <a:solidFill>
                <a:schemeClr val="tx1"/>
              </a:solidFill>
              <a:latin typeface="Calibri"/>
              <a:cs typeface="Calibri"/>
            </a:endParaRPr>
          </a:p>
        </p:txBody>
      </p:sp>
      <p:pic>
        <p:nvPicPr>
          <p:cNvPr id="4" name="Picture 3" descr="cslogo1200x630.jpg"/>
          <p:cNvPicPr>
            <a:picLocks noChangeAspect="1"/>
          </p:cNvPicPr>
          <p:nvPr/>
        </p:nvPicPr>
        <p:blipFill rotWithShape="1">
          <a:blip r:embed="rId2">
            <a:extLst>
              <a:ext uri="{28A0092B-C50C-407E-A947-70E740481C1C}">
                <a14:useLocalDpi xmlns:a14="http://schemas.microsoft.com/office/drawing/2010/main" val="0"/>
              </a:ext>
            </a:extLst>
          </a:blip>
          <a:srcRect t="22620" b="23591"/>
          <a:stretch/>
        </p:blipFill>
        <p:spPr>
          <a:xfrm>
            <a:off x="2661925" y="5825103"/>
            <a:ext cx="3657600" cy="1032897"/>
          </a:xfrm>
          <a:prstGeom prst="rect">
            <a:avLst/>
          </a:prstGeom>
        </p:spPr>
      </p:pic>
    </p:spTree>
    <p:extLst>
      <p:ext uri="{BB962C8B-B14F-4D97-AF65-F5344CB8AC3E}">
        <p14:creationId xmlns:p14="http://schemas.microsoft.com/office/powerpoint/2010/main" val="7830614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Exams</a:t>
            </a:r>
            <a:endParaRPr lang="en-US" dirty="0"/>
          </a:p>
        </p:txBody>
      </p:sp>
      <p:sp>
        <p:nvSpPr>
          <p:cNvPr id="3" name="Content Placeholder 2"/>
          <p:cNvSpPr>
            <a:spLocks noGrp="1"/>
          </p:cNvSpPr>
          <p:nvPr>
            <p:ph idx="1"/>
          </p:nvPr>
        </p:nvSpPr>
        <p:spPr/>
        <p:txBody>
          <a:bodyPr>
            <a:normAutofit lnSpcReduction="10000"/>
          </a:bodyPr>
          <a:lstStyle/>
          <a:p>
            <a:r>
              <a:rPr lang="en-US" dirty="0" smtClean="0"/>
              <a:t>One midterm exam:</a:t>
            </a:r>
          </a:p>
          <a:p>
            <a:pPr lvl="1"/>
            <a:r>
              <a:rPr lang="en-US" dirty="0" smtClean="0"/>
              <a:t>Covers “selected” papers presented before the exam date</a:t>
            </a:r>
          </a:p>
          <a:p>
            <a:r>
              <a:rPr lang="en-US" dirty="0" smtClean="0"/>
              <a:t>Final exam:</a:t>
            </a:r>
          </a:p>
          <a:p>
            <a:pPr lvl="1"/>
            <a:r>
              <a:rPr lang="en-US" dirty="0" smtClean="0"/>
              <a:t>Covers “selected” papers from the second half of the semester</a:t>
            </a:r>
          </a:p>
          <a:p>
            <a:r>
              <a:rPr lang="en-US" dirty="0" smtClean="0"/>
              <a:t>You should need minimal preparation if you have read the papers during the semester</a:t>
            </a:r>
          </a:p>
          <a:p>
            <a:r>
              <a:rPr lang="en-US" dirty="0" smtClean="0"/>
              <a:t>Exam dates on the website</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10</a:t>
            </a:fld>
            <a:endParaRPr lang="en-US"/>
          </a:p>
        </p:txBody>
      </p:sp>
    </p:spTree>
    <p:extLst>
      <p:ext uri="{BB962C8B-B14F-4D97-AF65-F5344CB8AC3E}">
        <p14:creationId xmlns:p14="http://schemas.microsoft.com/office/powerpoint/2010/main" val="21797629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courses at UMass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CS365 </a:t>
            </a:r>
            <a:r>
              <a:rPr lang="en-US" dirty="0"/>
              <a:t>Digital </a:t>
            </a:r>
            <a:r>
              <a:rPr lang="en-US" dirty="0" smtClean="0"/>
              <a:t>Forensics</a:t>
            </a:r>
          </a:p>
          <a:p>
            <a:pPr lvl="1"/>
            <a:r>
              <a:rPr lang="en-US" dirty="0" smtClean="0"/>
              <a:t>Spring’15</a:t>
            </a:r>
            <a:endParaRPr lang="en-US" dirty="0"/>
          </a:p>
          <a:p>
            <a:r>
              <a:rPr lang="en-US" dirty="0" smtClean="0"/>
              <a:t>CS391LI </a:t>
            </a:r>
            <a:r>
              <a:rPr lang="en-US" dirty="0"/>
              <a:t>S-Computer Crime </a:t>
            </a:r>
            <a:r>
              <a:rPr lang="en-US" dirty="0" smtClean="0"/>
              <a:t>Law</a:t>
            </a:r>
          </a:p>
          <a:p>
            <a:pPr lvl="1"/>
            <a:r>
              <a:rPr lang="en-US" dirty="0" smtClean="0"/>
              <a:t>Fall’14</a:t>
            </a:r>
          </a:p>
          <a:p>
            <a:r>
              <a:rPr lang="en-US" dirty="0" smtClean="0"/>
              <a:t>CS460: Intro to security</a:t>
            </a:r>
          </a:p>
          <a:p>
            <a:pPr lvl="1"/>
            <a:r>
              <a:rPr lang="en-US" dirty="0" smtClean="0"/>
              <a:t>Offered every Fall</a:t>
            </a:r>
          </a:p>
          <a:p>
            <a:r>
              <a:rPr lang="en-US" dirty="0" smtClean="0"/>
              <a:t>CS466 </a:t>
            </a:r>
            <a:r>
              <a:rPr lang="en-US" dirty="0"/>
              <a:t>Applied Cryptography</a:t>
            </a:r>
          </a:p>
          <a:p>
            <a:pPr lvl="1"/>
            <a:r>
              <a:rPr lang="en-US" dirty="0" smtClean="0"/>
              <a:t>Will be offered hopefully soon</a:t>
            </a:r>
          </a:p>
          <a:p>
            <a:r>
              <a:rPr lang="en-US" dirty="0" smtClean="0"/>
              <a:t>CS660: Advanced Information assurance</a:t>
            </a:r>
          </a:p>
          <a:p>
            <a:pPr lvl="1"/>
            <a:r>
              <a:rPr lang="en-US" dirty="0" smtClean="0"/>
              <a:t>Offered every Spring (hopefully)</a:t>
            </a:r>
          </a:p>
          <a:p>
            <a:r>
              <a:rPr lang="en-US" dirty="0" smtClean="0"/>
              <a:t>CS691PT: Privacy-Enhancing Technologies</a:t>
            </a:r>
          </a:p>
          <a:p>
            <a:pPr lvl="1"/>
            <a:r>
              <a:rPr lang="en-US" dirty="0" smtClean="0"/>
              <a:t>Fall’14, every other year thereafter </a:t>
            </a:r>
          </a:p>
          <a:p>
            <a:r>
              <a:rPr lang="en-US" dirty="0"/>
              <a:t>ECE597AB Security </a:t>
            </a:r>
            <a:r>
              <a:rPr lang="en-US" dirty="0" smtClean="0"/>
              <a:t>Engineering</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11</a:t>
            </a:fld>
            <a:endParaRPr lang="en-US"/>
          </a:p>
        </p:txBody>
      </p:sp>
    </p:spTree>
    <p:extLst>
      <p:ext uri="{BB962C8B-B14F-4D97-AF65-F5344CB8AC3E}">
        <p14:creationId xmlns:p14="http://schemas.microsoft.com/office/powerpoint/2010/main" val="1922313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Class’s topics</a:t>
            </a:r>
            <a:endParaRPr lang="en-US" dirty="0"/>
          </a:p>
        </p:txBody>
      </p:sp>
      <p:sp>
        <p:nvSpPr>
          <p:cNvPr id="3" name="Content Placeholder 2"/>
          <p:cNvSpPr>
            <a:spLocks noGrp="1"/>
          </p:cNvSpPr>
          <p:nvPr>
            <p:ph idx="1"/>
          </p:nvPr>
        </p:nvSpPr>
        <p:spPr/>
        <p:txBody>
          <a:bodyPr>
            <a:normAutofit/>
          </a:bodyPr>
          <a:lstStyle/>
          <a:p>
            <a:r>
              <a:rPr lang="en-US" dirty="0" smtClean="0"/>
              <a:t>Research-oriented review of “information assurance”</a:t>
            </a:r>
          </a:p>
          <a:p>
            <a:pPr marL="0" indent="0">
              <a:buNone/>
            </a:pPr>
            <a:r>
              <a:rPr lang="en-US" i="1" dirty="0" smtClean="0"/>
              <a:t>the </a:t>
            </a:r>
            <a:r>
              <a:rPr lang="en-US" i="1" dirty="0"/>
              <a:t>practice </a:t>
            </a:r>
            <a:r>
              <a:rPr lang="en-US" i="1" dirty="0" smtClean="0"/>
              <a:t>managing </a:t>
            </a:r>
            <a:r>
              <a:rPr lang="en-US" i="1" dirty="0"/>
              <a:t>risks related to the </a:t>
            </a:r>
            <a:r>
              <a:rPr lang="en-US" i="1" dirty="0">
                <a:solidFill>
                  <a:srgbClr val="3366FF"/>
                </a:solidFill>
              </a:rPr>
              <a:t>use, processing, storage, and transmission</a:t>
            </a:r>
            <a:r>
              <a:rPr lang="en-US" i="1" dirty="0"/>
              <a:t> of </a:t>
            </a:r>
            <a:r>
              <a:rPr lang="en-US" i="1" dirty="0" smtClean="0"/>
              <a:t>data </a:t>
            </a:r>
            <a:r>
              <a:rPr lang="en-US" i="1" dirty="0"/>
              <a:t>and the </a:t>
            </a:r>
            <a:r>
              <a:rPr lang="en-US" i="1" dirty="0">
                <a:solidFill>
                  <a:srgbClr val="3366FF"/>
                </a:solidFill>
              </a:rPr>
              <a:t>systems</a:t>
            </a:r>
            <a:r>
              <a:rPr lang="en-US" i="1" dirty="0"/>
              <a:t> and </a:t>
            </a:r>
            <a:r>
              <a:rPr lang="en-US" i="1" dirty="0">
                <a:solidFill>
                  <a:srgbClr val="3366FF"/>
                </a:solidFill>
              </a:rPr>
              <a:t>processes</a:t>
            </a:r>
            <a:r>
              <a:rPr lang="en-US" i="1" dirty="0"/>
              <a:t> used for those purposes</a:t>
            </a:r>
          </a:p>
          <a:p>
            <a:endParaRPr lang="en-US" dirty="0" smtClean="0"/>
          </a:p>
          <a:p>
            <a:endParaRPr lang="en-US" dirty="0">
              <a:solidFill>
                <a:srgbClr val="800000"/>
              </a:solidFill>
            </a:endParaRPr>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12</a:t>
            </a:fld>
            <a:endParaRPr lang="en-US"/>
          </a:p>
        </p:txBody>
      </p:sp>
    </p:spTree>
    <p:extLst>
      <p:ext uri="{BB962C8B-B14F-4D97-AF65-F5344CB8AC3E}">
        <p14:creationId xmlns:p14="http://schemas.microsoft.com/office/powerpoint/2010/main" val="10834456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assurance: CIA</a:t>
            </a:r>
            <a:endParaRPr lang="en-US" dirty="0"/>
          </a:p>
        </p:txBody>
      </p:sp>
      <p:sp>
        <p:nvSpPr>
          <p:cNvPr id="3" name="Content Placeholder 2"/>
          <p:cNvSpPr>
            <a:spLocks noGrp="1"/>
          </p:cNvSpPr>
          <p:nvPr>
            <p:ph idx="1"/>
          </p:nvPr>
        </p:nvSpPr>
        <p:spPr/>
        <p:txBody>
          <a:bodyPr/>
          <a:lstStyle/>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C</a:t>
            </a:r>
            <a:r>
              <a:rPr lang="en-GB" dirty="0"/>
              <a:t>onfidentiality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Keeping data and resources hidden</a:t>
            </a:r>
          </a:p>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I</a:t>
            </a:r>
            <a:r>
              <a:rPr lang="en-GB" dirty="0"/>
              <a:t>ntegrity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Data integrity (integrity)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Origin integrity (authentication)</a:t>
            </a:r>
          </a:p>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A</a:t>
            </a:r>
            <a:r>
              <a:rPr lang="en-GB" dirty="0"/>
              <a:t>vailability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Enabling access to data and resources</a:t>
            </a:r>
          </a:p>
          <a:p>
            <a:endParaRPr lang="en-US" dirty="0"/>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13</a:t>
            </a:fld>
            <a:endParaRPr lang="en-US"/>
          </a:p>
        </p:txBody>
      </p:sp>
    </p:spTree>
    <p:extLst>
      <p:ext uri="{BB962C8B-B14F-4D97-AF65-F5344CB8AC3E}">
        <p14:creationId xmlns:p14="http://schemas.microsoft.com/office/powerpoint/2010/main" val="21976310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Terminologies of IA</a:t>
            </a:r>
            <a:endParaRPr lang="en-US" dirty="0"/>
          </a:p>
        </p:txBody>
      </p:sp>
      <p:sp>
        <p:nvSpPr>
          <p:cNvPr id="3" name="Content Placeholder 2"/>
          <p:cNvSpPr>
            <a:spLocks noGrp="1"/>
          </p:cNvSpPr>
          <p:nvPr>
            <p:ph idx="1"/>
          </p:nvPr>
        </p:nvSpPr>
        <p:spPr/>
        <p:txBody>
          <a:bodyPr>
            <a:normAutofit lnSpcReduction="10000"/>
          </a:bodyPr>
          <a:lstStyle/>
          <a:p>
            <a:pPr marL="330200" indent="-330200">
              <a:lnSpc>
                <a:spcPct val="95000"/>
              </a:lnSpc>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3366FF"/>
                </a:solidFill>
              </a:rPr>
              <a:t>Threat</a:t>
            </a:r>
            <a:r>
              <a:rPr lang="en-GB" dirty="0"/>
              <a:t> – Set of circumstances that has the potential to cause loss or harm.  Or a potential violation of security</a:t>
            </a:r>
            <a:r>
              <a:rPr lang="en-GB" dirty="0" smtClean="0"/>
              <a:t>. </a:t>
            </a:r>
            <a:endParaRPr lang="en-GB" dirty="0"/>
          </a:p>
          <a:p>
            <a:pPr marL="330200" indent="-330200">
              <a:lnSpc>
                <a:spcPct val="95000"/>
              </a:lnSpc>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3366FF"/>
                </a:solidFill>
              </a:rPr>
              <a:t>Vulnerability</a:t>
            </a:r>
            <a:r>
              <a:rPr lang="en-GB" dirty="0"/>
              <a:t> – Weakness in the system that could be exploited to cause loss or harm</a:t>
            </a:r>
          </a:p>
          <a:p>
            <a:pPr marL="330200" indent="-330200">
              <a:lnSpc>
                <a:spcPct val="95000"/>
              </a:lnSpc>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3366FF"/>
                </a:solidFill>
              </a:rPr>
              <a:t>Attack</a:t>
            </a:r>
            <a:r>
              <a:rPr lang="en-GB" dirty="0"/>
              <a:t> – When an entity exploits a vulnerability on system</a:t>
            </a:r>
          </a:p>
          <a:p>
            <a:pPr marL="330200" indent="-330200">
              <a:lnSpc>
                <a:spcPct val="95000"/>
              </a:lnSpc>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3366FF"/>
                </a:solidFill>
              </a:rPr>
              <a:t>Control</a:t>
            </a:r>
            <a:r>
              <a:rPr lang="en-GB" dirty="0"/>
              <a:t> – A means to prevent a vulnerability from being exploited</a:t>
            </a:r>
          </a:p>
          <a:p>
            <a:endParaRPr lang="en-US" dirty="0"/>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
        <p:nvSpPr>
          <p:cNvPr id="6" name="Slide Number Placeholder 5"/>
          <p:cNvSpPr>
            <a:spLocks noGrp="1"/>
          </p:cNvSpPr>
          <p:nvPr>
            <p:ph type="sldNum" sz="quarter" idx="12"/>
          </p:nvPr>
        </p:nvSpPr>
        <p:spPr/>
        <p:txBody>
          <a:bodyPr/>
          <a:lstStyle/>
          <a:p>
            <a:fld id="{CF5F3735-DF36-BA4D-8B7B-6E770590AE69}" type="slidenum">
              <a:rPr lang="en-US" smtClean="0"/>
              <a:t>14</a:t>
            </a:fld>
            <a:endParaRPr lang="en-US"/>
          </a:p>
        </p:txBody>
      </p:sp>
    </p:spTree>
    <p:extLst>
      <p:ext uri="{BB962C8B-B14F-4D97-AF65-F5344CB8AC3E}">
        <p14:creationId xmlns:p14="http://schemas.microsoft.com/office/powerpoint/2010/main" val="17970790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class</a:t>
            </a:r>
            <a:endParaRPr lang="en-US" dirty="0"/>
          </a:p>
        </p:txBody>
      </p:sp>
      <p:sp>
        <p:nvSpPr>
          <p:cNvPr id="3" name="Content Placeholder 2"/>
          <p:cNvSpPr>
            <a:spLocks noGrp="1"/>
          </p:cNvSpPr>
          <p:nvPr>
            <p:ph idx="1"/>
          </p:nvPr>
        </p:nvSpPr>
        <p:spPr/>
        <p:txBody>
          <a:bodyPr/>
          <a:lstStyle/>
          <a:p>
            <a:r>
              <a:rPr lang="en-US" dirty="0" smtClean="0"/>
              <a:t>IA is an exceptionally wide area</a:t>
            </a:r>
          </a:p>
          <a:p>
            <a:pPr lvl="1"/>
            <a:r>
              <a:rPr lang="en-US" dirty="0" smtClean="0"/>
              <a:t>From software engineering, to programming languages, and from systems security, to network security</a:t>
            </a:r>
          </a:p>
          <a:p>
            <a:pPr marL="342900" lvl="1" indent="-342900">
              <a:buFont typeface="Arial"/>
              <a:buChar char="•"/>
            </a:pPr>
            <a:r>
              <a:rPr lang="en-US" dirty="0" smtClean="0"/>
              <a:t>This class, more </a:t>
            </a:r>
            <a:r>
              <a:rPr lang="en-US" dirty="0"/>
              <a:t>leaned towards </a:t>
            </a:r>
            <a:r>
              <a:rPr lang="en-US" dirty="0">
                <a:solidFill>
                  <a:srgbClr val="0000FF"/>
                </a:solidFill>
              </a:rPr>
              <a:t>network security and privacy</a:t>
            </a:r>
            <a:r>
              <a:rPr lang="en-US" dirty="0"/>
              <a:t>, than PL security, or SE security,</a:t>
            </a:r>
          </a:p>
          <a:p>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15</a:t>
            </a:fld>
            <a:endParaRPr lang="en-US"/>
          </a:p>
        </p:txBody>
      </p:sp>
    </p:spTree>
    <p:extLst>
      <p:ext uri="{BB962C8B-B14F-4D97-AF65-F5344CB8AC3E}">
        <p14:creationId xmlns:p14="http://schemas.microsoft.com/office/powerpoint/2010/main" val="3036204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topics covered</a:t>
            </a:r>
            <a:endParaRPr lang="en-US" dirty="0"/>
          </a:p>
        </p:txBody>
      </p:sp>
      <p:sp>
        <p:nvSpPr>
          <p:cNvPr id="5" name="Content Placeholder 4"/>
          <p:cNvSpPr>
            <a:spLocks noGrp="1"/>
          </p:cNvSpPr>
          <p:nvPr>
            <p:ph idx="1"/>
          </p:nvPr>
        </p:nvSpPr>
        <p:spPr/>
        <p:txBody>
          <a:bodyPr/>
          <a:lstStyle/>
          <a:p>
            <a:r>
              <a:rPr lang="en-US" dirty="0" smtClean="0"/>
              <a:t>See course’s schedule online</a:t>
            </a:r>
          </a:p>
          <a:p>
            <a:r>
              <a:rPr lang="en-US" dirty="0">
                <a:hlinkClick r:id="rId2"/>
              </a:rPr>
              <a:t>https://people.cs.umass.edu/~amir/courses/CMPSCI660-SP15/</a:t>
            </a:r>
            <a:r>
              <a:rPr lang="en-US" dirty="0" smtClean="0">
                <a:hlinkClick r:id="rId2"/>
              </a:rPr>
              <a:t>schedule.html</a:t>
            </a:r>
            <a:endParaRPr lang="en-US" dirty="0" smtClean="0"/>
          </a:p>
          <a:p>
            <a:endParaRPr lang="en-US" dirty="0"/>
          </a:p>
          <a:p>
            <a:r>
              <a:rPr lang="en-US" dirty="0" smtClean="0"/>
              <a:t>Many more topics we won</a:t>
            </a:r>
            <a:r>
              <a:rPr lang="fr-FR" dirty="0" smtClean="0"/>
              <a:t>’</a:t>
            </a:r>
            <a:r>
              <a:rPr lang="en-US" dirty="0" smtClean="0"/>
              <a:t>t cover: security policies, cryptography, risk analysis, secure software, economics of security, security protocols, physical layer, etc. </a:t>
            </a:r>
            <a:endParaRPr lang="en-US" dirty="0"/>
          </a:p>
        </p:txBody>
      </p:sp>
      <p:sp>
        <p:nvSpPr>
          <p:cNvPr id="3" name="Footer Placeholder 2"/>
          <p:cNvSpPr>
            <a:spLocks noGrp="1"/>
          </p:cNvSpPr>
          <p:nvPr>
            <p:ph type="ftr" sz="quarter" idx="11"/>
          </p:nvPr>
        </p:nvSpPr>
        <p:spPr/>
        <p:txBody>
          <a:bodyPr/>
          <a:lstStyle/>
          <a:p>
            <a:r>
              <a:rPr lang="en-US" smtClean="0"/>
              <a:t>CS660 - Advanced Information Assurance - UMassAmherst </a:t>
            </a:r>
            <a:endParaRPr lang="en-US"/>
          </a:p>
        </p:txBody>
      </p:sp>
      <p:sp>
        <p:nvSpPr>
          <p:cNvPr id="4" name="Slide Number Placeholder 3"/>
          <p:cNvSpPr>
            <a:spLocks noGrp="1"/>
          </p:cNvSpPr>
          <p:nvPr>
            <p:ph type="sldNum" sz="quarter" idx="12"/>
          </p:nvPr>
        </p:nvSpPr>
        <p:spPr/>
        <p:txBody>
          <a:bodyPr/>
          <a:lstStyle/>
          <a:p>
            <a:fld id="{CF5F3735-DF36-BA4D-8B7B-6E770590AE69}" type="slidenum">
              <a:rPr lang="en-US" smtClean="0"/>
              <a:t>16</a:t>
            </a:fld>
            <a:endParaRPr lang="en-US"/>
          </a:p>
        </p:txBody>
      </p:sp>
    </p:spTree>
    <p:extLst>
      <p:ext uri="{BB962C8B-B14F-4D97-AF65-F5344CB8AC3E}">
        <p14:creationId xmlns:p14="http://schemas.microsoft.com/office/powerpoint/2010/main" val="7367594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Which security topics are you interested in?</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17</a:t>
            </a:fld>
            <a:endParaRPr lang="en-US"/>
          </a:p>
        </p:txBody>
      </p:sp>
    </p:spTree>
    <p:extLst>
      <p:ext uri="{BB962C8B-B14F-4D97-AF65-F5344CB8AC3E}">
        <p14:creationId xmlns:p14="http://schemas.microsoft.com/office/powerpoint/2010/main" val="3630599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r>
              <a:rPr lang="en-US" dirty="0" smtClean="0"/>
              <a:t>A lot more on the class webpage</a:t>
            </a:r>
          </a:p>
          <a:p>
            <a:r>
              <a:rPr lang="en-US" dirty="0" smtClean="0"/>
              <a:t>Or, email me</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18</a:t>
            </a:fld>
            <a:endParaRPr lang="en-US"/>
          </a:p>
        </p:txBody>
      </p:sp>
    </p:spTree>
    <p:extLst>
      <p:ext uri="{BB962C8B-B14F-4D97-AF65-F5344CB8AC3E}">
        <p14:creationId xmlns:p14="http://schemas.microsoft.com/office/powerpoint/2010/main" val="38360367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sz="2400" dirty="0" smtClean="0"/>
              <a:t>Some of the slides, content, or pictures are borrowed from the following resources, and some pictures are obtained through Google search without being referenced below:</a:t>
            </a:r>
          </a:p>
          <a:p>
            <a:endParaRPr lang="en-US" sz="1600" dirty="0" smtClean="0"/>
          </a:p>
          <a:p>
            <a:r>
              <a:rPr lang="en-US" sz="1600" dirty="0" smtClean="0">
                <a:hlinkClick r:id="rId2"/>
              </a:rPr>
              <a:t>CS461@UIUC by Prof. Susan </a:t>
            </a:r>
            <a:r>
              <a:rPr lang="en-US" sz="1600" dirty="0" err="1" smtClean="0">
                <a:hlinkClick r:id="rId2"/>
              </a:rPr>
              <a:t>Hinrichs</a:t>
            </a:r>
            <a:endParaRPr lang="en-US" sz="1600" dirty="0"/>
          </a:p>
        </p:txBody>
      </p:sp>
      <p:sp>
        <p:nvSpPr>
          <p:cNvPr id="4" name="Slide Number Placeholder 3"/>
          <p:cNvSpPr>
            <a:spLocks noGrp="1"/>
          </p:cNvSpPr>
          <p:nvPr>
            <p:ph type="sldNum" sz="quarter" idx="12"/>
          </p:nvPr>
        </p:nvSpPr>
        <p:spPr/>
        <p:txBody>
          <a:bodyPr/>
          <a:lstStyle/>
          <a:p>
            <a:fld id="{0C3E3C50-780B-074C-BF56-86272B9C2D29}" type="slidenum">
              <a:rPr lang="en-US" smtClean="0"/>
              <a:t>19</a:t>
            </a:fld>
            <a:endParaRPr lang="en-US"/>
          </a:p>
        </p:txBody>
      </p:sp>
      <p:sp>
        <p:nvSpPr>
          <p:cNvPr id="5" name="Footer Placeholder 4"/>
          <p:cNvSpPr>
            <a:spLocks noGrp="1"/>
          </p:cNvSpPr>
          <p:nvPr>
            <p:ph type="ftr" sz="quarter" idx="11"/>
          </p:nvPr>
        </p:nvSpPr>
        <p:spPr/>
        <p:txBody>
          <a:bodyPr/>
          <a:lstStyle/>
          <a:p>
            <a:r>
              <a:rPr lang="en-US" smtClean="0"/>
              <a:t>CS660 - Advanced Information Assurance - UMassAmherst </a:t>
            </a:r>
            <a:endParaRPr lang="en-US"/>
          </a:p>
        </p:txBody>
      </p:sp>
    </p:spTree>
    <p:extLst>
      <p:ext uri="{BB962C8B-B14F-4D97-AF65-F5344CB8AC3E}">
        <p14:creationId xmlns:p14="http://schemas.microsoft.com/office/powerpoint/2010/main" val="4201364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a:t>
            </a:r>
            <a:endParaRPr lang="en-US" dirty="0"/>
          </a:p>
        </p:txBody>
      </p:sp>
      <p:sp>
        <p:nvSpPr>
          <p:cNvPr id="3" name="Content Placeholder 2"/>
          <p:cNvSpPr>
            <a:spLocks noGrp="1"/>
          </p:cNvSpPr>
          <p:nvPr>
            <p:ph idx="1"/>
          </p:nvPr>
        </p:nvSpPr>
        <p:spPr/>
        <p:txBody>
          <a:bodyPr/>
          <a:lstStyle/>
          <a:p>
            <a:r>
              <a:rPr lang="en-US" dirty="0" smtClean="0"/>
              <a:t>Amir </a:t>
            </a:r>
            <a:r>
              <a:rPr lang="en-US" dirty="0" err="1" smtClean="0"/>
              <a:t>Houmansadr</a:t>
            </a:r>
            <a:r>
              <a:rPr lang="en-US" dirty="0" smtClean="0"/>
              <a:t> </a:t>
            </a:r>
            <a:endParaRPr lang="en-US" dirty="0" smtClean="0">
              <a:sym typeface="Wingdings"/>
            </a:endParaRPr>
          </a:p>
          <a:p>
            <a:r>
              <a:rPr lang="en-US" dirty="0" smtClean="0">
                <a:sym typeface="Wingdings"/>
              </a:rPr>
              <a:t>There’s no TA</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2</a:t>
            </a:fld>
            <a:endParaRPr lang="en-US"/>
          </a:p>
        </p:txBody>
      </p:sp>
    </p:spTree>
    <p:extLst>
      <p:ext uri="{BB962C8B-B14F-4D97-AF65-F5344CB8AC3E}">
        <p14:creationId xmlns:p14="http://schemas.microsoft.com/office/powerpoint/2010/main" val="14397639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Class’s Objective</a:t>
            </a:r>
            <a:endParaRPr lang="en-US" dirty="0"/>
          </a:p>
        </p:txBody>
      </p:sp>
      <p:sp>
        <p:nvSpPr>
          <p:cNvPr id="3" name="Content Placeholder 2"/>
          <p:cNvSpPr>
            <a:spLocks noGrp="1"/>
          </p:cNvSpPr>
          <p:nvPr>
            <p:ph idx="1"/>
          </p:nvPr>
        </p:nvSpPr>
        <p:spPr/>
        <p:txBody>
          <a:bodyPr>
            <a:normAutofit/>
          </a:bodyPr>
          <a:lstStyle/>
          <a:p>
            <a:r>
              <a:rPr lang="en-US" dirty="0" smtClean="0"/>
              <a:t>Overview of recent </a:t>
            </a:r>
            <a:r>
              <a:rPr lang="en-US" dirty="0" smtClean="0">
                <a:solidFill>
                  <a:srgbClr val="0000FF"/>
                </a:solidFill>
              </a:rPr>
              <a:t>research</a:t>
            </a:r>
            <a:r>
              <a:rPr lang="en-US" dirty="0" smtClean="0"/>
              <a:t> efforts in </a:t>
            </a:r>
            <a:r>
              <a:rPr lang="en-US" dirty="0" err="1" smtClean="0"/>
              <a:t>cybersecurity</a:t>
            </a:r>
            <a:endParaRPr lang="en-US" dirty="0" smtClean="0"/>
          </a:p>
          <a:p>
            <a:pPr lvl="1"/>
            <a:r>
              <a:rPr lang="en-US" dirty="0" smtClean="0"/>
              <a:t>Pre-</a:t>
            </a:r>
            <a:r>
              <a:rPr lang="en-US" dirty="0" err="1" smtClean="0"/>
              <a:t>req</a:t>
            </a:r>
            <a:r>
              <a:rPr lang="en-US" dirty="0" smtClean="0"/>
              <a:t>: </a:t>
            </a:r>
            <a:r>
              <a:rPr lang="en-US" smtClean="0"/>
              <a:t>CS </a:t>
            </a:r>
            <a:r>
              <a:rPr lang="en-US" smtClean="0"/>
              <a:t>460 </a:t>
            </a:r>
            <a:r>
              <a:rPr lang="en-US" dirty="0" smtClean="0"/>
              <a:t>(you are expected to be familiar with the basics)</a:t>
            </a:r>
          </a:p>
          <a:p>
            <a:endParaRPr lang="en-US" dirty="0"/>
          </a:p>
          <a:p>
            <a:r>
              <a:rPr lang="en-US" dirty="0" smtClean="0"/>
              <a:t>Do exciting projects on security</a:t>
            </a:r>
          </a:p>
          <a:p>
            <a:pPr lvl="1"/>
            <a:r>
              <a:rPr lang="en-US" dirty="0" smtClean="0"/>
              <a:t>Bring your own idea, or brainstorm with me</a:t>
            </a:r>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3</a:t>
            </a:fld>
            <a:endParaRPr lang="en-US"/>
          </a:p>
        </p:txBody>
      </p:sp>
    </p:spTree>
    <p:extLst>
      <p:ext uri="{BB962C8B-B14F-4D97-AF65-F5344CB8AC3E}">
        <p14:creationId xmlns:p14="http://schemas.microsoft.com/office/powerpoint/2010/main" val="31181520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Mechanics</a:t>
            </a:r>
            <a:endParaRPr lang="en-US" dirty="0"/>
          </a:p>
        </p:txBody>
      </p:sp>
      <p:sp>
        <p:nvSpPr>
          <p:cNvPr id="3" name="Content Placeholder 2"/>
          <p:cNvSpPr>
            <a:spLocks noGrp="1"/>
          </p:cNvSpPr>
          <p:nvPr>
            <p:ph idx="1"/>
          </p:nvPr>
        </p:nvSpPr>
        <p:spPr/>
        <p:txBody>
          <a:bodyPr>
            <a:normAutofit/>
          </a:bodyPr>
          <a:lstStyle/>
          <a:p>
            <a:r>
              <a:rPr lang="en-US" dirty="0"/>
              <a:t>Website: </a:t>
            </a:r>
            <a:endParaRPr lang="en-US" dirty="0" smtClean="0"/>
          </a:p>
          <a:p>
            <a:pPr marL="0" indent="0">
              <a:buNone/>
            </a:pPr>
            <a:r>
              <a:rPr lang="en-US" dirty="0" smtClean="0">
                <a:solidFill>
                  <a:srgbClr val="3366FF"/>
                </a:solidFill>
              </a:rPr>
              <a:t>https</a:t>
            </a:r>
            <a:r>
              <a:rPr lang="en-US" dirty="0">
                <a:solidFill>
                  <a:srgbClr val="3366FF"/>
                </a:solidFill>
              </a:rPr>
              <a:t>://</a:t>
            </a:r>
            <a:r>
              <a:rPr lang="en-US" dirty="0" err="1">
                <a:solidFill>
                  <a:srgbClr val="3366FF"/>
                </a:solidFill>
              </a:rPr>
              <a:t>people.cs.umass.edu</a:t>
            </a:r>
            <a:r>
              <a:rPr lang="en-US" dirty="0">
                <a:solidFill>
                  <a:srgbClr val="3366FF"/>
                </a:solidFill>
              </a:rPr>
              <a:t>/~</a:t>
            </a:r>
            <a:r>
              <a:rPr lang="en-US" dirty="0" err="1">
                <a:solidFill>
                  <a:srgbClr val="3366FF"/>
                </a:solidFill>
              </a:rPr>
              <a:t>amir</a:t>
            </a:r>
            <a:r>
              <a:rPr lang="en-US" dirty="0">
                <a:solidFill>
                  <a:srgbClr val="3366FF"/>
                </a:solidFill>
              </a:rPr>
              <a:t>/courses/CMPSCI660-SP15</a:t>
            </a:r>
            <a:r>
              <a:rPr lang="en-US" dirty="0" smtClean="0">
                <a:solidFill>
                  <a:srgbClr val="3366FF"/>
                </a:solidFill>
              </a:rPr>
              <a:t>/</a:t>
            </a:r>
          </a:p>
          <a:p>
            <a:r>
              <a:rPr lang="en-US" dirty="0"/>
              <a:t>Time: </a:t>
            </a:r>
            <a:r>
              <a:rPr lang="en-US" dirty="0" err="1"/>
              <a:t>TuTh</a:t>
            </a:r>
            <a:r>
              <a:rPr lang="en-US" dirty="0"/>
              <a:t> 11:30am-12:45pm</a:t>
            </a:r>
            <a:endParaRPr lang="en-US" dirty="0" smtClean="0"/>
          </a:p>
          <a:p>
            <a:r>
              <a:rPr lang="en-US" dirty="0" smtClean="0"/>
              <a:t>Location: Here!</a:t>
            </a:r>
          </a:p>
          <a:p>
            <a:r>
              <a:rPr lang="en-US" dirty="0" smtClean="0"/>
              <a:t>Office hours: </a:t>
            </a:r>
            <a:r>
              <a:rPr lang="en-US" dirty="0" err="1" smtClean="0"/>
              <a:t>Th</a:t>
            </a:r>
            <a:r>
              <a:rPr lang="en-US" dirty="0" smtClean="0"/>
              <a:t> 2pm-3pm, or by appointment @ CS206</a:t>
            </a:r>
          </a:p>
          <a:p>
            <a:r>
              <a:rPr lang="en-US" dirty="0" smtClean="0"/>
              <a:t>No textbook</a:t>
            </a:r>
            <a:endParaRPr lang="en-US" dirty="0"/>
          </a:p>
          <a:p>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4</a:t>
            </a:fld>
            <a:endParaRPr lang="en-US"/>
          </a:p>
        </p:txBody>
      </p:sp>
    </p:spTree>
    <p:extLst>
      <p:ext uri="{BB962C8B-B14F-4D97-AF65-F5344CB8AC3E}">
        <p14:creationId xmlns:p14="http://schemas.microsoft.com/office/powerpoint/2010/main" val="32575110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 class:</a:t>
            </a:r>
            <a:endParaRPr lang="en-US" dirty="0"/>
          </a:p>
        </p:txBody>
      </p:sp>
      <p:sp>
        <p:nvSpPr>
          <p:cNvPr id="3" name="Content Placeholder 2"/>
          <p:cNvSpPr>
            <a:spLocks noGrp="1"/>
          </p:cNvSpPr>
          <p:nvPr>
            <p:ph idx="1"/>
          </p:nvPr>
        </p:nvSpPr>
        <p:spPr/>
        <p:txBody>
          <a:bodyPr/>
          <a:lstStyle/>
          <a:p>
            <a:r>
              <a:rPr lang="en-US" dirty="0" smtClean="0"/>
              <a:t>If there is a “required reading” you should:</a:t>
            </a:r>
          </a:p>
          <a:p>
            <a:pPr lvl="1"/>
            <a:r>
              <a:rPr lang="en-US" dirty="0" smtClean="0"/>
              <a:t>Read the paper before the class</a:t>
            </a:r>
          </a:p>
          <a:p>
            <a:pPr lvl="1"/>
            <a:r>
              <a:rPr lang="en-US" dirty="0" smtClean="0"/>
              <a:t>Starting at 11:30am, you’ll have 10mins to write a closed-book review for the paper (don’t be late)</a:t>
            </a:r>
          </a:p>
          <a:p>
            <a:pPr lvl="1"/>
            <a:r>
              <a:rPr lang="en-US" dirty="0" smtClean="0"/>
              <a:t>Then, instructor will present the paper. Since you’ve read the paper, you’re expected to interactively engage in discussions</a:t>
            </a:r>
          </a:p>
          <a:p>
            <a:pPr lvl="1"/>
            <a:r>
              <a:rPr lang="en-US" dirty="0" smtClean="0"/>
              <a:t>It’s that easy! No </a:t>
            </a:r>
            <a:r>
              <a:rPr lang="en-US" dirty="0" err="1" smtClean="0"/>
              <a:t>homeworks</a:t>
            </a:r>
            <a:r>
              <a:rPr lang="en-US" dirty="0" smtClean="0"/>
              <a:t>, no quizzes!</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5</a:t>
            </a:fld>
            <a:endParaRPr lang="en-US"/>
          </a:p>
        </p:txBody>
      </p:sp>
    </p:spTree>
    <p:extLst>
      <p:ext uri="{BB962C8B-B14F-4D97-AF65-F5344CB8AC3E}">
        <p14:creationId xmlns:p14="http://schemas.microsoft.com/office/powerpoint/2010/main" val="3676038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in-class review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0000FF"/>
                </a:solidFill>
              </a:rPr>
              <a:t>Summary:</a:t>
            </a:r>
            <a:r>
              <a:rPr lang="en-US" dirty="0" smtClean="0"/>
              <a:t> The paper is about how to be a good bar security. They propose a new algorithm for being a security person, which is ….</a:t>
            </a:r>
          </a:p>
          <a:p>
            <a:pPr marL="0" indent="0">
              <a:buNone/>
            </a:pPr>
            <a:endParaRPr lang="en-US" dirty="0"/>
          </a:p>
          <a:p>
            <a:pPr marL="0" indent="0">
              <a:buNone/>
            </a:pPr>
            <a:r>
              <a:rPr lang="en-US" dirty="0" smtClean="0">
                <a:solidFill>
                  <a:srgbClr val="0000FF"/>
                </a:solidFill>
              </a:rPr>
              <a:t>Pros/Cons </a:t>
            </a:r>
            <a:r>
              <a:rPr lang="en-US" dirty="0" smtClean="0">
                <a:solidFill>
                  <a:srgbClr val="800000"/>
                </a:solidFill>
              </a:rPr>
              <a:t>(your opinion)</a:t>
            </a:r>
            <a:r>
              <a:rPr lang="en-US" dirty="0" smtClean="0">
                <a:solidFill>
                  <a:srgbClr val="0000FF"/>
                </a:solidFill>
              </a:rPr>
              <a:t>:</a:t>
            </a:r>
            <a:r>
              <a:rPr lang="en-US" dirty="0" smtClean="0"/>
              <a:t> I liked the paper’s blah blah blah. However, I did not like the authors’ approach towards blah blah.</a:t>
            </a:r>
          </a:p>
          <a:p>
            <a:pPr marL="0" indent="0">
              <a:buNone/>
            </a:pPr>
            <a:r>
              <a:rPr lang="en-US" dirty="0" smtClean="0">
                <a:solidFill>
                  <a:srgbClr val="0000FF"/>
                </a:solidFill>
              </a:rPr>
              <a:t>Suggestions/thoughts (if any) </a:t>
            </a:r>
            <a:r>
              <a:rPr lang="en-US" dirty="0">
                <a:solidFill>
                  <a:srgbClr val="800000"/>
                </a:solidFill>
              </a:rPr>
              <a:t>(your opinion)</a:t>
            </a:r>
            <a:r>
              <a:rPr lang="en-US" dirty="0" smtClean="0">
                <a:solidFill>
                  <a:srgbClr val="0000FF"/>
                </a:solidFill>
              </a:rPr>
              <a:t>: </a:t>
            </a:r>
            <a:r>
              <a:rPr lang="en-US" dirty="0" smtClean="0"/>
              <a:t>I think the proposed algorithm can be improved by doing such and such.</a:t>
            </a:r>
          </a:p>
          <a:p>
            <a:pPr marL="0" indent="0">
              <a:buNone/>
            </a:pP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6</a:t>
            </a:fld>
            <a:endParaRPr lang="en-US"/>
          </a:p>
        </p:txBody>
      </p:sp>
    </p:spTree>
    <p:extLst>
      <p:ext uri="{BB962C8B-B14F-4D97-AF65-F5344CB8AC3E}">
        <p14:creationId xmlns:p14="http://schemas.microsoft.com/office/powerpoint/2010/main" val="26306585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Two options:</a:t>
            </a:r>
          </a:p>
          <a:p>
            <a:pPr marL="514350" indent="-514350">
              <a:buFont typeface="+mj-lt"/>
              <a:buAutoNum type="arabicPeriod"/>
            </a:pPr>
            <a:r>
              <a:rPr lang="en-US" dirty="0" smtClean="0"/>
              <a:t>Survey project (individually)</a:t>
            </a:r>
          </a:p>
          <a:p>
            <a:pPr marL="914400" lvl="1" indent="-514350"/>
            <a:r>
              <a:rPr lang="en-US" dirty="0" smtClean="0"/>
              <a:t>You may be asked to present at the end of semester</a:t>
            </a:r>
          </a:p>
          <a:p>
            <a:pPr marL="914400" lvl="1" indent="-514350"/>
            <a:r>
              <a:rPr lang="en-US" dirty="0" smtClean="0"/>
              <a:t>15 pages report at the end of semester</a:t>
            </a:r>
          </a:p>
          <a:p>
            <a:pPr marL="514350" indent="-514350">
              <a:buFont typeface="+mj-lt"/>
              <a:buAutoNum type="arabicPeriod"/>
            </a:pPr>
            <a:r>
              <a:rPr lang="en-US" dirty="0" smtClean="0"/>
              <a:t>Research project (single or multiple persons)</a:t>
            </a:r>
          </a:p>
          <a:p>
            <a:pPr marL="914400" lvl="1" indent="-514350"/>
            <a:r>
              <a:rPr lang="en-US" dirty="0"/>
              <a:t>10% bonus grade in your final grade</a:t>
            </a:r>
          </a:p>
          <a:p>
            <a:pPr marL="914400" lvl="1" indent="-514350"/>
            <a:r>
              <a:rPr lang="en-US" dirty="0" smtClean="0"/>
              <a:t>No need to present</a:t>
            </a:r>
          </a:p>
          <a:p>
            <a:pPr marL="914400" lvl="1" indent="-514350"/>
            <a:r>
              <a:rPr lang="en-US" dirty="0" smtClean="0"/>
              <a:t>8 pages report at the end of semester</a:t>
            </a:r>
          </a:p>
          <a:p>
            <a:pPr marL="914400" lvl="1" indent="-514350"/>
            <a:r>
              <a:rPr lang="en-US" dirty="0" smtClean="0"/>
              <a:t>2-pages midterm progress summary</a:t>
            </a:r>
          </a:p>
          <a:p>
            <a:pPr marL="514350" indent="-514350"/>
            <a:r>
              <a:rPr lang="en-US" dirty="0" smtClean="0"/>
              <a:t>You </a:t>
            </a:r>
            <a:r>
              <a:rPr lang="en-US" dirty="0"/>
              <a:t>can change from a research project to a survey </a:t>
            </a:r>
            <a:r>
              <a:rPr lang="en-US" dirty="0" smtClean="0"/>
              <a:t>one, or vice versa</a:t>
            </a:r>
            <a:endParaRPr lang="en-US" dirty="0"/>
          </a:p>
          <a:p>
            <a:pPr marL="914400" lvl="1" indent="-514350"/>
            <a:endParaRPr lang="en-US" dirty="0" smtClean="0"/>
          </a:p>
          <a:p>
            <a:pPr marL="514350" indent="-514350">
              <a:buFont typeface="+mj-lt"/>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7</a:t>
            </a:fld>
            <a:endParaRPr lang="en-US"/>
          </a:p>
        </p:txBody>
      </p:sp>
    </p:spTree>
    <p:extLst>
      <p:ext uri="{BB962C8B-B14F-4D97-AF65-F5344CB8AC3E}">
        <p14:creationId xmlns:p14="http://schemas.microsoft.com/office/powerpoint/2010/main" val="36297642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Projects</a:t>
            </a:r>
            <a:endParaRPr lang="en-US" dirty="0"/>
          </a:p>
        </p:txBody>
      </p:sp>
      <p:sp>
        <p:nvSpPr>
          <p:cNvPr id="3" name="Content Placeholder 2"/>
          <p:cNvSpPr>
            <a:spLocks noGrp="1"/>
          </p:cNvSpPr>
          <p:nvPr>
            <p:ph idx="1"/>
          </p:nvPr>
        </p:nvSpPr>
        <p:spPr/>
        <p:txBody>
          <a:bodyPr>
            <a:normAutofit/>
          </a:bodyPr>
          <a:lstStyle/>
          <a:p>
            <a:r>
              <a:rPr lang="en-US" dirty="0" smtClean="0"/>
              <a:t>You may bring your own project idea, or talk with me to choose a topic</a:t>
            </a:r>
          </a:p>
          <a:p>
            <a:r>
              <a:rPr lang="en-US" dirty="0" smtClean="0"/>
              <a:t>Deadline to choose a project topic: Feb 3</a:t>
            </a:r>
            <a:r>
              <a:rPr lang="en-US" baseline="30000" dirty="0" smtClean="0"/>
              <a:t>rd</a:t>
            </a:r>
            <a:r>
              <a:rPr lang="en-US" dirty="0" smtClean="0"/>
              <a:t> </a:t>
            </a:r>
          </a:p>
          <a:p>
            <a:pPr lvl="1"/>
            <a:r>
              <a:rPr lang="en-US" dirty="0" smtClean="0"/>
              <a:t>Email a 1-page proposal to me by then</a:t>
            </a:r>
          </a:p>
          <a:p>
            <a:r>
              <a:rPr lang="en-US" dirty="0" smtClean="0"/>
              <a:t>Start scheduling appointments with me to discuss project topics</a:t>
            </a:r>
            <a:endParaRPr lang="en-US" dirty="0"/>
          </a:p>
        </p:txBody>
      </p:sp>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8</a:t>
            </a:fld>
            <a:endParaRPr lang="en-US"/>
          </a:p>
        </p:txBody>
      </p:sp>
    </p:spTree>
    <p:extLst>
      <p:ext uri="{BB962C8B-B14F-4D97-AF65-F5344CB8AC3E}">
        <p14:creationId xmlns:p14="http://schemas.microsoft.com/office/powerpoint/2010/main" val="4388163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pic>
        <p:nvPicPr>
          <p:cNvPr id="3" name="Picture 2" descr="Screen Shot 2015-01-17 at 6.03.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77" y="2289460"/>
            <a:ext cx="11394592" cy="2513993"/>
          </a:xfrm>
          <a:prstGeom prst="rect">
            <a:avLst/>
          </a:prstGeom>
        </p:spPr>
      </p:pic>
      <p:sp>
        <p:nvSpPr>
          <p:cNvPr id="4" name="Footer Placeholder 3"/>
          <p:cNvSpPr>
            <a:spLocks noGrp="1"/>
          </p:cNvSpPr>
          <p:nvPr>
            <p:ph type="ftr" sz="quarter" idx="11"/>
          </p:nvPr>
        </p:nvSpPr>
        <p:spPr/>
        <p:txBody>
          <a:bodyPr/>
          <a:lstStyle/>
          <a:p>
            <a:r>
              <a:rPr lang="en-US" smtClean="0"/>
              <a:t>CS660 - Advanced Information Assurance - UMassAmherst </a:t>
            </a:r>
            <a:endParaRPr lang="en-US"/>
          </a:p>
        </p:txBody>
      </p:sp>
      <p:sp>
        <p:nvSpPr>
          <p:cNvPr id="5" name="Slide Number Placeholder 4"/>
          <p:cNvSpPr>
            <a:spLocks noGrp="1"/>
          </p:cNvSpPr>
          <p:nvPr>
            <p:ph type="sldNum" sz="quarter" idx="12"/>
          </p:nvPr>
        </p:nvSpPr>
        <p:spPr/>
        <p:txBody>
          <a:bodyPr/>
          <a:lstStyle/>
          <a:p>
            <a:fld id="{CF5F3735-DF36-BA4D-8B7B-6E770590AE69}" type="slidenum">
              <a:rPr lang="en-US" smtClean="0"/>
              <a:t>9</a:t>
            </a:fld>
            <a:endParaRPr lang="en-US"/>
          </a:p>
        </p:txBody>
      </p:sp>
    </p:spTree>
    <p:extLst>
      <p:ext uri="{BB962C8B-B14F-4D97-AF65-F5344CB8AC3E}">
        <p14:creationId xmlns:p14="http://schemas.microsoft.com/office/powerpoint/2010/main" val="15622886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3453</TotalTime>
  <Words>1132</Words>
  <Application>Microsoft Macintosh PowerPoint</Application>
  <PresentationFormat>On-screen Show (4:3)</PresentationFormat>
  <Paragraphs>148</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and Logistics</vt:lpstr>
      <vt:lpstr>Instructor </vt:lpstr>
      <vt:lpstr>Class’s Objective</vt:lpstr>
      <vt:lpstr>Course Mechanics</vt:lpstr>
      <vt:lpstr>For each class:</vt:lpstr>
      <vt:lpstr>Sample in-class review</vt:lpstr>
      <vt:lpstr>Projects</vt:lpstr>
      <vt:lpstr>Picking Projects</vt:lpstr>
      <vt:lpstr>Grading</vt:lpstr>
      <vt:lpstr>Exams</vt:lpstr>
      <vt:lpstr>Security courses at UMass</vt:lpstr>
      <vt:lpstr>Class’s topics</vt:lpstr>
      <vt:lpstr>Principles of assurance: CIA</vt:lpstr>
      <vt:lpstr>Some Terminologies of IA</vt:lpstr>
      <vt:lpstr>Scope of the class</vt:lpstr>
      <vt:lpstr>Specific topics covered</vt:lpstr>
      <vt:lpstr>PowerPoint Presentation</vt:lpstr>
      <vt:lpstr>Questions? </vt:lpstr>
      <vt:lpstr>Acknowledgement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dc:creator>
  <cp:lastModifiedBy>Amir</cp:lastModifiedBy>
  <cp:revision>80</cp:revision>
  <dcterms:created xsi:type="dcterms:W3CDTF">2014-09-04T22:08:14Z</dcterms:created>
  <dcterms:modified xsi:type="dcterms:W3CDTF">2015-03-30T03:04:10Z</dcterms:modified>
</cp:coreProperties>
</file>