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5" r:id="rId17"/>
    <p:sldId id="292" r:id="rId18"/>
    <p:sldId id="296" r:id="rId19"/>
    <p:sldId id="293" r:id="rId20"/>
    <p:sldId id="297" r:id="rId21"/>
    <p:sldId id="294" r:id="rId22"/>
    <p:sldId id="29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27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21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wmf"/><Relationship Id="rId3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9.e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57C49-3B1F-8644-8424-0291E27B8DB6}" type="slidenum">
              <a:rPr lang="en-US"/>
              <a:pPr/>
              <a:t>2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AOL_search_data_leak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BE106-04FB-A345-AE4A-5E9B4E1CA7F1}" type="slidenum">
              <a:rPr lang="en-US"/>
              <a:pPr/>
              <a:t>14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9" y="687058"/>
            <a:ext cx="4613275" cy="342742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hand-written slides about the CDOS, specific constructions, etc. check. </a:t>
            </a:r>
          </a:p>
          <a:p>
            <a:endParaRPr lang="en-US"/>
          </a:p>
          <a:p>
            <a:r>
              <a:rPr lang="en-US"/>
              <a:t>Clearly info theoretic SPIR is not possible with a single database (even PIR is not).  However, even with multiple databases it is not possible, unless grant them access to shared random string. </a:t>
            </a:r>
          </a:p>
          <a:p>
            <a:r>
              <a:rPr lang="en-US"/>
              <a:t>(can be viewed as part of the data), can also be pseudo random, making data privacy computational while user privacy is still info-theoretic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CF4CF-3410-487A-A41D-F281A7B28654}" type="slidenum">
              <a:rPr lang="en-US"/>
              <a:pPr/>
              <a:t>23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CF4CF-3410-487A-A41D-F281A7B28654}" type="slidenum">
              <a:rPr lang="en-US"/>
              <a:pPr/>
              <a:t>24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80D-0F1F-43B2-B75D-2BA09E2CDC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80D-0F1F-43B2-B75D-2BA09E2CDC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8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80D-0F1F-43B2-B75D-2BA09E2CDC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6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80D-0F1F-43B2-B75D-2BA09E2CDC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80D-0F1F-43B2-B75D-2BA09E2CDC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1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080D-0F1F-43B2-B75D-2BA09E2CDC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AA7B-7E3F-594A-BDDC-05B218E20EF8}" type="slidenum">
              <a:rPr lang="en-US"/>
              <a:pPr/>
              <a:t>3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5C1C6-7871-C44F-A241-57B8F018FEDD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715B8-C4DB-894A-8129-171CD4E520C7}" type="slidenum">
              <a:rPr lang="en-US"/>
              <a:pPr/>
              <a:t>5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40FDB-4C76-D843-A34F-88025F5F8FC7}" type="slidenum">
              <a:rPr lang="en-US"/>
              <a:pPr/>
              <a:t>8</a:t>
            </a:fld>
            <a:endParaRPr lang="en-US"/>
          </a:p>
        </p:txBody>
      </p:sp>
      <p:sp>
        <p:nvSpPr>
          <p:cNvPr id="677890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7763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78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4" y="4342457"/>
            <a:ext cx="5032375" cy="41144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102" tIns="44551" rIns="89102" bIns="44551"/>
          <a:lstStyle/>
          <a:p>
            <a:r>
              <a:rPr lang="en-US"/>
              <a:t>Introduced by CGKS in FOCS 96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D52BD-C52C-4245-8053-158E55ED6382}" type="slidenum">
              <a:rPr lang="en-US"/>
              <a:pPr/>
              <a:t>9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70413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4" y="4342457"/>
            <a:ext cx="5032375" cy="41144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(possibly skip)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08B4F-9BEA-1047-B5A1-1E8F73E010E5}" type="slidenum">
              <a:rPr lang="en-US"/>
              <a:pPr/>
              <a:t>10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70413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4" y="4342457"/>
            <a:ext cx="5032375" cy="41144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(possibly skip)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135E0-2197-0A4C-92BB-2C1F174CDD86}" type="slidenum">
              <a:rPr lang="en-US"/>
              <a:pPr/>
              <a:t>12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4" y="4342457"/>
            <a:ext cx="5032375" cy="41144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Note user privacy can be extended to t-privacy (against coalitions)</a:t>
            </a:r>
          </a:p>
          <a:p>
            <a:r>
              <a:rPr lang="en-US"/>
              <a:t>Info theoretic approach introduced by CGKS</a:t>
            </a:r>
          </a:p>
          <a:p>
            <a:endParaRPr lang="en-US"/>
          </a:p>
          <a:p>
            <a:r>
              <a:rPr lang="en-US"/>
              <a:t>Note that info theoretic approach there is a better model (random server) but I will mention it later, for now the basics.. </a:t>
            </a:r>
          </a:p>
          <a:p>
            <a:endParaRPr lang="en-US"/>
          </a:p>
          <a:p>
            <a:r>
              <a:rPr lang="en-US"/>
              <a:t>For computational approach (against computationally bounded db), need some cryptographic assumption: also follows from our work (the OT is necessary)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84ACE-2D44-7540-9485-15868F6CE995}" type="slidenum">
              <a:rPr lang="en-US"/>
              <a:pPr/>
              <a:t>13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8825" cy="34274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of the main contributions. Chronological order. Mine is in red…</a:t>
            </a:r>
          </a:p>
          <a:p>
            <a:endParaRPr lang="en-US"/>
          </a:p>
          <a:p>
            <a:r>
              <a:rPr lang="en-US"/>
              <a:t>since I won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talk about random server model, let me talk about it now... 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wmf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wmf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2.wmf"/><Relationship Id="rId6" Type="http://schemas.openxmlformats.org/officeDocument/2006/relationships/image" Target="../media/image15.wmf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4.png"/><Relationship Id="rId5" Type="http://schemas.openxmlformats.org/officeDocument/2006/relationships/image" Target="../media/image20.wmf"/><Relationship Id="rId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15.wmf"/><Relationship Id="rId5" Type="http://schemas.openxmlformats.org/officeDocument/2006/relationships/image" Target="../media/image14.png"/><Relationship Id="rId6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gu.ac.il/~beimel/Research/PIR.ppt" TargetMode="External"/><Relationship Id="rId4" Type="http://schemas.openxmlformats.org/officeDocument/2006/relationships/hyperlink" Target="http://www.usenix.org/event/sec11/tech/slides/mittal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ziembowski.net/Slides/PIR.p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/>
          </a:bodyPr>
          <a:lstStyle/>
          <a:p>
            <a:r>
              <a:rPr lang="en-GB" sz="5400" dirty="0"/>
              <a:t>Private Information Retrieval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1981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800">
                <a:solidFill>
                  <a:schemeClr val="tx2"/>
                </a:solidFill>
              </a:rPr>
              <a:t>Server sends entire database </a:t>
            </a:r>
            <a:r>
              <a:rPr lang="en-US" sz="2800" b="1" i="1">
                <a:solidFill>
                  <a:srgbClr val="9900CC"/>
                </a:solidFill>
              </a:rPr>
              <a:t>x</a:t>
            </a:r>
            <a:r>
              <a:rPr lang="en-US" sz="2800">
                <a:solidFill>
                  <a:schemeClr val="tx2"/>
                </a:solidFill>
              </a:rPr>
              <a:t> to User.</a:t>
            </a:r>
            <a:endParaRPr lang="en-US" sz="280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800"/>
              <a:t> </a:t>
            </a:r>
            <a:r>
              <a:rPr lang="en-US" sz="2800">
                <a:solidFill>
                  <a:srgbClr val="009900"/>
                </a:solidFill>
              </a:rPr>
              <a:t> </a:t>
            </a:r>
            <a:r>
              <a:rPr lang="en-US" sz="2800">
                <a:solidFill>
                  <a:srgbClr val="FF0033"/>
                </a:solidFill>
              </a:rPr>
              <a:t>	</a:t>
            </a:r>
            <a:r>
              <a:rPr lang="en-US" sz="2800"/>
              <a:t>Information theoretic privacy.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/>
              <a:t>    Communication:</a:t>
            </a:r>
            <a:r>
              <a:rPr lang="en-US" sz="2800">
                <a:solidFill>
                  <a:srgbClr val="00CC00"/>
                </a:solidFill>
              </a:rPr>
              <a:t>    </a:t>
            </a:r>
            <a:r>
              <a:rPr lang="en-US" sz="2800" b="1" i="1">
                <a:solidFill>
                  <a:srgbClr val="9900CC"/>
                </a:solidFill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800" b="1" i="1">
              <a:solidFill>
                <a:srgbClr val="9900CC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n-US" sz="2800" i="1">
              <a:solidFill>
                <a:srgbClr val="9900CC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758787" name="AutoShape 3"/>
          <p:cNvSpPr>
            <a:spLocks noChangeArrowheads="1"/>
          </p:cNvSpPr>
          <p:nvPr/>
        </p:nvSpPr>
        <p:spPr bwMode="auto">
          <a:xfrm>
            <a:off x="2362200" y="2057400"/>
            <a:ext cx="2079625" cy="1500188"/>
          </a:xfrm>
          <a:prstGeom prst="cube">
            <a:avLst>
              <a:gd name="adj" fmla="val 288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2584450" y="3079750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SERVER</a:t>
            </a:r>
          </a:p>
        </p:txBody>
      </p:sp>
      <p:grpSp>
        <p:nvGrpSpPr>
          <p:cNvPr id="758789" name="Group 5"/>
          <p:cNvGrpSpPr>
            <a:grpSpLocks/>
          </p:cNvGrpSpPr>
          <p:nvPr/>
        </p:nvGrpSpPr>
        <p:grpSpPr bwMode="auto">
          <a:xfrm>
            <a:off x="5524500" y="2114550"/>
            <a:ext cx="1257300" cy="1281113"/>
            <a:chOff x="2568" y="467"/>
            <a:chExt cx="1632" cy="1973"/>
          </a:xfrm>
        </p:grpSpPr>
        <p:grpSp>
          <p:nvGrpSpPr>
            <p:cNvPr id="758790" name="Group 6"/>
            <p:cNvGrpSpPr>
              <a:grpSpLocks/>
            </p:cNvGrpSpPr>
            <p:nvPr/>
          </p:nvGrpSpPr>
          <p:grpSpPr bwMode="auto">
            <a:xfrm rot="-16925226">
              <a:off x="2733" y="1357"/>
              <a:ext cx="160" cy="490"/>
              <a:chOff x="3534" y="1970"/>
              <a:chExt cx="160" cy="490"/>
            </a:xfrm>
          </p:grpSpPr>
          <p:sp>
            <p:nvSpPr>
              <p:cNvPr id="758791" name="Freeform 7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2" name="Freeform 8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793" name="Group 9"/>
            <p:cNvGrpSpPr>
              <a:grpSpLocks/>
            </p:cNvGrpSpPr>
            <p:nvPr/>
          </p:nvGrpSpPr>
          <p:grpSpPr bwMode="auto">
            <a:xfrm>
              <a:off x="4040" y="1923"/>
              <a:ext cx="160" cy="490"/>
              <a:chOff x="3534" y="1970"/>
              <a:chExt cx="160" cy="490"/>
            </a:xfrm>
          </p:grpSpPr>
          <p:sp>
            <p:nvSpPr>
              <p:cNvPr id="758794" name="Freeform 10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5" name="Freeform 11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796" name="Group 12"/>
            <p:cNvGrpSpPr>
              <a:grpSpLocks/>
            </p:cNvGrpSpPr>
            <p:nvPr/>
          </p:nvGrpSpPr>
          <p:grpSpPr bwMode="auto">
            <a:xfrm>
              <a:off x="3265" y="1037"/>
              <a:ext cx="882" cy="1403"/>
              <a:chOff x="2751" y="1092"/>
              <a:chExt cx="882" cy="1403"/>
            </a:xfrm>
          </p:grpSpPr>
          <p:sp>
            <p:nvSpPr>
              <p:cNvPr id="758797" name="Freeform 13"/>
              <p:cNvSpPr>
                <a:spLocks/>
              </p:cNvSpPr>
              <p:nvPr/>
            </p:nvSpPr>
            <p:spPr bwMode="auto">
              <a:xfrm>
                <a:off x="2751" y="1095"/>
                <a:ext cx="879" cy="1400"/>
              </a:xfrm>
              <a:custGeom>
                <a:avLst/>
                <a:gdLst>
                  <a:gd name="T0" fmla="*/ 312 w 879"/>
                  <a:gd name="T1" fmla="*/ 9 h 1400"/>
                  <a:gd name="T2" fmla="*/ 210 w 879"/>
                  <a:gd name="T3" fmla="*/ 18 h 1400"/>
                  <a:gd name="T4" fmla="*/ 156 w 879"/>
                  <a:gd name="T5" fmla="*/ 72 h 1400"/>
                  <a:gd name="T6" fmla="*/ 30 w 879"/>
                  <a:gd name="T7" fmla="*/ 209 h 1400"/>
                  <a:gd name="T8" fmla="*/ 42 w 879"/>
                  <a:gd name="T9" fmla="*/ 269 h 1400"/>
                  <a:gd name="T10" fmla="*/ 81 w 879"/>
                  <a:gd name="T11" fmla="*/ 330 h 1400"/>
                  <a:gd name="T12" fmla="*/ 162 w 879"/>
                  <a:gd name="T13" fmla="*/ 318 h 1400"/>
                  <a:gd name="T14" fmla="*/ 177 w 879"/>
                  <a:gd name="T15" fmla="*/ 367 h 1400"/>
                  <a:gd name="T16" fmla="*/ 207 w 879"/>
                  <a:gd name="T17" fmla="*/ 463 h 1400"/>
                  <a:gd name="T18" fmla="*/ 240 w 879"/>
                  <a:gd name="T19" fmla="*/ 516 h 1400"/>
                  <a:gd name="T20" fmla="*/ 252 w 879"/>
                  <a:gd name="T21" fmla="*/ 606 h 1400"/>
                  <a:gd name="T22" fmla="*/ 246 w 879"/>
                  <a:gd name="T23" fmla="*/ 738 h 1400"/>
                  <a:gd name="T24" fmla="*/ 198 w 879"/>
                  <a:gd name="T25" fmla="*/ 978 h 1400"/>
                  <a:gd name="T26" fmla="*/ 174 w 879"/>
                  <a:gd name="T27" fmla="*/ 1189 h 1400"/>
                  <a:gd name="T28" fmla="*/ 807 w 879"/>
                  <a:gd name="T29" fmla="*/ 1400 h 1400"/>
                  <a:gd name="T30" fmla="*/ 777 w 879"/>
                  <a:gd name="T31" fmla="*/ 1189 h 1400"/>
                  <a:gd name="T32" fmla="*/ 688 w 879"/>
                  <a:gd name="T33" fmla="*/ 852 h 1400"/>
                  <a:gd name="T34" fmla="*/ 664 w 879"/>
                  <a:gd name="T35" fmla="*/ 717 h 1400"/>
                  <a:gd name="T36" fmla="*/ 691 w 879"/>
                  <a:gd name="T37" fmla="*/ 543 h 1400"/>
                  <a:gd name="T38" fmla="*/ 714 w 879"/>
                  <a:gd name="T39" fmla="*/ 475 h 1400"/>
                  <a:gd name="T40" fmla="*/ 735 w 879"/>
                  <a:gd name="T41" fmla="*/ 546 h 1400"/>
                  <a:gd name="T42" fmla="*/ 827 w 879"/>
                  <a:gd name="T43" fmla="*/ 522 h 1400"/>
                  <a:gd name="T44" fmla="*/ 864 w 879"/>
                  <a:gd name="T45" fmla="*/ 418 h 1400"/>
                  <a:gd name="T46" fmla="*/ 827 w 879"/>
                  <a:gd name="T47" fmla="*/ 212 h 1400"/>
                  <a:gd name="T48" fmla="*/ 741 w 879"/>
                  <a:gd name="T49" fmla="*/ 114 h 1400"/>
                  <a:gd name="T50" fmla="*/ 573 w 879"/>
                  <a:gd name="T51" fmla="*/ 15 h 1400"/>
                  <a:gd name="T52" fmla="*/ 576 w 879"/>
                  <a:gd name="T53" fmla="*/ 79 h 1400"/>
                  <a:gd name="T54" fmla="*/ 564 w 879"/>
                  <a:gd name="T55" fmla="*/ 122 h 1400"/>
                  <a:gd name="T56" fmla="*/ 542 w 879"/>
                  <a:gd name="T57" fmla="*/ 154 h 1400"/>
                  <a:gd name="T58" fmla="*/ 506 w 879"/>
                  <a:gd name="T59" fmla="*/ 176 h 1400"/>
                  <a:gd name="T60" fmla="*/ 469 w 879"/>
                  <a:gd name="T61" fmla="*/ 177 h 1400"/>
                  <a:gd name="T62" fmla="*/ 423 w 879"/>
                  <a:gd name="T63" fmla="*/ 162 h 1400"/>
                  <a:gd name="T64" fmla="*/ 386 w 879"/>
                  <a:gd name="T65" fmla="*/ 137 h 1400"/>
                  <a:gd name="T66" fmla="*/ 361 w 879"/>
                  <a:gd name="T67" fmla="*/ 111 h 1400"/>
                  <a:gd name="T68" fmla="*/ 347 w 879"/>
                  <a:gd name="T69" fmla="*/ 78 h 1400"/>
                  <a:gd name="T70" fmla="*/ 363 w 879"/>
                  <a:gd name="T71" fmla="*/ 0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9" h="1400">
                    <a:moveTo>
                      <a:pt x="363" y="0"/>
                    </a:moveTo>
                    <a:lnTo>
                      <a:pt x="312" y="9"/>
                    </a:lnTo>
                    <a:lnTo>
                      <a:pt x="252" y="18"/>
                    </a:lnTo>
                    <a:lnTo>
                      <a:pt x="210" y="18"/>
                    </a:lnTo>
                    <a:lnTo>
                      <a:pt x="198" y="21"/>
                    </a:lnTo>
                    <a:lnTo>
                      <a:pt x="156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2" y="318"/>
                    </a:lnTo>
                    <a:lnTo>
                      <a:pt x="171" y="333"/>
                    </a:lnTo>
                    <a:lnTo>
                      <a:pt x="177" y="367"/>
                    </a:lnTo>
                    <a:lnTo>
                      <a:pt x="192" y="430"/>
                    </a:lnTo>
                    <a:lnTo>
                      <a:pt x="207" y="463"/>
                    </a:lnTo>
                    <a:lnTo>
                      <a:pt x="219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8" y="978"/>
                    </a:lnTo>
                    <a:lnTo>
                      <a:pt x="183" y="1066"/>
                    </a:lnTo>
                    <a:lnTo>
                      <a:pt x="174" y="1189"/>
                    </a:lnTo>
                    <a:lnTo>
                      <a:pt x="168" y="1400"/>
                    </a:lnTo>
                    <a:lnTo>
                      <a:pt x="807" y="1400"/>
                    </a:lnTo>
                    <a:lnTo>
                      <a:pt x="798" y="1284"/>
                    </a:lnTo>
                    <a:lnTo>
                      <a:pt x="777" y="1189"/>
                    </a:lnTo>
                    <a:lnTo>
                      <a:pt x="741" y="1017"/>
                    </a:lnTo>
                    <a:lnTo>
                      <a:pt x="688" y="852"/>
                    </a:lnTo>
                    <a:lnTo>
                      <a:pt x="673" y="780"/>
                    </a:lnTo>
                    <a:lnTo>
                      <a:pt x="664" y="717"/>
                    </a:lnTo>
                    <a:lnTo>
                      <a:pt x="670" y="636"/>
                    </a:lnTo>
                    <a:lnTo>
                      <a:pt x="691" y="543"/>
                    </a:lnTo>
                    <a:lnTo>
                      <a:pt x="703" y="513"/>
                    </a:lnTo>
                    <a:lnTo>
                      <a:pt x="714" y="475"/>
                    </a:lnTo>
                    <a:lnTo>
                      <a:pt x="729" y="504"/>
                    </a:lnTo>
                    <a:lnTo>
                      <a:pt x="735" y="546"/>
                    </a:lnTo>
                    <a:lnTo>
                      <a:pt x="780" y="531"/>
                    </a:lnTo>
                    <a:lnTo>
                      <a:pt x="827" y="522"/>
                    </a:lnTo>
                    <a:lnTo>
                      <a:pt x="879" y="516"/>
                    </a:lnTo>
                    <a:lnTo>
                      <a:pt x="864" y="418"/>
                    </a:lnTo>
                    <a:lnTo>
                      <a:pt x="855" y="333"/>
                    </a:lnTo>
                    <a:lnTo>
                      <a:pt x="827" y="212"/>
                    </a:lnTo>
                    <a:lnTo>
                      <a:pt x="819" y="158"/>
                    </a:lnTo>
                    <a:lnTo>
                      <a:pt x="741" y="114"/>
                    </a:lnTo>
                    <a:lnTo>
                      <a:pt x="664" y="69"/>
                    </a:lnTo>
                    <a:lnTo>
                      <a:pt x="573" y="15"/>
                    </a:lnTo>
                    <a:lnTo>
                      <a:pt x="576" y="60"/>
                    </a:lnTo>
                    <a:lnTo>
                      <a:pt x="576" y="79"/>
                    </a:lnTo>
                    <a:lnTo>
                      <a:pt x="570" y="105"/>
                    </a:lnTo>
                    <a:lnTo>
                      <a:pt x="564" y="122"/>
                    </a:lnTo>
                    <a:lnTo>
                      <a:pt x="555" y="140"/>
                    </a:lnTo>
                    <a:lnTo>
                      <a:pt x="542" y="154"/>
                    </a:lnTo>
                    <a:lnTo>
                      <a:pt x="529" y="163"/>
                    </a:lnTo>
                    <a:lnTo>
                      <a:pt x="506" y="176"/>
                    </a:lnTo>
                    <a:lnTo>
                      <a:pt x="486" y="178"/>
                    </a:lnTo>
                    <a:lnTo>
                      <a:pt x="469" y="177"/>
                    </a:lnTo>
                    <a:lnTo>
                      <a:pt x="444" y="171"/>
                    </a:lnTo>
                    <a:lnTo>
                      <a:pt x="423" y="162"/>
                    </a:lnTo>
                    <a:lnTo>
                      <a:pt x="402" y="150"/>
                    </a:lnTo>
                    <a:lnTo>
                      <a:pt x="386" y="137"/>
                    </a:lnTo>
                    <a:lnTo>
                      <a:pt x="373" y="125"/>
                    </a:lnTo>
                    <a:lnTo>
                      <a:pt x="361" y="111"/>
                    </a:lnTo>
                    <a:lnTo>
                      <a:pt x="352" y="95"/>
                    </a:lnTo>
                    <a:lnTo>
                      <a:pt x="347" y="78"/>
                    </a:lnTo>
                    <a:lnTo>
                      <a:pt x="345" y="5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D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8" name="Freeform 14"/>
              <p:cNvSpPr>
                <a:spLocks/>
              </p:cNvSpPr>
              <p:nvPr/>
            </p:nvSpPr>
            <p:spPr bwMode="auto">
              <a:xfrm>
                <a:off x="2751" y="1092"/>
                <a:ext cx="394" cy="1403"/>
              </a:xfrm>
              <a:custGeom>
                <a:avLst/>
                <a:gdLst>
                  <a:gd name="T0" fmla="*/ 313 w 394"/>
                  <a:gd name="T1" fmla="*/ 9 h 1403"/>
                  <a:gd name="T2" fmla="*/ 211 w 394"/>
                  <a:gd name="T3" fmla="*/ 18 h 1403"/>
                  <a:gd name="T4" fmla="*/ 157 w 394"/>
                  <a:gd name="T5" fmla="*/ 72 h 1403"/>
                  <a:gd name="T6" fmla="*/ 30 w 394"/>
                  <a:gd name="T7" fmla="*/ 209 h 1403"/>
                  <a:gd name="T8" fmla="*/ 42 w 394"/>
                  <a:gd name="T9" fmla="*/ 269 h 1403"/>
                  <a:gd name="T10" fmla="*/ 81 w 394"/>
                  <a:gd name="T11" fmla="*/ 330 h 1403"/>
                  <a:gd name="T12" fmla="*/ 163 w 394"/>
                  <a:gd name="T13" fmla="*/ 318 h 1403"/>
                  <a:gd name="T14" fmla="*/ 178 w 394"/>
                  <a:gd name="T15" fmla="*/ 367 h 1403"/>
                  <a:gd name="T16" fmla="*/ 208 w 394"/>
                  <a:gd name="T17" fmla="*/ 463 h 1403"/>
                  <a:gd name="T18" fmla="*/ 240 w 394"/>
                  <a:gd name="T19" fmla="*/ 516 h 1403"/>
                  <a:gd name="T20" fmla="*/ 252 w 394"/>
                  <a:gd name="T21" fmla="*/ 606 h 1403"/>
                  <a:gd name="T22" fmla="*/ 246 w 394"/>
                  <a:gd name="T23" fmla="*/ 738 h 1403"/>
                  <a:gd name="T24" fmla="*/ 199 w 394"/>
                  <a:gd name="T25" fmla="*/ 978 h 1403"/>
                  <a:gd name="T26" fmla="*/ 175 w 394"/>
                  <a:gd name="T27" fmla="*/ 1189 h 1403"/>
                  <a:gd name="T28" fmla="*/ 246 w 394"/>
                  <a:gd name="T29" fmla="*/ 1403 h 1403"/>
                  <a:gd name="T30" fmla="*/ 258 w 394"/>
                  <a:gd name="T31" fmla="*/ 1302 h 1403"/>
                  <a:gd name="T32" fmla="*/ 288 w 394"/>
                  <a:gd name="T33" fmla="*/ 1260 h 1403"/>
                  <a:gd name="T34" fmla="*/ 322 w 394"/>
                  <a:gd name="T35" fmla="*/ 1250 h 1403"/>
                  <a:gd name="T36" fmla="*/ 337 w 394"/>
                  <a:gd name="T37" fmla="*/ 1206 h 1403"/>
                  <a:gd name="T38" fmla="*/ 334 w 394"/>
                  <a:gd name="T39" fmla="*/ 1155 h 1403"/>
                  <a:gd name="T40" fmla="*/ 334 w 394"/>
                  <a:gd name="T41" fmla="*/ 1101 h 1403"/>
                  <a:gd name="T42" fmla="*/ 331 w 394"/>
                  <a:gd name="T43" fmla="*/ 1049 h 1403"/>
                  <a:gd name="T44" fmla="*/ 340 w 394"/>
                  <a:gd name="T45" fmla="*/ 977 h 1403"/>
                  <a:gd name="T46" fmla="*/ 352 w 394"/>
                  <a:gd name="T47" fmla="*/ 881 h 1403"/>
                  <a:gd name="T48" fmla="*/ 364 w 394"/>
                  <a:gd name="T49" fmla="*/ 824 h 1403"/>
                  <a:gd name="T50" fmla="*/ 367 w 394"/>
                  <a:gd name="T51" fmla="*/ 755 h 1403"/>
                  <a:gd name="T52" fmla="*/ 361 w 394"/>
                  <a:gd name="T53" fmla="*/ 704 h 1403"/>
                  <a:gd name="T54" fmla="*/ 343 w 394"/>
                  <a:gd name="T55" fmla="*/ 638 h 1403"/>
                  <a:gd name="T56" fmla="*/ 382 w 394"/>
                  <a:gd name="T57" fmla="*/ 629 h 1403"/>
                  <a:gd name="T58" fmla="*/ 394 w 394"/>
                  <a:gd name="T59" fmla="*/ 615 h 1403"/>
                  <a:gd name="T60" fmla="*/ 364 w 394"/>
                  <a:gd name="T61" fmla="*/ 484 h 1403"/>
                  <a:gd name="T62" fmla="*/ 385 w 394"/>
                  <a:gd name="T63" fmla="*/ 454 h 1403"/>
                  <a:gd name="T64" fmla="*/ 373 w 394"/>
                  <a:gd name="T65" fmla="*/ 367 h 1403"/>
                  <a:gd name="T66" fmla="*/ 370 w 394"/>
                  <a:gd name="T67" fmla="*/ 263 h 1403"/>
                  <a:gd name="T68" fmla="*/ 370 w 394"/>
                  <a:gd name="T69" fmla="*/ 160 h 1403"/>
                  <a:gd name="T70" fmla="*/ 374 w 394"/>
                  <a:gd name="T71" fmla="*/ 125 h 1403"/>
                  <a:gd name="T72" fmla="*/ 353 w 394"/>
                  <a:gd name="T73" fmla="*/ 95 h 1403"/>
                  <a:gd name="T74" fmla="*/ 346 w 394"/>
                  <a:gd name="T75" fmla="*/ 57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4" h="1403">
                    <a:moveTo>
                      <a:pt x="364" y="0"/>
                    </a:moveTo>
                    <a:lnTo>
                      <a:pt x="313" y="9"/>
                    </a:lnTo>
                    <a:lnTo>
                      <a:pt x="252" y="18"/>
                    </a:lnTo>
                    <a:lnTo>
                      <a:pt x="211" y="18"/>
                    </a:lnTo>
                    <a:lnTo>
                      <a:pt x="199" y="21"/>
                    </a:lnTo>
                    <a:lnTo>
                      <a:pt x="157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3" y="318"/>
                    </a:lnTo>
                    <a:lnTo>
                      <a:pt x="172" y="333"/>
                    </a:lnTo>
                    <a:lnTo>
                      <a:pt x="178" y="367"/>
                    </a:lnTo>
                    <a:lnTo>
                      <a:pt x="193" y="430"/>
                    </a:lnTo>
                    <a:lnTo>
                      <a:pt x="208" y="463"/>
                    </a:lnTo>
                    <a:lnTo>
                      <a:pt x="220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9" y="978"/>
                    </a:lnTo>
                    <a:lnTo>
                      <a:pt x="184" y="1066"/>
                    </a:lnTo>
                    <a:lnTo>
                      <a:pt x="175" y="1189"/>
                    </a:lnTo>
                    <a:lnTo>
                      <a:pt x="169" y="1395"/>
                    </a:lnTo>
                    <a:lnTo>
                      <a:pt x="246" y="1403"/>
                    </a:lnTo>
                    <a:lnTo>
                      <a:pt x="252" y="1337"/>
                    </a:lnTo>
                    <a:lnTo>
                      <a:pt x="258" y="1302"/>
                    </a:lnTo>
                    <a:lnTo>
                      <a:pt x="273" y="1275"/>
                    </a:lnTo>
                    <a:lnTo>
                      <a:pt x="288" y="1260"/>
                    </a:lnTo>
                    <a:lnTo>
                      <a:pt x="310" y="1256"/>
                    </a:lnTo>
                    <a:lnTo>
                      <a:pt x="322" y="1250"/>
                    </a:lnTo>
                    <a:lnTo>
                      <a:pt x="331" y="1229"/>
                    </a:lnTo>
                    <a:lnTo>
                      <a:pt x="337" y="1206"/>
                    </a:lnTo>
                    <a:lnTo>
                      <a:pt x="334" y="1179"/>
                    </a:lnTo>
                    <a:lnTo>
                      <a:pt x="334" y="1155"/>
                    </a:lnTo>
                    <a:lnTo>
                      <a:pt x="331" y="1128"/>
                    </a:lnTo>
                    <a:lnTo>
                      <a:pt x="334" y="1101"/>
                    </a:lnTo>
                    <a:lnTo>
                      <a:pt x="331" y="1077"/>
                    </a:lnTo>
                    <a:lnTo>
                      <a:pt x="331" y="1049"/>
                    </a:lnTo>
                    <a:lnTo>
                      <a:pt x="337" y="1019"/>
                    </a:lnTo>
                    <a:lnTo>
                      <a:pt x="340" y="977"/>
                    </a:lnTo>
                    <a:lnTo>
                      <a:pt x="346" y="902"/>
                    </a:lnTo>
                    <a:lnTo>
                      <a:pt x="352" y="881"/>
                    </a:lnTo>
                    <a:lnTo>
                      <a:pt x="367" y="860"/>
                    </a:lnTo>
                    <a:lnTo>
                      <a:pt x="364" y="824"/>
                    </a:lnTo>
                    <a:lnTo>
                      <a:pt x="364" y="791"/>
                    </a:lnTo>
                    <a:lnTo>
                      <a:pt x="367" y="755"/>
                    </a:lnTo>
                    <a:lnTo>
                      <a:pt x="367" y="728"/>
                    </a:lnTo>
                    <a:lnTo>
                      <a:pt x="361" y="704"/>
                    </a:lnTo>
                    <a:lnTo>
                      <a:pt x="349" y="668"/>
                    </a:lnTo>
                    <a:lnTo>
                      <a:pt x="343" y="638"/>
                    </a:lnTo>
                    <a:lnTo>
                      <a:pt x="346" y="617"/>
                    </a:lnTo>
                    <a:lnTo>
                      <a:pt x="382" y="629"/>
                    </a:lnTo>
                    <a:lnTo>
                      <a:pt x="394" y="623"/>
                    </a:lnTo>
                    <a:lnTo>
                      <a:pt x="394" y="615"/>
                    </a:lnTo>
                    <a:lnTo>
                      <a:pt x="391" y="600"/>
                    </a:lnTo>
                    <a:lnTo>
                      <a:pt x="364" y="484"/>
                    </a:lnTo>
                    <a:lnTo>
                      <a:pt x="391" y="504"/>
                    </a:lnTo>
                    <a:lnTo>
                      <a:pt x="385" y="454"/>
                    </a:lnTo>
                    <a:lnTo>
                      <a:pt x="376" y="409"/>
                    </a:lnTo>
                    <a:lnTo>
                      <a:pt x="373" y="367"/>
                    </a:lnTo>
                    <a:lnTo>
                      <a:pt x="367" y="321"/>
                    </a:lnTo>
                    <a:lnTo>
                      <a:pt x="370" y="263"/>
                    </a:lnTo>
                    <a:lnTo>
                      <a:pt x="367" y="199"/>
                    </a:lnTo>
                    <a:lnTo>
                      <a:pt x="370" y="160"/>
                    </a:lnTo>
                    <a:lnTo>
                      <a:pt x="387" y="137"/>
                    </a:lnTo>
                    <a:lnTo>
                      <a:pt x="374" y="125"/>
                    </a:lnTo>
                    <a:lnTo>
                      <a:pt x="362" y="111"/>
                    </a:lnTo>
                    <a:lnTo>
                      <a:pt x="353" y="95"/>
                    </a:lnTo>
                    <a:lnTo>
                      <a:pt x="348" y="78"/>
                    </a:lnTo>
                    <a:lnTo>
                      <a:pt x="346" y="57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9" name="Freeform 15"/>
              <p:cNvSpPr>
                <a:spLocks/>
              </p:cNvSpPr>
              <p:nvPr/>
            </p:nvSpPr>
            <p:spPr bwMode="auto">
              <a:xfrm>
                <a:off x="3196" y="1104"/>
                <a:ext cx="437" cy="1385"/>
              </a:xfrm>
              <a:custGeom>
                <a:avLst/>
                <a:gdLst>
                  <a:gd name="T0" fmla="*/ 19 w 437"/>
                  <a:gd name="T1" fmla="*/ 596 h 1385"/>
                  <a:gd name="T2" fmla="*/ 28 w 437"/>
                  <a:gd name="T3" fmla="*/ 756 h 1385"/>
                  <a:gd name="T4" fmla="*/ 43 w 437"/>
                  <a:gd name="T5" fmla="*/ 965 h 1385"/>
                  <a:gd name="T6" fmla="*/ 51 w 437"/>
                  <a:gd name="T7" fmla="*/ 1017 h 1385"/>
                  <a:gd name="T8" fmla="*/ 84 w 437"/>
                  <a:gd name="T9" fmla="*/ 1207 h 1385"/>
                  <a:gd name="T10" fmla="*/ 83 w 437"/>
                  <a:gd name="T11" fmla="*/ 1254 h 1385"/>
                  <a:gd name="T12" fmla="*/ 96 w 437"/>
                  <a:gd name="T13" fmla="*/ 1289 h 1385"/>
                  <a:gd name="T14" fmla="*/ 133 w 437"/>
                  <a:gd name="T15" fmla="*/ 1320 h 1385"/>
                  <a:gd name="T16" fmla="*/ 226 w 437"/>
                  <a:gd name="T17" fmla="*/ 1335 h 1385"/>
                  <a:gd name="T18" fmla="*/ 288 w 437"/>
                  <a:gd name="T19" fmla="*/ 1341 h 1385"/>
                  <a:gd name="T20" fmla="*/ 365 w 437"/>
                  <a:gd name="T21" fmla="*/ 1380 h 1385"/>
                  <a:gd name="T22" fmla="*/ 335 w 437"/>
                  <a:gd name="T23" fmla="*/ 1174 h 1385"/>
                  <a:gd name="T24" fmla="*/ 245 w 437"/>
                  <a:gd name="T25" fmla="*/ 837 h 1385"/>
                  <a:gd name="T26" fmla="*/ 221 w 437"/>
                  <a:gd name="T27" fmla="*/ 702 h 1385"/>
                  <a:gd name="T28" fmla="*/ 248 w 437"/>
                  <a:gd name="T29" fmla="*/ 528 h 1385"/>
                  <a:gd name="T30" fmla="*/ 271 w 437"/>
                  <a:gd name="T31" fmla="*/ 460 h 1385"/>
                  <a:gd name="T32" fmla="*/ 292 w 437"/>
                  <a:gd name="T33" fmla="*/ 531 h 1385"/>
                  <a:gd name="T34" fmla="*/ 383 w 437"/>
                  <a:gd name="T35" fmla="*/ 507 h 1385"/>
                  <a:gd name="T36" fmla="*/ 422 w 437"/>
                  <a:gd name="T37" fmla="*/ 403 h 1385"/>
                  <a:gd name="T38" fmla="*/ 383 w 437"/>
                  <a:gd name="T39" fmla="*/ 197 h 1385"/>
                  <a:gd name="T40" fmla="*/ 298 w 437"/>
                  <a:gd name="T41" fmla="*/ 99 h 1385"/>
                  <a:gd name="T42" fmla="*/ 131 w 437"/>
                  <a:gd name="T43" fmla="*/ 0 h 1385"/>
                  <a:gd name="T44" fmla="*/ 134 w 437"/>
                  <a:gd name="T45" fmla="*/ 64 h 1385"/>
                  <a:gd name="T46" fmla="*/ 122 w 437"/>
                  <a:gd name="T47" fmla="*/ 107 h 1385"/>
                  <a:gd name="T48" fmla="*/ 102 w 437"/>
                  <a:gd name="T49" fmla="*/ 154 h 1385"/>
                  <a:gd name="T50" fmla="*/ 69 w 437"/>
                  <a:gd name="T51" fmla="*/ 230 h 1385"/>
                  <a:gd name="T52" fmla="*/ 42 w 437"/>
                  <a:gd name="T53" fmla="*/ 237 h 1385"/>
                  <a:gd name="T54" fmla="*/ 30 w 437"/>
                  <a:gd name="T55" fmla="*/ 263 h 1385"/>
                  <a:gd name="T56" fmla="*/ 24 w 437"/>
                  <a:gd name="T57" fmla="*/ 344 h 1385"/>
                  <a:gd name="T58" fmla="*/ 7 w 437"/>
                  <a:gd name="T59" fmla="*/ 396 h 1385"/>
                  <a:gd name="T60" fmla="*/ 0 w 437"/>
                  <a:gd name="T61" fmla="*/ 435 h 1385"/>
                  <a:gd name="T62" fmla="*/ 7 w 437"/>
                  <a:gd name="T63" fmla="*/ 499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7" h="1385">
                    <a:moveTo>
                      <a:pt x="13" y="543"/>
                    </a:moveTo>
                    <a:lnTo>
                      <a:pt x="19" y="596"/>
                    </a:lnTo>
                    <a:lnTo>
                      <a:pt x="21" y="645"/>
                    </a:lnTo>
                    <a:lnTo>
                      <a:pt x="28" y="756"/>
                    </a:lnTo>
                    <a:lnTo>
                      <a:pt x="34" y="858"/>
                    </a:lnTo>
                    <a:lnTo>
                      <a:pt x="43" y="965"/>
                    </a:lnTo>
                    <a:lnTo>
                      <a:pt x="45" y="993"/>
                    </a:lnTo>
                    <a:lnTo>
                      <a:pt x="51" y="1017"/>
                    </a:lnTo>
                    <a:lnTo>
                      <a:pt x="64" y="1050"/>
                    </a:lnTo>
                    <a:lnTo>
                      <a:pt x="84" y="1207"/>
                    </a:lnTo>
                    <a:lnTo>
                      <a:pt x="84" y="1240"/>
                    </a:lnTo>
                    <a:lnTo>
                      <a:pt x="83" y="1254"/>
                    </a:lnTo>
                    <a:lnTo>
                      <a:pt x="85" y="1271"/>
                    </a:lnTo>
                    <a:lnTo>
                      <a:pt x="96" y="1289"/>
                    </a:lnTo>
                    <a:lnTo>
                      <a:pt x="108" y="1307"/>
                    </a:lnTo>
                    <a:lnTo>
                      <a:pt x="133" y="1320"/>
                    </a:lnTo>
                    <a:lnTo>
                      <a:pt x="165" y="1328"/>
                    </a:lnTo>
                    <a:lnTo>
                      <a:pt x="226" y="1335"/>
                    </a:lnTo>
                    <a:lnTo>
                      <a:pt x="267" y="1339"/>
                    </a:lnTo>
                    <a:lnTo>
                      <a:pt x="288" y="1341"/>
                    </a:lnTo>
                    <a:lnTo>
                      <a:pt x="339" y="1385"/>
                    </a:lnTo>
                    <a:lnTo>
                      <a:pt x="365" y="1380"/>
                    </a:lnTo>
                    <a:lnTo>
                      <a:pt x="356" y="1269"/>
                    </a:lnTo>
                    <a:lnTo>
                      <a:pt x="335" y="1174"/>
                    </a:lnTo>
                    <a:lnTo>
                      <a:pt x="298" y="1002"/>
                    </a:lnTo>
                    <a:lnTo>
                      <a:pt x="245" y="837"/>
                    </a:lnTo>
                    <a:lnTo>
                      <a:pt x="230" y="765"/>
                    </a:lnTo>
                    <a:lnTo>
                      <a:pt x="221" y="702"/>
                    </a:lnTo>
                    <a:lnTo>
                      <a:pt x="227" y="621"/>
                    </a:lnTo>
                    <a:lnTo>
                      <a:pt x="248" y="528"/>
                    </a:lnTo>
                    <a:lnTo>
                      <a:pt x="259" y="498"/>
                    </a:lnTo>
                    <a:lnTo>
                      <a:pt x="271" y="460"/>
                    </a:lnTo>
                    <a:lnTo>
                      <a:pt x="286" y="489"/>
                    </a:lnTo>
                    <a:lnTo>
                      <a:pt x="292" y="531"/>
                    </a:lnTo>
                    <a:lnTo>
                      <a:pt x="338" y="516"/>
                    </a:lnTo>
                    <a:lnTo>
                      <a:pt x="383" y="507"/>
                    </a:lnTo>
                    <a:lnTo>
                      <a:pt x="437" y="501"/>
                    </a:lnTo>
                    <a:lnTo>
                      <a:pt x="422" y="403"/>
                    </a:lnTo>
                    <a:lnTo>
                      <a:pt x="413" y="318"/>
                    </a:lnTo>
                    <a:lnTo>
                      <a:pt x="383" y="197"/>
                    </a:lnTo>
                    <a:lnTo>
                      <a:pt x="377" y="143"/>
                    </a:lnTo>
                    <a:lnTo>
                      <a:pt x="298" y="99"/>
                    </a:lnTo>
                    <a:lnTo>
                      <a:pt x="221" y="54"/>
                    </a:lnTo>
                    <a:lnTo>
                      <a:pt x="131" y="0"/>
                    </a:lnTo>
                    <a:lnTo>
                      <a:pt x="134" y="45"/>
                    </a:lnTo>
                    <a:lnTo>
                      <a:pt x="134" y="64"/>
                    </a:lnTo>
                    <a:lnTo>
                      <a:pt x="128" y="90"/>
                    </a:lnTo>
                    <a:lnTo>
                      <a:pt x="122" y="107"/>
                    </a:lnTo>
                    <a:lnTo>
                      <a:pt x="113" y="125"/>
                    </a:lnTo>
                    <a:lnTo>
                      <a:pt x="102" y="154"/>
                    </a:lnTo>
                    <a:lnTo>
                      <a:pt x="83" y="197"/>
                    </a:lnTo>
                    <a:lnTo>
                      <a:pt x="69" y="230"/>
                    </a:lnTo>
                    <a:lnTo>
                      <a:pt x="57" y="233"/>
                    </a:lnTo>
                    <a:lnTo>
                      <a:pt x="42" y="237"/>
                    </a:lnTo>
                    <a:lnTo>
                      <a:pt x="30" y="249"/>
                    </a:lnTo>
                    <a:lnTo>
                      <a:pt x="30" y="263"/>
                    </a:lnTo>
                    <a:lnTo>
                      <a:pt x="28" y="306"/>
                    </a:lnTo>
                    <a:lnTo>
                      <a:pt x="24" y="344"/>
                    </a:lnTo>
                    <a:lnTo>
                      <a:pt x="13" y="378"/>
                    </a:lnTo>
                    <a:lnTo>
                      <a:pt x="7" y="396"/>
                    </a:lnTo>
                    <a:lnTo>
                      <a:pt x="1" y="418"/>
                    </a:lnTo>
                    <a:lnTo>
                      <a:pt x="0" y="435"/>
                    </a:lnTo>
                    <a:lnTo>
                      <a:pt x="4" y="461"/>
                    </a:lnTo>
                    <a:lnTo>
                      <a:pt x="7" y="499"/>
                    </a:lnTo>
                    <a:lnTo>
                      <a:pt x="13" y="543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800" name="Group 16"/>
            <p:cNvGrpSpPr>
              <a:grpSpLocks/>
            </p:cNvGrpSpPr>
            <p:nvPr/>
          </p:nvGrpSpPr>
          <p:grpSpPr bwMode="auto">
            <a:xfrm>
              <a:off x="3493" y="467"/>
              <a:ext cx="452" cy="773"/>
              <a:chOff x="2979" y="522"/>
              <a:chExt cx="452" cy="773"/>
            </a:xfrm>
          </p:grpSpPr>
          <p:grpSp>
            <p:nvGrpSpPr>
              <p:cNvPr id="758801" name="Group 17"/>
              <p:cNvGrpSpPr>
                <a:grpSpLocks/>
              </p:cNvGrpSpPr>
              <p:nvPr/>
            </p:nvGrpSpPr>
            <p:grpSpPr bwMode="auto">
              <a:xfrm>
                <a:off x="3084" y="909"/>
                <a:ext cx="235" cy="386"/>
                <a:chOff x="3084" y="909"/>
                <a:chExt cx="235" cy="386"/>
              </a:xfrm>
            </p:grpSpPr>
            <p:sp>
              <p:nvSpPr>
                <p:cNvPr id="758802" name="Freeform 18"/>
                <p:cNvSpPr>
                  <a:spLocks/>
                </p:cNvSpPr>
                <p:nvPr/>
              </p:nvSpPr>
              <p:spPr bwMode="auto">
                <a:xfrm>
                  <a:off x="3086" y="909"/>
                  <a:ext cx="233" cy="386"/>
                </a:xfrm>
                <a:custGeom>
                  <a:avLst/>
                  <a:gdLst>
                    <a:gd name="T0" fmla="*/ 201 w 233"/>
                    <a:gd name="T1" fmla="*/ 0 h 386"/>
                    <a:gd name="T2" fmla="*/ 212 w 233"/>
                    <a:gd name="T3" fmla="*/ 109 h 386"/>
                    <a:gd name="T4" fmla="*/ 219 w 233"/>
                    <a:gd name="T5" fmla="*/ 167 h 386"/>
                    <a:gd name="T6" fmla="*/ 225 w 233"/>
                    <a:gd name="T7" fmla="*/ 187 h 386"/>
                    <a:gd name="T8" fmla="*/ 233 w 233"/>
                    <a:gd name="T9" fmla="*/ 236 h 386"/>
                    <a:gd name="T10" fmla="*/ 228 w 233"/>
                    <a:gd name="T11" fmla="*/ 274 h 386"/>
                    <a:gd name="T12" fmla="*/ 219 w 233"/>
                    <a:gd name="T13" fmla="*/ 313 h 386"/>
                    <a:gd name="T14" fmla="*/ 204 w 233"/>
                    <a:gd name="T15" fmla="*/ 349 h 386"/>
                    <a:gd name="T16" fmla="*/ 188 w 233"/>
                    <a:gd name="T17" fmla="*/ 368 h 386"/>
                    <a:gd name="T18" fmla="*/ 160 w 233"/>
                    <a:gd name="T19" fmla="*/ 380 h 386"/>
                    <a:gd name="T20" fmla="*/ 124 w 233"/>
                    <a:gd name="T21" fmla="*/ 386 h 386"/>
                    <a:gd name="T22" fmla="*/ 86 w 233"/>
                    <a:gd name="T23" fmla="*/ 380 h 386"/>
                    <a:gd name="T24" fmla="*/ 55 w 233"/>
                    <a:gd name="T25" fmla="*/ 365 h 386"/>
                    <a:gd name="T26" fmla="*/ 36 w 233"/>
                    <a:gd name="T27" fmla="*/ 349 h 386"/>
                    <a:gd name="T28" fmla="*/ 19 w 233"/>
                    <a:gd name="T29" fmla="*/ 325 h 386"/>
                    <a:gd name="T30" fmla="*/ 3 w 233"/>
                    <a:gd name="T31" fmla="*/ 291 h 386"/>
                    <a:gd name="T32" fmla="*/ 0 w 233"/>
                    <a:gd name="T33" fmla="*/ 269 h 386"/>
                    <a:gd name="T34" fmla="*/ 3 w 233"/>
                    <a:gd name="T35" fmla="*/ 247 h 386"/>
                    <a:gd name="T36" fmla="*/ 10 w 233"/>
                    <a:gd name="T37" fmla="*/ 229 h 386"/>
                    <a:gd name="T38" fmla="*/ 21 w 233"/>
                    <a:gd name="T39" fmla="*/ 212 h 386"/>
                    <a:gd name="T40" fmla="*/ 43 w 233"/>
                    <a:gd name="T41" fmla="*/ 194 h 386"/>
                    <a:gd name="T42" fmla="*/ 45 w 233"/>
                    <a:gd name="T43" fmla="*/ 158 h 386"/>
                    <a:gd name="T44" fmla="*/ 43 w 233"/>
                    <a:gd name="T45" fmla="*/ 98 h 386"/>
                    <a:gd name="T46" fmla="*/ 77 w 233"/>
                    <a:gd name="T47" fmla="*/ 98 h 386"/>
                    <a:gd name="T48" fmla="*/ 101 w 233"/>
                    <a:gd name="T49" fmla="*/ 91 h 386"/>
                    <a:gd name="T50" fmla="*/ 124 w 233"/>
                    <a:gd name="T51" fmla="*/ 79 h 386"/>
                    <a:gd name="T52" fmla="*/ 140 w 233"/>
                    <a:gd name="T53" fmla="*/ 58 h 386"/>
                    <a:gd name="T54" fmla="*/ 161 w 233"/>
                    <a:gd name="T55" fmla="*/ 31 h 386"/>
                    <a:gd name="T56" fmla="*/ 201 w 233"/>
                    <a:gd name="T5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3" h="386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4"/>
                      </a:lnTo>
                      <a:lnTo>
                        <a:pt x="219" y="313"/>
                      </a:lnTo>
                      <a:lnTo>
                        <a:pt x="204" y="349"/>
                      </a:lnTo>
                      <a:lnTo>
                        <a:pt x="188" y="368"/>
                      </a:lnTo>
                      <a:lnTo>
                        <a:pt x="160" y="380"/>
                      </a:lnTo>
                      <a:lnTo>
                        <a:pt x="124" y="386"/>
                      </a:lnTo>
                      <a:lnTo>
                        <a:pt x="86" y="380"/>
                      </a:lnTo>
                      <a:lnTo>
                        <a:pt x="55" y="365"/>
                      </a:lnTo>
                      <a:lnTo>
                        <a:pt x="36" y="349"/>
                      </a:lnTo>
                      <a:lnTo>
                        <a:pt x="19" y="325"/>
                      </a:lnTo>
                      <a:lnTo>
                        <a:pt x="3" y="291"/>
                      </a:lnTo>
                      <a:lnTo>
                        <a:pt x="0" y="269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1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03" name="Freeform 19"/>
                <p:cNvSpPr>
                  <a:spLocks/>
                </p:cNvSpPr>
                <p:nvPr/>
              </p:nvSpPr>
              <p:spPr bwMode="auto">
                <a:xfrm>
                  <a:off x="3084" y="909"/>
                  <a:ext cx="233" cy="351"/>
                </a:xfrm>
                <a:custGeom>
                  <a:avLst/>
                  <a:gdLst>
                    <a:gd name="T0" fmla="*/ 201 w 233"/>
                    <a:gd name="T1" fmla="*/ 0 h 351"/>
                    <a:gd name="T2" fmla="*/ 212 w 233"/>
                    <a:gd name="T3" fmla="*/ 109 h 351"/>
                    <a:gd name="T4" fmla="*/ 219 w 233"/>
                    <a:gd name="T5" fmla="*/ 167 h 351"/>
                    <a:gd name="T6" fmla="*/ 225 w 233"/>
                    <a:gd name="T7" fmla="*/ 187 h 351"/>
                    <a:gd name="T8" fmla="*/ 233 w 233"/>
                    <a:gd name="T9" fmla="*/ 236 h 351"/>
                    <a:gd name="T10" fmla="*/ 228 w 233"/>
                    <a:gd name="T11" fmla="*/ 275 h 351"/>
                    <a:gd name="T12" fmla="*/ 219 w 233"/>
                    <a:gd name="T13" fmla="*/ 313 h 351"/>
                    <a:gd name="T14" fmla="*/ 205 w 233"/>
                    <a:gd name="T15" fmla="*/ 349 h 351"/>
                    <a:gd name="T16" fmla="*/ 196 w 233"/>
                    <a:gd name="T17" fmla="*/ 329 h 351"/>
                    <a:gd name="T18" fmla="*/ 179 w 233"/>
                    <a:gd name="T19" fmla="*/ 322 h 351"/>
                    <a:gd name="T20" fmla="*/ 166 w 233"/>
                    <a:gd name="T21" fmla="*/ 326 h 351"/>
                    <a:gd name="T22" fmla="*/ 155 w 233"/>
                    <a:gd name="T23" fmla="*/ 336 h 351"/>
                    <a:gd name="T24" fmla="*/ 136 w 233"/>
                    <a:gd name="T25" fmla="*/ 351 h 351"/>
                    <a:gd name="T26" fmla="*/ 111 w 233"/>
                    <a:gd name="T27" fmla="*/ 351 h 351"/>
                    <a:gd name="T28" fmla="*/ 122 w 233"/>
                    <a:gd name="T29" fmla="*/ 332 h 351"/>
                    <a:gd name="T30" fmla="*/ 145 w 233"/>
                    <a:gd name="T31" fmla="*/ 303 h 351"/>
                    <a:gd name="T32" fmla="*/ 168 w 233"/>
                    <a:gd name="T33" fmla="*/ 284 h 351"/>
                    <a:gd name="T34" fmla="*/ 181 w 233"/>
                    <a:gd name="T35" fmla="*/ 270 h 351"/>
                    <a:gd name="T36" fmla="*/ 187 w 233"/>
                    <a:gd name="T37" fmla="*/ 250 h 351"/>
                    <a:gd name="T38" fmla="*/ 190 w 233"/>
                    <a:gd name="T39" fmla="*/ 231 h 351"/>
                    <a:gd name="T40" fmla="*/ 191 w 233"/>
                    <a:gd name="T41" fmla="*/ 209 h 351"/>
                    <a:gd name="T42" fmla="*/ 188 w 233"/>
                    <a:gd name="T43" fmla="*/ 186 h 351"/>
                    <a:gd name="T44" fmla="*/ 190 w 233"/>
                    <a:gd name="T45" fmla="*/ 153 h 351"/>
                    <a:gd name="T46" fmla="*/ 178 w 233"/>
                    <a:gd name="T47" fmla="*/ 156 h 351"/>
                    <a:gd name="T48" fmla="*/ 148 w 233"/>
                    <a:gd name="T49" fmla="*/ 157 h 351"/>
                    <a:gd name="T50" fmla="*/ 123 w 233"/>
                    <a:gd name="T51" fmla="*/ 155 h 351"/>
                    <a:gd name="T52" fmla="*/ 97 w 233"/>
                    <a:gd name="T53" fmla="*/ 151 h 351"/>
                    <a:gd name="T54" fmla="*/ 78 w 233"/>
                    <a:gd name="T55" fmla="*/ 144 h 351"/>
                    <a:gd name="T56" fmla="*/ 63 w 233"/>
                    <a:gd name="T57" fmla="*/ 137 h 351"/>
                    <a:gd name="T58" fmla="*/ 63 w 233"/>
                    <a:gd name="T59" fmla="*/ 159 h 351"/>
                    <a:gd name="T60" fmla="*/ 63 w 233"/>
                    <a:gd name="T61" fmla="*/ 187 h 351"/>
                    <a:gd name="T62" fmla="*/ 57 w 233"/>
                    <a:gd name="T63" fmla="*/ 212 h 351"/>
                    <a:gd name="T64" fmla="*/ 56 w 233"/>
                    <a:gd name="T65" fmla="*/ 236 h 351"/>
                    <a:gd name="T66" fmla="*/ 65 w 233"/>
                    <a:gd name="T67" fmla="*/ 261 h 351"/>
                    <a:gd name="T68" fmla="*/ 75 w 233"/>
                    <a:gd name="T69" fmla="*/ 282 h 351"/>
                    <a:gd name="T70" fmla="*/ 89 w 233"/>
                    <a:gd name="T71" fmla="*/ 306 h 351"/>
                    <a:gd name="T72" fmla="*/ 82 w 233"/>
                    <a:gd name="T73" fmla="*/ 324 h 351"/>
                    <a:gd name="T74" fmla="*/ 70 w 233"/>
                    <a:gd name="T75" fmla="*/ 313 h 351"/>
                    <a:gd name="T76" fmla="*/ 49 w 233"/>
                    <a:gd name="T77" fmla="*/ 299 h 351"/>
                    <a:gd name="T78" fmla="*/ 36 w 233"/>
                    <a:gd name="T79" fmla="*/ 286 h 351"/>
                    <a:gd name="T80" fmla="*/ 18 w 233"/>
                    <a:gd name="T81" fmla="*/ 277 h 351"/>
                    <a:gd name="T82" fmla="*/ 0 w 233"/>
                    <a:gd name="T83" fmla="*/ 270 h 351"/>
                    <a:gd name="T84" fmla="*/ 3 w 233"/>
                    <a:gd name="T85" fmla="*/ 247 h 351"/>
                    <a:gd name="T86" fmla="*/ 10 w 233"/>
                    <a:gd name="T87" fmla="*/ 229 h 351"/>
                    <a:gd name="T88" fmla="*/ 21 w 233"/>
                    <a:gd name="T89" fmla="*/ 212 h 351"/>
                    <a:gd name="T90" fmla="*/ 43 w 233"/>
                    <a:gd name="T91" fmla="*/ 194 h 351"/>
                    <a:gd name="T92" fmla="*/ 45 w 233"/>
                    <a:gd name="T93" fmla="*/ 158 h 351"/>
                    <a:gd name="T94" fmla="*/ 43 w 233"/>
                    <a:gd name="T95" fmla="*/ 98 h 351"/>
                    <a:gd name="T96" fmla="*/ 77 w 233"/>
                    <a:gd name="T97" fmla="*/ 98 h 351"/>
                    <a:gd name="T98" fmla="*/ 101 w 233"/>
                    <a:gd name="T99" fmla="*/ 92 h 351"/>
                    <a:gd name="T100" fmla="*/ 124 w 233"/>
                    <a:gd name="T101" fmla="*/ 79 h 351"/>
                    <a:gd name="T102" fmla="*/ 140 w 233"/>
                    <a:gd name="T103" fmla="*/ 58 h 351"/>
                    <a:gd name="T104" fmla="*/ 161 w 233"/>
                    <a:gd name="T105" fmla="*/ 31 h 351"/>
                    <a:gd name="T106" fmla="*/ 201 w 233"/>
                    <a:gd name="T10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33" h="351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5"/>
                      </a:lnTo>
                      <a:lnTo>
                        <a:pt x="219" y="313"/>
                      </a:lnTo>
                      <a:lnTo>
                        <a:pt x="205" y="349"/>
                      </a:lnTo>
                      <a:lnTo>
                        <a:pt x="196" y="329"/>
                      </a:lnTo>
                      <a:lnTo>
                        <a:pt x="179" y="322"/>
                      </a:lnTo>
                      <a:lnTo>
                        <a:pt x="166" y="326"/>
                      </a:lnTo>
                      <a:lnTo>
                        <a:pt x="155" y="336"/>
                      </a:lnTo>
                      <a:lnTo>
                        <a:pt x="136" y="351"/>
                      </a:lnTo>
                      <a:lnTo>
                        <a:pt x="111" y="351"/>
                      </a:lnTo>
                      <a:lnTo>
                        <a:pt x="122" y="332"/>
                      </a:lnTo>
                      <a:lnTo>
                        <a:pt x="145" y="303"/>
                      </a:lnTo>
                      <a:lnTo>
                        <a:pt x="168" y="284"/>
                      </a:lnTo>
                      <a:lnTo>
                        <a:pt x="181" y="270"/>
                      </a:lnTo>
                      <a:lnTo>
                        <a:pt x="187" y="250"/>
                      </a:lnTo>
                      <a:lnTo>
                        <a:pt x="190" y="231"/>
                      </a:lnTo>
                      <a:lnTo>
                        <a:pt x="191" y="209"/>
                      </a:lnTo>
                      <a:lnTo>
                        <a:pt x="188" y="186"/>
                      </a:lnTo>
                      <a:lnTo>
                        <a:pt x="190" y="153"/>
                      </a:lnTo>
                      <a:lnTo>
                        <a:pt x="178" y="156"/>
                      </a:lnTo>
                      <a:lnTo>
                        <a:pt x="148" y="157"/>
                      </a:lnTo>
                      <a:lnTo>
                        <a:pt x="123" y="155"/>
                      </a:lnTo>
                      <a:lnTo>
                        <a:pt x="97" y="151"/>
                      </a:lnTo>
                      <a:lnTo>
                        <a:pt x="78" y="144"/>
                      </a:lnTo>
                      <a:lnTo>
                        <a:pt x="63" y="137"/>
                      </a:lnTo>
                      <a:lnTo>
                        <a:pt x="63" y="159"/>
                      </a:lnTo>
                      <a:lnTo>
                        <a:pt x="63" y="187"/>
                      </a:lnTo>
                      <a:lnTo>
                        <a:pt x="57" y="212"/>
                      </a:lnTo>
                      <a:lnTo>
                        <a:pt x="56" y="236"/>
                      </a:lnTo>
                      <a:lnTo>
                        <a:pt x="65" y="261"/>
                      </a:lnTo>
                      <a:lnTo>
                        <a:pt x="75" y="282"/>
                      </a:lnTo>
                      <a:lnTo>
                        <a:pt x="89" y="306"/>
                      </a:lnTo>
                      <a:lnTo>
                        <a:pt x="82" y="324"/>
                      </a:lnTo>
                      <a:lnTo>
                        <a:pt x="70" y="313"/>
                      </a:lnTo>
                      <a:lnTo>
                        <a:pt x="49" y="299"/>
                      </a:lnTo>
                      <a:lnTo>
                        <a:pt x="36" y="286"/>
                      </a:lnTo>
                      <a:lnTo>
                        <a:pt x="18" y="277"/>
                      </a:lnTo>
                      <a:lnTo>
                        <a:pt x="0" y="270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2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8804" name="Freeform 20"/>
              <p:cNvSpPr>
                <a:spLocks/>
              </p:cNvSpPr>
              <p:nvPr/>
            </p:nvSpPr>
            <p:spPr bwMode="auto">
              <a:xfrm>
                <a:off x="3030" y="553"/>
                <a:ext cx="315" cy="471"/>
              </a:xfrm>
              <a:custGeom>
                <a:avLst/>
                <a:gdLst>
                  <a:gd name="T0" fmla="*/ 29 w 315"/>
                  <a:gd name="T1" fmla="*/ 81 h 471"/>
                  <a:gd name="T2" fmla="*/ 16 w 315"/>
                  <a:gd name="T3" fmla="*/ 111 h 471"/>
                  <a:gd name="T4" fmla="*/ 7 w 315"/>
                  <a:gd name="T5" fmla="*/ 137 h 471"/>
                  <a:gd name="T6" fmla="*/ 1 w 315"/>
                  <a:gd name="T7" fmla="*/ 158 h 471"/>
                  <a:gd name="T8" fmla="*/ 0 w 315"/>
                  <a:gd name="T9" fmla="*/ 174 h 471"/>
                  <a:gd name="T10" fmla="*/ 2 w 315"/>
                  <a:gd name="T11" fmla="*/ 189 h 471"/>
                  <a:gd name="T12" fmla="*/ 5 w 315"/>
                  <a:gd name="T13" fmla="*/ 212 h 471"/>
                  <a:gd name="T14" fmla="*/ 4 w 315"/>
                  <a:gd name="T15" fmla="*/ 223 h 471"/>
                  <a:gd name="T16" fmla="*/ 5 w 315"/>
                  <a:gd name="T17" fmla="*/ 236 h 471"/>
                  <a:gd name="T18" fmla="*/ 11 w 315"/>
                  <a:gd name="T19" fmla="*/ 253 h 471"/>
                  <a:gd name="T20" fmla="*/ 13 w 315"/>
                  <a:gd name="T21" fmla="*/ 263 h 471"/>
                  <a:gd name="T22" fmla="*/ 10 w 315"/>
                  <a:gd name="T23" fmla="*/ 293 h 471"/>
                  <a:gd name="T24" fmla="*/ 13 w 315"/>
                  <a:gd name="T25" fmla="*/ 314 h 471"/>
                  <a:gd name="T26" fmla="*/ 19 w 315"/>
                  <a:gd name="T27" fmla="*/ 335 h 471"/>
                  <a:gd name="T28" fmla="*/ 29 w 315"/>
                  <a:gd name="T29" fmla="*/ 360 h 471"/>
                  <a:gd name="T30" fmla="*/ 41 w 315"/>
                  <a:gd name="T31" fmla="*/ 386 h 471"/>
                  <a:gd name="T32" fmla="*/ 52 w 315"/>
                  <a:gd name="T33" fmla="*/ 410 h 471"/>
                  <a:gd name="T34" fmla="*/ 59 w 315"/>
                  <a:gd name="T35" fmla="*/ 429 h 471"/>
                  <a:gd name="T36" fmla="*/ 65 w 315"/>
                  <a:gd name="T37" fmla="*/ 449 h 471"/>
                  <a:gd name="T38" fmla="*/ 74 w 315"/>
                  <a:gd name="T39" fmla="*/ 461 h 471"/>
                  <a:gd name="T40" fmla="*/ 87 w 315"/>
                  <a:gd name="T41" fmla="*/ 468 h 471"/>
                  <a:gd name="T42" fmla="*/ 108 w 315"/>
                  <a:gd name="T43" fmla="*/ 471 h 471"/>
                  <a:gd name="T44" fmla="*/ 137 w 315"/>
                  <a:gd name="T45" fmla="*/ 468 h 471"/>
                  <a:gd name="T46" fmla="*/ 162 w 315"/>
                  <a:gd name="T47" fmla="*/ 462 h 471"/>
                  <a:gd name="T48" fmla="*/ 176 w 315"/>
                  <a:gd name="T49" fmla="*/ 452 h 471"/>
                  <a:gd name="T50" fmla="*/ 197 w 315"/>
                  <a:gd name="T51" fmla="*/ 438 h 471"/>
                  <a:gd name="T52" fmla="*/ 219 w 315"/>
                  <a:gd name="T53" fmla="*/ 410 h 471"/>
                  <a:gd name="T54" fmla="*/ 255 w 315"/>
                  <a:gd name="T55" fmla="*/ 359 h 471"/>
                  <a:gd name="T56" fmla="*/ 264 w 315"/>
                  <a:gd name="T57" fmla="*/ 343 h 471"/>
                  <a:gd name="T58" fmla="*/ 271 w 315"/>
                  <a:gd name="T59" fmla="*/ 347 h 471"/>
                  <a:gd name="T60" fmla="*/ 282 w 315"/>
                  <a:gd name="T61" fmla="*/ 347 h 471"/>
                  <a:gd name="T62" fmla="*/ 288 w 315"/>
                  <a:gd name="T63" fmla="*/ 332 h 471"/>
                  <a:gd name="T64" fmla="*/ 298 w 315"/>
                  <a:gd name="T65" fmla="*/ 301 h 471"/>
                  <a:gd name="T66" fmla="*/ 306 w 315"/>
                  <a:gd name="T67" fmla="*/ 272 h 471"/>
                  <a:gd name="T68" fmla="*/ 304 w 315"/>
                  <a:gd name="T69" fmla="*/ 233 h 471"/>
                  <a:gd name="T70" fmla="*/ 312 w 315"/>
                  <a:gd name="T71" fmla="*/ 167 h 471"/>
                  <a:gd name="T72" fmla="*/ 315 w 315"/>
                  <a:gd name="T73" fmla="*/ 127 h 471"/>
                  <a:gd name="T74" fmla="*/ 313 w 315"/>
                  <a:gd name="T75" fmla="*/ 94 h 471"/>
                  <a:gd name="T76" fmla="*/ 306 w 315"/>
                  <a:gd name="T77" fmla="*/ 70 h 471"/>
                  <a:gd name="T78" fmla="*/ 285 w 315"/>
                  <a:gd name="T79" fmla="*/ 39 h 471"/>
                  <a:gd name="T80" fmla="*/ 255 w 315"/>
                  <a:gd name="T81" fmla="*/ 18 h 471"/>
                  <a:gd name="T82" fmla="*/ 222 w 315"/>
                  <a:gd name="T83" fmla="*/ 6 h 471"/>
                  <a:gd name="T84" fmla="*/ 186 w 315"/>
                  <a:gd name="T85" fmla="*/ 0 h 471"/>
                  <a:gd name="T86" fmla="*/ 149 w 315"/>
                  <a:gd name="T87" fmla="*/ 0 h 471"/>
                  <a:gd name="T88" fmla="*/ 114 w 315"/>
                  <a:gd name="T89" fmla="*/ 6 h 471"/>
                  <a:gd name="T90" fmla="*/ 80 w 315"/>
                  <a:gd name="T91" fmla="*/ 22 h 471"/>
                  <a:gd name="T92" fmla="*/ 55 w 315"/>
                  <a:gd name="T93" fmla="*/ 43 h 471"/>
                  <a:gd name="T94" fmla="*/ 29 w 315"/>
                  <a:gd name="T95" fmla="*/ 8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5" h="471">
                    <a:moveTo>
                      <a:pt x="29" y="81"/>
                    </a:moveTo>
                    <a:lnTo>
                      <a:pt x="16" y="111"/>
                    </a:lnTo>
                    <a:lnTo>
                      <a:pt x="7" y="137"/>
                    </a:lnTo>
                    <a:lnTo>
                      <a:pt x="1" y="158"/>
                    </a:lnTo>
                    <a:lnTo>
                      <a:pt x="0" y="174"/>
                    </a:lnTo>
                    <a:lnTo>
                      <a:pt x="2" y="189"/>
                    </a:lnTo>
                    <a:lnTo>
                      <a:pt x="5" y="212"/>
                    </a:lnTo>
                    <a:lnTo>
                      <a:pt x="4" y="223"/>
                    </a:lnTo>
                    <a:lnTo>
                      <a:pt x="5" y="236"/>
                    </a:lnTo>
                    <a:lnTo>
                      <a:pt x="11" y="253"/>
                    </a:lnTo>
                    <a:lnTo>
                      <a:pt x="13" y="263"/>
                    </a:lnTo>
                    <a:lnTo>
                      <a:pt x="10" y="293"/>
                    </a:lnTo>
                    <a:lnTo>
                      <a:pt x="13" y="314"/>
                    </a:lnTo>
                    <a:lnTo>
                      <a:pt x="19" y="335"/>
                    </a:lnTo>
                    <a:lnTo>
                      <a:pt x="29" y="360"/>
                    </a:lnTo>
                    <a:lnTo>
                      <a:pt x="41" y="386"/>
                    </a:lnTo>
                    <a:lnTo>
                      <a:pt x="52" y="410"/>
                    </a:lnTo>
                    <a:lnTo>
                      <a:pt x="59" y="429"/>
                    </a:lnTo>
                    <a:lnTo>
                      <a:pt x="65" y="449"/>
                    </a:lnTo>
                    <a:lnTo>
                      <a:pt x="74" y="461"/>
                    </a:lnTo>
                    <a:lnTo>
                      <a:pt x="87" y="468"/>
                    </a:lnTo>
                    <a:lnTo>
                      <a:pt x="108" y="471"/>
                    </a:lnTo>
                    <a:lnTo>
                      <a:pt x="137" y="468"/>
                    </a:lnTo>
                    <a:lnTo>
                      <a:pt x="162" y="462"/>
                    </a:lnTo>
                    <a:lnTo>
                      <a:pt x="176" y="452"/>
                    </a:lnTo>
                    <a:lnTo>
                      <a:pt x="197" y="438"/>
                    </a:lnTo>
                    <a:lnTo>
                      <a:pt x="219" y="410"/>
                    </a:lnTo>
                    <a:lnTo>
                      <a:pt x="255" y="359"/>
                    </a:lnTo>
                    <a:lnTo>
                      <a:pt x="264" y="343"/>
                    </a:lnTo>
                    <a:lnTo>
                      <a:pt x="271" y="347"/>
                    </a:lnTo>
                    <a:lnTo>
                      <a:pt x="282" y="347"/>
                    </a:lnTo>
                    <a:lnTo>
                      <a:pt x="288" y="332"/>
                    </a:lnTo>
                    <a:lnTo>
                      <a:pt x="298" y="301"/>
                    </a:lnTo>
                    <a:lnTo>
                      <a:pt x="306" y="272"/>
                    </a:lnTo>
                    <a:lnTo>
                      <a:pt x="304" y="233"/>
                    </a:lnTo>
                    <a:lnTo>
                      <a:pt x="312" y="167"/>
                    </a:lnTo>
                    <a:lnTo>
                      <a:pt x="315" y="127"/>
                    </a:lnTo>
                    <a:lnTo>
                      <a:pt x="313" y="94"/>
                    </a:lnTo>
                    <a:lnTo>
                      <a:pt x="306" y="70"/>
                    </a:lnTo>
                    <a:lnTo>
                      <a:pt x="285" y="39"/>
                    </a:lnTo>
                    <a:lnTo>
                      <a:pt x="255" y="18"/>
                    </a:lnTo>
                    <a:lnTo>
                      <a:pt x="222" y="6"/>
                    </a:lnTo>
                    <a:lnTo>
                      <a:pt x="186" y="0"/>
                    </a:lnTo>
                    <a:lnTo>
                      <a:pt x="149" y="0"/>
                    </a:lnTo>
                    <a:lnTo>
                      <a:pt x="114" y="6"/>
                    </a:lnTo>
                    <a:lnTo>
                      <a:pt x="80" y="22"/>
                    </a:lnTo>
                    <a:lnTo>
                      <a:pt x="55" y="43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8805" name="Group 21"/>
              <p:cNvGrpSpPr>
                <a:grpSpLocks/>
              </p:cNvGrpSpPr>
              <p:nvPr/>
            </p:nvGrpSpPr>
            <p:grpSpPr bwMode="auto">
              <a:xfrm>
                <a:off x="2979" y="522"/>
                <a:ext cx="452" cy="577"/>
                <a:chOff x="2979" y="522"/>
                <a:chExt cx="452" cy="577"/>
              </a:xfrm>
            </p:grpSpPr>
            <p:grpSp>
              <p:nvGrpSpPr>
                <p:cNvPr id="758806" name="Group 22"/>
                <p:cNvGrpSpPr>
                  <a:grpSpLocks/>
                </p:cNvGrpSpPr>
                <p:nvPr/>
              </p:nvGrpSpPr>
              <p:grpSpPr bwMode="auto">
                <a:xfrm>
                  <a:off x="2979" y="522"/>
                  <a:ext cx="452" cy="577"/>
                  <a:chOff x="2979" y="522"/>
                  <a:chExt cx="452" cy="577"/>
                </a:xfrm>
              </p:grpSpPr>
              <p:sp>
                <p:nvSpPr>
                  <p:cNvPr id="758807" name="Freeform 23"/>
                  <p:cNvSpPr>
                    <a:spLocks/>
                  </p:cNvSpPr>
                  <p:nvPr/>
                </p:nvSpPr>
                <p:spPr bwMode="auto">
                  <a:xfrm>
                    <a:off x="3083" y="664"/>
                    <a:ext cx="38" cy="57"/>
                  </a:xfrm>
                  <a:custGeom>
                    <a:avLst/>
                    <a:gdLst>
                      <a:gd name="T0" fmla="*/ 6 w 38"/>
                      <a:gd name="T1" fmla="*/ 0 h 57"/>
                      <a:gd name="T2" fmla="*/ 1 w 38"/>
                      <a:gd name="T3" fmla="*/ 9 h 57"/>
                      <a:gd name="T4" fmla="*/ 0 w 38"/>
                      <a:gd name="T5" fmla="*/ 20 h 57"/>
                      <a:gd name="T6" fmla="*/ 3 w 38"/>
                      <a:gd name="T7" fmla="*/ 30 h 57"/>
                      <a:gd name="T8" fmla="*/ 10 w 38"/>
                      <a:gd name="T9" fmla="*/ 37 h 57"/>
                      <a:gd name="T10" fmla="*/ 20 w 38"/>
                      <a:gd name="T11" fmla="*/ 46 h 57"/>
                      <a:gd name="T12" fmla="*/ 38 w 38"/>
                      <a:gd name="T13" fmla="*/ 57 h 57"/>
                      <a:gd name="T14" fmla="*/ 22 w 38"/>
                      <a:gd name="T15" fmla="*/ 41 h 57"/>
                      <a:gd name="T16" fmla="*/ 16 w 38"/>
                      <a:gd name="T17" fmla="*/ 33 h 57"/>
                      <a:gd name="T18" fmla="*/ 12 w 38"/>
                      <a:gd name="T19" fmla="*/ 26 h 57"/>
                      <a:gd name="T20" fmla="*/ 8 w 38"/>
                      <a:gd name="T21" fmla="*/ 16 h 57"/>
                      <a:gd name="T22" fmla="*/ 6 w 38"/>
                      <a:gd name="T2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8" h="57">
                        <a:moveTo>
                          <a:pt x="6" y="0"/>
                        </a:moveTo>
                        <a:lnTo>
                          <a:pt x="1" y="9"/>
                        </a:lnTo>
                        <a:lnTo>
                          <a:pt x="0" y="20"/>
                        </a:lnTo>
                        <a:lnTo>
                          <a:pt x="3" y="30"/>
                        </a:lnTo>
                        <a:lnTo>
                          <a:pt x="10" y="37"/>
                        </a:lnTo>
                        <a:lnTo>
                          <a:pt x="20" y="46"/>
                        </a:lnTo>
                        <a:lnTo>
                          <a:pt x="38" y="57"/>
                        </a:lnTo>
                        <a:lnTo>
                          <a:pt x="22" y="41"/>
                        </a:lnTo>
                        <a:lnTo>
                          <a:pt x="16" y="33"/>
                        </a:lnTo>
                        <a:lnTo>
                          <a:pt x="12" y="26"/>
                        </a:lnTo>
                        <a:lnTo>
                          <a:pt x="8" y="1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08" name="Freeform 24"/>
                  <p:cNvSpPr>
                    <a:spLocks/>
                  </p:cNvSpPr>
                  <p:nvPr/>
                </p:nvSpPr>
                <p:spPr bwMode="auto">
                  <a:xfrm>
                    <a:off x="2979" y="522"/>
                    <a:ext cx="452" cy="577"/>
                  </a:xfrm>
                  <a:custGeom>
                    <a:avLst/>
                    <a:gdLst>
                      <a:gd name="T0" fmla="*/ 41 w 452"/>
                      <a:gd name="T1" fmla="*/ 88 h 577"/>
                      <a:gd name="T2" fmla="*/ 6 w 452"/>
                      <a:gd name="T3" fmla="*/ 122 h 577"/>
                      <a:gd name="T4" fmla="*/ 10 w 452"/>
                      <a:gd name="T5" fmla="*/ 167 h 577"/>
                      <a:gd name="T6" fmla="*/ 11 w 452"/>
                      <a:gd name="T7" fmla="*/ 129 h 577"/>
                      <a:gd name="T8" fmla="*/ 41 w 452"/>
                      <a:gd name="T9" fmla="*/ 104 h 577"/>
                      <a:gd name="T10" fmla="*/ 17 w 452"/>
                      <a:gd name="T11" fmla="*/ 141 h 577"/>
                      <a:gd name="T12" fmla="*/ 46 w 452"/>
                      <a:gd name="T13" fmla="*/ 111 h 577"/>
                      <a:gd name="T14" fmla="*/ 24 w 452"/>
                      <a:gd name="T15" fmla="*/ 146 h 577"/>
                      <a:gd name="T16" fmla="*/ 43 w 452"/>
                      <a:gd name="T17" fmla="*/ 191 h 577"/>
                      <a:gd name="T18" fmla="*/ 30 w 452"/>
                      <a:gd name="T19" fmla="*/ 140 h 577"/>
                      <a:gd name="T20" fmla="*/ 45 w 452"/>
                      <a:gd name="T21" fmla="*/ 126 h 577"/>
                      <a:gd name="T22" fmla="*/ 48 w 452"/>
                      <a:gd name="T23" fmla="*/ 164 h 577"/>
                      <a:gd name="T24" fmla="*/ 53 w 452"/>
                      <a:gd name="T25" fmla="*/ 165 h 577"/>
                      <a:gd name="T26" fmla="*/ 60 w 452"/>
                      <a:gd name="T27" fmla="*/ 128 h 577"/>
                      <a:gd name="T28" fmla="*/ 66 w 452"/>
                      <a:gd name="T29" fmla="*/ 173 h 577"/>
                      <a:gd name="T30" fmla="*/ 65 w 452"/>
                      <a:gd name="T31" fmla="*/ 153 h 577"/>
                      <a:gd name="T32" fmla="*/ 75 w 452"/>
                      <a:gd name="T33" fmla="*/ 160 h 577"/>
                      <a:gd name="T34" fmla="*/ 81 w 452"/>
                      <a:gd name="T35" fmla="*/ 167 h 577"/>
                      <a:gd name="T36" fmla="*/ 93 w 452"/>
                      <a:gd name="T37" fmla="*/ 184 h 577"/>
                      <a:gd name="T38" fmla="*/ 112 w 452"/>
                      <a:gd name="T39" fmla="*/ 204 h 577"/>
                      <a:gd name="T40" fmla="*/ 85 w 452"/>
                      <a:gd name="T41" fmla="*/ 149 h 577"/>
                      <a:gd name="T42" fmla="*/ 98 w 452"/>
                      <a:gd name="T43" fmla="*/ 171 h 577"/>
                      <a:gd name="T44" fmla="*/ 99 w 452"/>
                      <a:gd name="T45" fmla="*/ 162 h 577"/>
                      <a:gd name="T46" fmla="*/ 125 w 452"/>
                      <a:gd name="T47" fmla="*/ 161 h 577"/>
                      <a:gd name="T48" fmla="*/ 128 w 452"/>
                      <a:gd name="T49" fmla="*/ 151 h 577"/>
                      <a:gd name="T50" fmla="*/ 147 w 452"/>
                      <a:gd name="T51" fmla="*/ 178 h 577"/>
                      <a:gd name="T52" fmla="*/ 147 w 452"/>
                      <a:gd name="T53" fmla="*/ 164 h 577"/>
                      <a:gd name="T54" fmla="*/ 155 w 452"/>
                      <a:gd name="T55" fmla="*/ 162 h 577"/>
                      <a:gd name="T56" fmla="*/ 161 w 452"/>
                      <a:gd name="T57" fmla="*/ 157 h 577"/>
                      <a:gd name="T58" fmla="*/ 188 w 452"/>
                      <a:gd name="T59" fmla="*/ 128 h 577"/>
                      <a:gd name="T60" fmla="*/ 203 w 452"/>
                      <a:gd name="T61" fmla="*/ 181 h 577"/>
                      <a:gd name="T62" fmla="*/ 290 w 452"/>
                      <a:gd name="T63" fmla="*/ 277 h 577"/>
                      <a:gd name="T64" fmla="*/ 315 w 452"/>
                      <a:gd name="T65" fmla="*/ 279 h 577"/>
                      <a:gd name="T66" fmla="*/ 326 w 452"/>
                      <a:gd name="T67" fmla="*/ 233 h 577"/>
                      <a:gd name="T68" fmla="*/ 357 w 452"/>
                      <a:gd name="T69" fmla="*/ 279 h 577"/>
                      <a:gd name="T70" fmla="*/ 296 w 452"/>
                      <a:gd name="T71" fmla="*/ 417 h 577"/>
                      <a:gd name="T72" fmla="*/ 284 w 452"/>
                      <a:gd name="T73" fmla="*/ 521 h 577"/>
                      <a:gd name="T74" fmla="*/ 329 w 452"/>
                      <a:gd name="T75" fmla="*/ 571 h 577"/>
                      <a:gd name="T76" fmla="*/ 402 w 452"/>
                      <a:gd name="T77" fmla="*/ 566 h 577"/>
                      <a:gd name="T78" fmla="*/ 434 w 452"/>
                      <a:gd name="T79" fmla="*/ 489 h 577"/>
                      <a:gd name="T80" fmla="*/ 449 w 452"/>
                      <a:gd name="T81" fmla="*/ 426 h 577"/>
                      <a:gd name="T82" fmla="*/ 405 w 452"/>
                      <a:gd name="T83" fmla="*/ 343 h 577"/>
                      <a:gd name="T84" fmla="*/ 413 w 452"/>
                      <a:gd name="T85" fmla="*/ 187 h 577"/>
                      <a:gd name="T86" fmla="*/ 378 w 452"/>
                      <a:gd name="T87" fmla="*/ 72 h 577"/>
                      <a:gd name="T88" fmla="*/ 323 w 452"/>
                      <a:gd name="T89" fmla="*/ 16 h 577"/>
                      <a:gd name="T90" fmla="*/ 251 w 452"/>
                      <a:gd name="T91" fmla="*/ 0 h 577"/>
                      <a:gd name="T92" fmla="*/ 171 w 452"/>
                      <a:gd name="T93" fmla="*/ 18 h 577"/>
                      <a:gd name="T94" fmla="*/ 122 w 452"/>
                      <a:gd name="T95" fmla="*/ 49 h 577"/>
                      <a:gd name="T96" fmla="*/ 105 w 452"/>
                      <a:gd name="T97" fmla="*/ 53 h 577"/>
                      <a:gd name="T98" fmla="*/ 85 w 452"/>
                      <a:gd name="T99" fmla="*/ 59 h 577"/>
                      <a:gd name="T100" fmla="*/ 79 w 452"/>
                      <a:gd name="T101" fmla="*/ 41 h 5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52" h="577">
                        <a:moveTo>
                          <a:pt x="60" y="57"/>
                        </a:moveTo>
                        <a:lnTo>
                          <a:pt x="50" y="64"/>
                        </a:lnTo>
                        <a:lnTo>
                          <a:pt x="45" y="71"/>
                        </a:lnTo>
                        <a:lnTo>
                          <a:pt x="42" y="80"/>
                        </a:lnTo>
                        <a:lnTo>
                          <a:pt x="41" y="88"/>
                        </a:lnTo>
                        <a:lnTo>
                          <a:pt x="41" y="97"/>
                        </a:lnTo>
                        <a:lnTo>
                          <a:pt x="27" y="101"/>
                        </a:lnTo>
                        <a:lnTo>
                          <a:pt x="17" y="107"/>
                        </a:lnTo>
                        <a:lnTo>
                          <a:pt x="10" y="114"/>
                        </a:lnTo>
                        <a:lnTo>
                          <a:pt x="6" y="122"/>
                        </a:lnTo>
                        <a:lnTo>
                          <a:pt x="4" y="133"/>
                        </a:lnTo>
                        <a:lnTo>
                          <a:pt x="0" y="141"/>
                        </a:lnTo>
                        <a:lnTo>
                          <a:pt x="4" y="150"/>
                        </a:lnTo>
                        <a:lnTo>
                          <a:pt x="7" y="159"/>
                        </a:lnTo>
                        <a:lnTo>
                          <a:pt x="10" y="167"/>
                        </a:lnTo>
                        <a:lnTo>
                          <a:pt x="15" y="175"/>
                        </a:lnTo>
                        <a:lnTo>
                          <a:pt x="11" y="161"/>
                        </a:lnTo>
                        <a:lnTo>
                          <a:pt x="9" y="150"/>
                        </a:lnTo>
                        <a:lnTo>
                          <a:pt x="9" y="140"/>
                        </a:lnTo>
                        <a:lnTo>
                          <a:pt x="11" y="129"/>
                        </a:lnTo>
                        <a:lnTo>
                          <a:pt x="15" y="119"/>
                        </a:lnTo>
                        <a:lnTo>
                          <a:pt x="20" y="114"/>
                        </a:lnTo>
                        <a:lnTo>
                          <a:pt x="27" y="110"/>
                        </a:lnTo>
                        <a:lnTo>
                          <a:pt x="33" y="107"/>
                        </a:lnTo>
                        <a:lnTo>
                          <a:pt x="41" y="104"/>
                        </a:lnTo>
                        <a:lnTo>
                          <a:pt x="29" y="112"/>
                        </a:lnTo>
                        <a:lnTo>
                          <a:pt x="23" y="118"/>
                        </a:lnTo>
                        <a:lnTo>
                          <a:pt x="19" y="125"/>
                        </a:lnTo>
                        <a:lnTo>
                          <a:pt x="17" y="131"/>
                        </a:lnTo>
                        <a:lnTo>
                          <a:pt x="17" y="141"/>
                        </a:lnTo>
                        <a:lnTo>
                          <a:pt x="20" y="131"/>
                        </a:lnTo>
                        <a:lnTo>
                          <a:pt x="24" y="123"/>
                        </a:lnTo>
                        <a:lnTo>
                          <a:pt x="31" y="117"/>
                        </a:lnTo>
                        <a:lnTo>
                          <a:pt x="39" y="113"/>
                        </a:lnTo>
                        <a:lnTo>
                          <a:pt x="46" y="111"/>
                        </a:lnTo>
                        <a:lnTo>
                          <a:pt x="37" y="116"/>
                        </a:lnTo>
                        <a:lnTo>
                          <a:pt x="32" y="121"/>
                        </a:lnTo>
                        <a:lnTo>
                          <a:pt x="27" y="129"/>
                        </a:lnTo>
                        <a:lnTo>
                          <a:pt x="25" y="137"/>
                        </a:lnTo>
                        <a:lnTo>
                          <a:pt x="24" y="146"/>
                        </a:lnTo>
                        <a:lnTo>
                          <a:pt x="24" y="154"/>
                        </a:lnTo>
                        <a:lnTo>
                          <a:pt x="25" y="160"/>
                        </a:lnTo>
                        <a:lnTo>
                          <a:pt x="28" y="167"/>
                        </a:lnTo>
                        <a:lnTo>
                          <a:pt x="32" y="175"/>
                        </a:lnTo>
                        <a:lnTo>
                          <a:pt x="43" y="191"/>
                        </a:lnTo>
                        <a:lnTo>
                          <a:pt x="34" y="173"/>
                        </a:lnTo>
                        <a:lnTo>
                          <a:pt x="30" y="165"/>
                        </a:lnTo>
                        <a:lnTo>
                          <a:pt x="28" y="157"/>
                        </a:lnTo>
                        <a:lnTo>
                          <a:pt x="29" y="148"/>
                        </a:lnTo>
                        <a:lnTo>
                          <a:pt x="30" y="140"/>
                        </a:lnTo>
                        <a:lnTo>
                          <a:pt x="31" y="133"/>
                        </a:lnTo>
                        <a:lnTo>
                          <a:pt x="37" y="124"/>
                        </a:lnTo>
                        <a:lnTo>
                          <a:pt x="47" y="117"/>
                        </a:lnTo>
                        <a:lnTo>
                          <a:pt x="50" y="119"/>
                        </a:lnTo>
                        <a:lnTo>
                          <a:pt x="45" y="126"/>
                        </a:lnTo>
                        <a:lnTo>
                          <a:pt x="42" y="132"/>
                        </a:lnTo>
                        <a:lnTo>
                          <a:pt x="41" y="139"/>
                        </a:lnTo>
                        <a:lnTo>
                          <a:pt x="42" y="147"/>
                        </a:lnTo>
                        <a:lnTo>
                          <a:pt x="44" y="155"/>
                        </a:lnTo>
                        <a:lnTo>
                          <a:pt x="48" y="164"/>
                        </a:lnTo>
                        <a:lnTo>
                          <a:pt x="54" y="174"/>
                        </a:lnTo>
                        <a:lnTo>
                          <a:pt x="63" y="187"/>
                        </a:lnTo>
                        <a:lnTo>
                          <a:pt x="72" y="199"/>
                        </a:lnTo>
                        <a:lnTo>
                          <a:pt x="58" y="176"/>
                        </a:lnTo>
                        <a:lnTo>
                          <a:pt x="53" y="165"/>
                        </a:lnTo>
                        <a:lnTo>
                          <a:pt x="50" y="156"/>
                        </a:lnTo>
                        <a:lnTo>
                          <a:pt x="52" y="148"/>
                        </a:lnTo>
                        <a:lnTo>
                          <a:pt x="53" y="136"/>
                        </a:lnTo>
                        <a:lnTo>
                          <a:pt x="57" y="126"/>
                        </a:lnTo>
                        <a:lnTo>
                          <a:pt x="60" y="128"/>
                        </a:lnTo>
                        <a:lnTo>
                          <a:pt x="59" y="135"/>
                        </a:lnTo>
                        <a:lnTo>
                          <a:pt x="59" y="146"/>
                        </a:lnTo>
                        <a:lnTo>
                          <a:pt x="60" y="154"/>
                        </a:lnTo>
                        <a:lnTo>
                          <a:pt x="63" y="164"/>
                        </a:lnTo>
                        <a:lnTo>
                          <a:pt x="66" y="173"/>
                        </a:lnTo>
                        <a:lnTo>
                          <a:pt x="73" y="182"/>
                        </a:lnTo>
                        <a:lnTo>
                          <a:pt x="81" y="191"/>
                        </a:lnTo>
                        <a:lnTo>
                          <a:pt x="71" y="174"/>
                        </a:lnTo>
                        <a:lnTo>
                          <a:pt x="67" y="164"/>
                        </a:lnTo>
                        <a:lnTo>
                          <a:pt x="65" y="153"/>
                        </a:lnTo>
                        <a:lnTo>
                          <a:pt x="65" y="139"/>
                        </a:lnTo>
                        <a:lnTo>
                          <a:pt x="67" y="131"/>
                        </a:lnTo>
                        <a:lnTo>
                          <a:pt x="72" y="135"/>
                        </a:lnTo>
                        <a:lnTo>
                          <a:pt x="73" y="148"/>
                        </a:lnTo>
                        <a:lnTo>
                          <a:pt x="75" y="160"/>
                        </a:lnTo>
                        <a:lnTo>
                          <a:pt x="79" y="170"/>
                        </a:lnTo>
                        <a:lnTo>
                          <a:pt x="83" y="180"/>
                        </a:lnTo>
                        <a:lnTo>
                          <a:pt x="89" y="191"/>
                        </a:lnTo>
                        <a:lnTo>
                          <a:pt x="84" y="176"/>
                        </a:lnTo>
                        <a:lnTo>
                          <a:pt x="81" y="167"/>
                        </a:lnTo>
                        <a:lnTo>
                          <a:pt x="79" y="160"/>
                        </a:lnTo>
                        <a:lnTo>
                          <a:pt x="78" y="151"/>
                        </a:lnTo>
                        <a:lnTo>
                          <a:pt x="83" y="167"/>
                        </a:lnTo>
                        <a:lnTo>
                          <a:pt x="87" y="176"/>
                        </a:lnTo>
                        <a:lnTo>
                          <a:pt x="93" y="184"/>
                        </a:lnTo>
                        <a:lnTo>
                          <a:pt x="100" y="194"/>
                        </a:lnTo>
                        <a:lnTo>
                          <a:pt x="108" y="204"/>
                        </a:lnTo>
                        <a:lnTo>
                          <a:pt x="117" y="211"/>
                        </a:lnTo>
                        <a:lnTo>
                          <a:pt x="124" y="216"/>
                        </a:lnTo>
                        <a:lnTo>
                          <a:pt x="112" y="204"/>
                        </a:lnTo>
                        <a:lnTo>
                          <a:pt x="104" y="194"/>
                        </a:lnTo>
                        <a:lnTo>
                          <a:pt x="97" y="183"/>
                        </a:lnTo>
                        <a:lnTo>
                          <a:pt x="91" y="170"/>
                        </a:lnTo>
                        <a:lnTo>
                          <a:pt x="87" y="159"/>
                        </a:lnTo>
                        <a:lnTo>
                          <a:pt x="85" y="149"/>
                        </a:lnTo>
                        <a:lnTo>
                          <a:pt x="87" y="140"/>
                        </a:lnTo>
                        <a:lnTo>
                          <a:pt x="93" y="140"/>
                        </a:lnTo>
                        <a:lnTo>
                          <a:pt x="93" y="151"/>
                        </a:lnTo>
                        <a:lnTo>
                          <a:pt x="94" y="160"/>
                        </a:lnTo>
                        <a:lnTo>
                          <a:pt x="98" y="171"/>
                        </a:lnTo>
                        <a:lnTo>
                          <a:pt x="102" y="181"/>
                        </a:lnTo>
                        <a:lnTo>
                          <a:pt x="111" y="193"/>
                        </a:lnTo>
                        <a:lnTo>
                          <a:pt x="106" y="181"/>
                        </a:lnTo>
                        <a:lnTo>
                          <a:pt x="101" y="170"/>
                        </a:lnTo>
                        <a:lnTo>
                          <a:pt x="99" y="162"/>
                        </a:lnTo>
                        <a:lnTo>
                          <a:pt x="98" y="152"/>
                        </a:lnTo>
                        <a:lnTo>
                          <a:pt x="100" y="142"/>
                        </a:lnTo>
                        <a:lnTo>
                          <a:pt x="115" y="141"/>
                        </a:lnTo>
                        <a:lnTo>
                          <a:pt x="120" y="152"/>
                        </a:lnTo>
                        <a:lnTo>
                          <a:pt x="125" y="161"/>
                        </a:lnTo>
                        <a:lnTo>
                          <a:pt x="129" y="169"/>
                        </a:lnTo>
                        <a:lnTo>
                          <a:pt x="149" y="197"/>
                        </a:lnTo>
                        <a:lnTo>
                          <a:pt x="136" y="171"/>
                        </a:lnTo>
                        <a:lnTo>
                          <a:pt x="132" y="163"/>
                        </a:lnTo>
                        <a:lnTo>
                          <a:pt x="128" y="151"/>
                        </a:lnTo>
                        <a:lnTo>
                          <a:pt x="125" y="139"/>
                        </a:lnTo>
                        <a:lnTo>
                          <a:pt x="129" y="141"/>
                        </a:lnTo>
                        <a:lnTo>
                          <a:pt x="136" y="158"/>
                        </a:lnTo>
                        <a:lnTo>
                          <a:pt x="140" y="167"/>
                        </a:lnTo>
                        <a:lnTo>
                          <a:pt x="147" y="178"/>
                        </a:lnTo>
                        <a:lnTo>
                          <a:pt x="158" y="187"/>
                        </a:lnTo>
                        <a:lnTo>
                          <a:pt x="173" y="193"/>
                        </a:lnTo>
                        <a:lnTo>
                          <a:pt x="159" y="181"/>
                        </a:lnTo>
                        <a:lnTo>
                          <a:pt x="152" y="172"/>
                        </a:lnTo>
                        <a:lnTo>
                          <a:pt x="147" y="164"/>
                        </a:lnTo>
                        <a:lnTo>
                          <a:pt x="144" y="154"/>
                        </a:lnTo>
                        <a:lnTo>
                          <a:pt x="143" y="142"/>
                        </a:lnTo>
                        <a:lnTo>
                          <a:pt x="151" y="139"/>
                        </a:lnTo>
                        <a:lnTo>
                          <a:pt x="151" y="150"/>
                        </a:lnTo>
                        <a:lnTo>
                          <a:pt x="155" y="162"/>
                        </a:lnTo>
                        <a:lnTo>
                          <a:pt x="159" y="170"/>
                        </a:lnTo>
                        <a:lnTo>
                          <a:pt x="174" y="184"/>
                        </a:lnTo>
                        <a:lnTo>
                          <a:pt x="167" y="176"/>
                        </a:lnTo>
                        <a:lnTo>
                          <a:pt x="162" y="166"/>
                        </a:lnTo>
                        <a:lnTo>
                          <a:pt x="161" y="157"/>
                        </a:lnTo>
                        <a:lnTo>
                          <a:pt x="160" y="146"/>
                        </a:lnTo>
                        <a:lnTo>
                          <a:pt x="162" y="137"/>
                        </a:lnTo>
                        <a:lnTo>
                          <a:pt x="166" y="134"/>
                        </a:lnTo>
                        <a:lnTo>
                          <a:pt x="177" y="132"/>
                        </a:lnTo>
                        <a:lnTo>
                          <a:pt x="188" y="128"/>
                        </a:lnTo>
                        <a:lnTo>
                          <a:pt x="202" y="116"/>
                        </a:lnTo>
                        <a:lnTo>
                          <a:pt x="187" y="142"/>
                        </a:lnTo>
                        <a:lnTo>
                          <a:pt x="189" y="156"/>
                        </a:lnTo>
                        <a:lnTo>
                          <a:pt x="195" y="170"/>
                        </a:lnTo>
                        <a:lnTo>
                          <a:pt x="203" y="181"/>
                        </a:lnTo>
                        <a:lnTo>
                          <a:pt x="217" y="195"/>
                        </a:lnTo>
                        <a:lnTo>
                          <a:pt x="237" y="208"/>
                        </a:lnTo>
                        <a:lnTo>
                          <a:pt x="263" y="228"/>
                        </a:lnTo>
                        <a:lnTo>
                          <a:pt x="290" y="260"/>
                        </a:lnTo>
                        <a:lnTo>
                          <a:pt x="290" y="277"/>
                        </a:lnTo>
                        <a:lnTo>
                          <a:pt x="291" y="287"/>
                        </a:lnTo>
                        <a:lnTo>
                          <a:pt x="298" y="293"/>
                        </a:lnTo>
                        <a:lnTo>
                          <a:pt x="307" y="295"/>
                        </a:lnTo>
                        <a:lnTo>
                          <a:pt x="311" y="289"/>
                        </a:lnTo>
                        <a:lnTo>
                          <a:pt x="315" y="279"/>
                        </a:lnTo>
                        <a:lnTo>
                          <a:pt x="314" y="268"/>
                        </a:lnTo>
                        <a:lnTo>
                          <a:pt x="314" y="258"/>
                        </a:lnTo>
                        <a:lnTo>
                          <a:pt x="315" y="245"/>
                        </a:lnTo>
                        <a:lnTo>
                          <a:pt x="319" y="237"/>
                        </a:lnTo>
                        <a:lnTo>
                          <a:pt x="326" y="233"/>
                        </a:lnTo>
                        <a:lnTo>
                          <a:pt x="334" y="233"/>
                        </a:lnTo>
                        <a:lnTo>
                          <a:pt x="345" y="239"/>
                        </a:lnTo>
                        <a:lnTo>
                          <a:pt x="353" y="251"/>
                        </a:lnTo>
                        <a:lnTo>
                          <a:pt x="356" y="263"/>
                        </a:lnTo>
                        <a:lnTo>
                          <a:pt x="357" y="279"/>
                        </a:lnTo>
                        <a:lnTo>
                          <a:pt x="356" y="294"/>
                        </a:lnTo>
                        <a:lnTo>
                          <a:pt x="354" y="313"/>
                        </a:lnTo>
                        <a:lnTo>
                          <a:pt x="344" y="347"/>
                        </a:lnTo>
                        <a:lnTo>
                          <a:pt x="298" y="398"/>
                        </a:lnTo>
                        <a:lnTo>
                          <a:pt x="296" y="417"/>
                        </a:lnTo>
                        <a:lnTo>
                          <a:pt x="299" y="460"/>
                        </a:lnTo>
                        <a:lnTo>
                          <a:pt x="300" y="485"/>
                        </a:lnTo>
                        <a:lnTo>
                          <a:pt x="293" y="498"/>
                        </a:lnTo>
                        <a:lnTo>
                          <a:pt x="287" y="511"/>
                        </a:lnTo>
                        <a:lnTo>
                          <a:pt x="284" y="521"/>
                        </a:lnTo>
                        <a:lnTo>
                          <a:pt x="282" y="537"/>
                        </a:lnTo>
                        <a:lnTo>
                          <a:pt x="286" y="549"/>
                        </a:lnTo>
                        <a:lnTo>
                          <a:pt x="296" y="562"/>
                        </a:lnTo>
                        <a:lnTo>
                          <a:pt x="311" y="570"/>
                        </a:lnTo>
                        <a:lnTo>
                          <a:pt x="329" y="571"/>
                        </a:lnTo>
                        <a:lnTo>
                          <a:pt x="341" y="574"/>
                        </a:lnTo>
                        <a:lnTo>
                          <a:pt x="358" y="577"/>
                        </a:lnTo>
                        <a:lnTo>
                          <a:pt x="374" y="575"/>
                        </a:lnTo>
                        <a:lnTo>
                          <a:pt x="387" y="572"/>
                        </a:lnTo>
                        <a:lnTo>
                          <a:pt x="402" y="566"/>
                        </a:lnTo>
                        <a:lnTo>
                          <a:pt x="413" y="558"/>
                        </a:lnTo>
                        <a:lnTo>
                          <a:pt x="421" y="546"/>
                        </a:lnTo>
                        <a:lnTo>
                          <a:pt x="428" y="535"/>
                        </a:lnTo>
                        <a:lnTo>
                          <a:pt x="433" y="521"/>
                        </a:lnTo>
                        <a:lnTo>
                          <a:pt x="434" y="489"/>
                        </a:lnTo>
                        <a:lnTo>
                          <a:pt x="440" y="483"/>
                        </a:lnTo>
                        <a:lnTo>
                          <a:pt x="447" y="473"/>
                        </a:lnTo>
                        <a:lnTo>
                          <a:pt x="449" y="462"/>
                        </a:lnTo>
                        <a:lnTo>
                          <a:pt x="452" y="444"/>
                        </a:lnTo>
                        <a:lnTo>
                          <a:pt x="449" y="426"/>
                        </a:lnTo>
                        <a:lnTo>
                          <a:pt x="445" y="413"/>
                        </a:lnTo>
                        <a:lnTo>
                          <a:pt x="439" y="405"/>
                        </a:lnTo>
                        <a:lnTo>
                          <a:pt x="427" y="385"/>
                        </a:lnTo>
                        <a:lnTo>
                          <a:pt x="415" y="368"/>
                        </a:lnTo>
                        <a:lnTo>
                          <a:pt x="405" y="343"/>
                        </a:lnTo>
                        <a:lnTo>
                          <a:pt x="406" y="280"/>
                        </a:lnTo>
                        <a:lnTo>
                          <a:pt x="410" y="255"/>
                        </a:lnTo>
                        <a:lnTo>
                          <a:pt x="414" y="227"/>
                        </a:lnTo>
                        <a:lnTo>
                          <a:pt x="414" y="209"/>
                        </a:lnTo>
                        <a:lnTo>
                          <a:pt x="413" y="187"/>
                        </a:lnTo>
                        <a:lnTo>
                          <a:pt x="409" y="167"/>
                        </a:lnTo>
                        <a:lnTo>
                          <a:pt x="407" y="150"/>
                        </a:lnTo>
                        <a:lnTo>
                          <a:pt x="402" y="131"/>
                        </a:lnTo>
                        <a:lnTo>
                          <a:pt x="389" y="94"/>
                        </a:lnTo>
                        <a:lnTo>
                          <a:pt x="378" y="72"/>
                        </a:lnTo>
                        <a:lnTo>
                          <a:pt x="350" y="43"/>
                        </a:lnTo>
                        <a:lnTo>
                          <a:pt x="334" y="37"/>
                        </a:lnTo>
                        <a:lnTo>
                          <a:pt x="334" y="29"/>
                        </a:lnTo>
                        <a:lnTo>
                          <a:pt x="329" y="22"/>
                        </a:lnTo>
                        <a:lnTo>
                          <a:pt x="323" y="16"/>
                        </a:lnTo>
                        <a:lnTo>
                          <a:pt x="313" y="11"/>
                        </a:lnTo>
                        <a:lnTo>
                          <a:pt x="301" y="7"/>
                        </a:lnTo>
                        <a:lnTo>
                          <a:pt x="287" y="4"/>
                        </a:lnTo>
                        <a:lnTo>
                          <a:pt x="275" y="2"/>
                        </a:lnTo>
                        <a:lnTo>
                          <a:pt x="251" y="0"/>
                        </a:lnTo>
                        <a:lnTo>
                          <a:pt x="234" y="0"/>
                        </a:lnTo>
                        <a:lnTo>
                          <a:pt x="209" y="2"/>
                        </a:lnTo>
                        <a:lnTo>
                          <a:pt x="195" y="6"/>
                        </a:lnTo>
                        <a:lnTo>
                          <a:pt x="183" y="11"/>
                        </a:lnTo>
                        <a:lnTo>
                          <a:pt x="171" y="18"/>
                        </a:lnTo>
                        <a:lnTo>
                          <a:pt x="161" y="24"/>
                        </a:lnTo>
                        <a:lnTo>
                          <a:pt x="149" y="34"/>
                        </a:lnTo>
                        <a:lnTo>
                          <a:pt x="139" y="43"/>
                        </a:lnTo>
                        <a:lnTo>
                          <a:pt x="131" y="47"/>
                        </a:lnTo>
                        <a:lnTo>
                          <a:pt x="122" y="49"/>
                        </a:lnTo>
                        <a:lnTo>
                          <a:pt x="116" y="49"/>
                        </a:lnTo>
                        <a:lnTo>
                          <a:pt x="110" y="46"/>
                        </a:lnTo>
                        <a:lnTo>
                          <a:pt x="106" y="38"/>
                        </a:lnTo>
                        <a:lnTo>
                          <a:pt x="105" y="46"/>
                        </a:lnTo>
                        <a:lnTo>
                          <a:pt x="105" y="53"/>
                        </a:lnTo>
                        <a:lnTo>
                          <a:pt x="99" y="52"/>
                        </a:lnTo>
                        <a:lnTo>
                          <a:pt x="93" y="49"/>
                        </a:lnTo>
                        <a:lnTo>
                          <a:pt x="97" y="56"/>
                        </a:lnTo>
                        <a:lnTo>
                          <a:pt x="91" y="61"/>
                        </a:lnTo>
                        <a:lnTo>
                          <a:pt x="85" y="59"/>
                        </a:lnTo>
                        <a:lnTo>
                          <a:pt x="82" y="56"/>
                        </a:lnTo>
                        <a:lnTo>
                          <a:pt x="80" y="51"/>
                        </a:lnTo>
                        <a:lnTo>
                          <a:pt x="82" y="44"/>
                        </a:lnTo>
                        <a:lnTo>
                          <a:pt x="89" y="39"/>
                        </a:lnTo>
                        <a:lnTo>
                          <a:pt x="79" y="41"/>
                        </a:lnTo>
                        <a:lnTo>
                          <a:pt x="70" y="44"/>
                        </a:lnTo>
                        <a:lnTo>
                          <a:pt x="64" y="50"/>
                        </a:lnTo>
                        <a:lnTo>
                          <a:pt x="60" y="57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8809" name="Freeform 25"/>
                <p:cNvSpPr>
                  <a:spLocks/>
                </p:cNvSpPr>
                <p:nvPr/>
              </p:nvSpPr>
              <p:spPr bwMode="auto">
                <a:xfrm>
                  <a:off x="3165" y="665"/>
                  <a:ext cx="205" cy="428"/>
                </a:xfrm>
                <a:custGeom>
                  <a:avLst/>
                  <a:gdLst>
                    <a:gd name="T0" fmla="*/ 22 w 205"/>
                    <a:gd name="T1" fmla="*/ 26 h 428"/>
                    <a:gd name="T2" fmla="*/ 0 w 205"/>
                    <a:gd name="T3" fmla="*/ 0 h 428"/>
                    <a:gd name="T4" fmla="*/ 8 w 205"/>
                    <a:gd name="T5" fmla="*/ 27 h 428"/>
                    <a:gd name="T6" fmla="*/ 30 w 205"/>
                    <a:gd name="T7" fmla="*/ 52 h 428"/>
                    <a:gd name="T8" fmla="*/ 77 w 205"/>
                    <a:gd name="T9" fmla="*/ 85 h 428"/>
                    <a:gd name="T10" fmla="*/ 104 w 205"/>
                    <a:gd name="T11" fmla="*/ 135 h 428"/>
                    <a:gd name="T12" fmla="*/ 112 w 205"/>
                    <a:gd name="T13" fmla="*/ 151 h 428"/>
                    <a:gd name="T14" fmla="*/ 125 w 205"/>
                    <a:gd name="T15" fmla="*/ 147 h 428"/>
                    <a:gd name="T16" fmla="*/ 128 w 205"/>
                    <a:gd name="T17" fmla="*/ 126 h 428"/>
                    <a:gd name="T18" fmla="*/ 129 w 205"/>
                    <a:gd name="T19" fmla="*/ 102 h 428"/>
                    <a:gd name="T20" fmla="*/ 140 w 205"/>
                    <a:gd name="T21" fmla="*/ 90 h 428"/>
                    <a:gd name="T22" fmla="*/ 159 w 205"/>
                    <a:gd name="T23" fmla="*/ 96 h 428"/>
                    <a:gd name="T24" fmla="*/ 170 w 205"/>
                    <a:gd name="T25" fmla="*/ 121 h 428"/>
                    <a:gd name="T26" fmla="*/ 170 w 205"/>
                    <a:gd name="T27" fmla="*/ 152 h 428"/>
                    <a:gd name="T28" fmla="*/ 158 w 205"/>
                    <a:gd name="T29" fmla="*/ 205 h 428"/>
                    <a:gd name="T30" fmla="*/ 110 w 205"/>
                    <a:gd name="T31" fmla="*/ 275 h 428"/>
                    <a:gd name="T32" fmla="*/ 114 w 205"/>
                    <a:gd name="T33" fmla="*/ 343 h 428"/>
                    <a:gd name="T34" fmla="*/ 101 w 205"/>
                    <a:gd name="T35" fmla="*/ 369 h 428"/>
                    <a:gd name="T36" fmla="*/ 96 w 205"/>
                    <a:gd name="T37" fmla="*/ 395 h 428"/>
                    <a:gd name="T38" fmla="*/ 110 w 205"/>
                    <a:gd name="T39" fmla="*/ 420 h 428"/>
                    <a:gd name="T40" fmla="*/ 140 w 205"/>
                    <a:gd name="T41" fmla="*/ 427 h 428"/>
                    <a:gd name="T42" fmla="*/ 148 w 205"/>
                    <a:gd name="T43" fmla="*/ 407 h 428"/>
                    <a:gd name="T44" fmla="*/ 133 w 205"/>
                    <a:gd name="T45" fmla="*/ 373 h 428"/>
                    <a:gd name="T46" fmla="*/ 164 w 205"/>
                    <a:gd name="T47" fmla="*/ 393 h 428"/>
                    <a:gd name="T48" fmla="*/ 203 w 205"/>
                    <a:gd name="T49" fmla="*/ 397 h 428"/>
                    <a:gd name="T50" fmla="*/ 167 w 205"/>
                    <a:gd name="T51" fmla="*/ 373 h 428"/>
                    <a:gd name="T52" fmla="*/ 139 w 205"/>
                    <a:gd name="T53" fmla="*/ 349 h 428"/>
                    <a:gd name="T54" fmla="*/ 141 w 205"/>
                    <a:gd name="T55" fmla="*/ 324 h 428"/>
                    <a:gd name="T56" fmla="*/ 172 w 205"/>
                    <a:gd name="T57" fmla="*/ 346 h 428"/>
                    <a:gd name="T58" fmla="*/ 145 w 205"/>
                    <a:gd name="T59" fmla="*/ 307 h 428"/>
                    <a:gd name="T60" fmla="*/ 177 w 205"/>
                    <a:gd name="T61" fmla="*/ 333 h 428"/>
                    <a:gd name="T62" fmla="*/ 186 w 205"/>
                    <a:gd name="T63" fmla="*/ 330 h 428"/>
                    <a:gd name="T64" fmla="*/ 165 w 205"/>
                    <a:gd name="T65" fmla="*/ 296 h 428"/>
                    <a:gd name="T66" fmla="*/ 161 w 205"/>
                    <a:gd name="T67" fmla="*/ 269 h 428"/>
                    <a:gd name="T68" fmla="*/ 167 w 205"/>
                    <a:gd name="T69" fmla="*/ 229 h 428"/>
                    <a:gd name="T70" fmla="*/ 196 w 205"/>
                    <a:gd name="T71" fmla="*/ 270 h 428"/>
                    <a:gd name="T72" fmla="*/ 175 w 205"/>
                    <a:gd name="T73" fmla="*/ 222 h 428"/>
                    <a:gd name="T74" fmla="*/ 205 w 205"/>
                    <a:gd name="T75" fmla="*/ 245 h 428"/>
                    <a:gd name="T76" fmla="*/ 188 w 205"/>
                    <a:gd name="T77" fmla="*/ 199 h 428"/>
                    <a:gd name="T78" fmla="*/ 177 w 205"/>
                    <a:gd name="T79" fmla="*/ 162 h 428"/>
                    <a:gd name="T80" fmla="*/ 175 w 205"/>
                    <a:gd name="T81" fmla="*/ 97 h 428"/>
                    <a:gd name="T82" fmla="*/ 156 w 205"/>
                    <a:gd name="T83" fmla="*/ 74 h 428"/>
                    <a:gd name="T84" fmla="*/ 118 w 205"/>
                    <a:gd name="T85" fmla="*/ 63 h 428"/>
                    <a:gd name="T86" fmla="*/ 109 w 205"/>
                    <a:gd name="T87" fmla="*/ 62 h 428"/>
                    <a:gd name="T88" fmla="*/ 87 w 205"/>
                    <a:gd name="T89" fmla="*/ 49 h 428"/>
                    <a:gd name="T90" fmla="*/ 79 w 205"/>
                    <a:gd name="T91" fmla="*/ 62 h 428"/>
                    <a:gd name="T92" fmla="*/ 74 w 205"/>
                    <a:gd name="T93" fmla="*/ 72 h 428"/>
                    <a:gd name="T94" fmla="*/ 46 w 205"/>
                    <a:gd name="T95" fmla="*/ 34 h 428"/>
                    <a:gd name="T96" fmla="*/ 36 w 205"/>
                    <a:gd name="T97" fmla="*/ 32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5" h="428">
                      <a:moveTo>
                        <a:pt x="36" y="32"/>
                      </a:moveTo>
                      <a:lnTo>
                        <a:pt x="22" y="26"/>
                      </a:lnTo>
                      <a:lnTo>
                        <a:pt x="15" y="17"/>
                      </a:lnTo>
                      <a:lnTo>
                        <a:pt x="0" y="0"/>
                      </a:lnTo>
                      <a:lnTo>
                        <a:pt x="2" y="13"/>
                      </a:lnTo>
                      <a:lnTo>
                        <a:pt x="8" y="27"/>
                      </a:lnTo>
                      <a:lnTo>
                        <a:pt x="16" y="38"/>
                      </a:lnTo>
                      <a:lnTo>
                        <a:pt x="30" y="52"/>
                      </a:lnTo>
                      <a:lnTo>
                        <a:pt x="50" y="65"/>
                      </a:lnTo>
                      <a:lnTo>
                        <a:pt x="77" y="85"/>
                      </a:lnTo>
                      <a:lnTo>
                        <a:pt x="104" y="118"/>
                      </a:lnTo>
                      <a:lnTo>
                        <a:pt x="104" y="135"/>
                      </a:lnTo>
                      <a:lnTo>
                        <a:pt x="105" y="145"/>
                      </a:lnTo>
                      <a:lnTo>
                        <a:pt x="112" y="151"/>
                      </a:lnTo>
                      <a:lnTo>
                        <a:pt x="121" y="153"/>
                      </a:lnTo>
                      <a:lnTo>
                        <a:pt x="125" y="147"/>
                      </a:lnTo>
                      <a:lnTo>
                        <a:pt x="129" y="137"/>
                      </a:lnTo>
                      <a:lnTo>
                        <a:pt x="128" y="126"/>
                      </a:lnTo>
                      <a:lnTo>
                        <a:pt x="128" y="116"/>
                      </a:lnTo>
                      <a:lnTo>
                        <a:pt x="129" y="102"/>
                      </a:lnTo>
                      <a:lnTo>
                        <a:pt x="133" y="94"/>
                      </a:lnTo>
                      <a:lnTo>
                        <a:pt x="140" y="90"/>
                      </a:lnTo>
                      <a:lnTo>
                        <a:pt x="148" y="90"/>
                      </a:lnTo>
                      <a:lnTo>
                        <a:pt x="159" y="96"/>
                      </a:lnTo>
                      <a:lnTo>
                        <a:pt x="167" y="109"/>
                      </a:lnTo>
                      <a:lnTo>
                        <a:pt x="170" y="121"/>
                      </a:lnTo>
                      <a:lnTo>
                        <a:pt x="171" y="137"/>
                      </a:lnTo>
                      <a:lnTo>
                        <a:pt x="170" y="152"/>
                      </a:lnTo>
                      <a:lnTo>
                        <a:pt x="168" y="171"/>
                      </a:lnTo>
                      <a:lnTo>
                        <a:pt x="158" y="205"/>
                      </a:lnTo>
                      <a:lnTo>
                        <a:pt x="112" y="256"/>
                      </a:lnTo>
                      <a:lnTo>
                        <a:pt x="110" y="275"/>
                      </a:lnTo>
                      <a:lnTo>
                        <a:pt x="113" y="317"/>
                      </a:lnTo>
                      <a:lnTo>
                        <a:pt x="114" y="343"/>
                      </a:lnTo>
                      <a:lnTo>
                        <a:pt x="107" y="356"/>
                      </a:lnTo>
                      <a:lnTo>
                        <a:pt x="101" y="369"/>
                      </a:lnTo>
                      <a:lnTo>
                        <a:pt x="98" y="379"/>
                      </a:lnTo>
                      <a:lnTo>
                        <a:pt x="96" y="395"/>
                      </a:lnTo>
                      <a:lnTo>
                        <a:pt x="100" y="407"/>
                      </a:lnTo>
                      <a:lnTo>
                        <a:pt x="110" y="420"/>
                      </a:lnTo>
                      <a:lnTo>
                        <a:pt x="125" y="428"/>
                      </a:lnTo>
                      <a:lnTo>
                        <a:pt x="140" y="427"/>
                      </a:lnTo>
                      <a:lnTo>
                        <a:pt x="149" y="420"/>
                      </a:lnTo>
                      <a:lnTo>
                        <a:pt x="148" y="407"/>
                      </a:lnTo>
                      <a:lnTo>
                        <a:pt x="140" y="392"/>
                      </a:lnTo>
                      <a:lnTo>
                        <a:pt x="133" y="373"/>
                      </a:lnTo>
                      <a:lnTo>
                        <a:pt x="150" y="389"/>
                      </a:lnTo>
                      <a:lnTo>
                        <a:pt x="164" y="393"/>
                      </a:lnTo>
                      <a:lnTo>
                        <a:pt x="182" y="396"/>
                      </a:lnTo>
                      <a:lnTo>
                        <a:pt x="203" y="397"/>
                      </a:lnTo>
                      <a:lnTo>
                        <a:pt x="190" y="389"/>
                      </a:lnTo>
                      <a:lnTo>
                        <a:pt x="167" y="373"/>
                      </a:lnTo>
                      <a:lnTo>
                        <a:pt x="150" y="364"/>
                      </a:lnTo>
                      <a:lnTo>
                        <a:pt x="139" y="349"/>
                      </a:lnTo>
                      <a:lnTo>
                        <a:pt x="136" y="332"/>
                      </a:lnTo>
                      <a:lnTo>
                        <a:pt x="141" y="324"/>
                      </a:lnTo>
                      <a:lnTo>
                        <a:pt x="158" y="340"/>
                      </a:lnTo>
                      <a:lnTo>
                        <a:pt x="172" y="346"/>
                      </a:lnTo>
                      <a:lnTo>
                        <a:pt x="150" y="324"/>
                      </a:lnTo>
                      <a:lnTo>
                        <a:pt x="145" y="307"/>
                      </a:lnTo>
                      <a:lnTo>
                        <a:pt x="157" y="313"/>
                      </a:lnTo>
                      <a:lnTo>
                        <a:pt x="177" y="333"/>
                      </a:lnTo>
                      <a:lnTo>
                        <a:pt x="191" y="338"/>
                      </a:lnTo>
                      <a:lnTo>
                        <a:pt x="186" y="330"/>
                      </a:lnTo>
                      <a:lnTo>
                        <a:pt x="169" y="306"/>
                      </a:lnTo>
                      <a:lnTo>
                        <a:pt x="165" y="296"/>
                      </a:lnTo>
                      <a:lnTo>
                        <a:pt x="160" y="282"/>
                      </a:lnTo>
                      <a:lnTo>
                        <a:pt x="161" y="269"/>
                      </a:lnTo>
                      <a:lnTo>
                        <a:pt x="160" y="252"/>
                      </a:lnTo>
                      <a:lnTo>
                        <a:pt x="167" y="229"/>
                      </a:lnTo>
                      <a:lnTo>
                        <a:pt x="180" y="260"/>
                      </a:lnTo>
                      <a:lnTo>
                        <a:pt x="196" y="270"/>
                      </a:lnTo>
                      <a:lnTo>
                        <a:pt x="185" y="255"/>
                      </a:lnTo>
                      <a:lnTo>
                        <a:pt x="175" y="222"/>
                      </a:lnTo>
                      <a:lnTo>
                        <a:pt x="189" y="234"/>
                      </a:lnTo>
                      <a:lnTo>
                        <a:pt x="205" y="245"/>
                      </a:lnTo>
                      <a:lnTo>
                        <a:pt x="195" y="223"/>
                      </a:lnTo>
                      <a:lnTo>
                        <a:pt x="188" y="199"/>
                      </a:lnTo>
                      <a:lnTo>
                        <a:pt x="181" y="176"/>
                      </a:lnTo>
                      <a:lnTo>
                        <a:pt x="177" y="162"/>
                      </a:lnTo>
                      <a:lnTo>
                        <a:pt x="177" y="125"/>
                      </a:lnTo>
                      <a:lnTo>
                        <a:pt x="175" y="97"/>
                      </a:lnTo>
                      <a:lnTo>
                        <a:pt x="171" y="82"/>
                      </a:lnTo>
                      <a:lnTo>
                        <a:pt x="156" y="74"/>
                      </a:lnTo>
                      <a:lnTo>
                        <a:pt x="136" y="75"/>
                      </a:lnTo>
                      <a:lnTo>
                        <a:pt x="118" y="63"/>
                      </a:lnTo>
                      <a:lnTo>
                        <a:pt x="97" y="45"/>
                      </a:lnTo>
                      <a:lnTo>
                        <a:pt x="109" y="62"/>
                      </a:lnTo>
                      <a:lnTo>
                        <a:pt x="122" y="82"/>
                      </a:lnTo>
                      <a:lnTo>
                        <a:pt x="87" y="49"/>
                      </a:lnTo>
                      <a:lnTo>
                        <a:pt x="99" y="75"/>
                      </a:lnTo>
                      <a:lnTo>
                        <a:pt x="79" y="62"/>
                      </a:lnTo>
                      <a:lnTo>
                        <a:pt x="95" y="85"/>
                      </a:lnTo>
                      <a:lnTo>
                        <a:pt x="74" y="72"/>
                      </a:lnTo>
                      <a:lnTo>
                        <a:pt x="61" y="53"/>
                      </a:lnTo>
                      <a:lnTo>
                        <a:pt x="46" y="34"/>
                      </a:lnTo>
                      <a:lnTo>
                        <a:pt x="30" y="11"/>
                      </a:lnTo>
                      <a:lnTo>
                        <a:pt x="36" y="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8810" name="Group 26"/>
              <p:cNvGrpSpPr>
                <a:grpSpLocks/>
              </p:cNvGrpSpPr>
              <p:nvPr/>
            </p:nvGrpSpPr>
            <p:grpSpPr bwMode="auto">
              <a:xfrm>
                <a:off x="3027" y="757"/>
                <a:ext cx="176" cy="215"/>
                <a:chOff x="3027" y="757"/>
                <a:chExt cx="176" cy="215"/>
              </a:xfrm>
            </p:grpSpPr>
            <p:grpSp>
              <p:nvGrpSpPr>
                <p:cNvPr id="758811" name="Group 27"/>
                <p:cNvGrpSpPr>
                  <a:grpSpLocks/>
                </p:cNvGrpSpPr>
                <p:nvPr/>
              </p:nvGrpSpPr>
              <p:grpSpPr bwMode="auto">
                <a:xfrm>
                  <a:off x="3042" y="771"/>
                  <a:ext cx="110" cy="152"/>
                  <a:chOff x="3042" y="771"/>
                  <a:chExt cx="110" cy="152"/>
                </a:xfrm>
              </p:grpSpPr>
              <p:sp>
                <p:nvSpPr>
                  <p:cNvPr id="758812" name="Freeform 28"/>
                  <p:cNvSpPr>
                    <a:spLocks/>
                  </p:cNvSpPr>
                  <p:nvPr/>
                </p:nvSpPr>
                <p:spPr bwMode="auto">
                  <a:xfrm>
                    <a:off x="3042" y="776"/>
                    <a:ext cx="38" cy="83"/>
                  </a:xfrm>
                  <a:custGeom>
                    <a:avLst/>
                    <a:gdLst>
                      <a:gd name="T0" fmla="*/ 23 w 38"/>
                      <a:gd name="T1" fmla="*/ 0 h 83"/>
                      <a:gd name="T2" fmla="*/ 24 w 38"/>
                      <a:gd name="T3" fmla="*/ 8 h 83"/>
                      <a:gd name="T4" fmla="*/ 20 w 38"/>
                      <a:gd name="T5" fmla="*/ 15 h 83"/>
                      <a:gd name="T6" fmla="*/ 16 w 38"/>
                      <a:gd name="T7" fmla="*/ 18 h 83"/>
                      <a:gd name="T8" fmla="*/ 0 w 38"/>
                      <a:gd name="T9" fmla="*/ 20 h 83"/>
                      <a:gd name="T10" fmla="*/ 16 w 38"/>
                      <a:gd name="T11" fmla="*/ 22 h 83"/>
                      <a:gd name="T12" fmla="*/ 26 w 38"/>
                      <a:gd name="T13" fmla="*/ 24 h 83"/>
                      <a:gd name="T14" fmla="*/ 32 w 38"/>
                      <a:gd name="T15" fmla="*/ 30 h 83"/>
                      <a:gd name="T16" fmla="*/ 34 w 38"/>
                      <a:gd name="T17" fmla="*/ 38 h 83"/>
                      <a:gd name="T18" fmla="*/ 37 w 38"/>
                      <a:gd name="T19" fmla="*/ 52 h 83"/>
                      <a:gd name="T20" fmla="*/ 35 w 38"/>
                      <a:gd name="T21" fmla="*/ 83 h 83"/>
                      <a:gd name="T22" fmla="*/ 38 w 38"/>
                      <a:gd name="T23" fmla="*/ 46 h 83"/>
                      <a:gd name="T24" fmla="*/ 37 w 38"/>
                      <a:gd name="T25" fmla="*/ 30 h 83"/>
                      <a:gd name="T26" fmla="*/ 37 w 38"/>
                      <a:gd name="T27" fmla="*/ 14 h 83"/>
                      <a:gd name="T28" fmla="*/ 35 w 38"/>
                      <a:gd name="T29" fmla="*/ 5 h 83"/>
                      <a:gd name="T30" fmla="*/ 23 w 38"/>
                      <a:gd name="T31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8" h="83">
                        <a:moveTo>
                          <a:pt x="23" y="0"/>
                        </a:moveTo>
                        <a:lnTo>
                          <a:pt x="24" y="8"/>
                        </a:lnTo>
                        <a:lnTo>
                          <a:pt x="20" y="15"/>
                        </a:lnTo>
                        <a:lnTo>
                          <a:pt x="16" y="18"/>
                        </a:lnTo>
                        <a:lnTo>
                          <a:pt x="0" y="20"/>
                        </a:lnTo>
                        <a:lnTo>
                          <a:pt x="16" y="22"/>
                        </a:lnTo>
                        <a:lnTo>
                          <a:pt x="26" y="24"/>
                        </a:lnTo>
                        <a:lnTo>
                          <a:pt x="32" y="30"/>
                        </a:lnTo>
                        <a:lnTo>
                          <a:pt x="34" y="38"/>
                        </a:lnTo>
                        <a:lnTo>
                          <a:pt x="37" y="52"/>
                        </a:lnTo>
                        <a:lnTo>
                          <a:pt x="35" y="83"/>
                        </a:lnTo>
                        <a:lnTo>
                          <a:pt x="38" y="46"/>
                        </a:lnTo>
                        <a:lnTo>
                          <a:pt x="37" y="30"/>
                        </a:lnTo>
                        <a:lnTo>
                          <a:pt x="37" y="14"/>
                        </a:lnTo>
                        <a:lnTo>
                          <a:pt x="35" y="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13" name="Freeform 29"/>
                  <p:cNvSpPr>
                    <a:spLocks/>
                  </p:cNvSpPr>
                  <p:nvPr/>
                </p:nvSpPr>
                <p:spPr bwMode="auto">
                  <a:xfrm>
                    <a:off x="3074" y="890"/>
                    <a:ext cx="46" cy="33"/>
                  </a:xfrm>
                  <a:custGeom>
                    <a:avLst/>
                    <a:gdLst>
                      <a:gd name="T0" fmla="*/ 0 w 46"/>
                      <a:gd name="T1" fmla="*/ 0 h 33"/>
                      <a:gd name="T2" fmla="*/ 4 w 46"/>
                      <a:gd name="T3" fmla="*/ 3 h 33"/>
                      <a:gd name="T4" fmla="*/ 12 w 46"/>
                      <a:gd name="T5" fmla="*/ 5 h 33"/>
                      <a:gd name="T6" fmla="*/ 17 w 46"/>
                      <a:gd name="T7" fmla="*/ 5 h 33"/>
                      <a:gd name="T8" fmla="*/ 26 w 46"/>
                      <a:gd name="T9" fmla="*/ 4 h 33"/>
                      <a:gd name="T10" fmla="*/ 32 w 46"/>
                      <a:gd name="T11" fmla="*/ 2 h 33"/>
                      <a:gd name="T12" fmla="*/ 39 w 46"/>
                      <a:gd name="T13" fmla="*/ 3 h 33"/>
                      <a:gd name="T14" fmla="*/ 46 w 46"/>
                      <a:gd name="T15" fmla="*/ 9 h 33"/>
                      <a:gd name="T16" fmla="*/ 35 w 46"/>
                      <a:gd name="T17" fmla="*/ 10 h 33"/>
                      <a:gd name="T18" fmla="*/ 31 w 46"/>
                      <a:gd name="T19" fmla="*/ 11 h 33"/>
                      <a:gd name="T20" fmla="*/ 29 w 46"/>
                      <a:gd name="T21" fmla="*/ 18 h 33"/>
                      <a:gd name="T22" fmla="*/ 27 w 46"/>
                      <a:gd name="T23" fmla="*/ 33 h 33"/>
                      <a:gd name="T24" fmla="*/ 26 w 46"/>
                      <a:gd name="T25" fmla="*/ 18 h 33"/>
                      <a:gd name="T26" fmla="*/ 25 w 46"/>
                      <a:gd name="T27" fmla="*/ 10 h 33"/>
                      <a:gd name="T28" fmla="*/ 16 w 46"/>
                      <a:gd name="T29" fmla="*/ 12 h 33"/>
                      <a:gd name="T30" fmla="*/ 8 w 46"/>
                      <a:gd name="T31" fmla="*/ 11 h 33"/>
                      <a:gd name="T32" fmla="*/ 3 w 46"/>
                      <a:gd name="T33" fmla="*/ 5 h 33"/>
                      <a:gd name="T34" fmla="*/ 0 w 46"/>
                      <a:gd name="T3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6" h="33">
                        <a:moveTo>
                          <a:pt x="0" y="0"/>
                        </a:moveTo>
                        <a:lnTo>
                          <a:pt x="4" y="3"/>
                        </a:lnTo>
                        <a:lnTo>
                          <a:pt x="12" y="5"/>
                        </a:lnTo>
                        <a:lnTo>
                          <a:pt x="17" y="5"/>
                        </a:lnTo>
                        <a:lnTo>
                          <a:pt x="26" y="4"/>
                        </a:lnTo>
                        <a:lnTo>
                          <a:pt x="32" y="2"/>
                        </a:lnTo>
                        <a:lnTo>
                          <a:pt x="39" y="3"/>
                        </a:lnTo>
                        <a:lnTo>
                          <a:pt x="46" y="9"/>
                        </a:lnTo>
                        <a:lnTo>
                          <a:pt x="35" y="10"/>
                        </a:lnTo>
                        <a:lnTo>
                          <a:pt x="31" y="11"/>
                        </a:lnTo>
                        <a:lnTo>
                          <a:pt x="29" y="18"/>
                        </a:lnTo>
                        <a:lnTo>
                          <a:pt x="27" y="33"/>
                        </a:lnTo>
                        <a:lnTo>
                          <a:pt x="26" y="18"/>
                        </a:lnTo>
                        <a:lnTo>
                          <a:pt x="25" y="10"/>
                        </a:lnTo>
                        <a:lnTo>
                          <a:pt x="16" y="12"/>
                        </a:lnTo>
                        <a:lnTo>
                          <a:pt x="8" y="11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14" name="Freeform 30"/>
                  <p:cNvSpPr>
                    <a:spLocks/>
                  </p:cNvSpPr>
                  <p:nvPr/>
                </p:nvSpPr>
                <p:spPr bwMode="auto">
                  <a:xfrm>
                    <a:off x="3129" y="771"/>
                    <a:ext cx="23" cy="24"/>
                  </a:xfrm>
                  <a:custGeom>
                    <a:avLst/>
                    <a:gdLst>
                      <a:gd name="T0" fmla="*/ 12 w 23"/>
                      <a:gd name="T1" fmla="*/ 0 h 24"/>
                      <a:gd name="T2" fmla="*/ 10 w 23"/>
                      <a:gd name="T3" fmla="*/ 4 h 24"/>
                      <a:gd name="T4" fmla="*/ 10 w 23"/>
                      <a:gd name="T5" fmla="*/ 10 h 24"/>
                      <a:gd name="T6" fmla="*/ 12 w 23"/>
                      <a:gd name="T7" fmla="*/ 14 h 24"/>
                      <a:gd name="T8" fmla="*/ 23 w 23"/>
                      <a:gd name="T9" fmla="*/ 24 h 24"/>
                      <a:gd name="T10" fmla="*/ 10 w 23"/>
                      <a:gd name="T11" fmla="*/ 24 h 24"/>
                      <a:gd name="T12" fmla="*/ 3 w 23"/>
                      <a:gd name="T13" fmla="*/ 17 h 24"/>
                      <a:gd name="T14" fmla="*/ 1 w 23"/>
                      <a:gd name="T15" fmla="*/ 13 h 24"/>
                      <a:gd name="T16" fmla="*/ 0 w 23"/>
                      <a:gd name="T17" fmla="*/ 4 h 24"/>
                      <a:gd name="T18" fmla="*/ 12 w 23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" h="24">
                        <a:moveTo>
                          <a:pt x="12" y="0"/>
                        </a:moveTo>
                        <a:lnTo>
                          <a:pt x="10" y="4"/>
                        </a:lnTo>
                        <a:lnTo>
                          <a:pt x="10" y="10"/>
                        </a:lnTo>
                        <a:lnTo>
                          <a:pt x="12" y="14"/>
                        </a:lnTo>
                        <a:lnTo>
                          <a:pt x="23" y="24"/>
                        </a:lnTo>
                        <a:lnTo>
                          <a:pt x="10" y="24"/>
                        </a:lnTo>
                        <a:lnTo>
                          <a:pt x="3" y="17"/>
                        </a:lnTo>
                        <a:lnTo>
                          <a:pt x="1" y="13"/>
                        </a:lnTo>
                        <a:lnTo>
                          <a:pt x="0" y="4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8815" name="Group 31"/>
                <p:cNvGrpSpPr>
                  <a:grpSpLocks/>
                </p:cNvGrpSpPr>
                <p:nvPr/>
              </p:nvGrpSpPr>
              <p:grpSpPr bwMode="auto">
                <a:xfrm>
                  <a:off x="3027" y="757"/>
                  <a:ext cx="176" cy="67"/>
                  <a:chOff x="3027" y="757"/>
                  <a:chExt cx="176" cy="67"/>
                </a:xfrm>
              </p:grpSpPr>
              <p:grpSp>
                <p:nvGrpSpPr>
                  <p:cNvPr id="75881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34" y="757"/>
                    <a:ext cx="164" cy="28"/>
                    <a:chOff x="3034" y="757"/>
                    <a:chExt cx="164" cy="28"/>
                  </a:xfrm>
                </p:grpSpPr>
                <p:sp>
                  <p:nvSpPr>
                    <p:cNvPr id="758817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3110" y="760"/>
                      <a:ext cx="88" cy="23"/>
                    </a:xfrm>
                    <a:custGeom>
                      <a:avLst/>
                      <a:gdLst>
                        <a:gd name="T0" fmla="*/ 0 w 88"/>
                        <a:gd name="T1" fmla="*/ 15 h 23"/>
                        <a:gd name="T2" fmla="*/ 6 w 88"/>
                        <a:gd name="T3" fmla="*/ 9 h 23"/>
                        <a:gd name="T4" fmla="*/ 14 w 88"/>
                        <a:gd name="T5" fmla="*/ 4 h 23"/>
                        <a:gd name="T6" fmla="*/ 24 w 88"/>
                        <a:gd name="T7" fmla="*/ 1 h 23"/>
                        <a:gd name="T8" fmla="*/ 34 w 88"/>
                        <a:gd name="T9" fmla="*/ 0 h 23"/>
                        <a:gd name="T10" fmla="*/ 44 w 88"/>
                        <a:gd name="T11" fmla="*/ 0 h 23"/>
                        <a:gd name="T12" fmla="*/ 57 w 88"/>
                        <a:gd name="T13" fmla="*/ 2 h 23"/>
                        <a:gd name="T14" fmla="*/ 70 w 88"/>
                        <a:gd name="T15" fmla="*/ 7 h 23"/>
                        <a:gd name="T16" fmla="*/ 88 w 88"/>
                        <a:gd name="T17" fmla="*/ 12 h 23"/>
                        <a:gd name="T18" fmla="*/ 74 w 88"/>
                        <a:gd name="T19" fmla="*/ 12 h 23"/>
                        <a:gd name="T20" fmla="*/ 59 w 88"/>
                        <a:gd name="T21" fmla="*/ 11 h 23"/>
                        <a:gd name="T22" fmla="*/ 47 w 88"/>
                        <a:gd name="T23" fmla="*/ 10 h 23"/>
                        <a:gd name="T24" fmla="*/ 38 w 88"/>
                        <a:gd name="T25" fmla="*/ 12 h 23"/>
                        <a:gd name="T26" fmla="*/ 30 w 88"/>
                        <a:gd name="T27" fmla="*/ 15 h 23"/>
                        <a:gd name="T28" fmla="*/ 23 w 88"/>
                        <a:gd name="T29" fmla="*/ 20 h 23"/>
                        <a:gd name="T30" fmla="*/ 17 w 88"/>
                        <a:gd name="T31" fmla="*/ 23 h 23"/>
                        <a:gd name="T32" fmla="*/ 10 w 88"/>
                        <a:gd name="T33" fmla="*/ 23 h 23"/>
                        <a:gd name="T34" fmla="*/ 3 w 88"/>
                        <a:gd name="T35" fmla="*/ 21 h 23"/>
                        <a:gd name="T36" fmla="*/ 0 w 88"/>
                        <a:gd name="T37" fmla="*/ 15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88" h="23">
                          <a:moveTo>
                            <a:pt x="0" y="15"/>
                          </a:moveTo>
                          <a:lnTo>
                            <a:pt x="6" y="9"/>
                          </a:lnTo>
                          <a:lnTo>
                            <a:pt x="14" y="4"/>
                          </a:lnTo>
                          <a:lnTo>
                            <a:pt x="24" y="1"/>
                          </a:lnTo>
                          <a:lnTo>
                            <a:pt x="34" y="0"/>
                          </a:lnTo>
                          <a:lnTo>
                            <a:pt x="44" y="0"/>
                          </a:lnTo>
                          <a:lnTo>
                            <a:pt x="57" y="2"/>
                          </a:lnTo>
                          <a:lnTo>
                            <a:pt x="70" y="7"/>
                          </a:lnTo>
                          <a:lnTo>
                            <a:pt x="88" y="12"/>
                          </a:lnTo>
                          <a:lnTo>
                            <a:pt x="74" y="12"/>
                          </a:lnTo>
                          <a:lnTo>
                            <a:pt x="59" y="11"/>
                          </a:lnTo>
                          <a:lnTo>
                            <a:pt x="47" y="10"/>
                          </a:lnTo>
                          <a:lnTo>
                            <a:pt x="38" y="12"/>
                          </a:lnTo>
                          <a:lnTo>
                            <a:pt x="30" y="15"/>
                          </a:lnTo>
                          <a:lnTo>
                            <a:pt x="23" y="20"/>
                          </a:lnTo>
                          <a:lnTo>
                            <a:pt x="17" y="23"/>
                          </a:lnTo>
                          <a:lnTo>
                            <a:pt x="10" y="23"/>
                          </a:lnTo>
                          <a:lnTo>
                            <a:pt x="3" y="21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818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3034" y="757"/>
                      <a:ext cx="44" cy="28"/>
                    </a:xfrm>
                    <a:custGeom>
                      <a:avLst/>
                      <a:gdLst>
                        <a:gd name="T0" fmla="*/ 0 w 44"/>
                        <a:gd name="T1" fmla="*/ 0 h 28"/>
                        <a:gd name="T2" fmla="*/ 0 w 44"/>
                        <a:gd name="T3" fmla="*/ 4 h 28"/>
                        <a:gd name="T4" fmla="*/ 10 w 44"/>
                        <a:gd name="T5" fmla="*/ 6 h 28"/>
                        <a:gd name="T6" fmla="*/ 18 w 44"/>
                        <a:gd name="T7" fmla="*/ 13 h 28"/>
                        <a:gd name="T8" fmla="*/ 23 w 44"/>
                        <a:gd name="T9" fmla="*/ 19 h 28"/>
                        <a:gd name="T10" fmla="*/ 28 w 44"/>
                        <a:gd name="T11" fmla="*/ 25 h 28"/>
                        <a:gd name="T12" fmla="*/ 35 w 44"/>
                        <a:gd name="T13" fmla="*/ 28 h 28"/>
                        <a:gd name="T14" fmla="*/ 42 w 44"/>
                        <a:gd name="T15" fmla="*/ 27 h 28"/>
                        <a:gd name="T16" fmla="*/ 44 w 44"/>
                        <a:gd name="T17" fmla="*/ 20 h 28"/>
                        <a:gd name="T18" fmla="*/ 41 w 44"/>
                        <a:gd name="T19" fmla="*/ 15 h 28"/>
                        <a:gd name="T20" fmla="*/ 32 w 44"/>
                        <a:gd name="T21" fmla="*/ 10 h 28"/>
                        <a:gd name="T22" fmla="*/ 27 w 44"/>
                        <a:gd name="T23" fmla="*/ 6 h 28"/>
                        <a:gd name="T24" fmla="*/ 18 w 44"/>
                        <a:gd name="T25" fmla="*/ 3 h 28"/>
                        <a:gd name="T26" fmla="*/ 0 w 44"/>
                        <a:gd name="T27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4" h="28">
                          <a:moveTo>
                            <a:pt x="0" y="0"/>
                          </a:moveTo>
                          <a:lnTo>
                            <a:pt x="0" y="4"/>
                          </a:lnTo>
                          <a:lnTo>
                            <a:pt x="10" y="6"/>
                          </a:lnTo>
                          <a:lnTo>
                            <a:pt x="18" y="13"/>
                          </a:lnTo>
                          <a:lnTo>
                            <a:pt x="23" y="19"/>
                          </a:lnTo>
                          <a:lnTo>
                            <a:pt x="28" y="25"/>
                          </a:lnTo>
                          <a:lnTo>
                            <a:pt x="35" y="28"/>
                          </a:lnTo>
                          <a:lnTo>
                            <a:pt x="42" y="27"/>
                          </a:lnTo>
                          <a:lnTo>
                            <a:pt x="44" y="20"/>
                          </a:lnTo>
                          <a:lnTo>
                            <a:pt x="41" y="15"/>
                          </a:lnTo>
                          <a:lnTo>
                            <a:pt x="32" y="10"/>
                          </a:lnTo>
                          <a:lnTo>
                            <a:pt x="27" y="6"/>
                          </a:lnTo>
                          <a:lnTo>
                            <a:pt x="18" y="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19" name="Freeform 35"/>
                  <p:cNvSpPr>
                    <a:spLocks/>
                  </p:cNvSpPr>
                  <p:nvPr/>
                </p:nvSpPr>
                <p:spPr bwMode="auto">
                  <a:xfrm>
                    <a:off x="3128" y="793"/>
                    <a:ext cx="63" cy="21"/>
                  </a:xfrm>
                  <a:custGeom>
                    <a:avLst/>
                    <a:gdLst>
                      <a:gd name="T0" fmla="*/ 0 w 63"/>
                      <a:gd name="T1" fmla="*/ 6 h 21"/>
                      <a:gd name="T2" fmla="*/ 3 w 63"/>
                      <a:gd name="T3" fmla="*/ 14 h 21"/>
                      <a:gd name="T4" fmla="*/ 4 w 63"/>
                      <a:gd name="T5" fmla="*/ 17 h 21"/>
                      <a:gd name="T6" fmla="*/ 7 w 63"/>
                      <a:gd name="T7" fmla="*/ 19 h 21"/>
                      <a:gd name="T8" fmla="*/ 17 w 63"/>
                      <a:gd name="T9" fmla="*/ 21 h 21"/>
                      <a:gd name="T10" fmla="*/ 29 w 63"/>
                      <a:gd name="T11" fmla="*/ 21 h 21"/>
                      <a:gd name="T12" fmla="*/ 38 w 63"/>
                      <a:gd name="T13" fmla="*/ 19 h 21"/>
                      <a:gd name="T14" fmla="*/ 48 w 63"/>
                      <a:gd name="T15" fmla="*/ 15 h 21"/>
                      <a:gd name="T16" fmla="*/ 63 w 63"/>
                      <a:gd name="T17" fmla="*/ 6 h 21"/>
                      <a:gd name="T18" fmla="*/ 40 w 63"/>
                      <a:gd name="T19" fmla="*/ 4 h 21"/>
                      <a:gd name="T20" fmla="*/ 21 w 63"/>
                      <a:gd name="T21" fmla="*/ 1 h 21"/>
                      <a:gd name="T22" fmla="*/ 10 w 63"/>
                      <a:gd name="T23" fmla="*/ 0 h 21"/>
                      <a:gd name="T24" fmla="*/ 0 w 63"/>
                      <a:gd name="T25" fmla="*/ 6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3" h="21">
                        <a:moveTo>
                          <a:pt x="0" y="6"/>
                        </a:moveTo>
                        <a:lnTo>
                          <a:pt x="3" y="14"/>
                        </a:lnTo>
                        <a:lnTo>
                          <a:pt x="4" y="17"/>
                        </a:lnTo>
                        <a:lnTo>
                          <a:pt x="7" y="19"/>
                        </a:lnTo>
                        <a:lnTo>
                          <a:pt x="17" y="21"/>
                        </a:lnTo>
                        <a:lnTo>
                          <a:pt x="29" y="21"/>
                        </a:lnTo>
                        <a:lnTo>
                          <a:pt x="38" y="19"/>
                        </a:lnTo>
                        <a:lnTo>
                          <a:pt x="48" y="15"/>
                        </a:lnTo>
                        <a:lnTo>
                          <a:pt x="63" y="6"/>
                        </a:lnTo>
                        <a:lnTo>
                          <a:pt x="40" y="4"/>
                        </a:lnTo>
                        <a:lnTo>
                          <a:pt x="21" y="1"/>
                        </a:lnTo>
                        <a:lnTo>
                          <a:pt x="1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20" name="Freeform 36"/>
                  <p:cNvSpPr>
                    <a:spLocks/>
                  </p:cNvSpPr>
                  <p:nvPr/>
                </p:nvSpPr>
                <p:spPr bwMode="auto">
                  <a:xfrm>
                    <a:off x="3052" y="797"/>
                    <a:ext cx="19" cy="20"/>
                  </a:xfrm>
                  <a:custGeom>
                    <a:avLst/>
                    <a:gdLst>
                      <a:gd name="T0" fmla="*/ 1 w 19"/>
                      <a:gd name="T1" fmla="*/ 0 h 20"/>
                      <a:gd name="T2" fmla="*/ 15 w 19"/>
                      <a:gd name="T3" fmla="*/ 2 h 20"/>
                      <a:gd name="T4" fmla="*/ 18 w 19"/>
                      <a:gd name="T5" fmla="*/ 10 h 20"/>
                      <a:gd name="T6" fmla="*/ 19 w 19"/>
                      <a:gd name="T7" fmla="*/ 20 h 20"/>
                      <a:gd name="T8" fmla="*/ 7 w 19"/>
                      <a:gd name="T9" fmla="*/ 18 h 20"/>
                      <a:gd name="T10" fmla="*/ 0 w 19"/>
                      <a:gd name="T11" fmla="*/ 17 h 20"/>
                      <a:gd name="T12" fmla="*/ 1 w 19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0">
                        <a:moveTo>
                          <a:pt x="1" y="0"/>
                        </a:moveTo>
                        <a:lnTo>
                          <a:pt x="15" y="2"/>
                        </a:lnTo>
                        <a:lnTo>
                          <a:pt x="18" y="10"/>
                        </a:lnTo>
                        <a:lnTo>
                          <a:pt x="19" y="20"/>
                        </a:lnTo>
                        <a:lnTo>
                          <a:pt x="7" y="18"/>
                        </a:lnTo>
                        <a:lnTo>
                          <a:pt x="0" y="1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882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32" y="792"/>
                    <a:ext cx="45" cy="29"/>
                    <a:chOff x="3132" y="792"/>
                    <a:chExt cx="45" cy="29"/>
                  </a:xfrm>
                </p:grpSpPr>
                <p:sp>
                  <p:nvSpPr>
                    <p:cNvPr id="758822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792"/>
                      <a:ext cx="45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823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8" y="797"/>
                      <a:ext cx="24" cy="2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2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796"/>
                    <a:ext cx="12" cy="1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8825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042" y="795"/>
                    <a:ext cx="30" cy="29"/>
                    <a:chOff x="3042" y="795"/>
                    <a:chExt cx="30" cy="29"/>
                  </a:xfrm>
                </p:grpSpPr>
                <p:sp>
                  <p:nvSpPr>
                    <p:cNvPr id="758826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2" y="795"/>
                      <a:ext cx="30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8827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798"/>
                      <a:ext cx="18" cy="2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2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799"/>
                    <a:ext cx="8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29" name="Freeform 45"/>
                  <p:cNvSpPr>
                    <a:spLocks/>
                  </p:cNvSpPr>
                  <p:nvPr/>
                </p:nvSpPr>
                <p:spPr bwMode="auto">
                  <a:xfrm>
                    <a:off x="3114" y="790"/>
                    <a:ext cx="89" cy="20"/>
                  </a:xfrm>
                  <a:custGeom>
                    <a:avLst/>
                    <a:gdLst>
                      <a:gd name="T0" fmla="*/ 0 w 89"/>
                      <a:gd name="T1" fmla="*/ 1 h 20"/>
                      <a:gd name="T2" fmla="*/ 12 w 89"/>
                      <a:gd name="T3" fmla="*/ 7 h 20"/>
                      <a:gd name="T4" fmla="*/ 19 w 89"/>
                      <a:gd name="T5" fmla="*/ 3 h 20"/>
                      <a:gd name="T6" fmla="*/ 26 w 89"/>
                      <a:gd name="T7" fmla="*/ 0 h 20"/>
                      <a:gd name="T8" fmla="*/ 33 w 89"/>
                      <a:gd name="T9" fmla="*/ 0 h 20"/>
                      <a:gd name="T10" fmla="*/ 43 w 89"/>
                      <a:gd name="T11" fmla="*/ 3 h 20"/>
                      <a:gd name="T12" fmla="*/ 57 w 89"/>
                      <a:gd name="T13" fmla="*/ 7 h 20"/>
                      <a:gd name="T14" fmla="*/ 71 w 89"/>
                      <a:gd name="T15" fmla="*/ 7 h 20"/>
                      <a:gd name="T16" fmla="*/ 89 w 89"/>
                      <a:gd name="T17" fmla="*/ 4 h 20"/>
                      <a:gd name="T18" fmla="*/ 77 w 89"/>
                      <a:gd name="T19" fmla="*/ 13 h 20"/>
                      <a:gd name="T20" fmla="*/ 62 w 89"/>
                      <a:gd name="T21" fmla="*/ 20 h 20"/>
                      <a:gd name="T22" fmla="*/ 73 w 89"/>
                      <a:gd name="T23" fmla="*/ 12 h 20"/>
                      <a:gd name="T24" fmla="*/ 61 w 89"/>
                      <a:gd name="T25" fmla="*/ 11 h 20"/>
                      <a:gd name="T26" fmla="*/ 52 w 89"/>
                      <a:gd name="T27" fmla="*/ 10 h 20"/>
                      <a:gd name="T28" fmla="*/ 42 w 89"/>
                      <a:gd name="T29" fmla="*/ 8 h 20"/>
                      <a:gd name="T30" fmla="*/ 34 w 89"/>
                      <a:gd name="T31" fmla="*/ 8 h 20"/>
                      <a:gd name="T32" fmla="*/ 25 w 89"/>
                      <a:gd name="T33" fmla="*/ 7 h 20"/>
                      <a:gd name="T34" fmla="*/ 21 w 89"/>
                      <a:gd name="T35" fmla="*/ 7 h 20"/>
                      <a:gd name="T36" fmla="*/ 16 w 89"/>
                      <a:gd name="T37" fmla="*/ 10 h 20"/>
                      <a:gd name="T38" fmla="*/ 12 w 89"/>
                      <a:gd name="T39" fmla="*/ 11 h 20"/>
                      <a:gd name="T40" fmla="*/ 9 w 89"/>
                      <a:gd name="T41" fmla="*/ 11 h 20"/>
                      <a:gd name="T42" fmla="*/ 0 w 89"/>
                      <a:gd name="T43" fmla="*/ 1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9" h="20">
                        <a:moveTo>
                          <a:pt x="0" y="1"/>
                        </a:moveTo>
                        <a:lnTo>
                          <a:pt x="12" y="7"/>
                        </a:lnTo>
                        <a:lnTo>
                          <a:pt x="19" y="3"/>
                        </a:lnTo>
                        <a:lnTo>
                          <a:pt x="26" y="0"/>
                        </a:lnTo>
                        <a:lnTo>
                          <a:pt x="33" y="0"/>
                        </a:lnTo>
                        <a:lnTo>
                          <a:pt x="43" y="3"/>
                        </a:lnTo>
                        <a:lnTo>
                          <a:pt x="57" y="7"/>
                        </a:lnTo>
                        <a:lnTo>
                          <a:pt x="71" y="7"/>
                        </a:lnTo>
                        <a:lnTo>
                          <a:pt x="89" y="4"/>
                        </a:lnTo>
                        <a:lnTo>
                          <a:pt x="77" y="13"/>
                        </a:lnTo>
                        <a:lnTo>
                          <a:pt x="62" y="20"/>
                        </a:lnTo>
                        <a:lnTo>
                          <a:pt x="73" y="12"/>
                        </a:lnTo>
                        <a:lnTo>
                          <a:pt x="61" y="11"/>
                        </a:lnTo>
                        <a:lnTo>
                          <a:pt x="52" y="10"/>
                        </a:lnTo>
                        <a:lnTo>
                          <a:pt x="42" y="8"/>
                        </a:lnTo>
                        <a:lnTo>
                          <a:pt x="34" y="8"/>
                        </a:lnTo>
                        <a:lnTo>
                          <a:pt x="25" y="7"/>
                        </a:lnTo>
                        <a:lnTo>
                          <a:pt x="21" y="7"/>
                        </a:lnTo>
                        <a:lnTo>
                          <a:pt x="16" y="10"/>
                        </a:lnTo>
                        <a:lnTo>
                          <a:pt x="12" y="11"/>
                        </a:lnTo>
                        <a:lnTo>
                          <a:pt x="9" y="1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830" name="Freeform 46"/>
                  <p:cNvSpPr>
                    <a:spLocks/>
                  </p:cNvSpPr>
                  <p:nvPr/>
                </p:nvSpPr>
                <p:spPr bwMode="auto">
                  <a:xfrm>
                    <a:off x="3027" y="792"/>
                    <a:ext cx="40" cy="17"/>
                  </a:xfrm>
                  <a:custGeom>
                    <a:avLst/>
                    <a:gdLst>
                      <a:gd name="T0" fmla="*/ 0 w 40"/>
                      <a:gd name="T1" fmla="*/ 0 h 17"/>
                      <a:gd name="T2" fmla="*/ 5 w 40"/>
                      <a:gd name="T3" fmla="*/ 6 h 17"/>
                      <a:gd name="T4" fmla="*/ 13 w 40"/>
                      <a:gd name="T5" fmla="*/ 5 h 17"/>
                      <a:gd name="T6" fmla="*/ 20 w 40"/>
                      <a:gd name="T7" fmla="*/ 5 h 17"/>
                      <a:gd name="T8" fmla="*/ 24 w 40"/>
                      <a:gd name="T9" fmla="*/ 5 h 17"/>
                      <a:gd name="T10" fmla="*/ 31 w 40"/>
                      <a:gd name="T11" fmla="*/ 5 h 17"/>
                      <a:gd name="T12" fmla="*/ 36 w 40"/>
                      <a:gd name="T13" fmla="*/ 8 h 17"/>
                      <a:gd name="T14" fmla="*/ 39 w 40"/>
                      <a:gd name="T15" fmla="*/ 10 h 17"/>
                      <a:gd name="T16" fmla="*/ 40 w 40"/>
                      <a:gd name="T17" fmla="*/ 17 h 17"/>
                      <a:gd name="T18" fmla="*/ 38 w 40"/>
                      <a:gd name="T19" fmla="*/ 11 h 17"/>
                      <a:gd name="T20" fmla="*/ 34 w 40"/>
                      <a:gd name="T21" fmla="*/ 9 h 17"/>
                      <a:gd name="T22" fmla="*/ 23 w 40"/>
                      <a:gd name="T23" fmla="*/ 8 h 17"/>
                      <a:gd name="T24" fmla="*/ 12 w 40"/>
                      <a:gd name="T25" fmla="*/ 8 h 17"/>
                      <a:gd name="T26" fmla="*/ 0 w 40"/>
                      <a:gd name="T2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0" h="17">
                        <a:moveTo>
                          <a:pt x="0" y="0"/>
                        </a:moveTo>
                        <a:lnTo>
                          <a:pt x="5" y="6"/>
                        </a:lnTo>
                        <a:lnTo>
                          <a:pt x="13" y="5"/>
                        </a:lnTo>
                        <a:lnTo>
                          <a:pt x="20" y="5"/>
                        </a:lnTo>
                        <a:lnTo>
                          <a:pt x="24" y="5"/>
                        </a:lnTo>
                        <a:lnTo>
                          <a:pt x="31" y="5"/>
                        </a:lnTo>
                        <a:lnTo>
                          <a:pt x="36" y="8"/>
                        </a:lnTo>
                        <a:lnTo>
                          <a:pt x="39" y="10"/>
                        </a:lnTo>
                        <a:lnTo>
                          <a:pt x="40" y="17"/>
                        </a:lnTo>
                        <a:lnTo>
                          <a:pt x="38" y="11"/>
                        </a:lnTo>
                        <a:lnTo>
                          <a:pt x="34" y="9"/>
                        </a:lnTo>
                        <a:lnTo>
                          <a:pt x="23" y="8"/>
                        </a:lnTo>
                        <a:lnTo>
                          <a:pt x="12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8831" name="Group 47"/>
                <p:cNvGrpSpPr>
                  <a:grpSpLocks/>
                </p:cNvGrpSpPr>
                <p:nvPr/>
              </p:nvGrpSpPr>
              <p:grpSpPr bwMode="auto">
                <a:xfrm>
                  <a:off x="3076" y="925"/>
                  <a:ext cx="91" cy="47"/>
                  <a:chOff x="3076" y="925"/>
                  <a:chExt cx="91" cy="47"/>
                </a:xfrm>
              </p:grpSpPr>
              <p:grpSp>
                <p:nvGrpSpPr>
                  <p:cNvPr id="75883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76" y="925"/>
                    <a:ext cx="91" cy="47"/>
                    <a:chOff x="3076" y="925"/>
                    <a:chExt cx="91" cy="47"/>
                  </a:xfrm>
                </p:grpSpPr>
                <p:sp>
                  <p:nvSpPr>
                    <p:cNvPr id="758833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077" y="925"/>
                      <a:ext cx="90" cy="47"/>
                    </a:xfrm>
                    <a:custGeom>
                      <a:avLst/>
                      <a:gdLst>
                        <a:gd name="T0" fmla="*/ 9 w 90"/>
                        <a:gd name="T1" fmla="*/ 19 h 47"/>
                        <a:gd name="T2" fmla="*/ 4 w 90"/>
                        <a:gd name="T3" fmla="*/ 13 h 47"/>
                        <a:gd name="T4" fmla="*/ 1 w 90"/>
                        <a:gd name="T5" fmla="*/ 8 h 47"/>
                        <a:gd name="T6" fmla="*/ 0 w 90"/>
                        <a:gd name="T7" fmla="*/ 4 h 47"/>
                        <a:gd name="T8" fmla="*/ 4 w 90"/>
                        <a:gd name="T9" fmla="*/ 1 h 47"/>
                        <a:gd name="T10" fmla="*/ 11 w 90"/>
                        <a:gd name="T11" fmla="*/ 0 h 47"/>
                        <a:gd name="T12" fmla="*/ 21 w 90"/>
                        <a:gd name="T13" fmla="*/ 5 h 47"/>
                        <a:gd name="T14" fmla="*/ 30 w 90"/>
                        <a:gd name="T15" fmla="*/ 0 h 47"/>
                        <a:gd name="T16" fmla="*/ 40 w 90"/>
                        <a:gd name="T17" fmla="*/ 3 h 47"/>
                        <a:gd name="T18" fmla="*/ 51 w 90"/>
                        <a:gd name="T19" fmla="*/ 5 h 47"/>
                        <a:gd name="T20" fmla="*/ 63 w 90"/>
                        <a:gd name="T21" fmla="*/ 6 h 47"/>
                        <a:gd name="T22" fmla="*/ 90 w 90"/>
                        <a:gd name="T23" fmla="*/ 8 h 47"/>
                        <a:gd name="T24" fmla="*/ 74 w 90"/>
                        <a:gd name="T25" fmla="*/ 22 h 47"/>
                        <a:gd name="T26" fmla="*/ 65 w 90"/>
                        <a:gd name="T27" fmla="*/ 29 h 47"/>
                        <a:gd name="T28" fmla="*/ 57 w 90"/>
                        <a:gd name="T29" fmla="*/ 36 h 47"/>
                        <a:gd name="T30" fmla="*/ 49 w 90"/>
                        <a:gd name="T31" fmla="*/ 42 h 47"/>
                        <a:gd name="T32" fmla="*/ 36 w 90"/>
                        <a:gd name="T33" fmla="*/ 47 h 47"/>
                        <a:gd name="T34" fmla="*/ 25 w 90"/>
                        <a:gd name="T35" fmla="*/ 47 h 47"/>
                        <a:gd name="T36" fmla="*/ 15 w 90"/>
                        <a:gd name="T37" fmla="*/ 43 h 47"/>
                        <a:gd name="T38" fmla="*/ 11 w 90"/>
                        <a:gd name="T39" fmla="*/ 36 h 47"/>
                        <a:gd name="T40" fmla="*/ 9 w 90"/>
                        <a:gd name="T41" fmla="*/ 19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0" h="47">
                          <a:moveTo>
                            <a:pt x="9" y="19"/>
                          </a:moveTo>
                          <a:lnTo>
                            <a:pt x="4" y="13"/>
                          </a:lnTo>
                          <a:lnTo>
                            <a:pt x="1" y="8"/>
                          </a:lnTo>
                          <a:lnTo>
                            <a:pt x="0" y="4"/>
                          </a:lnTo>
                          <a:lnTo>
                            <a:pt x="4" y="1"/>
                          </a:lnTo>
                          <a:lnTo>
                            <a:pt x="11" y="0"/>
                          </a:lnTo>
                          <a:lnTo>
                            <a:pt x="21" y="5"/>
                          </a:lnTo>
                          <a:lnTo>
                            <a:pt x="30" y="0"/>
                          </a:lnTo>
                          <a:lnTo>
                            <a:pt x="40" y="3"/>
                          </a:lnTo>
                          <a:lnTo>
                            <a:pt x="51" y="5"/>
                          </a:lnTo>
                          <a:lnTo>
                            <a:pt x="63" y="6"/>
                          </a:lnTo>
                          <a:lnTo>
                            <a:pt x="90" y="8"/>
                          </a:lnTo>
                          <a:lnTo>
                            <a:pt x="74" y="22"/>
                          </a:lnTo>
                          <a:lnTo>
                            <a:pt x="65" y="29"/>
                          </a:lnTo>
                          <a:lnTo>
                            <a:pt x="57" y="36"/>
                          </a:lnTo>
                          <a:lnTo>
                            <a:pt x="49" y="42"/>
                          </a:lnTo>
                          <a:lnTo>
                            <a:pt x="36" y="47"/>
                          </a:lnTo>
                          <a:lnTo>
                            <a:pt x="25" y="47"/>
                          </a:lnTo>
                          <a:lnTo>
                            <a:pt x="15" y="43"/>
                          </a:lnTo>
                          <a:lnTo>
                            <a:pt x="11" y="36"/>
                          </a:lnTo>
                          <a:lnTo>
                            <a:pt x="9" y="19"/>
                          </a:lnTo>
                          <a:close/>
                        </a:path>
                      </a:pathLst>
                    </a:custGeom>
                    <a:solidFill>
                      <a:srgbClr val="7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58834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6" y="925"/>
                      <a:ext cx="91" cy="47"/>
                      <a:chOff x="3076" y="925"/>
                      <a:chExt cx="91" cy="47"/>
                    </a:xfrm>
                  </p:grpSpPr>
                  <p:grpSp>
                    <p:nvGrpSpPr>
                      <p:cNvPr id="758835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6" y="925"/>
                        <a:ext cx="90" cy="23"/>
                        <a:chOff x="3076" y="925"/>
                        <a:chExt cx="90" cy="23"/>
                      </a:xfrm>
                    </p:grpSpPr>
                    <p:sp>
                      <p:nvSpPr>
                        <p:cNvPr id="758836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3" y="934"/>
                          <a:ext cx="64" cy="14"/>
                        </a:xfrm>
                        <a:custGeom>
                          <a:avLst/>
                          <a:gdLst>
                            <a:gd name="T0" fmla="*/ 0 w 64"/>
                            <a:gd name="T1" fmla="*/ 1 h 14"/>
                            <a:gd name="T2" fmla="*/ 6 w 64"/>
                            <a:gd name="T3" fmla="*/ 8 h 14"/>
                            <a:gd name="T4" fmla="*/ 12 w 64"/>
                            <a:gd name="T5" fmla="*/ 12 h 14"/>
                            <a:gd name="T6" fmla="*/ 21 w 64"/>
                            <a:gd name="T7" fmla="*/ 14 h 14"/>
                            <a:gd name="T8" fmla="*/ 30 w 64"/>
                            <a:gd name="T9" fmla="*/ 14 h 14"/>
                            <a:gd name="T10" fmla="*/ 37 w 64"/>
                            <a:gd name="T11" fmla="*/ 14 h 14"/>
                            <a:gd name="T12" fmla="*/ 53 w 64"/>
                            <a:gd name="T13" fmla="*/ 11 h 14"/>
                            <a:gd name="T14" fmla="*/ 64 w 64"/>
                            <a:gd name="T15" fmla="*/ 6 h 14"/>
                            <a:gd name="T16" fmla="*/ 38 w 64"/>
                            <a:gd name="T17" fmla="*/ 0 h 14"/>
                            <a:gd name="T18" fmla="*/ 0 w 64"/>
                            <a:gd name="T19" fmla="*/ 1 h 1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</a:cxnLst>
                          <a:rect l="0" t="0" r="r" b="b"/>
                          <a:pathLst>
                            <a:path w="64" h="14">
                              <a:moveTo>
                                <a:pt x="0" y="1"/>
                              </a:moveTo>
                              <a:lnTo>
                                <a:pt x="6" y="8"/>
                              </a:lnTo>
                              <a:lnTo>
                                <a:pt x="12" y="12"/>
                              </a:lnTo>
                              <a:lnTo>
                                <a:pt x="21" y="14"/>
                              </a:lnTo>
                              <a:lnTo>
                                <a:pt x="30" y="14"/>
                              </a:lnTo>
                              <a:lnTo>
                                <a:pt x="37" y="14"/>
                              </a:lnTo>
                              <a:lnTo>
                                <a:pt x="53" y="11"/>
                              </a:lnTo>
                              <a:lnTo>
                                <a:pt x="64" y="6"/>
                              </a:lnTo>
                              <a:lnTo>
                                <a:pt x="38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58837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6" y="925"/>
                          <a:ext cx="90" cy="20"/>
                        </a:xfrm>
                        <a:custGeom>
                          <a:avLst/>
                          <a:gdLst>
                            <a:gd name="T0" fmla="*/ 9 w 90"/>
                            <a:gd name="T1" fmla="*/ 20 h 20"/>
                            <a:gd name="T2" fmla="*/ 4 w 90"/>
                            <a:gd name="T3" fmla="*/ 13 h 20"/>
                            <a:gd name="T4" fmla="*/ 1 w 90"/>
                            <a:gd name="T5" fmla="*/ 9 h 20"/>
                            <a:gd name="T6" fmla="*/ 0 w 90"/>
                            <a:gd name="T7" fmla="*/ 4 h 20"/>
                            <a:gd name="T8" fmla="*/ 4 w 90"/>
                            <a:gd name="T9" fmla="*/ 1 h 20"/>
                            <a:gd name="T10" fmla="*/ 11 w 90"/>
                            <a:gd name="T11" fmla="*/ 0 h 20"/>
                            <a:gd name="T12" fmla="*/ 21 w 90"/>
                            <a:gd name="T13" fmla="*/ 6 h 20"/>
                            <a:gd name="T14" fmla="*/ 30 w 90"/>
                            <a:gd name="T15" fmla="*/ 0 h 20"/>
                            <a:gd name="T16" fmla="*/ 40 w 90"/>
                            <a:gd name="T17" fmla="*/ 3 h 20"/>
                            <a:gd name="T18" fmla="*/ 51 w 90"/>
                            <a:gd name="T19" fmla="*/ 6 h 20"/>
                            <a:gd name="T20" fmla="*/ 63 w 90"/>
                            <a:gd name="T21" fmla="*/ 7 h 20"/>
                            <a:gd name="T22" fmla="*/ 90 w 90"/>
                            <a:gd name="T23" fmla="*/ 9 h 20"/>
                            <a:gd name="T24" fmla="*/ 82 w 90"/>
                            <a:gd name="T25" fmla="*/ 13 h 20"/>
                            <a:gd name="T26" fmla="*/ 74 w 90"/>
                            <a:gd name="T27" fmla="*/ 17 h 20"/>
                            <a:gd name="T28" fmla="*/ 65 w 90"/>
                            <a:gd name="T29" fmla="*/ 17 h 20"/>
                            <a:gd name="T30" fmla="*/ 57 w 90"/>
                            <a:gd name="T31" fmla="*/ 18 h 20"/>
                            <a:gd name="T32" fmla="*/ 46 w 90"/>
                            <a:gd name="T33" fmla="*/ 16 h 20"/>
                            <a:gd name="T34" fmla="*/ 35 w 90"/>
                            <a:gd name="T35" fmla="*/ 13 h 20"/>
                            <a:gd name="T36" fmla="*/ 28 w 90"/>
                            <a:gd name="T37" fmla="*/ 17 h 20"/>
                            <a:gd name="T38" fmla="*/ 19 w 90"/>
                            <a:gd name="T39" fmla="*/ 13 h 20"/>
                            <a:gd name="T40" fmla="*/ 10 w 90"/>
                            <a:gd name="T41" fmla="*/ 11 h 20"/>
                            <a:gd name="T42" fmla="*/ 9 w 90"/>
                            <a:gd name="T43" fmla="*/ 2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</a:cxnLst>
                          <a:rect l="0" t="0" r="r" b="b"/>
                          <a:pathLst>
                            <a:path w="90" h="20">
                              <a:moveTo>
                                <a:pt x="9" y="20"/>
                              </a:moveTo>
                              <a:lnTo>
                                <a:pt x="4" y="13"/>
                              </a:lnTo>
                              <a:lnTo>
                                <a:pt x="1" y="9"/>
                              </a:lnTo>
                              <a:lnTo>
                                <a:pt x="0" y="4"/>
                              </a:lnTo>
                              <a:lnTo>
                                <a:pt x="4" y="1"/>
                              </a:lnTo>
                              <a:lnTo>
                                <a:pt x="11" y="0"/>
                              </a:lnTo>
                              <a:lnTo>
                                <a:pt x="21" y="6"/>
                              </a:lnTo>
                              <a:lnTo>
                                <a:pt x="30" y="0"/>
                              </a:lnTo>
                              <a:lnTo>
                                <a:pt x="40" y="3"/>
                              </a:lnTo>
                              <a:lnTo>
                                <a:pt x="51" y="6"/>
                              </a:lnTo>
                              <a:lnTo>
                                <a:pt x="63" y="7"/>
                              </a:lnTo>
                              <a:lnTo>
                                <a:pt x="90" y="9"/>
                              </a:lnTo>
                              <a:lnTo>
                                <a:pt x="82" y="13"/>
                              </a:lnTo>
                              <a:lnTo>
                                <a:pt x="74" y="17"/>
                              </a:lnTo>
                              <a:lnTo>
                                <a:pt x="65" y="17"/>
                              </a:lnTo>
                              <a:lnTo>
                                <a:pt x="57" y="18"/>
                              </a:lnTo>
                              <a:lnTo>
                                <a:pt x="46" y="16"/>
                              </a:lnTo>
                              <a:lnTo>
                                <a:pt x="35" y="13"/>
                              </a:lnTo>
                              <a:lnTo>
                                <a:pt x="28" y="17"/>
                              </a:lnTo>
                              <a:lnTo>
                                <a:pt x="19" y="13"/>
                              </a:lnTo>
                              <a:lnTo>
                                <a:pt x="10" y="11"/>
                              </a:lnTo>
                              <a:lnTo>
                                <a:pt x="9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58838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6" y="933"/>
                        <a:ext cx="81" cy="39"/>
                      </a:xfrm>
                      <a:custGeom>
                        <a:avLst/>
                        <a:gdLst>
                          <a:gd name="T0" fmla="*/ 0 w 81"/>
                          <a:gd name="T1" fmla="*/ 11 h 39"/>
                          <a:gd name="T2" fmla="*/ 5 w 81"/>
                          <a:gd name="T3" fmla="*/ 14 h 39"/>
                          <a:gd name="T4" fmla="*/ 12 w 81"/>
                          <a:gd name="T5" fmla="*/ 17 h 39"/>
                          <a:gd name="T6" fmla="*/ 19 w 81"/>
                          <a:gd name="T7" fmla="*/ 18 h 39"/>
                          <a:gd name="T8" fmla="*/ 29 w 81"/>
                          <a:gd name="T9" fmla="*/ 18 h 39"/>
                          <a:gd name="T10" fmla="*/ 39 w 81"/>
                          <a:gd name="T11" fmla="*/ 17 h 39"/>
                          <a:gd name="T12" fmla="*/ 48 w 81"/>
                          <a:gd name="T13" fmla="*/ 15 h 39"/>
                          <a:gd name="T14" fmla="*/ 56 w 81"/>
                          <a:gd name="T15" fmla="*/ 13 h 39"/>
                          <a:gd name="T16" fmla="*/ 64 w 81"/>
                          <a:gd name="T17" fmla="*/ 11 h 39"/>
                          <a:gd name="T18" fmla="*/ 69 w 81"/>
                          <a:gd name="T19" fmla="*/ 6 h 39"/>
                          <a:gd name="T20" fmla="*/ 74 w 81"/>
                          <a:gd name="T21" fmla="*/ 4 h 39"/>
                          <a:gd name="T22" fmla="*/ 81 w 81"/>
                          <a:gd name="T23" fmla="*/ 0 h 39"/>
                          <a:gd name="T24" fmla="*/ 65 w 81"/>
                          <a:gd name="T25" fmla="*/ 14 h 39"/>
                          <a:gd name="T26" fmla="*/ 56 w 81"/>
                          <a:gd name="T27" fmla="*/ 21 h 39"/>
                          <a:gd name="T28" fmla="*/ 48 w 81"/>
                          <a:gd name="T29" fmla="*/ 27 h 39"/>
                          <a:gd name="T30" fmla="*/ 40 w 81"/>
                          <a:gd name="T31" fmla="*/ 34 h 39"/>
                          <a:gd name="T32" fmla="*/ 27 w 81"/>
                          <a:gd name="T33" fmla="*/ 39 h 39"/>
                          <a:gd name="T34" fmla="*/ 15 w 81"/>
                          <a:gd name="T35" fmla="*/ 39 h 39"/>
                          <a:gd name="T36" fmla="*/ 6 w 81"/>
                          <a:gd name="T37" fmla="*/ 35 h 39"/>
                          <a:gd name="T38" fmla="*/ 2 w 81"/>
                          <a:gd name="T39" fmla="*/ 27 h 39"/>
                          <a:gd name="T40" fmla="*/ 0 w 81"/>
                          <a:gd name="T41" fmla="*/ 11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1" h="39">
                            <a:moveTo>
                              <a:pt x="0" y="11"/>
                            </a:moveTo>
                            <a:lnTo>
                              <a:pt x="5" y="14"/>
                            </a:lnTo>
                            <a:lnTo>
                              <a:pt x="12" y="17"/>
                            </a:lnTo>
                            <a:lnTo>
                              <a:pt x="19" y="18"/>
                            </a:lnTo>
                            <a:lnTo>
                              <a:pt x="29" y="18"/>
                            </a:lnTo>
                            <a:lnTo>
                              <a:pt x="39" y="17"/>
                            </a:lnTo>
                            <a:lnTo>
                              <a:pt x="48" y="15"/>
                            </a:lnTo>
                            <a:lnTo>
                              <a:pt x="56" y="13"/>
                            </a:lnTo>
                            <a:lnTo>
                              <a:pt x="64" y="11"/>
                            </a:lnTo>
                            <a:lnTo>
                              <a:pt x="69" y="6"/>
                            </a:lnTo>
                            <a:lnTo>
                              <a:pt x="74" y="4"/>
                            </a:lnTo>
                            <a:lnTo>
                              <a:pt x="81" y="0"/>
                            </a:lnTo>
                            <a:lnTo>
                              <a:pt x="65" y="14"/>
                            </a:lnTo>
                            <a:lnTo>
                              <a:pt x="56" y="21"/>
                            </a:lnTo>
                            <a:lnTo>
                              <a:pt x="48" y="27"/>
                            </a:lnTo>
                            <a:lnTo>
                              <a:pt x="40" y="34"/>
                            </a:lnTo>
                            <a:lnTo>
                              <a:pt x="27" y="39"/>
                            </a:lnTo>
                            <a:lnTo>
                              <a:pt x="15" y="39"/>
                            </a:lnTo>
                            <a:lnTo>
                              <a:pt x="6" y="35"/>
                            </a:lnTo>
                            <a:lnTo>
                              <a:pt x="2" y="27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58839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089" y="947"/>
                      <a:ext cx="52" cy="19"/>
                    </a:xfrm>
                    <a:custGeom>
                      <a:avLst/>
                      <a:gdLst>
                        <a:gd name="T0" fmla="*/ 0 w 52"/>
                        <a:gd name="T1" fmla="*/ 0 h 19"/>
                        <a:gd name="T2" fmla="*/ 7 w 52"/>
                        <a:gd name="T3" fmla="*/ 6 h 19"/>
                        <a:gd name="T4" fmla="*/ 17 w 52"/>
                        <a:gd name="T5" fmla="*/ 7 h 19"/>
                        <a:gd name="T6" fmla="*/ 28 w 52"/>
                        <a:gd name="T7" fmla="*/ 7 h 19"/>
                        <a:gd name="T8" fmla="*/ 43 w 52"/>
                        <a:gd name="T9" fmla="*/ 4 h 19"/>
                        <a:gd name="T10" fmla="*/ 52 w 52"/>
                        <a:gd name="T11" fmla="*/ 0 h 19"/>
                        <a:gd name="T12" fmla="*/ 40 w 52"/>
                        <a:gd name="T13" fmla="*/ 11 h 19"/>
                        <a:gd name="T14" fmla="*/ 32 w 52"/>
                        <a:gd name="T15" fmla="*/ 17 h 19"/>
                        <a:gd name="T16" fmla="*/ 23 w 52"/>
                        <a:gd name="T17" fmla="*/ 19 h 19"/>
                        <a:gd name="T18" fmla="*/ 12 w 52"/>
                        <a:gd name="T19" fmla="*/ 19 h 19"/>
                        <a:gd name="T20" fmla="*/ 5 w 52"/>
                        <a:gd name="T21" fmla="*/ 16 h 19"/>
                        <a:gd name="T22" fmla="*/ 1 w 52"/>
                        <a:gd name="T23" fmla="*/ 11 h 19"/>
                        <a:gd name="T24" fmla="*/ 0 w 52"/>
                        <a:gd name="T25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2" h="19">
                          <a:moveTo>
                            <a:pt x="0" y="0"/>
                          </a:moveTo>
                          <a:lnTo>
                            <a:pt x="7" y="6"/>
                          </a:lnTo>
                          <a:lnTo>
                            <a:pt x="17" y="7"/>
                          </a:lnTo>
                          <a:lnTo>
                            <a:pt x="28" y="7"/>
                          </a:lnTo>
                          <a:lnTo>
                            <a:pt x="43" y="4"/>
                          </a:lnTo>
                          <a:lnTo>
                            <a:pt x="52" y="0"/>
                          </a:lnTo>
                          <a:lnTo>
                            <a:pt x="40" y="11"/>
                          </a:lnTo>
                          <a:lnTo>
                            <a:pt x="32" y="17"/>
                          </a:lnTo>
                          <a:lnTo>
                            <a:pt x="23" y="19"/>
                          </a:lnTo>
                          <a:lnTo>
                            <a:pt x="12" y="19"/>
                          </a:lnTo>
                          <a:lnTo>
                            <a:pt x="5" y="16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884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953"/>
                    <a:ext cx="7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58841" name="Group 57"/>
              <p:cNvGrpSpPr>
                <a:grpSpLocks/>
              </p:cNvGrpSpPr>
              <p:nvPr/>
            </p:nvGrpSpPr>
            <p:grpSpPr bwMode="auto">
              <a:xfrm>
                <a:off x="3267" y="851"/>
                <a:ext cx="59" cy="79"/>
                <a:chOff x="3267" y="851"/>
                <a:chExt cx="59" cy="79"/>
              </a:xfrm>
            </p:grpSpPr>
            <p:sp>
              <p:nvSpPr>
                <p:cNvPr id="758842" name="Freeform 58"/>
                <p:cNvSpPr>
                  <a:spLocks/>
                </p:cNvSpPr>
                <p:nvPr/>
              </p:nvSpPr>
              <p:spPr bwMode="auto">
                <a:xfrm>
                  <a:off x="3267" y="851"/>
                  <a:ext cx="59" cy="79"/>
                </a:xfrm>
                <a:custGeom>
                  <a:avLst/>
                  <a:gdLst>
                    <a:gd name="T0" fmla="*/ 38 w 59"/>
                    <a:gd name="T1" fmla="*/ 0 h 79"/>
                    <a:gd name="T2" fmla="*/ 56 w 59"/>
                    <a:gd name="T3" fmla="*/ 6 h 79"/>
                    <a:gd name="T4" fmla="*/ 59 w 59"/>
                    <a:gd name="T5" fmla="*/ 9 h 79"/>
                    <a:gd name="T6" fmla="*/ 58 w 59"/>
                    <a:gd name="T7" fmla="*/ 40 h 79"/>
                    <a:gd name="T8" fmla="*/ 54 w 59"/>
                    <a:gd name="T9" fmla="*/ 57 h 79"/>
                    <a:gd name="T10" fmla="*/ 48 w 59"/>
                    <a:gd name="T11" fmla="*/ 71 h 79"/>
                    <a:gd name="T12" fmla="*/ 40 w 59"/>
                    <a:gd name="T13" fmla="*/ 77 h 79"/>
                    <a:gd name="T14" fmla="*/ 30 w 59"/>
                    <a:gd name="T15" fmla="*/ 79 h 79"/>
                    <a:gd name="T16" fmla="*/ 10 w 59"/>
                    <a:gd name="T17" fmla="*/ 73 h 79"/>
                    <a:gd name="T18" fmla="*/ 2 w 59"/>
                    <a:gd name="T19" fmla="*/ 65 h 79"/>
                    <a:gd name="T20" fmla="*/ 0 w 59"/>
                    <a:gd name="T21" fmla="*/ 58 h 79"/>
                    <a:gd name="T22" fmla="*/ 0 w 59"/>
                    <a:gd name="T23" fmla="*/ 54 h 79"/>
                    <a:gd name="T24" fmla="*/ 13 w 59"/>
                    <a:gd name="T25" fmla="*/ 30 h 79"/>
                    <a:gd name="T26" fmla="*/ 20 w 59"/>
                    <a:gd name="T27" fmla="*/ 9 h 79"/>
                    <a:gd name="T28" fmla="*/ 22 w 59"/>
                    <a:gd name="T29" fmla="*/ 3 h 79"/>
                    <a:gd name="T30" fmla="*/ 27 w 59"/>
                    <a:gd name="T31" fmla="*/ 0 h 79"/>
                    <a:gd name="T32" fmla="*/ 38 w 59"/>
                    <a:gd name="T3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79">
                      <a:moveTo>
                        <a:pt x="38" y="0"/>
                      </a:moveTo>
                      <a:lnTo>
                        <a:pt x="56" y="6"/>
                      </a:lnTo>
                      <a:lnTo>
                        <a:pt x="59" y="9"/>
                      </a:lnTo>
                      <a:lnTo>
                        <a:pt x="58" y="40"/>
                      </a:lnTo>
                      <a:lnTo>
                        <a:pt x="54" y="57"/>
                      </a:lnTo>
                      <a:lnTo>
                        <a:pt x="48" y="71"/>
                      </a:lnTo>
                      <a:lnTo>
                        <a:pt x="40" y="77"/>
                      </a:lnTo>
                      <a:lnTo>
                        <a:pt x="30" y="79"/>
                      </a:lnTo>
                      <a:lnTo>
                        <a:pt x="10" y="73"/>
                      </a:lnTo>
                      <a:lnTo>
                        <a:pt x="2" y="65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13" y="30"/>
                      </a:lnTo>
                      <a:lnTo>
                        <a:pt x="20" y="9"/>
                      </a:lnTo>
                      <a:lnTo>
                        <a:pt x="22" y="3"/>
                      </a:lnTo>
                      <a:lnTo>
                        <a:pt x="27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43" name="Freeform 59"/>
                <p:cNvSpPr>
                  <a:spLocks/>
                </p:cNvSpPr>
                <p:nvPr/>
              </p:nvSpPr>
              <p:spPr bwMode="auto">
                <a:xfrm>
                  <a:off x="3277" y="851"/>
                  <a:ext cx="42" cy="76"/>
                </a:xfrm>
                <a:custGeom>
                  <a:avLst/>
                  <a:gdLst>
                    <a:gd name="T0" fmla="*/ 40 w 42"/>
                    <a:gd name="T1" fmla="*/ 4 h 76"/>
                    <a:gd name="T2" fmla="*/ 42 w 42"/>
                    <a:gd name="T3" fmla="*/ 10 h 76"/>
                    <a:gd name="T4" fmla="*/ 41 w 42"/>
                    <a:gd name="T5" fmla="*/ 28 h 76"/>
                    <a:gd name="T6" fmla="*/ 36 w 42"/>
                    <a:gd name="T7" fmla="*/ 46 h 76"/>
                    <a:gd name="T8" fmla="*/ 29 w 42"/>
                    <a:gd name="T9" fmla="*/ 60 h 76"/>
                    <a:gd name="T10" fmla="*/ 21 w 42"/>
                    <a:gd name="T11" fmla="*/ 70 h 76"/>
                    <a:gd name="T12" fmla="*/ 13 w 42"/>
                    <a:gd name="T13" fmla="*/ 76 h 76"/>
                    <a:gd name="T14" fmla="*/ 0 w 42"/>
                    <a:gd name="T15" fmla="*/ 73 h 76"/>
                    <a:gd name="T16" fmla="*/ 8 w 42"/>
                    <a:gd name="T17" fmla="*/ 62 h 76"/>
                    <a:gd name="T18" fmla="*/ 13 w 42"/>
                    <a:gd name="T19" fmla="*/ 53 h 76"/>
                    <a:gd name="T20" fmla="*/ 17 w 42"/>
                    <a:gd name="T21" fmla="*/ 42 h 76"/>
                    <a:gd name="T22" fmla="*/ 20 w 42"/>
                    <a:gd name="T23" fmla="*/ 31 h 76"/>
                    <a:gd name="T24" fmla="*/ 22 w 42"/>
                    <a:gd name="T25" fmla="*/ 23 h 76"/>
                    <a:gd name="T26" fmla="*/ 23 w 42"/>
                    <a:gd name="T27" fmla="*/ 14 h 76"/>
                    <a:gd name="T28" fmla="*/ 23 w 42"/>
                    <a:gd name="T29" fmla="*/ 0 h 76"/>
                    <a:gd name="T30" fmla="*/ 40 w 42"/>
                    <a:gd name="T31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76">
                      <a:moveTo>
                        <a:pt x="40" y="4"/>
                      </a:moveTo>
                      <a:lnTo>
                        <a:pt x="42" y="10"/>
                      </a:lnTo>
                      <a:lnTo>
                        <a:pt x="41" y="28"/>
                      </a:lnTo>
                      <a:lnTo>
                        <a:pt x="36" y="46"/>
                      </a:lnTo>
                      <a:lnTo>
                        <a:pt x="29" y="60"/>
                      </a:lnTo>
                      <a:lnTo>
                        <a:pt x="21" y="70"/>
                      </a:lnTo>
                      <a:lnTo>
                        <a:pt x="13" y="76"/>
                      </a:lnTo>
                      <a:lnTo>
                        <a:pt x="0" y="73"/>
                      </a:lnTo>
                      <a:lnTo>
                        <a:pt x="8" y="62"/>
                      </a:lnTo>
                      <a:lnTo>
                        <a:pt x="13" y="53"/>
                      </a:lnTo>
                      <a:lnTo>
                        <a:pt x="17" y="42"/>
                      </a:lnTo>
                      <a:lnTo>
                        <a:pt x="20" y="31"/>
                      </a:lnTo>
                      <a:lnTo>
                        <a:pt x="22" y="23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58844" name="Freeform 60"/>
            <p:cNvSpPr>
              <a:spLocks/>
            </p:cNvSpPr>
            <p:nvPr/>
          </p:nvSpPr>
          <p:spPr bwMode="auto">
            <a:xfrm>
              <a:off x="3223" y="1200"/>
              <a:ext cx="221" cy="220"/>
            </a:xfrm>
            <a:custGeom>
              <a:avLst/>
              <a:gdLst>
                <a:gd name="T0" fmla="*/ 208 w 221"/>
                <a:gd name="T1" fmla="*/ 79 h 220"/>
                <a:gd name="T2" fmla="*/ 169 w 221"/>
                <a:gd name="T3" fmla="*/ 17 h 220"/>
                <a:gd name="T4" fmla="*/ 139 w 221"/>
                <a:gd name="T5" fmla="*/ 0 h 220"/>
                <a:gd name="T6" fmla="*/ 195 w 221"/>
                <a:gd name="T7" fmla="*/ 92 h 220"/>
                <a:gd name="T8" fmla="*/ 208 w 221"/>
                <a:gd name="T9" fmla="*/ 139 h 220"/>
                <a:gd name="T10" fmla="*/ 51 w 221"/>
                <a:gd name="T11" fmla="*/ 159 h 220"/>
                <a:gd name="T12" fmla="*/ 200 w 221"/>
                <a:gd name="T13" fmla="*/ 155 h 220"/>
                <a:gd name="T14" fmla="*/ 0 w 221"/>
                <a:gd name="T15" fmla="*/ 220 h 220"/>
                <a:gd name="T16" fmla="*/ 221 w 221"/>
                <a:gd name="T17" fmla="*/ 169 h 220"/>
                <a:gd name="T18" fmla="*/ 208 w 221"/>
                <a:gd name="T19" fmla="*/ 7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20">
                  <a:moveTo>
                    <a:pt x="208" y="79"/>
                  </a:moveTo>
                  <a:lnTo>
                    <a:pt x="169" y="17"/>
                  </a:lnTo>
                  <a:lnTo>
                    <a:pt x="139" y="0"/>
                  </a:lnTo>
                  <a:lnTo>
                    <a:pt x="195" y="92"/>
                  </a:lnTo>
                  <a:lnTo>
                    <a:pt x="208" y="139"/>
                  </a:lnTo>
                  <a:lnTo>
                    <a:pt x="51" y="159"/>
                  </a:lnTo>
                  <a:lnTo>
                    <a:pt x="200" y="155"/>
                  </a:lnTo>
                  <a:lnTo>
                    <a:pt x="0" y="220"/>
                  </a:lnTo>
                  <a:lnTo>
                    <a:pt x="221" y="169"/>
                  </a:lnTo>
                  <a:lnTo>
                    <a:pt x="208" y="79"/>
                  </a:lnTo>
                  <a:close/>
                </a:path>
              </a:pathLst>
            </a:custGeom>
            <a:solidFill>
              <a:srgbClr val="10A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8845" name="Group 61"/>
            <p:cNvGrpSpPr>
              <a:grpSpLocks/>
            </p:cNvGrpSpPr>
            <p:nvPr/>
          </p:nvGrpSpPr>
          <p:grpSpPr bwMode="auto">
            <a:xfrm>
              <a:off x="2896" y="1376"/>
              <a:ext cx="316" cy="267"/>
              <a:chOff x="2382" y="1431"/>
              <a:chExt cx="316" cy="267"/>
            </a:xfrm>
          </p:grpSpPr>
          <p:sp>
            <p:nvSpPr>
              <p:cNvPr id="758846" name="Freeform 62"/>
              <p:cNvSpPr>
                <a:spLocks/>
              </p:cNvSpPr>
              <p:nvPr/>
            </p:nvSpPr>
            <p:spPr bwMode="auto">
              <a:xfrm>
                <a:off x="2669" y="1431"/>
                <a:ext cx="29" cy="92"/>
              </a:xfrm>
              <a:custGeom>
                <a:avLst/>
                <a:gdLst>
                  <a:gd name="T0" fmla="*/ 14 w 29"/>
                  <a:gd name="T1" fmla="*/ 12 h 92"/>
                  <a:gd name="T2" fmla="*/ 29 w 29"/>
                  <a:gd name="T3" fmla="*/ 48 h 92"/>
                  <a:gd name="T4" fmla="*/ 24 w 29"/>
                  <a:gd name="T5" fmla="*/ 74 h 92"/>
                  <a:gd name="T6" fmla="*/ 14 w 29"/>
                  <a:gd name="T7" fmla="*/ 92 h 92"/>
                  <a:gd name="T8" fmla="*/ 10 w 29"/>
                  <a:gd name="T9" fmla="*/ 92 h 92"/>
                  <a:gd name="T10" fmla="*/ 10 w 29"/>
                  <a:gd name="T11" fmla="*/ 43 h 92"/>
                  <a:gd name="T12" fmla="*/ 0 w 29"/>
                  <a:gd name="T13" fmla="*/ 31 h 92"/>
                  <a:gd name="T14" fmla="*/ 5 w 29"/>
                  <a:gd name="T15" fmla="*/ 21 h 92"/>
                  <a:gd name="T16" fmla="*/ 14 w 29"/>
                  <a:gd name="T17" fmla="*/ 0 h 92"/>
                  <a:gd name="T18" fmla="*/ 14 w 29"/>
                  <a:gd name="T19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92">
                    <a:moveTo>
                      <a:pt x="14" y="12"/>
                    </a:moveTo>
                    <a:lnTo>
                      <a:pt x="29" y="48"/>
                    </a:lnTo>
                    <a:lnTo>
                      <a:pt x="24" y="74"/>
                    </a:lnTo>
                    <a:lnTo>
                      <a:pt x="14" y="92"/>
                    </a:lnTo>
                    <a:lnTo>
                      <a:pt x="10" y="92"/>
                    </a:lnTo>
                    <a:lnTo>
                      <a:pt x="10" y="43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4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847" name="Freeform 63"/>
              <p:cNvSpPr>
                <a:spLocks/>
              </p:cNvSpPr>
              <p:nvPr/>
            </p:nvSpPr>
            <p:spPr bwMode="auto">
              <a:xfrm>
                <a:off x="2382" y="1533"/>
                <a:ext cx="123" cy="165"/>
              </a:xfrm>
              <a:custGeom>
                <a:avLst/>
                <a:gdLst>
                  <a:gd name="T0" fmla="*/ 30 w 123"/>
                  <a:gd name="T1" fmla="*/ 0 h 165"/>
                  <a:gd name="T2" fmla="*/ 74 w 123"/>
                  <a:gd name="T3" fmla="*/ 26 h 165"/>
                  <a:gd name="T4" fmla="*/ 101 w 123"/>
                  <a:gd name="T5" fmla="*/ 61 h 165"/>
                  <a:gd name="T6" fmla="*/ 114 w 123"/>
                  <a:gd name="T7" fmla="*/ 87 h 165"/>
                  <a:gd name="T8" fmla="*/ 118 w 123"/>
                  <a:gd name="T9" fmla="*/ 108 h 165"/>
                  <a:gd name="T10" fmla="*/ 123 w 123"/>
                  <a:gd name="T11" fmla="*/ 132 h 165"/>
                  <a:gd name="T12" fmla="*/ 123 w 123"/>
                  <a:gd name="T13" fmla="*/ 152 h 165"/>
                  <a:gd name="T14" fmla="*/ 78 w 123"/>
                  <a:gd name="T15" fmla="*/ 165 h 165"/>
                  <a:gd name="T16" fmla="*/ 70 w 123"/>
                  <a:gd name="T17" fmla="*/ 127 h 165"/>
                  <a:gd name="T18" fmla="*/ 66 w 123"/>
                  <a:gd name="T19" fmla="*/ 104 h 165"/>
                  <a:gd name="T20" fmla="*/ 44 w 123"/>
                  <a:gd name="T21" fmla="*/ 74 h 165"/>
                  <a:gd name="T22" fmla="*/ 30 w 123"/>
                  <a:gd name="T23" fmla="*/ 57 h 165"/>
                  <a:gd name="T24" fmla="*/ 17 w 123"/>
                  <a:gd name="T25" fmla="*/ 40 h 165"/>
                  <a:gd name="T26" fmla="*/ 0 w 123"/>
                  <a:gd name="T27" fmla="*/ 26 h 165"/>
                  <a:gd name="T28" fmla="*/ 30 w 123"/>
                  <a:gd name="T2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3" h="165">
                    <a:moveTo>
                      <a:pt x="30" y="0"/>
                    </a:moveTo>
                    <a:lnTo>
                      <a:pt x="74" y="26"/>
                    </a:lnTo>
                    <a:lnTo>
                      <a:pt x="101" y="61"/>
                    </a:lnTo>
                    <a:lnTo>
                      <a:pt x="114" y="87"/>
                    </a:lnTo>
                    <a:lnTo>
                      <a:pt x="118" y="108"/>
                    </a:lnTo>
                    <a:lnTo>
                      <a:pt x="123" y="132"/>
                    </a:lnTo>
                    <a:lnTo>
                      <a:pt x="123" y="152"/>
                    </a:lnTo>
                    <a:lnTo>
                      <a:pt x="78" y="165"/>
                    </a:lnTo>
                    <a:lnTo>
                      <a:pt x="70" y="127"/>
                    </a:lnTo>
                    <a:lnTo>
                      <a:pt x="66" y="104"/>
                    </a:lnTo>
                    <a:lnTo>
                      <a:pt x="44" y="74"/>
                    </a:lnTo>
                    <a:lnTo>
                      <a:pt x="30" y="57"/>
                    </a:lnTo>
                    <a:lnTo>
                      <a:pt x="17" y="4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8848" name="Group 64"/>
            <p:cNvGrpSpPr>
              <a:grpSpLocks/>
            </p:cNvGrpSpPr>
            <p:nvPr/>
          </p:nvGrpSpPr>
          <p:grpSpPr bwMode="auto">
            <a:xfrm>
              <a:off x="2894" y="1027"/>
              <a:ext cx="1302" cy="1278"/>
              <a:chOff x="2380" y="1082"/>
              <a:chExt cx="1302" cy="1278"/>
            </a:xfrm>
          </p:grpSpPr>
          <p:sp>
            <p:nvSpPr>
              <p:cNvPr id="758849" name="Freeform 65"/>
              <p:cNvSpPr>
                <a:spLocks/>
              </p:cNvSpPr>
              <p:nvPr/>
            </p:nvSpPr>
            <p:spPr bwMode="auto">
              <a:xfrm>
                <a:off x="3241" y="1082"/>
                <a:ext cx="441" cy="1278"/>
              </a:xfrm>
              <a:custGeom>
                <a:avLst/>
                <a:gdLst>
                  <a:gd name="T0" fmla="*/ 65 w 441"/>
                  <a:gd name="T1" fmla="*/ 0 h 1278"/>
                  <a:gd name="T2" fmla="*/ 86 w 441"/>
                  <a:gd name="T3" fmla="*/ 13 h 1278"/>
                  <a:gd name="T4" fmla="*/ 111 w 441"/>
                  <a:gd name="T5" fmla="*/ 30 h 1278"/>
                  <a:gd name="T6" fmla="*/ 137 w 441"/>
                  <a:gd name="T7" fmla="*/ 47 h 1278"/>
                  <a:gd name="T8" fmla="*/ 177 w 441"/>
                  <a:gd name="T9" fmla="*/ 68 h 1278"/>
                  <a:gd name="T10" fmla="*/ 264 w 441"/>
                  <a:gd name="T11" fmla="*/ 122 h 1278"/>
                  <a:gd name="T12" fmla="*/ 301 w 441"/>
                  <a:gd name="T13" fmla="*/ 138 h 1278"/>
                  <a:gd name="T14" fmla="*/ 321 w 441"/>
                  <a:gd name="T15" fmla="*/ 146 h 1278"/>
                  <a:gd name="T16" fmla="*/ 340 w 441"/>
                  <a:gd name="T17" fmla="*/ 163 h 1278"/>
                  <a:gd name="T18" fmla="*/ 388 w 441"/>
                  <a:gd name="T19" fmla="*/ 375 h 1278"/>
                  <a:gd name="T20" fmla="*/ 394 w 441"/>
                  <a:gd name="T21" fmla="*/ 459 h 1278"/>
                  <a:gd name="T22" fmla="*/ 386 w 441"/>
                  <a:gd name="T23" fmla="*/ 482 h 1278"/>
                  <a:gd name="T24" fmla="*/ 407 w 441"/>
                  <a:gd name="T25" fmla="*/ 573 h 1278"/>
                  <a:gd name="T26" fmla="*/ 412 w 441"/>
                  <a:gd name="T27" fmla="*/ 722 h 1278"/>
                  <a:gd name="T28" fmla="*/ 422 w 441"/>
                  <a:gd name="T29" fmla="*/ 790 h 1278"/>
                  <a:gd name="T30" fmla="*/ 428 w 441"/>
                  <a:gd name="T31" fmla="*/ 836 h 1278"/>
                  <a:gd name="T32" fmla="*/ 437 w 441"/>
                  <a:gd name="T33" fmla="*/ 830 h 1278"/>
                  <a:gd name="T34" fmla="*/ 441 w 441"/>
                  <a:gd name="T35" fmla="*/ 874 h 1278"/>
                  <a:gd name="T36" fmla="*/ 420 w 441"/>
                  <a:gd name="T37" fmla="*/ 889 h 1278"/>
                  <a:gd name="T38" fmla="*/ 391 w 441"/>
                  <a:gd name="T39" fmla="*/ 902 h 1278"/>
                  <a:gd name="T40" fmla="*/ 365 w 441"/>
                  <a:gd name="T41" fmla="*/ 912 h 1278"/>
                  <a:gd name="T42" fmla="*/ 337 w 441"/>
                  <a:gd name="T43" fmla="*/ 922 h 1278"/>
                  <a:gd name="T44" fmla="*/ 315 w 441"/>
                  <a:gd name="T45" fmla="*/ 929 h 1278"/>
                  <a:gd name="T46" fmla="*/ 290 w 441"/>
                  <a:gd name="T47" fmla="*/ 929 h 1278"/>
                  <a:gd name="T48" fmla="*/ 272 w 441"/>
                  <a:gd name="T49" fmla="*/ 925 h 1278"/>
                  <a:gd name="T50" fmla="*/ 261 w 441"/>
                  <a:gd name="T51" fmla="*/ 914 h 1278"/>
                  <a:gd name="T52" fmla="*/ 258 w 441"/>
                  <a:gd name="T53" fmla="*/ 878 h 1278"/>
                  <a:gd name="T54" fmla="*/ 287 w 441"/>
                  <a:gd name="T55" fmla="*/ 883 h 1278"/>
                  <a:gd name="T56" fmla="*/ 277 w 441"/>
                  <a:gd name="T57" fmla="*/ 856 h 1278"/>
                  <a:gd name="T58" fmla="*/ 279 w 441"/>
                  <a:gd name="T59" fmla="*/ 805 h 1278"/>
                  <a:gd name="T60" fmla="*/ 272 w 441"/>
                  <a:gd name="T61" fmla="*/ 775 h 1278"/>
                  <a:gd name="T62" fmla="*/ 266 w 441"/>
                  <a:gd name="T63" fmla="*/ 740 h 1278"/>
                  <a:gd name="T64" fmla="*/ 257 w 441"/>
                  <a:gd name="T65" fmla="*/ 691 h 1278"/>
                  <a:gd name="T66" fmla="*/ 240 w 441"/>
                  <a:gd name="T67" fmla="*/ 638 h 1278"/>
                  <a:gd name="T68" fmla="*/ 226 w 441"/>
                  <a:gd name="T69" fmla="*/ 506 h 1278"/>
                  <a:gd name="T70" fmla="*/ 201 w 441"/>
                  <a:gd name="T71" fmla="*/ 696 h 1278"/>
                  <a:gd name="T72" fmla="*/ 211 w 441"/>
                  <a:gd name="T73" fmla="*/ 812 h 1278"/>
                  <a:gd name="T74" fmla="*/ 246 w 441"/>
                  <a:gd name="T75" fmla="*/ 934 h 1278"/>
                  <a:gd name="T76" fmla="*/ 323 w 441"/>
                  <a:gd name="T77" fmla="*/ 1162 h 1278"/>
                  <a:gd name="T78" fmla="*/ 262 w 441"/>
                  <a:gd name="T79" fmla="*/ 1206 h 1278"/>
                  <a:gd name="T80" fmla="*/ 221 w 441"/>
                  <a:gd name="T81" fmla="*/ 1230 h 1278"/>
                  <a:gd name="T82" fmla="*/ 190 w 441"/>
                  <a:gd name="T83" fmla="*/ 1245 h 1278"/>
                  <a:gd name="T84" fmla="*/ 170 w 441"/>
                  <a:gd name="T85" fmla="*/ 1250 h 1278"/>
                  <a:gd name="T86" fmla="*/ 145 w 441"/>
                  <a:gd name="T87" fmla="*/ 1258 h 1278"/>
                  <a:gd name="T88" fmla="*/ 119 w 441"/>
                  <a:gd name="T89" fmla="*/ 1267 h 1278"/>
                  <a:gd name="T90" fmla="*/ 86 w 441"/>
                  <a:gd name="T91" fmla="*/ 1278 h 1278"/>
                  <a:gd name="T92" fmla="*/ 47 w 441"/>
                  <a:gd name="T93" fmla="*/ 1038 h 1278"/>
                  <a:gd name="T94" fmla="*/ 22 w 441"/>
                  <a:gd name="T95" fmla="*/ 874 h 1278"/>
                  <a:gd name="T96" fmla="*/ 8 w 441"/>
                  <a:gd name="T97" fmla="*/ 718 h 1278"/>
                  <a:gd name="T98" fmla="*/ 0 w 441"/>
                  <a:gd name="T99" fmla="*/ 506 h 1278"/>
                  <a:gd name="T100" fmla="*/ 1 w 441"/>
                  <a:gd name="T101" fmla="*/ 420 h 1278"/>
                  <a:gd name="T102" fmla="*/ 7 w 441"/>
                  <a:gd name="T103" fmla="*/ 335 h 1278"/>
                  <a:gd name="T104" fmla="*/ 24 w 441"/>
                  <a:gd name="T105" fmla="*/ 212 h 1278"/>
                  <a:gd name="T106" fmla="*/ 34 w 441"/>
                  <a:gd name="T107" fmla="*/ 183 h 1278"/>
                  <a:gd name="T108" fmla="*/ 47 w 441"/>
                  <a:gd name="T109" fmla="*/ 148 h 1278"/>
                  <a:gd name="T110" fmla="*/ 56 w 441"/>
                  <a:gd name="T111" fmla="*/ 112 h 1278"/>
                  <a:gd name="T112" fmla="*/ 61 w 441"/>
                  <a:gd name="T113" fmla="*/ 86 h 1278"/>
                  <a:gd name="T114" fmla="*/ 67 w 441"/>
                  <a:gd name="T115" fmla="*/ 50 h 1278"/>
                  <a:gd name="T116" fmla="*/ 65 w 441"/>
                  <a:gd name="T117" fmla="*/ 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1" h="1278">
                    <a:moveTo>
                      <a:pt x="65" y="0"/>
                    </a:moveTo>
                    <a:lnTo>
                      <a:pt x="86" y="13"/>
                    </a:lnTo>
                    <a:lnTo>
                      <a:pt x="111" y="30"/>
                    </a:lnTo>
                    <a:lnTo>
                      <a:pt x="137" y="47"/>
                    </a:lnTo>
                    <a:lnTo>
                      <a:pt x="177" y="68"/>
                    </a:lnTo>
                    <a:lnTo>
                      <a:pt x="264" y="122"/>
                    </a:lnTo>
                    <a:lnTo>
                      <a:pt x="301" y="138"/>
                    </a:lnTo>
                    <a:lnTo>
                      <a:pt x="321" y="146"/>
                    </a:lnTo>
                    <a:lnTo>
                      <a:pt x="340" y="163"/>
                    </a:lnTo>
                    <a:lnTo>
                      <a:pt x="388" y="375"/>
                    </a:lnTo>
                    <a:lnTo>
                      <a:pt x="394" y="459"/>
                    </a:lnTo>
                    <a:lnTo>
                      <a:pt x="386" y="482"/>
                    </a:lnTo>
                    <a:lnTo>
                      <a:pt x="407" y="573"/>
                    </a:lnTo>
                    <a:lnTo>
                      <a:pt x="412" y="722"/>
                    </a:lnTo>
                    <a:lnTo>
                      <a:pt x="422" y="790"/>
                    </a:lnTo>
                    <a:lnTo>
                      <a:pt x="428" y="836"/>
                    </a:lnTo>
                    <a:lnTo>
                      <a:pt x="437" y="830"/>
                    </a:lnTo>
                    <a:lnTo>
                      <a:pt x="441" y="874"/>
                    </a:lnTo>
                    <a:lnTo>
                      <a:pt x="420" y="889"/>
                    </a:lnTo>
                    <a:lnTo>
                      <a:pt x="391" y="902"/>
                    </a:lnTo>
                    <a:lnTo>
                      <a:pt x="365" y="912"/>
                    </a:lnTo>
                    <a:lnTo>
                      <a:pt x="337" y="922"/>
                    </a:lnTo>
                    <a:lnTo>
                      <a:pt x="315" y="929"/>
                    </a:lnTo>
                    <a:lnTo>
                      <a:pt x="290" y="929"/>
                    </a:lnTo>
                    <a:lnTo>
                      <a:pt x="272" y="925"/>
                    </a:lnTo>
                    <a:lnTo>
                      <a:pt x="261" y="914"/>
                    </a:lnTo>
                    <a:lnTo>
                      <a:pt x="258" y="878"/>
                    </a:lnTo>
                    <a:lnTo>
                      <a:pt x="287" y="883"/>
                    </a:lnTo>
                    <a:lnTo>
                      <a:pt x="277" y="856"/>
                    </a:lnTo>
                    <a:lnTo>
                      <a:pt x="279" y="805"/>
                    </a:lnTo>
                    <a:lnTo>
                      <a:pt x="272" y="775"/>
                    </a:lnTo>
                    <a:lnTo>
                      <a:pt x="266" y="740"/>
                    </a:lnTo>
                    <a:lnTo>
                      <a:pt x="257" y="691"/>
                    </a:lnTo>
                    <a:lnTo>
                      <a:pt x="240" y="638"/>
                    </a:lnTo>
                    <a:lnTo>
                      <a:pt x="226" y="506"/>
                    </a:lnTo>
                    <a:lnTo>
                      <a:pt x="201" y="696"/>
                    </a:lnTo>
                    <a:lnTo>
                      <a:pt x="211" y="812"/>
                    </a:lnTo>
                    <a:lnTo>
                      <a:pt x="246" y="934"/>
                    </a:lnTo>
                    <a:lnTo>
                      <a:pt x="323" y="1162"/>
                    </a:lnTo>
                    <a:lnTo>
                      <a:pt x="262" y="1206"/>
                    </a:lnTo>
                    <a:lnTo>
                      <a:pt x="221" y="1230"/>
                    </a:lnTo>
                    <a:lnTo>
                      <a:pt x="190" y="1245"/>
                    </a:lnTo>
                    <a:lnTo>
                      <a:pt x="170" y="1250"/>
                    </a:lnTo>
                    <a:lnTo>
                      <a:pt x="145" y="1258"/>
                    </a:lnTo>
                    <a:lnTo>
                      <a:pt x="119" y="1267"/>
                    </a:lnTo>
                    <a:lnTo>
                      <a:pt x="86" y="1278"/>
                    </a:lnTo>
                    <a:lnTo>
                      <a:pt x="47" y="1038"/>
                    </a:lnTo>
                    <a:lnTo>
                      <a:pt x="22" y="874"/>
                    </a:lnTo>
                    <a:lnTo>
                      <a:pt x="8" y="718"/>
                    </a:lnTo>
                    <a:lnTo>
                      <a:pt x="0" y="506"/>
                    </a:lnTo>
                    <a:lnTo>
                      <a:pt x="1" y="420"/>
                    </a:lnTo>
                    <a:lnTo>
                      <a:pt x="7" y="335"/>
                    </a:lnTo>
                    <a:lnTo>
                      <a:pt x="24" y="212"/>
                    </a:lnTo>
                    <a:lnTo>
                      <a:pt x="34" y="183"/>
                    </a:lnTo>
                    <a:lnTo>
                      <a:pt x="47" y="148"/>
                    </a:lnTo>
                    <a:lnTo>
                      <a:pt x="56" y="112"/>
                    </a:lnTo>
                    <a:lnTo>
                      <a:pt x="61" y="86"/>
                    </a:lnTo>
                    <a:lnTo>
                      <a:pt x="67" y="5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850" name="Freeform 66"/>
              <p:cNvSpPr>
                <a:spLocks/>
              </p:cNvSpPr>
              <p:nvPr/>
            </p:nvSpPr>
            <p:spPr bwMode="auto">
              <a:xfrm>
                <a:off x="2380" y="1082"/>
                <a:ext cx="750" cy="1185"/>
              </a:xfrm>
              <a:custGeom>
                <a:avLst/>
                <a:gdLst>
                  <a:gd name="T0" fmla="*/ 732 w 750"/>
                  <a:gd name="T1" fmla="*/ 14 h 1185"/>
                  <a:gd name="T2" fmla="*/ 665 w 750"/>
                  <a:gd name="T3" fmla="*/ 16 h 1185"/>
                  <a:gd name="T4" fmla="*/ 599 w 750"/>
                  <a:gd name="T5" fmla="*/ 25 h 1185"/>
                  <a:gd name="T6" fmla="*/ 577 w 750"/>
                  <a:gd name="T7" fmla="*/ 24 h 1185"/>
                  <a:gd name="T8" fmla="*/ 553 w 750"/>
                  <a:gd name="T9" fmla="*/ 36 h 1185"/>
                  <a:gd name="T10" fmla="*/ 540 w 750"/>
                  <a:gd name="T11" fmla="*/ 50 h 1185"/>
                  <a:gd name="T12" fmla="*/ 521 w 750"/>
                  <a:gd name="T13" fmla="*/ 80 h 1185"/>
                  <a:gd name="T14" fmla="*/ 458 w 750"/>
                  <a:gd name="T15" fmla="*/ 152 h 1185"/>
                  <a:gd name="T16" fmla="*/ 429 w 750"/>
                  <a:gd name="T17" fmla="*/ 181 h 1185"/>
                  <a:gd name="T18" fmla="*/ 301 w 750"/>
                  <a:gd name="T19" fmla="*/ 335 h 1185"/>
                  <a:gd name="T20" fmla="*/ 292 w 750"/>
                  <a:gd name="T21" fmla="*/ 350 h 1185"/>
                  <a:gd name="T22" fmla="*/ 183 w 750"/>
                  <a:gd name="T23" fmla="*/ 389 h 1185"/>
                  <a:gd name="T24" fmla="*/ 47 w 750"/>
                  <a:gd name="T25" fmla="*/ 458 h 1185"/>
                  <a:gd name="T26" fmla="*/ 0 w 750"/>
                  <a:gd name="T27" fmla="*/ 477 h 1185"/>
                  <a:gd name="T28" fmla="*/ 40 w 750"/>
                  <a:gd name="T29" fmla="*/ 514 h 1185"/>
                  <a:gd name="T30" fmla="*/ 68 w 750"/>
                  <a:gd name="T31" fmla="*/ 557 h 1185"/>
                  <a:gd name="T32" fmla="*/ 82 w 750"/>
                  <a:gd name="T33" fmla="*/ 613 h 1185"/>
                  <a:gd name="T34" fmla="*/ 122 w 750"/>
                  <a:gd name="T35" fmla="*/ 579 h 1185"/>
                  <a:gd name="T36" fmla="*/ 312 w 750"/>
                  <a:gd name="T37" fmla="*/ 506 h 1185"/>
                  <a:gd name="T38" fmla="*/ 531 w 750"/>
                  <a:gd name="T39" fmla="*/ 345 h 1185"/>
                  <a:gd name="T40" fmla="*/ 558 w 750"/>
                  <a:gd name="T41" fmla="*/ 477 h 1185"/>
                  <a:gd name="T42" fmla="*/ 609 w 750"/>
                  <a:gd name="T43" fmla="*/ 625 h 1185"/>
                  <a:gd name="T44" fmla="*/ 568 w 750"/>
                  <a:gd name="T45" fmla="*/ 750 h 1185"/>
                  <a:gd name="T46" fmla="*/ 502 w 750"/>
                  <a:gd name="T47" fmla="*/ 887 h 1185"/>
                  <a:gd name="T48" fmla="*/ 442 w 750"/>
                  <a:gd name="T49" fmla="*/ 1028 h 1185"/>
                  <a:gd name="T50" fmla="*/ 444 w 750"/>
                  <a:gd name="T51" fmla="*/ 1072 h 1185"/>
                  <a:gd name="T52" fmla="*/ 535 w 750"/>
                  <a:gd name="T53" fmla="*/ 1185 h 1185"/>
                  <a:gd name="T54" fmla="*/ 598 w 750"/>
                  <a:gd name="T55" fmla="*/ 1046 h 1185"/>
                  <a:gd name="T56" fmla="*/ 617 w 750"/>
                  <a:gd name="T57" fmla="*/ 957 h 1185"/>
                  <a:gd name="T58" fmla="*/ 636 w 750"/>
                  <a:gd name="T59" fmla="*/ 783 h 1185"/>
                  <a:gd name="T60" fmla="*/ 653 w 750"/>
                  <a:gd name="T61" fmla="*/ 393 h 1185"/>
                  <a:gd name="T62" fmla="*/ 706 w 750"/>
                  <a:gd name="T63" fmla="*/ 115 h 1185"/>
                  <a:gd name="T64" fmla="*/ 720 w 750"/>
                  <a:gd name="T65" fmla="*/ 75 h 1185"/>
                  <a:gd name="T66" fmla="*/ 739 w 750"/>
                  <a:gd name="T67" fmla="*/ 30 h 1185"/>
                  <a:gd name="T68" fmla="*/ 750 w 750"/>
                  <a:gd name="T69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0" h="1185">
                    <a:moveTo>
                      <a:pt x="750" y="0"/>
                    </a:moveTo>
                    <a:lnTo>
                      <a:pt x="732" y="14"/>
                    </a:lnTo>
                    <a:lnTo>
                      <a:pt x="694" y="14"/>
                    </a:lnTo>
                    <a:lnTo>
                      <a:pt x="665" y="16"/>
                    </a:lnTo>
                    <a:lnTo>
                      <a:pt x="636" y="19"/>
                    </a:lnTo>
                    <a:lnTo>
                      <a:pt x="599" y="25"/>
                    </a:lnTo>
                    <a:lnTo>
                      <a:pt x="588" y="23"/>
                    </a:lnTo>
                    <a:lnTo>
                      <a:pt x="577" y="24"/>
                    </a:lnTo>
                    <a:lnTo>
                      <a:pt x="566" y="28"/>
                    </a:lnTo>
                    <a:lnTo>
                      <a:pt x="553" y="36"/>
                    </a:lnTo>
                    <a:lnTo>
                      <a:pt x="548" y="44"/>
                    </a:lnTo>
                    <a:lnTo>
                      <a:pt x="540" y="50"/>
                    </a:lnTo>
                    <a:lnTo>
                      <a:pt x="529" y="62"/>
                    </a:lnTo>
                    <a:lnTo>
                      <a:pt x="521" y="80"/>
                    </a:lnTo>
                    <a:lnTo>
                      <a:pt x="512" y="93"/>
                    </a:lnTo>
                    <a:lnTo>
                      <a:pt x="458" y="152"/>
                    </a:lnTo>
                    <a:lnTo>
                      <a:pt x="445" y="155"/>
                    </a:lnTo>
                    <a:lnTo>
                      <a:pt x="429" y="181"/>
                    </a:lnTo>
                    <a:lnTo>
                      <a:pt x="299" y="328"/>
                    </a:lnTo>
                    <a:lnTo>
                      <a:pt x="301" y="335"/>
                    </a:lnTo>
                    <a:lnTo>
                      <a:pt x="287" y="341"/>
                    </a:lnTo>
                    <a:lnTo>
                      <a:pt x="292" y="350"/>
                    </a:lnTo>
                    <a:lnTo>
                      <a:pt x="244" y="368"/>
                    </a:lnTo>
                    <a:lnTo>
                      <a:pt x="183" y="389"/>
                    </a:lnTo>
                    <a:lnTo>
                      <a:pt x="150" y="409"/>
                    </a:lnTo>
                    <a:lnTo>
                      <a:pt x="47" y="458"/>
                    </a:lnTo>
                    <a:lnTo>
                      <a:pt x="31" y="454"/>
                    </a:lnTo>
                    <a:lnTo>
                      <a:pt x="0" y="477"/>
                    </a:lnTo>
                    <a:lnTo>
                      <a:pt x="19" y="491"/>
                    </a:lnTo>
                    <a:lnTo>
                      <a:pt x="40" y="514"/>
                    </a:lnTo>
                    <a:lnTo>
                      <a:pt x="55" y="535"/>
                    </a:lnTo>
                    <a:lnTo>
                      <a:pt x="68" y="557"/>
                    </a:lnTo>
                    <a:lnTo>
                      <a:pt x="78" y="593"/>
                    </a:lnTo>
                    <a:lnTo>
                      <a:pt x="82" y="613"/>
                    </a:lnTo>
                    <a:lnTo>
                      <a:pt x="122" y="603"/>
                    </a:lnTo>
                    <a:lnTo>
                      <a:pt x="122" y="579"/>
                    </a:lnTo>
                    <a:lnTo>
                      <a:pt x="250" y="537"/>
                    </a:lnTo>
                    <a:lnTo>
                      <a:pt x="312" y="506"/>
                    </a:lnTo>
                    <a:lnTo>
                      <a:pt x="392" y="465"/>
                    </a:lnTo>
                    <a:lnTo>
                      <a:pt x="531" y="345"/>
                    </a:lnTo>
                    <a:lnTo>
                      <a:pt x="550" y="430"/>
                    </a:lnTo>
                    <a:lnTo>
                      <a:pt x="558" y="477"/>
                    </a:lnTo>
                    <a:lnTo>
                      <a:pt x="572" y="524"/>
                    </a:lnTo>
                    <a:lnTo>
                      <a:pt x="609" y="625"/>
                    </a:lnTo>
                    <a:lnTo>
                      <a:pt x="591" y="686"/>
                    </a:lnTo>
                    <a:lnTo>
                      <a:pt x="568" y="750"/>
                    </a:lnTo>
                    <a:lnTo>
                      <a:pt x="534" y="825"/>
                    </a:lnTo>
                    <a:lnTo>
                      <a:pt x="502" y="887"/>
                    </a:lnTo>
                    <a:lnTo>
                      <a:pt x="445" y="1003"/>
                    </a:lnTo>
                    <a:lnTo>
                      <a:pt x="442" y="1028"/>
                    </a:lnTo>
                    <a:lnTo>
                      <a:pt x="443" y="1050"/>
                    </a:lnTo>
                    <a:lnTo>
                      <a:pt x="444" y="1072"/>
                    </a:lnTo>
                    <a:lnTo>
                      <a:pt x="503" y="1155"/>
                    </a:lnTo>
                    <a:lnTo>
                      <a:pt x="535" y="1185"/>
                    </a:lnTo>
                    <a:lnTo>
                      <a:pt x="586" y="1103"/>
                    </a:lnTo>
                    <a:lnTo>
                      <a:pt x="598" y="1046"/>
                    </a:lnTo>
                    <a:lnTo>
                      <a:pt x="611" y="998"/>
                    </a:lnTo>
                    <a:lnTo>
                      <a:pt x="617" y="957"/>
                    </a:lnTo>
                    <a:lnTo>
                      <a:pt x="628" y="886"/>
                    </a:lnTo>
                    <a:lnTo>
                      <a:pt x="636" y="783"/>
                    </a:lnTo>
                    <a:lnTo>
                      <a:pt x="647" y="608"/>
                    </a:lnTo>
                    <a:lnTo>
                      <a:pt x="653" y="393"/>
                    </a:lnTo>
                    <a:lnTo>
                      <a:pt x="698" y="141"/>
                    </a:lnTo>
                    <a:lnTo>
                      <a:pt x="706" y="115"/>
                    </a:lnTo>
                    <a:lnTo>
                      <a:pt x="712" y="100"/>
                    </a:lnTo>
                    <a:lnTo>
                      <a:pt x="720" y="75"/>
                    </a:lnTo>
                    <a:lnTo>
                      <a:pt x="728" y="53"/>
                    </a:lnTo>
                    <a:lnTo>
                      <a:pt x="739" y="30"/>
                    </a:lnTo>
                    <a:lnTo>
                      <a:pt x="748" y="1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8851" name="Group 67"/>
              <p:cNvGrpSpPr>
                <a:grpSpLocks/>
              </p:cNvGrpSpPr>
              <p:nvPr/>
            </p:nvGrpSpPr>
            <p:grpSpPr bwMode="auto">
              <a:xfrm>
                <a:off x="3241" y="1083"/>
                <a:ext cx="156" cy="1050"/>
                <a:chOff x="3241" y="1083"/>
                <a:chExt cx="156" cy="1050"/>
              </a:xfrm>
            </p:grpSpPr>
            <p:sp>
              <p:nvSpPr>
                <p:cNvPr id="758852" name="Freeform 68"/>
                <p:cNvSpPr>
                  <a:spLocks/>
                </p:cNvSpPr>
                <p:nvPr/>
              </p:nvSpPr>
              <p:spPr bwMode="auto">
                <a:xfrm>
                  <a:off x="3247" y="1095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1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1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53" name="Freeform 69"/>
                <p:cNvSpPr>
                  <a:spLocks/>
                </p:cNvSpPr>
                <p:nvPr/>
              </p:nvSpPr>
              <p:spPr bwMode="auto">
                <a:xfrm>
                  <a:off x="3241" y="1083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2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2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8854" name="Group 70"/>
              <p:cNvGrpSpPr>
                <a:grpSpLocks/>
              </p:cNvGrpSpPr>
              <p:nvPr/>
            </p:nvGrpSpPr>
            <p:grpSpPr bwMode="auto">
              <a:xfrm>
                <a:off x="2928" y="1082"/>
                <a:ext cx="203" cy="1012"/>
                <a:chOff x="2928" y="1082"/>
                <a:chExt cx="203" cy="1012"/>
              </a:xfrm>
            </p:grpSpPr>
            <p:sp>
              <p:nvSpPr>
                <p:cNvPr id="758855" name="Freeform 71"/>
                <p:cNvSpPr>
                  <a:spLocks/>
                </p:cNvSpPr>
                <p:nvPr/>
              </p:nvSpPr>
              <p:spPr bwMode="auto">
                <a:xfrm>
                  <a:off x="2929" y="1096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4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5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8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4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5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8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56" name="Freeform 72"/>
                <p:cNvSpPr>
                  <a:spLocks/>
                </p:cNvSpPr>
                <p:nvPr/>
              </p:nvSpPr>
              <p:spPr bwMode="auto">
                <a:xfrm>
                  <a:off x="2928" y="1082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5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2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1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5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2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1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8857" name="Group 73"/>
              <p:cNvGrpSpPr>
                <a:grpSpLocks/>
              </p:cNvGrpSpPr>
              <p:nvPr/>
            </p:nvGrpSpPr>
            <p:grpSpPr bwMode="auto">
              <a:xfrm>
                <a:off x="2669" y="1262"/>
                <a:ext cx="913" cy="315"/>
                <a:chOff x="2669" y="1262"/>
                <a:chExt cx="913" cy="315"/>
              </a:xfrm>
            </p:grpSpPr>
            <p:sp>
              <p:nvSpPr>
                <p:cNvPr id="758858" name="Freeform 74"/>
                <p:cNvSpPr>
                  <a:spLocks/>
                </p:cNvSpPr>
                <p:nvPr/>
              </p:nvSpPr>
              <p:spPr bwMode="auto">
                <a:xfrm>
                  <a:off x="2715" y="1262"/>
                  <a:ext cx="220" cy="210"/>
                </a:xfrm>
                <a:custGeom>
                  <a:avLst/>
                  <a:gdLst>
                    <a:gd name="T0" fmla="*/ 196 w 220"/>
                    <a:gd name="T1" fmla="*/ 166 h 210"/>
                    <a:gd name="T2" fmla="*/ 0 w 220"/>
                    <a:gd name="T3" fmla="*/ 210 h 210"/>
                    <a:gd name="T4" fmla="*/ 194 w 220"/>
                    <a:gd name="T5" fmla="*/ 153 h 210"/>
                    <a:gd name="T6" fmla="*/ 66 w 220"/>
                    <a:gd name="T7" fmla="*/ 152 h 210"/>
                    <a:gd name="T8" fmla="*/ 196 w 220"/>
                    <a:gd name="T9" fmla="*/ 135 h 210"/>
                    <a:gd name="T10" fmla="*/ 196 w 220"/>
                    <a:gd name="T11" fmla="*/ 110 h 210"/>
                    <a:gd name="T12" fmla="*/ 190 w 220"/>
                    <a:gd name="T13" fmla="*/ 85 h 210"/>
                    <a:gd name="T14" fmla="*/ 175 w 220"/>
                    <a:gd name="T15" fmla="*/ 55 h 210"/>
                    <a:gd name="T16" fmla="*/ 151 w 220"/>
                    <a:gd name="T17" fmla="*/ 22 h 210"/>
                    <a:gd name="T18" fmla="*/ 138 w 220"/>
                    <a:gd name="T19" fmla="*/ 0 h 210"/>
                    <a:gd name="T20" fmla="*/ 156 w 220"/>
                    <a:gd name="T21" fmla="*/ 9 h 210"/>
                    <a:gd name="T22" fmla="*/ 175 w 220"/>
                    <a:gd name="T23" fmla="*/ 34 h 210"/>
                    <a:gd name="T24" fmla="*/ 190 w 220"/>
                    <a:gd name="T25" fmla="*/ 62 h 210"/>
                    <a:gd name="T26" fmla="*/ 199 w 220"/>
                    <a:gd name="T27" fmla="*/ 82 h 210"/>
                    <a:gd name="T28" fmla="*/ 200 w 220"/>
                    <a:gd name="T29" fmla="*/ 112 h 210"/>
                    <a:gd name="T30" fmla="*/ 220 w 220"/>
                    <a:gd name="T31" fmla="*/ 68 h 210"/>
                    <a:gd name="T32" fmla="*/ 200 w 220"/>
                    <a:gd name="T33" fmla="*/ 135 h 210"/>
                    <a:gd name="T34" fmla="*/ 196 w 220"/>
                    <a:gd name="T35" fmla="*/ 166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0" h="210">
                      <a:moveTo>
                        <a:pt x="196" y="166"/>
                      </a:moveTo>
                      <a:lnTo>
                        <a:pt x="0" y="210"/>
                      </a:lnTo>
                      <a:lnTo>
                        <a:pt x="194" y="153"/>
                      </a:lnTo>
                      <a:lnTo>
                        <a:pt x="66" y="152"/>
                      </a:lnTo>
                      <a:lnTo>
                        <a:pt x="196" y="135"/>
                      </a:lnTo>
                      <a:lnTo>
                        <a:pt x="196" y="110"/>
                      </a:lnTo>
                      <a:lnTo>
                        <a:pt x="190" y="85"/>
                      </a:lnTo>
                      <a:lnTo>
                        <a:pt x="175" y="55"/>
                      </a:lnTo>
                      <a:lnTo>
                        <a:pt x="151" y="22"/>
                      </a:lnTo>
                      <a:lnTo>
                        <a:pt x="138" y="0"/>
                      </a:lnTo>
                      <a:lnTo>
                        <a:pt x="156" y="9"/>
                      </a:lnTo>
                      <a:lnTo>
                        <a:pt x="175" y="34"/>
                      </a:lnTo>
                      <a:lnTo>
                        <a:pt x="190" y="62"/>
                      </a:lnTo>
                      <a:lnTo>
                        <a:pt x="199" y="82"/>
                      </a:lnTo>
                      <a:lnTo>
                        <a:pt x="200" y="112"/>
                      </a:lnTo>
                      <a:lnTo>
                        <a:pt x="220" y="68"/>
                      </a:lnTo>
                      <a:lnTo>
                        <a:pt x="200" y="135"/>
                      </a:lnTo>
                      <a:lnTo>
                        <a:pt x="196" y="166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59" name="Freeform 75"/>
                <p:cNvSpPr>
                  <a:spLocks/>
                </p:cNvSpPr>
                <p:nvPr/>
              </p:nvSpPr>
              <p:spPr bwMode="auto">
                <a:xfrm>
                  <a:off x="2669" y="1435"/>
                  <a:ext cx="27" cy="92"/>
                </a:xfrm>
                <a:custGeom>
                  <a:avLst/>
                  <a:gdLst>
                    <a:gd name="T0" fmla="*/ 13 w 27"/>
                    <a:gd name="T1" fmla="*/ 0 h 92"/>
                    <a:gd name="T2" fmla="*/ 16 w 27"/>
                    <a:gd name="T3" fmla="*/ 20 h 92"/>
                    <a:gd name="T4" fmla="*/ 27 w 27"/>
                    <a:gd name="T5" fmla="*/ 40 h 92"/>
                    <a:gd name="T6" fmla="*/ 27 w 27"/>
                    <a:gd name="T7" fmla="*/ 60 h 92"/>
                    <a:gd name="T8" fmla="*/ 23 w 27"/>
                    <a:gd name="T9" fmla="*/ 77 h 92"/>
                    <a:gd name="T10" fmla="*/ 8 w 27"/>
                    <a:gd name="T11" fmla="*/ 92 h 92"/>
                    <a:gd name="T12" fmla="*/ 6 w 27"/>
                    <a:gd name="T13" fmla="*/ 36 h 92"/>
                    <a:gd name="T14" fmla="*/ 0 w 27"/>
                    <a:gd name="T15" fmla="*/ 30 h 92"/>
                    <a:gd name="T16" fmla="*/ 1 w 27"/>
                    <a:gd name="T17" fmla="*/ 17 h 92"/>
                    <a:gd name="T18" fmla="*/ 13 w 27"/>
                    <a:gd name="T1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92">
                      <a:moveTo>
                        <a:pt x="13" y="0"/>
                      </a:moveTo>
                      <a:lnTo>
                        <a:pt x="16" y="20"/>
                      </a:lnTo>
                      <a:lnTo>
                        <a:pt x="27" y="40"/>
                      </a:lnTo>
                      <a:lnTo>
                        <a:pt x="27" y="60"/>
                      </a:lnTo>
                      <a:lnTo>
                        <a:pt x="23" y="77"/>
                      </a:lnTo>
                      <a:lnTo>
                        <a:pt x="8" y="92"/>
                      </a:lnTo>
                      <a:lnTo>
                        <a:pt x="6" y="36"/>
                      </a:lnTo>
                      <a:lnTo>
                        <a:pt x="0" y="30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60" name="Freeform 76"/>
                <p:cNvSpPr>
                  <a:spLocks/>
                </p:cNvSpPr>
                <p:nvPr/>
              </p:nvSpPr>
              <p:spPr bwMode="auto">
                <a:xfrm>
                  <a:off x="3463" y="1473"/>
                  <a:ext cx="116" cy="104"/>
                </a:xfrm>
                <a:custGeom>
                  <a:avLst/>
                  <a:gdLst>
                    <a:gd name="T0" fmla="*/ 0 w 116"/>
                    <a:gd name="T1" fmla="*/ 104 h 104"/>
                    <a:gd name="T2" fmla="*/ 43 w 116"/>
                    <a:gd name="T3" fmla="*/ 73 h 104"/>
                    <a:gd name="T4" fmla="*/ 82 w 116"/>
                    <a:gd name="T5" fmla="*/ 46 h 104"/>
                    <a:gd name="T6" fmla="*/ 104 w 116"/>
                    <a:gd name="T7" fmla="*/ 15 h 104"/>
                    <a:gd name="T8" fmla="*/ 116 w 116"/>
                    <a:gd name="T9" fmla="*/ 0 h 104"/>
                    <a:gd name="T10" fmla="*/ 82 w 116"/>
                    <a:gd name="T11" fmla="*/ 21 h 104"/>
                    <a:gd name="T12" fmla="*/ 61 w 116"/>
                    <a:gd name="T13" fmla="*/ 37 h 104"/>
                    <a:gd name="T14" fmla="*/ 43 w 116"/>
                    <a:gd name="T15" fmla="*/ 49 h 104"/>
                    <a:gd name="T16" fmla="*/ 27 w 116"/>
                    <a:gd name="T17" fmla="*/ 67 h 104"/>
                    <a:gd name="T18" fmla="*/ 0 w 116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104">
                      <a:moveTo>
                        <a:pt x="0" y="104"/>
                      </a:moveTo>
                      <a:lnTo>
                        <a:pt x="43" y="73"/>
                      </a:lnTo>
                      <a:lnTo>
                        <a:pt x="82" y="46"/>
                      </a:lnTo>
                      <a:lnTo>
                        <a:pt x="104" y="15"/>
                      </a:lnTo>
                      <a:lnTo>
                        <a:pt x="116" y="0"/>
                      </a:lnTo>
                      <a:lnTo>
                        <a:pt x="82" y="21"/>
                      </a:lnTo>
                      <a:lnTo>
                        <a:pt x="61" y="37"/>
                      </a:lnTo>
                      <a:lnTo>
                        <a:pt x="43" y="49"/>
                      </a:lnTo>
                      <a:lnTo>
                        <a:pt x="27" y="67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61" name="Freeform 77"/>
                <p:cNvSpPr>
                  <a:spLocks/>
                </p:cNvSpPr>
                <p:nvPr/>
              </p:nvSpPr>
              <p:spPr bwMode="auto">
                <a:xfrm>
                  <a:off x="3520" y="1512"/>
                  <a:ext cx="62" cy="62"/>
                </a:xfrm>
                <a:custGeom>
                  <a:avLst/>
                  <a:gdLst>
                    <a:gd name="T0" fmla="*/ 0 w 62"/>
                    <a:gd name="T1" fmla="*/ 62 h 62"/>
                    <a:gd name="T2" fmla="*/ 62 w 62"/>
                    <a:gd name="T3" fmla="*/ 0 h 62"/>
                    <a:gd name="T4" fmla="*/ 43 w 62"/>
                    <a:gd name="T5" fmla="*/ 40 h 62"/>
                    <a:gd name="T6" fmla="*/ 0 w 62"/>
                    <a:gd name="T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62">
                      <a:moveTo>
                        <a:pt x="0" y="62"/>
                      </a:moveTo>
                      <a:lnTo>
                        <a:pt x="62" y="0"/>
                      </a:lnTo>
                      <a:lnTo>
                        <a:pt x="43" y="4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62" name="Freeform 78"/>
                <p:cNvSpPr>
                  <a:spLocks/>
                </p:cNvSpPr>
                <p:nvPr/>
              </p:nvSpPr>
              <p:spPr bwMode="auto">
                <a:xfrm>
                  <a:off x="3472" y="1355"/>
                  <a:ext cx="56" cy="183"/>
                </a:xfrm>
                <a:custGeom>
                  <a:avLst/>
                  <a:gdLst>
                    <a:gd name="T0" fmla="*/ 0 w 56"/>
                    <a:gd name="T1" fmla="*/ 183 h 183"/>
                    <a:gd name="T2" fmla="*/ 3 w 56"/>
                    <a:gd name="T3" fmla="*/ 107 h 183"/>
                    <a:gd name="T4" fmla="*/ 19 w 56"/>
                    <a:gd name="T5" fmla="*/ 30 h 183"/>
                    <a:gd name="T6" fmla="*/ 31 w 56"/>
                    <a:gd name="T7" fmla="*/ 0 h 183"/>
                    <a:gd name="T8" fmla="*/ 12 w 56"/>
                    <a:gd name="T9" fmla="*/ 98 h 183"/>
                    <a:gd name="T10" fmla="*/ 9 w 56"/>
                    <a:gd name="T11" fmla="*/ 150 h 183"/>
                    <a:gd name="T12" fmla="*/ 56 w 56"/>
                    <a:gd name="T13" fmla="*/ 104 h 183"/>
                    <a:gd name="T14" fmla="*/ 0 w 56"/>
                    <a:gd name="T1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183">
                      <a:moveTo>
                        <a:pt x="0" y="183"/>
                      </a:moveTo>
                      <a:lnTo>
                        <a:pt x="3" y="107"/>
                      </a:lnTo>
                      <a:lnTo>
                        <a:pt x="19" y="30"/>
                      </a:lnTo>
                      <a:lnTo>
                        <a:pt x="31" y="0"/>
                      </a:lnTo>
                      <a:lnTo>
                        <a:pt x="12" y="98"/>
                      </a:lnTo>
                      <a:lnTo>
                        <a:pt x="9" y="150"/>
                      </a:lnTo>
                      <a:lnTo>
                        <a:pt x="56" y="104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8863" name="AutoShape 79" descr="Dashed horizontal"/>
          <p:cNvSpPr>
            <a:spLocks noChangeArrowheads="1"/>
          </p:cNvSpPr>
          <p:nvPr/>
        </p:nvSpPr>
        <p:spPr bwMode="auto">
          <a:xfrm>
            <a:off x="4576763" y="2141538"/>
            <a:ext cx="1400175" cy="290512"/>
          </a:xfrm>
          <a:prstGeom prst="rightArrow">
            <a:avLst>
              <a:gd name="adj1" fmla="val 50000"/>
              <a:gd name="adj2" fmla="val 120492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864" name="Text Box 80"/>
          <p:cNvSpPr txBox="1">
            <a:spLocks noChangeArrowheads="1"/>
          </p:cNvSpPr>
          <p:nvPr/>
        </p:nvSpPr>
        <p:spPr bwMode="auto">
          <a:xfrm>
            <a:off x="5445125" y="2673350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i="1"/>
              <a:t>x</a:t>
            </a:r>
            <a:r>
              <a:rPr lang="en-US" sz="1800" b="1" baseline="-25000"/>
              <a:t>i</a:t>
            </a:r>
            <a:endParaRPr lang="en-US"/>
          </a:p>
        </p:txBody>
      </p:sp>
      <p:sp>
        <p:nvSpPr>
          <p:cNvPr id="758865" name="Text Box 81"/>
          <p:cNvSpPr txBox="1">
            <a:spLocks noChangeArrowheads="1"/>
          </p:cNvSpPr>
          <p:nvPr/>
        </p:nvSpPr>
        <p:spPr bwMode="auto">
          <a:xfrm>
            <a:off x="5938838" y="3135313"/>
            <a:ext cx="99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USER</a:t>
            </a:r>
            <a:endParaRPr lang="en-US"/>
          </a:p>
        </p:txBody>
      </p:sp>
      <p:sp>
        <p:nvSpPr>
          <p:cNvPr id="758866" name="Rectangle 82"/>
          <p:cNvSpPr>
            <a:spLocks noChangeArrowheads="1"/>
          </p:cNvSpPr>
          <p:nvPr/>
        </p:nvSpPr>
        <p:spPr bwMode="auto">
          <a:xfrm>
            <a:off x="2362200" y="2667000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 i="1"/>
              <a:t>x =x</a:t>
            </a:r>
            <a:r>
              <a:rPr lang="en-US" sz="1600" b="1" baseline="-25000"/>
              <a:t>1</a:t>
            </a:r>
            <a:r>
              <a:rPr lang="en-US" sz="1600" b="1" i="1"/>
              <a:t>,x</a:t>
            </a:r>
            <a:r>
              <a:rPr lang="en-US" sz="1600" b="1" baseline="-25000"/>
              <a:t>2</a:t>
            </a:r>
            <a:r>
              <a:rPr lang="en-US" sz="1600" b="1" i="1"/>
              <a:t> , . . ., x</a:t>
            </a:r>
            <a:r>
              <a:rPr lang="en-US" sz="1600" b="1" i="1" baseline="-25000"/>
              <a:t>n</a:t>
            </a:r>
            <a:r>
              <a:rPr lang="en-US" b="1"/>
              <a:t> </a:t>
            </a:r>
            <a:endParaRPr lang="en-US" sz="1800" baseline="30000"/>
          </a:p>
        </p:txBody>
      </p:sp>
      <p:sp>
        <p:nvSpPr>
          <p:cNvPr id="758867" name="Rectangle 83"/>
          <p:cNvSpPr>
            <a:spLocks noChangeArrowheads="1"/>
          </p:cNvSpPr>
          <p:nvPr/>
        </p:nvSpPr>
        <p:spPr bwMode="auto">
          <a:xfrm>
            <a:off x="4572000" y="16764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i="1"/>
              <a:t>x</a:t>
            </a:r>
            <a:r>
              <a:rPr lang="en-US" sz="1800" b="1" baseline="-25000"/>
              <a:t>1</a:t>
            </a:r>
            <a:r>
              <a:rPr lang="en-US" sz="1800" b="1" i="1"/>
              <a:t>,x</a:t>
            </a:r>
            <a:r>
              <a:rPr lang="en-US" sz="1800" b="1" baseline="-25000"/>
              <a:t>2</a:t>
            </a:r>
            <a:r>
              <a:rPr lang="en-US" sz="1800" b="1" i="1"/>
              <a:t> , . . ., x</a:t>
            </a:r>
            <a:r>
              <a:rPr lang="en-US" sz="1800" b="1" i="1" baseline="-25000"/>
              <a:t>n</a:t>
            </a:r>
            <a:r>
              <a:rPr lang="en-US" b="1"/>
              <a:t> </a:t>
            </a:r>
            <a:endParaRPr lang="en-US" sz="1800" baseline="30000"/>
          </a:p>
        </p:txBody>
      </p:sp>
      <p:sp>
        <p:nvSpPr>
          <p:cNvPr id="758868" name="Rectangle 8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Trivial Private Protocol</a:t>
            </a:r>
            <a:endParaRPr lang="en-US"/>
          </a:p>
        </p:txBody>
      </p:sp>
      <p:sp>
        <p:nvSpPr>
          <p:cNvPr id="758869" name="Text Box 85"/>
          <p:cNvSpPr txBox="1">
            <a:spLocks noChangeArrowheads="1"/>
          </p:cNvSpPr>
          <p:nvPr/>
        </p:nvSpPr>
        <p:spPr bwMode="auto">
          <a:xfrm>
            <a:off x="2792413" y="5942013"/>
            <a:ext cx="281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2800" dirty="0" smtClean="0">
                <a:solidFill>
                  <a:srgbClr val="CC0000"/>
                </a:solidFill>
              </a:rPr>
              <a:t>Not optimal !</a:t>
            </a:r>
            <a:endParaRPr lang="he-IL" sz="2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0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Other solutions?</a:t>
            </a:r>
            <a:endParaRPr lang="en-US" dirty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User asks for additional random indices.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lang="he-IL" sz="2800" dirty="0" smtClean="0">
                <a:solidFill>
                  <a:srgbClr val="FF0000"/>
                </a:solidFill>
                <a:latin typeface="Calibri"/>
                <a:cs typeface="Calibri"/>
              </a:rPr>
              <a:t>Drawback</a:t>
            </a:r>
            <a:r>
              <a:rPr lang="he-IL" sz="28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he-IL" sz="2800" dirty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leaks </a:t>
            </a:r>
            <a:r>
              <a:rPr lang="he-IL" sz="2800" dirty="0" smtClean="0">
                <a:latin typeface="Calibri"/>
                <a:cs typeface="Calibri"/>
              </a:rPr>
              <a:t>information</a:t>
            </a:r>
            <a:r>
              <a:rPr lang="en-US" sz="2800" dirty="0" smtClean="0">
                <a:latin typeface="Calibri"/>
                <a:cs typeface="Calibri"/>
              </a:rPr>
              <a:t>, reduces communication efficiency</a:t>
            </a:r>
            <a:r>
              <a:rPr lang="he-IL" sz="2800" dirty="0" smtClean="0">
                <a:latin typeface="Calibri"/>
                <a:cs typeface="Calibri"/>
              </a:rPr>
              <a:t> </a:t>
            </a:r>
            <a:endParaRPr lang="en-US" sz="2800" dirty="0" smtClean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Employ general crypto protocols to compute </a:t>
            </a: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CC0000"/>
                </a:solidFill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 privately.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	Drawback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lang="en-US" sz="2800" dirty="0">
                <a:latin typeface="Calibri"/>
                <a:cs typeface="Calibri"/>
              </a:rPr>
              <a:t> highly inefficient (polynomial in </a:t>
            </a:r>
            <a:r>
              <a:rPr lang="en-US" sz="2800" b="1" i="1" dirty="0">
                <a:solidFill>
                  <a:srgbClr val="9900CC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)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dirty="0">
              <a:latin typeface="Calibri"/>
              <a:cs typeface="Calibri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Anonymity (e.g., via </a:t>
            </a:r>
            <a:r>
              <a:rPr lang="en-US" sz="2800" dirty="0" err="1">
                <a:latin typeface="Calibri"/>
                <a:cs typeface="Calibri"/>
              </a:rPr>
              <a:t>Anonymizers</a:t>
            </a:r>
            <a:r>
              <a:rPr lang="en-US" sz="2800" dirty="0">
                <a:latin typeface="Calibri"/>
                <a:cs typeface="Calibri"/>
              </a:rPr>
              <a:t>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	Note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lang="en-US" sz="2800" dirty="0">
                <a:latin typeface="Calibri"/>
                <a:cs typeface="Calibri"/>
              </a:rPr>
              <a:t>different concern: hides identity of user; not the fact that </a:t>
            </a: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CC0000"/>
                </a:solidFill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 is retrieved.</a:t>
            </a:r>
          </a:p>
        </p:txBody>
      </p:sp>
    </p:spTree>
    <p:extLst>
      <p:ext uri="{BB962C8B-B14F-4D97-AF65-F5344CB8AC3E}">
        <p14:creationId xmlns:p14="http://schemas.microsoft.com/office/powerpoint/2010/main" val="209171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219200"/>
          </a:xfrm>
        </p:spPr>
        <p:txBody>
          <a:bodyPr/>
          <a:lstStyle/>
          <a:p>
            <a:r>
              <a:rPr lang="en-US" sz="4000" dirty="0"/>
              <a:t>Two </a:t>
            </a:r>
            <a:r>
              <a:rPr lang="en-US" sz="4000" dirty="0" smtClean="0"/>
              <a:t>Approaches for PIR </a:t>
            </a:r>
            <a:endParaRPr lang="en-US" sz="4000" dirty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Symbol" charset="0"/>
              <a:buNone/>
            </a:pPr>
            <a:r>
              <a:rPr lang="en-US" dirty="0">
                <a:solidFill>
                  <a:srgbClr val="009900"/>
                </a:solidFill>
              </a:rPr>
              <a:t>Information-Theoretic PIR</a:t>
            </a:r>
            <a:r>
              <a:rPr lang="en-US" sz="3600" dirty="0">
                <a:solidFill>
                  <a:srgbClr val="009900"/>
                </a:solidFill>
              </a:rPr>
              <a:t>  </a:t>
            </a:r>
            <a:r>
              <a:rPr lang="en-US" sz="2000" dirty="0">
                <a:solidFill>
                  <a:srgbClr val="009900"/>
                </a:solidFill>
              </a:rPr>
              <a:t>[CGKS95,Amb97,...]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Symbol" charset="0"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800" dirty="0"/>
              <a:t>  Replicate database among </a:t>
            </a:r>
            <a:r>
              <a:rPr lang="en-US" sz="2800" i="1" dirty="0">
                <a:solidFill>
                  <a:srgbClr val="CC0000"/>
                </a:solidFill>
              </a:rPr>
              <a:t>k </a:t>
            </a:r>
            <a:r>
              <a:rPr lang="en-US" sz="2800" dirty="0"/>
              <a:t>servers.</a:t>
            </a:r>
          </a:p>
          <a:p>
            <a:pPr>
              <a:lnSpc>
                <a:spcPct val="90000"/>
              </a:lnSpc>
              <a:buFont typeface="Symbol" charset="0"/>
              <a:buNone/>
            </a:pPr>
            <a:r>
              <a:rPr lang="en-US" sz="2800" dirty="0"/>
              <a:t>	</a:t>
            </a:r>
            <a:r>
              <a:rPr lang="en-US" sz="2800" dirty="0" smtClean="0"/>
              <a:t>User queries all the servers </a:t>
            </a:r>
          </a:p>
          <a:p>
            <a:pPr>
              <a:lnSpc>
                <a:spcPct val="90000"/>
              </a:lnSpc>
              <a:buFont typeface="Symbol" charset="0"/>
              <a:buNone/>
            </a:pPr>
            <a:endParaRPr lang="en-US" dirty="0">
              <a:solidFill>
                <a:srgbClr val="009900"/>
              </a:solidFill>
            </a:endParaRPr>
          </a:p>
          <a:p>
            <a:pPr>
              <a:lnSpc>
                <a:spcPct val="90000"/>
              </a:lnSpc>
              <a:buFont typeface="Symbol" charset="0"/>
              <a:buNone/>
            </a:pPr>
            <a:r>
              <a:rPr lang="en-US" dirty="0">
                <a:solidFill>
                  <a:srgbClr val="009900"/>
                </a:solidFill>
              </a:rPr>
              <a:t>Computational PIR</a:t>
            </a:r>
            <a:r>
              <a:rPr lang="en-US" sz="3600" dirty="0">
                <a:solidFill>
                  <a:srgbClr val="009900"/>
                </a:solidFill>
              </a:rPr>
              <a:t>  </a:t>
            </a:r>
            <a:r>
              <a:rPr lang="en-US" sz="2000" dirty="0">
                <a:solidFill>
                  <a:srgbClr val="009900"/>
                </a:solidFill>
              </a:rPr>
              <a:t>[CG97,KO97,CMS99,...]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dirty="0"/>
              <a:t>	</a:t>
            </a:r>
          </a:p>
          <a:p>
            <a:pPr>
              <a:lnSpc>
                <a:spcPct val="90000"/>
              </a:lnSpc>
              <a:buFont typeface="Symbol" charset="0"/>
              <a:buNone/>
            </a:pPr>
            <a:r>
              <a:rPr lang="en-US" sz="2800" dirty="0"/>
              <a:t>	Computational privacy,</a:t>
            </a:r>
            <a:r>
              <a:rPr lang="en-US" sz="2400" i="1" dirty="0"/>
              <a:t> </a:t>
            </a:r>
            <a:r>
              <a:rPr lang="en-US" sz="2800" dirty="0"/>
              <a:t>based on</a:t>
            </a:r>
            <a:r>
              <a:rPr lang="en-US" dirty="0"/>
              <a:t> </a:t>
            </a:r>
            <a:r>
              <a:rPr lang="en-US" sz="2800" dirty="0"/>
              <a:t>cryptographic assumptions.</a:t>
            </a:r>
          </a:p>
          <a:p>
            <a:pPr>
              <a:lnSpc>
                <a:spcPct val="90000"/>
              </a:lnSpc>
              <a:buFont typeface="Symbol" charset="0"/>
              <a:buNone/>
            </a:pPr>
            <a:endParaRPr lang="en-US" sz="2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6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4000"/>
              <a:t>Known Comm. Upper Bounds</a:t>
            </a:r>
          </a:p>
        </p:txBody>
      </p:sp>
      <p:sp>
        <p:nvSpPr>
          <p:cNvPr id="62567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44196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3200">
                <a:solidFill>
                  <a:srgbClr val="009900"/>
                </a:solidFill>
              </a:rPr>
              <a:t>Multiple servers, information-theoretic PIR:</a:t>
            </a:r>
          </a:p>
          <a:p>
            <a:r>
              <a:rPr lang="en-US">
                <a:solidFill>
                  <a:srgbClr val="CC0000"/>
                </a:solidFill>
              </a:rPr>
              <a:t>2</a:t>
            </a:r>
            <a:r>
              <a:rPr lang="en-US"/>
              <a:t> servers,  comm. </a:t>
            </a:r>
            <a:r>
              <a:rPr lang="en-US" i="1">
                <a:solidFill>
                  <a:srgbClr val="CC0000"/>
                </a:solidFill>
              </a:rPr>
              <a:t>n</a:t>
            </a:r>
            <a:r>
              <a:rPr lang="en-US" baseline="30000">
                <a:solidFill>
                  <a:srgbClr val="CC0000"/>
                </a:solidFill>
              </a:rPr>
              <a:t>1/</a:t>
            </a:r>
            <a:r>
              <a:rPr lang="en-US" baseline="30000">
                <a:solidFill>
                  <a:srgbClr val="CC0000"/>
                </a:solidFill>
                <a:sym typeface="Symbol" charset="0"/>
              </a:rPr>
              <a:t>3</a:t>
            </a:r>
            <a:r>
              <a:rPr lang="en-US"/>
              <a:t>  </a:t>
            </a:r>
            <a:r>
              <a:rPr lang="en-US" sz="2000"/>
              <a:t>[CGKS95]</a:t>
            </a:r>
            <a:endParaRPr lang="en-US" sz="2400"/>
          </a:p>
          <a:p>
            <a:r>
              <a:rPr lang="en-US" i="1">
                <a:solidFill>
                  <a:srgbClr val="CC0000"/>
                </a:solidFill>
              </a:rPr>
              <a:t>k</a:t>
            </a:r>
            <a:r>
              <a:rPr lang="en-US"/>
              <a:t> servers,  comm. </a:t>
            </a:r>
            <a:r>
              <a:rPr lang="en-US" i="1">
                <a:solidFill>
                  <a:srgbClr val="CC0000"/>
                </a:solidFill>
              </a:rPr>
              <a:t>n</a:t>
            </a:r>
            <a:r>
              <a:rPr lang="en-US" baseline="30000">
                <a:solidFill>
                  <a:srgbClr val="CC0000"/>
                </a:solidFill>
              </a:rPr>
              <a:t>1/</a:t>
            </a:r>
            <a:r>
              <a:rPr lang="en-US" baseline="30000">
                <a:solidFill>
                  <a:srgbClr val="CC0000"/>
                </a:solidFill>
                <a:sym typeface="Symbol" charset="0"/>
              </a:rPr>
              <a:t></a:t>
            </a:r>
            <a:r>
              <a:rPr lang="en-US" baseline="30000">
                <a:solidFill>
                  <a:srgbClr val="CC0000"/>
                </a:solidFill>
              </a:rPr>
              <a:t>(</a:t>
            </a:r>
            <a:r>
              <a:rPr lang="en-US" i="1" baseline="30000">
                <a:solidFill>
                  <a:srgbClr val="CC0000"/>
                </a:solidFill>
              </a:rPr>
              <a:t>k</a:t>
            </a:r>
            <a:r>
              <a:rPr lang="en-US" baseline="30000">
                <a:solidFill>
                  <a:srgbClr val="CC0000"/>
                </a:solidFill>
              </a:rPr>
              <a:t>)</a:t>
            </a:r>
            <a:r>
              <a:rPr lang="en-US"/>
              <a:t>  </a:t>
            </a:r>
            <a:r>
              <a:rPr lang="en-US" sz="2000"/>
              <a:t>[CGKS95, Amb96,…,BIKR02]</a:t>
            </a:r>
            <a:endParaRPr lang="en-US" sz="2400"/>
          </a:p>
          <a:p>
            <a:r>
              <a:rPr lang="en-US">
                <a:solidFill>
                  <a:srgbClr val="CC0000"/>
                </a:solidFill>
              </a:rPr>
              <a:t>log </a:t>
            </a:r>
            <a:r>
              <a:rPr lang="en-US" i="1">
                <a:solidFill>
                  <a:srgbClr val="CC0000"/>
                </a:solidFill>
              </a:rPr>
              <a:t>n</a:t>
            </a:r>
            <a:r>
              <a:rPr lang="en-US">
                <a:solidFill>
                  <a:srgbClr val="CC0000"/>
                </a:solidFill>
              </a:rPr>
              <a:t>  </a:t>
            </a:r>
            <a:r>
              <a:rPr lang="en-US"/>
              <a:t>servers,  comm.</a:t>
            </a:r>
            <a:r>
              <a:rPr lang="en-US">
                <a:solidFill>
                  <a:srgbClr val="00CCFF"/>
                </a:solidFill>
              </a:rPr>
              <a:t> </a:t>
            </a:r>
            <a:r>
              <a:rPr lang="en-US">
                <a:solidFill>
                  <a:srgbClr val="CC0000"/>
                </a:solidFill>
              </a:rPr>
              <a:t>Poly( log(</a:t>
            </a:r>
            <a:r>
              <a:rPr lang="en-US" i="1">
                <a:solidFill>
                  <a:srgbClr val="CC0000"/>
                </a:solidFill>
              </a:rPr>
              <a:t>n</a:t>
            </a:r>
            <a:r>
              <a:rPr lang="en-US">
                <a:solidFill>
                  <a:srgbClr val="CC0000"/>
                </a:solidFill>
              </a:rPr>
              <a:t>) )</a:t>
            </a:r>
            <a:r>
              <a:rPr lang="en-US">
                <a:solidFill>
                  <a:srgbClr val="00CCFF"/>
                </a:solidFill>
              </a:rPr>
              <a:t> </a:t>
            </a:r>
            <a:r>
              <a:rPr lang="en-US" sz="2000"/>
              <a:t>[BF90, CGKS95]</a:t>
            </a:r>
          </a:p>
          <a:p>
            <a:pPr>
              <a:buFontTx/>
              <a:buNone/>
            </a:pPr>
            <a:endParaRPr lang="en-US" sz="32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3200">
                <a:solidFill>
                  <a:srgbClr val="009900"/>
                </a:solidFill>
              </a:rPr>
              <a:t>Single server, computational PIR:</a:t>
            </a:r>
            <a:r>
              <a:rPr lang="en-US" sz="3200">
                <a:solidFill>
                  <a:schemeClr val="tx2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3200">
                <a:solidFill>
                  <a:schemeClr val="tx2"/>
                </a:solidFill>
              </a:rPr>
              <a:t>    </a:t>
            </a:r>
            <a:r>
              <a:rPr lang="en-US"/>
              <a:t>Comm. </a:t>
            </a:r>
            <a:r>
              <a:rPr lang="en-US">
                <a:solidFill>
                  <a:srgbClr val="CC0000"/>
                </a:solidFill>
              </a:rPr>
              <a:t>Poly( log(</a:t>
            </a:r>
            <a:r>
              <a:rPr lang="en-US" i="1">
                <a:solidFill>
                  <a:srgbClr val="CC0000"/>
                </a:solidFill>
              </a:rPr>
              <a:t>n</a:t>
            </a:r>
            <a:r>
              <a:rPr lang="en-US">
                <a:solidFill>
                  <a:srgbClr val="CC0000"/>
                </a:solidFill>
              </a:rPr>
              <a:t>) )</a:t>
            </a:r>
            <a:endParaRPr lang="en-US" sz="2000"/>
          </a:p>
          <a:p>
            <a:pPr>
              <a:buFontTx/>
              <a:buNone/>
            </a:pPr>
            <a:r>
              <a:rPr lang="en-US" sz="2400"/>
              <a:t>      Under appropriate computational assumptions [KO97,CMS99]</a:t>
            </a:r>
            <a:endParaRPr 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2868706" y="5867400"/>
            <a:ext cx="337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Sub-linear with 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067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/>
              <a:t>Approach</a:t>
            </a:r>
            <a:r>
              <a:rPr lang="en-US" i="1"/>
              <a:t> </a:t>
            </a:r>
            <a:r>
              <a:rPr lang="en-US"/>
              <a:t>I:</a:t>
            </a:r>
            <a:r>
              <a:rPr lang="en-US" i="1"/>
              <a:t> k</a:t>
            </a:r>
            <a:r>
              <a:rPr lang="en-US"/>
              <a:t>-Server PIR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6838" y="4175125"/>
            <a:ext cx="3662362" cy="496411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rgbClr val="009900"/>
                </a:solidFill>
              </a:rPr>
              <a:t>Correctness:</a:t>
            </a:r>
            <a:r>
              <a:rPr lang="en-US" sz="2400"/>
              <a:t> User obtains </a:t>
            </a:r>
            <a:r>
              <a:rPr lang="en-US" sz="2400" i="1">
                <a:solidFill>
                  <a:srgbClr val="CC0000"/>
                </a:solidFill>
                <a:sym typeface="Symbol" charset="0"/>
              </a:rPr>
              <a:t>x</a:t>
            </a:r>
            <a:r>
              <a:rPr lang="en-US" sz="2400" i="1" baseline="-25000">
                <a:solidFill>
                  <a:srgbClr val="CC0000"/>
                </a:solidFill>
              </a:rPr>
              <a:t>i</a:t>
            </a:r>
            <a:endParaRPr lang="en-US" sz="2400" i="1" u="sng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en-US" sz="2400" i="1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>
                <a:solidFill>
                  <a:srgbClr val="009900"/>
                </a:solidFill>
              </a:rPr>
              <a:t>Privacy:</a:t>
            </a:r>
            <a:r>
              <a:rPr lang="en-US" sz="2400"/>
              <a:t> No </a:t>
            </a:r>
            <a:r>
              <a:rPr lang="en-US" sz="2400" i="1"/>
              <a:t>single </a:t>
            </a:r>
            <a:r>
              <a:rPr lang="en-US" sz="2400"/>
              <a:t>server gets information about </a:t>
            </a:r>
            <a:r>
              <a:rPr lang="en-US" sz="2400" i="1">
                <a:solidFill>
                  <a:srgbClr val="CC0000"/>
                </a:solidFill>
              </a:rPr>
              <a:t>i</a:t>
            </a:r>
            <a:endParaRPr lang="en-US" sz="2000">
              <a:solidFill>
                <a:srgbClr val="00CCFF"/>
              </a:solidFill>
            </a:endParaRPr>
          </a:p>
        </p:txBody>
      </p:sp>
      <p:sp>
        <p:nvSpPr>
          <p:cNvPr id="65540" name="AutoShape 4" descr="Dashed horizontal"/>
          <p:cNvSpPr>
            <a:spLocks noChangeArrowheads="1"/>
          </p:cNvSpPr>
          <p:nvPr/>
        </p:nvSpPr>
        <p:spPr bwMode="auto">
          <a:xfrm rot="1928317">
            <a:off x="4033838" y="2219325"/>
            <a:ext cx="762000" cy="290513"/>
          </a:xfrm>
          <a:prstGeom prst="leftRightArrow">
            <a:avLst>
              <a:gd name="adj1" fmla="val 50000"/>
              <a:gd name="adj2" fmla="val 52459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/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4622800" y="2774950"/>
            <a:ext cx="1336675" cy="1470025"/>
            <a:chOff x="3766" y="756"/>
            <a:chExt cx="842" cy="926"/>
          </a:xfrm>
        </p:grpSpPr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3816" y="756"/>
              <a:ext cx="792" cy="807"/>
              <a:chOff x="2568" y="467"/>
              <a:chExt cx="1632" cy="1973"/>
            </a:xfrm>
          </p:grpSpPr>
          <p:grpSp>
            <p:nvGrpSpPr>
              <p:cNvPr id="65543" name="Group 7"/>
              <p:cNvGrpSpPr>
                <a:grpSpLocks/>
              </p:cNvGrpSpPr>
              <p:nvPr/>
            </p:nvGrpSpPr>
            <p:grpSpPr bwMode="auto">
              <a:xfrm rot="-16925226">
                <a:off x="2733" y="1357"/>
                <a:ext cx="160" cy="490"/>
                <a:chOff x="3534" y="1970"/>
                <a:chExt cx="160" cy="490"/>
              </a:xfrm>
            </p:grpSpPr>
            <p:sp>
              <p:nvSpPr>
                <p:cNvPr id="65544" name="Freeform 8"/>
                <p:cNvSpPr>
                  <a:spLocks/>
                </p:cNvSpPr>
                <p:nvPr/>
              </p:nvSpPr>
              <p:spPr bwMode="auto">
                <a:xfrm>
                  <a:off x="3534" y="1970"/>
                  <a:ext cx="160" cy="490"/>
                </a:xfrm>
                <a:custGeom>
                  <a:avLst/>
                  <a:gdLst>
                    <a:gd name="T0" fmla="*/ 118 w 160"/>
                    <a:gd name="T1" fmla="*/ 0 h 490"/>
                    <a:gd name="T2" fmla="*/ 114 w 160"/>
                    <a:gd name="T3" fmla="*/ 85 h 490"/>
                    <a:gd name="T4" fmla="*/ 112 w 160"/>
                    <a:gd name="T5" fmla="*/ 163 h 490"/>
                    <a:gd name="T6" fmla="*/ 105 w 160"/>
                    <a:gd name="T7" fmla="*/ 239 h 490"/>
                    <a:gd name="T8" fmla="*/ 114 w 160"/>
                    <a:gd name="T9" fmla="*/ 265 h 490"/>
                    <a:gd name="T10" fmla="*/ 125 w 160"/>
                    <a:gd name="T11" fmla="*/ 293 h 490"/>
                    <a:gd name="T12" fmla="*/ 139 w 160"/>
                    <a:gd name="T13" fmla="*/ 322 h 490"/>
                    <a:gd name="T14" fmla="*/ 143 w 160"/>
                    <a:gd name="T15" fmla="*/ 334 h 490"/>
                    <a:gd name="T16" fmla="*/ 148 w 160"/>
                    <a:gd name="T17" fmla="*/ 340 h 490"/>
                    <a:gd name="T18" fmla="*/ 152 w 160"/>
                    <a:gd name="T19" fmla="*/ 357 h 490"/>
                    <a:gd name="T20" fmla="*/ 160 w 160"/>
                    <a:gd name="T21" fmla="*/ 391 h 490"/>
                    <a:gd name="T22" fmla="*/ 155 w 160"/>
                    <a:gd name="T23" fmla="*/ 409 h 490"/>
                    <a:gd name="T24" fmla="*/ 148 w 160"/>
                    <a:gd name="T25" fmla="*/ 413 h 490"/>
                    <a:gd name="T26" fmla="*/ 145 w 160"/>
                    <a:gd name="T27" fmla="*/ 424 h 490"/>
                    <a:gd name="T28" fmla="*/ 140 w 160"/>
                    <a:gd name="T29" fmla="*/ 430 h 490"/>
                    <a:gd name="T30" fmla="*/ 128 w 160"/>
                    <a:gd name="T31" fmla="*/ 434 h 490"/>
                    <a:gd name="T32" fmla="*/ 130 w 160"/>
                    <a:gd name="T33" fmla="*/ 448 h 490"/>
                    <a:gd name="T34" fmla="*/ 127 w 160"/>
                    <a:gd name="T35" fmla="*/ 452 h 490"/>
                    <a:gd name="T36" fmla="*/ 108 w 160"/>
                    <a:gd name="T37" fmla="*/ 454 h 490"/>
                    <a:gd name="T38" fmla="*/ 103 w 160"/>
                    <a:gd name="T39" fmla="*/ 476 h 490"/>
                    <a:gd name="T40" fmla="*/ 67 w 160"/>
                    <a:gd name="T41" fmla="*/ 490 h 490"/>
                    <a:gd name="T42" fmla="*/ 48 w 160"/>
                    <a:gd name="T43" fmla="*/ 475 h 490"/>
                    <a:gd name="T44" fmla="*/ 39 w 160"/>
                    <a:gd name="T45" fmla="*/ 467 h 490"/>
                    <a:gd name="T46" fmla="*/ 38 w 160"/>
                    <a:gd name="T47" fmla="*/ 446 h 490"/>
                    <a:gd name="T48" fmla="*/ 58 w 160"/>
                    <a:gd name="T49" fmla="*/ 422 h 490"/>
                    <a:gd name="T50" fmla="*/ 46 w 160"/>
                    <a:gd name="T51" fmla="*/ 401 h 490"/>
                    <a:gd name="T52" fmla="*/ 30 w 160"/>
                    <a:gd name="T53" fmla="*/ 418 h 490"/>
                    <a:gd name="T54" fmla="*/ 29 w 160"/>
                    <a:gd name="T55" fmla="*/ 436 h 490"/>
                    <a:gd name="T56" fmla="*/ 23 w 160"/>
                    <a:gd name="T57" fmla="*/ 449 h 490"/>
                    <a:gd name="T58" fmla="*/ 16 w 160"/>
                    <a:gd name="T59" fmla="*/ 453 h 490"/>
                    <a:gd name="T60" fmla="*/ 8 w 160"/>
                    <a:gd name="T61" fmla="*/ 460 h 490"/>
                    <a:gd name="T62" fmla="*/ 0 w 160"/>
                    <a:gd name="T63" fmla="*/ 454 h 490"/>
                    <a:gd name="T64" fmla="*/ 3 w 160"/>
                    <a:gd name="T65" fmla="*/ 439 h 490"/>
                    <a:gd name="T66" fmla="*/ 2 w 160"/>
                    <a:gd name="T67" fmla="*/ 413 h 490"/>
                    <a:gd name="T68" fmla="*/ 8 w 160"/>
                    <a:gd name="T69" fmla="*/ 364 h 490"/>
                    <a:gd name="T70" fmla="*/ 15 w 160"/>
                    <a:gd name="T71" fmla="*/ 340 h 490"/>
                    <a:gd name="T72" fmla="*/ 27 w 160"/>
                    <a:gd name="T73" fmla="*/ 326 h 490"/>
                    <a:gd name="T74" fmla="*/ 42 w 160"/>
                    <a:gd name="T75" fmla="*/ 310 h 490"/>
                    <a:gd name="T76" fmla="*/ 45 w 160"/>
                    <a:gd name="T77" fmla="*/ 292 h 490"/>
                    <a:gd name="T78" fmla="*/ 48 w 160"/>
                    <a:gd name="T79" fmla="*/ 241 h 490"/>
                    <a:gd name="T80" fmla="*/ 24 w 160"/>
                    <a:gd name="T81" fmla="*/ 109 h 490"/>
                    <a:gd name="T82" fmla="*/ 11 w 160"/>
                    <a:gd name="T83" fmla="*/ 36 h 490"/>
                    <a:gd name="T84" fmla="*/ 118 w 160"/>
                    <a:gd name="T85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60" h="490">
                      <a:moveTo>
                        <a:pt x="118" y="0"/>
                      </a:moveTo>
                      <a:lnTo>
                        <a:pt x="114" y="85"/>
                      </a:lnTo>
                      <a:lnTo>
                        <a:pt x="112" y="163"/>
                      </a:lnTo>
                      <a:lnTo>
                        <a:pt x="105" y="239"/>
                      </a:lnTo>
                      <a:lnTo>
                        <a:pt x="114" y="265"/>
                      </a:lnTo>
                      <a:lnTo>
                        <a:pt x="125" y="293"/>
                      </a:lnTo>
                      <a:lnTo>
                        <a:pt x="139" y="322"/>
                      </a:lnTo>
                      <a:lnTo>
                        <a:pt x="143" y="334"/>
                      </a:lnTo>
                      <a:lnTo>
                        <a:pt x="148" y="340"/>
                      </a:lnTo>
                      <a:lnTo>
                        <a:pt x="152" y="357"/>
                      </a:lnTo>
                      <a:lnTo>
                        <a:pt x="160" y="391"/>
                      </a:lnTo>
                      <a:lnTo>
                        <a:pt x="155" y="409"/>
                      </a:lnTo>
                      <a:lnTo>
                        <a:pt x="148" y="413"/>
                      </a:lnTo>
                      <a:lnTo>
                        <a:pt x="145" y="424"/>
                      </a:lnTo>
                      <a:lnTo>
                        <a:pt x="140" y="430"/>
                      </a:lnTo>
                      <a:lnTo>
                        <a:pt x="128" y="434"/>
                      </a:lnTo>
                      <a:lnTo>
                        <a:pt x="130" y="448"/>
                      </a:lnTo>
                      <a:lnTo>
                        <a:pt x="127" y="452"/>
                      </a:lnTo>
                      <a:lnTo>
                        <a:pt x="108" y="454"/>
                      </a:lnTo>
                      <a:lnTo>
                        <a:pt x="103" y="476"/>
                      </a:lnTo>
                      <a:lnTo>
                        <a:pt x="67" y="490"/>
                      </a:lnTo>
                      <a:lnTo>
                        <a:pt x="48" y="475"/>
                      </a:lnTo>
                      <a:lnTo>
                        <a:pt x="39" y="467"/>
                      </a:lnTo>
                      <a:lnTo>
                        <a:pt x="38" y="446"/>
                      </a:lnTo>
                      <a:lnTo>
                        <a:pt x="58" y="422"/>
                      </a:lnTo>
                      <a:lnTo>
                        <a:pt x="46" y="401"/>
                      </a:lnTo>
                      <a:lnTo>
                        <a:pt x="30" y="418"/>
                      </a:lnTo>
                      <a:lnTo>
                        <a:pt x="29" y="436"/>
                      </a:lnTo>
                      <a:lnTo>
                        <a:pt x="23" y="449"/>
                      </a:lnTo>
                      <a:lnTo>
                        <a:pt x="16" y="453"/>
                      </a:lnTo>
                      <a:lnTo>
                        <a:pt x="8" y="460"/>
                      </a:lnTo>
                      <a:lnTo>
                        <a:pt x="0" y="454"/>
                      </a:lnTo>
                      <a:lnTo>
                        <a:pt x="3" y="439"/>
                      </a:lnTo>
                      <a:lnTo>
                        <a:pt x="2" y="413"/>
                      </a:lnTo>
                      <a:lnTo>
                        <a:pt x="8" y="364"/>
                      </a:lnTo>
                      <a:lnTo>
                        <a:pt x="15" y="340"/>
                      </a:lnTo>
                      <a:lnTo>
                        <a:pt x="27" y="326"/>
                      </a:lnTo>
                      <a:lnTo>
                        <a:pt x="42" y="310"/>
                      </a:lnTo>
                      <a:lnTo>
                        <a:pt x="45" y="292"/>
                      </a:lnTo>
                      <a:lnTo>
                        <a:pt x="48" y="241"/>
                      </a:lnTo>
                      <a:lnTo>
                        <a:pt x="24" y="109"/>
                      </a:lnTo>
                      <a:lnTo>
                        <a:pt x="11" y="36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5" name="Freeform 9"/>
                <p:cNvSpPr>
                  <a:spLocks/>
                </p:cNvSpPr>
                <p:nvPr/>
              </p:nvSpPr>
              <p:spPr bwMode="auto">
                <a:xfrm>
                  <a:off x="3572" y="2353"/>
                  <a:ext cx="37" cy="95"/>
                </a:xfrm>
                <a:custGeom>
                  <a:avLst/>
                  <a:gdLst>
                    <a:gd name="T0" fmla="*/ 0 w 37"/>
                    <a:gd name="T1" fmla="*/ 0 h 95"/>
                    <a:gd name="T2" fmla="*/ 11 w 37"/>
                    <a:gd name="T3" fmla="*/ 14 h 95"/>
                    <a:gd name="T4" fmla="*/ 23 w 37"/>
                    <a:gd name="T5" fmla="*/ 31 h 95"/>
                    <a:gd name="T6" fmla="*/ 29 w 37"/>
                    <a:gd name="T7" fmla="*/ 39 h 95"/>
                    <a:gd name="T8" fmla="*/ 32 w 37"/>
                    <a:gd name="T9" fmla="*/ 48 h 95"/>
                    <a:gd name="T10" fmla="*/ 33 w 37"/>
                    <a:gd name="T11" fmla="*/ 57 h 95"/>
                    <a:gd name="T12" fmla="*/ 34 w 37"/>
                    <a:gd name="T13" fmla="*/ 66 h 95"/>
                    <a:gd name="T14" fmla="*/ 34 w 37"/>
                    <a:gd name="T15" fmla="*/ 75 h 95"/>
                    <a:gd name="T16" fmla="*/ 35 w 37"/>
                    <a:gd name="T17" fmla="*/ 86 h 95"/>
                    <a:gd name="T18" fmla="*/ 36 w 37"/>
                    <a:gd name="T19" fmla="*/ 95 h 95"/>
                    <a:gd name="T20" fmla="*/ 37 w 37"/>
                    <a:gd name="T21" fmla="*/ 95 h 95"/>
                    <a:gd name="T22" fmla="*/ 29 w 37"/>
                    <a:gd name="T23" fmla="*/ 78 h 95"/>
                    <a:gd name="T24" fmla="*/ 10 w 37"/>
                    <a:gd name="T25" fmla="*/ 82 h 95"/>
                    <a:gd name="T26" fmla="*/ 23 w 37"/>
                    <a:gd name="T27" fmla="*/ 69 h 95"/>
                    <a:gd name="T28" fmla="*/ 28 w 37"/>
                    <a:gd name="T29" fmla="*/ 63 h 95"/>
                    <a:gd name="T30" fmla="*/ 23 w 37"/>
                    <a:gd name="T31" fmla="*/ 58 h 95"/>
                    <a:gd name="T32" fmla="*/ 12 w 37"/>
                    <a:gd name="T33" fmla="*/ 60 h 95"/>
                    <a:gd name="T34" fmla="*/ 20 w 37"/>
                    <a:gd name="T35" fmla="*/ 37 h 95"/>
                    <a:gd name="T36" fmla="*/ 3 w 37"/>
                    <a:gd name="T37" fmla="*/ 9 h 95"/>
                    <a:gd name="T38" fmla="*/ 0 w 37"/>
                    <a:gd name="T3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" h="95">
                      <a:moveTo>
                        <a:pt x="0" y="0"/>
                      </a:moveTo>
                      <a:lnTo>
                        <a:pt x="11" y="14"/>
                      </a:lnTo>
                      <a:lnTo>
                        <a:pt x="23" y="31"/>
                      </a:lnTo>
                      <a:lnTo>
                        <a:pt x="29" y="39"/>
                      </a:lnTo>
                      <a:lnTo>
                        <a:pt x="32" y="48"/>
                      </a:lnTo>
                      <a:lnTo>
                        <a:pt x="33" y="57"/>
                      </a:lnTo>
                      <a:lnTo>
                        <a:pt x="34" y="66"/>
                      </a:lnTo>
                      <a:lnTo>
                        <a:pt x="34" y="75"/>
                      </a:lnTo>
                      <a:lnTo>
                        <a:pt x="35" y="86"/>
                      </a:lnTo>
                      <a:lnTo>
                        <a:pt x="36" y="95"/>
                      </a:lnTo>
                      <a:lnTo>
                        <a:pt x="37" y="95"/>
                      </a:lnTo>
                      <a:lnTo>
                        <a:pt x="29" y="78"/>
                      </a:lnTo>
                      <a:lnTo>
                        <a:pt x="10" y="82"/>
                      </a:lnTo>
                      <a:lnTo>
                        <a:pt x="23" y="69"/>
                      </a:lnTo>
                      <a:lnTo>
                        <a:pt x="28" y="63"/>
                      </a:lnTo>
                      <a:lnTo>
                        <a:pt x="23" y="58"/>
                      </a:lnTo>
                      <a:lnTo>
                        <a:pt x="12" y="60"/>
                      </a:lnTo>
                      <a:lnTo>
                        <a:pt x="20" y="37"/>
                      </a:lnTo>
                      <a:lnTo>
                        <a:pt x="3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546" name="Group 10"/>
              <p:cNvGrpSpPr>
                <a:grpSpLocks/>
              </p:cNvGrpSpPr>
              <p:nvPr/>
            </p:nvGrpSpPr>
            <p:grpSpPr bwMode="auto">
              <a:xfrm>
                <a:off x="4040" y="1923"/>
                <a:ext cx="160" cy="490"/>
                <a:chOff x="3534" y="1970"/>
                <a:chExt cx="160" cy="490"/>
              </a:xfrm>
            </p:grpSpPr>
            <p:sp>
              <p:nvSpPr>
                <p:cNvPr id="65547" name="Freeform 11"/>
                <p:cNvSpPr>
                  <a:spLocks/>
                </p:cNvSpPr>
                <p:nvPr/>
              </p:nvSpPr>
              <p:spPr bwMode="auto">
                <a:xfrm>
                  <a:off x="3534" y="1970"/>
                  <a:ext cx="160" cy="490"/>
                </a:xfrm>
                <a:custGeom>
                  <a:avLst/>
                  <a:gdLst>
                    <a:gd name="T0" fmla="*/ 118 w 160"/>
                    <a:gd name="T1" fmla="*/ 0 h 490"/>
                    <a:gd name="T2" fmla="*/ 114 w 160"/>
                    <a:gd name="T3" fmla="*/ 85 h 490"/>
                    <a:gd name="T4" fmla="*/ 112 w 160"/>
                    <a:gd name="T5" fmla="*/ 163 h 490"/>
                    <a:gd name="T6" fmla="*/ 105 w 160"/>
                    <a:gd name="T7" fmla="*/ 239 h 490"/>
                    <a:gd name="T8" fmla="*/ 114 w 160"/>
                    <a:gd name="T9" fmla="*/ 265 h 490"/>
                    <a:gd name="T10" fmla="*/ 125 w 160"/>
                    <a:gd name="T11" fmla="*/ 293 h 490"/>
                    <a:gd name="T12" fmla="*/ 139 w 160"/>
                    <a:gd name="T13" fmla="*/ 322 h 490"/>
                    <a:gd name="T14" fmla="*/ 143 w 160"/>
                    <a:gd name="T15" fmla="*/ 334 h 490"/>
                    <a:gd name="T16" fmla="*/ 148 w 160"/>
                    <a:gd name="T17" fmla="*/ 340 h 490"/>
                    <a:gd name="T18" fmla="*/ 152 w 160"/>
                    <a:gd name="T19" fmla="*/ 357 h 490"/>
                    <a:gd name="T20" fmla="*/ 160 w 160"/>
                    <a:gd name="T21" fmla="*/ 391 h 490"/>
                    <a:gd name="T22" fmla="*/ 155 w 160"/>
                    <a:gd name="T23" fmla="*/ 409 h 490"/>
                    <a:gd name="T24" fmla="*/ 148 w 160"/>
                    <a:gd name="T25" fmla="*/ 413 h 490"/>
                    <a:gd name="T26" fmla="*/ 145 w 160"/>
                    <a:gd name="T27" fmla="*/ 424 h 490"/>
                    <a:gd name="T28" fmla="*/ 140 w 160"/>
                    <a:gd name="T29" fmla="*/ 430 h 490"/>
                    <a:gd name="T30" fmla="*/ 128 w 160"/>
                    <a:gd name="T31" fmla="*/ 434 h 490"/>
                    <a:gd name="T32" fmla="*/ 130 w 160"/>
                    <a:gd name="T33" fmla="*/ 448 h 490"/>
                    <a:gd name="T34" fmla="*/ 127 w 160"/>
                    <a:gd name="T35" fmla="*/ 452 h 490"/>
                    <a:gd name="T36" fmla="*/ 108 w 160"/>
                    <a:gd name="T37" fmla="*/ 454 h 490"/>
                    <a:gd name="T38" fmla="*/ 103 w 160"/>
                    <a:gd name="T39" fmla="*/ 476 h 490"/>
                    <a:gd name="T40" fmla="*/ 67 w 160"/>
                    <a:gd name="T41" fmla="*/ 490 h 490"/>
                    <a:gd name="T42" fmla="*/ 48 w 160"/>
                    <a:gd name="T43" fmla="*/ 475 h 490"/>
                    <a:gd name="T44" fmla="*/ 39 w 160"/>
                    <a:gd name="T45" fmla="*/ 467 h 490"/>
                    <a:gd name="T46" fmla="*/ 38 w 160"/>
                    <a:gd name="T47" fmla="*/ 446 h 490"/>
                    <a:gd name="T48" fmla="*/ 58 w 160"/>
                    <a:gd name="T49" fmla="*/ 422 h 490"/>
                    <a:gd name="T50" fmla="*/ 46 w 160"/>
                    <a:gd name="T51" fmla="*/ 401 h 490"/>
                    <a:gd name="T52" fmla="*/ 30 w 160"/>
                    <a:gd name="T53" fmla="*/ 418 h 490"/>
                    <a:gd name="T54" fmla="*/ 29 w 160"/>
                    <a:gd name="T55" fmla="*/ 436 h 490"/>
                    <a:gd name="T56" fmla="*/ 23 w 160"/>
                    <a:gd name="T57" fmla="*/ 449 h 490"/>
                    <a:gd name="T58" fmla="*/ 16 w 160"/>
                    <a:gd name="T59" fmla="*/ 453 h 490"/>
                    <a:gd name="T60" fmla="*/ 8 w 160"/>
                    <a:gd name="T61" fmla="*/ 460 h 490"/>
                    <a:gd name="T62" fmla="*/ 0 w 160"/>
                    <a:gd name="T63" fmla="*/ 454 h 490"/>
                    <a:gd name="T64" fmla="*/ 3 w 160"/>
                    <a:gd name="T65" fmla="*/ 439 h 490"/>
                    <a:gd name="T66" fmla="*/ 2 w 160"/>
                    <a:gd name="T67" fmla="*/ 413 h 490"/>
                    <a:gd name="T68" fmla="*/ 8 w 160"/>
                    <a:gd name="T69" fmla="*/ 364 h 490"/>
                    <a:gd name="T70" fmla="*/ 15 w 160"/>
                    <a:gd name="T71" fmla="*/ 340 h 490"/>
                    <a:gd name="T72" fmla="*/ 27 w 160"/>
                    <a:gd name="T73" fmla="*/ 326 h 490"/>
                    <a:gd name="T74" fmla="*/ 42 w 160"/>
                    <a:gd name="T75" fmla="*/ 310 h 490"/>
                    <a:gd name="T76" fmla="*/ 45 w 160"/>
                    <a:gd name="T77" fmla="*/ 292 h 490"/>
                    <a:gd name="T78" fmla="*/ 48 w 160"/>
                    <a:gd name="T79" fmla="*/ 241 h 490"/>
                    <a:gd name="T80" fmla="*/ 24 w 160"/>
                    <a:gd name="T81" fmla="*/ 109 h 490"/>
                    <a:gd name="T82" fmla="*/ 11 w 160"/>
                    <a:gd name="T83" fmla="*/ 36 h 490"/>
                    <a:gd name="T84" fmla="*/ 118 w 160"/>
                    <a:gd name="T85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60" h="490">
                      <a:moveTo>
                        <a:pt x="118" y="0"/>
                      </a:moveTo>
                      <a:lnTo>
                        <a:pt x="114" y="85"/>
                      </a:lnTo>
                      <a:lnTo>
                        <a:pt x="112" y="163"/>
                      </a:lnTo>
                      <a:lnTo>
                        <a:pt x="105" y="239"/>
                      </a:lnTo>
                      <a:lnTo>
                        <a:pt x="114" y="265"/>
                      </a:lnTo>
                      <a:lnTo>
                        <a:pt x="125" y="293"/>
                      </a:lnTo>
                      <a:lnTo>
                        <a:pt x="139" y="322"/>
                      </a:lnTo>
                      <a:lnTo>
                        <a:pt x="143" y="334"/>
                      </a:lnTo>
                      <a:lnTo>
                        <a:pt x="148" y="340"/>
                      </a:lnTo>
                      <a:lnTo>
                        <a:pt x="152" y="357"/>
                      </a:lnTo>
                      <a:lnTo>
                        <a:pt x="160" y="391"/>
                      </a:lnTo>
                      <a:lnTo>
                        <a:pt x="155" y="409"/>
                      </a:lnTo>
                      <a:lnTo>
                        <a:pt x="148" y="413"/>
                      </a:lnTo>
                      <a:lnTo>
                        <a:pt x="145" y="424"/>
                      </a:lnTo>
                      <a:lnTo>
                        <a:pt x="140" y="430"/>
                      </a:lnTo>
                      <a:lnTo>
                        <a:pt x="128" y="434"/>
                      </a:lnTo>
                      <a:lnTo>
                        <a:pt x="130" y="448"/>
                      </a:lnTo>
                      <a:lnTo>
                        <a:pt x="127" y="452"/>
                      </a:lnTo>
                      <a:lnTo>
                        <a:pt x="108" y="454"/>
                      </a:lnTo>
                      <a:lnTo>
                        <a:pt x="103" y="476"/>
                      </a:lnTo>
                      <a:lnTo>
                        <a:pt x="67" y="490"/>
                      </a:lnTo>
                      <a:lnTo>
                        <a:pt x="48" y="475"/>
                      </a:lnTo>
                      <a:lnTo>
                        <a:pt x="39" y="467"/>
                      </a:lnTo>
                      <a:lnTo>
                        <a:pt x="38" y="446"/>
                      </a:lnTo>
                      <a:lnTo>
                        <a:pt x="58" y="422"/>
                      </a:lnTo>
                      <a:lnTo>
                        <a:pt x="46" y="401"/>
                      </a:lnTo>
                      <a:lnTo>
                        <a:pt x="30" y="418"/>
                      </a:lnTo>
                      <a:lnTo>
                        <a:pt x="29" y="436"/>
                      </a:lnTo>
                      <a:lnTo>
                        <a:pt x="23" y="449"/>
                      </a:lnTo>
                      <a:lnTo>
                        <a:pt x="16" y="453"/>
                      </a:lnTo>
                      <a:lnTo>
                        <a:pt x="8" y="460"/>
                      </a:lnTo>
                      <a:lnTo>
                        <a:pt x="0" y="454"/>
                      </a:lnTo>
                      <a:lnTo>
                        <a:pt x="3" y="439"/>
                      </a:lnTo>
                      <a:lnTo>
                        <a:pt x="2" y="413"/>
                      </a:lnTo>
                      <a:lnTo>
                        <a:pt x="8" y="364"/>
                      </a:lnTo>
                      <a:lnTo>
                        <a:pt x="15" y="340"/>
                      </a:lnTo>
                      <a:lnTo>
                        <a:pt x="27" y="326"/>
                      </a:lnTo>
                      <a:lnTo>
                        <a:pt x="42" y="310"/>
                      </a:lnTo>
                      <a:lnTo>
                        <a:pt x="45" y="292"/>
                      </a:lnTo>
                      <a:lnTo>
                        <a:pt x="48" y="241"/>
                      </a:lnTo>
                      <a:lnTo>
                        <a:pt x="24" y="109"/>
                      </a:lnTo>
                      <a:lnTo>
                        <a:pt x="11" y="36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48" name="Freeform 12"/>
                <p:cNvSpPr>
                  <a:spLocks/>
                </p:cNvSpPr>
                <p:nvPr/>
              </p:nvSpPr>
              <p:spPr bwMode="auto">
                <a:xfrm>
                  <a:off x="3572" y="2353"/>
                  <a:ext cx="37" cy="95"/>
                </a:xfrm>
                <a:custGeom>
                  <a:avLst/>
                  <a:gdLst>
                    <a:gd name="T0" fmla="*/ 0 w 37"/>
                    <a:gd name="T1" fmla="*/ 0 h 95"/>
                    <a:gd name="T2" fmla="*/ 11 w 37"/>
                    <a:gd name="T3" fmla="*/ 14 h 95"/>
                    <a:gd name="T4" fmla="*/ 23 w 37"/>
                    <a:gd name="T5" fmla="*/ 31 h 95"/>
                    <a:gd name="T6" fmla="*/ 29 w 37"/>
                    <a:gd name="T7" fmla="*/ 39 h 95"/>
                    <a:gd name="T8" fmla="*/ 32 w 37"/>
                    <a:gd name="T9" fmla="*/ 48 h 95"/>
                    <a:gd name="T10" fmla="*/ 33 w 37"/>
                    <a:gd name="T11" fmla="*/ 57 h 95"/>
                    <a:gd name="T12" fmla="*/ 34 w 37"/>
                    <a:gd name="T13" fmla="*/ 66 h 95"/>
                    <a:gd name="T14" fmla="*/ 34 w 37"/>
                    <a:gd name="T15" fmla="*/ 75 h 95"/>
                    <a:gd name="T16" fmla="*/ 35 w 37"/>
                    <a:gd name="T17" fmla="*/ 86 h 95"/>
                    <a:gd name="T18" fmla="*/ 36 w 37"/>
                    <a:gd name="T19" fmla="*/ 95 h 95"/>
                    <a:gd name="T20" fmla="*/ 37 w 37"/>
                    <a:gd name="T21" fmla="*/ 95 h 95"/>
                    <a:gd name="T22" fmla="*/ 29 w 37"/>
                    <a:gd name="T23" fmla="*/ 78 h 95"/>
                    <a:gd name="T24" fmla="*/ 10 w 37"/>
                    <a:gd name="T25" fmla="*/ 82 h 95"/>
                    <a:gd name="T26" fmla="*/ 23 w 37"/>
                    <a:gd name="T27" fmla="*/ 69 h 95"/>
                    <a:gd name="T28" fmla="*/ 28 w 37"/>
                    <a:gd name="T29" fmla="*/ 63 h 95"/>
                    <a:gd name="T30" fmla="*/ 23 w 37"/>
                    <a:gd name="T31" fmla="*/ 58 h 95"/>
                    <a:gd name="T32" fmla="*/ 12 w 37"/>
                    <a:gd name="T33" fmla="*/ 60 h 95"/>
                    <a:gd name="T34" fmla="*/ 20 w 37"/>
                    <a:gd name="T35" fmla="*/ 37 h 95"/>
                    <a:gd name="T36" fmla="*/ 3 w 37"/>
                    <a:gd name="T37" fmla="*/ 9 h 95"/>
                    <a:gd name="T38" fmla="*/ 0 w 37"/>
                    <a:gd name="T39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" h="95">
                      <a:moveTo>
                        <a:pt x="0" y="0"/>
                      </a:moveTo>
                      <a:lnTo>
                        <a:pt x="11" y="14"/>
                      </a:lnTo>
                      <a:lnTo>
                        <a:pt x="23" y="31"/>
                      </a:lnTo>
                      <a:lnTo>
                        <a:pt x="29" y="39"/>
                      </a:lnTo>
                      <a:lnTo>
                        <a:pt x="32" y="48"/>
                      </a:lnTo>
                      <a:lnTo>
                        <a:pt x="33" y="57"/>
                      </a:lnTo>
                      <a:lnTo>
                        <a:pt x="34" y="66"/>
                      </a:lnTo>
                      <a:lnTo>
                        <a:pt x="34" y="75"/>
                      </a:lnTo>
                      <a:lnTo>
                        <a:pt x="35" y="86"/>
                      </a:lnTo>
                      <a:lnTo>
                        <a:pt x="36" y="95"/>
                      </a:lnTo>
                      <a:lnTo>
                        <a:pt x="37" y="95"/>
                      </a:lnTo>
                      <a:lnTo>
                        <a:pt x="29" y="78"/>
                      </a:lnTo>
                      <a:lnTo>
                        <a:pt x="10" y="82"/>
                      </a:lnTo>
                      <a:lnTo>
                        <a:pt x="23" y="69"/>
                      </a:lnTo>
                      <a:lnTo>
                        <a:pt x="28" y="63"/>
                      </a:lnTo>
                      <a:lnTo>
                        <a:pt x="23" y="58"/>
                      </a:lnTo>
                      <a:lnTo>
                        <a:pt x="12" y="60"/>
                      </a:lnTo>
                      <a:lnTo>
                        <a:pt x="20" y="37"/>
                      </a:lnTo>
                      <a:lnTo>
                        <a:pt x="3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3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549" name="Group 13"/>
              <p:cNvGrpSpPr>
                <a:grpSpLocks/>
              </p:cNvGrpSpPr>
              <p:nvPr/>
            </p:nvGrpSpPr>
            <p:grpSpPr bwMode="auto">
              <a:xfrm>
                <a:off x="3265" y="1037"/>
                <a:ext cx="882" cy="1403"/>
                <a:chOff x="2751" y="1092"/>
                <a:chExt cx="882" cy="1403"/>
              </a:xfrm>
            </p:grpSpPr>
            <p:sp>
              <p:nvSpPr>
                <p:cNvPr id="65550" name="Freeform 14"/>
                <p:cNvSpPr>
                  <a:spLocks/>
                </p:cNvSpPr>
                <p:nvPr/>
              </p:nvSpPr>
              <p:spPr bwMode="auto">
                <a:xfrm>
                  <a:off x="2751" y="1095"/>
                  <a:ext cx="879" cy="1400"/>
                </a:xfrm>
                <a:custGeom>
                  <a:avLst/>
                  <a:gdLst>
                    <a:gd name="T0" fmla="*/ 312 w 879"/>
                    <a:gd name="T1" fmla="*/ 9 h 1400"/>
                    <a:gd name="T2" fmla="*/ 210 w 879"/>
                    <a:gd name="T3" fmla="*/ 18 h 1400"/>
                    <a:gd name="T4" fmla="*/ 156 w 879"/>
                    <a:gd name="T5" fmla="*/ 72 h 1400"/>
                    <a:gd name="T6" fmla="*/ 30 w 879"/>
                    <a:gd name="T7" fmla="*/ 209 h 1400"/>
                    <a:gd name="T8" fmla="*/ 42 w 879"/>
                    <a:gd name="T9" fmla="*/ 269 h 1400"/>
                    <a:gd name="T10" fmla="*/ 81 w 879"/>
                    <a:gd name="T11" fmla="*/ 330 h 1400"/>
                    <a:gd name="T12" fmla="*/ 162 w 879"/>
                    <a:gd name="T13" fmla="*/ 318 h 1400"/>
                    <a:gd name="T14" fmla="*/ 177 w 879"/>
                    <a:gd name="T15" fmla="*/ 367 h 1400"/>
                    <a:gd name="T16" fmla="*/ 207 w 879"/>
                    <a:gd name="T17" fmla="*/ 463 h 1400"/>
                    <a:gd name="T18" fmla="*/ 240 w 879"/>
                    <a:gd name="T19" fmla="*/ 516 h 1400"/>
                    <a:gd name="T20" fmla="*/ 252 w 879"/>
                    <a:gd name="T21" fmla="*/ 606 h 1400"/>
                    <a:gd name="T22" fmla="*/ 246 w 879"/>
                    <a:gd name="T23" fmla="*/ 738 h 1400"/>
                    <a:gd name="T24" fmla="*/ 198 w 879"/>
                    <a:gd name="T25" fmla="*/ 978 h 1400"/>
                    <a:gd name="T26" fmla="*/ 174 w 879"/>
                    <a:gd name="T27" fmla="*/ 1189 h 1400"/>
                    <a:gd name="T28" fmla="*/ 807 w 879"/>
                    <a:gd name="T29" fmla="*/ 1400 h 1400"/>
                    <a:gd name="T30" fmla="*/ 777 w 879"/>
                    <a:gd name="T31" fmla="*/ 1189 h 1400"/>
                    <a:gd name="T32" fmla="*/ 688 w 879"/>
                    <a:gd name="T33" fmla="*/ 852 h 1400"/>
                    <a:gd name="T34" fmla="*/ 664 w 879"/>
                    <a:gd name="T35" fmla="*/ 717 h 1400"/>
                    <a:gd name="T36" fmla="*/ 691 w 879"/>
                    <a:gd name="T37" fmla="*/ 543 h 1400"/>
                    <a:gd name="T38" fmla="*/ 714 w 879"/>
                    <a:gd name="T39" fmla="*/ 475 h 1400"/>
                    <a:gd name="T40" fmla="*/ 735 w 879"/>
                    <a:gd name="T41" fmla="*/ 546 h 1400"/>
                    <a:gd name="T42" fmla="*/ 827 w 879"/>
                    <a:gd name="T43" fmla="*/ 522 h 1400"/>
                    <a:gd name="T44" fmla="*/ 864 w 879"/>
                    <a:gd name="T45" fmla="*/ 418 h 1400"/>
                    <a:gd name="T46" fmla="*/ 827 w 879"/>
                    <a:gd name="T47" fmla="*/ 212 h 1400"/>
                    <a:gd name="T48" fmla="*/ 741 w 879"/>
                    <a:gd name="T49" fmla="*/ 114 h 1400"/>
                    <a:gd name="T50" fmla="*/ 573 w 879"/>
                    <a:gd name="T51" fmla="*/ 15 h 1400"/>
                    <a:gd name="T52" fmla="*/ 576 w 879"/>
                    <a:gd name="T53" fmla="*/ 79 h 1400"/>
                    <a:gd name="T54" fmla="*/ 564 w 879"/>
                    <a:gd name="T55" fmla="*/ 122 h 1400"/>
                    <a:gd name="T56" fmla="*/ 542 w 879"/>
                    <a:gd name="T57" fmla="*/ 154 h 1400"/>
                    <a:gd name="T58" fmla="*/ 506 w 879"/>
                    <a:gd name="T59" fmla="*/ 176 h 1400"/>
                    <a:gd name="T60" fmla="*/ 469 w 879"/>
                    <a:gd name="T61" fmla="*/ 177 h 1400"/>
                    <a:gd name="T62" fmla="*/ 423 w 879"/>
                    <a:gd name="T63" fmla="*/ 162 h 1400"/>
                    <a:gd name="T64" fmla="*/ 386 w 879"/>
                    <a:gd name="T65" fmla="*/ 137 h 1400"/>
                    <a:gd name="T66" fmla="*/ 361 w 879"/>
                    <a:gd name="T67" fmla="*/ 111 h 1400"/>
                    <a:gd name="T68" fmla="*/ 347 w 879"/>
                    <a:gd name="T69" fmla="*/ 78 h 1400"/>
                    <a:gd name="T70" fmla="*/ 363 w 879"/>
                    <a:gd name="T71" fmla="*/ 0 h 1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79" h="1400">
                      <a:moveTo>
                        <a:pt x="363" y="0"/>
                      </a:moveTo>
                      <a:lnTo>
                        <a:pt x="312" y="9"/>
                      </a:lnTo>
                      <a:lnTo>
                        <a:pt x="252" y="18"/>
                      </a:lnTo>
                      <a:lnTo>
                        <a:pt x="210" y="18"/>
                      </a:lnTo>
                      <a:lnTo>
                        <a:pt x="198" y="21"/>
                      </a:lnTo>
                      <a:lnTo>
                        <a:pt x="156" y="72"/>
                      </a:lnTo>
                      <a:lnTo>
                        <a:pt x="78" y="161"/>
                      </a:lnTo>
                      <a:lnTo>
                        <a:pt x="30" y="209"/>
                      </a:lnTo>
                      <a:lnTo>
                        <a:pt x="0" y="242"/>
                      </a:lnTo>
                      <a:lnTo>
                        <a:pt x="42" y="269"/>
                      </a:lnTo>
                      <a:lnTo>
                        <a:pt x="63" y="299"/>
                      </a:lnTo>
                      <a:lnTo>
                        <a:pt x="81" y="330"/>
                      </a:lnTo>
                      <a:lnTo>
                        <a:pt x="93" y="373"/>
                      </a:lnTo>
                      <a:lnTo>
                        <a:pt x="162" y="318"/>
                      </a:lnTo>
                      <a:lnTo>
                        <a:pt x="171" y="333"/>
                      </a:lnTo>
                      <a:lnTo>
                        <a:pt x="177" y="367"/>
                      </a:lnTo>
                      <a:lnTo>
                        <a:pt x="192" y="430"/>
                      </a:lnTo>
                      <a:lnTo>
                        <a:pt x="207" y="463"/>
                      </a:lnTo>
                      <a:lnTo>
                        <a:pt x="219" y="490"/>
                      </a:lnTo>
                      <a:lnTo>
                        <a:pt x="240" y="516"/>
                      </a:lnTo>
                      <a:lnTo>
                        <a:pt x="249" y="564"/>
                      </a:lnTo>
                      <a:lnTo>
                        <a:pt x="252" y="606"/>
                      </a:lnTo>
                      <a:lnTo>
                        <a:pt x="246" y="648"/>
                      </a:lnTo>
                      <a:lnTo>
                        <a:pt x="246" y="738"/>
                      </a:lnTo>
                      <a:lnTo>
                        <a:pt x="237" y="867"/>
                      </a:lnTo>
                      <a:lnTo>
                        <a:pt x="198" y="978"/>
                      </a:lnTo>
                      <a:lnTo>
                        <a:pt x="183" y="1066"/>
                      </a:lnTo>
                      <a:lnTo>
                        <a:pt x="174" y="1189"/>
                      </a:lnTo>
                      <a:lnTo>
                        <a:pt x="168" y="1400"/>
                      </a:lnTo>
                      <a:lnTo>
                        <a:pt x="807" y="1400"/>
                      </a:lnTo>
                      <a:lnTo>
                        <a:pt x="798" y="1284"/>
                      </a:lnTo>
                      <a:lnTo>
                        <a:pt x="777" y="1189"/>
                      </a:lnTo>
                      <a:lnTo>
                        <a:pt x="741" y="1017"/>
                      </a:lnTo>
                      <a:lnTo>
                        <a:pt x="688" y="852"/>
                      </a:lnTo>
                      <a:lnTo>
                        <a:pt x="673" y="780"/>
                      </a:lnTo>
                      <a:lnTo>
                        <a:pt x="664" y="717"/>
                      </a:lnTo>
                      <a:lnTo>
                        <a:pt x="670" y="636"/>
                      </a:lnTo>
                      <a:lnTo>
                        <a:pt x="691" y="543"/>
                      </a:lnTo>
                      <a:lnTo>
                        <a:pt x="703" y="513"/>
                      </a:lnTo>
                      <a:lnTo>
                        <a:pt x="714" y="475"/>
                      </a:lnTo>
                      <a:lnTo>
                        <a:pt x="729" y="504"/>
                      </a:lnTo>
                      <a:lnTo>
                        <a:pt x="735" y="546"/>
                      </a:lnTo>
                      <a:lnTo>
                        <a:pt x="780" y="531"/>
                      </a:lnTo>
                      <a:lnTo>
                        <a:pt x="827" y="522"/>
                      </a:lnTo>
                      <a:lnTo>
                        <a:pt x="879" y="516"/>
                      </a:lnTo>
                      <a:lnTo>
                        <a:pt x="864" y="418"/>
                      </a:lnTo>
                      <a:lnTo>
                        <a:pt x="855" y="333"/>
                      </a:lnTo>
                      <a:lnTo>
                        <a:pt x="827" y="212"/>
                      </a:lnTo>
                      <a:lnTo>
                        <a:pt x="819" y="158"/>
                      </a:lnTo>
                      <a:lnTo>
                        <a:pt x="741" y="114"/>
                      </a:lnTo>
                      <a:lnTo>
                        <a:pt x="664" y="69"/>
                      </a:lnTo>
                      <a:lnTo>
                        <a:pt x="573" y="15"/>
                      </a:lnTo>
                      <a:lnTo>
                        <a:pt x="576" y="60"/>
                      </a:lnTo>
                      <a:lnTo>
                        <a:pt x="576" y="79"/>
                      </a:lnTo>
                      <a:lnTo>
                        <a:pt x="570" y="105"/>
                      </a:lnTo>
                      <a:lnTo>
                        <a:pt x="564" y="122"/>
                      </a:lnTo>
                      <a:lnTo>
                        <a:pt x="555" y="140"/>
                      </a:lnTo>
                      <a:lnTo>
                        <a:pt x="542" y="154"/>
                      </a:lnTo>
                      <a:lnTo>
                        <a:pt x="529" y="163"/>
                      </a:lnTo>
                      <a:lnTo>
                        <a:pt x="506" y="176"/>
                      </a:lnTo>
                      <a:lnTo>
                        <a:pt x="486" y="178"/>
                      </a:lnTo>
                      <a:lnTo>
                        <a:pt x="469" y="177"/>
                      </a:lnTo>
                      <a:lnTo>
                        <a:pt x="444" y="171"/>
                      </a:lnTo>
                      <a:lnTo>
                        <a:pt x="423" y="162"/>
                      </a:lnTo>
                      <a:lnTo>
                        <a:pt x="402" y="150"/>
                      </a:lnTo>
                      <a:lnTo>
                        <a:pt x="386" y="137"/>
                      </a:lnTo>
                      <a:lnTo>
                        <a:pt x="373" y="125"/>
                      </a:lnTo>
                      <a:lnTo>
                        <a:pt x="361" y="111"/>
                      </a:lnTo>
                      <a:lnTo>
                        <a:pt x="352" y="95"/>
                      </a:lnTo>
                      <a:lnTo>
                        <a:pt x="347" y="78"/>
                      </a:lnTo>
                      <a:lnTo>
                        <a:pt x="345" y="57"/>
                      </a:lnTo>
                      <a:lnTo>
                        <a:pt x="363" y="0"/>
                      </a:lnTo>
                      <a:close/>
                    </a:path>
                  </a:pathLst>
                </a:custGeom>
                <a:solidFill>
                  <a:srgbClr val="D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1" name="Freeform 15"/>
                <p:cNvSpPr>
                  <a:spLocks/>
                </p:cNvSpPr>
                <p:nvPr/>
              </p:nvSpPr>
              <p:spPr bwMode="auto">
                <a:xfrm>
                  <a:off x="2751" y="1092"/>
                  <a:ext cx="394" cy="1403"/>
                </a:xfrm>
                <a:custGeom>
                  <a:avLst/>
                  <a:gdLst>
                    <a:gd name="T0" fmla="*/ 313 w 394"/>
                    <a:gd name="T1" fmla="*/ 9 h 1403"/>
                    <a:gd name="T2" fmla="*/ 211 w 394"/>
                    <a:gd name="T3" fmla="*/ 18 h 1403"/>
                    <a:gd name="T4" fmla="*/ 157 w 394"/>
                    <a:gd name="T5" fmla="*/ 72 h 1403"/>
                    <a:gd name="T6" fmla="*/ 30 w 394"/>
                    <a:gd name="T7" fmla="*/ 209 h 1403"/>
                    <a:gd name="T8" fmla="*/ 42 w 394"/>
                    <a:gd name="T9" fmla="*/ 269 h 1403"/>
                    <a:gd name="T10" fmla="*/ 81 w 394"/>
                    <a:gd name="T11" fmla="*/ 330 h 1403"/>
                    <a:gd name="T12" fmla="*/ 163 w 394"/>
                    <a:gd name="T13" fmla="*/ 318 h 1403"/>
                    <a:gd name="T14" fmla="*/ 178 w 394"/>
                    <a:gd name="T15" fmla="*/ 367 h 1403"/>
                    <a:gd name="T16" fmla="*/ 208 w 394"/>
                    <a:gd name="T17" fmla="*/ 463 h 1403"/>
                    <a:gd name="T18" fmla="*/ 240 w 394"/>
                    <a:gd name="T19" fmla="*/ 516 h 1403"/>
                    <a:gd name="T20" fmla="*/ 252 w 394"/>
                    <a:gd name="T21" fmla="*/ 606 h 1403"/>
                    <a:gd name="T22" fmla="*/ 246 w 394"/>
                    <a:gd name="T23" fmla="*/ 738 h 1403"/>
                    <a:gd name="T24" fmla="*/ 199 w 394"/>
                    <a:gd name="T25" fmla="*/ 978 h 1403"/>
                    <a:gd name="T26" fmla="*/ 175 w 394"/>
                    <a:gd name="T27" fmla="*/ 1189 h 1403"/>
                    <a:gd name="T28" fmla="*/ 246 w 394"/>
                    <a:gd name="T29" fmla="*/ 1403 h 1403"/>
                    <a:gd name="T30" fmla="*/ 258 w 394"/>
                    <a:gd name="T31" fmla="*/ 1302 h 1403"/>
                    <a:gd name="T32" fmla="*/ 288 w 394"/>
                    <a:gd name="T33" fmla="*/ 1260 h 1403"/>
                    <a:gd name="T34" fmla="*/ 322 w 394"/>
                    <a:gd name="T35" fmla="*/ 1250 h 1403"/>
                    <a:gd name="T36" fmla="*/ 337 w 394"/>
                    <a:gd name="T37" fmla="*/ 1206 h 1403"/>
                    <a:gd name="T38" fmla="*/ 334 w 394"/>
                    <a:gd name="T39" fmla="*/ 1155 h 1403"/>
                    <a:gd name="T40" fmla="*/ 334 w 394"/>
                    <a:gd name="T41" fmla="*/ 1101 h 1403"/>
                    <a:gd name="T42" fmla="*/ 331 w 394"/>
                    <a:gd name="T43" fmla="*/ 1049 h 1403"/>
                    <a:gd name="T44" fmla="*/ 340 w 394"/>
                    <a:gd name="T45" fmla="*/ 977 h 1403"/>
                    <a:gd name="T46" fmla="*/ 352 w 394"/>
                    <a:gd name="T47" fmla="*/ 881 h 1403"/>
                    <a:gd name="T48" fmla="*/ 364 w 394"/>
                    <a:gd name="T49" fmla="*/ 824 h 1403"/>
                    <a:gd name="T50" fmla="*/ 367 w 394"/>
                    <a:gd name="T51" fmla="*/ 755 h 1403"/>
                    <a:gd name="T52" fmla="*/ 361 w 394"/>
                    <a:gd name="T53" fmla="*/ 704 h 1403"/>
                    <a:gd name="T54" fmla="*/ 343 w 394"/>
                    <a:gd name="T55" fmla="*/ 638 h 1403"/>
                    <a:gd name="T56" fmla="*/ 382 w 394"/>
                    <a:gd name="T57" fmla="*/ 629 h 1403"/>
                    <a:gd name="T58" fmla="*/ 394 w 394"/>
                    <a:gd name="T59" fmla="*/ 615 h 1403"/>
                    <a:gd name="T60" fmla="*/ 364 w 394"/>
                    <a:gd name="T61" fmla="*/ 484 h 1403"/>
                    <a:gd name="T62" fmla="*/ 385 w 394"/>
                    <a:gd name="T63" fmla="*/ 454 h 1403"/>
                    <a:gd name="T64" fmla="*/ 373 w 394"/>
                    <a:gd name="T65" fmla="*/ 367 h 1403"/>
                    <a:gd name="T66" fmla="*/ 370 w 394"/>
                    <a:gd name="T67" fmla="*/ 263 h 1403"/>
                    <a:gd name="T68" fmla="*/ 370 w 394"/>
                    <a:gd name="T69" fmla="*/ 160 h 1403"/>
                    <a:gd name="T70" fmla="*/ 374 w 394"/>
                    <a:gd name="T71" fmla="*/ 125 h 1403"/>
                    <a:gd name="T72" fmla="*/ 353 w 394"/>
                    <a:gd name="T73" fmla="*/ 95 h 1403"/>
                    <a:gd name="T74" fmla="*/ 346 w 394"/>
                    <a:gd name="T75" fmla="*/ 57 h 1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94" h="1403">
                      <a:moveTo>
                        <a:pt x="364" y="0"/>
                      </a:moveTo>
                      <a:lnTo>
                        <a:pt x="313" y="9"/>
                      </a:lnTo>
                      <a:lnTo>
                        <a:pt x="252" y="18"/>
                      </a:lnTo>
                      <a:lnTo>
                        <a:pt x="211" y="18"/>
                      </a:lnTo>
                      <a:lnTo>
                        <a:pt x="199" y="21"/>
                      </a:lnTo>
                      <a:lnTo>
                        <a:pt x="157" y="72"/>
                      </a:lnTo>
                      <a:lnTo>
                        <a:pt x="78" y="161"/>
                      </a:lnTo>
                      <a:lnTo>
                        <a:pt x="30" y="209"/>
                      </a:lnTo>
                      <a:lnTo>
                        <a:pt x="0" y="242"/>
                      </a:lnTo>
                      <a:lnTo>
                        <a:pt x="42" y="269"/>
                      </a:lnTo>
                      <a:lnTo>
                        <a:pt x="63" y="299"/>
                      </a:lnTo>
                      <a:lnTo>
                        <a:pt x="81" y="330"/>
                      </a:lnTo>
                      <a:lnTo>
                        <a:pt x="93" y="373"/>
                      </a:lnTo>
                      <a:lnTo>
                        <a:pt x="163" y="318"/>
                      </a:lnTo>
                      <a:lnTo>
                        <a:pt x="172" y="333"/>
                      </a:lnTo>
                      <a:lnTo>
                        <a:pt x="178" y="367"/>
                      </a:lnTo>
                      <a:lnTo>
                        <a:pt x="193" y="430"/>
                      </a:lnTo>
                      <a:lnTo>
                        <a:pt x="208" y="463"/>
                      </a:lnTo>
                      <a:lnTo>
                        <a:pt x="220" y="490"/>
                      </a:lnTo>
                      <a:lnTo>
                        <a:pt x="240" y="516"/>
                      </a:lnTo>
                      <a:lnTo>
                        <a:pt x="249" y="564"/>
                      </a:lnTo>
                      <a:lnTo>
                        <a:pt x="252" y="606"/>
                      </a:lnTo>
                      <a:lnTo>
                        <a:pt x="246" y="648"/>
                      </a:lnTo>
                      <a:lnTo>
                        <a:pt x="246" y="738"/>
                      </a:lnTo>
                      <a:lnTo>
                        <a:pt x="237" y="867"/>
                      </a:lnTo>
                      <a:lnTo>
                        <a:pt x="199" y="978"/>
                      </a:lnTo>
                      <a:lnTo>
                        <a:pt x="184" y="1066"/>
                      </a:lnTo>
                      <a:lnTo>
                        <a:pt x="175" y="1189"/>
                      </a:lnTo>
                      <a:lnTo>
                        <a:pt x="169" y="1395"/>
                      </a:lnTo>
                      <a:lnTo>
                        <a:pt x="246" y="1403"/>
                      </a:lnTo>
                      <a:lnTo>
                        <a:pt x="252" y="1337"/>
                      </a:lnTo>
                      <a:lnTo>
                        <a:pt x="258" y="1302"/>
                      </a:lnTo>
                      <a:lnTo>
                        <a:pt x="273" y="1275"/>
                      </a:lnTo>
                      <a:lnTo>
                        <a:pt x="288" y="1260"/>
                      </a:lnTo>
                      <a:lnTo>
                        <a:pt x="310" y="1256"/>
                      </a:lnTo>
                      <a:lnTo>
                        <a:pt x="322" y="1250"/>
                      </a:lnTo>
                      <a:lnTo>
                        <a:pt x="331" y="1229"/>
                      </a:lnTo>
                      <a:lnTo>
                        <a:pt x="337" y="1206"/>
                      </a:lnTo>
                      <a:lnTo>
                        <a:pt x="334" y="1179"/>
                      </a:lnTo>
                      <a:lnTo>
                        <a:pt x="334" y="1155"/>
                      </a:lnTo>
                      <a:lnTo>
                        <a:pt x="331" y="1128"/>
                      </a:lnTo>
                      <a:lnTo>
                        <a:pt x="334" y="1101"/>
                      </a:lnTo>
                      <a:lnTo>
                        <a:pt x="331" y="1077"/>
                      </a:lnTo>
                      <a:lnTo>
                        <a:pt x="331" y="1049"/>
                      </a:lnTo>
                      <a:lnTo>
                        <a:pt x="337" y="1019"/>
                      </a:lnTo>
                      <a:lnTo>
                        <a:pt x="340" y="977"/>
                      </a:lnTo>
                      <a:lnTo>
                        <a:pt x="346" y="902"/>
                      </a:lnTo>
                      <a:lnTo>
                        <a:pt x="352" y="881"/>
                      </a:lnTo>
                      <a:lnTo>
                        <a:pt x="367" y="860"/>
                      </a:lnTo>
                      <a:lnTo>
                        <a:pt x="364" y="824"/>
                      </a:lnTo>
                      <a:lnTo>
                        <a:pt x="364" y="791"/>
                      </a:lnTo>
                      <a:lnTo>
                        <a:pt x="367" y="755"/>
                      </a:lnTo>
                      <a:lnTo>
                        <a:pt x="367" y="728"/>
                      </a:lnTo>
                      <a:lnTo>
                        <a:pt x="361" y="704"/>
                      </a:lnTo>
                      <a:lnTo>
                        <a:pt x="349" y="668"/>
                      </a:lnTo>
                      <a:lnTo>
                        <a:pt x="343" y="638"/>
                      </a:lnTo>
                      <a:lnTo>
                        <a:pt x="346" y="617"/>
                      </a:lnTo>
                      <a:lnTo>
                        <a:pt x="382" y="629"/>
                      </a:lnTo>
                      <a:lnTo>
                        <a:pt x="394" y="623"/>
                      </a:lnTo>
                      <a:lnTo>
                        <a:pt x="394" y="615"/>
                      </a:lnTo>
                      <a:lnTo>
                        <a:pt x="391" y="600"/>
                      </a:lnTo>
                      <a:lnTo>
                        <a:pt x="364" y="484"/>
                      </a:lnTo>
                      <a:lnTo>
                        <a:pt x="391" y="504"/>
                      </a:lnTo>
                      <a:lnTo>
                        <a:pt x="385" y="454"/>
                      </a:lnTo>
                      <a:lnTo>
                        <a:pt x="376" y="409"/>
                      </a:lnTo>
                      <a:lnTo>
                        <a:pt x="373" y="367"/>
                      </a:lnTo>
                      <a:lnTo>
                        <a:pt x="367" y="321"/>
                      </a:lnTo>
                      <a:lnTo>
                        <a:pt x="370" y="263"/>
                      </a:lnTo>
                      <a:lnTo>
                        <a:pt x="367" y="199"/>
                      </a:lnTo>
                      <a:lnTo>
                        <a:pt x="370" y="160"/>
                      </a:lnTo>
                      <a:lnTo>
                        <a:pt x="387" y="137"/>
                      </a:lnTo>
                      <a:lnTo>
                        <a:pt x="374" y="125"/>
                      </a:lnTo>
                      <a:lnTo>
                        <a:pt x="362" y="111"/>
                      </a:lnTo>
                      <a:lnTo>
                        <a:pt x="353" y="95"/>
                      </a:lnTo>
                      <a:lnTo>
                        <a:pt x="348" y="78"/>
                      </a:lnTo>
                      <a:lnTo>
                        <a:pt x="346" y="57"/>
                      </a:lnTo>
                      <a:lnTo>
                        <a:pt x="364" y="0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52" name="Freeform 16"/>
                <p:cNvSpPr>
                  <a:spLocks/>
                </p:cNvSpPr>
                <p:nvPr/>
              </p:nvSpPr>
              <p:spPr bwMode="auto">
                <a:xfrm>
                  <a:off x="3196" y="1104"/>
                  <a:ext cx="437" cy="1385"/>
                </a:xfrm>
                <a:custGeom>
                  <a:avLst/>
                  <a:gdLst>
                    <a:gd name="T0" fmla="*/ 19 w 437"/>
                    <a:gd name="T1" fmla="*/ 596 h 1385"/>
                    <a:gd name="T2" fmla="*/ 28 w 437"/>
                    <a:gd name="T3" fmla="*/ 756 h 1385"/>
                    <a:gd name="T4" fmla="*/ 43 w 437"/>
                    <a:gd name="T5" fmla="*/ 965 h 1385"/>
                    <a:gd name="T6" fmla="*/ 51 w 437"/>
                    <a:gd name="T7" fmla="*/ 1017 h 1385"/>
                    <a:gd name="T8" fmla="*/ 84 w 437"/>
                    <a:gd name="T9" fmla="*/ 1207 h 1385"/>
                    <a:gd name="T10" fmla="*/ 83 w 437"/>
                    <a:gd name="T11" fmla="*/ 1254 h 1385"/>
                    <a:gd name="T12" fmla="*/ 96 w 437"/>
                    <a:gd name="T13" fmla="*/ 1289 h 1385"/>
                    <a:gd name="T14" fmla="*/ 133 w 437"/>
                    <a:gd name="T15" fmla="*/ 1320 h 1385"/>
                    <a:gd name="T16" fmla="*/ 226 w 437"/>
                    <a:gd name="T17" fmla="*/ 1335 h 1385"/>
                    <a:gd name="T18" fmla="*/ 288 w 437"/>
                    <a:gd name="T19" fmla="*/ 1341 h 1385"/>
                    <a:gd name="T20" fmla="*/ 365 w 437"/>
                    <a:gd name="T21" fmla="*/ 1380 h 1385"/>
                    <a:gd name="T22" fmla="*/ 335 w 437"/>
                    <a:gd name="T23" fmla="*/ 1174 h 1385"/>
                    <a:gd name="T24" fmla="*/ 245 w 437"/>
                    <a:gd name="T25" fmla="*/ 837 h 1385"/>
                    <a:gd name="T26" fmla="*/ 221 w 437"/>
                    <a:gd name="T27" fmla="*/ 702 h 1385"/>
                    <a:gd name="T28" fmla="*/ 248 w 437"/>
                    <a:gd name="T29" fmla="*/ 528 h 1385"/>
                    <a:gd name="T30" fmla="*/ 271 w 437"/>
                    <a:gd name="T31" fmla="*/ 460 h 1385"/>
                    <a:gd name="T32" fmla="*/ 292 w 437"/>
                    <a:gd name="T33" fmla="*/ 531 h 1385"/>
                    <a:gd name="T34" fmla="*/ 383 w 437"/>
                    <a:gd name="T35" fmla="*/ 507 h 1385"/>
                    <a:gd name="T36" fmla="*/ 422 w 437"/>
                    <a:gd name="T37" fmla="*/ 403 h 1385"/>
                    <a:gd name="T38" fmla="*/ 383 w 437"/>
                    <a:gd name="T39" fmla="*/ 197 h 1385"/>
                    <a:gd name="T40" fmla="*/ 298 w 437"/>
                    <a:gd name="T41" fmla="*/ 99 h 1385"/>
                    <a:gd name="T42" fmla="*/ 131 w 437"/>
                    <a:gd name="T43" fmla="*/ 0 h 1385"/>
                    <a:gd name="T44" fmla="*/ 134 w 437"/>
                    <a:gd name="T45" fmla="*/ 64 h 1385"/>
                    <a:gd name="T46" fmla="*/ 122 w 437"/>
                    <a:gd name="T47" fmla="*/ 107 h 1385"/>
                    <a:gd name="T48" fmla="*/ 102 w 437"/>
                    <a:gd name="T49" fmla="*/ 154 h 1385"/>
                    <a:gd name="T50" fmla="*/ 69 w 437"/>
                    <a:gd name="T51" fmla="*/ 230 h 1385"/>
                    <a:gd name="T52" fmla="*/ 42 w 437"/>
                    <a:gd name="T53" fmla="*/ 237 h 1385"/>
                    <a:gd name="T54" fmla="*/ 30 w 437"/>
                    <a:gd name="T55" fmla="*/ 263 h 1385"/>
                    <a:gd name="T56" fmla="*/ 24 w 437"/>
                    <a:gd name="T57" fmla="*/ 344 h 1385"/>
                    <a:gd name="T58" fmla="*/ 7 w 437"/>
                    <a:gd name="T59" fmla="*/ 396 h 1385"/>
                    <a:gd name="T60" fmla="*/ 0 w 437"/>
                    <a:gd name="T61" fmla="*/ 435 h 1385"/>
                    <a:gd name="T62" fmla="*/ 7 w 437"/>
                    <a:gd name="T63" fmla="*/ 499 h 1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37" h="1385">
                      <a:moveTo>
                        <a:pt x="13" y="543"/>
                      </a:moveTo>
                      <a:lnTo>
                        <a:pt x="19" y="596"/>
                      </a:lnTo>
                      <a:lnTo>
                        <a:pt x="21" y="645"/>
                      </a:lnTo>
                      <a:lnTo>
                        <a:pt x="28" y="756"/>
                      </a:lnTo>
                      <a:lnTo>
                        <a:pt x="34" y="858"/>
                      </a:lnTo>
                      <a:lnTo>
                        <a:pt x="43" y="965"/>
                      </a:lnTo>
                      <a:lnTo>
                        <a:pt x="45" y="993"/>
                      </a:lnTo>
                      <a:lnTo>
                        <a:pt x="51" y="1017"/>
                      </a:lnTo>
                      <a:lnTo>
                        <a:pt x="64" y="1050"/>
                      </a:lnTo>
                      <a:lnTo>
                        <a:pt x="84" y="1207"/>
                      </a:lnTo>
                      <a:lnTo>
                        <a:pt x="84" y="1240"/>
                      </a:lnTo>
                      <a:lnTo>
                        <a:pt x="83" y="1254"/>
                      </a:lnTo>
                      <a:lnTo>
                        <a:pt x="85" y="1271"/>
                      </a:lnTo>
                      <a:lnTo>
                        <a:pt x="96" y="1289"/>
                      </a:lnTo>
                      <a:lnTo>
                        <a:pt x="108" y="1307"/>
                      </a:lnTo>
                      <a:lnTo>
                        <a:pt x="133" y="1320"/>
                      </a:lnTo>
                      <a:lnTo>
                        <a:pt x="165" y="1328"/>
                      </a:lnTo>
                      <a:lnTo>
                        <a:pt x="226" y="1335"/>
                      </a:lnTo>
                      <a:lnTo>
                        <a:pt x="267" y="1339"/>
                      </a:lnTo>
                      <a:lnTo>
                        <a:pt x="288" y="1341"/>
                      </a:lnTo>
                      <a:lnTo>
                        <a:pt x="339" y="1385"/>
                      </a:lnTo>
                      <a:lnTo>
                        <a:pt x="365" y="1380"/>
                      </a:lnTo>
                      <a:lnTo>
                        <a:pt x="356" y="1269"/>
                      </a:lnTo>
                      <a:lnTo>
                        <a:pt x="335" y="1174"/>
                      </a:lnTo>
                      <a:lnTo>
                        <a:pt x="298" y="1002"/>
                      </a:lnTo>
                      <a:lnTo>
                        <a:pt x="245" y="837"/>
                      </a:lnTo>
                      <a:lnTo>
                        <a:pt x="230" y="765"/>
                      </a:lnTo>
                      <a:lnTo>
                        <a:pt x="221" y="702"/>
                      </a:lnTo>
                      <a:lnTo>
                        <a:pt x="227" y="621"/>
                      </a:lnTo>
                      <a:lnTo>
                        <a:pt x="248" y="528"/>
                      </a:lnTo>
                      <a:lnTo>
                        <a:pt x="259" y="498"/>
                      </a:lnTo>
                      <a:lnTo>
                        <a:pt x="271" y="460"/>
                      </a:lnTo>
                      <a:lnTo>
                        <a:pt x="286" y="489"/>
                      </a:lnTo>
                      <a:lnTo>
                        <a:pt x="292" y="531"/>
                      </a:lnTo>
                      <a:lnTo>
                        <a:pt x="338" y="516"/>
                      </a:lnTo>
                      <a:lnTo>
                        <a:pt x="383" y="507"/>
                      </a:lnTo>
                      <a:lnTo>
                        <a:pt x="437" y="501"/>
                      </a:lnTo>
                      <a:lnTo>
                        <a:pt x="422" y="403"/>
                      </a:lnTo>
                      <a:lnTo>
                        <a:pt x="413" y="318"/>
                      </a:lnTo>
                      <a:lnTo>
                        <a:pt x="383" y="197"/>
                      </a:lnTo>
                      <a:lnTo>
                        <a:pt x="377" y="143"/>
                      </a:lnTo>
                      <a:lnTo>
                        <a:pt x="298" y="99"/>
                      </a:lnTo>
                      <a:lnTo>
                        <a:pt x="221" y="54"/>
                      </a:lnTo>
                      <a:lnTo>
                        <a:pt x="131" y="0"/>
                      </a:lnTo>
                      <a:lnTo>
                        <a:pt x="134" y="45"/>
                      </a:lnTo>
                      <a:lnTo>
                        <a:pt x="134" y="64"/>
                      </a:lnTo>
                      <a:lnTo>
                        <a:pt x="128" y="90"/>
                      </a:lnTo>
                      <a:lnTo>
                        <a:pt x="122" y="107"/>
                      </a:lnTo>
                      <a:lnTo>
                        <a:pt x="113" y="125"/>
                      </a:lnTo>
                      <a:lnTo>
                        <a:pt x="102" y="154"/>
                      </a:lnTo>
                      <a:lnTo>
                        <a:pt x="83" y="197"/>
                      </a:lnTo>
                      <a:lnTo>
                        <a:pt x="69" y="230"/>
                      </a:lnTo>
                      <a:lnTo>
                        <a:pt x="57" y="233"/>
                      </a:lnTo>
                      <a:lnTo>
                        <a:pt x="42" y="237"/>
                      </a:lnTo>
                      <a:lnTo>
                        <a:pt x="30" y="249"/>
                      </a:lnTo>
                      <a:lnTo>
                        <a:pt x="30" y="263"/>
                      </a:lnTo>
                      <a:lnTo>
                        <a:pt x="28" y="306"/>
                      </a:lnTo>
                      <a:lnTo>
                        <a:pt x="24" y="344"/>
                      </a:lnTo>
                      <a:lnTo>
                        <a:pt x="13" y="378"/>
                      </a:lnTo>
                      <a:lnTo>
                        <a:pt x="7" y="396"/>
                      </a:lnTo>
                      <a:lnTo>
                        <a:pt x="1" y="418"/>
                      </a:lnTo>
                      <a:lnTo>
                        <a:pt x="0" y="435"/>
                      </a:lnTo>
                      <a:lnTo>
                        <a:pt x="4" y="461"/>
                      </a:lnTo>
                      <a:lnTo>
                        <a:pt x="7" y="499"/>
                      </a:lnTo>
                      <a:lnTo>
                        <a:pt x="13" y="543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553" name="Group 17"/>
              <p:cNvGrpSpPr>
                <a:grpSpLocks/>
              </p:cNvGrpSpPr>
              <p:nvPr/>
            </p:nvGrpSpPr>
            <p:grpSpPr bwMode="auto">
              <a:xfrm>
                <a:off x="3493" y="467"/>
                <a:ext cx="452" cy="773"/>
                <a:chOff x="2979" y="522"/>
                <a:chExt cx="452" cy="773"/>
              </a:xfrm>
            </p:grpSpPr>
            <p:grpSp>
              <p:nvGrpSpPr>
                <p:cNvPr id="65554" name="Group 18"/>
                <p:cNvGrpSpPr>
                  <a:grpSpLocks/>
                </p:cNvGrpSpPr>
                <p:nvPr/>
              </p:nvGrpSpPr>
              <p:grpSpPr bwMode="auto">
                <a:xfrm>
                  <a:off x="3084" y="909"/>
                  <a:ext cx="235" cy="386"/>
                  <a:chOff x="3084" y="909"/>
                  <a:chExt cx="235" cy="386"/>
                </a:xfrm>
              </p:grpSpPr>
              <p:sp>
                <p:nvSpPr>
                  <p:cNvPr id="65555" name="Freeform 19"/>
                  <p:cNvSpPr>
                    <a:spLocks/>
                  </p:cNvSpPr>
                  <p:nvPr/>
                </p:nvSpPr>
                <p:spPr bwMode="auto">
                  <a:xfrm>
                    <a:off x="3086" y="909"/>
                    <a:ext cx="233" cy="386"/>
                  </a:xfrm>
                  <a:custGeom>
                    <a:avLst/>
                    <a:gdLst>
                      <a:gd name="T0" fmla="*/ 201 w 233"/>
                      <a:gd name="T1" fmla="*/ 0 h 386"/>
                      <a:gd name="T2" fmla="*/ 212 w 233"/>
                      <a:gd name="T3" fmla="*/ 109 h 386"/>
                      <a:gd name="T4" fmla="*/ 219 w 233"/>
                      <a:gd name="T5" fmla="*/ 167 h 386"/>
                      <a:gd name="T6" fmla="*/ 225 w 233"/>
                      <a:gd name="T7" fmla="*/ 187 h 386"/>
                      <a:gd name="T8" fmla="*/ 233 w 233"/>
                      <a:gd name="T9" fmla="*/ 236 h 386"/>
                      <a:gd name="T10" fmla="*/ 228 w 233"/>
                      <a:gd name="T11" fmla="*/ 274 h 386"/>
                      <a:gd name="T12" fmla="*/ 219 w 233"/>
                      <a:gd name="T13" fmla="*/ 313 h 386"/>
                      <a:gd name="T14" fmla="*/ 204 w 233"/>
                      <a:gd name="T15" fmla="*/ 349 h 386"/>
                      <a:gd name="T16" fmla="*/ 188 w 233"/>
                      <a:gd name="T17" fmla="*/ 368 h 386"/>
                      <a:gd name="T18" fmla="*/ 160 w 233"/>
                      <a:gd name="T19" fmla="*/ 380 h 386"/>
                      <a:gd name="T20" fmla="*/ 124 w 233"/>
                      <a:gd name="T21" fmla="*/ 386 h 386"/>
                      <a:gd name="T22" fmla="*/ 86 w 233"/>
                      <a:gd name="T23" fmla="*/ 380 h 386"/>
                      <a:gd name="T24" fmla="*/ 55 w 233"/>
                      <a:gd name="T25" fmla="*/ 365 h 386"/>
                      <a:gd name="T26" fmla="*/ 36 w 233"/>
                      <a:gd name="T27" fmla="*/ 349 h 386"/>
                      <a:gd name="T28" fmla="*/ 19 w 233"/>
                      <a:gd name="T29" fmla="*/ 325 h 386"/>
                      <a:gd name="T30" fmla="*/ 3 w 233"/>
                      <a:gd name="T31" fmla="*/ 291 h 386"/>
                      <a:gd name="T32" fmla="*/ 0 w 233"/>
                      <a:gd name="T33" fmla="*/ 269 h 386"/>
                      <a:gd name="T34" fmla="*/ 3 w 233"/>
                      <a:gd name="T35" fmla="*/ 247 h 386"/>
                      <a:gd name="T36" fmla="*/ 10 w 233"/>
                      <a:gd name="T37" fmla="*/ 229 h 386"/>
                      <a:gd name="T38" fmla="*/ 21 w 233"/>
                      <a:gd name="T39" fmla="*/ 212 h 386"/>
                      <a:gd name="T40" fmla="*/ 43 w 233"/>
                      <a:gd name="T41" fmla="*/ 194 h 386"/>
                      <a:gd name="T42" fmla="*/ 45 w 233"/>
                      <a:gd name="T43" fmla="*/ 158 h 386"/>
                      <a:gd name="T44" fmla="*/ 43 w 233"/>
                      <a:gd name="T45" fmla="*/ 98 h 386"/>
                      <a:gd name="T46" fmla="*/ 77 w 233"/>
                      <a:gd name="T47" fmla="*/ 98 h 386"/>
                      <a:gd name="T48" fmla="*/ 101 w 233"/>
                      <a:gd name="T49" fmla="*/ 91 h 386"/>
                      <a:gd name="T50" fmla="*/ 124 w 233"/>
                      <a:gd name="T51" fmla="*/ 79 h 386"/>
                      <a:gd name="T52" fmla="*/ 140 w 233"/>
                      <a:gd name="T53" fmla="*/ 58 h 386"/>
                      <a:gd name="T54" fmla="*/ 161 w 233"/>
                      <a:gd name="T55" fmla="*/ 31 h 386"/>
                      <a:gd name="T56" fmla="*/ 201 w 233"/>
                      <a:gd name="T57" fmla="*/ 0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3" h="386">
                        <a:moveTo>
                          <a:pt x="201" y="0"/>
                        </a:moveTo>
                        <a:lnTo>
                          <a:pt x="212" y="109"/>
                        </a:lnTo>
                        <a:lnTo>
                          <a:pt x="219" y="167"/>
                        </a:lnTo>
                        <a:lnTo>
                          <a:pt x="225" y="187"/>
                        </a:lnTo>
                        <a:lnTo>
                          <a:pt x="233" y="236"/>
                        </a:lnTo>
                        <a:lnTo>
                          <a:pt x="228" y="274"/>
                        </a:lnTo>
                        <a:lnTo>
                          <a:pt x="219" y="313"/>
                        </a:lnTo>
                        <a:lnTo>
                          <a:pt x="204" y="349"/>
                        </a:lnTo>
                        <a:lnTo>
                          <a:pt x="188" y="368"/>
                        </a:lnTo>
                        <a:lnTo>
                          <a:pt x="160" y="380"/>
                        </a:lnTo>
                        <a:lnTo>
                          <a:pt x="124" y="386"/>
                        </a:lnTo>
                        <a:lnTo>
                          <a:pt x="86" y="380"/>
                        </a:lnTo>
                        <a:lnTo>
                          <a:pt x="55" y="365"/>
                        </a:lnTo>
                        <a:lnTo>
                          <a:pt x="36" y="349"/>
                        </a:lnTo>
                        <a:lnTo>
                          <a:pt x="19" y="325"/>
                        </a:lnTo>
                        <a:lnTo>
                          <a:pt x="3" y="291"/>
                        </a:lnTo>
                        <a:lnTo>
                          <a:pt x="0" y="269"/>
                        </a:lnTo>
                        <a:lnTo>
                          <a:pt x="3" y="247"/>
                        </a:lnTo>
                        <a:lnTo>
                          <a:pt x="10" y="229"/>
                        </a:lnTo>
                        <a:lnTo>
                          <a:pt x="21" y="212"/>
                        </a:lnTo>
                        <a:lnTo>
                          <a:pt x="43" y="194"/>
                        </a:lnTo>
                        <a:lnTo>
                          <a:pt x="45" y="158"/>
                        </a:lnTo>
                        <a:lnTo>
                          <a:pt x="43" y="98"/>
                        </a:lnTo>
                        <a:lnTo>
                          <a:pt x="77" y="98"/>
                        </a:lnTo>
                        <a:lnTo>
                          <a:pt x="101" y="91"/>
                        </a:lnTo>
                        <a:lnTo>
                          <a:pt x="124" y="79"/>
                        </a:lnTo>
                        <a:lnTo>
                          <a:pt x="140" y="58"/>
                        </a:lnTo>
                        <a:lnTo>
                          <a:pt x="161" y="31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rgbClr val="FF9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56" name="Freeform 20"/>
                  <p:cNvSpPr>
                    <a:spLocks/>
                  </p:cNvSpPr>
                  <p:nvPr/>
                </p:nvSpPr>
                <p:spPr bwMode="auto">
                  <a:xfrm>
                    <a:off x="3084" y="909"/>
                    <a:ext cx="233" cy="351"/>
                  </a:xfrm>
                  <a:custGeom>
                    <a:avLst/>
                    <a:gdLst>
                      <a:gd name="T0" fmla="*/ 201 w 233"/>
                      <a:gd name="T1" fmla="*/ 0 h 351"/>
                      <a:gd name="T2" fmla="*/ 212 w 233"/>
                      <a:gd name="T3" fmla="*/ 109 h 351"/>
                      <a:gd name="T4" fmla="*/ 219 w 233"/>
                      <a:gd name="T5" fmla="*/ 167 h 351"/>
                      <a:gd name="T6" fmla="*/ 225 w 233"/>
                      <a:gd name="T7" fmla="*/ 187 h 351"/>
                      <a:gd name="T8" fmla="*/ 233 w 233"/>
                      <a:gd name="T9" fmla="*/ 236 h 351"/>
                      <a:gd name="T10" fmla="*/ 228 w 233"/>
                      <a:gd name="T11" fmla="*/ 275 h 351"/>
                      <a:gd name="T12" fmla="*/ 219 w 233"/>
                      <a:gd name="T13" fmla="*/ 313 h 351"/>
                      <a:gd name="T14" fmla="*/ 205 w 233"/>
                      <a:gd name="T15" fmla="*/ 349 h 351"/>
                      <a:gd name="T16" fmla="*/ 196 w 233"/>
                      <a:gd name="T17" fmla="*/ 329 h 351"/>
                      <a:gd name="T18" fmla="*/ 179 w 233"/>
                      <a:gd name="T19" fmla="*/ 322 h 351"/>
                      <a:gd name="T20" fmla="*/ 166 w 233"/>
                      <a:gd name="T21" fmla="*/ 326 h 351"/>
                      <a:gd name="T22" fmla="*/ 155 w 233"/>
                      <a:gd name="T23" fmla="*/ 336 h 351"/>
                      <a:gd name="T24" fmla="*/ 136 w 233"/>
                      <a:gd name="T25" fmla="*/ 351 h 351"/>
                      <a:gd name="T26" fmla="*/ 111 w 233"/>
                      <a:gd name="T27" fmla="*/ 351 h 351"/>
                      <a:gd name="T28" fmla="*/ 122 w 233"/>
                      <a:gd name="T29" fmla="*/ 332 h 351"/>
                      <a:gd name="T30" fmla="*/ 145 w 233"/>
                      <a:gd name="T31" fmla="*/ 303 h 351"/>
                      <a:gd name="T32" fmla="*/ 168 w 233"/>
                      <a:gd name="T33" fmla="*/ 284 h 351"/>
                      <a:gd name="T34" fmla="*/ 181 w 233"/>
                      <a:gd name="T35" fmla="*/ 270 h 351"/>
                      <a:gd name="T36" fmla="*/ 187 w 233"/>
                      <a:gd name="T37" fmla="*/ 250 h 351"/>
                      <a:gd name="T38" fmla="*/ 190 w 233"/>
                      <a:gd name="T39" fmla="*/ 231 h 351"/>
                      <a:gd name="T40" fmla="*/ 191 w 233"/>
                      <a:gd name="T41" fmla="*/ 209 h 351"/>
                      <a:gd name="T42" fmla="*/ 188 w 233"/>
                      <a:gd name="T43" fmla="*/ 186 h 351"/>
                      <a:gd name="T44" fmla="*/ 190 w 233"/>
                      <a:gd name="T45" fmla="*/ 153 h 351"/>
                      <a:gd name="T46" fmla="*/ 178 w 233"/>
                      <a:gd name="T47" fmla="*/ 156 h 351"/>
                      <a:gd name="T48" fmla="*/ 148 w 233"/>
                      <a:gd name="T49" fmla="*/ 157 h 351"/>
                      <a:gd name="T50" fmla="*/ 123 w 233"/>
                      <a:gd name="T51" fmla="*/ 155 h 351"/>
                      <a:gd name="T52" fmla="*/ 97 w 233"/>
                      <a:gd name="T53" fmla="*/ 151 h 351"/>
                      <a:gd name="T54" fmla="*/ 78 w 233"/>
                      <a:gd name="T55" fmla="*/ 144 h 351"/>
                      <a:gd name="T56" fmla="*/ 63 w 233"/>
                      <a:gd name="T57" fmla="*/ 137 h 351"/>
                      <a:gd name="T58" fmla="*/ 63 w 233"/>
                      <a:gd name="T59" fmla="*/ 159 h 351"/>
                      <a:gd name="T60" fmla="*/ 63 w 233"/>
                      <a:gd name="T61" fmla="*/ 187 h 351"/>
                      <a:gd name="T62" fmla="*/ 57 w 233"/>
                      <a:gd name="T63" fmla="*/ 212 h 351"/>
                      <a:gd name="T64" fmla="*/ 56 w 233"/>
                      <a:gd name="T65" fmla="*/ 236 h 351"/>
                      <a:gd name="T66" fmla="*/ 65 w 233"/>
                      <a:gd name="T67" fmla="*/ 261 h 351"/>
                      <a:gd name="T68" fmla="*/ 75 w 233"/>
                      <a:gd name="T69" fmla="*/ 282 h 351"/>
                      <a:gd name="T70" fmla="*/ 89 w 233"/>
                      <a:gd name="T71" fmla="*/ 306 h 351"/>
                      <a:gd name="T72" fmla="*/ 82 w 233"/>
                      <a:gd name="T73" fmla="*/ 324 h 351"/>
                      <a:gd name="T74" fmla="*/ 70 w 233"/>
                      <a:gd name="T75" fmla="*/ 313 h 351"/>
                      <a:gd name="T76" fmla="*/ 49 w 233"/>
                      <a:gd name="T77" fmla="*/ 299 h 351"/>
                      <a:gd name="T78" fmla="*/ 36 w 233"/>
                      <a:gd name="T79" fmla="*/ 286 h 351"/>
                      <a:gd name="T80" fmla="*/ 18 w 233"/>
                      <a:gd name="T81" fmla="*/ 277 h 351"/>
                      <a:gd name="T82" fmla="*/ 0 w 233"/>
                      <a:gd name="T83" fmla="*/ 270 h 351"/>
                      <a:gd name="T84" fmla="*/ 3 w 233"/>
                      <a:gd name="T85" fmla="*/ 247 h 351"/>
                      <a:gd name="T86" fmla="*/ 10 w 233"/>
                      <a:gd name="T87" fmla="*/ 229 h 351"/>
                      <a:gd name="T88" fmla="*/ 21 w 233"/>
                      <a:gd name="T89" fmla="*/ 212 h 351"/>
                      <a:gd name="T90" fmla="*/ 43 w 233"/>
                      <a:gd name="T91" fmla="*/ 194 h 351"/>
                      <a:gd name="T92" fmla="*/ 45 w 233"/>
                      <a:gd name="T93" fmla="*/ 158 h 351"/>
                      <a:gd name="T94" fmla="*/ 43 w 233"/>
                      <a:gd name="T95" fmla="*/ 98 h 351"/>
                      <a:gd name="T96" fmla="*/ 77 w 233"/>
                      <a:gd name="T97" fmla="*/ 98 h 351"/>
                      <a:gd name="T98" fmla="*/ 101 w 233"/>
                      <a:gd name="T99" fmla="*/ 92 h 351"/>
                      <a:gd name="T100" fmla="*/ 124 w 233"/>
                      <a:gd name="T101" fmla="*/ 79 h 351"/>
                      <a:gd name="T102" fmla="*/ 140 w 233"/>
                      <a:gd name="T103" fmla="*/ 58 h 351"/>
                      <a:gd name="T104" fmla="*/ 161 w 233"/>
                      <a:gd name="T105" fmla="*/ 31 h 351"/>
                      <a:gd name="T106" fmla="*/ 201 w 233"/>
                      <a:gd name="T107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233" h="351">
                        <a:moveTo>
                          <a:pt x="201" y="0"/>
                        </a:moveTo>
                        <a:lnTo>
                          <a:pt x="212" y="109"/>
                        </a:lnTo>
                        <a:lnTo>
                          <a:pt x="219" y="167"/>
                        </a:lnTo>
                        <a:lnTo>
                          <a:pt x="225" y="187"/>
                        </a:lnTo>
                        <a:lnTo>
                          <a:pt x="233" y="236"/>
                        </a:lnTo>
                        <a:lnTo>
                          <a:pt x="228" y="275"/>
                        </a:lnTo>
                        <a:lnTo>
                          <a:pt x="219" y="313"/>
                        </a:lnTo>
                        <a:lnTo>
                          <a:pt x="205" y="349"/>
                        </a:lnTo>
                        <a:lnTo>
                          <a:pt x="196" y="329"/>
                        </a:lnTo>
                        <a:lnTo>
                          <a:pt x="179" y="322"/>
                        </a:lnTo>
                        <a:lnTo>
                          <a:pt x="166" y="326"/>
                        </a:lnTo>
                        <a:lnTo>
                          <a:pt x="155" y="336"/>
                        </a:lnTo>
                        <a:lnTo>
                          <a:pt x="136" y="351"/>
                        </a:lnTo>
                        <a:lnTo>
                          <a:pt x="111" y="351"/>
                        </a:lnTo>
                        <a:lnTo>
                          <a:pt x="122" y="332"/>
                        </a:lnTo>
                        <a:lnTo>
                          <a:pt x="145" y="303"/>
                        </a:lnTo>
                        <a:lnTo>
                          <a:pt x="168" y="284"/>
                        </a:lnTo>
                        <a:lnTo>
                          <a:pt x="181" y="270"/>
                        </a:lnTo>
                        <a:lnTo>
                          <a:pt x="187" y="250"/>
                        </a:lnTo>
                        <a:lnTo>
                          <a:pt x="190" y="231"/>
                        </a:lnTo>
                        <a:lnTo>
                          <a:pt x="191" y="209"/>
                        </a:lnTo>
                        <a:lnTo>
                          <a:pt x="188" y="186"/>
                        </a:lnTo>
                        <a:lnTo>
                          <a:pt x="190" y="153"/>
                        </a:lnTo>
                        <a:lnTo>
                          <a:pt x="178" y="156"/>
                        </a:lnTo>
                        <a:lnTo>
                          <a:pt x="148" y="157"/>
                        </a:lnTo>
                        <a:lnTo>
                          <a:pt x="123" y="155"/>
                        </a:lnTo>
                        <a:lnTo>
                          <a:pt x="97" y="151"/>
                        </a:lnTo>
                        <a:lnTo>
                          <a:pt x="78" y="144"/>
                        </a:lnTo>
                        <a:lnTo>
                          <a:pt x="63" y="137"/>
                        </a:lnTo>
                        <a:lnTo>
                          <a:pt x="63" y="159"/>
                        </a:lnTo>
                        <a:lnTo>
                          <a:pt x="63" y="187"/>
                        </a:lnTo>
                        <a:lnTo>
                          <a:pt x="57" y="212"/>
                        </a:lnTo>
                        <a:lnTo>
                          <a:pt x="56" y="236"/>
                        </a:lnTo>
                        <a:lnTo>
                          <a:pt x="65" y="261"/>
                        </a:lnTo>
                        <a:lnTo>
                          <a:pt x="75" y="282"/>
                        </a:lnTo>
                        <a:lnTo>
                          <a:pt x="89" y="306"/>
                        </a:lnTo>
                        <a:lnTo>
                          <a:pt x="82" y="324"/>
                        </a:lnTo>
                        <a:lnTo>
                          <a:pt x="70" y="313"/>
                        </a:lnTo>
                        <a:lnTo>
                          <a:pt x="49" y="299"/>
                        </a:lnTo>
                        <a:lnTo>
                          <a:pt x="36" y="286"/>
                        </a:lnTo>
                        <a:lnTo>
                          <a:pt x="18" y="277"/>
                        </a:lnTo>
                        <a:lnTo>
                          <a:pt x="0" y="270"/>
                        </a:lnTo>
                        <a:lnTo>
                          <a:pt x="3" y="247"/>
                        </a:lnTo>
                        <a:lnTo>
                          <a:pt x="10" y="229"/>
                        </a:lnTo>
                        <a:lnTo>
                          <a:pt x="21" y="212"/>
                        </a:lnTo>
                        <a:lnTo>
                          <a:pt x="43" y="194"/>
                        </a:lnTo>
                        <a:lnTo>
                          <a:pt x="45" y="158"/>
                        </a:lnTo>
                        <a:lnTo>
                          <a:pt x="43" y="98"/>
                        </a:lnTo>
                        <a:lnTo>
                          <a:pt x="77" y="98"/>
                        </a:lnTo>
                        <a:lnTo>
                          <a:pt x="101" y="92"/>
                        </a:lnTo>
                        <a:lnTo>
                          <a:pt x="124" y="79"/>
                        </a:lnTo>
                        <a:lnTo>
                          <a:pt x="140" y="58"/>
                        </a:lnTo>
                        <a:lnTo>
                          <a:pt x="161" y="31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57" name="Freeform 21"/>
                <p:cNvSpPr>
                  <a:spLocks/>
                </p:cNvSpPr>
                <p:nvPr/>
              </p:nvSpPr>
              <p:spPr bwMode="auto">
                <a:xfrm>
                  <a:off x="3030" y="553"/>
                  <a:ext cx="315" cy="471"/>
                </a:xfrm>
                <a:custGeom>
                  <a:avLst/>
                  <a:gdLst>
                    <a:gd name="T0" fmla="*/ 29 w 315"/>
                    <a:gd name="T1" fmla="*/ 81 h 471"/>
                    <a:gd name="T2" fmla="*/ 16 w 315"/>
                    <a:gd name="T3" fmla="*/ 111 h 471"/>
                    <a:gd name="T4" fmla="*/ 7 w 315"/>
                    <a:gd name="T5" fmla="*/ 137 h 471"/>
                    <a:gd name="T6" fmla="*/ 1 w 315"/>
                    <a:gd name="T7" fmla="*/ 158 h 471"/>
                    <a:gd name="T8" fmla="*/ 0 w 315"/>
                    <a:gd name="T9" fmla="*/ 174 h 471"/>
                    <a:gd name="T10" fmla="*/ 2 w 315"/>
                    <a:gd name="T11" fmla="*/ 189 h 471"/>
                    <a:gd name="T12" fmla="*/ 5 w 315"/>
                    <a:gd name="T13" fmla="*/ 212 h 471"/>
                    <a:gd name="T14" fmla="*/ 4 w 315"/>
                    <a:gd name="T15" fmla="*/ 223 h 471"/>
                    <a:gd name="T16" fmla="*/ 5 w 315"/>
                    <a:gd name="T17" fmla="*/ 236 h 471"/>
                    <a:gd name="T18" fmla="*/ 11 w 315"/>
                    <a:gd name="T19" fmla="*/ 253 h 471"/>
                    <a:gd name="T20" fmla="*/ 13 w 315"/>
                    <a:gd name="T21" fmla="*/ 263 h 471"/>
                    <a:gd name="T22" fmla="*/ 10 w 315"/>
                    <a:gd name="T23" fmla="*/ 293 h 471"/>
                    <a:gd name="T24" fmla="*/ 13 w 315"/>
                    <a:gd name="T25" fmla="*/ 314 h 471"/>
                    <a:gd name="T26" fmla="*/ 19 w 315"/>
                    <a:gd name="T27" fmla="*/ 335 h 471"/>
                    <a:gd name="T28" fmla="*/ 29 w 315"/>
                    <a:gd name="T29" fmla="*/ 360 h 471"/>
                    <a:gd name="T30" fmla="*/ 41 w 315"/>
                    <a:gd name="T31" fmla="*/ 386 h 471"/>
                    <a:gd name="T32" fmla="*/ 52 w 315"/>
                    <a:gd name="T33" fmla="*/ 410 h 471"/>
                    <a:gd name="T34" fmla="*/ 59 w 315"/>
                    <a:gd name="T35" fmla="*/ 429 h 471"/>
                    <a:gd name="T36" fmla="*/ 65 w 315"/>
                    <a:gd name="T37" fmla="*/ 449 h 471"/>
                    <a:gd name="T38" fmla="*/ 74 w 315"/>
                    <a:gd name="T39" fmla="*/ 461 h 471"/>
                    <a:gd name="T40" fmla="*/ 87 w 315"/>
                    <a:gd name="T41" fmla="*/ 468 h 471"/>
                    <a:gd name="T42" fmla="*/ 108 w 315"/>
                    <a:gd name="T43" fmla="*/ 471 h 471"/>
                    <a:gd name="T44" fmla="*/ 137 w 315"/>
                    <a:gd name="T45" fmla="*/ 468 h 471"/>
                    <a:gd name="T46" fmla="*/ 162 w 315"/>
                    <a:gd name="T47" fmla="*/ 462 h 471"/>
                    <a:gd name="T48" fmla="*/ 176 w 315"/>
                    <a:gd name="T49" fmla="*/ 452 h 471"/>
                    <a:gd name="T50" fmla="*/ 197 w 315"/>
                    <a:gd name="T51" fmla="*/ 438 h 471"/>
                    <a:gd name="T52" fmla="*/ 219 w 315"/>
                    <a:gd name="T53" fmla="*/ 410 h 471"/>
                    <a:gd name="T54" fmla="*/ 255 w 315"/>
                    <a:gd name="T55" fmla="*/ 359 h 471"/>
                    <a:gd name="T56" fmla="*/ 264 w 315"/>
                    <a:gd name="T57" fmla="*/ 343 h 471"/>
                    <a:gd name="T58" fmla="*/ 271 w 315"/>
                    <a:gd name="T59" fmla="*/ 347 h 471"/>
                    <a:gd name="T60" fmla="*/ 282 w 315"/>
                    <a:gd name="T61" fmla="*/ 347 h 471"/>
                    <a:gd name="T62" fmla="*/ 288 w 315"/>
                    <a:gd name="T63" fmla="*/ 332 h 471"/>
                    <a:gd name="T64" fmla="*/ 298 w 315"/>
                    <a:gd name="T65" fmla="*/ 301 h 471"/>
                    <a:gd name="T66" fmla="*/ 306 w 315"/>
                    <a:gd name="T67" fmla="*/ 272 h 471"/>
                    <a:gd name="T68" fmla="*/ 304 w 315"/>
                    <a:gd name="T69" fmla="*/ 233 h 471"/>
                    <a:gd name="T70" fmla="*/ 312 w 315"/>
                    <a:gd name="T71" fmla="*/ 167 h 471"/>
                    <a:gd name="T72" fmla="*/ 315 w 315"/>
                    <a:gd name="T73" fmla="*/ 127 h 471"/>
                    <a:gd name="T74" fmla="*/ 313 w 315"/>
                    <a:gd name="T75" fmla="*/ 94 h 471"/>
                    <a:gd name="T76" fmla="*/ 306 w 315"/>
                    <a:gd name="T77" fmla="*/ 70 h 471"/>
                    <a:gd name="T78" fmla="*/ 285 w 315"/>
                    <a:gd name="T79" fmla="*/ 39 h 471"/>
                    <a:gd name="T80" fmla="*/ 255 w 315"/>
                    <a:gd name="T81" fmla="*/ 18 h 471"/>
                    <a:gd name="T82" fmla="*/ 222 w 315"/>
                    <a:gd name="T83" fmla="*/ 6 h 471"/>
                    <a:gd name="T84" fmla="*/ 186 w 315"/>
                    <a:gd name="T85" fmla="*/ 0 h 471"/>
                    <a:gd name="T86" fmla="*/ 149 w 315"/>
                    <a:gd name="T87" fmla="*/ 0 h 471"/>
                    <a:gd name="T88" fmla="*/ 114 w 315"/>
                    <a:gd name="T89" fmla="*/ 6 h 471"/>
                    <a:gd name="T90" fmla="*/ 80 w 315"/>
                    <a:gd name="T91" fmla="*/ 22 h 471"/>
                    <a:gd name="T92" fmla="*/ 55 w 315"/>
                    <a:gd name="T93" fmla="*/ 43 h 471"/>
                    <a:gd name="T94" fmla="*/ 29 w 315"/>
                    <a:gd name="T95" fmla="*/ 81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15" h="471">
                      <a:moveTo>
                        <a:pt x="29" y="81"/>
                      </a:moveTo>
                      <a:lnTo>
                        <a:pt x="16" y="111"/>
                      </a:lnTo>
                      <a:lnTo>
                        <a:pt x="7" y="137"/>
                      </a:lnTo>
                      <a:lnTo>
                        <a:pt x="1" y="158"/>
                      </a:lnTo>
                      <a:lnTo>
                        <a:pt x="0" y="174"/>
                      </a:lnTo>
                      <a:lnTo>
                        <a:pt x="2" y="189"/>
                      </a:lnTo>
                      <a:lnTo>
                        <a:pt x="5" y="212"/>
                      </a:lnTo>
                      <a:lnTo>
                        <a:pt x="4" y="223"/>
                      </a:lnTo>
                      <a:lnTo>
                        <a:pt x="5" y="236"/>
                      </a:lnTo>
                      <a:lnTo>
                        <a:pt x="11" y="253"/>
                      </a:lnTo>
                      <a:lnTo>
                        <a:pt x="13" y="263"/>
                      </a:lnTo>
                      <a:lnTo>
                        <a:pt x="10" y="293"/>
                      </a:lnTo>
                      <a:lnTo>
                        <a:pt x="13" y="314"/>
                      </a:lnTo>
                      <a:lnTo>
                        <a:pt x="19" y="335"/>
                      </a:lnTo>
                      <a:lnTo>
                        <a:pt x="29" y="360"/>
                      </a:lnTo>
                      <a:lnTo>
                        <a:pt x="41" y="386"/>
                      </a:lnTo>
                      <a:lnTo>
                        <a:pt x="52" y="410"/>
                      </a:lnTo>
                      <a:lnTo>
                        <a:pt x="59" y="429"/>
                      </a:lnTo>
                      <a:lnTo>
                        <a:pt x="65" y="449"/>
                      </a:lnTo>
                      <a:lnTo>
                        <a:pt x="74" y="461"/>
                      </a:lnTo>
                      <a:lnTo>
                        <a:pt x="87" y="468"/>
                      </a:lnTo>
                      <a:lnTo>
                        <a:pt x="108" y="471"/>
                      </a:lnTo>
                      <a:lnTo>
                        <a:pt x="137" y="468"/>
                      </a:lnTo>
                      <a:lnTo>
                        <a:pt x="162" y="462"/>
                      </a:lnTo>
                      <a:lnTo>
                        <a:pt x="176" y="452"/>
                      </a:lnTo>
                      <a:lnTo>
                        <a:pt x="197" y="438"/>
                      </a:lnTo>
                      <a:lnTo>
                        <a:pt x="219" y="410"/>
                      </a:lnTo>
                      <a:lnTo>
                        <a:pt x="255" y="359"/>
                      </a:lnTo>
                      <a:lnTo>
                        <a:pt x="264" y="343"/>
                      </a:lnTo>
                      <a:lnTo>
                        <a:pt x="271" y="347"/>
                      </a:lnTo>
                      <a:lnTo>
                        <a:pt x="282" y="347"/>
                      </a:lnTo>
                      <a:lnTo>
                        <a:pt x="288" y="332"/>
                      </a:lnTo>
                      <a:lnTo>
                        <a:pt x="298" y="301"/>
                      </a:lnTo>
                      <a:lnTo>
                        <a:pt x="306" y="272"/>
                      </a:lnTo>
                      <a:lnTo>
                        <a:pt x="304" y="233"/>
                      </a:lnTo>
                      <a:lnTo>
                        <a:pt x="312" y="167"/>
                      </a:lnTo>
                      <a:lnTo>
                        <a:pt x="315" y="127"/>
                      </a:lnTo>
                      <a:lnTo>
                        <a:pt x="313" y="94"/>
                      </a:lnTo>
                      <a:lnTo>
                        <a:pt x="306" y="70"/>
                      </a:lnTo>
                      <a:lnTo>
                        <a:pt x="285" y="39"/>
                      </a:lnTo>
                      <a:lnTo>
                        <a:pt x="255" y="18"/>
                      </a:lnTo>
                      <a:lnTo>
                        <a:pt x="222" y="6"/>
                      </a:lnTo>
                      <a:lnTo>
                        <a:pt x="186" y="0"/>
                      </a:lnTo>
                      <a:lnTo>
                        <a:pt x="149" y="0"/>
                      </a:lnTo>
                      <a:lnTo>
                        <a:pt x="114" y="6"/>
                      </a:lnTo>
                      <a:lnTo>
                        <a:pt x="80" y="22"/>
                      </a:lnTo>
                      <a:lnTo>
                        <a:pt x="55" y="43"/>
                      </a:lnTo>
                      <a:lnTo>
                        <a:pt x="29" y="81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5558" name="Group 22"/>
                <p:cNvGrpSpPr>
                  <a:grpSpLocks/>
                </p:cNvGrpSpPr>
                <p:nvPr/>
              </p:nvGrpSpPr>
              <p:grpSpPr bwMode="auto">
                <a:xfrm>
                  <a:off x="2979" y="522"/>
                  <a:ext cx="452" cy="577"/>
                  <a:chOff x="2979" y="522"/>
                  <a:chExt cx="452" cy="577"/>
                </a:xfrm>
              </p:grpSpPr>
              <p:grpSp>
                <p:nvGrpSpPr>
                  <p:cNvPr id="6555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9" y="522"/>
                    <a:ext cx="452" cy="577"/>
                    <a:chOff x="2979" y="522"/>
                    <a:chExt cx="452" cy="577"/>
                  </a:xfrm>
                </p:grpSpPr>
                <p:sp>
                  <p:nvSpPr>
                    <p:cNvPr id="6556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3083" y="664"/>
                      <a:ext cx="38" cy="57"/>
                    </a:xfrm>
                    <a:custGeom>
                      <a:avLst/>
                      <a:gdLst>
                        <a:gd name="T0" fmla="*/ 6 w 38"/>
                        <a:gd name="T1" fmla="*/ 0 h 57"/>
                        <a:gd name="T2" fmla="*/ 1 w 38"/>
                        <a:gd name="T3" fmla="*/ 9 h 57"/>
                        <a:gd name="T4" fmla="*/ 0 w 38"/>
                        <a:gd name="T5" fmla="*/ 20 h 57"/>
                        <a:gd name="T6" fmla="*/ 3 w 38"/>
                        <a:gd name="T7" fmla="*/ 30 h 57"/>
                        <a:gd name="T8" fmla="*/ 10 w 38"/>
                        <a:gd name="T9" fmla="*/ 37 h 57"/>
                        <a:gd name="T10" fmla="*/ 20 w 38"/>
                        <a:gd name="T11" fmla="*/ 46 h 57"/>
                        <a:gd name="T12" fmla="*/ 38 w 38"/>
                        <a:gd name="T13" fmla="*/ 57 h 57"/>
                        <a:gd name="T14" fmla="*/ 22 w 38"/>
                        <a:gd name="T15" fmla="*/ 41 h 57"/>
                        <a:gd name="T16" fmla="*/ 16 w 38"/>
                        <a:gd name="T17" fmla="*/ 33 h 57"/>
                        <a:gd name="T18" fmla="*/ 12 w 38"/>
                        <a:gd name="T19" fmla="*/ 26 h 57"/>
                        <a:gd name="T20" fmla="*/ 8 w 38"/>
                        <a:gd name="T21" fmla="*/ 16 h 57"/>
                        <a:gd name="T22" fmla="*/ 6 w 38"/>
                        <a:gd name="T23" fmla="*/ 0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8" h="57">
                          <a:moveTo>
                            <a:pt x="6" y="0"/>
                          </a:moveTo>
                          <a:lnTo>
                            <a:pt x="1" y="9"/>
                          </a:lnTo>
                          <a:lnTo>
                            <a:pt x="0" y="20"/>
                          </a:lnTo>
                          <a:lnTo>
                            <a:pt x="3" y="30"/>
                          </a:lnTo>
                          <a:lnTo>
                            <a:pt x="10" y="37"/>
                          </a:lnTo>
                          <a:lnTo>
                            <a:pt x="20" y="46"/>
                          </a:lnTo>
                          <a:lnTo>
                            <a:pt x="38" y="57"/>
                          </a:lnTo>
                          <a:lnTo>
                            <a:pt x="22" y="41"/>
                          </a:lnTo>
                          <a:lnTo>
                            <a:pt x="16" y="33"/>
                          </a:lnTo>
                          <a:lnTo>
                            <a:pt x="12" y="26"/>
                          </a:lnTo>
                          <a:lnTo>
                            <a:pt x="8" y="16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61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979" y="522"/>
                      <a:ext cx="452" cy="577"/>
                    </a:xfrm>
                    <a:custGeom>
                      <a:avLst/>
                      <a:gdLst>
                        <a:gd name="T0" fmla="*/ 41 w 452"/>
                        <a:gd name="T1" fmla="*/ 88 h 577"/>
                        <a:gd name="T2" fmla="*/ 6 w 452"/>
                        <a:gd name="T3" fmla="*/ 122 h 577"/>
                        <a:gd name="T4" fmla="*/ 10 w 452"/>
                        <a:gd name="T5" fmla="*/ 167 h 577"/>
                        <a:gd name="T6" fmla="*/ 11 w 452"/>
                        <a:gd name="T7" fmla="*/ 129 h 577"/>
                        <a:gd name="T8" fmla="*/ 41 w 452"/>
                        <a:gd name="T9" fmla="*/ 104 h 577"/>
                        <a:gd name="T10" fmla="*/ 17 w 452"/>
                        <a:gd name="T11" fmla="*/ 141 h 577"/>
                        <a:gd name="T12" fmla="*/ 46 w 452"/>
                        <a:gd name="T13" fmla="*/ 111 h 577"/>
                        <a:gd name="T14" fmla="*/ 24 w 452"/>
                        <a:gd name="T15" fmla="*/ 146 h 577"/>
                        <a:gd name="T16" fmla="*/ 43 w 452"/>
                        <a:gd name="T17" fmla="*/ 191 h 577"/>
                        <a:gd name="T18" fmla="*/ 30 w 452"/>
                        <a:gd name="T19" fmla="*/ 140 h 577"/>
                        <a:gd name="T20" fmla="*/ 45 w 452"/>
                        <a:gd name="T21" fmla="*/ 126 h 577"/>
                        <a:gd name="T22" fmla="*/ 48 w 452"/>
                        <a:gd name="T23" fmla="*/ 164 h 577"/>
                        <a:gd name="T24" fmla="*/ 53 w 452"/>
                        <a:gd name="T25" fmla="*/ 165 h 577"/>
                        <a:gd name="T26" fmla="*/ 60 w 452"/>
                        <a:gd name="T27" fmla="*/ 128 h 577"/>
                        <a:gd name="T28" fmla="*/ 66 w 452"/>
                        <a:gd name="T29" fmla="*/ 173 h 577"/>
                        <a:gd name="T30" fmla="*/ 65 w 452"/>
                        <a:gd name="T31" fmla="*/ 153 h 577"/>
                        <a:gd name="T32" fmla="*/ 75 w 452"/>
                        <a:gd name="T33" fmla="*/ 160 h 577"/>
                        <a:gd name="T34" fmla="*/ 81 w 452"/>
                        <a:gd name="T35" fmla="*/ 167 h 577"/>
                        <a:gd name="T36" fmla="*/ 93 w 452"/>
                        <a:gd name="T37" fmla="*/ 184 h 577"/>
                        <a:gd name="T38" fmla="*/ 112 w 452"/>
                        <a:gd name="T39" fmla="*/ 204 h 577"/>
                        <a:gd name="T40" fmla="*/ 85 w 452"/>
                        <a:gd name="T41" fmla="*/ 149 h 577"/>
                        <a:gd name="T42" fmla="*/ 98 w 452"/>
                        <a:gd name="T43" fmla="*/ 171 h 577"/>
                        <a:gd name="T44" fmla="*/ 99 w 452"/>
                        <a:gd name="T45" fmla="*/ 162 h 577"/>
                        <a:gd name="T46" fmla="*/ 125 w 452"/>
                        <a:gd name="T47" fmla="*/ 161 h 577"/>
                        <a:gd name="T48" fmla="*/ 128 w 452"/>
                        <a:gd name="T49" fmla="*/ 151 h 577"/>
                        <a:gd name="T50" fmla="*/ 147 w 452"/>
                        <a:gd name="T51" fmla="*/ 178 h 577"/>
                        <a:gd name="T52" fmla="*/ 147 w 452"/>
                        <a:gd name="T53" fmla="*/ 164 h 577"/>
                        <a:gd name="T54" fmla="*/ 155 w 452"/>
                        <a:gd name="T55" fmla="*/ 162 h 577"/>
                        <a:gd name="T56" fmla="*/ 161 w 452"/>
                        <a:gd name="T57" fmla="*/ 157 h 577"/>
                        <a:gd name="T58" fmla="*/ 188 w 452"/>
                        <a:gd name="T59" fmla="*/ 128 h 577"/>
                        <a:gd name="T60" fmla="*/ 203 w 452"/>
                        <a:gd name="T61" fmla="*/ 181 h 577"/>
                        <a:gd name="T62" fmla="*/ 290 w 452"/>
                        <a:gd name="T63" fmla="*/ 277 h 577"/>
                        <a:gd name="T64" fmla="*/ 315 w 452"/>
                        <a:gd name="T65" fmla="*/ 279 h 577"/>
                        <a:gd name="T66" fmla="*/ 326 w 452"/>
                        <a:gd name="T67" fmla="*/ 233 h 577"/>
                        <a:gd name="T68" fmla="*/ 357 w 452"/>
                        <a:gd name="T69" fmla="*/ 279 h 577"/>
                        <a:gd name="T70" fmla="*/ 296 w 452"/>
                        <a:gd name="T71" fmla="*/ 417 h 577"/>
                        <a:gd name="T72" fmla="*/ 284 w 452"/>
                        <a:gd name="T73" fmla="*/ 521 h 577"/>
                        <a:gd name="T74" fmla="*/ 329 w 452"/>
                        <a:gd name="T75" fmla="*/ 571 h 577"/>
                        <a:gd name="T76" fmla="*/ 402 w 452"/>
                        <a:gd name="T77" fmla="*/ 566 h 577"/>
                        <a:gd name="T78" fmla="*/ 434 w 452"/>
                        <a:gd name="T79" fmla="*/ 489 h 577"/>
                        <a:gd name="T80" fmla="*/ 449 w 452"/>
                        <a:gd name="T81" fmla="*/ 426 h 577"/>
                        <a:gd name="T82" fmla="*/ 405 w 452"/>
                        <a:gd name="T83" fmla="*/ 343 h 577"/>
                        <a:gd name="T84" fmla="*/ 413 w 452"/>
                        <a:gd name="T85" fmla="*/ 187 h 577"/>
                        <a:gd name="T86" fmla="*/ 378 w 452"/>
                        <a:gd name="T87" fmla="*/ 72 h 577"/>
                        <a:gd name="T88" fmla="*/ 323 w 452"/>
                        <a:gd name="T89" fmla="*/ 16 h 577"/>
                        <a:gd name="T90" fmla="*/ 251 w 452"/>
                        <a:gd name="T91" fmla="*/ 0 h 577"/>
                        <a:gd name="T92" fmla="*/ 171 w 452"/>
                        <a:gd name="T93" fmla="*/ 18 h 577"/>
                        <a:gd name="T94" fmla="*/ 122 w 452"/>
                        <a:gd name="T95" fmla="*/ 49 h 577"/>
                        <a:gd name="T96" fmla="*/ 105 w 452"/>
                        <a:gd name="T97" fmla="*/ 53 h 577"/>
                        <a:gd name="T98" fmla="*/ 85 w 452"/>
                        <a:gd name="T99" fmla="*/ 59 h 577"/>
                        <a:gd name="T100" fmla="*/ 79 w 452"/>
                        <a:gd name="T101" fmla="*/ 41 h 5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452" h="577">
                          <a:moveTo>
                            <a:pt x="60" y="57"/>
                          </a:moveTo>
                          <a:lnTo>
                            <a:pt x="50" y="64"/>
                          </a:lnTo>
                          <a:lnTo>
                            <a:pt x="45" y="71"/>
                          </a:lnTo>
                          <a:lnTo>
                            <a:pt x="42" y="80"/>
                          </a:lnTo>
                          <a:lnTo>
                            <a:pt x="41" y="88"/>
                          </a:lnTo>
                          <a:lnTo>
                            <a:pt x="41" y="97"/>
                          </a:lnTo>
                          <a:lnTo>
                            <a:pt x="27" y="101"/>
                          </a:lnTo>
                          <a:lnTo>
                            <a:pt x="17" y="107"/>
                          </a:lnTo>
                          <a:lnTo>
                            <a:pt x="10" y="114"/>
                          </a:lnTo>
                          <a:lnTo>
                            <a:pt x="6" y="122"/>
                          </a:lnTo>
                          <a:lnTo>
                            <a:pt x="4" y="133"/>
                          </a:lnTo>
                          <a:lnTo>
                            <a:pt x="0" y="141"/>
                          </a:lnTo>
                          <a:lnTo>
                            <a:pt x="4" y="150"/>
                          </a:lnTo>
                          <a:lnTo>
                            <a:pt x="7" y="159"/>
                          </a:lnTo>
                          <a:lnTo>
                            <a:pt x="10" y="167"/>
                          </a:lnTo>
                          <a:lnTo>
                            <a:pt x="15" y="175"/>
                          </a:lnTo>
                          <a:lnTo>
                            <a:pt x="11" y="161"/>
                          </a:lnTo>
                          <a:lnTo>
                            <a:pt x="9" y="150"/>
                          </a:lnTo>
                          <a:lnTo>
                            <a:pt x="9" y="140"/>
                          </a:lnTo>
                          <a:lnTo>
                            <a:pt x="11" y="129"/>
                          </a:lnTo>
                          <a:lnTo>
                            <a:pt x="15" y="119"/>
                          </a:lnTo>
                          <a:lnTo>
                            <a:pt x="20" y="114"/>
                          </a:lnTo>
                          <a:lnTo>
                            <a:pt x="27" y="110"/>
                          </a:lnTo>
                          <a:lnTo>
                            <a:pt x="33" y="107"/>
                          </a:lnTo>
                          <a:lnTo>
                            <a:pt x="41" y="104"/>
                          </a:lnTo>
                          <a:lnTo>
                            <a:pt x="29" y="112"/>
                          </a:lnTo>
                          <a:lnTo>
                            <a:pt x="23" y="118"/>
                          </a:lnTo>
                          <a:lnTo>
                            <a:pt x="19" y="125"/>
                          </a:lnTo>
                          <a:lnTo>
                            <a:pt x="17" y="131"/>
                          </a:lnTo>
                          <a:lnTo>
                            <a:pt x="17" y="141"/>
                          </a:lnTo>
                          <a:lnTo>
                            <a:pt x="20" y="131"/>
                          </a:lnTo>
                          <a:lnTo>
                            <a:pt x="24" y="123"/>
                          </a:lnTo>
                          <a:lnTo>
                            <a:pt x="31" y="117"/>
                          </a:lnTo>
                          <a:lnTo>
                            <a:pt x="39" y="113"/>
                          </a:lnTo>
                          <a:lnTo>
                            <a:pt x="46" y="111"/>
                          </a:lnTo>
                          <a:lnTo>
                            <a:pt x="37" y="116"/>
                          </a:lnTo>
                          <a:lnTo>
                            <a:pt x="32" y="121"/>
                          </a:lnTo>
                          <a:lnTo>
                            <a:pt x="27" y="129"/>
                          </a:lnTo>
                          <a:lnTo>
                            <a:pt x="25" y="137"/>
                          </a:lnTo>
                          <a:lnTo>
                            <a:pt x="24" y="146"/>
                          </a:lnTo>
                          <a:lnTo>
                            <a:pt x="24" y="154"/>
                          </a:lnTo>
                          <a:lnTo>
                            <a:pt x="25" y="160"/>
                          </a:lnTo>
                          <a:lnTo>
                            <a:pt x="28" y="167"/>
                          </a:lnTo>
                          <a:lnTo>
                            <a:pt x="32" y="175"/>
                          </a:lnTo>
                          <a:lnTo>
                            <a:pt x="43" y="191"/>
                          </a:lnTo>
                          <a:lnTo>
                            <a:pt x="34" y="173"/>
                          </a:lnTo>
                          <a:lnTo>
                            <a:pt x="30" y="165"/>
                          </a:lnTo>
                          <a:lnTo>
                            <a:pt x="28" y="157"/>
                          </a:lnTo>
                          <a:lnTo>
                            <a:pt x="29" y="148"/>
                          </a:lnTo>
                          <a:lnTo>
                            <a:pt x="30" y="140"/>
                          </a:lnTo>
                          <a:lnTo>
                            <a:pt x="31" y="133"/>
                          </a:lnTo>
                          <a:lnTo>
                            <a:pt x="37" y="124"/>
                          </a:lnTo>
                          <a:lnTo>
                            <a:pt x="47" y="117"/>
                          </a:lnTo>
                          <a:lnTo>
                            <a:pt x="50" y="119"/>
                          </a:lnTo>
                          <a:lnTo>
                            <a:pt x="45" y="126"/>
                          </a:lnTo>
                          <a:lnTo>
                            <a:pt x="42" y="132"/>
                          </a:lnTo>
                          <a:lnTo>
                            <a:pt x="41" y="139"/>
                          </a:lnTo>
                          <a:lnTo>
                            <a:pt x="42" y="147"/>
                          </a:lnTo>
                          <a:lnTo>
                            <a:pt x="44" y="155"/>
                          </a:lnTo>
                          <a:lnTo>
                            <a:pt x="48" y="164"/>
                          </a:lnTo>
                          <a:lnTo>
                            <a:pt x="54" y="174"/>
                          </a:lnTo>
                          <a:lnTo>
                            <a:pt x="63" y="187"/>
                          </a:lnTo>
                          <a:lnTo>
                            <a:pt x="72" y="199"/>
                          </a:lnTo>
                          <a:lnTo>
                            <a:pt x="58" y="176"/>
                          </a:lnTo>
                          <a:lnTo>
                            <a:pt x="53" y="165"/>
                          </a:lnTo>
                          <a:lnTo>
                            <a:pt x="50" y="156"/>
                          </a:lnTo>
                          <a:lnTo>
                            <a:pt x="52" y="148"/>
                          </a:lnTo>
                          <a:lnTo>
                            <a:pt x="53" y="136"/>
                          </a:lnTo>
                          <a:lnTo>
                            <a:pt x="57" y="126"/>
                          </a:lnTo>
                          <a:lnTo>
                            <a:pt x="60" y="128"/>
                          </a:lnTo>
                          <a:lnTo>
                            <a:pt x="59" y="135"/>
                          </a:lnTo>
                          <a:lnTo>
                            <a:pt x="59" y="146"/>
                          </a:lnTo>
                          <a:lnTo>
                            <a:pt x="60" y="154"/>
                          </a:lnTo>
                          <a:lnTo>
                            <a:pt x="63" y="164"/>
                          </a:lnTo>
                          <a:lnTo>
                            <a:pt x="66" y="173"/>
                          </a:lnTo>
                          <a:lnTo>
                            <a:pt x="73" y="182"/>
                          </a:lnTo>
                          <a:lnTo>
                            <a:pt x="81" y="191"/>
                          </a:lnTo>
                          <a:lnTo>
                            <a:pt x="71" y="174"/>
                          </a:lnTo>
                          <a:lnTo>
                            <a:pt x="67" y="164"/>
                          </a:lnTo>
                          <a:lnTo>
                            <a:pt x="65" y="153"/>
                          </a:lnTo>
                          <a:lnTo>
                            <a:pt x="65" y="139"/>
                          </a:lnTo>
                          <a:lnTo>
                            <a:pt x="67" y="131"/>
                          </a:lnTo>
                          <a:lnTo>
                            <a:pt x="72" y="135"/>
                          </a:lnTo>
                          <a:lnTo>
                            <a:pt x="73" y="148"/>
                          </a:lnTo>
                          <a:lnTo>
                            <a:pt x="75" y="160"/>
                          </a:lnTo>
                          <a:lnTo>
                            <a:pt x="79" y="170"/>
                          </a:lnTo>
                          <a:lnTo>
                            <a:pt x="83" y="180"/>
                          </a:lnTo>
                          <a:lnTo>
                            <a:pt x="89" y="191"/>
                          </a:lnTo>
                          <a:lnTo>
                            <a:pt x="84" y="176"/>
                          </a:lnTo>
                          <a:lnTo>
                            <a:pt x="81" y="167"/>
                          </a:lnTo>
                          <a:lnTo>
                            <a:pt x="79" y="160"/>
                          </a:lnTo>
                          <a:lnTo>
                            <a:pt x="78" y="151"/>
                          </a:lnTo>
                          <a:lnTo>
                            <a:pt x="83" y="167"/>
                          </a:lnTo>
                          <a:lnTo>
                            <a:pt x="87" y="176"/>
                          </a:lnTo>
                          <a:lnTo>
                            <a:pt x="93" y="184"/>
                          </a:lnTo>
                          <a:lnTo>
                            <a:pt x="100" y="194"/>
                          </a:lnTo>
                          <a:lnTo>
                            <a:pt x="108" y="204"/>
                          </a:lnTo>
                          <a:lnTo>
                            <a:pt x="117" y="211"/>
                          </a:lnTo>
                          <a:lnTo>
                            <a:pt x="124" y="216"/>
                          </a:lnTo>
                          <a:lnTo>
                            <a:pt x="112" y="204"/>
                          </a:lnTo>
                          <a:lnTo>
                            <a:pt x="104" y="194"/>
                          </a:lnTo>
                          <a:lnTo>
                            <a:pt x="97" y="183"/>
                          </a:lnTo>
                          <a:lnTo>
                            <a:pt x="91" y="170"/>
                          </a:lnTo>
                          <a:lnTo>
                            <a:pt x="87" y="159"/>
                          </a:lnTo>
                          <a:lnTo>
                            <a:pt x="85" y="149"/>
                          </a:lnTo>
                          <a:lnTo>
                            <a:pt x="87" y="140"/>
                          </a:lnTo>
                          <a:lnTo>
                            <a:pt x="93" y="140"/>
                          </a:lnTo>
                          <a:lnTo>
                            <a:pt x="93" y="151"/>
                          </a:lnTo>
                          <a:lnTo>
                            <a:pt x="94" y="160"/>
                          </a:lnTo>
                          <a:lnTo>
                            <a:pt x="98" y="171"/>
                          </a:lnTo>
                          <a:lnTo>
                            <a:pt x="102" y="181"/>
                          </a:lnTo>
                          <a:lnTo>
                            <a:pt x="111" y="193"/>
                          </a:lnTo>
                          <a:lnTo>
                            <a:pt x="106" y="181"/>
                          </a:lnTo>
                          <a:lnTo>
                            <a:pt x="101" y="170"/>
                          </a:lnTo>
                          <a:lnTo>
                            <a:pt x="99" y="162"/>
                          </a:lnTo>
                          <a:lnTo>
                            <a:pt x="98" y="152"/>
                          </a:lnTo>
                          <a:lnTo>
                            <a:pt x="100" y="142"/>
                          </a:lnTo>
                          <a:lnTo>
                            <a:pt x="115" y="141"/>
                          </a:lnTo>
                          <a:lnTo>
                            <a:pt x="120" y="152"/>
                          </a:lnTo>
                          <a:lnTo>
                            <a:pt x="125" y="161"/>
                          </a:lnTo>
                          <a:lnTo>
                            <a:pt x="129" y="169"/>
                          </a:lnTo>
                          <a:lnTo>
                            <a:pt x="149" y="197"/>
                          </a:lnTo>
                          <a:lnTo>
                            <a:pt x="136" y="171"/>
                          </a:lnTo>
                          <a:lnTo>
                            <a:pt x="132" y="163"/>
                          </a:lnTo>
                          <a:lnTo>
                            <a:pt x="128" y="151"/>
                          </a:lnTo>
                          <a:lnTo>
                            <a:pt x="125" y="139"/>
                          </a:lnTo>
                          <a:lnTo>
                            <a:pt x="129" y="141"/>
                          </a:lnTo>
                          <a:lnTo>
                            <a:pt x="136" y="158"/>
                          </a:lnTo>
                          <a:lnTo>
                            <a:pt x="140" y="167"/>
                          </a:lnTo>
                          <a:lnTo>
                            <a:pt x="147" y="178"/>
                          </a:lnTo>
                          <a:lnTo>
                            <a:pt x="158" y="187"/>
                          </a:lnTo>
                          <a:lnTo>
                            <a:pt x="173" y="193"/>
                          </a:lnTo>
                          <a:lnTo>
                            <a:pt x="159" y="181"/>
                          </a:lnTo>
                          <a:lnTo>
                            <a:pt x="152" y="172"/>
                          </a:lnTo>
                          <a:lnTo>
                            <a:pt x="147" y="164"/>
                          </a:lnTo>
                          <a:lnTo>
                            <a:pt x="144" y="154"/>
                          </a:lnTo>
                          <a:lnTo>
                            <a:pt x="143" y="142"/>
                          </a:lnTo>
                          <a:lnTo>
                            <a:pt x="151" y="139"/>
                          </a:lnTo>
                          <a:lnTo>
                            <a:pt x="151" y="150"/>
                          </a:lnTo>
                          <a:lnTo>
                            <a:pt x="155" y="162"/>
                          </a:lnTo>
                          <a:lnTo>
                            <a:pt x="159" y="170"/>
                          </a:lnTo>
                          <a:lnTo>
                            <a:pt x="174" y="184"/>
                          </a:lnTo>
                          <a:lnTo>
                            <a:pt x="167" y="176"/>
                          </a:lnTo>
                          <a:lnTo>
                            <a:pt x="162" y="166"/>
                          </a:lnTo>
                          <a:lnTo>
                            <a:pt x="161" y="157"/>
                          </a:lnTo>
                          <a:lnTo>
                            <a:pt x="160" y="146"/>
                          </a:lnTo>
                          <a:lnTo>
                            <a:pt x="162" y="137"/>
                          </a:lnTo>
                          <a:lnTo>
                            <a:pt x="166" y="134"/>
                          </a:lnTo>
                          <a:lnTo>
                            <a:pt x="177" y="132"/>
                          </a:lnTo>
                          <a:lnTo>
                            <a:pt x="188" y="128"/>
                          </a:lnTo>
                          <a:lnTo>
                            <a:pt x="202" y="116"/>
                          </a:lnTo>
                          <a:lnTo>
                            <a:pt x="187" y="142"/>
                          </a:lnTo>
                          <a:lnTo>
                            <a:pt x="189" y="156"/>
                          </a:lnTo>
                          <a:lnTo>
                            <a:pt x="195" y="170"/>
                          </a:lnTo>
                          <a:lnTo>
                            <a:pt x="203" y="181"/>
                          </a:lnTo>
                          <a:lnTo>
                            <a:pt x="217" y="195"/>
                          </a:lnTo>
                          <a:lnTo>
                            <a:pt x="237" y="208"/>
                          </a:lnTo>
                          <a:lnTo>
                            <a:pt x="263" y="228"/>
                          </a:lnTo>
                          <a:lnTo>
                            <a:pt x="290" y="260"/>
                          </a:lnTo>
                          <a:lnTo>
                            <a:pt x="290" y="277"/>
                          </a:lnTo>
                          <a:lnTo>
                            <a:pt x="291" y="287"/>
                          </a:lnTo>
                          <a:lnTo>
                            <a:pt x="298" y="293"/>
                          </a:lnTo>
                          <a:lnTo>
                            <a:pt x="307" y="295"/>
                          </a:lnTo>
                          <a:lnTo>
                            <a:pt x="311" y="289"/>
                          </a:lnTo>
                          <a:lnTo>
                            <a:pt x="315" y="279"/>
                          </a:lnTo>
                          <a:lnTo>
                            <a:pt x="314" y="268"/>
                          </a:lnTo>
                          <a:lnTo>
                            <a:pt x="314" y="258"/>
                          </a:lnTo>
                          <a:lnTo>
                            <a:pt x="315" y="245"/>
                          </a:lnTo>
                          <a:lnTo>
                            <a:pt x="319" y="237"/>
                          </a:lnTo>
                          <a:lnTo>
                            <a:pt x="326" y="233"/>
                          </a:lnTo>
                          <a:lnTo>
                            <a:pt x="334" y="233"/>
                          </a:lnTo>
                          <a:lnTo>
                            <a:pt x="345" y="239"/>
                          </a:lnTo>
                          <a:lnTo>
                            <a:pt x="353" y="251"/>
                          </a:lnTo>
                          <a:lnTo>
                            <a:pt x="356" y="263"/>
                          </a:lnTo>
                          <a:lnTo>
                            <a:pt x="357" y="279"/>
                          </a:lnTo>
                          <a:lnTo>
                            <a:pt x="356" y="294"/>
                          </a:lnTo>
                          <a:lnTo>
                            <a:pt x="354" y="313"/>
                          </a:lnTo>
                          <a:lnTo>
                            <a:pt x="344" y="347"/>
                          </a:lnTo>
                          <a:lnTo>
                            <a:pt x="298" y="398"/>
                          </a:lnTo>
                          <a:lnTo>
                            <a:pt x="296" y="417"/>
                          </a:lnTo>
                          <a:lnTo>
                            <a:pt x="299" y="460"/>
                          </a:lnTo>
                          <a:lnTo>
                            <a:pt x="300" y="485"/>
                          </a:lnTo>
                          <a:lnTo>
                            <a:pt x="293" y="498"/>
                          </a:lnTo>
                          <a:lnTo>
                            <a:pt x="287" y="511"/>
                          </a:lnTo>
                          <a:lnTo>
                            <a:pt x="284" y="521"/>
                          </a:lnTo>
                          <a:lnTo>
                            <a:pt x="282" y="537"/>
                          </a:lnTo>
                          <a:lnTo>
                            <a:pt x="286" y="549"/>
                          </a:lnTo>
                          <a:lnTo>
                            <a:pt x="296" y="562"/>
                          </a:lnTo>
                          <a:lnTo>
                            <a:pt x="311" y="570"/>
                          </a:lnTo>
                          <a:lnTo>
                            <a:pt x="329" y="571"/>
                          </a:lnTo>
                          <a:lnTo>
                            <a:pt x="341" y="574"/>
                          </a:lnTo>
                          <a:lnTo>
                            <a:pt x="358" y="577"/>
                          </a:lnTo>
                          <a:lnTo>
                            <a:pt x="374" y="575"/>
                          </a:lnTo>
                          <a:lnTo>
                            <a:pt x="387" y="572"/>
                          </a:lnTo>
                          <a:lnTo>
                            <a:pt x="402" y="566"/>
                          </a:lnTo>
                          <a:lnTo>
                            <a:pt x="413" y="558"/>
                          </a:lnTo>
                          <a:lnTo>
                            <a:pt x="421" y="546"/>
                          </a:lnTo>
                          <a:lnTo>
                            <a:pt x="428" y="535"/>
                          </a:lnTo>
                          <a:lnTo>
                            <a:pt x="433" y="521"/>
                          </a:lnTo>
                          <a:lnTo>
                            <a:pt x="434" y="489"/>
                          </a:lnTo>
                          <a:lnTo>
                            <a:pt x="440" y="483"/>
                          </a:lnTo>
                          <a:lnTo>
                            <a:pt x="447" y="473"/>
                          </a:lnTo>
                          <a:lnTo>
                            <a:pt x="449" y="462"/>
                          </a:lnTo>
                          <a:lnTo>
                            <a:pt x="452" y="444"/>
                          </a:lnTo>
                          <a:lnTo>
                            <a:pt x="449" y="426"/>
                          </a:lnTo>
                          <a:lnTo>
                            <a:pt x="445" y="413"/>
                          </a:lnTo>
                          <a:lnTo>
                            <a:pt x="439" y="405"/>
                          </a:lnTo>
                          <a:lnTo>
                            <a:pt x="427" y="385"/>
                          </a:lnTo>
                          <a:lnTo>
                            <a:pt x="415" y="368"/>
                          </a:lnTo>
                          <a:lnTo>
                            <a:pt x="405" y="343"/>
                          </a:lnTo>
                          <a:lnTo>
                            <a:pt x="406" y="280"/>
                          </a:lnTo>
                          <a:lnTo>
                            <a:pt x="410" y="255"/>
                          </a:lnTo>
                          <a:lnTo>
                            <a:pt x="414" y="227"/>
                          </a:lnTo>
                          <a:lnTo>
                            <a:pt x="414" y="209"/>
                          </a:lnTo>
                          <a:lnTo>
                            <a:pt x="413" y="187"/>
                          </a:lnTo>
                          <a:lnTo>
                            <a:pt x="409" y="167"/>
                          </a:lnTo>
                          <a:lnTo>
                            <a:pt x="407" y="150"/>
                          </a:lnTo>
                          <a:lnTo>
                            <a:pt x="402" y="131"/>
                          </a:lnTo>
                          <a:lnTo>
                            <a:pt x="389" y="94"/>
                          </a:lnTo>
                          <a:lnTo>
                            <a:pt x="378" y="72"/>
                          </a:lnTo>
                          <a:lnTo>
                            <a:pt x="350" y="43"/>
                          </a:lnTo>
                          <a:lnTo>
                            <a:pt x="334" y="37"/>
                          </a:lnTo>
                          <a:lnTo>
                            <a:pt x="334" y="29"/>
                          </a:lnTo>
                          <a:lnTo>
                            <a:pt x="329" y="22"/>
                          </a:lnTo>
                          <a:lnTo>
                            <a:pt x="323" y="16"/>
                          </a:lnTo>
                          <a:lnTo>
                            <a:pt x="313" y="11"/>
                          </a:lnTo>
                          <a:lnTo>
                            <a:pt x="301" y="7"/>
                          </a:lnTo>
                          <a:lnTo>
                            <a:pt x="287" y="4"/>
                          </a:lnTo>
                          <a:lnTo>
                            <a:pt x="275" y="2"/>
                          </a:lnTo>
                          <a:lnTo>
                            <a:pt x="251" y="0"/>
                          </a:lnTo>
                          <a:lnTo>
                            <a:pt x="234" y="0"/>
                          </a:lnTo>
                          <a:lnTo>
                            <a:pt x="209" y="2"/>
                          </a:lnTo>
                          <a:lnTo>
                            <a:pt x="195" y="6"/>
                          </a:lnTo>
                          <a:lnTo>
                            <a:pt x="183" y="11"/>
                          </a:lnTo>
                          <a:lnTo>
                            <a:pt x="171" y="18"/>
                          </a:lnTo>
                          <a:lnTo>
                            <a:pt x="161" y="24"/>
                          </a:lnTo>
                          <a:lnTo>
                            <a:pt x="149" y="34"/>
                          </a:lnTo>
                          <a:lnTo>
                            <a:pt x="139" y="43"/>
                          </a:lnTo>
                          <a:lnTo>
                            <a:pt x="131" y="47"/>
                          </a:lnTo>
                          <a:lnTo>
                            <a:pt x="122" y="49"/>
                          </a:lnTo>
                          <a:lnTo>
                            <a:pt x="116" y="49"/>
                          </a:lnTo>
                          <a:lnTo>
                            <a:pt x="110" y="46"/>
                          </a:lnTo>
                          <a:lnTo>
                            <a:pt x="106" y="38"/>
                          </a:lnTo>
                          <a:lnTo>
                            <a:pt x="105" y="46"/>
                          </a:lnTo>
                          <a:lnTo>
                            <a:pt x="105" y="53"/>
                          </a:lnTo>
                          <a:lnTo>
                            <a:pt x="99" y="52"/>
                          </a:lnTo>
                          <a:lnTo>
                            <a:pt x="93" y="49"/>
                          </a:lnTo>
                          <a:lnTo>
                            <a:pt x="97" y="56"/>
                          </a:lnTo>
                          <a:lnTo>
                            <a:pt x="91" y="61"/>
                          </a:lnTo>
                          <a:lnTo>
                            <a:pt x="85" y="59"/>
                          </a:lnTo>
                          <a:lnTo>
                            <a:pt x="82" y="56"/>
                          </a:lnTo>
                          <a:lnTo>
                            <a:pt x="80" y="51"/>
                          </a:lnTo>
                          <a:lnTo>
                            <a:pt x="82" y="44"/>
                          </a:lnTo>
                          <a:lnTo>
                            <a:pt x="89" y="39"/>
                          </a:lnTo>
                          <a:lnTo>
                            <a:pt x="79" y="41"/>
                          </a:lnTo>
                          <a:lnTo>
                            <a:pt x="70" y="44"/>
                          </a:lnTo>
                          <a:lnTo>
                            <a:pt x="64" y="50"/>
                          </a:lnTo>
                          <a:lnTo>
                            <a:pt x="60" y="57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562" name="Freeform 26"/>
                  <p:cNvSpPr>
                    <a:spLocks/>
                  </p:cNvSpPr>
                  <p:nvPr/>
                </p:nvSpPr>
                <p:spPr bwMode="auto">
                  <a:xfrm>
                    <a:off x="3165" y="665"/>
                    <a:ext cx="205" cy="428"/>
                  </a:xfrm>
                  <a:custGeom>
                    <a:avLst/>
                    <a:gdLst>
                      <a:gd name="T0" fmla="*/ 22 w 205"/>
                      <a:gd name="T1" fmla="*/ 26 h 428"/>
                      <a:gd name="T2" fmla="*/ 0 w 205"/>
                      <a:gd name="T3" fmla="*/ 0 h 428"/>
                      <a:gd name="T4" fmla="*/ 8 w 205"/>
                      <a:gd name="T5" fmla="*/ 27 h 428"/>
                      <a:gd name="T6" fmla="*/ 30 w 205"/>
                      <a:gd name="T7" fmla="*/ 52 h 428"/>
                      <a:gd name="T8" fmla="*/ 77 w 205"/>
                      <a:gd name="T9" fmla="*/ 85 h 428"/>
                      <a:gd name="T10" fmla="*/ 104 w 205"/>
                      <a:gd name="T11" fmla="*/ 135 h 428"/>
                      <a:gd name="T12" fmla="*/ 112 w 205"/>
                      <a:gd name="T13" fmla="*/ 151 h 428"/>
                      <a:gd name="T14" fmla="*/ 125 w 205"/>
                      <a:gd name="T15" fmla="*/ 147 h 428"/>
                      <a:gd name="T16" fmla="*/ 128 w 205"/>
                      <a:gd name="T17" fmla="*/ 126 h 428"/>
                      <a:gd name="T18" fmla="*/ 129 w 205"/>
                      <a:gd name="T19" fmla="*/ 102 h 428"/>
                      <a:gd name="T20" fmla="*/ 140 w 205"/>
                      <a:gd name="T21" fmla="*/ 90 h 428"/>
                      <a:gd name="T22" fmla="*/ 159 w 205"/>
                      <a:gd name="T23" fmla="*/ 96 h 428"/>
                      <a:gd name="T24" fmla="*/ 170 w 205"/>
                      <a:gd name="T25" fmla="*/ 121 h 428"/>
                      <a:gd name="T26" fmla="*/ 170 w 205"/>
                      <a:gd name="T27" fmla="*/ 152 h 428"/>
                      <a:gd name="T28" fmla="*/ 158 w 205"/>
                      <a:gd name="T29" fmla="*/ 205 h 428"/>
                      <a:gd name="T30" fmla="*/ 110 w 205"/>
                      <a:gd name="T31" fmla="*/ 275 h 428"/>
                      <a:gd name="T32" fmla="*/ 114 w 205"/>
                      <a:gd name="T33" fmla="*/ 343 h 428"/>
                      <a:gd name="T34" fmla="*/ 101 w 205"/>
                      <a:gd name="T35" fmla="*/ 369 h 428"/>
                      <a:gd name="T36" fmla="*/ 96 w 205"/>
                      <a:gd name="T37" fmla="*/ 395 h 428"/>
                      <a:gd name="T38" fmla="*/ 110 w 205"/>
                      <a:gd name="T39" fmla="*/ 420 h 428"/>
                      <a:gd name="T40" fmla="*/ 140 w 205"/>
                      <a:gd name="T41" fmla="*/ 427 h 428"/>
                      <a:gd name="T42" fmla="*/ 148 w 205"/>
                      <a:gd name="T43" fmla="*/ 407 h 428"/>
                      <a:gd name="T44" fmla="*/ 133 w 205"/>
                      <a:gd name="T45" fmla="*/ 373 h 428"/>
                      <a:gd name="T46" fmla="*/ 164 w 205"/>
                      <a:gd name="T47" fmla="*/ 393 h 428"/>
                      <a:gd name="T48" fmla="*/ 203 w 205"/>
                      <a:gd name="T49" fmla="*/ 397 h 428"/>
                      <a:gd name="T50" fmla="*/ 167 w 205"/>
                      <a:gd name="T51" fmla="*/ 373 h 428"/>
                      <a:gd name="T52" fmla="*/ 139 w 205"/>
                      <a:gd name="T53" fmla="*/ 349 h 428"/>
                      <a:gd name="T54" fmla="*/ 141 w 205"/>
                      <a:gd name="T55" fmla="*/ 324 h 428"/>
                      <a:gd name="T56" fmla="*/ 172 w 205"/>
                      <a:gd name="T57" fmla="*/ 346 h 428"/>
                      <a:gd name="T58" fmla="*/ 145 w 205"/>
                      <a:gd name="T59" fmla="*/ 307 h 428"/>
                      <a:gd name="T60" fmla="*/ 177 w 205"/>
                      <a:gd name="T61" fmla="*/ 333 h 428"/>
                      <a:gd name="T62" fmla="*/ 186 w 205"/>
                      <a:gd name="T63" fmla="*/ 330 h 428"/>
                      <a:gd name="T64" fmla="*/ 165 w 205"/>
                      <a:gd name="T65" fmla="*/ 296 h 428"/>
                      <a:gd name="T66" fmla="*/ 161 w 205"/>
                      <a:gd name="T67" fmla="*/ 269 h 428"/>
                      <a:gd name="T68" fmla="*/ 167 w 205"/>
                      <a:gd name="T69" fmla="*/ 229 h 428"/>
                      <a:gd name="T70" fmla="*/ 196 w 205"/>
                      <a:gd name="T71" fmla="*/ 270 h 428"/>
                      <a:gd name="T72" fmla="*/ 175 w 205"/>
                      <a:gd name="T73" fmla="*/ 222 h 428"/>
                      <a:gd name="T74" fmla="*/ 205 w 205"/>
                      <a:gd name="T75" fmla="*/ 245 h 428"/>
                      <a:gd name="T76" fmla="*/ 188 w 205"/>
                      <a:gd name="T77" fmla="*/ 199 h 428"/>
                      <a:gd name="T78" fmla="*/ 177 w 205"/>
                      <a:gd name="T79" fmla="*/ 162 h 428"/>
                      <a:gd name="T80" fmla="*/ 175 w 205"/>
                      <a:gd name="T81" fmla="*/ 97 h 428"/>
                      <a:gd name="T82" fmla="*/ 156 w 205"/>
                      <a:gd name="T83" fmla="*/ 74 h 428"/>
                      <a:gd name="T84" fmla="*/ 118 w 205"/>
                      <a:gd name="T85" fmla="*/ 63 h 428"/>
                      <a:gd name="T86" fmla="*/ 109 w 205"/>
                      <a:gd name="T87" fmla="*/ 62 h 428"/>
                      <a:gd name="T88" fmla="*/ 87 w 205"/>
                      <a:gd name="T89" fmla="*/ 49 h 428"/>
                      <a:gd name="T90" fmla="*/ 79 w 205"/>
                      <a:gd name="T91" fmla="*/ 62 h 428"/>
                      <a:gd name="T92" fmla="*/ 74 w 205"/>
                      <a:gd name="T93" fmla="*/ 72 h 428"/>
                      <a:gd name="T94" fmla="*/ 46 w 205"/>
                      <a:gd name="T95" fmla="*/ 34 h 428"/>
                      <a:gd name="T96" fmla="*/ 36 w 205"/>
                      <a:gd name="T97" fmla="*/ 32 h 4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5" h="428">
                        <a:moveTo>
                          <a:pt x="36" y="32"/>
                        </a:moveTo>
                        <a:lnTo>
                          <a:pt x="22" y="26"/>
                        </a:lnTo>
                        <a:lnTo>
                          <a:pt x="15" y="17"/>
                        </a:lnTo>
                        <a:lnTo>
                          <a:pt x="0" y="0"/>
                        </a:lnTo>
                        <a:lnTo>
                          <a:pt x="2" y="13"/>
                        </a:lnTo>
                        <a:lnTo>
                          <a:pt x="8" y="27"/>
                        </a:lnTo>
                        <a:lnTo>
                          <a:pt x="16" y="38"/>
                        </a:lnTo>
                        <a:lnTo>
                          <a:pt x="30" y="52"/>
                        </a:lnTo>
                        <a:lnTo>
                          <a:pt x="50" y="65"/>
                        </a:lnTo>
                        <a:lnTo>
                          <a:pt x="77" y="85"/>
                        </a:lnTo>
                        <a:lnTo>
                          <a:pt x="104" y="118"/>
                        </a:lnTo>
                        <a:lnTo>
                          <a:pt x="104" y="135"/>
                        </a:lnTo>
                        <a:lnTo>
                          <a:pt x="105" y="145"/>
                        </a:lnTo>
                        <a:lnTo>
                          <a:pt x="112" y="151"/>
                        </a:lnTo>
                        <a:lnTo>
                          <a:pt x="121" y="153"/>
                        </a:lnTo>
                        <a:lnTo>
                          <a:pt x="125" y="147"/>
                        </a:lnTo>
                        <a:lnTo>
                          <a:pt x="129" y="137"/>
                        </a:lnTo>
                        <a:lnTo>
                          <a:pt x="128" y="126"/>
                        </a:lnTo>
                        <a:lnTo>
                          <a:pt x="128" y="116"/>
                        </a:lnTo>
                        <a:lnTo>
                          <a:pt x="129" y="102"/>
                        </a:lnTo>
                        <a:lnTo>
                          <a:pt x="133" y="94"/>
                        </a:lnTo>
                        <a:lnTo>
                          <a:pt x="140" y="90"/>
                        </a:lnTo>
                        <a:lnTo>
                          <a:pt x="148" y="90"/>
                        </a:lnTo>
                        <a:lnTo>
                          <a:pt x="159" y="96"/>
                        </a:lnTo>
                        <a:lnTo>
                          <a:pt x="167" y="109"/>
                        </a:lnTo>
                        <a:lnTo>
                          <a:pt x="170" y="121"/>
                        </a:lnTo>
                        <a:lnTo>
                          <a:pt x="171" y="137"/>
                        </a:lnTo>
                        <a:lnTo>
                          <a:pt x="170" y="152"/>
                        </a:lnTo>
                        <a:lnTo>
                          <a:pt x="168" y="171"/>
                        </a:lnTo>
                        <a:lnTo>
                          <a:pt x="158" y="205"/>
                        </a:lnTo>
                        <a:lnTo>
                          <a:pt x="112" y="256"/>
                        </a:lnTo>
                        <a:lnTo>
                          <a:pt x="110" y="275"/>
                        </a:lnTo>
                        <a:lnTo>
                          <a:pt x="113" y="317"/>
                        </a:lnTo>
                        <a:lnTo>
                          <a:pt x="114" y="343"/>
                        </a:lnTo>
                        <a:lnTo>
                          <a:pt x="107" y="356"/>
                        </a:lnTo>
                        <a:lnTo>
                          <a:pt x="101" y="369"/>
                        </a:lnTo>
                        <a:lnTo>
                          <a:pt x="98" y="379"/>
                        </a:lnTo>
                        <a:lnTo>
                          <a:pt x="96" y="395"/>
                        </a:lnTo>
                        <a:lnTo>
                          <a:pt x="100" y="407"/>
                        </a:lnTo>
                        <a:lnTo>
                          <a:pt x="110" y="420"/>
                        </a:lnTo>
                        <a:lnTo>
                          <a:pt x="125" y="428"/>
                        </a:lnTo>
                        <a:lnTo>
                          <a:pt x="140" y="427"/>
                        </a:lnTo>
                        <a:lnTo>
                          <a:pt x="149" y="420"/>
                        </a:lnTo>
                        <a:lnTo>
                          <a:pt x="148" y="407"/>
                        </a:lnTo>
                        <a:lnTo>
                          <a:pt x="140" y="392"/>
                        </a:lnTo>
                        <a:lnTo>
                          <a:pt x="133" y="373"/>
                        </a:lnTo>
                        <a:lnTo>
                          <a:pt x="150" y="389"/>
                        </a:lnTo>
                        <a:lnTo>
                          <a:pt x="164" y="393"/>
                        </a:lnTo>
                        <a:lnTo>
                          <a:pt x="182" y="396"/>
                        </a:lnTo>
                        <a:lnTo>
                          <a:pt x="203" y="397"/>
                        </a:lnTo>
                        <a:lnTo>
                          <a:pt x="190" y="389"/>
                        </a:lnTo>
                        <a:lnTo>
                          <a:pt x="167" y="373"/>
                        </a:lnTo>
                        <a:lnTo>
                          <a:pt x="150" y="364"/>
                        </a:lnTo>
                        <a:lnTo>
                          <a:pt x="139" y="349"/>
                        </a:lnTo>
                        <a:lnTo>
                          <a:pt x="136" y="332"/>
                        </a:lnTo>
                        <a:lnTo>
                          <a:pt x="141" y="324"/>
                        </a:lnTo>
                        <a:lnTo>
                          <a:pt x="158" y="340"/>
                        </a:lnTo>
                        <a:lnTo>
                          <a:pt x="172" y="346"/>
                        </a:lnTo>
                        <a:lnTo>
                          <a:pt x="150" y="324"/>
                        </a:lnTo>
                        <a:lnTo>
                          <a:pt x="145" y="307"/>
                        </a:lnTo>
                        <a:lnTo>
                          <a:pt x="157" y="313"/>
                        </a:lnTo>
                        <a:lnTo>
                          <a:pt x="177" y="333"/>
                        </a:lnTo>
                        <a:lnTo>
                          <a:pt x="191" y="338"/>
                        </a:lnTo>
                        <a:lnTo>
                          <a:pt x="186" y="330"/>
                        </a:lnTo>
                        <a:lnTo>
                          <a:pt x="169" y="306"/>
                        </a:lnTo>
                        <a:lnTo>
                          <a:pt x="165" y="296"/>
                        </a:lnTo>
                        <a:lnTo>
                          <a:pt x="160" y="282"/>
                        </a:lnTo>
                        <a:lnTo>
                          <a:pt x="161" y="269"/>
                        </a:lnTo>
                        <a:lnTo>
                          <a:pt x="160" y="252"/>
                        </a:lnTo>
                        <a:lnTo>
                          <a:pt x="167" y="229"/>
                        </a:lnTo>
                        <a:lnTo>
                          <a:pt x="180" y="260"/>
                        </a:lnTo>
                        <a:lnTo>
                          <a:pt x="196" y="270"/>
                        </a:lnTo>
                        <a:lnTo>
                          <a:pt x="185" y="255"/>
                        </a:lnTo>
                        <a:lnTo>
                          <a:pt x="175" y="222"/>
                        </a:lnTo>
                        <a:lnTo>
                          <a:pt x="189" y="234"/>
                        </a:lnTo>
                        <a:lnTo>
                          <a:pt x="205" y="245"/>
                        </a:lnTo>
                        <a:lnTo>
                          <a:pt x="195" y="223"/>
                        </a:lnTo>
                        <a:lnTo>
                          <a:pt x="188" y="199"/>
                        </a:lnTo>
                        <a:lnTo>
                          <a:pt x="181" y="176"/>
                        </a:lnTo>
                        <a:lnTo>
                          <a:pt x="177" y="162"/>
                        </a:lnTo>
                        <a:lnTo>
                          <a:pt x="177" y="125"/>
                        </a:lnTo>
                        <a:lnTo>
                          <a:pt x="175" y="97"/>
                        </a:lnTo>
                        <a:lnTo>
                          <a:pt x="171" y="82"/>
                        </a:lnTo>
                        <a:lnTo>
                          <a:pt x="156" y="74"/>
                        </a:lnTo>
                        <a:lnTo>
                          <a:pt x="136" y="75"/>
                        </a:lnTo>
                        <a:lnTo>
                          <a:pt x="118" y="63"/>
                        </a:lnTo>
                        <a:lnTo>
                          <a:pt x="97" y="45"/>
                        </a:lnTo>
                        <a:lnTo>
                          <a:pt x="109" y="62"/>
                        </a:lnTo>
                        <a:lnTo>
                          <a:pt x="122" y="82"/>
                        </a:lnTo>
                        <a:lnTo>
                          <a:pt x="87" y="49"/>
                        </a:lnTo>
                        <a:lnTo>
                          <a:pt x="99" y="75"/>
                        </a:lnTo>
                        <a:lnTo>
                          <a:pt x="79" y="62"/>
                        </a:lnTo>
                        <a:lnTo>
                          <a:pt x="95" y="85"/>
                        </a:lnTo>
                        <a:lnTo>
                          <a:pt x="74" y="72"/>
                        </a:lnTo>
                        <a:lnTo>
                          <a:pt x="61" y="53"/>
                        </a:lnTo>
                        <a:lnTo>
                          <a:pt x="46" y="34"/>
                        </a:lnTo>
                        <a:lnTo>
                          <a:pt x="30" y="11"/>
                        </a:lnTo>
                        <a:lnTo>
                          <a:pt x="36" y="32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563" name="Group 27"/>
                <p:cNvGrpSpPr>
                  <a:grpSpLocks/>
                </p:cNvGrpSpPr>
                <p:nvPr/>
              </p:nvGrpSpPr>
              <p:grpSpPr bwMode="auto">
                <a:xfrm>
                  <a:off x="3027" y="757"/>
                  <a:ext cx="176" cy="215"/>
                  <a:chOff x="3027" y="757"/>
                  <a:chExt cx="176" cy="215"/>
                </a:xfrm>
              </p:grpSpPr>
              <p:grpSp>
                <p:nvGrpSpPr>
                  <p:cNvPr id="6556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042" y="771"/>
                    <a:ext cx="110" cy="152"/>
                    <a:chOff x="3042" y="771"/>
                    <a:chExt cx="110" cy="152"/>
                  </a:xfrm>
                </p:grpSpPr>
                <p:sp>
                  <p:nvSpPr>
                    <p:cNvPr id="6556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3042" y="776"/>
                      <a:ext cx="38" cy="83"/>
                    </a:xfrm>
                    <a:custGeom>
                      <a:avLst/>
                      <a:gdLst>
                        <a:gd name="T0" fmla="*/ 23 w 38"/>
                        <a:gd name="T1" fmla="*/ 0 h 83"/>
                        <a:gd name="T2" fmla="*/ 24 w 38"/>
                        <a:gd name="T3" fmla="*/ 8 h 83"/>
                        <a:gd name="T4" fmla="*/ 20 w 38"/>
                        <a:gd name="T5" fmla="*/ 15 h 83"/>
                        <a:gd name="T6" fmla="*/ 16 w 38"/>
                        <a:gd name="T7" fmla="*/ 18 h 83"/>
                        <a:gd name="T8" fmla="*/ 0 w 38"/>
                        <a:gd name="T9" fmla="*/ 20 h 83"/>
                        <a:gd name="T10" fmla="*/ 16 w 38"/>
                        <a:gd name="T11" fmla="*/ 22 h 83"/>
                        <a:gd name="T12" fmla="*/ 26 w 38"/>
                        <a:gd name="T13" fmla="*/ 24 h 83"/>
                        <a:gd name="T14" fmla="*/ 32 w 38"/>
                        <a:gd name="T15" fmla="*/ 30 h 83"/>
                        <a:gd name="T16" fmla="*/ 34 w 38"/>
                        <a:gd name="T17" fmla="*/ 38 h 83"/>
                        <a:gd name="T18" fmla="*/ 37 w 38"/>
                        <a:gd name="T19" fmla="*/ 52 h 83"/>
                        <a:gd name="T20" fmla="*/ 35 w 38"/>
                        <a:gd name="T21" fmla="*/ 83 h 83"/>
                        <a:gd name="T22" fmla="*/ 38 w 38"/>
                        <a:gd name="T23" fmla="*/ 46 h 83"/>
                        <a:gd name="T24" fmla="*/ 37 w 38"/>
                        <a:gd name="T25" fmla="*/ 30 h 83"/>
                        <a:gd name="T26" fmla="*/ 37 w 38"/>
                        <a:gd name="T27" fmla="*/ 14 h 83"/>
                        <a:gd name="T28" fmla="*/ 35 w 38"/>
                        <a:gd name="T29" fmla="*/ 5 h 83"/>
                        <a:gd name="T30" fmla="*/ 23 w 38"/>
                        <a:gd name="T31" fmla="*/ 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8" h="83">
                          <a:moveTo>
                            <a:pt x="23" y="0"/>
                          </a:moveTo>
                          <a:lnTo>
                            <a:pt x="24" y="8"/>
                          </a:lnTo>
                          <a:lnTo>
                            <a:pt x="20" y="15"/>
                          </a:lnTo>
                          <a:lnTo>
                            <a:pt x="16" y="18"/>
                          </a:lnTo>
                          <a:lnTo>
                            <a:pt x="0" y="20"/>
                          </a:lnTo>
                          <a:lnTo>
                            <a:pt x="16" y="22"/>
                          </a:lnTo>
                          <a:lnTo>
                            <a:pt x="26" y="24"/>
                          </a:lnTo>
                          <a:lnTo>
                            <a:pt x="32" y="30"/>
                          </a:lnTo>
                          <a:lnTo>
                            <a:pt x="34" y="38"/>
                          </a:lnTo>
                          <a:lnTo>
                            <a:pt x="37" y="52"/>
                          </a:lnTo>
                          <a:lnTo>
                            <a:pt x="35" y="83"/>
                          </a:lnTo>
                          <a:lnTo>
                            <a:pt x="38" y="46"/>
                          </a:lnTo>
                          <a:lnTo>
                            <a:pt x="37" y="30"/>
                          </a:lnTo>
                          <a:lnTo>
                            <a:pt x="37" y="14"/>
                          </a:lnTo>
                          <a:lnTo>
                            <a:pt x="35" y="5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6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3074" y="890"/>
                      <a:ext cx="46" cy="33"/>
                    </a:xfrm>
                    <a:custGeom>
                      <a:avLst/>
                      <a:gdLst>
                        <a:gd name="T0" fmla="*/ 0 w 46"/>
                        <a:gd name="T1" fmla="*/ 0 h 33"/>
                        <a:gd name="T2" fmla="*/ 4 w 46"/>
                        <a:gd name="T3" fmla="*/ 3 h 33"/>
                        <a:gd name="T4" fmla="*/ 12 w 46"/>
                        <a:gd name="T5" fmla="*/ 5 h 33"/>
                        <a:gd name="T6" fmla="*/ 17 w 46"/>
                        <a:gd name="T7" fmla="*/ 5 h 33"/>
                        <a:gd name="T8" fmla="*/ 26 w 46"/>
                        <a:gd name="T9" fmla="*/ 4 h 33"/>
                        <a:gd name="T10" fmla="*/ 32 w 46"/>
                        <a:gd name="T11" fmla="*/ 2 h 33"/>
                        <a:gd name="T12" fmla="*/ 39 w 46"/>
                        <a:gd name="T13" fmla="*/ 3 h 33"/>
                        <a:gd name="T14" fmla="*/ 46 w 46"/>
                        <a:gd name="T15" fmla="*/ 9 h 33"/>
                        <a:gd name="T16" fmla="*/ 35 w 46"/>
                        <a:gd name="T17" fmla="*/ 10 h 33"/>
                        <a:gd name="T18" fmla="*/ 31 w 46"/>
                        <a:gd name="T19" fmla="*/ 11 h 33"/>
                        <a:gd name="T20" fmla="*/ 29 w 46"/>
                        <a:gd name="T21" fmla="*/ 18 h 33"/>
                        <a:gd name="T22" fmla="*/ 27 w 46"/>
                        <a:gd name="T23" fmla="*/ 33 h 33"/>
                        <a:gd name="T24" fmla="*/ 26 w 46"/>
                        <a:gd name="T25" fmla="*/ 18 h 33"/>
                        <a:gd name="T26" fmla="*/ 25 w 46"/>
                        <a:gd name="T27" fmla="*/ 10 h 33"/>
                        <a:gd name="T28" fmla="*/ 16 w 46"/>
                        <a:gd name="T29" fmla="*/ 12 h 33"/>
                        <a:gd name="T30" fmla="*/ 8 w 46"/>
                        <a:gd name="T31" fmla="*/ 11 h 33"/>
                        <a:gd name="T32" fmla="*/ 3 w 46"/>
                        <a:gd name="T33" fmla="*/ 5 h 33"/>
                        <a:gd name="T34" fmla="*/ 0 w 46"/>
                        <a:gd name="T35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46" h="33">
                          <a:moveTo>
                            <a:pt x="0" y="0"/>
                          </a:moveTo>
                          <a:lnTo>
                            <a:pt x="4" y="3"/>
                          </a:lnTo>
                          <a:lnTo>
                            <a:pt x="12" y="5"/>
                          </a:lnTo>
                          <a:lnTo>
                            <a:pt x="17" y="5"/>
                          </a:lnTo>
                          <a:lnTo>
                            <a:pt x="26" y="4"/>
                          </a:lnTo>
                          <a:lnTo>
                            <a:pt x="32" y="2"/>
                          </a:lnTo>
                          <a:lnTo>
                            <a:pt x="39" y="3"/>
                          </a:lnTo>
                          <a:lnTo>
                            <a:pt x="46" y="9"/>
                          </a:lnTo>
                          <a:lnTo>
                            <a:pt x="35" y="10"/>
                          </a:lnTo>
                          <a:lnTo>
                            <a:pt x="31" y="11"/>
                          </a:lnTo>
                          <a:lnTo>
                            <a:pt x="29" y="18"/>
                          </a:lnTo>
                          <a:lnTo>
                            <a:pt x="27" y="33"/>
                          </a:lnTo>
                          <a:lnTo>
                            <a:pt x="26" y="18"/>
                          </a:lnTo>
                          <a:lnTo>
                            <a:pt x="25" y="10"/>
                          </a:lnTo>
                          <a:lnTo>
                            <a:pt x="16" y="12"/>
                          </a:lnTo>
                          <a:lnTo>
                            <a:pt x="8" y="11"/>
                          </a:lnTo>
                          <a:lnTo>
                            <a:pt x="3" y="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67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3129" y="771"/>
                      <a:ext cx="23" cy="24"/>
                    </a:xfrm>
                    <a:custGeom>
                      <a:avLst/>
                      <a:gdLst>
                        <a:gd name="T0" fmla="*/ 12 w 23"/>
                        <a:gd name="T1" fmla="*/ 0 h 24"/>
                        <a:gd name="T2" fmla="*/ 10 w 23"/>
                        <a:gd name="T3" fmla="*/ 4 h 24"/>
                        <a:gd name="T4" fmla="*/ 10 w 23"/>
                        <a:gd name="T5" fmla="*/ 10 h 24"/>
                        <a:gd name="T6" fmla="*/ 12 w 23"/>
                        <a:gd name="T7" fmla="*/ 14 h 24"/>
                        <a:gd name="T8" fmla="*/ 23 w 23"/>
                        <a:gd name="T9" fmla="*/ 24 h 24"/>
                        <a:gd name="T10" fmla="*/ 10 w 23"/>
                        <a:gd name="T11" fmla="*/ 24 h 24"/>
                        <a:gd name="T12" fmla="*/ 3 w 23"/>
                        <a:gd name="T13" fmla="*/ 17 h 24"/>
                        <a:gd name="T14" fmla="*/ 1 w 23"/>
                        <a:gd name="T15" fmla="*/ 13 h 24"/>
                        <a:gd name="T16" fmla="*/ 0 w 23"/>
                        <a:gd name="T17" fmla="*/ 4 h 24"/>
                        <a:gd name="T18" fmla="*/ 12 w 23"/>
                        <a:gd name="T19" fmla="*/ 0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23" h="24">
                          <a:moveTo>
                            <a:pt x="12" y="0"/>
                          </a:moveTo>
                          <a:lnTo>
                            <a:pt x="10" y="4"/>
                          </a:lnTo>
                          <a:lnTo>
                            <a:pt x="10" y="10"/>
                          </a:lnTo>
                          <a:lnTo>
                            <a:pt x="12" y="14"/>
                          </a:lnTo>
                          <a:lnTo>
                            <a:pt x="23" y="24"/>
                          </a:lnTo>
                          <a:lnTo>
                            <a:pt x="10" y="24"/>
                          </a:lnTo>
                          <a:lnTo>
                            <a:pt x="3" y="17"/>
                          </a:lnTo>
                          <a:lnTo>
                            <a:pt x="1" y="13"/>
                          </a:lnTo>
                          <a:lnTo>
                            <a:pt x="0" y="4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556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27" y="757"/>
                    <a:ext cx="176" cy="67"/>
                    <a:chOff x="3027" y="757"/>
                    <a:chExt cx="176" cy="67"/>
                  </a:xfrm>
                </p:grpSpPr>
                <p:grpSp>
                  <p:nvGrpSpPr>
                    <p:cNvPr id="65569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34" y="757"/>
                      <a:ext cx="164" cy="28"/>
                      <a:chOff x="3034" y="757"/>
                      <a:chExt cx="164" cy="28"/>
                    </a:xfrm>
                  </p:grpSpPr>
                  <p:sp>
                    <p:nvSpPr>
                      <p:cNvPr id="65570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0" y="760"/>
                        <a:ext cx="88" cy="23"/>
                      </a:xfrm>
                      <a:custGeom>
                        <a:avLst/>
                        <a:gdLst>
                          <a:gd name="T0" fmla="*/ 0 w 88"/>
                          <a:gd name="T1" fmla="*/ 15 h 23"/>
                          <a:gd name="T2" fmla="*/ 6 w 88"/>
                          <a:gd name="T3" fmla="*/ 9 h 23"/>
                          <a:gd name="T4" fmla="*/ 14 w 88"/>
                          <a:gd name="T5" fmla="*/ 4 h 23"/>
                          <a:gd name="T6" fmla="*/ 24 w 88"/>
                          <a:gd name="T7" fmla="*/ 1 h 23"/>
                          <a:gd name="T8" fmla="*/ 34 w 88"/>
                          <a:gd name="T9" fmla="*/ 0 h 23"/>
                          <a:gd name="T10" fmla="*/ 44 w 88"/>
                          <a:gd name="T11" fmla="*/ 0 h 23"/>
                          <a:gd name="T12" fmla="*/ 57 w 88"/>
                          <a:gd name="T13" fmla="*/ 2 h 23"/>
                          <a:gd name="T14" fmla="*/ 70 w 88"/>
                          <a:gd name="T15" fmla="*/ 7 h 23"/>
                          <a:gd name="T16" fmla="*/ 88 w 88"/>
                          <a:gd name="T17" fmla="*/ 12 h 23"/>
                          <a:gd name="T18" fmla="*/ 74 w 88"/>
                          <a:gd name="T19" fmla="*/ 12 h 23"/>
                          <a:gd name="T20" fmla="*/ 59 w 88"/>
                          <a:gd name="T21" fmla="*/ 11 h 23"/>
                          <a:gd name="T22" fmla="*/ 47 w 88"/>
                          <a:gd name="T23" fmla="*/ 10 h 23"/>
                          <a:gd name="T24" fmla="*/ 38 w 88"/>
                          <a:gd name="T25" fmla="*/ 12 h 23"/>
                          <a:gd name="T26" fmla="*/ 30 w 88"/>
                          <a:gd name="T27" fmla="*/ 15 h 23"/>
                          <a:gd name="T28" fmla="*/ 23 w 88"/>
                          <a:gd name="T29" fmla="*/ 20 h 23"/>
                          <a:gd name="T30" fmla="*/ 17 w 88"/>
                          <a:gd name="T31" fmla="*/ 23 h 23"/>
                          <a:gd name="T32" fmla="*/ 10 w 88"/>
                          <a:gd name="T33" fmla="*/ 23 h 23"/>
                          <a:gd name="T34" fmla="*/ 3 w 88"/>
                          <a:gd name="T35" fmla="*/ 21 h 23"/>
                          <a:gd name="T36" fmla="*/ 0 w 88"/>
                          <a:gd name="T37" fmla="*/ 15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88" h="23">
                            <a:moveTo>
                              <a:pt x="0" y="15"/>
                            </a:moveTo>
                            <a:lnTo>
                              <a:pt x="6" y="9"/>
                            </a:lnTo>
                            <a:lnTo>
                              <a:pt x="14" y="4"/>
                            </a:lnTo>
                            <a:lnTo>
                              <a:pt x="24" y="1"/>
                            </a:lnTo>
                            <a:lnTo>
                              <a:pt x="34" y="0"/>
                            </a:lnTo>
                            <a:lnTo>
                              <a:pt x="44" y="0"/>
                            </a:lnTo>
                            <a:lnTo>
                              <a:pt x="57" y="2"/>
                            </a:lnTo>
                            <a:lnTo>
                              <a:pt x="70" y="7"/>
                            </a:lnTo>
                            <a:lnTo>
                              <a:pt x="88" y="12"/>
                            </a:lnTo>
                            <a:lnTo>
                              <a:pt x="74" y="12"/>
                            </a:lnTo>
                            <a:lnTo>
                              <a:pt x="59" y="11"/>
                            </a:lnTo>
                            <a:lnTo>
                              <a:pt x="47" y="10"/>
                            </a:lnTo>
                            <a:lnTo>
                              <a:pt x="38" y="12"/>
                            </a:lnTo>
                            <a:lnTo>
                              <a:pt x="30" y="15"/>
                            </a:lnTo>
                            <a:lnTo>
                              <a:pt x="23" y="20"/>
                            </a:lnTo>
                            <a:lnTo>
                              <a:pt x="17" y="23"/>
                            </a:lnTo>
                            <a:lnTo>
                              <a:pt x="10" y="23"/>
                            </a:lnTo>
                            <a:lnTo>
                              <a:pt x="3" y="21"/>
                            </a:lnTo>
                            <a:lnTo>
                              <a:pt x="0" y="1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71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4" y="757"/>
                        <a:ext cx="44" cy="28"/>
                      </a:xfrm>
                      <a:custGeom>
                        <a:avLst/>
                        <a:gdLst>
                          <a:gd name="T0" fmla="*/ 0 w 44"/>
                          <a:gd name="T1" fmla="*/ 0 h 28"/>
                          <a:gd name="T2" fmla="*/ 0 w 44"/>
                          <a:gd name="T3" fmla="*/ 4 h 28"/>
                          <a:gd name="T4" fmla="*/ 10 w 44"/>
                          <a:gd name="T5" fmla="*/ 6 h 28"/>
                          <a:gd name="T6" fmla="*/ 18 w 44"/>
                          <a:gd name="T7" fmla="*/ 13 h 28"/>
                          <a:gd name="T8" fmla="*/ 23 w 44"/>
                          <a:gd name="T9" fmla="*/ 19 h 28"/>
                          <a:gd name="T10" fmla="*/ 28 w 44"/>
                          <a:gd name="T11" fmla="*/ 25 h 28"/>
                          <a:gd name="T12" fmla="*/ 35 w 44"/>
                          <a:gd name="T13" fmla="*/ 28 h 28"/>
                          <a:gd name="T14" fmla="*/ 42 w 44"/>
                          <a:gd name="T15" fmla="*/ 27 h 28"/>
                          <a:gd name="T16" fmla="*/ 44 w 44"/>
                          <a:gd name="T17" fmla="*/ 20 h 28"/>
                          <a:gd name="T18" fmla="*/ 41 w 44"/>
                          <a:gd name="T19" fmla="*/ 15 h 28"/>
                          <a:gd name="T20" fmla="*/ 32 w 44"/>
                          <a:gd name="T21" fmla="*/ 10 h 28"/>
                          <a:gd name="T22" fmla="*/ 27 w 44"/>
                          <a:gd name="T23" fmla="*/ 6 h 28"/>
                          <a:gd name="T24" fmla="*/ 18 w 44"/>
                          <a:gd name="T25" fmla="*/ 3 h 28"/>
                          <a:gd name="T26" fmla="*/ 0 w 44"/>
                          <a:gd name="T27" fmla="*/ 0 h 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44" h="28">
                            <a:moveTo>
                              <a:pt x="0" y="0"/>
                            </a:moveTo>
                            <a:lnTo>
                              <a:pt x="0" y="4"/>
                            </a:lnTo>
                            <a:lnTo>
                              <a:pt x="10" y="6"/>
                            </a:lnTo>
                            <a:lnTo>
                              <a:pt x="18" y="13"/>
                            </a:lnTo>
                            <a:lnTo>
                              <a:pt x="23" y="19"/>
                            </a:lnTo>
                            <a:lnTo>
                              <a:pt x="28" y="25"/>
                            </a:lnTo>
                            <a:lnTo>
                              <a:pt x="35" y="28"/>
                            </a:lnTo>
                            <a:lnTo>
                              <a:pt x="42" y="27"/>
                            </a:lnTo>
                            <a:lnTo>
                              <a:pt x="44" y="20"/>
                            </a:lnTo>
                            <a:lnTo>
                              <a:pt x="41" y="15"/>
                            </a:lnTo>
                            <a:lnTo>
                              <a:pt x="32" y="10"/>
                            </a:lnTo>
                            <a:lnTo>
                              <a:pt x="27" y="6"/>
                            </a:lnTo>
                            <a:lnTo>
                              <a:pt x="18" y="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5572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128" y="793"/>
                      <a:ext cx="63" cy="21"/>
                    </a:xfrm>
                    <a:custGeom>
                      <a:avLst/>
                      <a:gdLst>
                        <a:gd name="T0" fmla="*/ 0 w 63"/>
                        <a:gd name="T1" fmla="*/ 6 h 21"/>
                        <a:gd name="T2" fmla="*/ 3 w 63"/>
                        <a:gd name="T3" fmla="*/ 14 h 21"/>
                        <a:gd name="T4" fmla="*/ 4 w 63"/>
                        <a:gd name="T5" fmla="*/ 17 h 21"/>
                        <a:gd name="T6" fmla="*/ 7 w 63"/>
                        <a:gd name="T7" fmla="*/ 19 h 21"/>
                        <a:gd name="T8" fmla="*/ 17 w 63"/>
                        <a:gd name="T9" fmla="*/ 21 h 21"/>
                        <a:gd name="T10" fmla="*/ 29 w 63"/>
                        <a:gd name="T11" fmla="*/ 21 h 21"/>
                        <a:gd name="T12" fmla="*/ 38 w 63"/>
                        <a:gd name="T13" fmla="*/ 19 h 21"/>
                        <a:gd name="T14" fmla="*/ 48 w 63"/>
                        <a:gd name="T15" fmla="*/ 15 h 21"/>
                        <a:gd name="T16" fmla="*/ 63 w 63"/>
                        <a:gd name="T17" fmla="*/ 6 h 21"/>
                        <a:gd name="T18" fmla="*/ 40 w 63"/>
                        <a:gd name="T19" fmla="*/ 4 h 21"/>
                        <a:gd name="T20" fmla="*/ 21 w 63"/>
                        <a:gd name="T21" fmla="*/ 1 h 21"/>
                        <a:gd name="T22" fmla="*/ 10 w 63"/>
                        <a:gd name="T23" fmla="*/ 0 h 21"/>
                        <a:gd name="T24" fmla="*/ 0 w 63"/>
                        <a:gd name="T25" fmla="*/ 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63" h="21">
                          <a:moveTo>
                            <a:pt x="0" y="6"/>
                          </a:moveTo>
                          <a:lnTo>
                            <a:pt x="3" y="14"/>
                          </a:lnTo>
                          <a:lnTo>
                            <a:pt x="4" y="17"/>
                          </a:lnTo>
                          <a:lnTo>
                            <a:pt x="7" y="19"/>
                          </a:lnTo>
                          <a:lnTo>
                            <a:pt x="17" y="21"/>
                          </a:lnTo>
                          <a:lnTo>
                            <a:pt x="29" y="21"/>
                          </a:lnTo>
                          <a:lnTo>
                            <a:pt x="38" y="19"/>
                          </a:lnTo>
                          <a:lnTo>
                            <a:pt x="48" y="15"/>
                          </a:lnTo>
                          <a:lnTo>
                            <a:pt x="63" y="6"/>
                          </a:lnTo>
                          <a:lnTo>
                            <a:pt x="40" y="4"/>
                          </a:lnTo>
                          <a:lnTo>
                            <a:pt x="21" y="1"/>
                          </a:lnTo>
                          <a:lnTo>
                            <a:pt x="10" y="0"/>
                          </a:lnTo>
                          <a:lnTo>
                            <a:pt x="0" y="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73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052" y="797"/>
                      <a:ext cx="19" cy="20"/>
                    </a:xfrm>
                    <a:custGeom>
                      <a:avLst/>
                      <a:gdLst>
                        <a:gd name="T0" fmla="*/ 1 w 19"/>
                        <a:gd name="T1" fmla="*/ 0 h 20"/>
                        <a:gd name="T2" fmla="*/ 15 w 19"/>
                        <a:gd name="T3" fmla="*/ 2 h 20"/>
                        <a:gd name="T4" fmla="*/ 18 w 19"/>
                        <a:gd name="T5" fmla="*/ 10 h 20"/>
                        <a:gd name="T6" fmla="*/ 19 w 19"/>
                        <a:gd name="T7" fmla="*/ 20 h 20"/>
                        <a:gd name="T8" fmla="*/ 7 w 19"/>
                        <a:gd name="T9" fmla="*/ 18 h 20"/>
                        <a:gd name="T10" fmla="*/ 0 w 19"/>
                        <a:gd name="T11" fmla="*/ 17 h 20"/>
                        <a:gd name="T12" fmla="*/ 1 w 19"/>
                        <a:gd name="T13" fmla="*/ 0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9" h="20">
                          <a:moveTo>
                            <a:pt x="1" y="0"/>
                          </a:moveTo>
                          <a:lnTo>
                            <a:pt x="15" y="2"/>
                          </a:lnTo>
                          <a:lnTo>
                            <a:pt x="18" y="10"/>
                          </a:lnTo>
                          <a:lnTo>
                            <a:pt x="19" y="20"/>
                          </a:lnTo>
                          <a:lnTo>
                            <a:pt x="7" y="18"/>
                          </a:lnTo>
                          <a:lnTo>
                            <a:pt x="0" y="17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5574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32" y="792"/>
                      <a:ext cx="45" cy="29"/>
                      <a:chOff x="3132" y="792"/>
                      <a:chExt cx="45" cy="29"/>
                    </a:xfrm>
                  </p:grpSpPr>
                  <p:sp>
                    <p:nvSpPr>
                      <p:cNvPr id="65575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32" y="792"/>
                        <a:ext cx="45" cy="29"/>
                      </a:xfrm>
                      <a:prstGeom prst="ellipse">
                        <a:avLst/>
                      </a:prstGeom>
                      <a:solidFill>
                        <a:srgbClr val="7F3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76" name="Oval 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38" y="797"/>
                        <a:ext cx="24" cy="21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5577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6" y="796"/>
                      <a:ext cx="12" cy="11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557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42" y="795"/>
                      <a:ext cx="30" cy="29"/>
                      <a:chOff x="3042" y="795"/>
                      <a:chExt cx="30" cy="29"/>
                    </a:xfrm>
                  </p:grpSpPr>
                  <p:sp>
                    <p:nvSpPr>
                      <p:cNvPr id="65579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2" y="795"/>
                        <a:ext cx="30" cy="29"/>
                      </a:xfrm>
                      <a:prstGeom prst="ellipse">
                        <a:avLst/>
                      </a:prstGeom>
                      <a:solidFill>
                        <a:srgbClr val="7F3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580" name="Oval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6" y="798"/>
                        <a:ext cx="18" cy="23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5581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799"/>
                      <a:ext cx="8" cy="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82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3114" y="790"/>
                      <a:ext cx="89" cy="20"/>
                    </a:xfrm>
                    <a:custGeom>
                      <a:avLst/>
                      <a:gdLst>
                        <a:gd name="T0" fmla="*/ 0 w 89"/>
                        <a:gd name="T1" fmla="*/ 1 h 20"/>
                        <a:gd name="T2" fmla="*/ 12 w 89"/>
                        <a:gd name="T3" fmla="*/ 7 h 20"/>
                        <a:gd name="T4" fmla="*/ 19 w 89"/>
                        <a:gd name="T5" fmla="*/ 3 h 20"/>
                        <a:gd name="T6" fmla="*/ 26 w 89"/>
                        <a:gd name="T7" fmla="*/ 0 h 20"/>
                        <a:gd name="T8" fmla="*/ 33 w 89"/>
                        <a:gd name="T9" fmla="*/ 0 h 20"/>
                        <a:gd name="T10" fmla="*/ 43 w 89"/>
                        <a:gd name="T11" fmla="*/ 3 h 20"/>
                        <a:gd name="T12" fmla="*/ 57 w 89"/>
                        <a:gd name="T13" fmla="*/ 7 h 20"/>
                        <a:gd name="T14" fmla="*/ 71 w 89"/>
                        <a:gd name="T15" fmla="*/ 7 h 20"/>
                        <a:gd name="T16" fmla="*/ 89 w 89"/>
                        <a:gd name="T17" fmla="*/ 4 h 20"/>
                        <a:gd name="T18" fmla="*/ 77 w 89"/>
                        <a:gd name="T19" fmla="*/ 13 h 20"/>
                        <a:gd name="T20" fmla="*/ 62 w 89"/>
                        <a:gd name="T21" fmla="*/ 20 h 20"/>
                        <a:gd name="T22" fmla="*/ 73 w 89"/>
                        <a:gd name="T23" fmla="*/ 12 h 20"/>
                        <a:gd name="T24" fmla="*/ 61 w 89"/>
                        <a:gd name="T25" fmla="*/ 11 h 20"/>
                        <a:gd name="T26" fmla="*/ 52 w 89"/>
                        <a:gd name="T27" fmla="*/ 10 h 20"/>
                        <a:gd name="T28" fmla="*/ 42 w 89"/>
                        <a:gd name="T29" fmla="*/ 8 h 20"/>
                        <a:gd name="T30" fmla="*/ 34 w 89"/>
                        <a:gd name="T31" fmla="*/ 8 h 20"/>
                        <a:gd name="T32" fmla="*/ 25 w 89"/>
                        <a:gd name="T33" fmla="*/ 7 h 20"/>
                        <a:gd name="T34" fmla="*/ 21 w 89"/>
                        <a:gd name="T35" fmla="*/ 7 h 20"/>
                        <a:gd name="T36" fmla="*/ 16 w 89"/>
                        <a:gd name="T37" fmla="*/ 10 h 20"/>
                        <a:gd name="T38" fmla="*/ 12 w 89"/>
                        <a:gd name="T39" fmla="*/ 11 h 20"/>
                        <a:gd name="T40" fmla="*/ 9 w 89"/>
                        <a:gd name="T41" fmla="*/ 11 h 20"/>
                        <a:gd name="T42" fmla="*/ 0 w 89"/>
                        <a:gd name="T43" fmla="*/ 1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89" h="20">
                          <a:moveTo>
                            <a:pt x="0" y="1"/>
                          </a:moveTo>
                          <a:lnTo>
                            <a:pt x="12" y="7"/>
                          </a:lnTo>
                          <a:lnTo>
                            <a:pt x="19" y="3"/>
                          </a:lnTo>
                          <a:lnTo>
                            <a:pt x="26" y="0"/>
                          </a:lnTo>
                          <a:lnTo>
                            <a:pt x="33" y="0"/>
                          </a:lnTo>
                          <a:lnTo>
                            <a:pt x="43" y="3"/>
                          </a:lnTo>
                          <a:lnTo>
                            <a:pt x="57" y="7"/>
                          </a:lnTo>
                          <a:lnTo>
                            <a:pt x="71" y="7"/>
                          </a:lnTo>
                          <a:lnTo>
                            <a:pt x="89" y="4"/>
                          </a:lnTo>
                          <a:lnTo>
                            <a:pt x="77" y="13"/>
                          </a:lnTo>
                          <a:lnTo>
                            <a:pt x="62" y="20"/>
                          </a:lnTo>
                          <a:lnTo>
                            <a:pt x="73" y="12"/>
                          </a:lnTo>
                          <a:lnTo>
                            <a:pt x="61" y="11"/>
                          </a:lnTo>
                          <a:lnTo>
                            <a:pt x="52" y="10"/>
                          </a:lnTo>
                          <a:lnTo>
                            <a:pt x="42" y="8"/>
                          </a:lnTo>
                          <a:lnTo>
                            <a:pt x="34" y="8"/>
                          </a:lnTo>
                          <a:lnTo>
                            <a:pt x="25" y="7"/>
                          </a:lnTo>
                          <a:lnTo>
                            <a:pt x="21" y="7"/>
                          </a:lnTo>
                          <a:lnTo>
                            <a:pt x="16" y="10"/>
                          </a:lnTo>
                          <a:lnTo>
                            <a:pt x="12" y="11"/>
                          </a:lnTo>
                          <a:lnTo>
                            <a:pt x="9" y="1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583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027" y="792"/>
                      <a:ext cx="40" cy="17"/>
                    </a:xfrm>
                    <a:custGeom>
                      <a:avLst/>
                      <a:gdLst>
                        <a:gd name="T0" fmla="*/ 0 w 40"/>
                        <a:gd name="T1" fmla="*/ 0 h 17"/>
                        <a:gd name="T2" fmla="*/ 5 w 40"/>
                        <a:gd name="T3" fmla="*/ 6 h 17"/>
                        <a:gd name="T4" fmla="*/ 13 w 40"/>
                        <a:gd name="T5" fmla="*/ 5 h 17"/>
                        <a:gd name="T6" fmla="*/ 20 w 40"/>
                        <a:gd name="T7" fmla="*/ 5 h 17"/>
                        <a:gd name="T8" fmla="*/ 24 w 40"/>
                        <a:gd name="T9" fmla="*/ 5 h 17"/>
                        <a:gd name="T10" fmla="*/ 31 w 40"/>
                        <a:gd name="T11" fmla="*/ 5 h 17"/>
                        <a:gd name="T12" fmla="*/ 36 w 40"/>
                        <a:gd name="T13" fmla="*/ 8 h 17"/>
                        <a:gd name="T14" fmla="*/ 39 w 40"/>
                        <a:gd name="T15" fmla="*/ 10 h 17"/>
                        <a:gd name="T16" fmla="*/ 40 w 40"/>
                        <a:gd name="T17" fmla="*/ 17 h 17"/>
                        <a:gd name="T18" fmla="*/ 38 w 40"/>
                        <a:gd name="T19" fmla="*/ 11 h 17"/>
                        <a:gd name="T20" fmla="*/ 34 w 40"/>
                        <a:gd name="T21" fmla="*/ 9 h 17"/>
                        <a:gd name="T22" fmla="*/ 23 w 40"/>
                        <a:gd name="T23" fmla="*/ 8 h 17"/>
                        <a:gd name="T24" fmla="*/ 12 w 40"/>
                        <a:gd name="T25" fmla="*/ 8 h 17"/>
                        <a:gd name="T26" fmla="*/ 0 w 40"/>
                        <a:gd name="T27" fmla="*/ 0 h 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0" h="17">
                          <a:moveTo>
                            <a:pt x="0" y="0"/>
                          </a:moveTo>
                          <a:lnTo>
                            <a:pt x="5" y="6"/>
                          </a:lnTo>
                          <a:lnTo>
                            <a:pt x="13" y="5"/>
                          </a:lnTo>
                          <a:lnTo>
                            <a:pt x="20" y="5"/>
                          </a:lnTo>
                          <a:lnTo>
                            <a:pt x="24" y="5"/>
                          </a:lnTo>
                          <a:lnTo>
                            <a:pt x="31" y="5"/>
                          </a:lnTo>
                          <a:lnTo>
                            <a:pt x="36" y="8"/>
                          </a:lnTo>
                          <a:lnTo>
                            <a:pt x="39" y="10"/>
                          </a:lnTo>
                          <a:lnTo>
                            <a:pt x="40" y="17"/>
                          </a:lnTo>
                          <a:lnTo>
                            <a:pt x="38" y="11"/>
                          </a:lnTo>
                          <a:lnTo>
                            <a:pt x="34" y="9"/>
                          </a:lnTo>
                          <a:lnTo>
                            <a:pt x="23" y="8"/>
                          </a:lnTo>
                          <a:lnTo>
                            <a:pt x="12" y="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558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76" y="925"/>
                    <a:ext cx="91" cy="47"/>
                    <a:chOff x="3076" y="925"/>
                    <a:chExt cx="91" cy="47"/>
                  </a:xfrm>
                </p:grpSpPr>
                <p:grpSp>
                  <p:nvGrpSpPr>
                    <p:cNvPr id="65585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6" y="925"/>
                      <a:ext cx="91" cy="47"/>
                      <a:chOff x="3076" y="925"/>
                      <a:chExt cx="91" cy="47"/>
                    </a:xfrm>
                  </p:grpSpPr>
                  <p:sp>
                    <p:nvSpPr>
                      <p:cNvPr id="65586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7" y="925"/>
                        <a:ext cx="90" cy="47"/>
                      </a:xfrm>
                      <a:custGeom>
                        <a:avLst/>
                        <a:gdLst>
                          <a:gd name="T0" fmla="*/ 9 w 90"/>
                          <a:gd name="T1" fmla="*/ 19 h 47"/>
                          <a:gd name="T2" fmla="*/ 4 w 90"/>
                          <a:gd name="T3" fmla="*/ 13 h 47"/>
                          <a:gd name="T4" fmla="*/ 1 w 90"/>
                          <a:gd name="T5" fmla="*/ 8 h 47"/>
                          <a:gd name="T6" fmla="*/ 0 w 90"/>
                          <a:gd name="T7" fmla="*/ 4 h 47"/>
                          <a:gd name="T8" fmla="*/ 4 w 90"/>
                          <a:gd name="T9" fmla="*/ 1 h 47"/>
                          <a:gd name="T10" fmla="*/ 11 w 90"/>
                          <a:gd name="T11" fmla="*/ 0 h 47"/>
                          <a:gd name="T12" fmla="*/ 21 w 90"/>
                          <a:gd name="T13" fmla="*/ 5 h 47"/>
                          <a:gd name="T14" fmla="*/ 30 w 90"/>
                          <a:gd name="T15" fmla="*/ 0 h 47"/>
                          <a:gd name="T16" fmla="*/ 40 w 90"/>
                          <a:gd name="T17" fmla="*/ 3 h 47"/>
                          <a:gd name="T18" fmla="*/ 51 w 90"/>
                          <a:gd name="T19" fmla="*/ 5 h 47"/>
                          <a:gd name="T20" fmla="*/ 63 w 90"/>
                          <a:gd name="T21" fmla="*/ 6 h 47"/>
                          <a:gd name="T22" fmla="*/ 90 w 90"/>
                          <a:gd name="T23" fmla="*/ 8 h 47"/>
                          <a:gd name="T24" fmla="*/ 74 w 90"/>
                          <a:gd name="T25" fmla="*/ 22 h 47"/>
                          <a:gd name="T26" fmla="*/ 65 w 90"/>
                          <a:gd name="T27" fmla="*/ 29 h 47"/>
                          <a:gd name="T28" fmla="*/ 57 w 90"/>
                          <a:gd name="T29" fmla="*/ 36 h 47"/>
                          <a:gd name="T30" fmla="*/ 49 w 90"/>
                          <a:gd name="T31" fmla="*/ 42 h 47"/>
                          <a:gd name="T32" fmla="*/ 36 w 90"/>
                          <a:gd name="T33" fmla="*/ 47 h 47"/>
                          <a:gd name="T34" fmla="*/ 25 w 90"/>
                          <a:gd name="T35" fmla="*/ 47 h 47"/>
                          <a:gd name="T36" fmla="*/ 15 w 90"/>
                          <a:gd name="T37" fmla="*/ 43 h 47"/>
                          <a:gd name="T38" fmla="*/ 11 w 90"/>
                          <a:gd name="T39" fmla="*/ 36 h 47"/>
                          <a:gd name="T40" fmla="*/ 9 w 90"/>
                          <a:gd name="T41" fmla="*/ 19 h 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90" h="47">
                            <a:moveTo>
                              <a:pt x="9" y="19"/>
                            </a:moveTo>
                            <a:lnTo>
                              <a:pt x="4" y="13"/>
                            </a:lnTo>
                            <a:lnTo>
                              <a:pt x="1" y="8"/>
                            </a:lnTo>
                            <a:lnTo>
                              <a:pt x="0" y="4"/>
                            </a:lnTo>
                            <a:lnTo>
                              <a:pt x="4" y="1"/>
                            </a:lnTo>
                            <a:lnTo>
                              <a:pt x="11" y="0"/>
                            </a:lnTo>
                            <a:lnTo>
                              <a:pt x="21" y="5"/>
                            </a:lnTo>
                            <a:lnTo>
                              <a:pt x="30" y="0"/>
                            </a:lnTo>
                            <a:lnTo>
                              <a:pt x="40" y="3"/>
                            </a:lnTo>
                            <a:lnTo>
                              <a:pt x="51" y="5"/>
                            </a:lnTo>
                            <a:lnTo>
                              <a:pt x="63" y="6"/>
                            </a:lnTo>
                            <a:lnTo>
                              <a:pt x="90" y="8"/>
                            </a:lnTo>
                            <a:lnTo>
                              <a:pt x="74" y="22"/>
                            </a:lnTo>
                            <a:lnTo>
                              <a:pt x="65" y="29"/>
                            </a:lnTo>
                            <a:lnTo>
                              <a:pt x="57" y="36"/>
                            </a:lnTo>
                            <a:lnTo>
                              <a:pt x="49" y="42"/>
                            </a:lnTo>
                            <a:lnTo>
                              <a:pt x="36" y="47"/>
                            </a:lnTo>
                            <a:lnTo>
                              <a:pt x="25" y="47"/>
                            </a:lnTo>
                            <a:lnTo>
                              <a:pt x="15" y="43"/>
                            </a:lnTo>
                            <a:lnTo>
                              <a:pt x="11" y="36"/>
                            </a:lnTo>
                            <a:lnTo>
                              <a:pt x="9" y="19"/>
                            </a:lnTo>
                            <a:close/>
                          </a:path>
                        </a:pathLst>
                      </a:custGeom>
                      <a:solidFill>
                        <a:srgbClr val="7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5587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6" y="925"/>
                        <a:ext cx="91" cy="47"/>
                        <a:chOff x="3076" y="925"/>
                        <a:chExt cx="91" cy="47"/>
                      </a:xfrm>
                    </p:grpSpPr>
                    <p:grpSp>
                      <p:nvGrpSpPr>
                        <p:cNvPr id="65588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76" y="925"/>
                          <a:ext cx="90" cy="23"/>
                          <a:chOff x="3076" y="925"/>
                          <a:chExt cx="90" cy="23"/>
                        </a:xfrm>
                      </p:grpSpPr>
                      <p:sp>
                        <p:nvSpPr>
                          <p:cNvPr id="65589" name="Freeform 5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83" y="934"/>
                            <a:ext cx="64" cy="14"/>
                          </a:xfrm>
                          <a:custGeom>
                            <a:avLst/>
                            <a:gdLst>
                              <a:gd name="T0" fmla="*/ 0 w 64"/>
                              <a:gd name="T1" fmla="*/ 1 h 14"/>
                              <a:gd name="T2" fmla="*/ 6 w 64"/>
                              <a:gd name="T3" fmla="*/ 8 h 14"/>
                              <a:gd name="T4" fmla="*/ 12 w 64"/>
                              <a:gd name="T5" fmla="*/ 12 h 14"/>
                              <a:gd name="T6" fmla="*/ 21 w 64"/>
                              <a:gd name="T7" fmla="*/ 14 h 14"/>
                              <a:gd name="T8" fmla="*/ 30 w 64"/>
                              <a:gd name="T9" fmla="*/ 14 h 14"/>
                              <a:gd name="T10" fmla="*/ 37 w 64"/>
                              <a:gd name="T11" fmla="*/ 14 h 14"/>
                              <a:gd name="T12" fmla="*/ 53 w 64"/>
                              <a:gd name="T13" fmla="*/ 11 h 14"/>
                              <a:gd name="T14" fmla="*/ 64 w 64"/>
                              <a:gd name="T15" fmla="*/ 6 h 14"/>
                              <a:gd name="T16" fmla="*/ 38 w 64"/>
                              <a:gd name="T17" fmla="*/ 0 h 14"/>
                              <a:gd name="T18" fmla="*/ 0 w 64"/>
                              <a:gd name="T19" fmla="*/ 1 h 1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</a:cxnLst>
                            <a:rect l="0" t="0" r="r" b="b"/>
                            <a:pathLst>
                              <a:path w="64" h="14">
                                <a:moveTo>
                                  <a:pt x="0" y="1"/>
                                </a:moveTo>
                                <a:lnTo>
                                  <a:pt x="6" y="8"/>
                                </a:lnTo>
                                <a:lnTo>
                                  <a:pt x="12" y="12"/>
                                </a:lnTo>
                                <a:lnTo>
                                  <a:pt x="21" y="14"/>
                                </a:lnTo>
                                <a:lnTo>
                                  <a:pt x="30" y="14"/>
                                </a:lnTo>
                                <a:lnTo>
                                  <a:pt x="37" y="14"/>
                                </a:lnTo>
                                <a:lnTo>
                                  <a:pt x="53" y="11"/>
                                </a:lnTo>
                                <a:lnTo>
                                  <a:pt x="64" y="6"/>
                                </a:lnTo>
                                <a:lnTo>
                                  <a:pt x="38" y="0"/>
                                </a:lnTo>
                                <a:lnTo>
                                  <a:pt x="0" y="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5590" name="Freeform 5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76" y="925"/>
                            <a:ext cx="90" cy="20"/>
                          </a:xfrm>
                          <a:custGeom>
                            <a:avLst/>
                            <a:gdLst>
                              <a:gd name="T0" fmla="*/ 9 w 90"/>
                              <a:gd name="T1" fmla="*/ 20 h 20"/>
                              <a:gd name="T2" fmla="*/ 4 w 90"/>
                              <a:gd name="T3" fmla="*/ 13 h 20"/>
                              <a:gd name="T4" fmla="*/ 1 w 90"/>
                              <a:gd name="T5" fmla="*/ 9 h 20"/>
                              <a:gd name="T6" fmla="*/ 0 w 90"/>
                              <a:gd name="T7" fmla="*/ 4 h 20"/>
                              <a:gd name="T8" fmla="*/ 4 w 90"/>
                              <a:gd name="T9" fmla="*/ 1 h 20"/>
                              <a:gd name="T10" fmla="*/ 11 w 90"/>
                              <a:gd name="T11" fmla="*/ 0 h 20"/>
                              <a:gd name="T12" fmla="*/ 21 w 90"/>
                              <a:gd name="T13" fmla="*/ 6 h 20"/>
                              <a:gd name="T14" fmla="*/ 30 w 90"/>
                              <a:gd name="T15" fmla="*/ 0 h 20"/>
                              <a:gd name="T16" fmla="*/ 40 w 90"/>
                              <a:gd name="T17" fmla="*/ 3 h 20"/>
                              <a:gd name="T18" fmla="*/ 51 w 90"/>
                              <a:gd name="T19" fmla="*/ 6 h 20"/>
                              <a:gd name="T20" fmla="*/ 63 w 90"/>
                              <a:gd name="T21" fmla="*/ 7 h 20"/>
                              <a:gd name="T22" fmla="*/ 90 w 90"/>
                              <a:gd name="T23" fmla="*/ 9 h 20"/>
                              <a:gd name="T24" fmla="*/ 82 w 90"/>
                              <a:gd name="T25" fmla="*/ 13 h 20"/>
                              <a:gd name="T26" fmla="*/ 74 w 90"/>
                              <a:gd name="T27" fmla="*/ 17 h 20"/>
                              <a:gd name="T28" fmla="*/ 65 w 90"/>
                              <a:gd name="T29" fmla="*/ 17 h 20"/>
                              <a:gd name="T30" fmla="*/ 57 w 90"/>
                              <a:gd name="T31" fmla="*/ 18 h 20"/>
                              <a:gd name="T32" fmla="*/ 46 w 90"/>
                              <a:gd name="T33" fmla="*/ 16 h 20"/>
                              <a:gd name="T34" fmla="*/ 35 w 90"/>
                              <a:gd name="T35" fmla="*/ 13 h 20"/>
                              <a:gd name="T36" fmla="*/ 28 w 90"/>
                              <a:gd name="T37" fmla="*/ 17 h 20"/>
                              <a:gd name="T38" fmla="*/ 19 w 90"/>
                              <a:gd name="T39" fmla="*/ 13 h 20"/>
                              <a:gd name="T40" fmla="*/ 10 w 90"/>
                              <a:gd name="T41" fmla="*/ 11 h 20"/>
                              <a:gd name="T42" fmla="*/ 9 w 90"/>
                              <a:gd name="T43" fmla="*/ 20 h 2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</a:cxnLst>
                            <a:rect l="0" t="0" r="r" b="b"/>
                            <a:pathLst>
                              <a:path w="90" h="20">
                                <a:moveTo>
                                  <a:pt x="9" y="20"/>
                                </a:moveTo>
                                <a:lnTo>
                                  <a:pt x="4" y="13"/>
                                </a:lnTo>
                                <a:lnTo>
                                  <a:pt x="1" y="9"/>
                                </a:lnTo>
                                <a:lnTo>
                                  <a:pt x="0" y="4"/>
                                </a:lnTo>
                                <a:lnTo>
                                  <a:pt x="4" y="1"/>
                                </a:lnTo>
                                <a:lnTo>
                                  <a:pt x="11" y="0"/>
                                </a:lnTo>
                                <a:lnTo>
                                  <a:pt x="21" y="6"/>
                                </a:lnTo>
                                <a:lnTo>
                                  <a:pt x="30" y="0"/>
                                </a:lnTo>
                                <a:lnTo>
                                  <a:pt x="40" y="3"/>
                                </a:lnTo>
                                <a:lnTo>
                                  <a:pt x="51" y="6"/>
                                </a:lnTo>
                                <a:lnTo>
                                  <a:pt x="63" y="7"/>
                                </a:lnTo>
                                <a:lnTo>
                                  <a:pt x="90" y="9"/>
                                </a:lnTo>
                                <a:lnTo>
                                  <a:pt x="82" y="13"/>
                                </a:lnTo>
                                <a:lnTo>
                                  <a:pt x="74" y="17"/>
                                </a:lnTo>
                                <a:lnTo>
                                  <a:pt x="65" y="17"/>
                                </a:lnTo>
                                <a:lnTo>
                                  <a:pt x="57" y="18"/>
                                </a:lnTo>
                                <a:lnTo>
                                  <a:pt x="46" y="16"/>
                                </a:lnTo>
                                <a:lnTo>
                                  <a:pt x="35" y="13"/>
                                </a:lnTo>
                                <a:lnTo>
                                  <a:pt x="28" y="17"/>
                                </a:lnTo>
                                <a:lnTo>
                                  <a:pt x="19" y="13"/>
                                </a:lnTo>
                                <a:lnTo>
                                  <a:pt x="10" y="11"/>
                                </a:lnTo>
                                <a:lnTo>
                                  <a:pt x="9" y="2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1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591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6" y="933"/>
                          <a:ext cx="81" cy="39"/>
                        </a:xfrm>
                        <a:custGeom>
                          <a:avLst/>
                          <a:gdLst>
                            <a:gd name="T0" fmla="*/ 0 w 81"/>
                            <a:gd name="T1" fmla="*/ 11 h 39"/>
                            <a:gd name="T2" fmla="*/ 5 w 81"/>
                            <a:gd name="T3" fmla="*/ 14 h 39"/>
                            <a:gd name="T4" fmla="*/ 12 w 81"/>
                            <a:gd name="T5" fmla="*/ 17 h 39"/>
                            <a:gd name="T6" fmla="*/ 19 w 81"/>
                            <a:gd name="T7" fmla="*/ 18 h 39"/>
                            <a:gd name="T8" fmla="*/ 29 w 81"/>
                            <a:gd name="T9" fmla="*/ 18 h 39"/>
                            <a:gd name="T10" fmla="*/ 39 w 81"/>
                            <a:gd name="T11" fmla="*/ 17 h 39"/>
                            <a:gd name="T12" fmla="*/ 48 w 81"/>
                            <a:gd name="T13" fmla="*/ 15 h 39"/>
                            <a:gd name="T14" fmla="*/ 56 w 81"/>
                            <a:gd name="T15" fmla="*/ 13 h 39"/>
                            <a:gd name="T16" fmla="*/ 64 w 81"/>
                            <a:gd name="T17" fmla="*/ 11 h 39"/>
                            <a:gd name="T18" fmla="*/ 69 w 81"/>
                            <a:gd name="T19" fmla="*/ 6 h 39"/>
                            <a:gd name="T20" fmla="*/ 74 w 81"/>
                            <a:gd name="T21" fmla="*/ 4 h 39"/>
                            <a:gd name="T22" fmla="*/ 81 w 81"/>
                            <a:gd name="T23" fmla="*/ 0 h 39"/>
                            <a:gd name="T24" fmla="*/ 65 w 81"/>
                            <a:gd name="T25" fmla="*/ 14 h 39"/>
                            <a:gd name="T26" fmla="*/ 56 w 81"/>
                            <a:gd name="T27" fmla="*/ 21 h 39"/>
                            <a:gd name="T28" fmla="*/ 48 w 81"/>
                            <a:gd name="T29" fmla="*/ 27 h 39"/>
                            <a:gd name="T30" fmla="*/ 40 w 81"/>
                            <a:gd name="T31" fmla="*/ 34 h 39"/>
                            <a:gd name="T32" fmla="*/ 27 w 81"/>
                            <a:gd name="T33" fmla="*/ 39 h 39"/>
                            <a:gd name="T34" fmla="*/ 15 w 81"/>
                            <a:gd name="T35" fmla="*/ 39 h 39"/>
                            <a:gd name="T36" fmla="*/ 6 w 81"/>
                            <a:gd name="T37" fmla="*/ 35 h 39"/>
                            <a:gd name="T38" fmla="*/ 2 w 81"/>
                            <a:gd name="T39" fmla="*/ 27 h 39"/>
                            <a:gd name="T40" fmla="*/ 0 w 81"/>
                            <a:gd name="T41" fmla="*/ 11 h 3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</a:cxnLst>
                          <a:rect l="0" t="0" r="r" b="b"/>
                          <a:pathLst>
                            <a:path w="81" h="39">
                              <a:moveTo>
                                <a:pt x="0" y="11"/>
                              </a:moveTo>
                              <a:lnTo>
                                <a:pt x="5" y="14"/>
                              </a:lnTo>
                              <a:lnTo>
                                <a:pt x="12" y="17"/>
                              </a:lnTo>
                              <a:lnTo>
                                <a:pt x="19" y="18"/>
                              </a:lnTo>
                              <a:lnTo>
                                <a:pt x="29" y="18"/>
                              </a:lnTo>
                              <a:lnTo>
                                <a:pt x="39" y="17"/>
                              </a:lnTo>
                              <a:lnTo>
                                <a:pt x="48" y="15"/>
                              </a:lnTo>
                              <a:lnTo>
                                <a:pt x="56" y="13"/>
                              </a:lnTo>
                              <a:lnTo>
                                <a:pt x="64" y="11"/>
                              </a:lnTo>
                              <a:lnTo>
                                <a:pt x="69" y="6"/>
                              </a:lnTo>
                              <a:lnTo>
                                <a:pt x="74" y="4"/>
                              </a:lnTo>
                              <a:lnTo>
                                <a:pt x="81" y="0"/>
                              </a:lnTo>
                              <a:lnTo>
                                <a:pt x="65" y="14"/>
                              </a:lnTo>
                              <a:lnTo>
                                <a:pt x="56" y="21"/>
                              </a:lnTo>
                              <a:lnTo>
                                <a:pt x="48" y="27"/>
                              </a:lnTo>
                              <a:lnTo>
                                <a:pt x="40" y="34"/>
                              </a:lnTo>
                              <a:lnTo>
                                <a:pt x="27" y="39"/>
                              </a:lnTo>
                              <a:lnTo>
                                <a:pt x="15" y="39"/>
                              </a:lnTo>
                              <a:lnTo>
                                <a:pt x="6" y="35"/>
                              </a:lnTo>
                              <a:lnTo>
                                <a:pt x="2" y="27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5592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9" y="947"/>
                        <a:ext cx="52" cy="19"/>
                      </a:xfrm>
                      <a:custGeom>
                        <a:avLst/>
                        <a:gdLst>
                          <a:gd name="T0" fmla="*/ 0 w 52"/>
                          <a:gd name="T1" fmla="*/ 0 h 19"/>
                          <a:gd name="T2" fmla="*/ 7 w 52"/>
                          <a:gd name="T3" fmla="*/ 6 h 19"/>
                          <a:gd name="T4" fmla="*/ 17 w 52"/>
                          <a:gd name="T5" fmla="*/ 7 h 19"/>
                          <a:gd name="T6" fmla="*/ 28 w 52"/>
                          <a:gd name="T7" fmla="*/ 7 h 19"/>
                          <a:gd name="T8" fmla="*/ 43 w 52"/>
                          <a:gd name="T9" fmla="*/ 4 h 19"/>
                          <a:gd name="T10" fmla="*/ 52 w 52"/>
                          <a:gd name="T11" fmla="*/ 0 h 19"/>
                          <a:gd name="T12" fmla="*/ 40 w 52"/>
                          <a:gd name="T13" fmla="*/ 11 h 19"/>
                          <a:gd name="T14" fmla="*/ 32 w 52"/>
                          <a:gd name="T15" fmla="*/ 17 h 19"/>
                          <a:gd name="T16" fmla="*/ 23 w 52"/>
                          <a:gd name="T17" fmla="*/ 19 h 19"/>
                          <a:gd name="T18" fmla="*/ 12 w 52"/>
                          <a:gd name="T19" fmla="*/ 19 h 19"/>
                          <a:gd name="T20" fmla="*/ 5 w 52"/>
                          <a:gd name="T21" fmla="*/ 16 h 19"/>
                          <a:gd name="T22" fmla="*/ 1 w 52"/>
                          <a:gd name="T23" fmla="*/ 11 h 19"/>
                          <a:gd name="T24" fmla="*/ 0 w 52"/>
                          <a:gd name="T25" fmla="*/ 0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52" h="19">
                            <a:moveTo>
                              <a:pt x="0" y="0"/>
                            </a:moveTo>
                            <a:lnTo>
                              <a:pt x="7" y="6"/>
                            </a:lnTo>
                            <a:lnTo>
                              <a:pt x="17" y="7"/>
                            </a:lnTo>
                            <a:lnTo>
                              <a:pt x="28" y="7"/>
                            </a:lnTo>
                            <a:lnTo>
                              <a:pt x="43" y="4"/>
                            </a:lnTo>
                            <a:lnTo>
                              <a:pt x="52" y="0"/>
                            </a:lnTo>
                            <a:lnTo>
                              <a:pt x="40" y="11"/>
                            </a:lnTo>
                            <a:lnTo>
                              <a:pt x="32" y="17"/>
                            </a:lnTo>
                            <a:lnTo>
                              <a:pt x="23" y="19"/>
                            </a:lnTo>
                            <a:lnTo>
                              <a:pt x="12" y="19"/>
                            </a:lnTo>
                            <a:lnTo>
                              <a:pt x="5" y="16"/>
                            </a:lnTo>
                            <a:lnTo>
                              <a:pt x="1" y="1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FF1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5593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7" y="953"/>
                      <a:ext cx="7" cy="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5594" name="Group 58"/>
                <p:cNvGrpSpPr>
                  <a:grpSpLocks/>
                </p:cNvGrpSpPr>
                <p:nvPr/>
              </p:nvGrpSpPr>
              <p:grpSpPr bwMode="auto">
                <a:xfrm>
                  <a:off x="3267" y="851"/>
                  <a:ext cx="59" cy="79"/>
                  <a:chOff x="3267" y="851"/>
                  <a:chExt cx="59" cy="79"/>
                </a:xfrm>
              </p:grpSpPr>
              <p:sp>
                <p:nvSpPr>
                  <p:cNvPr id="65595" name="Freeform 59"/>
                  <p:cNvSpPr>
                    <a:spLocks/>
                  </p:cNvSpPr>
                  <p:nvPr/>
                </p:nvSpPr>
                <p:spPr bwMode="auto">
                  <a:xfrm>
                    <a:off x="3267" y="851"/>
                    <a:ext cx="59" cy="79"/>
                  </a:xfrm>
                  <a:custGeom>
                    <a:avLst/>
                    <a:gdLst>
                      <a:gd name="T0" fmla="*/ 38 w 59"/>
                      <a:gd name="T1" fmla="*/ 0 h 79"/>
                      <a:gd name="T2" fmla="*/ 56 w 59"/>
                      <a:gd name="T3" fmla="*/ 6 h 79"/>
                      <a:gd name="T4" fmla="*/ 59 w 59"/>
                      <a:gd name="T5" fmla="*/ 9 h 79"/>
                      <a:gd name="T6" fmla="*/ 58 w 59"/>
                      <a:gd name="T7" fmla="*/ 40 h 79"/>
                      <a:gd name="T8" fmla="*/ 54 w 59"/>
                      <a:gd name="T9" fmla="*/ 57 h 79"/>
                      <a:gd name="T10" fmla="*/ 48 w 59"/>
                      <a:gd name="T11" fmla="*/ 71 h 79"/>
                      <a:gd name="T12" fmla="*/ 40 w 59"/>
                      <a:gd name="T13" fmla="*/ 77 h 79"/>
                      <a:gd name="T14" fmla="*/ 30 w 59"/>
                      <a:gd name="T15" fmla="*/ 79 h 79"/>
                      <a:gd name="T16" fmla="*/ 10 w 59"/>
                      <a:gd name="T17" fmla="*/ 73 h 79"/>
                      <a:gd name="T18" fmla="*/ 2 w 59"/>
                      <a:gd name="T19" fmla="*/ 65 h 79"/>
                      <a:gd name="T20" fmla="*/ 0 w 59"/>
                      <a:gd name="T21" fmla="*/ 58 h 79"/>
                      <a:gd name="T22" fmla="*/ 0 w 59"/>
                      <a:gd name="T23" fmla="*/ 54 h 79"/>
                      <a:gd name="T24" fmla="*/ 13 w 59"/>
                      <a:gd name="T25" fmla="*/ 30 h 79"/>
                      <a:gd name="T26" fmla="*/ 20 w 59"/>
                      <a:gd name="T27" fmla="*/ 9 h 79"/>
                      <a:gd name="T28" fmla="*/ 22 w 59"/>
                      <a:gd name="T29" fmla="*/ 3 h 79"/>
                      <a:gd name="T30" fmla="*/ 27 w 59"/>
                      <a:gd name="T31" fmla="*/ 0 h 79"/>
                      <a:gd name="T32" fmla="*/ 38 w 59"/>
                      <a:gd name="T33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9" h="79">
                        <a:moveTo>
                          <a:pt x="38" y="0"/>
                        </a:moveTo>
                        <a:lnTo>
                          <a:pt x="56" y="6"/>
                        </a:lnTo>
                        <a:lnTo>
                          <a:pt x="59" y="9"/>
                        </a:lnTo>
                        <a:lnTo>
                          <a:pt x="58" y="40"/>
                        </a:lnTo>
                        <a:lnTo>
                          <a:pt x="54" y="57"/>
                        </a:lnTo>
                        <a:lnTo>
                          <a:pt x="48" y="71"/>
                        </a:lnTo>
                        <a:lnTo>
                          <a:pt x="40" y="77"/>
                        </a:lnTo>
                        <a:lnTo>
                          <a:pt x="30" y="79"/>
                        </a:lnTo>
                        <a:lnTo>
                          <a:pt x="10" y="73"/>
                        </a:lnTo>
                        <a:lnTo>
                          <a:pt x="2" y="65"/>
                        </a:lnTo>
                        <a:lnTo>
                          <a:pt x="0" y="58"/>
                        </a:lnTo>
                        <a:lnTo>
                          <a:pt x="0" y="54"/>
                        </a:lnTo>
                        <a:lnTo>
                          <a:pt x="13" y="30"/>
                        </a:lnTo>
                        <a:lnTo>
                          <a:pt x="20" y="9"/>
                        </a:lnTo>
                        <a:lnTo>
                          <a:pt x="22" y="3"/>
                        </a:lnTo>
                        <a:lnTo>
                          <a:pt x="27" y="0"/>
                        </a:lnTo>
                        <a:lnTo>
                          <a:pt x="38" y="0"/>
                        </a:lnTo>
                        <a:close/>
                      </a:path>
                    </a:pathLst>
                  </a:custGeom>
                  <a:solidFill>
                    <a:srgbClr val="FFB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596" name="Freeform 60"/>
                  <p:cNvSpPr>
                    <a:spLocks/>
                  </p:cNvSpPr>
                  <p:nvPr/>
                </p:nvSpPr>
                <p:spPr bwMode="auto">
                  <a:xfrm>
                    <a:off x="3277" y="851"/>
                    <a:ext cx="42" cy="76"/>
                  </a:xfrm>
                  <a:custGeom>
                    <a:avLst/>
                    <a:gdLst>
                      <a:gd name="T0" fmla="*/ 40 w 42"/>
                      <a:gd name="T1" fmla="*/ 4 h 76"/>
                      <a:gd name="T2" fmla="*/ 42 w 42"/>
                      <a:gd name="T3" fmla="*/ 10 h 76"/>
                      <a:gd name="T4" fmla="*/ 41 w 42"/>
                      <a:gd name="T5" fmla="*/ 28 h 76"/>
                      <a:gd name="T6" fmla="*/ 36 w 42"/>
                      <a:gd name="T7" fmla="*/ 46 h 76"/>
                      <a:gd name="T8" fmla="*/ 29 w 42"/>
                      <a:gd name="T9" fmla="*/ 60 h 76"/>
                      <a:gd name="T10" fmla="*/ 21 w 42"/>
                      <a:gd name="T11" fmla="*/ 70 h 76"/>
                      <a:gd name="T12" fmla="*/ 13 w 42"/>
                      <a:gd name="T13" fmla="*/ 76 h 76"/>
                      <a:gd name="T14" fmla="*/ 0 w 42"/>
                      <a:gd name="T15" fmla="*/ 73 h 76"/>
                      <a:gd name="T16" fmla="*/ 8 w 42"/>
                      <a:gd name="T17" fmla="*/ 62 h 76"/>
                      <a:gd name="T18" fmla="*/ 13 w 42"/>
                      <a:gd name="T19" fmla="*/ 53 h 76"/>
                      <a:gd name="T20" fmla="*/ 17 w 42"/>
                      <a:gd name="T21" fmla="*/ 42 h 76"/>
                      <a:gd name="T22" fmla="*/ 20 w 42"/>
                      <a:gd name="T23" fmla="*/ 31 h 76"/>
                      <a:gd name="T24" fmla="*/ 22 w 42"/>
                      <a:gd name="T25" fmla="*/ 23 h 76"/>
                      <a:gd name="T26" fmla="*/ 23 w 42"/>
                      <a:gd name="T27" fmla="*/ 14 h 76"/>
                      <a:gd name="T28" fmla="*/ 23 w 42"/>
                      <a:gd name="T29" fmla="*/ 0 h 76"/>
                      <a:gd name="T30" fmla="*/ 40 w 42"/>
                      <a:gd name="T31" fmla="*/ 4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76">
                        <a:moveTo>
                          <a:pt x="40" y="4"/>
                        </a:moveTo>
                        <a:lnTo>
                          <a:pt x="42" y="10"/>
                        </a:lnTo>
                        <a:lnTo>
                          <a:pt x="41" y="28"/>
                        </a:lnTo>
                        <a:lnTo>
                          <a:pt x="36" y="46"/>
                        </a:lnTo>
                        <a:lnTo>
                          <a:pt x="29" y="60"/>
                        </a:lnTo>
                        <a:lnTo>
                          <a:pt x="21" y="70"/>
                        </a:lnTo>
                        <a:lnTo>
                          <a:pt x="13" y="76"/>
                        </a:lnTo>
                        <a:lnTo>
                          <a:pt x="0" y="73"/>
                        </a:lnTo>
                        <a:lnTo>
                          <a:pt x="8" y="62"/>
                        </a:lnTo>
                        <a:lnTo>
                          <a:pt x="13" y="53"/>
                        </a:lnTo>
                        <a:lnTo>
                          <a:pt x="17" y="42"/>
                        </a:lnTo>
                        <a:lnTo>
                          <a:pt x="20" y="31"/>
                        </a:lnTo>
                        <a:lnTo>
                          <a:pt x="22" y="23"/>
                        </a:lnTo>
                        <a:lnTo>
                          <a:pt x="23" y="14"/>
                        </a:lnTo>
                        <a:lnTo>
                          <a:pt x="23" y="0"/>
                        </a:lnTo>
                        <a:lnTo>
                          <a:pt x="40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5597" name="Freeform 61"/>
              <p:cNvSpPr>
                <a:spLocks/>
              </p:cNvSpPr>
              <p:nvPr/>
            </p:nvSpPr>
            <p:spPr bwMode="auto">
              <a:xfrm>
                <a:off x="3223" y="1200"/>
                <a:ext cx="221" cy="220"/>
              </a:xfrm>
              <a:custGeom>
                <a:avLst/>
                <a:gdLst>
                  <a:gd name="T0" fmla="*/ 208 w 221"/>
                  <a:gd name="T1" fmla="*/ 79 h 220"/>
                  <a:gd name="T2" fmla="*/ 169 w 221"/>
                  <a:gd name="T3" fmla="*/ 17 h 220"/>
                  <a:gd name="T4" fmla="*/ 139 w 221"/>
                  <a:gd name="T5" fmla="*/ 0 h 220"/>
                  <a:gd name="T6" fmla="*/ 195 w 221"/>
                  <a:gd name="T7" fmla="*/ 92 h 220"/>
                  <a:gd name="T8" fmla="*/ 208 w 221"/>
                  <a:gd name="T9" fmla="*/ 139 h 220"/>
                  <a:gd name="T10" fmla="*/ 51 w 221"/>
                  <a:gd name="T11" fmla="*/ 159 h 220"/>
                  <a:gd name="T12" fmla="*/ 200 w 221"/>
                  <a:gd name="T13" fmla="*/ 155 h 220"/>
                  <a:gd name="T14" fmla="*/ 0 w 221"/>
                  <a:gd name="T15" fmla="*/ 220 h 220"/>
                  <a:gd name="T16" fmla="*/ 221 w 221"/>
                  <a:gd name="T17" fmla="*/ 169 h 220"/>
                  <a:gd name="T18" fmla="*/ 208 w 221"/>
                  <a:gd name="T19" fmla="*/ 79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1" h="220">
                    <a:moveTo>
                      <a:pt x="208" y="79"/>
                    </a:moveTo>
                    <a:lnTo>
                      <a:pt x="169" y="17"/>
                    </a:lnTo>
                    <a:lnTo>
                      <a:pt x="139" y="0"/>
                    </a:lnTo>
                    <a:lnTo>
                      <a:pt x="195" y="92"/>
                    </a:lnTo>
                    <a:lnTo>
                      <a:pt x="208" y="139"/>
                    </a:lnTo>
                    <a:lnTo>
                      <a:pt x="51" y="159"/>
                    </a:lnTo>
                    <a:lnTo>
                      <a:pt x="200" y="155"/>
                    </a:lnTo>
                    <a:lnTo>
                      <a:pt x="0" y="220"/>
                    </a:lnTo>
                    <a:lnTo>
                      <a:pt x="221" y="169"/>
                    </a:lnTo>
                    <a:lnTo>
                      <a:pt x="208" y="79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5598" name="Group 62"/>
              <p:cNvGrpSpPr>
                <a:grpSpLocks/>
              </p:cNvGrpSpPr>
              <p:nvPr/>
            </p:nvGrpSpPr>
            <p:grpSpPr bwMode="auto">
              <a:xfrm>
                <a:off x="2896" y="1376"/>
                <a:ext cx="316" cy="267"/>
                <a:chOff x="2382" y="1431"/>
                <a:chExt cx="316" cy="267"/>
              </a:xfrm>
            </p:grpSpPr>
            <p:sp>
              <p:nvSpPr>
                <p:cNvPr id="65599" name="Freeform 63"/>
                <p:cNvSpPr>
                  <a:spLocks/>
                </p:cNvSpPr>
                <p:nvPr/>
              </p:nvSpPr>
              <p:spPr bwMode="auto">
                <a:xfrm>
                  <a:off x="2669" y="1431"/>
                  <a:ext cx="29" cy="92"/>
                </a:xfrm>
                <a:custGeom>
                  <a:avLst/>
                  <a:gdLst>
                    <a:gd name="T0" fmla="*/ 14 w 29"/>
                    <a:gd name="T1" fmla="*/ 12 h 92"/>
                    <a:gd name="T2" fmla="*/ 29 w 29"/>
                    <a:gd name="T3" fmla="*/ 48 h 92"/>
                    <a:gd name="T4" fmla="*/ 24 w 29"/>
                    <a:gd name="T5" fmla="*/ 74 h 92"/>
                    <a:gd name="T6" fmla="*/ 14 w 29"/>
                    <a:gd name="T7" fmla="*/ 92 h 92"/>
                    <a:gd name="T8" fmla="*/ 10 w 29"/>
                    <a:gd name="T9" fmla="*/ 92 h 92"/>
                    <a:gd name="T10" fmla="*/ 10 w 29"/>
                    <a:gd name="T11" fmla="*/ 43 h 92"/>
                    <a:gd name="T12" fmla="*/ 0 w 29"/>
                    <a:gd name="T13" fmla="*/ 31 h 92"/>
                    <a:gd name="T14" fmla="*/ 5 w 29"/>
                    <a:gd name="T15" fmla="*/ 21 h 92"/>
                    <a:gd name="T16" fmla="*/ 14 w 29"/>
                    <a:gd name="T17" fmla="*/ 0 h 92"/>
                    <a:gd name="T18" fmla="*/ 14 w 29"/>
                    <a:gd name="T19" fmla="*/ 1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9" h="92">
                      <a:moveTo>
                        <a:pt x="14" y="12"/>
                      </a:moveTo>
                      <a:lnTo>
                        <a:pt x="29" y="48"/>
                      </a:lnTo>
                      <a:lnTo>
                        <a:pt x="24" y="74"/>
                      </a:lnTo>
                      <a:lnTo>
                        <a:pt x="14" y="92"/>
                      </a:lnTo>
                      <a:lnTo>
                        <a:pt x="10" y="92"/>
                      </a:lnTo>
                      <a:lnTo>
                        <a:pt x="10" y="43"/>
                      </a:lnTo>
                      <a:lnTo>
                        <a:pt x="0" y="31"/>
                      </a:lnTo>
                      <a:lnTo>
                        <a:pt x="5" y="21"/>
                      </a:lnTo>
                      <a:lnTo>
                        <a:pt x="14" y="0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solidFill>
                  <a:srgbClr val="10AD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600" name="Freeform 64"/>
                <p:cNvSpPr>
                  <a:spLocks/>
                </p:cNvSpPr>
                <p:nvPr/>
              </p:nvSpPr>
              <p:spPr bwMode="auto">
                <a:xfrm>
                  <a:off x="2382" y="1533"/>
                  <a:ext cx="123" cy="165"/>
                </a:xfrm>
                <a:custGeom>
                  <a:avLst/>
                  <a:gdLst>
                    <a:gd name="T0" fmla="*/ 30 w 123"/>
                    <a:gd name="T1" fmla="*/ 0 h 165"/>
                    <a:gd name="T2" fmla="*/ 74 w 123"/>
                    <a:gd name="T3" fmla="*/ 26 h 165"/>
                    <a:gd name="T4" fmla="*/ 101 w 123"/>
                    <a:gd name="T5" fmla="*/ 61 h 165"/>
                    <a:gd name="T6" fmla="*/ 114 w 123"/>
                    <a:gd name="T7" fmla="*/ 87 h 165"/>
                    <a:gd name="T8" fmla="*/ 118 w 123"/>
                    <a:gd name="T9" fmla="*/ 108 h 165"/>
                    <a:gd name="T10" fmla="*/ 123 w 123"/>
                    <a:gd name="T11" fmla="*/ 132 h 165"/>
                    <a:gd name="T12" fmla="*/ 123 w 123"/>
                    <a:gd name="T13" fmla="*/ 152 h 165"/>
                    <a:gd name="T14" fmla="*/ 78 w 123"/>
                    <a:gd name="T15" fmla="*/ 165 h 165"/>
                    <a:gd name="T16" fmla="*/ 70 w 123"/>
                    <a:gd name="T17" fmla="*/ 127 h 165"/>
                    <a:gd name="T18" fmla="*/ 66 w 123"/>
                    <a:gd name="T19" fmla="*/ 104 h 165"/>
                    <a:gd name="T20" fmla="*/ 44 w 123"/>
                    <a:gd name="T21" fmla="*/ 74 h 165"/>
                    <a:gd name="T22" fmla="*/ 30 w 123"/>
                    <a:gd name="T23" fmla="*/ 57 h 165"/>
                    <a:gd name="T24" fmla="*/ 17 w 123"/>
                    <a:gd name="T25" fmla="*/ 40 h 165"/>
                    <a:gd name="T26" fmla="*/ 0 w 123"/>
                    <a:gd name="T27" fmla="*/ 26 h 165"/>
                    <a:gd name="T28" fmla="*/ 30 w 123"/>
                    <a:gd name="T2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3" h="165">
                      <a:moveTo>
                        <a:pt x="30" y="0"/>
                      </a:moveTo>
                      <a:lnTo>
                        <a:pt x="74" y="26"/>
                      </a:lnTo>
                      <a:lnTo>
                        <a:pt x="101" y="61"/>
                      </a:lnTo>
                      <a:lnTo>
                        <a:pt x="114" y="87"/>
                      </a:lnTo>
                      <a:lnTo>
                        <a:pt x="118" y="108"/>
                      </a:lnTo>
                      <a:lnTo>
                        <a:pt x="123" y="132"/>
                      </a:lnTo>
                      <a:lnTo>
                        <a:pt x="123" y="152"/>
                      </a:lnTo>
                      <a:lnTo>
                        <a:pt x="78" y="165"/>
                      </a:lnTo>
                      <a:lnTo>
                        <a:pt x="70" y="127"/>
                      </a:lnTo>
                      <a:lnTo>
                        <a:pt x="66" y="104"/>
                      </a:lnTo>
                      <a:lnTo>
                        <a:pt x="44" y="74"/>
                      </a:lnTo>
                      <a:lnTo>
                        <a:pt x="30" y="57"/>
                      </a:lnTo>
                      <a:lnTo>
                        <a:pt x="17" y="40"/>
                      </a:lnTo>
                      <a:lnTo>
                        <a:pt x="0" y="2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601" name="Group 65"/>
              <p:cNvGrpSpPr>
                <a:grpSpLocks/>
              </p:cNvGrpSpPr>
              <p:nvPr/>
            </p:nvGrpSpPr>
            <p:grpSpPr bwMode="auto">
              <a:xfrm>
                <a:off x="2894" y="1027"/>
                <a:ext cx="1302" cy="1278"/>
                <a:chOff x="2380" y="1082"/>
                <a:chExt cx="1302" cy="1278"/>
              </a:xfrm>
            </p:grpSpPr>
            <p:sp>
              <p:nvSpPr>
                <p:cNvPr id="65602" name="Freeform 66"/>
                <p:cNvSpPr>
                  <a:spLocks/>
                </p:cNvSpPr>
                <p:nvPr/>
              </p:nvSpPr>
              <p:spPr bwMode="auto">
                <a:xfrm>
                  <a:off x="3241" y="1082"/>
                  <a:ext cx="441" cy="1278"/>
                </a:xfrm>
                <a:custGeom>
                  <a:avLst/>
                  <a:gdLst>
                    <a:gd name="T0" fmla="*/ 65 w 441"/>
                    <a:gd name="T1" fmla="*/ 0 h 1278"/>
                    <a:gd name="T2" fmla="*/ 86 w 441"/>
                    <a:gd name="T3" fmla="*/ 13 h 1278"/>
                    <a:gd name="T4" fmla="*/ 111 w 441"/>
                    <a:gd name="T5" fmla="*/ 30 h 1278"/>
                    <a:gd name="T6" fmla="*/ 137 w 441"/>
                    <a:gd name="T7" fmla="*/ 47 h 1278"/>
                    <a:gd name="T8" fmla="*/ 177 w 441"/>
                    <a:gd name="T9" fmla="*/ 68 h 1278"/>
                    <a:gd name="T10" fmla="*/ 264 w 441"/>
                    <a:gd name="T11" fmla="*/ 122 h 1278"/>
                    <a:gd name="T12" fmla="*/ 301 w 441"/>
                    <a:gd name="T13" fmla="*/ 138 h 1278"/>
                    <a:gd name="T14" fmla="*/ 321 w 441"/>
                    <a:gd name="T15" fmla="*/ 146 h 1278"/>
                    <a:gd name="T16" fmla="*/ 340 w 441"/>
                    <a:gd name="T17" fmla="*/ 163 h 1278"/>
                    <a:gd name="T18" fmla="*/ 388 w 441"/>
                    <a:gd name="T19" fmla="*/ 375 h 1278"/>
                    <a:gd name="T20" fmla="*/ 394 w 441"/>
                    <a:gd name="T21" fmla="*/ 459 h 1278"/>
                    <a:gd name="T22" fmla="*/ 386 w 441"/>
                    <a:gd name="T23" fmla="*/ 482 h 1278"/>
                    <a:gd name="T24" fmla="*/ 407 w 441"/>
                    <a:gd name="T25" fmla="*/ 573 h 1278"/>
                    <a:gd name="T26" fmla="*/ 412 w 441"/>
                    <a:gd name="T27" fmla="*/ 722 h 1278"/>
                    <a:gd name="T28" fmla="*/ 422 w 441"/>
                    <a:gd name="T29" fmla="*/ 790 h 1278"/>
                    <a:gd name="T30" fmla="*/ 428 w 441"/>
                    <a:gd name="T31" fmla="*/ 836 h 1278"/>
                    <a:gd name="T32" fmla="*/ 437 w 441"/>
                    <a:gd name="T33" fmla="*/ 830 h 1278"/>
                    <a:gd name="T34" fmla="*/ 441 w 441"/>
                    <a:gd name="T35" fmla="*/ 874 h 1278"/>
                    <a:gd name="T36" fmla="*/ 420 w 441"/>
                    <a:gd name="T37" fmla="*/ 889 h 1278"/>
                    <a:gd name="T38" fmla="*/ 391 w 441"/>
                    <a:gd name="T39" fmla="*/ 902 h 1278"/>
                    <a:gd name="T40" fmla="*/ 365 w 441"/>
                    <a:gd name="T41" fmla="*/ 912 h 1278"/>
                    <a:gd name="T42" fmla="*/ 337 w 441"/>
                    <a:gd name="T43" fmla="*/ 922 h 1278"/>
                    <a:gd name="T44" fmla="*/ 315 w 441"/>
                    <a:gd name="T45" fmla="*/ 929 h 1278"/>
                    <a:gd name="T46" fmla="*/ 290 w 441"/>
                    <a:gd name="T47" fmla="*/ 929 h 1278"/>
                    <a:gd name="T48" fmla="*/ 272 w 441"/>
                    <a:gd name="T49" fmla="*/ 925 h 1278"/>
                    <a:gd name="T50" fmla="*/ 261 w 441"/>
                    <a:gd name="T51" fmla="*/ 914 h 1278"/>
                    <a:gd name="T52" fmla="*/ 258 w 441"/>
                    <a:gd name="T53" fmla="*/ 878 h 1278"/>
                    <a:gd name="T54" fmla="*/ 287 w 441"/>
                    <a:gd name="T55" fmla="*/ 883 h 1278"/>
                    <a:gd name="T56" fmla="*/ 277 w 441"/>
                    <a:gd name="T57" fmla="*/ 856 h 1278"/>
                    <a:gd name="T58" fmla="*/ 279 w 441"/>
                    <a:gd name="T59" fmla="*/ 805 h 1278"/>
                    <a:gd name="T60" fmla="*/ 272 w 441"/>
                    <a:gd name="T61" fmla="*/ 775 h 1278"/>
                    <a:gd name="T62" fmla="*/ 266 w 441"/>
                    <a:gd name="T63" fmla="*/ 740 h 1278"/>
                    <a:gd name="T64" fmla="*/ 257 w 441"/>
                    <a:gd name="T65" fmla="*/ 691 h 1278"/>
                    <a:gd name="T66" fmla="*/ 240 w 441"/>
                    <a:gd name="T67" fmla="*/ 638 h 1278"/>
                    <a:gd name="T68" fmla="*/ 226 w 441"/>
                    <a:gd name="T69" fmla="*/ 506 h 1278"/>
                    <a:gd name="T70" fmla="*/ 201 w 441"/>
                    <a:gd name="T71" fmla="*/ 696 h 1278"/>
                    <a:gd name="T72" fmla="*/ 211 w 441"/>
                    <a:gd name="T73" fmla="*/ 812 h 1278"/>
                    <a:gd name="T74" fmla="*/ 246 w 441"/>
                    <a:gd name="T75" fmla="*/ 934 h 1278"/>
                    <a:gd name="T76" fmla="*/ 323 w 441"/>
                    <a:gd name="T77" fmla="*/ 1162 h 1278"/>
                    <a:gd name="T78" fmla="*/ 262 w 441"/>
                    <a:gd name="T79" fmla="*/ 1206 h 1278"/>
                    <a:gd name="T80" fmla="*/ 221 w 441"/>
                    <a:gd name="T81" fmla="*/ 1230 h 1278"/>
                    <a:gd name="T82" fmla="*/ 190 w 441"/>
                    <a:gd name="T83" fmla="*/ 1245 h 1278"/>
                    <a:gd name="T84" fmla="*/ 170 w 441"/>
                    <a:gd name="T85" fmla="*/ 1250 h 1278"/>
                    <a:gd name="T86" fmla="*/ 145 w 441"/>
                    <a:gd name="T87" fmla="*/ 1258 h 1278"/>
                    <a:gd name="T88" fmla="*/ 119 w 441"/>
                    <a:gd name="T89" fmla="*/ 1267 h 1278"/>
                    <a:gd name="T90" fmla="*/ 86 w 441"/>
                    <a:gd name="T91" fmla="*/ 1278 h 1278"/>
                    <a:gd name="T92" fmla="*/ 47 w 441"/>
                    <a:gd name="T93" fmla="*/ 1038 h 1278"/>
                    <a:gd name="T94" fmla="*/ 22 w 441"/>
                    <a:gd name="T95" fmla="*/ 874 h 1278"/>
                    <a:gd name="T96" fmla="*/ 8 w 441"/>
                    <a:gd name="T97" fmla="*/ 718 h 1278"/>
                    <a:gd name="T98" fmla="*/ 0 w 441"/>
                    <a:gd name="T99" fmla="*/ 506 h 1278"/>
                    <a:gd name="T100" fmla="*/ 1 w 441"/>
                    <a:gd name="T101" fmla="*/ 420 h 1278"/>
                    <a:gd name="T102" fmla="*/ 7 w 441"/>
                    <a:gd name="T103" fmla="*/ 335 h 1278"/>
                    <a:gd name="T104" fmla="*/ 24 w 441"/>
                    <a:gd name="T105" fmla="*/ 212 h 1278"/>
                    <a:gd name="T106" fmla="*/ 34 w 441"/>
                    <a:gd name="T107" fmla="*/ 183 h 1278"/>
                    <a:gd name="T108" fmla="*/ 47 w 441"/>
                    <a:gd name="T109" fmla="*/ 148 h 1278"/>
                    <a:gd name="T110" fmla="*/ 56 w 441"/>
                    <a:gd name="T111" fmla="*/ 112 h 1278"/>
                    <a:gd name="T112" fmla="*/ 61 w 441"/>
                    <a:gd name="T113" fmla="*/ 86 h 1278"/>
                    <a:gd name="T114" fmla="*/ 67 w 441"/>
                    <a:gd name="T115" fmla="*/ 50 h 1278"/>
                    <a:gd name="T116" fmla="*/ 65 w 441"/>
                    <a:gd name="T117" fmla="*/ 0 h 1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41" h="1278">
                      <a:moveTo>
                        <a:pt x="65" y="0"/>
                      </a:moveTo>
                      <a:lnTo>
                        <a:pt x="86" y="13"/>
                      </a:lnTo>
                      <a:lnTo>
                        <a:pt x="111" y="30"/>
                      </a:lnTo>
                      <a:lnTo>
                        <a:pt x="137" y="47"/>
                      </a:lnTo>
                      <a:lnTo>
                        <a:pt x="177" y="68"/>
                      </a:lnTo>
                      <a:lnTo>
                        <a:pt x="264" y="122"/>
                      </a:lnTo>
                      <a:lnTo>
                        <a:pt x="301" y="138"/>
                      </a:lnTo>
                      <a:lnTo>
                        <a:pt x="321" y="146"/>
                      </a:lnTo>
                      <a:lnTo>
                        <a:pt x="340" y="163"/>
                      </a:lnTo>
                      <a:lnTo>
                        <a:pt x="388" y="375"/>
                      </a:lnTo>
                      <a:lnTo>
                        <a:pt x="394" y="459"/>
                      </a:lnTo>
                      <a:lnTo>
                        <a:pt x="386" y="482"/>
                      </a:lnTo>
                      <a:lnTo>
                        <a:pt x="407" y="573"/>
                      </a:lnTo>
                      <a:lnTo>
                        <a:pt x="412" y="722"/>
                      </a:lnTo>
                      <a:lnTo>
                        <a:pt x="422" y="790"/>
                      </a:lnTo>
                      <a:lnTo>
                        <a:pt x="428" y="836"/>
                      </a:lnTo>
                      <a:lnTo>
                        <a:pt x="437" y="830"/>
                      </a:lnTo>
                      <a:lnTo>
                        <a:pt x="441" y="874"/>
                      </a:lnTo>
                      <a:lnTo>
                        <a:pt x="420" y="889"/>
                      </a:lnTo>
                      <a:lnTo>
                        <a:pt x="391" y="902"/>
                      </a:lnTo>
                      <a:lnTo>
                        <a:pt x="365" y="912"/>
                      </a:lnTo>
                      <a:lnTo>
                        <a:pt x="337" y="922"/>
                      </a:lnTo>
                      <a:lnTo>
                        <a:pt x="315" y="929"/>
                      </a:lnTo>
                      <a:lnTo>
                        <a:pt x="290" y="929"/>
                      </a:lnTo>
                      <a:lnTo>
                        <a:pt x="272" y="925"/>
                      </a:lnTo>
                      <a:lnTo>
                        <a:pt x="261" y="914"/>
                      </a:lnTo>
                      <a:lnTo>
                        <a:pt x="258" y="878"/>
                      </a:lnTo>
                      <a:lnTo>
                        <a:pt x="287" y="883"/>
                      </a:lnTo>
                      <a:lnTo>
                        <a:pt x="277" y="856"/>
                      </a:lnTo>
                      <a:lnTo>
                        <a:pt x="279" y="805"/>
                      </a:lnTo>
                      <a:lnTo>
                        <a:pt x="272" y="775"/>
                      </a:lnTo>
                      <a:lnTo>
                        <a:pt x="266" y="740"/>
                      </a:lnTo>
                      <a:lnTo>
                        <a:pt x="257" y="691"/>
                      </a:lnTo>
                      <a:lnTo>
                        <a:pt x="240" y="638"/>
                      </a:lnTo>
                      <a:lnTo>
                        <a:pt x="226" y="506"/>
                      </a:lnTo>
                      <a:lnTo>
                        <a:pt x="201" y="696"/>
                      </a:lnTo>
                      <a:lnTo>
                        <a:pt x="211" y="812"/>
                      </a:lnTo>
                      <a:lnTo>
                        <a:pt x="246" y="934"/>
                      </a:lnTo>
                      <a:lnTo>
                        <a:pt x="323" y="1162"/>
                      </a:lnTo>
                      <a:lnTo>
                        <a:pt x="262" y="1206"/>
                      </a:lnTo>
                      <a:lnTo>
                        <a:pt x="221" y="1230"/>
                      </a:lnTo>
                      <a:lnTo>
                        <a:pt x="190" y="1245"/>
                      </a:lnTo>
                      <a:lnTo>
                        <a:pt x="170" y="1250"/>
                      </a:lnTo>
                      <a:lnTo>
                        <a:pt x="145" y="1258"/>
                      </a:lnTo>
                      <a:lnTo>
                        <a:pt x="119" y="1267"/>
                      </a:lnTo>
                      <a:lnTo>
                        <a:pt x="86" y="1278"/>
                      </a:lnTo>
                      <a:lnTo>
                        <a:pt x="47" y="1038"/>
                      </a:lnTo>
                      <a:lnTo>
                        <a:pt x="22" y="874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7" y="148"/>
                      </a:lnTo>
                      <a:lnTo>
                        <a:pt x="56" y="112"/>
                      </a:lnTo>
                      <a:lnTo>
                        <a:pt x="61" y="86"/>
                      </a:lnTo>
                      <a:lnTo>
                        <a:pt x="67" y="50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00D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603" name="Freeform 67"/>
                <p:cNvSpPr>
                  <a:spLocks/>
                </p:cNvSpPr>
                <p:nvPr/>
              </p:nvSpPr>
              <p:spPr bwMode="auto">
                <a:xfrm>
                  <a:off x="2380" y="1082"/>
                  <a:ext cx="750" cy="1185"/>
                </a:xfrm>
                <a:custGeom>
                  <a:avLst/>
                  <a:gdLst>
                    <a:gd name="T0" fmla="*/ 732 w 750"/>
                    <a:gd name="T1" fmla="*/ 14 h 1185"/>
                    <a:gd name="T2" fmla="*/ 665 w 750"/>
                    <a:gd name="T3" fmla="*/ 16 h 1185"/>
                    <a:gd name="T4" fmla="*/ 599 w 750"/>
                    <a:gd name="T5" fmla="*/ 25 h 1185"/>
                    <a:gd name="T6" fmla="*/ 577 w 750"/>
                    <a:gd name="T7" fmla="*/ 24 h 1185"/>
                    <a:gd name="T8" fmla="*/ 553 w 750"/>
                    <a:gd name="T9" fmla="*/ 36 h 1185"/>
                    <a:gd name="T10" fmla="*/ 540 w 750"/>
                    <a:gd name="T11" fmla="*/ 50 h 1185"/>
                    <a:gd name="T12" fmla="*/ 521 w 750"/>
                    <a:gd name="T13" fmla="*/ 80 h 1185"/>
                    <a:gd name="T14" fmla="*/ 458 w 750"/>
                    <a:gd name="T15" fmla="*/ 152 h 1185"/>
                    <a:gd name="T16" fmla="*/ 429 w 750"/>
                    <a:gd name="T17" fmla="*/ 181 h 1185"/>
                    <a:gd name="T18" fmla="*/ 301 w 750"/>
                    <a:gd name="T19" fmla="*/ 335 h 1185"/>
                    <a:gd name="T20" fmla="*/ 292 w 750"/>
                    <a:gd name="T21" fmla="*/ 350 h 1185"/>
                    <a:gd name="T22" fmla="*/ 183 w 750"/>
                    <a:gd name="T23" fmla="*/ 389 h 1185"/>
                    <a:gd name="T24" fmla="*/ 47 w 750"/>
                    <a:gd name="T25" fmla="*/ 458 h 1185"/>
                    <a:gd name="T26" fmla="*/ 0 w 750"/>
                    <a:gd name="T27" fmla="*/ 477 h 1185"/>
                    <a:gd name="T28" fmla="*/ 40 w 750"/>
                    <a:gd name="T29" fmla="*/ 514 h 1185"/>
                    <a:gd name="T30" fmla="*/ 68 w 750"/>
                    <a:gd name="T31" fmla="*/ 557 h 1185"/>
                    <a:gd name="T32" fmla="*/ 82 w 750"/>
                    <a:gd name="T33" fmla="*/ 613 h 1185"/>
                    <a:gd name="T34" fmla="*/ 122 w 750"/>
                    <a:gd name="T35" fmla="*/ 579 h 1185"/>
                    <a:gd name="T36" fmla="*/ 312 w 750"/>
                    <a:gd name="T37" fmla="*/ 506 h 1185"/>
                    <a:gd name="T38" fmla="*/ 531 w 750"/>
                    <a:gd name="T39" fmla="*/ 345 h 1185"/>
                    <a:gd name="T40" fmla="*/ 558 w 750"/>
                    <a:gd name="T41" fmla="*/ 477 h 1185"/>
                    <a:gd name="T42" fmla="*/ 609 w 750"/>
                    <a:gd name="T43" fmla="*/ 625 h 1185"/>
                    <a:gd name="T44" fmla="*/ 568 w 750"/>
                    <a:gd name="T45" fmla="*/ 750 h 1185"/>
                    <a:gd name="T46" fmla="*/ 502 w 750"/>
                    <a:gd name="T47" fmla="*/ 887 h 1185"/>
                    <a:gd name="T48" fmla="*/ 442 w 750"/>
                    <a:gd name="T49" fmla="*/ 1028 h 1185"/>
                    <a:gd name="T50" fmla="*/ 444 w 750"/>
                    <a:gd name="T51" fmla="*/ 1072 h 1185"/>
                    <a:gd name="T52" fmla="*/ 535 w 750"/>
                    <a:gd name="T53" fmla="*/ 1185 h 1185"/>
                    <a:gd name="T54" fmla="*/ 598 w 750"/>
                    <a:gd name="T55" fmla="*/ 1046 h 1185"/>
                    <a:gd name="T56" fmla="*/ 617 w 750"/>
                    <a:gd name="T57" fmla="*/ 957 h 1185"/>
                    <a:gd name="T58" fmla="*/ 636 w 750"/>
                    <a:gd name="T59" fmla="*/ 783 h 1185"/>
                    <a:gd name="T60" fmla="*/ 653 w 750"/>
                    <a:gd name="T61" fmla="*/ 393 h 1185"/>
                    <a:gd name="T62" fmla="*/ 706 w 750"/>
                    <a:gd name="T63" fmla="*/ 115 h 1185"/>
                    <a:gd name="T64" fmla="*/ 720 w 750"/>
                    <a:gd name="T65" fmla="*/ 75 h 1185"/>
                    <a:gd name="T66" fmla="*/ 739 w 750"/>
                    <a:gd name="T67" fmla="*/ 30 h 1185"/>
                    <a:gd name="T68" fmla="*/ 750 w 750"/>
                    <a:gd name="T69" fmla="*/ 0 h 1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0" h="1185">
                      <a:moveTo>
                        <a:pt x="750" y="0"/>
                      </a:moveTo>
                      <a:lnTo>
                        <a:pt x="732" y="14"/>
                      </a:lnTo>
                      <a:lnTo>
                        <a:pt x="694" y="14"/>
                      </a:lnTo>
                      <a:lnTo>
                        <a:pt x="665" y="16"/>
                      </a:lnTo>
                      <a:lnTo>
                        <a:pt x="636" y="19"/>
                      </a:lnTo>
                      <a:lnTo>
                        <a:pt x="599" y="25"/>
                      </a:lnTo>
                      <a:lnTo>
                        <a:pt x="588" y="23"/>
                      </a:lnTo>
                      <a:lnTo>
                        <a:pt x="577" y="24"/>
                      </a:lnTo>
                      <a:lnTo>
                        <a:pt x="566" y="28"/>
                      </a:lnTo>
                      <a:lnTo>
                        <a:pt x="553" y="36"/>
                      </a:lnTo>
                      <a:lnTo>
                        <a:pt x="548" y="44"/>
                      </a:lnTo>
                      <a:lnTo>
                        <a:pt x="540" y="50"/>
                      </a:lnTo>
                      <a:lnTo>
                        <a:pt x="529" y="62"/>
                      </a:lnTo>
                      <a:lnTo>
                        <a:pt x="521" y="80"/>
                      </a:lnTo>
                      <a:lnTo>
                        <a:pt x="512" y="93"/>
                      </a:lnTo>
                      <a:lnTo>
                        <a:pt x="458" y="152"/>
                      </a:lnTo>
                      <a:lnTo>
                        <a:pt x="445" y="155"/>
                      </a:lnTo>
                      <a:lnTo>
                        <a:pt x="429" y="181"/>
                      </a:lnTo>
                      <a:lnTo>
                        <a:pt x="299" y="328"/>
                      </a:lnTo>
                      <a:lnTo>
                        <a:pt x="301" y="335"/>
                      </a:lnTo>
                      <a:lnTo>
                        <a:pt x="287" y="341"/>
                      </a:lnTo>
                      <a:lnTo>
                        <a:pt x="292" y="350"/>
                      </a:lnTo>
                      <a:lnTo>
                        <a:pt x="244" y="368"/>
                      </a:lnTo>
                      <a:lnTo>
                        <a:pt x="183" y="389"/>
                      </a:lnTo>
                      <a:lnTo>
                        <a:pt x="150" y="409"/>
                      </a:lnTo>
                      <a:lnTo>
                        <a:pt x="47" y="458"/>
                      </a:lnTo>
                      <a:lnTo>
                        <a:pt x="31" y="454"/>
                      </a:lnTo>
                      <a:lnTo>
                        <a:pt x="0" y="477"/>
                      </a:lnTo>
                      <a:lnTo>
                        <a:pt x="19" y="491"/>
                      </a:lnTo>
                      <a:lnTo>
                        <a:pt x="40" y="514"/>
                      </a:lnTo>
                      <a:lnTo>
                        <a:pt x="55" y="535"/>
                      </a:lnTo>
                      <a:lnTo>
                        <a:pt x="68" y="557"/>
                      </a:lnTo>
                      <a:lnTo>
                        <a:pt x="78" y="593"/>
                      </a:lnTo>
                      <a:lnTo>
                        <a:pt x="82" y="613"/>
                      </a:lnTo>
                      <a:lnTo>
                        <a:pt x="122" y="603"/>
                      </a:lnTo>
                      <a:lnTo>
                        <a:pt x="122" y="579"/>
                      </a:lnTo>
                      <a:lnTo>
                        <a:pt x="250" y="537"/>
                      </a:lnTo>
                      <a:lnTo>
                        <a:pt x="312" y="506"/>
                      </a:lnTo>
                      <a:lnTo>
                        <a:pt x="392" y="465"/>
                      </a:lnTo>
                      <a:lnTo>
                        <a:pt x="531" y="345"/>
                      </a:lnTo>
                      <a:lnTo>
                        <a:pt x="550" y="430"/>
                      </a:lnTo>
                      <a:lnTo>
                        <a:pt x="558" y="477"/>
                      </a:lnTo>
                      <a:lnTo>
                        <a:pt x="572" y="524"/>
                      </a:lnTo>
                      <a:lnTo>
                        <a:pt x="609" y="625"/>
                      </a:lnTo>
                      <a:lnTo>
                        <a:pt x="591" y="686"/>
                      </a:lnTo>
                      <a:lnTo>
                        <a:pt x="568" y="750"/>
                      </a:lnTo>
                      <a:lnTo>
                        <a:pt x="534" y="825"/>
                      </a:lnTo>
                      <a:lnTo>
                        <a:pt x="502" y="887"/>
                      </a:lnTo>
                      <a:lnTo>
                        <a:pt x="445" y="1003"/>
                      </a:lnTo>
                      <a:lnTo>
                        <a:pt x="442" y="1028"/>
                      </a:lnTo>
                      <a:lnTo>
                        <a:pt x="443" y="1050"/>
                      </a:lnTo>
                      <a:lnTo>
                        <a:pt x="444" y="1072"/>
                      </a:lnTo>
                      <a:lnTo>
                        <a:pt x="503" y="1155"/>
                      </a:lnTo>
                      <a:lnTo>
                        <a:pt x="535" y="1185"/>
                      </a:lnTo>
                      <a:lnTo>
                        <a:pt x="586" y="1103"/>
                      </a:lnTo>
                      <a:lnTo>
                        <a:pt x="598" y="1046"/>
                      </a:lnTo>
                      <a:lnTo>
                        <a:pt x="611" y="998"/>
                      </a:lnTo>
                      <a:lnTo>
                        <a:pt x="617" y="957"/>
                      </a:lnTo>
                      <a:lnTo>
                        <a:pt x="628" y="886"/>
                      </a:lnTo>
                      <a:lnTo>
                        <a:pt x="636" y="783"/>
                      </a:lnTo>
                      <a:lnTo>
                        <a:pt x="647" y="608"/>
                      </a:lnTo>
                      <a:lnTo>
                        <a:pt x="653" y="393"/>
                      </a:lnTo>
                      <a:lnTo>
                        <a:pt x="698" y="141"/>
                      </a:lnTo>
                      <a:lnTo>
                        <a:pt x="706" y="115"/>
                      </a:lnTo>
                      <a:lnTo>
                        <a:pt x="712" y="100"/>
                      </a:lnTo>
                      <a:lnTo>
                        <a:pt x="720" y="75"/>
                      </a:lnTo>
                      <a:lnTo>
                        <a:pt x="728" y="53"/>
                      </a:lnTo>
                      <a:lnTo>
                        <a:pt x="739" y="30"/>
                      </a:lnTo>
                      <a:lnTo>
                        <a:pt x="748" y="11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00D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5604" name="Group 68"/>
                <p:cNvGrpSpPr>
                  <a:grpSpLocks/>
                </p:cNvGrpSpPr>
                <p:nvPr/>
              </p:nvGrpSpPr>
              <p:grpSpPr bwMode="auto">
                <a:xfrm>
                  <a:off x="3241" y="1083"/>
                  <a:ext cx="156" cy="1050"/>
                  <a:chOff x="3241" y="1083"/>
                  <a:chExt cx="156" cy="1050"/>
                </a:xfrm>
              </p:grpSpPr>
              <p:sp>
                <p:nvSpPr>
                  <p:cNvPr id="65605" name="Freeform 69"/>
                  <p:cNvSpPr>
                    <a:spLocks/>
                  </p:cNvSpPr>
                  <p:nvPr/>
                </p:nvSpPr>
                <p:spPr bwMode="auto">
                  <a:xfrm>
                    <a:off x="3247" y="1095"/>
                    <a:ext cx="150" cy="1038"/>
                  </a:xfrm>
                  <a:custGeom>
                    <a:avLst/>
                    <a:gdLst>
                      <a:gd name="T0" fmla="*/ 66 w 150"/>
                      <a:gd name="T1" fmla="*/ 0 h 1038"/>
                      <a:gd name="T2" fmla="*/ 87 w 150"/>
                      <a:gd name="T3" fmla="*/ 13 h 1038"/>
                      <a:gd name="T4" fmla="*/ 111 w 150"/>
                      <a:gd name="T5" fmla="*/ 30 h 1038"/>
                      <a:gd name="T6" fmla="*/ 119 w 150"/>
                      <a:gd name="T7" fmla="*/ 39 h 1038"/>
                      <a:gd name="T8" fmla="*/ 130 w 150"/>
                      <a:gd name="T9" fmla="*/ 66 h 1038"/>
                      <a:gd name="T10" fmla="*/ 133 w 150"/>
                      <a:gd name="T11" fmla="*/ 91 h 1038"/>
                      <a:gd name="T12" fmla="*/ 136 w 150"/>
                      <a:gd name="T13" fmla="*/ 116 h 1038"/>
                      <a:gd name="T14" fmla="*/ 138 w 150"/>
                      <a:gd name="T15" fmla="*/ 141 h 1038"/>
                      <a:gd name="T16" fmla="*/ 142 w 150"/>
                      <a:gd name="T17" fmla="*/ 165 h 1038"/>
                      <a:gd name="T18" fmla="*/ 145 w 150"/>
                      <a:gd name="T19" fmla="*/ 186 h 1038"/>
                      <a:gd name="T20" fmla="*/ 147 w 150"/>
                      <a:gd name="T21" fmla="*/ 207 h 1038"/>
                      <a:gd name="T22" fmla="*/ 150 w 150"/>
                      <a:gd name="T23" fmla="*/ 221 h 1038"/>
                      <a:gd name="T24" fmla="*/ 149 w 150"/>
                      <a:gd name="T25" fmla="*/ 232 h 1038"/>
                      <a:gd name="T26" fmla="*/ 148 w 150"/>
                      <a:gd name="T27" fmla="*/ 241 h 1038"/>
                      <a:gd name="T28" fmla="*/ 145 w 150"/>
                      <a:gd name="T29" fmla="*/ 249 h 1038"/>
                      <a:gd name="T30" fmla="*/ 138 w 150"/>
                      <a:gd name="T31" fmla="*/ 256 h 1038"/>
                      <a:gd name="T32" fmla="*/ 120 w 150"/>
                      <a:gd name="T33" fmla="*/ 265 h 1038"/>
                      <a:gd name="T34" fmla="*/ 50 w 150"/>
                      <a:gd name="T35" fmla="*/ 298 h 1038"/>
                      <a:gd name="T36" fmla="*/ 109 w 150"/>
                      <a:gd name="T37" fmla="*/ 366 h 1038"/>
                      <a:gd name="T38" fmla="*/ 134 w 150"/>
                      <a:gd name="T39" fmla="*/ 393 h 1038"/>
                      <a:gd name="T40" fmla="*/ 143 w 150"/>
                      <a:gd name="T41" fmla="*/ 411 h 1038"/>
                      <a:gd name="T42" fmla="*/ 132 w 150"/>
                      <a:gd name="T43" fmla="*/ 437 h 1038"/>
                      <a:gd name="T44" fmla="*/ 102 w 150"/>
                      <a:gd name="T45" fmla="*/ 501 h 1038"/>
                      <a:gd name="T46" fmla="*/ 74 w 150"/>
                      <a:gd name="T47" fmla="*/ 548 h 1038"/>
                      <a:gd name="T48" fmla="*/ 51 w 150"/>
                      <a:gd name="T49" fmla="*/ 600 h 1038"/>
                      <a:gd name="T50" fmla="*/ 39 w 150"/>
                      <a:gd name="T51" fmla="*/ 639 h 1038"/>
                      <a:gd name="T52" fmla="*/ 23 w 150"/>
                      <a:gd name="T53" fmla="*/ 678 h 1038"/>
                      <a:gd name="T54" fmla="*/ 17 w 150"/>
                      <a:gd name="T55" fmla="*/ 708 h 1038"/>
                      <a:gd name="T56" fmla="*/ 17 w 150"/>
                      <a:gd name="T57" fmla="*/ 747 h 1038"/>
                      <a:gd name="T58" fmla="*/ 48 w 150"/>
                      <a:gd name="T59" fmla="*/ 1038 h 1038"/>
                      <a:gd name="T60" fmla="*/ 22 w 150"/>
                      <a:gd name="T61" fmla="*/ 875 h 1038"/>
                      <a:gd name="T62" fmla="*/ 8 w 150"/>
                      <a:gd name="T63" fmla="*/ 718 h 1038"/>
                      <a:gd name="T64" fmla="*/ 0 w 150"/>
                      <a:gd name="T65" fmla="*/ 506 h 1038"/>
                      <a:gd name="T66" fmla="*/ 1 w 150"/>
                      <a:gd name="T67" fmla="*/ 420 h 1038"/>
                      <a:gd name="T68" fmla="*/ 7 w 150"/>
                      <a:gd name="T69" fmla="*/ 335 h 1038"/>
                      <a:gd name="T70" fmla="*/ 24 w 150"/>
                      <a:gd name="T71" fmla="*/ 212 h 1038"/>
                      <a:gd name="T72" fmla="*/ 34 w 150"/>
                      <a:gd name="T73" fmla="*/ 183 h 1038"/>
                      <a:gd name="T74" fmla="*/ 48 w 150"/>
                      <a:gd name="T75" fmla="*/ 148 h 1038"/>
                      <a:gd name="T76" fmla="*/ 57 w 150"/>
                      <a:gd name="T77" fmla="*/ 112 h 1038"/>
                      <a:gd name="T78" fmla="*/ 62 w 150"/>
                      <a:gd name="T79" fmla="*/ 86 h 1038"/>
                      <a:gd name="T80" fmla="*/ 68 w 150"/>
                      <a:gd name="T81" fmla="*/ 50 h 1038"/>
                      <a:gd name="T82" fmla="*/ 66 w 150"/>
                      <a:gd name="T83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0" h="1038">
                        <a:moveTo>
                          <a:pt x="66" y="0"/>
                        </a:moveTo>
                        <a:lnTo>
                          <a:pt x="87" y="13"/>
                        </a:lnTo>
                        <a:lnTo>
                          <a:pt x="111" y="30"/>
                        </a:lnTo>
                        <a:lnTo>
                          <a:pt x="119" y="39"/>
                        </a:lnTo>
                        <a:lnTo>
                          <a:pt x="130" y="66"/>
                        </a:lnTo>
                        <a:lnTo>
                          <a:pt x="133" y="91"/>
                        </a:lnTo>
                        <a:lnTo>
                          <a:pt x="136" y="116"/>
                        </a:lnTo>
                        <a:lnTo>
                          <a:pt x="138" y="141"/>
                        </a:lnTo>
                        <a:lnTo>
                          <a:pt x="142" y="165"/>
                        </a:lnTo>
                        <a:lnTo>
                          <a:pt x="145" y="186"/>
                        </a:lnTo>
                        <a:lnTo>
                          <a:pt x="147" y="207"/>
                        </a:lnTo>
                        <a:lnTo>
                          <a:pt x="150" y="221"/>
                        </a:lnTo>
                        <a:lnTo>
                          <a:pt x="149" y="232"/>
                        </a:lnTo>
                        <a:lnTo>
                          <a:pt x="148" y="241"/>
                        </a:lnTo>
                        <a:lnTo>
                          <a:pt x="145" y="249"/>
                        </a:lnTo>
                        <a:lnTo>
                          <a:pt x="138" y="256"/>
                        </a:lnTo>
                        <a:lnTo>
                          <a:pt x="120" y="265"/>
                        </a:lnTo>
                        <a:lnTo>
                          <a:pt x="50" y="298"/>
                        </a:lnTo>
                        <a:lnTo>
                          <a:pt x="109" y="366"/>
                        </a:lnTo>
                        <a:lnTo>
                          <a:pt x="134" y="393"/>
                        </a:lnTo>
                        <a:lnTo>
                          <a:pt x="143" y="411"/>
                        </a:lnTo>
                        <a:lnTo>
                          <a:pt x="132" y="437"/>
                        </a:lnTo>
                        <a:lnTo>
                          <a:pt x="102" y="501"/>
                        </a:lnTo>
                        <a:lnTo>
                          <a:pt x="74" y="548"/>
                        </a:lnTo>
                        <a:lnTo>
                          <a:pt x="51" y="600"/>
                        </a:lnTo>
                        <a:lnTo>
                          <a:pt x="39" y="639"/>
                        </a:lnTo>
                        <a:lnTo>
                          <a:pt x="23" y="678"/>
                        </a:lnTo>
                        <a:lnTo>
                          <a:pt x="17" y="708"/>
                        </a:lnTo>
                        <a:lnTo>
                          <a:pt x="17" y="747"/>
                        </a:lnTo>
                        <a:lnTo>
                          <a:pt x="48" y="1038"/>
                        </a:lnTo>
                        <a:lnTo>
                          <a:pt x="22" y="875"/>
                        </a:lnTo>
                        <a:lnTo>
                          <a:pt x="8" y="718"/>
                        </a:lnTo>
                        <a:lnTo>
                          <a:pt x="0" y="506"/>
                        </a:lnTo>
                        <a:lnTo>
                          <a:pt x="1" y="420"/>
                        </a:lnTo>
                        <a:lnTo>
                          <a:pt x="7" y="335"/>
                        </a:lnTo>
                        <a:lnTo>
                          <a:pt x="24" y="212"/>
                        </a:lnTo>
                        <a:lnTo>
                          <a:pt x="34" y="183"/>
                        </a:lnTo>
                        <a:lnTo>
                          <a:pt x="48" y="148"/>
                        </a:lnTo>
                        <a:lnTo>
                          <a:pt x="57" y="112"/>
                        </a:lnTo>
                        <a:lnTo>
                          <a:pt x="62" y="86"/>
                        </a:lnTo>
                        <a:lnTo>
                          <a:pt x="68" y="5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06" name="Freeform 70"/>
                  <p:cNvSpPr>
                    <a:spLocks/>
                  </p:cNvSpPr>
                  <p:nvPr/>
                </p:nvSpPr>
                <p:spPr bwMode="auto">
                  <a:xfrm>
                    <a:off x="3241" y="1083"/>
                    <a:ext cx="150" cy="1038"/>
                  </a:xfrm>
                  <a:custGeom>
                    <a:avLst/>
                    <a:gdLst>
                      <a:gd name="T0" fmla="*/ 66 w 150"/>
                      <a:gd name="T1" fmla="*/ 0 h 1038"/>
                      <a:gd name="T2" fmla="*/ 87 w 150"/>
                      <a:gd name="T3" fmla="*/ 13 h 1038"/>
                      <a:gd name="T4" fmla="*/ 111 w 150"/>
                      <a:gd name="T5" fmla="*/ 30 h 1038"/>
                      <a:gd name="T6" fmla="*/ 119 w 150"/>
                      <a:gd name="T7" fmla="*/ 39 h 1038"/>
                      <a:gd name="T8" fmla="*/ 130 w 150"/>
                      <a:gd name="T9" fmla="*/ 66 h 1038"/>
                      <a:gd name="T10" fmla="*/ 133 w 150"/>
                      <a:gd name="T11" fmla="*/ 91 h 1038"/>
                      <a:gd name="T12" fmla="*/ 136 w 150"/>
                      <a:gd name="T13" fmla="*/ 116 h 1038"/>
                      <a:gd name="T14" fmla="*/ 138 w 150"/>
                      <a:gd name="T15" fmla="*/ 141 h 1038"/>
                      <a:gd name="T16" fmla="*/ 142 w 150"/>
                      <a:gd name="T17" fmla="*/ 165 h 1038"/>
                      <a:gd name="T18" fmla="*/ 145 w 150"/>
                      <a:gd name="T19" fmla="*/ 186 h 1038"/>
                      <a:gd name="T20" fmla="*/ 147 w 150"/>
                      <a:gd name="T21" fmla="*/ 207 h 1038"/>
                      <a:gd name="T22" fmla="*/ 150 w 150"/>
                      <a:gd name="T23" fmla="*/ 221 h 1038"/>
                      <a:gd name="T24" fmla="*/ 149 w 150"/>
                      <a:gd name="T25" fmla="*/ 232 h 1038"/>
                      <a:gd name="T26" fmla="*/ 148 w 150"/>
                      <a:gd name="T27" fmla="*/ 241 h 1038"/>
                      <a:gd name="T28" fmla="*/ 145 w 150"/>
                      <a:gd name="T29" fmla="*/ 249 h 1038"/>
                      <a:gd name="T30" fmla="*/ 138 w 150"/>
                      <a:gd name="T31" fmla="*/ 256 h 1038"/>
                      <a:gd name="T32" fmla="*/ 120 w 150"/>
                      <a:gd name="T33" fmla="*/ 265 h 1038"/>
                      <a:gd name="T34" fmla="*/ 50 w 150"/>
                      <a:gd name="T35" fmla="*/ 298 h 1038"/>
                      <a:gd name="T36" fmla="*/ 109 w 150"/>
                      <a:gd name="T37" fmla="*/ 366 h 1038"/>
                      <a:gd name="T38" fmla="*/ 134 w 150"/>
                      <a:gd name="T39" fmla="*/ 393 h 1038"/>
                      <a:gd name="T40" fmla="*/ 143 w 150"/>
                      <a:gd name="T41" fmla="*/ 411 h 1038"/>
                      <a:gd name="T42" fmla="*/ 132 w 150"/>
                      <a:gd name="T43" fmla="*/ 437 h 1038"/>
                      <a:gd name="T44" fmla="*/ 102 w 150"/>
                      <a:gd name="T45" fmla="*/ 502 h 1038"/>
                      <a:gd name="T46" fmla="*/ 74 w 150"/>
                      <a:gd name="T47" fmla="*/ 548 h 1038"/>
                      <a:gd name="T48" fmla="*/ 51 w 150"/>
                      <a:gd name="T49" fmla="*/ 600 h 1038"/>
                      <a:gd name="T50" fmla="*/ 39 w 150"/>
                      <a:gd name="T51" fmla="*/ 639 h 1038"/>
                      <a:gd name="T52" fmla="*/ 23 w 150"/>
                      <a:gd name="T53" fmla="*/ 678 h 1038"/>
                      <a:gd name="T54" fmla="*/ 17 w 150"/>
                      <a:gd name="T55" fmla="*/ 708 h 1038"/>
                      <a:gd name="T56" fmla="*/ 17 w 150"/>
                      <a:gd name="T57" fmla="*/ 747 h 1038"/>
                      <a:gd name="T58" fmla="*/ 48 w 150"/>
                      <a:gd name="T59" fmla="*/ 1038 h 1038"/>
                      <a:gd name="T60" fmla="*/ 22 w 150"/>
                      <a:gd name="T61" fmla="*/ 875 h 1038"/>
                      <a:gd name="T62" fmla="*/ 8 w 150"/>
                      <a:gd name="T63" fmla="*/ 718 h 1038"/>
                      <a:gd name="T64" fmla="*/ 0 w 150"/>
                      <a:gd name="T65" fmla="*/ 506 h 1038"/>
                      <a:gd name="T66" fmla="*/ 1 w 150"/>
                      <a:gd name="T67" fmla="*/ 420 h 1038"/>
                      <a:gd name="T68" fmla="*/ 7 w 150"/>
                      <a:gd name="T69" fmla="*/ 335 h 1038"/>
                      <a:gd name="T70" fmla="*/ 24 w 150"/>
                      <a:gd name="T71" fmla="*/ 212 h 1038"/>
                      <a:gd name="T72" fmla="*/ 34 w 150"/>
                      <a:gd name="T73" fmla="*/ 183 h 1038"/>
                      <a:gd name="T74" fmla="*/ 48 w 150"/>
                      <a:gd name="T75" fmla="*/ 148 h 1038"/>
                      <a:gd name="T76" fmla="*/ 57 w 150"/>
                      <a:gd name="T77" fmla="*/ 112 h 1038"/>
                      <a:gd name="T78" fmla="*/ 62 w 150"/>
                      <a:gd name="T79" fmla="*/ 86 h 1038"/>
                      <a:gd name="T80" fmla="*/ 68 w 150"/>
                      <a:gd name="T81" fmla="*/ 50 h 1038"/>
                      <a:gd name="T82" fmla="*/ 66 w 150"/>
                      <a:gd name="T83" fmla="*/ 0 h 1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50" h="1038">
                        <a:moveTo>
                          <a:pt x="66" y="0"/>
                        </a:moveTo>
                        <a:lnTo>
                          <a:pt x="87" y="13"/>
                        </a:lnTo>
                        <a:lnTo>
                          <a:pt x="111" y="30"/>
                        </a:lnTo>
                        <a:lnTo>
                          <a:pt x="119" y="39"/>
                        </a:lnTo>
                        <a:lnTo>
                          <a:pt x="130" y="66"/>
                        </a:lnTo>
                        <a:lnTo>
                          <a:pt x="133" y="91"/>
                        </a:lnTo>
                        <a:lnTo>
                          <a:pt x="136" y="116"/>
                        </a:lnTo>
                        <a:lnTo>
                          <a:pt x="138" y="141"/>
                        </a:lnTo>
                        <a:lnTo>
                          <a:pt x="142" y="165"/>
                        </a:lnTo>
                        <a:lnTo>
                          <a:pt x="145" y="186"/>
                        </a:lnTo>
                        <a:lnTo>
                          <a:pt x="147" y="207"/>
                        </a:lnTo>
                        <a:lnTo>
                          <a:pt x="150" y="221"/>
                        </a:lnTo>
                        <a:lnTo>
                          <a:pt x="149" y="232"/>
                        </a:lnTo>
                        <a:lnTo>
                          <a:pt x="148" y="241"/>
                        </a:lnTo>
                        <a:lnTo>
                          <a:pt x="145" y="249"/>
                        </a:lnTo>
                        <a:lnTo>
                          <a:pt x="138" y="256"/>
                        </a:lnTo>
                        <a:lnTo>
                          <a:pt x="120" y="265"/>
                        </a:lnTo>
                        <a:lnTo>
                          <a:pt x="50" y="298"/>
                        </a:lnTo>
                        <a:lnTo>
                          <a:pt x="109" y="366"/>
                        </a:lnTo>
                        <a:lnTo>
                          <a:pt x="134" y="393"/>
                        </a:lnTo>
                        <a:lnTo>
                          <a:pt x="143" y="411"/>
                        </a:lnTo>
                        <a:lnTo>
                          <a:pt x="132" y="437"/>
                        </a:lnTo>
                        <a:lnTo>
                          <a:pt x="102" y="502"/>
                        </a:lnTo>
                        <a:lnTo>
                          <a:pt x="74" y="548"/>
                        </a:lnTo>
                        <a:lnTo>
                          <a:pt x="51" y="600"/>
                        </a:lnTo>
                        <a:lnTo>
                          <a:pt x="39" y="639"/>
                        </a:lnTo>
                        <a:lnTo>
                          <a:pt x="23" y="678"/>
                        </a:lnTo>
                        <a:lnTo>
                          <a:pt x="17" y="708"/>
                        </a:lnTo>
                        <a:lnTo>
                          <a:pt x="17" y="747"/>
                        </a:lnTo>
                        <a:lnTo>
                          <a:pt x="48" y="1038"/>
                        </a:lnTo>
                        <a:lnTo>
                          <a:pt x="22" y="875"/>
                        </a:lnTo>
                        <a:lnTo>
                          <a:pt x="8" y="718"/>
                        </a:lnTo>
                        <a:lnTo>
                          <a:pt x="0" y="506"/>
                        </a:lnTo>
                        <a:lnTo>
                          <a:pt x="1" y="420"/>
                        </a:lnTo>
                        <a:lnTo>
                          <a:pt x="7" y="335"/>
                        </a:lnTo>
                        <a:lnTo>
                          <a:pt x="24" y="212"/>
                        </a:lnTo>
                        <a:lnTo>
                          <a:pt x="34" y="183"/>
                        </a:lnTo>
                        <a:lnTo>
                          <a:pt x="48" y="148"/>
                        </a:lnTo>
                        <a:lnTo>
                          <a:pt x="57" y="112"/>
                        </a:lnTo>
                        <a:lnTo>
                          <a:pt x="62" y="86"/>
                        </a:lnTo>
                        <a:lnTo>
                          <a:pt x="68" y="50"/>
                        </a:lnTo>
                        <a:lnTo>
                          <a:pt x="66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607" name="Group 71"/>
                <p:cNvGrpSpPr>
                  <a:grpSpLocks/>
                </p:cNvGrpSpPr>
                <p:nvPr/>
              </p:nvGrpSpPr>
              <p:grpSpPr bwMode="auto">
                <a:xfrm>
                  <a:off x="2928" y="1082"/>
                  <a:ext cx="203" cy="1012"/>
                  <a:chOff x="2928" y="1082"/>
                  <a:chExt cx="203" cy="1012"/>
                </a:xfrm>
              </p:grpSpPr>
              <p:sp>
                <p:nvSpPr>
                  <p:cNvPr id="65608" name="Freeform 72"/>
                  <p:cNvSpPr>
                    <a:spLocks/>
                  </p:cNvSpPr>
                  <p:nvPr/>
                </p:nvSpPr>
                <p:spPr bwMode="auto">
                  <a:xfrm>
                    <a:off x="2929" y="1096"/>
                    <a:ext cx="202" cy="998"/>
                  </a:xfrm>
                  <a:custGeom>
                    <a:avLst/>
                    <a:gdLst>
                      <a:gd name="T0" fmla="*/ 202 w 202"/>
                      <a:gd name="T1" fmla="*/ 0 h 998"/>
                      <a:gd name="T2" fmla="*/ 184 w 202"/>
                      <a:gd name="T3" fmla="*/ 14 h 998"/>
                      <a:gd name="T4" fmla="*/ 172 w 202"/>
                      <a:gd name="T5" fmla="*/ 24 h 998"/>
                      <a:gd name="T6" fmla="*/ 160 w 202"/>
                      <a:gd name="T7" fmla="*/ 35 h 998"/>
                      <a:gd name="T8" fmla="*/ 147 w 202"/>
                      <a:gd name="T9" fmla="*/ 45 h 998"/>
                      <a:gd name="T10" fmla="*/ 136 w 202"/>
                      <a:gd name="T11" fmla="*/ 56 h 998"/>
                      <a:gd name="T12" fmla="*/ 123 w 202"/>
                      <a:gd name="T13" fmla="*/ 64 h 998"/>
                      <a:gd name="T14" fmla="*/ 111 w 202"/>
                      <a:gd name="T15" fmla="*/ 78 h 998"/>
                      <a:gd name="T16" fmla="*/ 99 w 202"/>
                      <a:gd name="T17" fmla="*/ 94 h 998"/>
                      <a:gd name="T18" fmla="*/ 90 w 202"/>
                      <a:gd name="T19" fmla="*/ 106 h 998"/>
                      <a:gd name="T20" fmla="*/ 79 w 202"/>
                      <a:gd name="T21" fmla="*/ 121 h 998"/>
                      <a:gd name="T22" fmla="*/ 72 w 202"/>
                      <a:gd name="T23" fmla="*/ 134 h 998"/>
                      <a:gd name="T24" fmla="*/ 58 w 202"/>
                      <a:gd name="T25" fmla="*/ 161 h 998"/>
                      <a:gd name="T26" fmla="*/ 47 w 202"/>
                      <a:gd name="T27" fmla="*/ 188 h 998"/>
                      <a:gd name="T28" fmla="*/ 55 w 202"/>
                      <a:gd name="T29" fmla="*/ 203 h 998"/>
                      <a:gd name="T30" fmla="*/ 72 w 202"/>
                      <a:gd name="T31" fmla="*/ 214 h 998"/>
                      <a:gd name="T32" fmla="*/ 105 w 202"/>
                      <a:gd name="T33" fmla="*/ 257 h 998"/>
                      <a:gd name="T34" fmla="*/ 27 w 202"/>
                      <a:gd name="T35" fmla="*/ 285 h 998"/>
                      <a:gd name="T36" fmla="*/ 12 w 202"/>
                      <a:gd name="T37" fmla="*/ 289 h 998"/>
                      <a:gd name="T38" fmla="*/ 4 w 202"/>
                      <a:gd name="T39" fmla="*/ 298 h 998"/>
                      <a:gd name="T40" fmla="*/ 0 w 202"/>
                      <a:gd name="T41" fmla="*/ 318 h 998"/>
                      <a:gd name="T42" fmla="*/ 10 w 202"/>
                      <a:gd name="T43" fmla="*/ 385 h 998"/>
                      <a:gd name="T44" fmla="*/ 27 w 202"/>
                      <a:gd name="T45" fmla="*/ 465 h 998"/>
                      <a:gd name="T46" fmla="*/ 40 w 202"/>
                      <a:gd name="T47" fmla="*/ 518 h 998"/>
                      <a:gd name="T48" fmla="*/ 66 w 202"/>
                      <a:gd name="T49" fmla="*/ 631 h 998"/>
                      <a:gd name="T50" fmla="*/ 71 w 202"/>
                      <a:gd name="T51" fmla="*/ 671 h 998"/>
                      <a:gd name="T52" fmla="*/ 75 w 202"/>
                      <a:gd name="T53" fmla="*/ 705 h 998"/>
                      <a:gd name="T54" fmla="*/ 78 w 202"/>
                      <a:gd name="T55" fmla="*/ 751 h 998"/>
                      <a:gd name="T56" fmla="*/ 62 w 202"/>
                      <a:gd name="T57" fmla="*/ 998 h 998"/>
                      <a:gd name="T58" fmla="*/ 68 w 202"/>
                      <a:gd name="T59" fmla="*/ 957 h 998"/>
                      <a:gd name="T60" fmla="*/ 79 w 202"/>
                      <a:gd name="T61" fmla="*/ 887 h 998"/>
                      <a:gd name="T62" fmla="*/ 87 w 202"/>
                      <a:gd name="T63" fmla="*/ 784 h 998"/>
                      <a:gd name="T64" fmla="*/ 98 w 202"/>
                      <a:gd name="T65" fmla="*/ 608 h 998"/>
                      <a:gd name="T66" fmla="*/ 104 w 202"/>
                      <a:gd name="T67" fmla="*/ 393 h 998"/>
                      <a:gd name="T68" fmla="*/ 149 w 202"/>
                      <a:gd name="T69" fmla="*/ 141 h 998"/>
                      <a:gd name="T70" fmla="*/ 158 w 202"/>
                      <a:gd name="T71" fmla="*/ 115 h 998"/>
                      <a:gd name="T72" fmla="*/ 164 w 202"/>
                      <a:gd name="T73" fmla="*/ 100 h 998"/>
                      <a:gd name="T74" fmla="*/ 172 w 202"/>
                      <a:gd name="T75" fmla="*/ 75 h 998"/>
                      <a:gd name="T76" fmla="*/ 180 w 202"/>
                      <a:gd name="T77" fmla="*/ 53 h 998"/>
                      <a:gd name="T78" fmla="*/ 191 w 202"/>
                      <a:gd name="T79" fmla="*/ 30 h 998"/>
                      <a:gd name="T80" fmla="*/ 200 w 202"/>
                      <a:gd name="T81" fmla="*/ 11 h 998"/>
                      <a:gd name="T82" fmla="*/ 202 w 202"/>
                      <a:gd name="T83" fmla="*/ 0 h 9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02" h="998">
                        <a:moveTo>
                          <a:pt x="202" y="0"/>
                        </a:moveTo>
                        <a:lnTo>
                          <a:pt x="184" y="14"/>
                        </a:lnTo>
                        <a:lnTo>
                          <a:pt x="172" y="24"/>
                        </a:lnTo>
                        <a:lnTo>
                          <a:pt x="160" y="35"/>
                        </a:lnTo>
                        <a:lnTo>
                          <a:pt x="147" y="45"/>
                        </a:lnTo>
                        <a:lnTo>
                          <a:pt x="136" y="56"/>
                        </a:lnTo>
                        <a:lnTo>
                          <a:pt x="123" y="64"/>
                        </a:lnTo>
                        <a:lnTo>
                          <a:pt x="111" y="78"/>
                        </a:lnTo>
                        <a:lnTo>
                          <a:pt x="99" y="94"/>
                        </a:lnTo>
                        <a:lnTo>
                          <a:pt x="90" y="106"/>
                        </a:lnTo>
                        <a:lnTo>
                          <a:pt x="79" y="121"/>
                        </a:lnTo>
                        <a:lnTo>
                          <a:pt x="72" y="134"/>
                        </a:lnTo>
                        <a:lnTo>
                          <a:pt x="58" y="161"/>
                        </a:lnTo>
                        <a:lnTo>
                          <a:pt x="47" y="188"/>
                        </a:lnTo>
                        <a:lnTo>
                          <a:pt x="55" y="203"/>
                        </a:lnTo>
                        <a:lnTo>
                          <a:pt x="72" y="214"/>
                        </a:lnTo>
                        <a:lnTo>
                          <a:pt x="105" y="257"/>
                        </a:lnTo>
                        <a:lnTo>
                          <a:pt x="27" y="285"/>
                        </a:lnTo>
                        <a:lnTo>
                          <a:pt x="12" y="289"/>
                        </a:lnTo>
                        <a:lnTo>
                          <a:pt x="4" y="298"/>
                        </a:lnTo>
                        <a:lnTo>
                          <a:pt x="0" y="318"/>
                        </a:lnTo>
                        <a:lnTo>
                          <a:pt x="10" y="385"/>
                        </a:lnTo>
                        <a:lnTo>
                          <a:pt x="27" y="465"/>
                        </a:lnTo>
                        <a:lnTo>
                          <a:pt x="40" y="518"/>
                        </a:lnTo>
                        <a:lnTo>
                          <a:pt x="66" y="631"/>
                        </a:lnTo>
                        <a:lnTo>
                          <a:pt x="71" y="671"/>
                        </a:lnTo>
                        <a:lnTo>
                          <a:pt x="75" y="705"/>
                        </a:lnTo>
                        <a:lnTo>
                          <a:pt x="78" y="751"/>
                        </a:lnTo>
                        <a:lnTo>
                          <a:pt x="62" y="998"/>
                        </a:lnTo>
                        <a:lnTo>
                          <a:pt x="68" y="957"/>
                        </a:lnTo>
                        <a:lnTo>
                          <a:pt x="79" y="887"/>
                        </a:lnTo>
                        <a:lnTo>
                          <a:pt x="87" y="784"/>
                        </a:lnTo>
                        <a:lnTo>
                          <a:pt x="98" y="608"/>
                        </a:lnTo>
                        <a:lnTo>
                          <a:pt x="104" y="393"/>
                        </a:lnTo>
                        <a:lnTo>
                          <a:pt x="149" y="141"/>
                        </a:lnTo>
                        <a:lnTo>
                          <a:pt x="158" y="115"/>
                        </a:lnTo>
                        <a:lnTo>
                          <a:pt x="164" y="100"/>
                        </a:lnTo>
                        <a:lnTo>
                          <a:pt x="172" y="75"/>
                        </a:lnTo>
                        <a:lnTo>
                          <a:pt x="180" y="53"/>
                        </a:lnTo>
                        <a:lnTo>
                          <a:pt x="191" y="30"/>
                        </a:lnTo>
                        <a:lnTo>
                          <a:pt x="200" y="11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09" name="Freeform 73"/>
                  <p:cNvSpPr>
                    <a:spLocks/>
                  </p:cNvSpPr>
                  <p:nvPr/>
                </p:nvSpPr>
                <p:spPr bwMode="auto">
                  <a:xfrm>
                    <a:off x="2928" y="1082"/>
                    <a:ext cx="202" cy="998"/>
                  </a:xfrm>
                  <a:custGeom>
                    <a:avLst/>
                    <a:gdLst>
                      <a:gd name="T0" fmla="*/ 202 w 202"/>
                      <a:gd name="T1" fmla="*/ 0 h 998"/>
                      <a:gd name="T2" fmla="*/ 184 w 202"/>
                      <a:gd name="T3" fmla="*/ 14 h 998"/>
                      <a:gd name="T4" fmla="*/ 172 w 202"/>
                      <a:gd name="T5" fmla="*/ 24 h 998"/>
                      <a:gd name="T6" fmla="*/ 160 w 202"/>
                      <a:gd name="T7" fmla="*/ 35 h 998"/>
                      <a:gd name="T8" fmla="*/ 147 w 202"/>
                      <a:gd name="T9" fmla="*/ 45 h 998"/>
                      <a:gd name="T10" fmla="*/ 136 w 202"/>
                      <a:gd name="T11" fmla="*/ 56 h 998"/>
                      <a:gd name="T12" fmla="*/ 123 w 202"/>
                      <a:gd name="T13" fmla="*/ 64 h 998"/>
                      <a:gd name="T14" fmla="*/ 111 w 202"/>
                      <a:gd name="T15" fmla="*/ 78 h 998"/>
                      <a:gd name="T16" fmla="*/ 99 w 202"/>
                      <a:gd name="T17" fmla="*/ 94 h 998"/>
                      <a:gd name="T18" fmla="*/ 90 w 202"/>
                      <a:gd name="T19" fmla="*/ 106 h 998"/>
                      <a:gd name="T20" fmla="*/ 79 w 202"/>
                      <a:gd name="T21" fmla="*/ 121 h 998"/>
                      <a:gd name="T22" fmla="*/ 72 w 202"/>
                      <a:gd name="T23" fmla="*/ 135 h 998"/>
                      <a:gd name="T24" fmla="*/ 58 w 202"/>
                      <a:gd name="T25" fmla="*/ 161 h 998"/>
                      <a:gd name="T26" fmla="*/ 47 w 202"/>
                      <a:gd name="T27" fmla="*/ 188 h 998"/>
                      <a:gd name="T28" fmla="*/ 52 w 202"/>
                      <a:gd name="T29" fmla="*/ 203 h 998"/>
                      <a:gd name="T30" fmla="*/ 72 w 202"/>
                      <a:gd name="T31" fmla="*/ 214 h 998"/>
                      <a:gd name="T32" fmla="*/ 105 w 202"/>
                      <a:gd name="T33" fmla="*/ 257 h 998"/>
                      <a:gd name="T34" fmla="*/ 27 w 202"/>
                      <a:gd name="T35" fmla="*/ 285 h 998"/>
                      <a:gd name="T36" fmla="*/ 12 w 202"/>
                      <a:gd name="T37" fmla="*/ 289 h 998"/>
                      <a:gd name="T38" fmla="*/ 4 w 202"/>
                      <a:gd name="T39" fmla="*/ 298 h 998"/>
                      <a:gd name="T40" fmla="*/ 0 w 202"/>
                      <a:gd name="T41" fmla="*/ 311 h 998"/>
                      <a:gd name="T42" fmla="*/ 10 w 202"/>
                      <a:gd name="T43" fmla="*/ 385 h 998"/>
                      <a:gd name="T44" fmla="*/ 27 w 202"/>
                      <a:gd name="T45" fmla="*/ 465 h 998"/>
                      <a:gd name="T46" fmla="*/ 40 w 202"/>
                      <a:gd name="T47" fmla="*/ 518 h 998"/>
                      <a:gd name="T48" fmla="*/ 66 w 202"/>
                      <a:gd name="T49" fmla="*/ 631 h 998"/>
                      <a:gd name="T50" fmla="*/ 71 w 202"/>
                      <a:gd name="T51" fmla="*/ 671 h 998"/>
                      <a:gd name="T52" fmla="*/ 75 w 202"/>
                      <a:gd name="T53" fmla="*/ 705 h 998"/>
                      <a:gd name="T54" fmla="*/ 78 w 202"/>
                      <a:gd name="T55" fmla="*/ 751 h 998"/>
                      <a:gd name="T56" fmla="*/ 62 w 202"/>
                      <a:gd name="T57" fmla="*/ 998 h 998"/>
                      <a:gd name="T58" fmla="*/ 68 w 202"/>
                      <a:gd name="T59" fmla="*/ 957 h 998"/>
                      <a:gd name="T60" fmla="*/ 79 w 202"/>
                      <a:gd name="T61" fmla="*/ 887 h 998"/>
                      <a:gd name="T62" fmla="*/ 87 w 202"/>
                      <a:gd name="T63" fmla="*/ 784 h 998"/>
                      <a:gd name="T64" fmla="*/ 98 w 202"/>
                      <a:gd name="T65" fmla="*/ 608 h 998"/>
                      <a:gd name="T66" fmla="*/ 104 w 202"/>
                      <a:gd name="T67" fmla="*/ 393 h 998"/>
                      <a:gd name="T68" fmla="*/ 149 w 202"/>
                      <a:gd name="T69" fmla="*/ 141 h 998"/>
                      <a:gd name="T70" fmla="*/ 158 w 202"/>
                      <a:gd name="T71" fmla="*/ 115 h 998"/>
                      <a:gd name="T72" fmla="*/ 164 w 202"/>
                      <a:gd name="T73" fmla="*/ 100 h 998"/>
                      <a:gd name="T74" fmla="*/ 172 w 202"/>
                      <a:gd name="T75" fmla="*/ 75 h 998"/>
                      <a:gd name="T76" fmla="*/ 180 w 202"/>
                      <a:gd name="T77" fmla="*/ 53 h 998"/>
                      <a:gd name="T78" fmla="*/ 191 w 202"/>
                      <a:gd name="T79" fmla="*/ 30 h 998"/>
                      <a:gd name="T80" fmla="*/ 200 w 202"/>
                      <a:gd name="T81" fmla="*/ 11 h 998"/>
                      <a:gd name="T82" fmla="*/ 202 w 202"/>
                      <a:gd name="T83" fmla="*/ 0 h 9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02" h="998">
                        <a:moveTo>
                          <a:pt x="202" y="0"/>
                        </a:moveTo>
                        <a:lnTo>
                          <a:pt x="184" y="14"/>
                        </a:lnTo>
                        <a:lnTo>
                          <a:pt x="172" y="24"/>
                        </a:lnTo>
                        <a:lnTo>
                          <a:pt x="160" y="35"/>
                        </a:lnTo>
                        <a:lnTo>
                          <a:pt x="147" y="45"/>
                        </a:lnTo>
                        <a:lnTo>
                          <a:pt x="136" y="56"/>
                        </a:lnTo>
                        <a:lnTo>
                          <a:pt x="123" y="64"/>
                        </a:lnTo>
                        <a:lnTo>
                          <a:pt x="111" y="78"/>
                        </a:lnTo>
                        <a:lnTo>
                          <a:pt x="99" y="94"/>
                        </a:lnTo>
                        <a:lnTo>
                          <a:pt x="90" y="106"/>
                        </a:lnTo>
                        <a:lnTo>
                          <a:pt x="79" y="121"/>
                        </a:lnTo>
                        <a:lnTo>
                          <a:pt x="72" y="135"/>
                        </a:lnTo>
                        <a:lnTo>
                          <a:pt x="58" y="161"/>
                        </a:lnTo>
                        <a:lnTo>
                          <a:pt x="47" y="188"/>
                        </a:lnTo>
                        <a:lnTo>
                          <a:pt x="52" y="203"/>
                        </a:lnTo>
                        <a:lnTo>
                          <a:pt x="72" y="214"/>
                        </a:lnTo>
                        <a:lnTo>
                          <a:pt x="105" y="257"/>
                        </a:lnTo>
                        <a:lnTo>
                          <a:pt x="27" y="285"/>
                        </a:lnTo>
                        <a:lnTo>
                          <a:pt x="12" y="289"/>
                        </a:lnTo>
                        <a:lnTo>
                          <a:pt x="4" y="298"/>
                        </a:lnTo>
                        <a:lnTo>
                          <a:pt x="0" y="311"/>
                        </a:lnTo>
                        <a:lnTo>
                          <a:pt x="10" y="385"/>
                        </a:lnTo>
                        <a:lnTo>
                          <a:pt x="27" y="465"/>
                        </a:lnTo>
                        <a:lnTo>
                          <a:pt x="40" y="518"/>
                        </a:lnTo>
                        <a:lnTo>
                          <a:pt x="66" y="631"/>
                        </a:lnTo>
                        <a:lnTo>
                          <a:pt x="71" y="671"/>
                        </a:lnTo>
                        <a:lnTo>
                          <a:pt x="75" y="705"/>
                        </a:lnTo>
                        <a:lnTo>
                          <a:pt x="78" y="751"/>
                        </a:lnTo>
                        <a:lnTo>
                          <a:pt x="62" y="998"/>
                        </a:lnTo>
                        <a:lnTo>
                          <a:pt x="68" y="957"/>
                        </a:lnTo>
                        <a:lnTo>
                          <a:pt x="79" y="887"/>
                        </a:lnTo>
                        <a:lnTo>
                          <a:pt x="87" y="784"/>
                        </a:lnTo>
                        <a:lnTo>
                          <a:pt x="98" y="608"/>
                        </a:lnTo>
                        <a:lnTo>
                          <a:pt x="104" y="393"/>
                        </a:lnTo>
                        <a:lnTo>
                          <a:pt x="149" y="141"/>
                        </a:lnTo>
                        <a:lnTo>
                          <a:pt x="158" y="115"/>
                        </a:lnTo>
                        <a:lnTo>
                          <a:pt x="164" y="100"/>
                        </a:lnTo>
                        <a:lnTo>
                          <a:pt x="172" y="75"/>
                        </a:lnTo>
                        <a:lnTo>
                          <a:pt x="180" y="53"/>
                        </a:lnTo>
                        <a:lnTo>
                          <a:pt x="191" y="30"/>
                        </a:lnTo>
                        <a:lnTo>
                          <a:pt x="200" y="11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610" name="Group 74"/>
                <p:cNvGrpSpPr>
                  <a:grpSpLocks/>
                </p:cNvGrpSpPr>
                <p:nvPr/>
              </p:nvGrpSpPr>
              <p:grpSpPr bwMode="auto">
                <a:xfrm>
                  <a:off x="2669" y="1262"/>
                  <a:ext cx="913" cy="315"/>
                  <a:chOff x="2669" y="1262"/>
                  <a:chExt cx="913" cy="315"/>
                </a:xfrm>
              </p:grpSpPr>
              <p:sp>
                <p:nvSpPr>
                  <p:cNvPr id="65611" name="Freeform 75"/>
                  <p:cNvSpPr>
                    <a:spLocks/>
                  </p:cNvSpPr>
                  <p:nvPr/>
                </p:nvSpPr>
                <p:spPr bwMode="auto">
                  <a:xfrm>
                    <a:off x="2715" y="1262"/>
                    <a:ext cx="220" cy="210"/>
                  </a:xfrm>
                  <a:custGeom>
                    <a:avLst/>
                    <a:gdLst>
                      <a:gd name="T0" fmla="*/ 196 w 220"/>
                      <a:gd name="T1" fmla="*/ 166 h 210"/>
                      <a:gd name="T2" fmla="*/ 0 w 220"/>
                      <a:gd name="T3" fmla="*/ 210 h 210"/>
                      <a:gd name="T4" fmla="*/ 194 w 220"/>
                      <a:gd name="T5" fmla="*/ 153 h 210"/>
                      <a:gd name="T6" fmla="*/ 66 w 220"/>
                      <a:gd name="T7" fmla="*/ 152 h 210"/>
                      <a:gd name="T8" fmla="*/ 196 w 220"/>
                      <a:gd name="T9" fmla="*/ 135 h 210"/>
                      <a:gd name="T10" fmla="*/ 196 w 220"/>
                      <a:gd name="T11" fmla="*/ 110 h 210"/>
                      <a:gd name="T12" fmla="*/ 190 w 220"/>
                      <a:gd name="T13" fmla="*/ 85 h 210"/>
                      <a:gd name="T14" fmla="*/ 175 w 220"/>
                      <a:gd name="T15" fmla="*/ 55 h 210"/>
                      <a:gd name="T16" fmla="*/ 151 w 220"/>
                      <a:gd name="T17" fmla="*/ 22 h 210"/>
                      <a:gd name="T18" fmla="*/ 138 w 220"/>
                      <a:gd name="T19" fmla="*/ 0 h 210"/>
                      <a:gd name="T20" fmla="*/ 156 w 220"/>
                      <a:gd name="T21" fmla="*/ 9 h 210"/>
                      <a:gd name="T22" fmla="*/ 175 w 220"/>
                      <a:gd name="T23" fmla="*/ 34 h 210"/>
                      <a:gd name="T24" fmla="*/ 190 w 220"/>
                      <a:gd name="T25" fmla="*/ 62 h 210"/>
                      <a:gd name="T26" fmla="*/ 199 w 220"/>
                      <a:gd name="T27" fmla="*/ 82 h 210"/>
                      <a:gd name="T28" fmla="*/ 200 w 220"/>
                      <a:gd name="T29" fmla="*/ 112 h 210"/>
                      <a:gd name="T30" fmla="*/ 220 w 220"/>
                      <a:gd name="T31" fmla="*/ 68 h 210"/>
                      <a:gd name="T32" fmla="*/ 200 w 220"/>
                      <a:gd name="T33" fmla="*/ 135 h 210"/>
                      <a:gd name="T34" fmla="*/ 196 w 220"/>
                      <a:gd name="T35" fmla="*/ 166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20" h="210">
                        <a:moveTo>
                          <a:pt x="196" y="166"/>
                        </a:moveTo>
                        <a:lnTo>
                          <a:pt x="0" y="210"/>
                        </a:lnTo>
                        <a:lnTo>
                          <a:pt x="194" y="153"/>
                        </a:lnTo>
                        <a:lnTo>
                          <a:pt x="66" y="152"/>
                        </a:lnTo>
                        <a:lnTo>
                          <a:pt x="196" y="135"/>
                        </a:lnTo>
                        <a:lnTo>
                          <a:pt x="196" y="110"/>
                        </a:lnTo>
                        <a:lnTo>
                          <a:pt x="190" y="85"/>
                        </a:lnTo>
                        <a:lnTo>
                          <a:pt x="175" y="55"/>
                        </a:lnTo>
                        <a:lnTo>
                          <a:pt x="151" y="22"/>
                        </a:lnTo>
                        <a:lnTo>
                          <a:pt x="138" y="0"/>
                        </a:lnTo>
                        <a:lnTo>
                          <a:pt x="156" y="9"/>
                        </a:lnTo>
                        <a:lnTo>
                          <a:pt x="175" y="34"/>
                        </a:lnTo>
                        <a:lnTo>
                          <a:pt x="190" y="62"/>
                        </a:lnTo>
                        <a:lnTo>
                          <a:pt x="199" y="82"/>
                        </a:lnTo>
                        <a:lnTo>
                          <a:pt x="200" y="112"/>
                        </a:lnTo>
                        <a:lnTo>
                          <a:pt x="220" y="68"/>
                        </a:lnTo>
                        <a:lnTo>
                          <a:pt x="200" y="135"/>
                        </a:lnTo>
                        <a:lnTo>
                          <a:pt x="196" y="166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12" name="Freeform 76"/>
                  <p:cNvSpPr>
                    <a:spLocks/>
                  </p:cNvSpPr>
                  <p:nvPr/>
                </p:nvSpPr>
                <p:spPr bwMode="auto">
                  <a:xfrm>
                    <a:off x="2669" y="1435"/>
                    <a:ext cx="27" cy="92"/>
                  </a:xfrm>
                  <a:custGeom>
                    <a:avLst/>
                    <a:gdLst>
                      <a:gd name="T0" fmla="*/ 13 w 27"/>
                      <a:gd name="T1" fmla="*/ 0 h 92"/>
                      <a:gd name="T2" fmla="*/ 16 w 27"/>
                      <a:gd name="T3" fmla="*/ 20 h 92"/>
                      <a:gd name="T4" fmla="*/ 27 w 27"/>
                      <a:gd name="T5" fmla="*/ 40 h 92"/>
                      <a:gd name="T6" fmla="*/ 27 w 27"/>
                      <a:gd name="T7" fmla="*/ 60 h 92"/>
                      <a:gd name="T8" fmla="*/ 23 w 27"/>
                      <a:gd name="T9" fmla="*/ 77 h 92"/>
                      <a:gd name="T10" fmla="*/ 8 w 27"/>
                      <a:gd name="T11" fmla="*/ 92 h 92"/>
                      <a:gd name="T12" fmla="*/ 6 w 27"/>
                      <a:gd name="T13" fmla="*/ 36 h 92"/>
                      <a:gd name="T14" fmla="*/ 0 w 27"/>
                      <a:gd name="T15" fmla="*/ 30 h 92"/>
                      <a:gd name="T16" fmla="*/ 1 w 27"/>
                      <a:gd name="T17" fmla="*/ 17 h 92"/>
                      <a:gd name="T18" fmla="*/ 13 w 27"/>
                      <a:gd name="T19" fmla="*/ 0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7" h="92">
                        <a:moveTo>
                          <a:pt x="13" y="0"/>
                        </a:moveTo>
                        <a:lnTo>
                          <a:pt x="16" y="20"/>
                        </a:lnTo>
                        <a:lnTo>
                          <a:pt x="27" y="40"/>
                        </a:lnTo>
                        <a:lnTo>
                          <a:pt x="27" y="60"/>
                        </a:lnTo>
                        <a:lnTo>
                          <a:pt x="23" y="77"/>
                        </a:lnTo>
                        <a:lnTo>
                          <a:pt x="8" y="92"/>
                        </a:lnTo>
                        <a:lnTo>
                          <a:pt x="6" y="36"/>
                        </a:lnTo>
                        <a:lnTo>
                          <a:pt x="0" y="30"/>
                        </a:lnTo>
                        <a:lnTo>
                          <a:pt x="1" y="17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13" name="Freeform 77"/>
                  <p:cNvSpPr>
                    <a:spLocks/>
                  </p:cNvSpPr>
                  <p:nvPr/>
                </p:nvSpPr>
                <p:spPr bwMode="auto">
                  <a:xfrm>
                    <a:off x="3463" y="1473"/>
                    <a:ext cx="116" cy="104"/>
                  </a:xfrm>
                  <a:custGeom>
                    <a:avLst/>
                    <a:gdLst>
                      <a:gd name="T0" fmla="*/ 0 w 116"/>
                      <a:gd name="T1" fmla="*/ 104 h 104"/>
                      <a:gd name="T2" fmla="*/ 43 w 116"/>
                      <a:gd name="T3" fmla="*/ 73 h 104"/>
                      <a:gd name="T4" fmla="*/ 82 w 116"/>
                      <a:gd name="T5" fmla="*/ 46 h 104"/>
                      <a:gd name="T6" fmla="*/ 104 w 116"/>
                      <a:gd name="T7" fmla="*/ 15 h 104"/>
                      <a:gd name="T8" fmla="*/ 116 w 116"/>
                      <a:gd name="T9" fmla="*/ 0 h 104"/>
                      <a:gd name="T10" fmla="*/ 82 w 116"/>
                      <a:gd name="T11" fmla="*/ 21 h 104"/>
                      <a:gd name="T12" fmla="*/ 61 w 116"/>
                      <a:gd name="T13" fmla="*/ 37 h 104"/>
                      <a:gd name="T14" fmla="*/ 43 w 116"/>
                      <a:gd name="T15" fmla="*/ 49 h 104"/>
                      <a:gd name="T16" fmla="*/ 27 w 116"/>
                      <a:gd name="T17" fmla="*/ 67 h 104"/>
                      <a:gd name="T18" fmla="*/ 0 w 116"/>
                      <a:gd name="T19" fmla="*/ 104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6" h="104">
                        <a:moveTo>
                          <a:pt x="0" y="104"/>
                        </a:moveTo>
                        <a:lnTo>
                          <a:pt x="43" y="73"/>
                        </a:lnTo>
                        <a:lnTo>
                          <a:pt x="82" y="46"/>
                        </a:lnTo>
                        <a:lnTo>
                          <a:pt x="104" y="15"/>
                        </a:lnTo>
                        <a:lnTo>
                          <a:pt x="116" y="0"/>
                        </a:lnTo>
                        <a:lnTo>
                          <a:pt x="82" y="21"/>
                        </a:lnTo>
                        <a:lnTo>
                          <a:pt x="61" y="37"/>
                        </a:lnTo>
                        <a:lnTo>
                          <a:pt x="43" y="49"/>
                        </a:lnTo>
                        <a:lnTo>
                          <a:pt x="27" y="67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14" name="Freeform 78"/>
                  <p:cNvSpPr>
                    <a:spLocks/>
                  </p:cNvSpPr>
                  <p:nvPr/>
                </p:nvSpPr>
                <p:spPr bwMode="auto">
                  <a:xfrm>
                    <a:off x="3520" y="1512"/>
                    <a:ext cx="62" cy="62"/>
                  </a:xfrm>
                  <a:custGeom>
                    <a:avLst/>
                    <a:gdLst>
                      <a:gd name="T0" fmla="*/ 0 w 62"/>
                      <a:gd name="T1" fmla="*/ 62 h 62"/>
                      <a:gd name="T2" fmla="*/ 62 w 62"/>
                      <a:gd name="T3" fmla="*/ 0 h 62"/>
                      <a:gd name="T4" fmla="*/ 43 w 62"/>
                      <a:gd name="T5" fmla="*/ 40 h 62"/>
                      <a:gd name="T6" fmla="*/ 0 w 62"/>
                      <a:gd name="T7" fmla="*/ 62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2" h="62">
                        <a:moveTo>
                          <a:pt x="0" y="62"/>
                        </a:moveTo>
                        <a:lnTo>
                          <a:pt x="62" y="0"/>
                        </a:lnTo>
                        <a:lnTo>
                          <a:pt x="43" y="4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615" name="Freeform 79"/>
                  <p:cNvSpPr>
                    <a:spLocks/>
                  </p:cNvSpPr>
                  <p:nvPr/>
                </p:nvSpPr>
                <p:spPr bwMode="auto">
                  <a:xfrm>
                    <a:off x="3472" y="1355"/>
                    <a:ext cx="56" cy="183"/>
                  </a:xfrm>
                  <a:custGeom>
                    <a:avLst/>
                    <a:gdLst>
                      <a:gd name="T0" fmla="*/ 0 w 56"/>
                      <a:gd name="T1" fmla="*/ 183 h 183"/>
                      <a:gd name="T2" fmla="*/ 3 w 56"/>
                      <a:gd name="T3" fmla="*/ 107 h 183"/>
                      <a:gd name="T4" fmla="*/ 19 w 56"/>
                      <a:gd name="T5" fmla="*/ 30 h 183"/>
                      <a:gd name="T6" fmla="*/ 31 w 56"/>
                      <a:gd name="T7" fmla="*/ 0 h 183"/>
                      <a:gd name="T8" fmla="*/ 12 w 56"/>
                      <a:gd name="T9" fmla="*/ 98 h 183"/>
                      <a:gd name="T10" fmla="*/ 9 w 56"/>
                      <a:gd name="T11" fmla="*/ 150 h 183"/>
                      <a:gd name="T12" fmla="*/ 56 w 56"/>
                      <a:gd name="T13" fmla="*/ 104 h 183"/>
                      <a:gd name="T14" fmla="*/ 0 w 56"/>
                      <a:gd name="T15" fmla="*/ 183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6" h="183">
                        <a:moveTo>
                          <a:pt x="0" y="183"/>
                        </a:moveTo>
                        <a:lnTo>
                          <a:pt x="3" y="107"/>
                        </a:lnTo>
                        <a:lnTo>
                          <a:pt x="19" y="30"/>
                        </a:lnTo>
                        <a:lnTo>
                          <a:pt x="31" y="0"/>
                        </a:lnTo>
                        <a:lnTo>
                          <a:pt x="12" y="98"/>
                        </a:lnTo>
                        <a:lnTo>
                          <a:pt x="9" y="150"/>
                        </a:lnTo>
                        <a:lnTo>
                          <a:pt x="56" y="104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007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65616" name="Text Box 80"/>
            <p:cNvSpPr txBox="1">
              <a:spLocks noChangeArrowheads="1"/>
            </p:cNvSpPr>
            <p:nvPr/>
          </p:nvSpPr>
          <p:spPr bwMode="auto">
            <a:xfrm>
              <a:off x="3766" y="106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/>
            </a:p>
          </p:txBody>
        </p:sp>
        <p:sp>
          <p:nvSpPr>
            <p:cNvPr id="65617" name="Text Box 81"/>
            <p:cNvSpPr txBox="1">
              <a:spLocks noChangeArrowheads="1"/>
            </p:cNvSpPr>
            <p:nvPr/>
          </p:nvSpPr>
          <p:spPr bwMode="auto">
            <a:xfrm>
              <a:off x="4154" y="139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b="1"/>
                <a:t>U</a:t>
              </a:r>
              <a:endParaRPr lang="en-US"/>
            </a:p>
          </p:txBody>
        </p:sp>
      </p:grpSp>
      <p:sp>
        <p:nvSpPr>
          <p:cNvPr id="65618" name="AutoShape 82"/>
          <p:cNvSpPr>
            <a:spLocks noChangeArrowheads="1"/>
          </p:cNvSpPr>
          <p:nvPr/>
        </p:nvSpPr>
        <p:spPr bwMode="auto">
          <a:xfrm>
            <a:off x="898525" y="1042988"/>
            <a:ext cx="1631950" cy="1379537"/>
          </a:xfrm>
          <a:prstGeom prst="cube">
            <a:avLst>
              <a:gd name="adj" fmla="val 288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5619" name="Text Box 83"/>
          <p:cNvSpPr txBox="1">
            <a:spLocks noChangeArrowheads="1"/>
          </p:cNvSpPr>
          <p:nvPr/>
        </p:nvSpPr>
        <p:spPr bwMode="auto">
          <a:xfrm>
            <a:off x="2662238" y="183515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S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65620" name="Rectangle 84"/>
          <p:cNvSpPr>
            <a:spLocks noChangeArrowheads="1"/>
          </p:cNvSpPr>
          <p:nvPr/>
        </p:nvSpPr>
        <p:spPr bwMode="auto">
          <a:xfrm>
            <a:off x="1042988" y="1733550"/>
            <a:ext cx="110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i="1"/>
              <a:t>x</a:t>
            </a:r>
            <a:r>
              <a:rPr lang="en-US" sz="1800" b="1"/>
              <a:t> </a:t>
            </a:r>
            <a:r>
              <a:rPr lang="en-US" sz="1600" b="1">
                <a:sym typeface="Symbol" charset="0"/>
              </a:rPr>
              <a:t>    {0,1}</a:t>
            </a:r>
            <a:r>
              <a:rPr lang="en-US" sz="1600" b="1" i="1" baseline="30000">
                <a:sym typeface="Symbol" charset="0"/>
              </a:rPr>
              <a:t>n</a:t>
            </a:r>
            <a:r>
              <a:rPr lang="en-US" sz="1800" b="1"/>
              <a:t> </a:t>
            </a:r>
            <a:endParaRPr lang="en-US" sz="1800" baseline="30000"/>
          </a:p>
        </p:txBody>
      </p:sp>
      <p:sp>
        <p:nvSpPr>
          <p:cNvPr id="65621" name="AutoShape 85"/>
          <p:cNvSpPr>
            <a:spLocks noChangeArrowheads="1"/>
          </p:cNvSpPr>
          <p:nvPr/>
        </p:nvSpPr>
        <p:spPr bwMode="auto">
          <a:xfrm>
            <a:off x="898525" y="2949575"/>
            <a:ext cx="1631950" cy="1373188"/>
          </a:xfrm>
          <a:prstGeom prst="cube">
            <a:avLst>
              <a:gd name="adj" fmla="val 288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5622" name="Text Box 86"/>
          <p:cNvSpPr txBox="1">
            <a:spLocks noChangeArrowheads="1"/>
          </p:cNvSpPr>
          <p:nvPr/>
        </p:nvSpPr>
        <p:spPr bwMode="auto">
          <a:xfrm>
            <a:off x="2662238" y="374173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S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65623" name="Rectangle 87"/>
          <p:cNvSpPr>
            <a:spLocks noChangeArrowheads="1"/>
          </p:cNvSpPr>
          <p:nvPr/>
        </p:nvSpPr>
        <p:spPr bwMode="auto">
          <a:xfrm>
            <a:off x="1042988" y="367030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i="1"/>
              <a:t>x</a:t>
            </a:r>
            <a:r>
              <a:rPr lang="en-US" sz="1800" b="1"/>
              <a:t>     </a:t>
            </a:r>
            <a:r>
              <a:rPr lang="en-US" sz="1600" b="1">
                <a:sym typeface="Symbol" charset="0"/>
              </a:rPr>
              <a:t>{0,1}</a:t>
            </a:r>
            <a:r>
              <a:rPr lang="en-US" sz="1600" b="1" i="1" baseline="30000">
                <a:sym typeface="Symbol" charset="0"/>
              </a:rPr>
              <a:t>n</a:t>
            </a:r>
            <a:r>
              <a:rPr lang="en-US" sz="1800" b="1"/>
              <a:t> </a:t>
            </a:r>
            <a:endParaRPr lang="en-US" sz="1800" baseline="30000"/>
          </a:p>
        </p:txBody>
      </p:sp>
      <p:sp>
        <p:nvSpPr>
          <p:cNvPr id="65625" name="AutoShape 89" descr="Dashed horizontal"/>
          <p:cNvSpPr>
            <a:spLocks noChangeArrowheads="1"/>
          </p:cNvSpPr>
          <p:nvPr/>
        </p:nvSpPr>
        <p:spPr bwMode="auto">
          <a:xfrm rot="10800000">
            <a:off x="3951288" y="3563938"/>
            <a:ext cx="762000" cy="290512"/>
          </a:xfrm>
          <a:prstGeom prst="leftRightArrow">
            <a:avLst>
              <a:gd name="adj1" fmla="val 50000"/>
              <a:gd name="adj2" fmla="val 52459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7" name="AutoShape 91"/>
          <p:cNvSpPr>
            <a:spLocks noChangeArrowheads="1"/>
          </p:cNvSpPr>
          <p:nvPr/>
        </p:nvSpPr>
        <p:spPr bwMode="auto">
          <a:xfrm>
            <a:off x="5062538" y="1838325"/>
            <a:ext cx="315912" cy="381000"/>
          </a:xfrm>
          <a:prstGeom prst="cloudCallout">
            <a:avLst>
              <a:gd name="adj1" fmla="val 69597"/>
              <a:gd name="adj2" fmla="val 14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i="1"/>
              <a:t>i</a:t>
            </a:r>
            <a:endParaRPr lang="en-US" i="1"/>
          </a:p>
        </p:txBody>
      </p:sp>
      <p:sp>
        <p:nvSpPr>
          <p:cNvPr id="65631" name="AutoShape 95"/>
          <p:cNvSpPr>
            <a:spLocks noChangeArrowheads="1"/>
          </p:cNvSpPr>
          <p:nvPr/>
        </p:nvSpPr>
        <p:spPr bwMode="auto">
          <a:xfrm>
            <a:off x="898525" y="5110163"/>
            <a:ext cx="1631950" cy="1379537"/>
          </a:xfrm>
          <a:prstGeom prst="cube">
            <a:avLst>
              <a:gd name="adj" fmla="val 288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5632" name="Rectangle 96"/>
          <p:cNvSpPr>
            <a:spLocks noChangeArrowheads="1"/>
          </p:cNvSpPr>
          <p:nvPr/>
        </p:nvSpPr>
        <p:spPr bwMode="auto">
          <a:xfrm>
            <a:off x="1042988" y="5811838"/>
            <a:ext cx="1131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i="1"/>
              <a:t>x</a:t>
            </a:r>
            <a:r>
              <a:rPr lang="en-US" sz="1800" b="1"/>
              <a:t>     </a:t>
            </a:r>
            <a:r>
              <a:rPr lang="en-US" sz="1600" b="1">
                <a:sym typeface="Symbol" charset="0"/>
              </a:rPr>
              <a:t>{0,1}</a:t>
            </a:r>
            <a:r>
              <a:rPr lang="en-US" sz="1600" b="1" i="1" baseline="30000">
                <a:sym typeface="Symbol" charset="0"/>
              </a:rPr>
              <a:t>n</a:t>
            </a:r>
            <a:r>
              <a:rPr lang="en-US" sz="1800" b="1"/>
              <a:t> </a:t>
            </a:r>
            <a:endParaRPr lang="en-US" sz="1800" baseline="30000"/>
          </a:p>
        </p:txBody>
      </p:sp>
      <p:sp>
        <p:nvSpPr>
          <p:cNvPr id="65633" name="Text Box 97"/>
          <p:cNvSpPr txBox="1">
            <a:spLocks noChangeArrowheads="1"/>
          </p:cNvSpPr>
          <p:nvPr/>
        </p:nvSpPr>
        <p:spPr bwMode="auto">
          <a:xfrm>
            <a:off x="2662238" y="590073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S</a:t>
            </a:r>
            <a:r>
              <a:rPr lang="en-US" b="1" i="1" baseline="-25000"/>
              <a:t>k</a:t>
            </a:r>
            <a:endParaRPr lang="en-US" b="1" i="1"/>
          </a:p>
        </p:txBody>
      </p:sp>
      <p:sp>
        <p:nvSpPr>
          <p:cNvPr id="65634" name="AutoShape 98" descr="Dashed horizontal"/>
          <p:cNvSpPr>
            <a:spLocks noChangeArrowheads="1"/>
          </p:cNvSpPr>
          <p:nvPr/>
        </p:nvSpPr>
        <p:spPr bwMode="auto">
          <a:xfrm rot="18360000">
            <a:off x="4179094" y="4587082"/>
            <a:ext cx="762000" cy="290512"/>
          </a:xfrm>
          <a:prstGeom prst="leftRightArrow">
            <a:avLst>
              <a:gd name="adj1" fmla="val 50000"/>
              <a:gd name="adj2" fmla="val 52459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5" name="Line 99"/>
          <p:cNvSpPr>
            <a:spLocks noChangeShapeType="1"/>
          </p:cNvSpPr>
          <p:nvPr/>
        </p:nvSpPr>
        <p:spPr bwMode="auto">
          <a:xfrm flipV="1">
            <a:off x="1582738" y="4351338"/>
            <a:ext cx="0" cy="525462"/>
          </a:xfrm>
          <a:prstGeom prst="line">
            <a:avLst/>
          </a:prstGeom>
          <a:noFill/>
          <a:ln w="38100">
            <a:solidFill>
              <a:srgbClr val="33CC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5636" name="Object 100"/>
          <p:cNvGraphicFramePr>
            <a:graphicFrameLocks noChangeAspect="1"/>
          </p:cNvGraphicFramePr>
          <p:nvPr/>
        </p:nvGraphicFramePr>
        <p:xfrm>
          <a:off x="2921000" y="1149350"/>
          <a:ext cx="8604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149350"/>
                        <a:ext cx="8604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7" name="Object 101"/>
          <p:cNvGraphicFramePr>
            <a:graphicFrameLocks noChangeAspect="1"/>
          </p:cNvGraphicFramePr>
          <p:nvPr/>
        </p:nvGraphicFramePr>
        <p:xfrm>
          <a:off x="2921000" y="2949575"/>
          <a:ext cx="8604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Clip" r:id="rId6" imgW="3848040" imgH="5478120" progId="MS_ClipArt_Gallery.2">
                  <p:embed/>
                </p:oleObj>
              </mc:Choice>
              <mc:Fallback>
                <p:oleObj name="Clip" r:id="rId6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949575"/>
                        <a:ext cx="8604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" name="Object 102"/>
          <p:cNvGraphicFramePr>
            <a:graphicFrameLocks noChangeAspect="1"/>
          </p:cNvGraphicFramePr>
          <p:nvPr/>
        </p:nvGraphicFramePr>
        <p:xfrm>
          <a:off x="2921000" y="5110163"/>
          <a:ext cx="8604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Clip" r:id="rId7" imgW="3848040" imgH="5478120" progId="MS_ClipArt_Gallery.2">
                  <p:embed/>
                </p:oleObj>
              </mc:Choice>
              <mc:Fallback>
                <p:oleObj name="Clip" r:id="rId7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110163"/>
                        <a:ext cx="8604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42" name="Object 106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43" name="Object 107"/>
          <p:cNvGraphicFramePr>
            <a:graphicFrameLocks noChangeAspect="1"/>
          </p:cNvGraphicFramePr>
          <p:nvPr/>
        </p:nvGraphicFramePr>
        <p:xfrm>
          <a:off x="1296988" y="1838325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10" imgW="126720" imgH="126720" progId="Equation.DSMT4">
                  <p:embed/>
                </p:oleObj>
              </mc:Choice>
              <mc:Fallback>
                <p:oleObj name="Equation" r:id="rId10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838325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44" name="Object 108"/>
          <p:cNvGraphicFramePr>
            <a:graphicFrameLocks noChangeAspect="1"/>
          </p:cNvGraphicFramePr>
          <p:nvPr/>
        </p:nvGraphicFramePr>
        <p:xfrm>
          <a:off x="1296988" y="5900738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12" imgW="126720" imgH="126720" progId="Equation.DSMT4">
                  <p:embed/>
                </p:oleObj>
              </mc:Choice>
              <mc:Fallback>
                <p:oleObj name="Equation" r:id="rId12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900738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45" name="Object 109"/>
          <p:cNvGraphicFramePr>
            <a:graphicFrameLocks noChangeAspect="1"/>
          </p:cNvGraphicFramePr>
          <p:nvPr/>
        </p:nvGraphicFramePr>
        <p:xfrm>
          <a:off x="1296988" y="37782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13" imgW="126720" imgH="126720" progId="Equation.3">
                  <p:embed/>
                </p:oleObj>
              </mc:Choice>
              <mc:Fallback>
                <p:oleObj name="Equation" r:id="rId13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77825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42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/>
              <a:t>2-server </a:t>
            </a:r>
            <a:r>
              <a:rPr lang="en-US" sz="4000" dirty="0" smtClean="0"/>
              <a:t>Information Theoretical PIR</a:t>
            </a:r>
            <a:endParaRPr lang="he-IL" sz="4000" dirty="0"/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58293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2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891" name="AutoShape 11"/>
          <p:cNvSpPr>
            <a:spLocks noChangeArrowheads="1"/>
          </p:cNvSpPr>
          <p:nvPr/>
        </p:nvSpPr>
        <p:spPr bwMode="auto">
          <a:xfrm>
            <a:off x="4257675" y="5218113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 (Hebrew)" charset="0"/>
            </a:endParaRPr>
          </a:p>
        </p:txBody>
      </p:sp>
      <p:sp>
        <p:nvSpPr>
          <p:cNvPr id="762892" name="Rectangle 12"/>
          <p:cNvSpPr>
            <a:spLocks noChangeArrowheads="1"/>
          </p:cNvSpPr>
          <p:nvPr/>
        </p:nvSpPr>
        <p:spPr bwMode="auto">
          <a:xfrm>
            <a:off x="4364038" y="5265738"/>
            <a:ext cx="65563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i</a:t>
            </a:r>
            <a:endParaRPr lang="en-US" b="1" i="1">
              <a:latin typeface="Times New Roman (Hebrew)" charset="0"/>
            </a:endParaRPr>
          </a:p>
        </p:txBody>
      </p:sp>
      <p:sp>
        <p:nvSpPr>
          <p:cNvPr id="762893" name="Rectangle 13"/>
          <p:cNvSpPr>
            <a:spLocks noChangeArrowheads="1"/>
          </p:cNvSpPr>
          <p:nvPr/>
        </p:nvSpPr>
        <p:spPr bwMode="auto">
          <a:xfrm>
            <a:off x="4043363" y="5672138"/>
            <a:ext cx="7000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 b="1">
                <a:solidFill>
                  <a:srgbClr val="006600"/>
                </a:solidFill>
              </a:rPr>
              <a:t>U</a:t>
            </a:r>
            <a:endParaRPr 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 flipV="1">
            <a:off x="4367213" y="187801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4171950" y="2108200"/>
            <a:ext cx="39052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200" i="1">
                <a:solidFill>
                  <a:srgbClr val="008080"/>
                </a:solidFill>
              </a:rPr>
              <a:t>i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911" name="Line 31"/>
          <p:cNvSpPr>
            <a:spLocks noChangeShapeType="1"/>
          </p:cNvSpPr>
          <p:nvPr/>
        </p:nvSpPr>
        <p:spPr bwMode="auto">
          <a:xfrm flipV="1">
            <a:off x="3019425" y="1214438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913" name="Rectangle 33"/>
          <p:cNvSpPr>
            <a:spLocks noChangeArrowheads="1"/>
          </p:cNvSpPr>
          <p:nvPr/>
        </p:nvSpPr>
        <p:spPr bwMode="auto">
          <a:xfrm>
            <a:off x="4411663" y="917575"/>
            <a:ext cx="8810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i="1">
                <a:solidFill>
                  <a:srgbClr val="0000FF"/>
                </a:solidFill>
              </a:rPr>
              <a:t>n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920" name="Rectangle 40"/>
          <p:cNvSpPr>
            <a:spLocks noChangeArrowheads="1"/>
          </p:cNvSpPr>
          <p:nvPr/>
        </p:nvSpPr>
        <p:spPr bwMode="auto">
          <a:xfrm>
            <a:off x="17526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1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929" name="Rectangle 49"/>
          <p:cNvSpPr>
            <a:spLocks noChangeArrowheads="1"/>
          </p:cNvSpPr>
          <p:nvPr/>
        </p:nvSpPr>
        <p:spPr bwMode="auto">
          <a:xfrm>
            <a:off x="2976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31" name="Rectangle 51"/>
          <p:cNvSpPr>
            <a:spLocks noChangeArrowheads="1"/>
          </p:cNvSpPr>
          <p:nvPr/>
        </p:nvSpPr>
        <p:spPr bwMode="auto">
          <a:xfrm>
            <a:off x="35861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33" name="Rectangle 53"/>
          <p:cNvSpPr>
            <a:spLocks noChangeArrowheads="1"/>
          </p:cNvSpPr>
          <p:nvPr/>
        </p:nvSpPr>
        <p:spPr bwMode="auto">
          <a:xfrm>
            <a:off x="41957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34" name="Rectangle 54"/>
          <p:cNvSpPr>
            <a:spLocks noChangeArrowheads="1"/>
          </p:cNvSpPr>
          <p:nvPr/>
        </p:nvSpPr>
        <p:spPr bwMode="auto">
          <a:xfrm>
            <a:off x="4500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37" name="Rectangle 57"/>
          <p:cNvSpPr>
            <a:spLocks noChangeArrowheads="1"/>
          </p:cNvSpPr>
          <p:nvPr/>
        </p:nvSpPr>
        <p:spPr bwMode="auto">
          <a:xfrm>
            <a:off x="54578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39" name="Rectangle 59"/>
          <p:cNvSpPr>
            <a:spLocks noChangeArrowheads="1"/>
          </p:cNvSpPr>
          <p:nvPr/>
        </p:nvSpPr>
        <p:spPr bwMode="auto">
          <a:xfrm>
            <a:off x="63722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40" name="Rectangle 60"/>
          <p:cNvSpPr>
            <a:spLocks noChangeArrowheads="1"/>
          </p:cNvSpPr>
          <p:nvPr/>
        </p:nvSpPr>
        <p:spPr bwMode="auto">
          <a:xfrm>
            <a:off x="60674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44" name="Rectangle 64"/>
          <p:cNvSpPr>
            <a:spLocks noChangeArrowheads="1"/>
          </p:cNvSpPr>
          <p:nvPr/>
        </p:nvSpPr>
        <p:spPr bwMode="auto">
          <a:xfrm>
            <a:off x="3282950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45" name="Rectangle 65"/>
          <p:cNvSpPr>
            <a:spLocks noChangeArrowheads="1"/>
          </p:cNvSpPr>
          <p:nvPr/>
        </p:nvSpPr>
        <p:spPr bwMode="auto">
          <a:xfrm>
            <a:off x="5118100" y="1497013"/>
            <a:ext cx="32385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46" name="Rectangle 66"/>
          <p:cNvSpPr>
            <a:spLocks noChangeArrowheads="1"/>
          </p:cNvSpPr>
          <p:nvPr/>
        </p:nvSpPr>
        <p:spPr bwMode="auto">
          <a:xfrm>
            <a:off x="4805363" y="1497013"/>
            <a:ext cx="312737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47" name="Rectangle 67"/>
          <p:cNvSpPr>
            <a:spLocks noChangeArrowheads="1"/>
          </p:cNvSpPr>
          <p:nvPr/>
        </p:nvSpPr>
        <p:spPr bwMode="auto">
          <a:xfrm>
            <a:off x="57626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48" name="Rectangle 68"/>
          <p:cNvSpPr>
            <a:spLocks noChangeArrowheads="1"/>
          </p:cNvSpPr>
          <p:nvPr/>
        </p:nvSpPr>
        <p:spPr bwMode="auto">
          <a:xfrm>
            <a:off x="38909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</p:spTree>
    <p:extLst>
      <p:ext uri="{BB962C8B-B14F-4D97-AF65-F5344CB8AC3E}">
        <p14:creationId xmlns:p14="http://schemas.microsoft.com/office/powerpoint/2010/main" val="384960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/>
              <a:t>2-server </a:t>
            </a:r>
            <a:r>
              <a:rPr lang="en-US" sz="4000" dirty="0" smtClean="0"/>
              <a:t>Information Theoretical PIR</a:t>
            </a:r>
            <a:endParaRPr lang="he-IL" sz="4000" dirty="0"/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58293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2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891" name="AutoShape 11"/>
          <p:cNvSpPr>
            <a:spLocks noChangeArrowheads="1"/>
          </p:cNvSpPr>
          <p:nvPr/>
        </p:nvSpPr>
        <p:spPr bwMode="auto">
          <a:xfrm>
            <a:off x="4257675" y="5218113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 (Hebrew)" charset="0"/>
            </a:endParaRPr>
          </a:p>
        </p:txBody>
      </p:sp>
      <p:sp>
        <p:nvSpPr>
          <p:cNvPr id="762892" name="Rectangle 12"/>
          <p:cNvSpPr>
            <a:spLocks noChangeArrowheads="1"/>
          </p:cNvSpPr>
          <p:nvPr/>
        </p:nvSpPr>
        <p:spPr bwMode="auto">
          <a:xfrm>
            <a:off x="4364038" y="5265738"/>
            <a:ext cx="65563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i</a:t>
            </a:r>
            <a:endParaRPr lang="en-US" b="1" i="1">
              <a:latin typeface="Times New Roman (Hebrew)" charset="0"/>
            </a:endParaRPr>
          </a:p>
        </p:txBody>
      </p:sp>
      <p:sp>
        <p:nvSpPr>
          <p:cNvPr id="762893" name="Rectangle 13"/>
          <p:cNvSpPr>
            <a:spLocks noChangeArrowheads="1"/>
          </p:cNvSpPr>
          <p:nvPr/>
        </p:nvSpPr>
        <p:spPr bwMode="auto">
          <a:xfrm>
            <a:off x="4043363" y="5672138"/>
            <a:ext cx="7000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 b="1">
                <a:solidFill>
                  <a:srgbClr val="006600"/>
                </a:solidFill>
              </a:rPr>
              <a:t>U</a:t>
            </a:r>
            <a:endParaRPr 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 flipV="1">
            <a:off x="4367213" y="187801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4171950" y="2108200"/>
            <a:ext cx="39052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200" i="1">
                <a:solidFill>
                  <a:srgbClr val="008080"/>
                </a:solidFill>
              </a:rPr>
              <a:t>i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911" name="Line 31"/>
          <p:cNvSpPr>
            <a:spLocks noChangeShapeType="1"/>
          </p:cNvSpPr>
          <p:nvPr/>
        </p:nvSpPr>
        <p:spPr bwMode="auto">
          <a:xfrm flipV="1">
            <a:off x="3019425" y="1214438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913" name="Rectangle 33"/>
          <p:cNvSpPr>
            <a:spLocks noChangeArrowheads="1"/>
          </p:cNvSpPr>
          <p:nvPr/>
        </p:nvSpPr>
        <p:spPr bwMode="auto">
          <a:xfrm>
            <a:off x="4411663" y="917575"/>
            <a:ext cx="8810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i="1">
                <a:solidFill>
                  <a:srgbClr val="0000FF"/>
                </a:solidFill>
              </a:rPr>
              <a:t>n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915" name="Line 35"/>
          <p:cNvSpPr>
            <a:spLocks noChangeShapeType="1"/>
          </p:cNvSpPr>
          <p:nvPr/>
        </p:nvSpPr>
        <p:spPr bwMode="auto">
          <a:xfrm flipH="1" flipV="1">
            <a:off x="2976563" y="2963863"/>
            <a:ext cx="854075" cy="2078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917" name="Rectangle 37"/>
          <p:cNvSpPr>
            <a:spLocks noChangeArrowheads="1"/>
          </p:cNvSpPr>
          <p:nvPr/>
        </p:nvSpPr>
        <p:spPr bwMode="auto">
          <a:xfrm>
            <a:off x="3435350" y="3978275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  <a:sym typeface="Euclid Symbol" charset="0"/>
              </a:rPr>
              <a:t> subset {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1,…,</a:t>
            </a:r>
            <a:r>
              <a:rPr lang="en-US" i="1" dirty="0">
                <a:solidFill>
                  <a:srgbClr val="FF0000"/>
                </a:solidFill>
                <a:sym typeface="Euclid Symbol" charset="0"/>
              </a:rPr>
              <a:t>n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}</a:t>
            </a:r>
          </a:p>
        </p:txBody>
      </p:sp>
      <p:sp>
        <p:nvSpPr>
          <p:cNvPr id="762920" name="Rectangle 40"/>
          <p:cNvSpPr>
            <a:spLocks noChangeArrowheads="1"/>
          </p:cNvSpPr>
          <p:nvPr/>
        </p:nvSpPr>
        <p:spPr bwMode="auto">
          <a:xfrm>
            <a:off x="17526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1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2929" name="Rectangle 49"/>
          <p:cNvSpPr>
            <a:spLocks noChangeArrowheads="1"/>
          </p:cNvSpPr>
          <p:nvPr/>
        </p:nvSpPr>
        <p:spPr bwMode="auto">
          <a:xfrm>
            <a:off x="2976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31" name="Rectangle 51"/>
          <p:cNvSpPr>
            <a:spLocks noChangeArrowheads="1"/>
          </p:cNvSpPr>
          <p:nvPr/>
        </p:nvSpPr>
        <p:spPr bwMode="auto">
          <a:xfrm>
            <a:off x="35861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33" name="Rectangle 53"/>
          <p:cNvSpPr>
            <a:spLocks noChangeArrowheads="1"/>
          </p:cNvSpPr>
          <p:nvPr/>
        </p:nvSpPr>
        <p:spPr bwMode="auto">
          <a:xfrm>
            <a:off x="41957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34" name="Rectangle 54"/>
          <p:cNvSpPr>
            <a:spLocks noChangeArrowheads="1"/>
          </p:cNvSpPr>
          <p:nvPr/>
        </p:nvSpPr>
        <p:spPr bwMode="auto">
          <a:xfrm>
            <a:off x="4500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37" name="Rectangle 57"/>
          <p:cNvSpPr>
            <a:spLocks noChangeArrowheads="1"/>
          </p:cNvSpPr>
          <p:nvPr/>
        </p:nvSpPr>
        <p:spPr bwMode="auto">
          <a:xfrm>
            <a:off x="54578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39" name="Rectangle 59"/>
          <p:cNvSpPr>
            <a:spLocks noChangeArrowheads="1"/>
          </p:cNvSpPr>
          <p:nvPr/>
        </p:nvSpPr>
        <p:spPr bwMode="auto">
          <a:xfrm>
            <a:off x="63722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40" name="Rectangle 60"/>
          <p:cNvSpPr>
            <a:spLocks noChangeArrowheads="1"/>
          </p:cNvSpPr>
          <p:nvPr/>
        </p:nvSpPr>
        <p:spPr bwMode="auto">
          <a:xfrm>
            <a:off x="60674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44" name="Rectangle 64"/>
          <p:cNvSpPr>
            <a:spLocks noChangeArrowheads="1"/>
          </p:cNvSpPr>
          <p:nvPr/>
        </p:nvSpPr>
        <p:spPr bwMode="auto">
          <a:xfrm>
            <a:off x="3282950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45" name="Rectangle 65"/>
          <p:cNvSpPr>
            <a:spLocks noChangeArrowheads="1"/>
          </p:cNvSpPr>
          <p:nvPr/>
        </p:nvSpPr>
        <p:spPr bwMode="auto">
          <a:xfrm>
            <a:off x="5118100" y="1497013"/>
            <a:ext cx="32385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2946" name="Rectangle 66"/>
          <p:cNvSpPr>
            <a:spLocks noChangeArrowheads="1"/>
          </p:cNvSpPr>
          <p:nvPr/>
        </p:nvSpPr>
        <p:spPr bwMode="auto">
          <a:xfrm>
            <a:off x="4805363" y="1497013"/>
            <a:ext cx="312737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47" name="Rectangle 67"/>
          <p:cNvSpPr>
            <a:spLocks noChangeArrowheads="1"/>
          </p:cNvSpPr>
          <p:nvPr/>
        </p:nvSpPr>
        <p:spPr bwMode="auto">
          <a:xfrm>
            <a:off x="57626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2948" name="Rectangle 68"/>
          <p:cNvSpPr>
            <a:spLocks noChangeArrowheads="1"/>
          </p:cNvSpPr>
          <p:nvPr/>
        </p:nvSpPr>
        <p:spPr bwMode="auto">
          <a:xfrm>
            <a:off x="38909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213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38314"/>
              </p:ext>
            </p:extLst>
          </p:nvPr>
        </p:nvGraphicFramePr>
        <p:xfrm>
          <a:off x="3830638" y="4292203"/>
          <a:ext cx="519112" cy="2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393700" imgH="215900" progId="Equation.3">
                  <p:embed/>
                </p:oleObj>
              </mc:Choice>
              <mc:Fallback>
                <p:oleObj name="Equation" r:id="rId5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4292203"/>
                        <a:ext cx="519112" cy="2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0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sz="4000"/>
              <a:t>Protocol I: 2-server PIR</a:t>
            </a:r>
            <a:endParaRPr lang="he-IL" sz="4000"/>
          </a:p>
        </p:txBody>
      </p:sp>
      <p:sp>
        <p:nvSpPr>
          <p:cNvPr id="765955" name="Rectangle 3"/>
          <p:cNvSpPr>
            <a:spLocks noChangeArrowheads="1"/>
          </p:cNvSpPr>
          <p:nvPr/>
        </p:nvSpPr>
        <p:spPr bwMode="auto">
          <a:xfrm>
            <a:off x="58293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2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5956" name="AutoShape 4"/>
          <p:cNvSpPr>
            <a:spLocks noChangeArrowheads="1"/>
          </p:cNvSpPr>
          <p:nvPr/>
        </p:nvSpPr>
        <p:spPr bwMode="auto">
          <a:xfrm>
            <a:off x="4257675" y="5218113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 (Hebrew)" charset="0"/>
            </a:endParaRPr>
          </a:p>
        </p:txBody>
      </p:sp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4364038" y="5265738"/>
            <a:ext cx="65563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i</a:t>
            </a:r>
            <a:endParaRPr lang="en-US" b="1" i="1">
              <a:latin typeface="Times New Roman (Hebrew)" charset="0"/>
            </a:endParaRPr>
          </a:p>
        </p:txBody>
      </p:sp>
      <p:sp>
        <p:nvSpPr>
          <p:cNvPr id="765958" name="Rectangle 6"/>
          <p:cNvSpPr>
            <a:spLocks noChangeArrowheads="1"/>
          </p:cNvSpPr>
          <p:nvPr/>
        </p:nvSpPr>
        <p:spPr bwMode="auto">
          <a:xfrm>
            <a:off x="4043363" y="5672138"/>
            <a:ext cx="7000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 b="1">
                <a:solidFill>
                  <a:srgbClr val="006600"/>
                </a:solidFill>
              </a:rPr>
              <a:t>U</a:t>
            </a:r>
            <a:endParaRPr 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765959" name="Line 7"/>
          <p:cNvSpPr>
            <a:spLocks noChangeShapeType="1"/>
          </p:cNvSpPr>
          <p:nvPr/>
        </p:nvSpPr>
        <p:spPr bwMode="auto">
          <a:xfrm flipV="1">
            <a:off x="4367213" y="187801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0" name="Rectangle 8"/>
          <p:cNvSpPr>
            <a:spLocks noChangeArrowheads="1"/>
          </p:cNvSpPr>
          <p:nvPr/>
        </p:nvSpPr>
        <p:spPr bwMode="auto">
          <a:xfrm>
            <a:off x="4171950" y="2108200"/>
            <a:ext cx="39052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200" i="1">
                <a:solidFill>
                  <a:srgbClr val="008080"/>
                </a:solidFill>
              </a:rPr>
              <a:t>i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5961" name="Line 9"/>
          <p:cNvSpPr>
            <a:spLocks noChangeShapeType="1"/>
          </p:cNvSpPr>
          <p:nvPr/>
        </p:nvSpPr>
        <p:spPr bwMode="auto">
          <a:xfrm flipV="1">
            <a:off x="3019425" y="1214438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4411663" y="917575"/>
            <a:ext cx="8810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i="1">
                <a:solidFill>
                  <a:srgbClr val="0000FF"/>
                </a:solidFill>
              </a:rPr>
              <a:t>n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5963" name="Line 11"/>
          <p:cNvSpPr>
            <a:spLocks noChangeShapeType="1"/>
          </p:cNvSpPr>
          <p:nvPr/>
        </p:nvSpPr>
        <p:spPr bwMode="auto">
          <a:xfrm flipH="1" flipV="1">
            <a:off x="2976563" y="2963863"/>
            <a:ext cx="854075" cy="2078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5" name="Rectangle 13"/>
          <p:cNvSpPr>
            <a:spLocks noChangeArrowheads="1"/>
          </p:cNvSpPr>
          <p:nvPr/>
        </p:nvSpPr>
        <p:spPr bwMode="auto">
          <a:xfrm>
            <a:off x="3435350" y="3978275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 subset {1,…,</a:t>
            </a:r>
            <a:r>
              <a:rPr lang="en-US" i="1" dirty="0">
                <a:solidFill>
                  <a:srgbClr val="FF0000"/>
                </a:solidFill>
                <a:sym typeface="Euclid Symbol" charset="0"/>
              </a:rPr>
              <a:t>n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}</a:t>
            </a:r>
          </a:p>
        </p:txBody>
      </p:sp>
      <p:sp>
        <p:nvSpPr>
          <p:cNvPr id="765966" name="Line 14"/>
          <p:cNvSpPr>
            <a:spLocks noChangeShapeType="1"/>
          </p:cNvSpPr>
          <p:nvPr/>
        </p:nvSpPr>
        <p:spPr bwMode="auto">
          <a:xfrm flipH="1" flipV="1">
            <a:off x="2590800" y="3086100"/>
            <a:ext cx="889000" cy="20574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8" name="Rectangle 16"/>
          <p:cNvSpPr>
            <a:spLocks noChangeArrowheads="1"/>
          </p:cNvSpPr>
          <p:nvPr/>
        </p:nvSpPr>
        <p:spPr bwMode="auto">
          <a:xfrm>
            <a:off x="17526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1</a:t>
            </a:r>
            <a:endParaRPr lang="en-US" sz="2000">
              <a:latin typeface="Times New Roman (Hebrew)" charset="0"/>
            </a:endParaRPr>
          </a:p>
        </p:txBody>
      </p:sp>
      <p:graphicFrame>
        <p:nvGraphicFramePr>
          <p:cNvPr id="765973" name="Object 21"/>
          <p:cNvGraphicFramePr>
            <a:graphicFrameLocks noChangeAspect="1"/>
          </p:cNvGraphicFramePr>
          <p:nvPr/>
        </p:nvGraphicFramePr>
        <p:xfrm>
          <a:off x="1433513" y="3978275"/>
          <a:ext cx="1482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3" imgW="634680" imgH="291960" progId="Equation.3">
                  <p:embed/>
                </p:oleObj>
              </mc:Choice>
              <mc:Fallback>
                <p:oleObj name="Equation" r:id="rId3" imgW="634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78275"/>
                        <a:ext cx="14827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76" name="Rectangle 24"/>
          <p:cNvSpPr>
            <a:spLocks noChangeArrowheads="1"/>
          </p:cNvSpPr>
          <p:nvPr/>
        </p:nvSpPr>
        <p:spPr bwMode="auto">
          <a:xfrm>
            <a:off x="2976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77" name="Rectangle 25"/>
          <p:cNvSpPr>
            <a:spLocks noChangeArrowheads="1"/>
          </p:cNvSpPr>
          <p:nvPr/>
        </p:nvSpPr>
        <p:spPr bwMode="auto">
          <a:xfrm>
            <a:off x="3281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78" name="Rectangle 26"/>
          <p:cNvSpPr>
            <a:spLocks noChangeArrowheads="1"/>
          </p:cNvSpPr>
          <p:nvPr/>
        </p:nvSpPr>
        <p:spPr bwMode="auto">
          <a:xfrm>
            <a:off x="35861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79" name="Rectangle 27"/>
          <p:cNvSpPr>
            <a:spLocks noChangeArrowheads="1"/>
          </p:cNvSpPr>
          <p:nvPr/>
        </p:nvSpPr>
        <p:spPr bwMode="auto">
          <a:xfrm>
            <a:off x="38909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0" name="Rectangle 28"/>
          <p:cNvSpPr>
            <a:spLocks noChangeArrowheads="1"/>
          </p:cNvSpPr>
          <p:nvPr/>
        </p:nvSpPr>
        <p:spPr bwMode="auto">
          <a:xfrm>
            <a:off x="41957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1" name="Rectangle 29"/>
          <p:cNvSpPr>
            <a:spLocks noChangeArrowheads="1"/>
          </p:cNvSpPr>
          <p:nvPr/>
        </p:nvSpPr>
        <p:spPr bwMode="auto">
          <a:xfrm>
            <a:off x="4500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2" name="Rectangle 30"/>
          <p:cNvSpPr>
            <a:spLocks noChangeArrowheads="1"/>
          </p:cNvSpPr>
          <p:nvPr/>
        </p:nvSpPr>
        <p:spPr bwMode="auto">
          <a:xfrm>
            <a:off x="4805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3" name="Rectangle 31"/>
          <p:cNvSpPr>
            <a:spLocks noChangeArrowheads="1"/>
          </p:cNvSpPr>
          <p:nvPr/>
        </p:nvSpPr>
        <p:spPr bwMode="auto">
          <a:xfrm>
            <a:off x="51101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4" name="Rectangle 32"/>
          <p:cNvSpPr>
            <a:spLocks noChangeArrowheads="1"/>
          </p:cNvSpPr>
          <p:nvPr/>
        </p:nvSpPr>
        <p:spPr bwMode="auto">
          <a:xfrm>
            <a:off x="54578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5" name="Rectangle 33"/>
          <p:cNvSpPr>
            <a:spLocks noChangeArrowheads="1"/>
          </p:cNvSpPr>
          <p:nvPr/>
        </p:nvSpPr>
        <p:spPr bwMode="auto">
          <a:xfrm>
            <a:off x="5762625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6" name="Rectangle 34"/>
          <p:cNvSpPr>
            <a:spLocks noChangeArrowheads="1"/>
          </p:cNvSpPr>
          <p:nvPr/>
        </p:nvSpPr>
        <p:spPr bwMode="auto">
          <a:xfrm>
            <a:off x="63722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7" name="Rectangle 35"/>
          <p:cNvSpPr>
            <a:spLocks noChangeArrowheads="1"/>
          </p:cNvSpPr>
          <p:nvPr/>
        </p:nvSpPr>
        <p:spPr bwMode="auto">
          <a:xfrm>
            <a:off x="60674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8" name="Rectangle 36"/>
          <p:cNvSpPr>
            <a:spLocks noChangeArrowheads="1"/>
          </p:cNvSpPr>
          <p:nvPr/>
        </p:nvSpPr>
        <p:spPr bwMode="auto">
          <a:xfrm>
            <a:off x="1447800" y="1497013"/>
            <a:ext cx="304800" cy="3095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9" name="AutoShape 37"/>
          <p:cNvSpPr>
            <a:spLocks noChangeArrowheads="1"/>
          </p:cNvSpPr>
          <p:nvPr/>
        </p:nvSpPr>
        <p:spPr bwMode="auto">
          <a:xfrm rot="10800000">
            <a:off x="1871663" y="1392238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38314"/>
              </p:ext>
            </p:extLst>
          </p:nvPr>
        </p:nvGraphicFramePr>
        <p:xfrm>
          <a:off x="3830638" y="4292203"/>
          <a:ext cx="519112" cy="2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5" imgW="393700" imgH="215900" progId="Equation.3">
                  <p:embed/>
                </p:oleObj>
              </mc:Choice>
              <mc:Fallback>
                <p:oleObj name="Equation" r:id="rId5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4292203"/>
                        <a:ext cx="519112" cy="2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2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sz="4000"/>
              <a:t>Protocol I: 2-server PIR</a:t>
            </a:r>
            <a:endParaRPr lang="he-IL" sz="4000"/>
          </a:p>
        </p:txBody>
      </p:sp>
      <p:sp>
        <p:nvSpPr>
          <p:cNvPr id="765955" name="Rectangle 3"/>
          <p:cNvSpPr>
            <a:spLocks noChangeArrowheads="1"/>
          </p:cNvSpPr>
          <p:nvPr/>
        </p:nvSpPr>
        <p:spPr bwMode="auto">
          <a:xfrm>
            <a:off x="58293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2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5956" name="AutoShape 4"/>
          <p:cNvSpPr>
            <a:spLocks noChangeArrowheads="1"/>
          </p:cNvSpPr>
          <p:nvPr/>
        </p:nvSpPr>
        <p:spPr bwMode="auto">
          <a:xfrm>
            <a:off x="4257675" y="5218113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 (Hebrew)" charset="0"/>
            </a:endParaRPr>
          </a:p>
        </p:txBody>
      </p:sp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4364038" y="5265738"/>
            <a:ext cx="65563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i</a:t>
            </a:r>
            <a:endParaRPr lang="en-US" b="1" i="1">
              <a:latin typeface="Times New Roman (Hebrew)" charset="0"/>
            </a:endParaRPr>
          </a:p>
        </p:txBody>
      </p:sp>
      <p:sp>
        <p:nvSpPr>
          <p:cNvPr id="765958" name="Rectangle 6"/>
          <p:cNvSpPr>
            <a:spLocks noChangeArrowheads="1"/>
          </p:cNvSpPr>
          <p:nvPr/>
        </p:nvSpPr>
        <p:spPr bwMode="auto">
          <a:xfrm>
            <a:off x="4043363" y="5672138"/>
            <a:ext cx="7000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 b="1">
                <a:solidFill>
                  <a:srgbClr val="006600"/>
                </a:solidFill>
              </a:rPr>
              <a:t>U</a:t>
            </a:r>
            <a:endParaRPr 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765959" name="Line 7"/>
          <p:cNvSpPr>
            <a:spLocks noChangeShapeType="1"/>
          </p:cNvSpPr>
          <p:nvPr/>
        </p:nvSpPr>
        <p:spPr bwMode="auto">
          <a:xfrm flipV="1">
            <a:off x="4367213" y="187801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0" name="Rectangle 8"/>
          <p:cNvSpPr>
            <a:spLocks noChangeArrowheads="1"/>
          </p:cNvSpPr>
          <p:nvPr/>
        </p:nvSpPr>
        <p:spPr bwMode="auto">
          <a:xfrm>
            <a:off x="4171950" y="2108200"/>
            <a:ext cx="39052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200" i="1">
                <a:solidFill>
                  <a:srgbClr val="008080"/>
                </a:solidFill>
              </a:rPr>
              <a:t>i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5961" name="Line 9"/>
          <p:cNvSpPr>
            <a:spLocks noChangeShapeType="1"/>
          </p:cNvSpPr>
          <p:nvPr/>
        </p:nvSpPr>
        <p:spPr bwMode="auto">
          <a:xfrm flipV="1">
            <a:off x="3019425" y="1214438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4411663" y="917575"/>
            <a:ext cx="8810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i="1">
                <a:solidFill>
                  <a:srgbClr val="0000FF"/>
                </a:solidFill>
              </a:rPr>
              <a:t>n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5963" name="Line 11"/>
          <p:cNvSpPr>
            <a:spLocks noChangeShapeType="1"/>
          </p:cNvSpPr>
          <p:nvPr/>
        </p:nvSpPr>
        <p:spPr bwMode="auto">
          <a:xfrm flipH="1" flipV="1">
            <a:off x="2976563" y="2963863"/>
            <a:ext cx="854075" cy="2078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4" name="Line 12"/>
          <p:cNvSpPr>
            <a:spLocks noChangeShapeType="1"/>
          </p:cNvSpPr>
          <p:nvPr/>
        </p:nvSpPr>
        <p:spPr bwMode="auto">
          <a:xfrm flipV="1">
            <a:off x="5257800" y="3086100"/>
            <a:ext cx="1290638" cy="1906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5" name="Rectangle 13"/>
          <p:cNvSpPr>
            <a:spLocks noChangeArrowheads="1"/>
          </p:cNvSpPr>
          <p:nvPr/>
        </p:nvSpPr>
        <p:spPr bwMode="auto">
          <a:xfrm>
            <a:off x="3435350" y="3978275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 subset {1,…,</a:t>
            </a:r>
            <a:r>
              <a:rPr lang="en-US" i="1" dirty="0">
                <a:solidFill>
                  <a:srgbClr val="FF0000"/>
                </a:solidFill>
                <a:sym typeface="Euclid Symbol" charset="0"/>
              </a:rPr>
              <a:t>n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}</a:t>
            </a:r>
          </a:p>
        </p:txBody>
      </p:sp>
      <p:sp>
        <p:nvSpPr>
          <p:cNvPr id="765966" name="Line 14"/>
          <p:cNvSpPr>
            <a:spLocks noChangeShapeType="1"/>
          </p:cNvSpPr>
          <p:nvPr/>
        </p:nvSpPr>
        <p:spPr bwMode="auto">
          <a:xfrm flipH="1" flipV="1">
            <a:off x="2590800" y="3086100"/>
            <a:ext cx="889000" cy="20574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68" name="Rectangle 16"/>
          <p:cNvSpPr>
            <a:spLocks noChangeArrowheads="1"/>
          </p:cNvSpPr>
          <p:nvPr/>
        </p:nvSpPr>
        <p:spPr bwMode="auto">
          <a:xfrm>
            <a:off x="17526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1</a:t>
            </a:r>
            <a:endParaRPr lang="en-US" sz="2000">
              <a:latin typeface="Times New Roman (Hebrew)" charset="0"/>
            </a:endParaRPr>
          </a:p>
        </p:txBody>
      </p:sp>
      <p:graphicFrame>
        <p:nvGraphicFramePr>
          <p:cNvPr id="765973" name="Object 21"/>
          <p:cNvGraphicFramePr>
            <a:graphicFrameLocks noChangeAspect="1"/>
          </p:cNvGraphicFramePr>
          <p:nvPr/>
        </p:nvGraphicFramePr>
        <p:xfrm>
          <a:off x="1433513" y="3978275"/>
          <a:ext cx="1482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3" imgW="634680" imgH="291960" progId="Equation.3">
                  <p:embed/>
                </p:oleObj>
              </mc:Choice>
              <mc:Fallback>
                <p:oleObj name="Equation" r:id="rId3" imgW="634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78275"/>
                        <a:ext cx="14827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75" name="Rectangle 23"/>
          <p:cNvSpPr>
            <a:spLocks noChangeArrowheads="1"/>
          </p:cNvSpPr>
          <p:nvPr/>
        </p:nvSpPr>
        <p:spPr bwMode="auto">
          <a:xfrm>
            <a:off x="4743450" y="3378200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  <a:sym typeface="Euclid Symbol" charset="0"/>
              </a:rPr>
              <a:t>=</a:t>
            </a:r>
            <a:r>
              <a:rPr lang="en-US" i="1" dirty="0" smtClean="0">
                <a:solidFill>
                  <a:srgbClr val="FF0000"/>
                </a:solidFill>
                <a:sym typeface="Euclid Symbol" charset="0"/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+ {</a:t>
            </a:r>
            <a:r>
              <a:rPr lang="en-US" dirty="0" err="1" smtClean="0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}</a:t>
            </a:r>
            <a:endParaRPr lang="en-US" dirty="0">
              <a:solidFill>
                <a:srgbClr val="FF0000"/>
              </a:solidFill>
              <a:latin typeface="Times New Roman (Hebrew)" charset="0"/>
              <a:sym typeface="Euclid Symbol" charset="0"/>
            </a:endParaRPr>
          </a:p>
        </p:txBody>
      </p:sp>
      <p:sp>
        <p:nvSpPr>
          <p:cNvPr id="765976" name="Rectangle 24"/>
          <p:cNvSpPr>
            <a:spLocks noChangeArrowheads="1"/>
          </p:cNvSpPr>
          <p:nvPr/>
        </p:nvSpPr>
        <p:spPr bwMode="auto">
          <a:xfrm>
            <a:off x="2976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77" name="Rectangle 25"/>
          <p:cNvSpPr>
            <a:spLocks noChangeArrowheads="1"/>
          </p:cNvSpPr>
          <p:nvPr/>
        </p:nvSpPr>
        <p:spPr bwMode="auto">
          <a:xfrm>
            <a:off x="3281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78" name="Rectangle 26"/>
          <p:cNvSpPr>
            <a:spLocks noChangeArrowheads="1"/>
          </p:cNvSpPr>
          <p:nvPr/>
        </p:nvSpPr>
        <p:spPr bwMode="auto">
          <a:xfrm>
            <a:off x="35861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79" name="Rectangle 27"/>
          <p:cNvSpPr>
            <a:spLocks noChangeArrowheads="1"/>
          </p:cNvSpPr>
          <p:nvPr/>
        </p:nvSpPr>
        <p:spPr bwMode="auto">
          <a:xfrm>
            <a:off x="38909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0" name="Rectangle 28"/>
          <p:cNvSpPr>
            <a:spLocks noChangeArrowheads="1"/>
          </p:cNvSpPr>
          <p:nvPr/>
        </p:nvSpPr>
        <p:spPr bwMode="auto">
          <a:xfrm>
            <a:off x="41957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1" name="Rectangle 29"/>
          <p:cNvSpPr>
            <a:spLocks noChangeArrowheads="1"/>
          </p:cNvSpPr>
          <p:nvPr/>
        </p:nvSpPr>
        <p:spPr bwMode="auto">
          <a:xfrm>
            <a:off x="4500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2" name="Rectangle 30"/>
          <p:cNvSpPr>
            <a:spLocks noChangeArrowheads="1"/>
          </p:cNvSpPr>
          <p:nvPr/>
        </p:nvSpPr>
        <p:spPr bwMode="auto">
          <a:xfrm>
            <a:off x="4805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3" name="Rectangle 31"/>
          <p:cNvSpPr>
            <a:spLocks noChangeArrowheads="1"/>
          </p:cNvSpPr>
          <p:nvPr/>
        </p:nvSpPr>
        <p:spPr bwMode="auto">
          <a:xfrm>
            <a:off x="51101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4" name="Rectangle 32"/>
          <p:cNvSpPr>
            <a:spLocks noChangeArrowheads="1"/>
          </p:cNvSpPr>
          <p:nvPr/>
        </p:nvSpPr>
        <p:spPr bwMode="auto">
          <a:xfrm>
            <a:off x="54578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5" name="Rectangle 33"/>
          <p:cNvSpPr>
            <a:spLocks noChangeArrowheads="1"/>
          </p:cNvSpPr>
          <p:nvPr/>
        </p:nvSpPr>
        <p:spPr bwMode="auto">
          <a:xfrm>
            <a:off x="5762625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6" name="Rectangle 34"/>
          <p:cNvSpPr>
            <a:spLocks noChangeArrowheads="1"/>
          </p:cNvSpPr>
          <p:nvPr/>
        </p:nvSpPr>
        <p:spPr bwMode="auto">
          <a:xfrm>
            <a:off x="63722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7" name="Rectangle 35"/>
          <p:cNvSpPr>
            <a:spLocks noChangeArrowheads="1"/>
          </p:cNvSpPr>
          <p:nvPr/>
        </p:nvSpPr>
        <p:spPr bwMode="auto">
          <a:xfrm>
            <a:off x="60674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5988" name="Rectangle 36"/>
          <p:cNvSpPr>
            <a:spLocks noChangeArrowheads="1"/>
          </p:cNvSpPr>
          <p:nvPr/>
        </p:nvSpPr>
        <p:spPr bwMode="auto">
          <a:xfrm>
            <a:off x="1447800" y="1497013"/>
            <a:ext cx="304800" cy="3095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5989" name="AutoShape 37"/>
          <p:cNvSpPr>
            <a:spLocks noChangeArrowheads="1"/>
          </p:cNvSpPr>
          <p:nvPr/>
        </p:nvSpPr>
        <p:spPr bwMode="auto">
          <a:xfrm rot="10800000">
            <a:off x="1871663" y="1392238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597367"/>
              </p:ext>
            </p:extLst>
          </p:nvPr>
        </p:nvGraphicFramePr>
        <p:xfrm>
          <a:off x="3830638" y="4292203"/>
          <a:ext cx="519112" cy="2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5" imgW="393700" imgH="215900" progId="Equation.3">
                  <p:embed/>
                </p:oleObj>
              </mc:Choice>
              <mc:Fallback>
                <p:oleObj name="Equation" r:id="rId5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4292203"/>
                        <a:ext cx="519112" cy="2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8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sz="4000"/>
              <a:t>Protocol I: 2-server PIR</a:t>
            </a:r>
            <a:endParaRPr lang="he-IL" sz="4000"/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58293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2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6980" name="AutoShape 4"/>
          <p:cNvSpPr>
            <a:spLocks noChangeArrowheads="1"/>
          </p:cNvSpPr>
          <p:nvPr/>
        </p:nvSpPr>
        <p:spPr bwMode="auto">
          <a:xfrm>
            <a:off x="4257675" y="5218113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 (Hebrew)" charset="0"/>
            </a:endParaRPr>
          </a:p>
        </p:txBody>
      </p:sp>
      <p:sp>
        <p:nvSpPr>
          <p:cNvPr id="766981" name="Rectangle 5"/>
          <p:cNvSpPr>
            <a:spLocks noChangeArrowheads="1"/>
          </p:cNvSpPr>
          <p:nvPr/>
        </p:nvSpPr>
        <p:spPr bwMode="auto">
          <a:xfrm>
            <a:off x="4364038" y="5265738"/>
            <a:ext cx="65563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i</a:t>
            </a:r>
            <a:endParaRPr lang="en-US" b="1" i="1">
              <a:latin typeface="Times New Roman (Hebrew)" charset="0"/>
            </a:endParaRPr>
          </a:p>
        </p:txBody>
      </p:sp>
      <p:sp>
        <p:nvSpPr>
          <p:cNvPr id="766982" name="Rectangle 6"/>
          <p:cNvSpPr>
            <a:spLocks noChangeArrowheads="1"/>
          </p:cNvSpPr>
          <p:nvPr/>
        </p:nvSpPr>
        <p:spPr bwMode="auto">
          <a:xfrm>
            <a:off x="4043363" y="5672138"/>
            <a:ext cx="7000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 b="1">
                <a:solidFill>
                  <a:srgbClr val="006600"/>
                </a:solidFill>
              </a:rPr>
              <a:t>U</a:t>
            </a:r>
            <a:endParaRPr 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766983" name="Line 7"/>
          <p:cNvSpPr>
            <a:spLocks noChangeShapeType="1"/>
          </p:cNvSpPr>
          <p:nvPr/>
        </p:nvSpPr>
        <p:spPr bwMode="auto">
          <a:xfrm flipV="1">
            <a:off x="4367213" y="187801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4" name="Rectangle 8"/>
          <p:cNvSpPr>
            <a:spLocks noChangeArrowheads="1"/>
          </p:cNvSpPr>
          <p:nvPr/>
        </p:nvSpPr>
        <p:spPr bwMode="auto">
          <a:xfrm>
            <a:off x="4171950" y="2108200"/>
            <a:ext cx="39052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200" i="1">
                <a:solidFill>
                  <a:srgbClr val="008080"/>
                </a:solidFill>
              </a:rPr>
              <a:t>i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6985" name="Line 9"/>
          <p:cNvSpPr>
            <a:spLocks noChangeShapeType="1"/>
          </p:cNvSpPr>
          <p:nvPr/>
        </p:nvSpPr>
        <p:spPr bwMode="auto">
          <a:xfrm flipV="1">
            <a:off x="3019425" y="1214438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6" name="Rectangle 10"/>
          <p:cNvSpPr>
            <a:spLocks noChangeArrowheads="1"/>
          </p:cNvSpPr>
          <p:nvPr/>
        </p:nvSpPr>
        <p:spPr bwMode="auto">
          <a:xfrm>
            <a:off x="4411663" y="917575"/>
            <a:ext cx="8810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i="1">
                <a:solidFill>
                  <a:srgbClr val="0000FF"/>
                </a:solidFill>
              </a:rPr>
              <a:t>n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6987" name="Line 11"/>
          <p:cNvSpPr>
            <a:spLocks noChangeShapeType="1"/>
          </p:cNvSpPr>
          <p:nvPr/>
        </p:nvSpPr>
        <p:spPr bwMode="auto">
          <a:xfrm flipH="1" flipV="1">
            <a:off x="2976563" y="2963863"/>
            <a:ext cx="854075" cy="2078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8" name="Line 12"/>
          <p:cNvSpPr>
            <a:spLocks noChangeShapeType="1"/>
          </p:cNvSpPr>
          <p:nvPr/>
        </p:nvSpPr>
        <p:spPr bwMode="auto">
          <a:xfrm flipV="1">
            <a:off x="5257800" y="3086100"/>
            <a:ext cx="1290638" cy="1906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9" name="Rectangle 13"/>
          <p:cNvSpPr>
            <a:spLocks noChangeArrowheads="1"/>
          </p:cNvSpPr>
          <p:nvPr/>
        </p:nvSpPr>
        <p:spPr bwMode="auto">
          <a:xfrm>
            <a:off x="3435350" y="3978275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 subset {1,…,</a:t>
            </a:r>
            <a:r>
              <a:rPr lang="en-US" i="1" dirty="0">
                <a:solidFill>
                  <a:srgbClr val="FF0000"/>
                </a:solidFill>
                <a:sym typeface="Euclid Symbol" charset="0"/>
              </a:rPr>
              <a:t>n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}</a:t>
            </a:r>
          </a:p>
        </p:txBody>
      </p:sp>
      <p:sp>
        <p:nvSpPr>
          <p:cNvPr id="766990" name="Line 14"/>
          <p:cNvSpPr>
            <a:spLocks noChangeShapeType="1"/>
          </p:cNvSpPr>
          <p:nvPr/>
        </p:nvSpPr>
        <p:spPr bwMode="auto">
          <a:xfrm flipH="1" flipV="1">
            <a:off x="2590800" y="3086100"/>
            <a:ext cx="889000" cy="20574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91" name="Line 15"/>
          <p:cNvSpPr>
            <a:spLocks noChangeShapeType="1"/>
          </p:cNvSpPr>
          <p:nvPr/>
        </p:nvSpPr>
        <p:spPr bwMode="auto">
          <a:xfrm flipV="1">
            <a:off x="5487988" y="3303588"/>
            <a:ext cx="1284287" cy="185896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92" name="Rectangle 16"/>
          <p:cNvSpPr>
            <a:spLocks noChangeArrowheads="1"/>
          </p:cNvSpPr>
          <p:nvPr/>
        </p:nvSpPr>
        <p:spPr bwMode="auto">
          <a:xfrm>
            <a:off x="17526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1</a:t>
            </a:r>
            <a:endParaRPr lang="en-US" sz="2000">
              <a:latin typeface="Times New Roman (Hebrew)" charset="0"/>
            </a:endParaRPr>
          </a:p>
        </p:txBody>
      </p:sp>
      <p:graphicFrame>
        <p:nvGraphicFramePr>
          <p:cNvPr id="766997" name="Object 21"/>
          <p:cNvGraphicFramePr>
            <a:graphicFrameLocks noChangeAspect="1"/>
          </p:cNvGraphicFramePr>
          <p:nvPr/>
        </p:nvGraphicFramePr>
        <p:xfrm>
          <a:off x="1433513" y="3978275"/>
          <a:ext cx="1482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3" imgW="634680" imgH="291960" progId="Equation.DSMT4">
                  <p:embed/>
                </p:oleObj>
              </mc:Choice>
              <mc:Fallback>
                <p:oleObj name="Equation" r:id="rId3" imgW="634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78275"/>
                        <a:ext cx="14827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05111"/>
              </p:ext>
            </p:extLst>
          </p:nvPr>
        </p:nvGraphicFramePr>
        <p:xfrm>
          <a:off x="6311900" y="3819525"/>
          <a:ext cx="15716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5" imgW="672840" imgH="291960" progId="Equation.3">
                  <p:embed/>
                </p:oleObj>
              </mc:Choice>
              <mc:Fallback>
                <p:oleObj name="Equation" r:id="rId5" imgW="672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819525"/>
                        <a:ext cx="15716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99" name="Rectangle 23"/>
          <p:cNvSpPr>
            <a:spLocks noChangeArrowheads="1"/>
          </p:cNvSpPr>
          <p:nvPr/>
        </p:nvSpPr>
        <p:spPr bwMode="auto">
          <a:xfrm>
            <a:off x="4743450" y="3378200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=</a:t>
            </a:r>
            <a:r>
              <a:rPr lang="en-US" i="1" dirty="0">
                <a:solidFill>
                  <a:srgbClr val="FF0000"/>
                </a:solidFill>
                <a:sym typeface="Euclid Symbol" charset="0"/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+ {</a:t>
            </a:r>
            <a:r>
              <a:rPr lang="en-US" dirty="0" err="1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}</a:t>
            </a:r>
          </a:p>
        </p:txBody>
      </p:sp>
      <p:sp>
        <p:nvSpPr>
          <p:cNvPr id="767000" name="Rectangle 24"/>
          <p:cNvSpPr>
            <a:spLocks noChangeArrowheads="1"/>
          </p:cNvSpPr>
          <p:nvPr/>
        </p:nvSpPr>
        <p:spPr bwMode="auto">
          <a:xfrm>
            <a:off x="2976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1" name="Rectangle 25"/>
          <p:cNvSpPr>
            <a:spLocks noChangeArrowheads="1"/>
          </p:cNvSpPr>
          <p:nvPr/>
        </p:nvSpPr>
        <p:spPr bwMode="auto">
          <a:xfrm>
            <a:off x="3281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02" name="Rectangle 26"/>
          <p:cNvSpPr>
            <a:spLocks noChangeArrowheads="1"/>
          </p:cNvSpPr>
          <p:nvPr/>
        </p:nvSpPr>
        <p:spPr bwMode="auto">
          <a:xfrm>
            <a:off x="35861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3" name="Rectangle 27"/>
          <p:cNvSpPr>
            <a:spLocks noChangeArrowheads="1"/>
          </p:cNvSpPr>
          <p:nvPr/>
        </p:nvSpPr>
        <p:spPr bwMode="auto">
          <a:xfrm>
            <a:off x="38909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5" name="Rectangle 29"/>
          <p:cNvSpPr>
            <a:spLocks noChangeArrowheads="1"/>
          </p:cNvSpPr>
          <p:nvPr/>
        </p:nvSpPr>
        <p:spPr bwMode="auto">
          <a:xfrm>
            <a:off x="4500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06" name="Rectangle 30"/>
          <p:cNvSpPr>
            <a:spLocks noChangeArrowheads="1"/>
          </p:cNvSpPr>
          <p:nvPr/>
        </p:nvSpPr>
        <p:spPr bwMode="auto">
          <a:xfrm>
            <a:off x="4805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7" name="Rectangle 31"/>
          <p:cNvSpPr>
            <a:spLocks noChangeArrowheads="1"/>
          </p:cNvSpPr>
          <p:nvPr/>
        </p:nvSpPr>
        <p:spPr bwMode="auto">
          <a:xfrm>
            <a:off x="51101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08" name="Rectangle 32"/>
          <p:cNvSpPr>
            <a:spLocks noChangeArrowheads="1"/>
          </p:cNvSpPr>
          <p:nvPr/>
        </p:nvSpPr>
        <p:spPr bwMode="auto">
          <a:xfrm>
            <a:off x="54578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9" name="Rectangle 33"/>
          <p:cNvSpPr>
            <a:spLocks noChangeArrowheads="1"/>
          </p:cNvSpPr>
          <p:nvPr/>
        </p:nvSpPr>
        <p:spPr bwMode="auto">
          <a:xfrm>
            <a:off x="5762625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10" name="Rectangle 34"/>
          <p:cNvSpPr>
            <a:spLocks noChangeArrowheads="1"/>
          </p:cNvSpPr>
          <p:nvPr/>
        </p:nvSpPr>
        <p:spPr bwMode="auto">
          <a:xfrm>
            <a:off x="63722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11" name="Rectangle 35"/>
          <p:cNvSpPr>
            <a:spLocks noChangeArrowheads="1"/>
          </p:cNvSpPr>
          <p:nvPr/>
        </p:nvSpPr>
        <p:spPr bwMode="auto">
          <a:xfrm>
            <a:off x="60674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12" name="Rectangle 36"/>
          <p:cNvSpPr>
            <a:spLocks noChangeArrowheads="1"/>
          </p:cNvSpPr>
          <p:nvPr/>
        </p:nvSpPr>
        <p:spPr bwMode="auto">
          <a:xfrm>
            <a:off x="7929563" y="1497013"/>
            <a:ext cx="304800" cy="3095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13" name="AutoShape 37"/>
          <p:cNvSpPr>
            <a:spLocks noChangeArrowheads="1"/>
          </p:cNvSpPr>
          <p:nvPr/>
        </p:nvSpPr>
        <p:spPr bwMode="auto">
          <a:xfrm>
            <a:off x="6938963" y="1392238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7014" name="Rectangle 38"/>
          <p:cNvSpPr>
            <a:spLocks noChangeArrowheads="1"/>
          </p:cNvSpPr>
          <p:nvPr/>
        </p:nvSpPr>
        <p:spPr bwMode="auto">
          <a:xfrm>
            <a:off x="421481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15" name="Rectangle 39"/>
          <p:cNvSpPr>
            <a:spLocks noChangeArrowheads="1"/>
          </p:cNvSpPr>
          <p:nvPr/>
        </p:nvSpPr>
        <p:spPr bwMode="auto">
          <a:xfrm>
            <a:off x="1447800" y="1497013"/>
            <a:ext cx="304800" cy="3095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16" name="AutoShape 40"/>
          <p:cNvSpPr>
            <a:spLocks noChangeArrowheads="1"/>
          </p:cNvSpPr>
          <p:nvPr/>
        </p:nvSpPr>
        <p:spPr bwMode="auto">
          <a:xfrm rot="10800000">
            <a:off x="1871663" y="1392238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56019" y="6148482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Weakness: Servers should not collude!</a:t>
            </a:r>
            <a:endParaRPr lang="en-US" sz="24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38314"/>
              </p:ext>
            </p:extLst>
          </p:nvPr>
        </p:nvGraphicFramePr>
        <p:xfrm>
          <a:off x="3830638" y="4292203"/>
          <a:ext cx="519112" cy="2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7" imgW="393700" imgH="215900" progId="Equation.3">
                  <p:embed/>
                </p:oleObj>
              </mc:Choice>
              <mc:Fallback>
                <p:oleObj name="Equation" r:id="rId7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0638" y="4292203"/>
                        <a:ext cx="519112" cy="2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95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AOL search data scandal (2006)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813675" cy="457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800" b="1"/>
              <a:t>#4417749:</a:t>
            </a:r>
          </a:p>
          <a:p>
            <a:r>
              <a:rPr lang="en-US" sz="2000">
                <a:latin typeface="Courier New" charset="0"/>
              </a:rPr>
              <a:t>clothes for age 60 </a:t>
            </a:r>
          </a:p>
          <a:p>
            <a:r>
              <a:rPr lang="en-US" sz="2000">
                <a:latin typeface="Courier New" charset="0"/>
              </a:rPr>
              <a:t>60 single men </a:t>
            </a:r>
          </a:p>
          <a:p>
            <a:r>
              <a:rPr lang="en-US" sz="2000">
                <a:latin typeface="Courier New" charset="0"/>
              </a:rPr>
              <a:t>best retirement city </a:t>
            </a:r>
          </a:p>
          <a:p>
            <a:r>
              <a:rPr lang="en-US" sz="2000">
                <a:latin typeface="Courier New" charset="0"/>
              </a:rPr>
              <a:t>jarrett arnold </a:t>
            </a:r>
          </a:p>
          <a:p>
            <a:r>
              <a:rPr lang="en-US" sz="2000">
                <a:latin typeface="Courier New" charset="0"/>
              </a:rPr>
              <a:t>jack t. arnold </a:t>
            </a:r>
          </a:p>
          <a:p>
            <a:r>
              <a:rPr lang="en-US" sz="2000">
                <a:latin typeface="Courier New" charset="0"/>
              </a:rPr>
              <a:t>jaylene and jarrett arnold</a:t>
            </a:r>
          </a:p>
          <a:p>
            <a:r>
              <a:rPr lang="en-US" sz="2000">
                <a:latin typeface="Courier New" charset="0"/>
              </a:rPr>
              <a:t>gwinnett county yellow pages  </a:t>
            </a:r>
          </a:p>
          <a:p>
            <a:r>
              <a:rPr lang="en-US" sz="2000">
                <a:latin typeface="Courier New" charset="0"/>
              </a:rPr>
              <a:t>rescue of older dogs </a:t>
            </a:r>
          </a:p>
          <a:p>
            <a:r>
              <a:rPr lang="en-US" sz="2000">
                <a:latin typeface="Courier New" charset="0"/>
              </a:rPr>
              <a:t>movies for dogs </a:t>
            </a:r>
          </a:p>
          <a:p>
            <a:r>
              <a:rPr lang="en-US" sz="2000">
                <a:latin typeface="Courier New" charset="0"/>
              </a:rPr>
              <a:t>sinus infection</a:t>
            </a:r>
            <a:r>
              <a:rPr lang="en-US" sz="2800">
                <a:latin typeface="Courier New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2800">
              <a:latin typeface="Courier New" charset="0"/>
            </a:endParaRPr>
          </a:p>
        </p:txBody>
      </p:sp>
      <p:sp>
        <p:nvSpPr>
          <p:cNvPr id="251908" name="AutoShape 4"/>
          <p:cNvSpPr>
            <a:spLocks/>
          </p:cNvSpPr>
          <p:nvPr/>
        </p:nvSpPr>
        <p:spPr bwMode="auto">
          <a:xfrm>
            <a:off x="5562600" y="2514600"/>
            <a:ext cx="609600" cy="3200400"/>
          </a:xfrm>
          <a:prstGeom prst="rightBrace">
            <a:avLst>
              <a:gd name="adj1" fmla="val 43750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6781800" y="3657600"/>
            <a:ext cx="2038350" cy="9159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/>
              <a:t>Thelma Arnold</a:t>
            </a:r>
          </a:p>
          <a:p>
            <a:pPr algn="l"/>
            <a:r>
              <a:rPr lang="en-US" b="0"/>
              <a:t>62-year-old widow</a:t>
            </a:r>
          </a:p>
          <a:p>
            <a:pPr algn="l"/>
            <a:r>
              <a:rPr lang="en-US" b="0"/>
              <a:t>Lilburn, Georgia</a:t>
            </a:r>
          </a:p>
        </p:txBody>
      </p:sp>
      <p:cxnSp>
        <p:nvCxnSpPr>
          <p:cNvPr id="251910" name="AutoShape 6"/>
          <p:cNvCxnSpPr>
            <a:cxnSpLocks noChangeShapeType="1"/>
            <a:stCxn id="251908" idx="1"/>
            <a:endCxn id="251909" idx="1"/>
          </p:cNvCxnSpPr>
          <p:nvPr/>
        </p:nvCxnSpPr>
        <p:spPr bwMode="auto">
          <a:xfrm>
            <a:off x="6200775" y="4114800"/>
            <a:ext cx="581025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13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  <p:bldP spid="251908" grpId="0" animBg="1"/>
      <p:bldP spid="2519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sz="4000"/>
              <a:t>Protocol I: 2-server PIR</a:t>
            </a:r>
            <a:endParaRPr lang="he-IL" sz="4000"/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58293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2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6980" name="AutoShape 4"/>
          <p:cNvSpPr>
            <a:spLocks noChangeArrowheads="1"/>
          </p:cNvSpPr>
          <p:nvPr/>
        </p:nvSpPr>
        <p:spPr bwMode="auto">
          <a:xfrm>
            <a:off x="4257675" y="5218113"/>
            <a:ext cx="752475" cy="449262"/>
          </a:xfrm>
          <a:prstGeom prst="roundRect">
            <a:avLst>
              <a:gd name="adj" fmla="val 16667"/>
            </a:avLst>
          </a:prstGeom>
          <a:pattFill prst="pct25">
            <a:fgClr>
              <a:srgbClr val="E5E5E5"/>
            </a:fgClr>
            <a:bgClr>
              <a:srgbClr val="BFBFBF"/>
            </a:bgClr>
          </a:patt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 (Hebrew)" charset="0"/>
            </a:endParaRPr>
          </a:p>
        </p:txBody>
      </p:sp>
      <p:sp>
        <p:nvSpPr>
          <p:cNvPr id="766981" name="Rectangle 5"/>
          <p:cNvSpPr>
            <a:spLocks noChangeArrowheads="1"/>
          </p:cNvSpPr>
          <p:nvPr/>
        </p:nvSpPr>
        <p:spPr bwMode="auto">
          <a:xfrm>
            <a:off x="4364038" y="5265738"/>
            <a:ext cx="655637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i</a:t>
            </a:r>
            <a:endParaRPr lang="en-US" b="1" i="1">
              <a:latin typeface="Times New Roman (Hebrew)" charset="0"/>
            </a:endParaRPr>
          </a:p>
        </p:txBody>
      </p:sp>
      <p:sp>
        <p:nvSpPr>
          <p:cNvPr id="766982" name="Rectangle 6"/>
          <p:cNvSpPr>
            <a:spLocks noChangeArrowheads="1"/>
          </p:cNvSpPr>
          <p:nvPr/>
        </p:nvSpPr>
        <p:spPr bwMode="auto">
          <a:xfrm>
            <a:off x="4043363" y="5672138"/>
            <a:ext cx="7000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 b="1">
                <a:solidFill>
                  <a:srgbClr val="006600"/>
                </a:solidFill>
              </a:rPr>
              <a:t>U</a:t>
            </a:r>
            <a:endParaRPr lang="en-US" sz="2800">
              <a:solidFill>
                <a:srgbClr val="006600"/>
              </a:solidFill>
              <a:latin typeface="Times New Roman (Hebrew)" charset="0"/>
            </a:endParaRPr>
          </a:p>
        </p:txBody>
      </p:sp>
      <p:sp>
        <p:nvSpPr>
          <p:cNvPr id="766983" name="Line 7"/>
          <p:cNvSpPr>
            <a:spLocks noChangeShapeType="1"/>
          </p:cNvSpPr>
          <p:nvPr/>
        </p:nvSpPr>
        <p:spPr bwMode="auto">
          <a:xfrm flipV="1">
            <a:off x="4367213" y="1878013"/>
            <a:ext cx="0" cy="230187"/>
          </a:xfrm>
          <a:prstGeom prst="line">
            <a:avLst/>
          </a:prstGeom>
          <a:noFill/>
          <a:ln w="25400">
            <a:solidFill>
              <a:srgbClr val="595959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4" name="Rectangle 8"/>
          <p:cNvSpPr>
            <a:spLocks noChangeArrowheads="1"/>
          </p:cNvSpPr>
          <p:nvPr/>
        </p:nvSpPr>
        <p:spPr bwMode="auto">
          <a:xfrm>
            <a:off x="4171950" y="2108200"/>
            <a:ext cx="39052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200" i="1">
                <a:solidFill>
                  <a:srgbClr val="008080"/>
                </a:solidFill>
              </a:rPr>
              <a:t>i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6985" name="Line 9"/>
          <p:cNvSpPr>
            <a:spLocks noChangeShapeType="1"/>
          </p:cNvSpPr>
          <p:nvPr/>
        </p:nvSpPr>
        <p:spPr bwMode="auto">
          <a:xfrm flipV="1">
            <a:off x="3019425" y="1214438"/>
            <a:ext cx="37004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6" name="Rectangle 10"/>
          <p:cNvSpPr>
            <a:spLocks noChangeArrowheads="1"/>
          </p:cNvSpPr>
          <p:nvPr/>
        </p:nvSpPr>
        <p:spPr bwMode="auto">
          <a:xfrm>
            <a:off x="4411663" y="917575"/>
            <a:ext cx="881062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ct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i="1">
                <a:solidFill>
                  <a:srgbClr val="0000FF"/>
                </a:solidFill>
              </a:rPr>
              <a:t>n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6987" name="Line 11"/>
          <p:cNvSpPr>
            <a:spLocks noChangeShapeType="1"/>
          </p:cNvSpPr>
          <p:nvPr/>
        </p:nvSpPr>
        <p:spPr bwMode="auto">
          <a:xfrm flipH="1" flipV="1">
            <a:off x="2976563" y="2963863"/>
            <a:ext cx="854075" cy="2078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8" name="Line 12"/>
          <p:cNvSpPr>
            <a:spLocks noChangeShapeType="1"/>
          </p:cNvSpPr>
          <p:nvPr/>
        </p:nvSpPr>
        <p:spPr bwMode="auto">
          <a:xfrm flipV="1">
            <a:off x="5257800" y="3086100"/>
            <a:ext cx="1290638" cy="1906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89" name="Rectangle 13"/>
          <p:cNvSpPr>
            <a:spLocks noChangeArrowheads="1"/>
          </p:cNvSpPr>
          <p:nvPr/>
        </p:nvSpPr>
        <p:spPr bwMode="auto">
          <a:xfrm>
            <a:off x="3435350" y="3978275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 subset {1,…,</a:t>
            </a:r>
            <a:r>
              <a:rPr lang="en-US" i="1" dirty="0">
                <a:solidFill>
                  <a:srgbClr val="FF0000"/>
                </a:solidFill>
                <a:sym typeface="Euclid Symbol" charset="0"/>
              </a:rPr>
              <a:t>n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}</a:t>
            </a:r>
          </a:p>
        </p:txBody>
      </p:sp>
      <p:sp>
        <p:nvSpPr>
          <p:cNvPr id="766990" name="Line 14"/>
          <p:cNvSpPr>
            <a:spLocks noChangeShapeType="1"/>
          </p:cNvSpPr>
          <p:nvPr/>
        </p:nvSpPr>
        <p:spPr bwMode="auto">
          <a:xfrm flipH="1" flipV="1">
            <a:off x="2590800" y="3086100"/>
            <a:ext cx="889000" cy="205740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91" name="Line 15"/>
          <p:cNvSpPr>
            <a:spLocks noChangeShapeType="1"/>
          </p:cNvSpPr>
          <p:nvPr/>
        </p:nvSpPr>
        <p:spPr bwMode="auto">
          <a:xfrm flipV="1">
            <a:off x="5487988" y="3303588"/>
            <a:ext cx="1284287" cy="1858962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 type="triangle" w="med" len="med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992" name="Rectangle 16"/>
          <p:cNvSpPr>
            <a:spLocks noChangeArrowheads="1"/>
          </p:cNvSpPr>
          <p:nvPr/>
        </p:nvSpPr>
        <p:spPr bwMode="auto">
          <a:xfrm>
            <a:off x="1752600" y="2041525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algn="r"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</a:t>
            </a:r>
            <a:r>
              <a:rPr lang="en-US" sz="3600" baseline="-25000">
                <a:solidFill>
                  <a:srgbClr val="008000"/>
                </a:solidFill>
              </a:rPr>
              <a:t>1</a:t>
            </a:r>
            <a:endParaRPr lang="en-US" sz="2000">
              <a:latin typeface="Times New Roman (Hebrew)" charset="0"/>
            </a:endParaRPr>
          </a:p>
        </p:txBody>
      </p:sp>
      <p:sp>
        <p:nvSpPr>
          <p:cNvPr id="766995" name="AutoShape 19"/>
          <p:cNvSpPr>
            <a:spLocks noChangeArrowheads="1"/>
          </p:cNvSpPr>
          <p:nvPr/>
        </p:nvSpPr>
        <p:spPr bwMode="auto">
          <a:xfrm>
            <a:off x="5943600" y="4724400"/>
            <a:ext cx="2690813" cy="952500"/>
          </a:xfrm>
          <a:prstGeom prst="cloudCallout">
            <a:avLst>
              <a:gd name="adj1" fmla="val -78495"/>
              <a:gd name="adj2" fmla="val 55333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000">
              <a:latin typeface="Times New Roman (Hebrew)" charset="0"/>
            </a:endParaRPr>
          </a:p>
        </p:txBody>
      </p:sp>
      <p:graphicFrame>
        <p:nvGraphicFramePr>
          <p:cNvPr id="766997" name="Object 21"/>
          <p:cNvGraphicFramePr>
            <a:graphicFrameLocks noChangeAspect="1"/>
          </p:cNvGraphicFramePr>
          <p:nvPr/>
        </p:nvGraphicFramePr>
        <p:xfrm>
          <a:off x="1433513" y="3978275"/>
          <a:ext cx="14827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3" imgW="634680" imgH="291960" progId="Equation.DSMT4">
                  <p:embed/>
                </p:oleObj>
              </mc:Choice>
              <mc:Fallback>
                <p:oleObj name="Equation" r:id="rId3" imgW="634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978275"/>
                        <a:ext cx="14827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198050"/>
              </p:ext>
            </p:extLst>
          </p:nvPr>
        </p:nvGraphicFramePr>
        <p:xfrm>
          <a:off x="6311900" y="3819525"/>
          <a:ext cx="15716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5" imgW="672840" imgH="291960" progId="Equation.3">
                  <p:embed/>
                </p:oleObj>
              </mc:Choice>
              <mc:Fallback>
                <p:oleObj name="Equation" r:id="rId5" imgW="672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819525"/>
                        <a:ext cx="15716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6999" name="Rectangle 23"/>
          <p:cNvSpPr>
            <a:spLocks noChangeArrowheads="1"/>
          </p:cNvSpPr>
          <p:nvPr/>
        </p:nvSpPr>
        <p:spPr bwMode="auto">
          <a:xfrm>
            <a:off x="4743450" y="3378200"/>
            <a:ext cx="18573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rt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  <a:sym typeface="Euclid Symbol" charset="0"/>
              </a:rPr>
              <a:t>=</a:t>
            </a:r>
            <a:r>
              <a:rPr lang="en-US" i="1" dirty="0">
                <a:solidFill>
                  <a:srgbClr val="FF0000"/>
                </a:solidFill>
                <a:sym typeface="Euclid Symbol" charset="0"/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+ {</a:t>
            </a:r>
            <a:r>
              <a:rPr lang="en-US" dirty="0" err="1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 (Hebrew)" charset="0"/>
                <a:sym typeface="Euclid Symbol" charset="0"/>
              </a:rPr>
              <a:t>}</a:t>
            </a:r>
          </a:p>
        </p:txBody>
      </p:sp>
      <p:sp>
        <p:nvSpPr>
          <p:cNvPr id="767000" name="Rectangle 24"/>
          <p:cNvSpPr>
            <a:spLocks noChangeArrowheads="1"/>
          </p:cNvSpPr>
          <p:nvPr/>
        </p:nvSpPr>
        <p:spPr bwMode="auto">
          <a:xfrm>
            <a:off x="2976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1" name="Rectangle 25"/>
          <p:cNvSpPr>
            <a:spLocks noChangeArrowheads="1"/>
          </p:cNvSpPr>
          <p:nvPr/>
        </p:nvSpPr>
        <p:spPr bwMode="auto">
          <a:xfrm>
            <a:off x="3281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02" name="Rectangle 26"/>
          <p:cNvSpPr>
            <a:spLocks noChangeArrowheads="1"/>
          </p:cNvSpPr>
          <p:nvPr/>
        </p:nvSpPr>
        <p:spPr bwMode="auto">
          <a:xfrm>
            <a:off x="35861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3" name="Rectangle 27"/>
          <p:cNvSpPr>
            <a:spLocks noChangeArrowheads="1"/>
          </p:cNvSpPr>
          <p:nvPr/>
        </p:nvSpPr>
        <p:spPr bwMode="auto">
          <a:xfrm>
            <a:off x="38909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5" name="Rectangle 29"/>
          <p:cNvSpPr>
            <a:spLocks noChangeArrowheads="1"/>
          </p:cNvSpPr>
          <p:nvPr/>
        </p:nvSpPr>
        <p:spPr bwMode="auto">
          <a:xfrm>
            <a:off x="4500563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06" name="Rectangle 30"/>
          <p:cNvSpPr>
            <a:spLocks noChangeArrowheads="1"/>
          </p:cNvSpPr>
          <p:nvPr/>
        </p:nvSpPr>
        <p:spPr bwMode="auto">
          <a:xfrm>
            <a:off x="48053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7" name="Rectangle 31"/>
          <p:cNvSpPr>
            <a:spLocks noChangeArrowheads="1"/>
          </p:cNvSpPr>
          <p:nvPr/>
        </p:nvSpPr>
        <p:spPr bwMode="auto">
          <a:xfrm>
            <a:off x="511016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08" name="Rectangle 32"/>
          <p:cNvSpPr>
            <a:spLocks noChangeArrowheads="1"/>
          </p:cNvSpPr>
          <p:nvPr/>
        </p:nvSpPr>
        <p:spPr bwMode="auto">
          <a:xfrm>
            <a:off x="54578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09" name="Rectangle 33"/>
          <p:cNvSpPr>
            <a:spLocks noChangeArrowheads="1"/>
          </p:cNvSpPr>
          <p:nvPr/>
        </p:nvSpPr>
        <p:spPr bwMode="auto">
          <a:xfrm>
            <a:off x="5762625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10" name="Rectangle 34"/>
          <p:cNvSpPr>
            <a:spLocks noChangeArrowheads="1"/>
          </p:cNvSpPr>
          <p:nvPr/>
        </p:nvSpPr>
        <p:spPr bwMode="auto">
          <a:xfrm>
            <a:off x="63722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11" name="Rectangle 35"/>
          <p:cNvSpPr>
            <a:spLocks noChangeArrowheads="1"/>
          </p:cNvSpPr>
          <p:nvPr/>
        </p:nvSpPr>
        <p:spPr bwMode="auto">
          <a:xfrm>
            <a:off x="6067425" y="1497013"/>
            <a:ext cx="304800" cy="3095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12" name="Rectangle 36"/>
          <p:cNvSpPr>
            <a:spLocks noChangeArrowheads="1"/>
          </p:cNvSpPr>
          <p:nvPr/>
        </p:nvSpPr>
        <p:spPr bwMode="auto">
          <a:xfrm>
            <a:off x="7929563" y="1497013"/>
            <a:ext cx="304800" cy="3095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13" name="AutoShape 37"/>
          <p:cNvSpPr>
            <a:spLocks noChangeArrowheads="1"/>
          </p:cNvSpPr>
          <p:nvPr/>
        </p:nvSpPr>
        <p:spPr bwMode="auto">
          <a:xfrm>
            <a:off x="6938963" y="1392238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7014" name="Rectangle 38"/>
          <p:cNvSpPr>
            <a:spLocks noChangeArrowheads="1"/>
          </p:cNvSpPr>
          <p:nvPr/>
        </p:nvSpPr>
        <p:spPr bwMode="auto">
          <a:xfrm>
            <a:off x="4214813" y="1497013"/>
            <a:ext cx="304800" cy="30956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1</a:t>
            </a:r>
            <a:endParaRPr lang="he-IL" sz="2000"/>
          </a:p>
        </p:txBody>
      </p:sp>
      <p:sp>
        <p:nvSpPr>
          <p:cNvPr id="767015" name="Rectangle 39"/>
          <p:cNvSpPr>
            <a:spLocks noChangeArrowheads="1"/>
          </p:cNvSpPr>
          <p:nvPr/>
        </p:nvSpPr>
        <p:spPr bwMode="auto">
          <a:xfrm>
            <a:off x="1447800" y="1497013"/>
            <a:ext cx="304800" cy="3095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0</a:t>
            </a:r>
            <a:endParaRPr lang="he-IL" sz="2000"/>
          </a:p>
        </p:txBody>
      </p:sp>
      <p:sp>
        <p:nvSpPr>
          <p:cNvPr id="767016" name="AutoShape 40"/>
          <p:cNvSpPr>
            <a:spLocks noChangeArrowheads="1"/>
          </p:cNvSpPr>
          <p:nvPr/>
        </p:nvSpPr>
        <p:spPr bwMode="auto">
          <a:xfrm rot="10800000">
            <a:off x="1871663" y="1392238"/>
            <a:ext cx="719137" cy="485775"/>
          </a:xfrm>
          <a:prstGeom prst="rightArrow">
            <a:avLst>
              <a:gd name="adj1" fmla="val 50000"/>
              <a:gd name="adj2" fmla="val 3701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31606"/>
              </p:ext>
            </p:extLst>
          </p:nvPr>
        </p:nvGraphicFramePr>
        <p:xfrm>
          <a:off x="6280944" y="4872038"/>
          <a:ext cx="16303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7" imgW="698500" imgH="330200" progId="Equation.3">
                  <p:embed/>
                </p:oleObj>
              </mc:Choice>
              <mc:Fallback>
                <p:oleObj name="Equation" r:id="rId7" imgW="6985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944" y="4872038"/>
                        <a:ext cx="163036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6019" y="6148482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Weakness: Servers should not collude!</a:t>
            </a:r>
            <a:endParaRPr lang="en-US" sz="2400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38314"/>
              </p:ext>
            </p:extLst>
          </p:nvPr>
        </p:nvGraphicFramePr>
        <p:xfrm>
          <a:off x="3830638" y="4292203"/>
          <a:ext cx="519112" cy="2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9" imgW="393700" imgH="215900" progId="Equation.3">
                  <p:embed/>
                </p:oleObj>
              </mc:Choice>
              <mc:Fallback>
                <p:oleObj name="Equation" r:id="rId9" imgW="393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0638" y="4292203"/>
                        <a:ext cx="519112" cy="2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46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PIR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server, no need to trust</a:t>
            </a:r>
          </a:p>
          <a:p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cryptographic </a:t>
            </a:r>
            <a:r>
              <a:rPr lang="en-US" dirty="0" smtClean="0"/>
              <a:t>assumptions</a:t>
            </a:r>
          </a:p>
          <a:p>
            <a:endParaRPr lang="en-US" dirty="0"/>
          </a:p>
          <a:p>
            <a:r>
              <a:rPr lang="en-US" dirty="0" smtClean="0"/>
              <a:t>Downside: Server has to run over the whole database, otherwise leaks information</a:t>
            </a:r>
          </a:p>
          <a:p>
            <a:pPr lvl="1"/>
            <a:r>
              <a:rPr lang="en-US" dirty="0" smtClean="0"/>
              <a:t>High computation load on the 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85800"/>
            <a:ext cx="8686800" cy="2133600"/>
          </a:xfrm>
        </p:spPr>
        <p:txBody>
          <a:bodyPr/>
          <a:lstStyle/>
          <a:p>
            <a:r>
              <a:rPr lang="en-US" sz="3200" dirty="0" smtClean="0">
                <a:solidFill>
                  <a:srgbClr val="3333CC"/>
                </a:solidFill>
              </a:rPr>
              <a:t>PIR-Tor: Scalable Anonymous Communication Using Private Information Retrieval</a:t>
            </a:r>
            <a:endParaRPr lang="en-US" sz="3200" dirty="0">
              <a:solidFill>
                <a:srgbClr val="3333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895600"/>
            <a:ext cx="74676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Prateek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Mittal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Illinois Urbana-Champaign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algn="l">
              <a:lnSpc>
                <a:spcPct val="90000"/>
              </a:lnSpc>
            </a:pPr>
            <a:r>
              <a:rPr lang="en-US" sz="2400" dirty="0" smtClean="0"/>
              <a:t>   Joint work with: Femi </a:t>
            </a:r>
            <a:r>
              <a:rPr lang="en-US" sz="2400" dirty="0" err="1" smtClean="0"/>
              <a:t>Olumofin</a:t>
            </a:r>
            <a:r>
              <a:rPr lang="en-US" sz="2400" dirty="0" smtClean="0"/>
              <a:t> (U Waterloo)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       Carmela </a:t>
            </a:r>
            <a:r>
              <a:rPr lang="en-US" sz="2400" dirty="0" err="1" smtClean="0"/>
              <a:t>Troncoso</a:t>
            </a:r>
            <a:r>
              <a:rPr lang="en-US" sz="2400" dirty="0"/>
              <a:t> </a:t>
            </a:r>
            <a:r>
              <a:rPr lang="en-US" sz="2400" dirty="0" smtClean="0"/>
              <a:t>(KU Leuven)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    Nikita </a:t>
            </a:r>
            <a:r>
              <a:rPr lang="en-US" sz="2400" dirty="0" err="1" smtClean="0"/>
              <a:t>Borisov</a:t>
            </a:r>
            <a:r>
              <a:rPr lang="en-US" sz="2400" dirty="0" smtClean="0"/>
              <a:t> (U Illinois)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           Ian Goldberg (U Waterloo)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2CF8-2C73-40D0-8E19-843A1A0E0854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6118" y="5946756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Original slides from the authors</a:t>
            </a:r>
          </a:p>
          <a:p>
            <a:pPr algn="ctr"/>
            <a:r>
              <a:rPr lang="en-US" dirty="0" smtClean="0"/>
              <a:t>USENIX </a:t>
            </a:r>
            <a:r>
              <a:rPr lang="en-US" dirty="0" smtClean="0"/>
              <a:t>Security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96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/>
          <p:cNvSpPr/>
          <p:nvPr/>
        </p:nvSpPr>
        <p:spPr bwMode="auto">
          <a:xfrm>
            <a:off x="685800" y="3585882"/>
            <a:ext cx="2038765" cy="1820175"/>
          </a:xfrm>
          <a:prstGeom prst="cloudCallout">
            <a:avLst>
              <a:gd name="adj1" fmla="val -17591"/>
              <a:gd name="adj2" fmla="val 44947"/>
            </a:avLst>
          </a:prstGeom>
          <a:solidFill>
            <a:srgbClr val="33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6298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3333CC"/>
                </a:solidFill>
              </a:rPr>
              <a:t>Tor Background</a:t>
            </a:r>
            <a:endParaRPr lang="en-US" sz="3600" dirty="0">
              <a:solidFill>
                <a:srgbClr val="3333CC"/>
              </a:solidFill>
            </a:endParaRPr>
          </a:p>
        </p:txBody>
      </p:sp>
      <p:pic>
        <p:nvPicPr>
          <p:cNvPr id="2938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80" y="5175570"/>
            <a:ext cx="1787720" cy="111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3900" name="Picture 12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4694"/>
            <a:ext cx="743365" cy="70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901" name="Line 13"/>
          <p:cNvSpPr>
            <a:spLocks noChangeShapeType="1"/>
          </p:cNvSpPr>
          <p:nvPr/>
        </p:nvSpPr>
        <p:spPr bwMode="auto">
          <a:xfrm>
            <a:off x="2057953" y="2787783"/>
            <a:ext cx="336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3118595" y="2292446"/>
            <a:ext cx="1460918" cy="3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List of servers?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3264" y="3273534"/>
            <a:ext cx="2759219" cy="1940608"/>
            <a:chOff x="2879581" y="3850592"/>
            <a:chExt cx="1486730" cy="1106241"/>
          </a:xfrm>
        </p:grpSpPr>
        <p:sp>
          <p:nvSpPr>
            <p:cNvPr id="293903" name="Rectangle 15"/>
            <p:cNvSpPr>
              <a:spLocks noChangeArrowheads="1"/>
            </p:cNvSpPr>
            <p:nvPr/>
          </p:nvSpPr>
          <p:spPr bwMode="auto">
            <a:xfrm>
              <a:off x="2879581" y="3850592"/>
              <a:ext cx="1486730" cy="1094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3904" name="Picture 16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528" y="3914955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5" name="Picture 17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105" y="3914955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6" name="Picture 18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528" y="4301133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7" name="Picture 19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105" y="4236770"/>
              <a:ext cx="371682" cy="32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8" name="Picture 20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734" y="3914955"/>
              <a:ext cx="371682" cy="32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9" name="Picture 21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734" y="4236770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10" name="Picture 22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528" y="4687312"/>
              <a:ext cx="309735" cy="26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11" name="Picture 23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105" y="4622949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12" name="Picture 24" descr="j028575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067" y="4620267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3913" name="Line 25"/>
          <p:cNvSpPr>
            <a:spLocks noChangeShapeType="1"/>
          </p:cNvSpPr>
          <p:nvPr/>
        </p:nvSpPr>
        <p:spPr bwMode="auto">
          <a:xfrm flipH="1">
            <a:off x="2050209" y="2948691"/>
            <a:ext cx="3342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4" name="Line 26"/>
          <p:cNvSpPr>
            <a:spLocks noChangeShapeType="1"/>
          </p:cNvSpPr>
          <p:nvPr/>
        </p:nvSpPr>
        <p:spPr bwMode="auto">
          <a:xfrm>
            <a:off x="1686271" y="3302688"/>
            <a:ext cx="265051" cy="388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5" name="Line 27"/>
          <p:cNvSpPr>
            <a:spLocks noChangeShapeType="1"/>
          </p:cNvSpPr>
          <p:nvPr/>
        </p:nvSpPr>
        <p:spPr bwMode="auto">
          <a:xfrm flipV="1">
            <a:off x="2209800" y="3585883"/>
            <a:ext cx="768431" cy="4127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3917" name="Line 29"/>
          <p:cNvSpPr>
            <a:spLocks noChangeShapeType="1"/>
          </p:cNvSpPr>
          <p:nvPr/>
        </p:nvSpPr>
        <p:spPr bwMode="auto">
          <a:xfrm>
            <a:off x="4398946" y="5081135"/>
            <a:ext cx="1758578" cy="6498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F40-E20A-4C90-9952-EA5BE09D2FFB}" type="slidenum">
              <a:rPr lang="en-US" smtClean="0"/>
              <a:t>23</a:t>
            </a:fld>
            <a:endParaRPr lang="en-US"/>
          </a:p>
        </p:txBody>
      </p:sp>
      <p:pic>
        <p:nvPicPr>
          <p:cNvPr id="32" name="Picture 3" descr="C:\Users\mittal\AppData\Local\Microsoft\Windows\Temporary Internet Files\Content.IE5\PSZ03TKO\MC900434845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0" y="2558081"/>
            <a:ext cx="905515" cy="90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577654" y="1596994"/>
            <a:ext cx="1489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/>
              <a:t>Trusted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/>
              <a:t>Directory </a:t>
            </a:r>
            <a:endParaRPr 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Authority</a:t>
            </a:r>
            <a:endParaRPr lang="en-US" sz="1800" dirty="0"/>
          </a:p>
        </p:txBody>
      </p:sp>
      <p:pic>
        <p:nvPicPr>
          <p:cNvPr id="39" name="Picture 16" descr="j02857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05" y="3691148"/>
            <a:ext cx="704435" cy="6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j02857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82" y="4456605"/>
            <a:ext cx="704435" cy="6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j02857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70" y="4419938"/>
            <a:ext cx="704435" cy="61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3553068" y="3585884"/>
            <a:ext cx="421205" cy="12106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4455" y="56065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Guards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5255" y="517557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03696" y="29748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8595" y="5975835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Load balancing</a:t>
            </a:r>
          </a:p>
          <a:p>
            <a:r>
              <a:rPr lang="en-US" dirty="0" smtClean="0"/>
              <a:t>2. Exit policy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86400" y="1447801"/>
            <a:ext cx="3711029" cy="3592752"/>
            <a:chOff x="5486400" y="1447801"/>
            <a:chExt cx="3711029" cy="3592752"/>
          </a:xfrm>
        </p:grpSpPr>
        <p:grpSp>
          <p:nvGrpSpPr>
            <p:cNvPr id="15" name="Group 14"/>
            <p:cNvGrpSpPr/>
            <p:nvPr/>
          </p:nvGrpSpPr>
          <p:grpSpPr>
            <a:xfrm>
              <a:off x="5486400" y="1447801"/>
              <a:ext cx="3711029" cy="2848316"/>
              <a:chOff x="6276412" y="1621641"/>
              <a:chExt cx="2921017" cy="2674475"/>
            </a:xfrm>
          </p:grpSpPr>
          <p:sp>
            <p:nvSpPr>
              <p:cNvPr id="293918" name="Text Box 30"/>
              <p:cNvSpPr txBox="1">
                <a:spLocks noChangeArrowheads="1"/>
              </p:cNvSpPr>
              <p:nvPr/>
            </p:nvSpPr>
            <p:spPr bwMode="auto">
              <a:xfrm>
                <a:off x="6276412" y="1621641"/>
                <a:ext cx="944693" cy="541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/>
                  <a:t>Directory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dirty="0" smtClean="0"/>
                  <a:t>Servers</a:t>
                </a:r>
                <a:endParaRPr lang="en-US" sz="1800" dirty="0"/>
              </a:p>
            </p:txBody>
          </p:sp>
          <p:pic>
            <p:nvPicPr>
              <p:cNvPr id="37" name="Picture 3" descr="C:\Users\mittal\AppData\Local\Microsoft\Windows\Temporary Internet Files\Content.IE5\Q80RLVG7\MC900431564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2350" y="2243313"/>
                <a:ext cx="787501" cy="792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3" descr="C:\Users\mittal\AppData\Local\Microsoft\Windows\Temporary Internet Files\Content.IE5\Q80RLVG7\MC900431564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666" y="2785274"/>
                <a:ext cx="787501" cy="792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Arrow Connector 4"/>
              <p:cNvCxnSpPr>
                <a:endCxn id="37" idx="3"/>
              </p:cNvCxnSpPr>
              <p:nvPr/>
            </p:nvCxnSpPr>
            <p:spPr bwMode="auto">
              <a:xfrm flipH="1" flipV="1">
                <a:off x="7109851" y="2639688"/>
                <a:ext cx="1189617" cy="27682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Straight Arrow Connector 6"/>
              <p:cNvCxnSpPr>
                <a:endCxn id="38" idx="3"/>
              </p:cNvCxnSpPr>
              <p:nvPr/>
            </p:nvCxnSpPr>
            <p:spPr bwMode="auto">
              <a:xfrm flipH="1" flipV="1">
                <a:off x="7592167" y="3181649"/>
                <a:ext cx="711589" cy="201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7581281" y="3434342"/>
                <a:ext cx="161614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Signed</a:t>
                </a:r>
              </a:p>
              <a:p>
                <a:r>
                  <a:rPr lang="en-US" dirty="0" smtClean="0"/>
                  <a:t>Server list </a:t>
                </a:r>
              </a:p>
              <a:p>
                <a:r>
                  <a:rPr lang="en-US" sz="1400" dirty="0" smtClean="0"/>
                  <a:t>(relay descriptors)</a:t>
                </a:r>
                <a:endParaRPr lang="en-US" sz="1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954689" y="4243759"/>
              <a:ext cx="1152011" cy="796794"/>
              <a:chOff x="2879581" y="3850592"/>
              <a:chExt cx="1486730" cy="1106241"/>
            </a:xfrm>
          </p:grpSpPr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2879581" y="3850592"/>
                <a:ext cx="1486730" cy="10941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6" name="Picture 16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1528" y="3914955"/>
                <a:ext cx="371682" cy="324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7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7105" y="3914955"/>
                <a:ext cx="371682" cy="324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8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1528" y="4301133"/>
                <a:ext cx="371682" cy="324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9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7105" y="4236770"/>
                <a:ext cx="371682" cy="323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0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0734" y="3914955"/>
                <a:ext cx="371682" cy="323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1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0734" y="4236770"/>
                <a:ext cx="371682" cy="324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2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1528" y="4687312"/>
                <a:ext cx="309735" cy="2695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3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7105" y="4622949"/>
                <a:ext cx="371682" cy="324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4" descr="j0285750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067" y="4620267"/>
                <a:ext cx="371682" cy="324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C:\Users\mittal\AppData\Local\Microsoft\Windows\Temporary Internet Files\Content.IE5\T01AUK0U\MC900433903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0805" y="4380521"/>
              <a:ext cx="857250" cy="569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45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3901" grpId="0" animBg="1"/>
      <p:bldP spid="293902" grpId="0"/>
      <p:bldP spid="293913" grpId="0" animBg="1"/>
      <p:bldP spid="293914" grpId="0" animBg="1"/>
      <p:bldP spid="293915" grpId="0" animBg="1"/>
      <p:bldP spid="293917" grpId="0" animBg="1"/>
      <p:bldP spid="33" grpId="0"/>
      <p:bldP spid="44" grpId="0" animBg="1"/>
      <p:bldP spid="4" grpId="0"/>
      <p:bldP spid="6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62988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3333CC"/>
                </a:solidFill>
              </a:rPr>
              <a:t>Performance Problem in Tor’s Architecture:</a:t>
            </a:r>
            <a:r>
              <a:rPr lang="en-US" sz="3600" dirty="0">
                <a:solidFill>
                  <a:srgbClr val="3333CC"/>
                </a:solidFill>
              </a:rPr>
              <a:t> </a:t>
            </a:r>
            <a:r>
              <a:rPr lang="en-US" sz="3600" dirty="0" smtClean="0">
                <a:solidFill>
                  <a:srgbClr val="3333CC"/>
                </a:solidFill>
              </a:rPr>
              <a:t>Global View</a:t>
            </a:r>
            <a:endParaRPr lang="en-US" sz="3600" dirty="0">
              <a:solidFill>
                <a:srgbClr val="3333CC"/>
              </a:solidFill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view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scalable</a:t>
            </a:r>
          </a:p>
        </p:txBody>
      </p:sp>
      <p:pic>
        <p:nvPicPr>
          <p:cNvPr id="293920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77" y="1488602"/>
            <a:ext cx="7478185" cy="490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921" name="AutoShape 33"/>
          <p:cNvSpPr>
            <a:spLocks noChangeArrowheads="1"/>
          </p:cNvSpPr>
          <p:nvPr/>
        </p:nvSpPr>
        <p:spPr bwMode="auto">
          <a:xfrm>
            <a:off x="3565750" y="3078478"/>
            <a:ext cx="3294421" cy="1492491"/>
          </a:xfrm>
          <a:prstGeom prst="cloudCallout">
            <a:avLst>
              <a:gd name="adj1" fmla="val -58720"/>
              <a:gd name="adj2" fmla="val 50932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marL="342900" indent="-342900" algn="ctr"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Need solutions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without global system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6F40-E20A-4C90-9952-EA5BE09D2FFB}" type="slidenum">
              <a:rPr lang="en-US" smtClean="0"/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97812" y="2444249"/>
            <a:ext cx="4136030" cy="2786211"/>
            <a:chOff x="3456137" y="1621641"/>
            <a:chExt cx="4136030" cy="2786211"/>
          </a:xfrm>
        </p:grpSpPr>
        <p:pic>
          <p:nvPicPr>
            <p:cNvPr id="29389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2869" y="3753494"/>
              <a:ext cx="1053100" cy="654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3900" name="Picture 12" descr="j02920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137" y="2337242"/>
              <a:ext cx="743365" cy="707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3901" name="Line 13"/>
            <p:cNvSpPr>
              <a:spLocks noChangeShapeType="1"/>
            </p:cNvSpPr>
            <p:nvPr/>
          </p:nvSpPr>
          <p:spPr bwMode="auto">
            <a:xfrm>
              <a:off x="4447290" y="2530331"/>
              <a:ext cx="1610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902" name="Text Box 14"/>
            <p:cNvSpPr txBox="1">
              <a:spLocks noChangeArrowheads="1"/>
            </p:cNvSpPr>
            <p:nvPr/>
          </p:nvSpPr>
          <p:spPr bwMode="auto">
            <a:xfrm>
              <a:off x="4385343" y="2118675"/>
              <a:ext cx="1460918" cy="309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List of servers? </a:t>
              </a:r>
            </a:p>
          </p:txBody>
        </p:sp>
        <p:sp>
          <p:nvSpPr>
            <p:cNvPr id="293903" name="Rectangle 15"/>
            <p:cNvSpPr>
              <a:spLocks noChangeArrowheads="1"/>
            </p:cNvSpPr>
            <p:nvPr/>
          </p:nvSpPr>
          <p:spPr bwMode="auto">
            <a:xfrm>
              <a:off x="4633131" y="2852147"/>
              <a:ext cx="1486730" cy="1094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3904" name="Picture 16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78" y="2916510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5" name="Picture 17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55" y="2916510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6" name="Picture 18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78" y="3302688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7" name="Picture 19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55" y="3238325"/>
              <a:ext cx="371682" cy="32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8" name="Picture 20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284" y="2916510"/>
              <a:ext cx="371682" cy="323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09" name="Picture 21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284" y="3238325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10" name="Picture 22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078" y="3688867"/>
              <a:ext cx="309735" cy="26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11" name="Picture 23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55" y="3624504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912" name="Picture 24" descr="j02857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617" y="3621822"/>
              <a:ext cx="371682" cy="32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3913" name="Line 25"/>
            <p:cNvSpPr>
              <a:spLocks noChangeShapeType="1"/>
            </p:cNvSpPr>
            <p:nvPr/>
          </p:nvSpPr>
          <p:spPr bwMode="auto">
            <a:xfrm flipH="1">
              <a:off x="4439547" y="2691239"/>
              <a:ext cx="17345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914" name="Line 26"/>
            <p:cNvSpPr>
              <a:spLocks noChangeShapeType="1"/>
            </p:cNvSpPr>
            <p:nvPr/>
          </p:nvSpPr>
          <p:spPr bwMode="auto">
            <a:xfrm>
              <a:off x="4075608" y="3045236"/>
              <a:ext cx="619471" cy="386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915" name="Line 27"/>
            <p:cNvSpPr>
              <a:spLocks noChangeShapeType="1"/>
            </p:cNvSpPr>
            <p:nvPr/>
          </p:nvSpPr>
          <p:spPr bwMode="auto">
            <a:xfrm>
              <a:off x="5004814" y="3495778"/>
              <a:ext cx="247788" cy="25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916" name="Line 28"/>
            <p:cNvSpPr>
              <a:spLocks noChangeShapeType="1"/>
            </p:cNvSpPr>
            <p:nvPr/>
          </p:nvSpPr>
          <p:spPr bwMode="auto">
            <a:xfrm flipV="1">
              <a:off x="5500390" y="3109599"/>
              <a:ext cx="185841" cy="707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917" name="Line 29"/>
            <p:cNvSpPr>
              <a:spLocks noChangeShapeType="1"/>
            </p:cNvSpPr>
            <p:nvPr/>
          </p:nvSpPr>
          <p:spPr bwMode="auto">
            <a:xfrm>
              <a:off x="5934020" y="3109598"/>
              <a:ext cx="782080" cy="836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276412" y="1621641"/>
              <a:ext cx="1315755" cy="1956383"/>
              <a:chOff x="6276412" y="1621641"/>
              <a:chExt cx="1315755" cy="1956383"/>
            </a:xfrm>
          </p:grpSpPr>
          <p:sp>
            <p:nvSpPr>
              <p:cNvPr id="293918" name="Text Box 30"/>
              <p:cNvSpPr txBox="1">
                <a:spLocks noChangeArrowheads="1"/>
              </p:cNvSpPr>
              <p:nvPr/>
            </p:nvSpPr>
            <p:spPr bwMode="auto">
              <a:xfrm>
                <a:off x="6276412" y="1621641"/>
                <a:ext cx="944693" cy="5417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/>
                  <a:t>Directory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dirty="0" smtClean="0"/>
                  <a:t>Servers</a:t>
                </a:r>
                <a:endParaRPr lang="en-US" sz="1800" dirty="0"/>
              </a:p>
            </p:txBody>
          </p:sp>
          <p:pic>
            <p:nvPicPr>
              <p:cNvPr id="37" name="Picture 3" descr="C:\Users\mittal\AppData\Local\Microsoft\Windows\Temporary Internet Files\Content.IE5\Q80RLVG7\MC900431564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2350" y="2243313"/>
                <a:ext cx="787501" cy="792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3" descr="C:\Users\mittal\AppData\Local\Microsoft\Windows\Temporary Internet Files\Content.IE5\Q80RLVG7\MC900431564[1]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666" y="2785274"/>
                <a:ext cx="787501" cy="792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extBox 3"/>
          <p:cNvSpPr txBox="1"/>
          <p:nvPr/>
        </p:nvSpPr>
        <p:spPr>
          <a:xfrm>
            <a:off x="3565750" y="6394474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Torsk</a:t>
            </a:r>
            <a:r>
              <a:rPr lang="en-US" dirty="0" smtClean="0"/>
              <a:t> – CCS09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1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Current Solution:</a:t>
            </a:r>
            <a:br>
              <a:rPr lang="en-US" dirty="0" smtClean="0">
                <a:solidFill>
                  <a:srgbClr val="3333CC"/>
                </a:solidFill>
              </a:rPr>
            </a:br>
            <a:r>
              <a:rPr lang="en-US" dirty="0" smtClean="0">
                <a:solidFill>
                  <a:srgbClr val="3333CC"/>
                </a:solidFill>
              </a:rPr>
              <a:t>Peer-to-peer Paradigm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56001" cy="36575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Morphmix</a:t>
            </a:r>
            <a:r>
              <a:rPr lang="en-US" dirty="0" smtClean="0"/>
              <a:t> [WPES 04]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Broken [PETS 06]</a:t>
            </a:r>
          </a:p>
          <a:p>
            <a:r>
              <a:rPr lang="en-US" dirty="0" smtClean="0"/>
              <a:t>Salsa [CCS 06]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Broken [CCS 08, WPES 09]</a:t>
            </a:r>
          </a:p>
          <a:p>
            <a:r>
              <a:rPr lang="en-US" dirty="0" smtClean="0"/>
              <a:t>NISAN [CCS 09]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Broken [CCS 10]</a:t>
            </a:r>
          </a:p>
          <a:p>
            <a:r>
              <a:rPr lang="en-US" dirty="0" err="1" smtClean="0"/>
              <a:t>Torsk</a:t>
            </a:r>
            <a:r>
              <a:rPr lang="en-US" dirty="0" smtClean="0"/>
              <a:t> [CCS 09]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Broken [CCS 10]</a:t>
            </a:r>
          </a:p>
          <a:p>
            <a:r>
              <a:rPr lang="en-US" dirty="0" err="1" smtClean="0"/>
              <a:t>ShadowWalker</a:t>
            </a:r>
            <a:r>
              <a:rPr lang="en-US" dirty="0" smtClean="0"/>
              <a:t> [CCS 09]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Broken and fixed(??) [WPES 10]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976" y="5334000"/>
            <a:ext cx="8315225" cy="1200329"/>
          </a:xfrm>
          <a:prstGeom prst="rect">
            <a:avLst/>
          </a:prstGeom>
          <a:solidFill>
            <a:srgbClr val="3333CC"/>
          </a:solidFill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chemeClr val="bg1"/>
                </a:solidFill>
              </a:rPr>
              <a:t>Very hard </a:t>
            </a:r>
            <a:r>
              <a:rPr lang="en-US" sz="3600" dirty="0" smtClean="0">
                <a:solidFill>
                  <a:schemeClr val="bg1"/>
                </a:solidFill>
              </a:rPr>
              <a:t>to argue security of a distributed,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dynamic and complex P2P system.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Design Goals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scalable client-server architecture with easy to analyze security properties.</a:t>
            </a:r>
          </a:p>
          <a:p>
            <a:pPr lvl="1"/>
            <a:r>
              <a:rPr lang="en-US" dirty="0" smtClean="0"/>
              <a:t>Avoid increasing the attack surface</a:t>
            </a:r>
          </a:p>
          <a:p>
            <a:pPr lvl="2"/>
            <a:r>
              <a:rPr lang="en-US" dirty="0" smtClean="0"/>
              <a:t>Equivalent security to Tor</a:t>
            </a:r>
          </a:p>
          <a:p>
            <a:pPr lvl="1"/>
            <a:r>
              <a:rPr lang="en-US" dirty="0" smtClean="0"/>
              <a:t>Preserve Tor’s constraints	</a:t>
            </a:r>
          </a:p>
          <a:p>
            <a:pPr lvl="2"/>
            <a:r>
              <a:rPr lang="en-US" dirty="0" smtClean="0"/>
              <a:t>Guard/middle/exit relays,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Minimal changes </a:t>
            </a:r>
          </a:p>
          <a:p>
            <a:pPr lvl="2"/>
            <a:r>
              <a:rPr lang="en-US" dirty="0" smtClean="0"/>
              <a:t>Only relay selection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Key Observation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Need only 18 random middle/exit relays in 3 hours</a:t>
            </a:r>
          </a:p>
          <a:p>
            <a:pPr lvl="1"/>
            <a:r>
              <a:rPr lang="en-US" dirty="0" smtClean="0"/>
              <a:t>So don’t download all 2000! </a:t>
            </a:r>
          </a:p>
          <a:p>
            <a:r>
              <a:rPr lang="en-US" dirty="0" smtClean="0"/>
              <a:t>Naïve approach: download a few random relays from directory servers</a:t>
            </a:r>
          </a:p>
          <a:p>
            <a:pPr lvl="1"/>
            <a:r>
              <a:rPr lang="en-US" dirty="0" smtClean="0"/>
              <a:t>Problem: malicious servers</a:t>
            </a:r>
          </a:p>
          <a:p>
            <a:pPr lvl="1"/>
            <a:r>
              <a:rPr lang="en-US" dirty="0" smtClean="0"/>
              <a:t>Route fingerprinting attacks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21467" y="1907879"/>
            <a:ext cx="8169824" cy="1477328"/>
          </a:xfrm>
          <a:prstGeom prst="rect">
            <a:avLst/>
          </a:prstGeom>
          <a:solidFill>
            <a:srgbClr val="3333C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Download </a:t>
            </a:r>
            <a:r>
              <a:rPr lang="en-US" sz="2400" dirty="0">
                <a:solidFill>
                  <a:schemeClr val="bg1"/>
                </a:solidFill>
              </a:rPr>
              <a:t>selected relay descriptors </a:t>
            </a:r>
            <a:r>
              <a:rPr lang="en-US" sz="2400" dirty="0" smtClean="0">
                <a:solidFill>
                  <a:schemeClr val="bg1"/>
                </a:solidFill>
              </a:rPr>
              <a:t>without letting </a:t>
            </a:r>
            <a:r>
              <a:rPr lang="en-US" sz="2400" dirty="0">
                <a:solidFill>
                  <a:schemeClr val="bg1"/>
                </a:solidFill>
              </a:rPr>
              <a:t>directory 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servers </a:t>
            </a:r>
            <a:r>
              <a:rPr lang="en-US" sz="2400" dirty="0">
                <a:solidFill>
                  <a:schemeClr val="bg1"/>
                </a:solidFill>
              </a:rPr>
              <a:t>know the </a:t>
            </a:r>
            <a:r>
              <a:rPr lang="en-US" sz="2400" dirty="0" smtClean="0">
                <a:solidFill>
                  <a:schemeClr val="bg1"/>
                </a:solidFill>
              </a:rPr>
              <a:t>information </a:t>
            </a:r>
            <a:r>
              <a:rPr lang="en-US" sz="2400" dirty="0">
                <a:solidFill>
                  <a:schemeClr val="bg1"/>
                </a:solidFill>
              </a:rPr>
              <a:t>we asked </a:t>
            </a:r>
            <a:r>
              <a:rPr lang="en-US" sz="2400" dirty="0" smtClean="0">
                <a:solidFill>
                  <a:schemeClr val="bg1"/>
                </a:solidFill>
              </a:rPr>
              <a:t>for.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Private Information Retrieval (PIR)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3925" y="3479731"/>
            <a:ext cx="4993035" cy="1293926"/>
            <a:chOff x="5068873" y="3572800"/>
            <a:chExt cx="4054929" cy="977369"/>
          </a:xfrm>
        </p:grpSpPr>
        <p:pic>
          <p:nvPicPr>
            <p:cNvPr id="33" name="Picture 12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8873" y="3572800"/>
              <a:ext cx="685800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8" descr="j02857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587" y="3634485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8" descr="j02857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473" y="3664874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j02857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81" y="3659128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Connector 36"/>
            <p:cNvCxnSpPr>
              <a:stCxn id="33" idx="3"/>
              <a:endCxn id="34" idx="1"/>
            </p:cNvCxnSpPr>
            <p:nvPr/>
          </p:nvCxnSpPr>
          <p:spPr>
            <a:xfrm>
              <a:off x="5754673" y="3887125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38444" y="3915245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349430" y="3919781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126778" y="3897555"/>
              <a:ext cx="4129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251" y="3674248"/>
              <a:ext cx="881551" cy="527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6813788" y="4201450"/>
              <a:ext cx="428561" cy="34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7643344" y="4201450"/>
              <a:ext cx="428561" cy="348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2400" dirty="0" smtClean="0"/>
                <a:t>25</a:t>
              </a:r>
              <a:endParaRPr lang="en-US" sz="2400" dirty="0"/>
            </a:p>
          </p:txBody>
        </p:sp>
      </p:grpSp>
      <p:pic>
        <p:nvPicPr>
          <p:cNvPr id="56" name="Picture 17" descr="MCj0423848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66" y="3614037"/>
            <a:ext cx="392959" cy="5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63972" y="4644390"/>
            <a:ext cx="286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Inference: User likely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to be Bob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10489" y="1548109"/>
            <a:ext cx="5458196" cy="1710210"/>
            <a:chOff x="5169312" y="269213"/>
            <a:chExt cx="5458196" cy="1710210"/>
          </a:xfrm>
        </p:grpSpPr>
        <p:grpSp>
          <p:nvGrpSpPr>
            <p:cNvPr id="4" name="Group 3"/>
            <p:cNvGrpSpPr/>
            <p:nvPr/>
          </p:nvGrpSpPr>
          <p:grpSpPr>
            <a:xfrm>
              <a:off x="5169312" y="269213"/>
              <a:ext cx="5458196" cy="1710210"/>
              <a:chOff x="4962921" y="1811589"/>
              <a:chExt cx="3767642" cy="1315999"/>
            </a:xfrm>
          </p:grpSpPr>
          <p:pic>
            <p:nvPicPr>
              <p:cNvPr id="30" name="Picture 18" descr="j028575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1029" y="1975907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2921" y="1859491"/>
                <a:ext cx="685800" cy="62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7757145" y="1841810"/>
                <a:ext cx="973418" cy="639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Directory </a:t>
                </a:r>
              </a:p>
              <a:p>
                <a:r>
                  <a:rPr lang="en-US" sz="2400" dirty="0" smtClean="0"/>
                  <a:t>Server</a:t>
                </a:r>
                <a:endParaRPr lang="en-US" sz="2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31883" y="1811589"/>
                <a:ext cx="1319269" cy="355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Relay # 10, 25</a:t>
                </a:r>
                <a:endParaRPr lang="en-US" sz="2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561037" y="2488140"/>
                <a:ext cx="1716505" cy="639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10: IP address, key</a:t>
                </a:r>
                <a:endParaRPr lang="en-US" sz="2400" dirty="0"/>
              </a:p>
              <a:p>
                <a:r>
                  <a:rPr lang="en-US" sz="2400" dirty="0" smtClean="0"/>
                  <a:t>25: IP address, key</a:t>
                </a:r>
                <a:endParaRPr lang="en-US" sz="2400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5768464" y="2164975"/>
                <a:ext cx="138248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844664" y="2298700"/>
                <a:ext cx="12246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5193809" y="1194593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55" name="Picture 17" descr="MCj0423848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73" y="1778941"/>
            <a:ext cx="392959" cy="5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88" y="3601627"/>
            <a:ext cx="2916524" cy="29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Private Information Retrieval (PIR)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Information theoretic PIR</a:t>
            </a:r>
          </a:p>
          <a:p>
            <a:pPr lvl="1"/>
            <a:r>
              <a:rPr lang="en-US" dirty="0" smtClean="0"/>
              <a:t>Multi-server protocol</a:t>
            </a:r>
          </a:p>
          <a:p>
            <a:pPr lvl="1"/>
            <a:r>
              <a:rPr lang="en-US" dirty="0" smtClean="0"/>
              <a:t>Threshold number of servers don’t collude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Computational PIR</a:t>
            </a:r>
          </a:p>
          <a:p>
            <a:pPr lvl="1"/>
            <a:r>
              <a:rPr lang="en-US" dirty="0" smtClean="0"/>
              <a:t>Single server protocol</a:t>
            </a:r>
          </a:p>
          <a:p>
            <a:pPr lvl="1"/>
            <a:r>
              <a:rPr lang="en-US" dirty="0" smtClean="0"/>
              <a:t>Computational assumption on server</a:t>
            </a:r>
          </a:p>
          <a:p>
            <a:endParaRPr lang="en-US" dirty="0" smtClean="0"/>
          </a:p>
          <a:p>
            <a:r>
              <a:rPr lang="en-US" dirty="0" smtClean="0"/>
              <a:t>Only ITPIR-Tor in this talk</a:t>
            </a:r>
          </a:p>
          <a:p>
            <a:pPr lvl="1"/>
            <a:r>
              <a:rPr lang="en-US" dirty="0" smtClean="0"/>
              <a:t>See paper for CPIR-Tor</a:t>
            </a:r>
            <a:endParaRPr lang="en-US" dirty="0"/>
          </a:p>
        </p:txBody>
      </p:sp>
      <p:pic>
        <p:nvPicPr>
          <p:cNvPr id="4" name="Picture 12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023" y="2298603"/>
            <a:ext cx="6858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22" y="1401790"/>
            <a:ext cx="609600" cy="5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58" y="2425842"/>
            <a:ext cx="609600" cy="5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5690181" y="1572741"/>
            <a:ext cx="1181100" cy="65940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67338" y="3016990"/>
            <a:ext cx="1104900" cy="54900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253" y="4667874"/>
            <a:ext cx="6858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53" y="4784291"/>
            <a:ext cx="609600" cy="5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5890403" y="5040407"/>
            <a:ext cx="113211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28</a:t>
            </a:fld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739167" y="1719975"/>
            <a:ext cx="1068630" cy="608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683736" y="3067484"/>
            <a:ext cx="1069078" cy="52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1632743">
            <a:off x="5853427" y="3282876"/>
            <a:ext cx="52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R</a:t>
            </a:r>
            <a:r>
              <a:rPr lang="en-US" sz="2400" baseline="-25000" dirty="0"/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16023" y="19148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36064" y="28619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04900" y="47842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576557" y="3854248"/>
            <a:ext cx="115698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Database</a:t>
            </a:r>
            <a:endParaRPr lang="en-US" sz="2000" dirty="0"/>
          </a:p>
        </p:txBody>
      </p:sp>
      <p:pic>
        <p:nvPicPr>
          <p:cNvPr id="96" name="Picture 18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33" y="3412684"/>
            <a:ext cx="609600" cy="5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137529" y="39249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7832949" y="2150837"/>
            <a:ext cx="615451" cy="711097"/>
            <a:chOff x="5663554" y="4078933"/>
            <a:chExt cx="615451" cy="711097"/>
          </a:xfrm>
        </p:grpSpPr>
        <p:sp>
          <p:nvSpPr>
            <p:cNvPr id="99" name="Rectangle 98"/>
            <p:cNvSpPr/>
            <p:nvPr/>
          </p:nvSpPr>
          <p:spPr>
            <a:xfrm>
              <a:off x="5665011" y="4345593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65011" y="4256707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665011" y="443448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63554" y="4523331"/>
              <a:ext cx="613987" cy="88886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663554" y="416782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663555" y="407893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665017" y="4612256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665015" y="470114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834406" y="3079141"/>
            <a:ext cx="615451" cy="711097"/>
            <a:chOff x="5663554" y="4078933"/>
            <a:chExt cx="615451" cy="711097"/>
          </a:xfrm>
        </p:grpSpPr>
        <p:sp>
          <p:nvSpPr>
            <p:cNvPr id="108" name="Rectangle 107"/>
            <p:cNvSpPr/>
            <p:nvPr/>
          </p:nvSpPr>
          <p:spPr>
            <a:xfrm>
              <a:off x="5665011" y="4345593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665011" y="4256707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665011" y="443448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663554" y="4523331"/>
              <a:ext cx="613987" cy="88886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663554" y="416782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663555" y="407893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65017" y="4612256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665015" y="470114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883733" y="4659307"/>
            <a:ext cx="615451" cy="711097"/>
            <a:chOff x="5663554" y="4078933"/>
            <a:chExt cx="615451" cy="711097"/>
          </a:xfrm>
        </p:grpSpPr>
        <p:sp>
          <p:nvSpPr>
            <p:cNvPr id="117" name="Rectangle 116"/>
            <p:cNvSpPr/>
            <p:nvPr/>
          </p:nvSpPr>
          <p:spPr>
            <a:xfrm>
              <a:off x="5665011" y="4345593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65011" y="4256707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65011" y="443448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663554" y="4523331"/>
              <a:ext cx="613987" cy="88886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663554" y="416782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663555" y="407893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665017" y="4612256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665015" y="470114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7694324" y="5486400"/>
            <a:ext cx="115698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Database</a:t>
            </a:r>
            <a:endParaRPr lang="en-US" sz="20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5853039" y="2639678"/>
            <a:ext cx="1132114" cy="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5853039" y="2728603"/>
            <a:ext cx="1078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9894840">
            <a:off x="6168924" y="1751365"/>
            <a:ext cx="152669" cy="102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1707285">
            <a:off x="6288637" y="3155002"/>
            <a:ext cx="152669" cy="102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446739" y="2488725"/>
            <a:ext cx="138040" cy="124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 rot="256181">
            <a:off x="6280657" y="2628187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R</a:t>
            </a:r>
            <a:r>
              <a:rPr lang="en-US" sz="2400" baseline="-25000" dirty="0" smtClean="0"/>
              <a:t>B</a:t>
            </a:r>
            <a:endParaRPr lang="en-US" sz="2400" baseline="-25000" dirty="0"/>
          </a:p>
        </p:txBody>
      </p:sp>
      <p:sp>
        <p:nvSpPr>
          <p:cNvPr id="140" name="TextBox 139"/>
          <p:cNvSpPr txBox="1"/>
          <p:nvPr/>
        </p:nvSpPr>
        <p:spPr>
          <a:xfrm rot="19993127">
            <a:off x="6132422" y="1896421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R</a:t>
            </a:r>
            <a:r>
              <a:rPr lang="en-US" sz="2400" baseline="-25000" dirty="0"/>
              <a:t>A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5853040" y="5157269"/>
            <a:ext cx="1132113" cy="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336742" y="4810686"/>
            <a:ext cx="228449" cy="141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245099" y="526429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endParaRPr lang="en-US" sz="2400" baseline="-25000" dirty="0"/>
          </a:p>
        </p:txBody>
      </p:sp>
      <p:pic>
        <p:nvPicPr>
          <p:cNvPr id="142" name="Picture 17" descr="MCj042384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85" y="1421149"/>
            <a:ext cx="339479" cy="3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7" descr="MCj042384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82" y="2425842"/>
            <a:ext cx="339479" cy="3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7" descr="MCj0423848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29" y="4784291"/>
            <a:ext cx="339479" cy="3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/>
          <p:cNvGrpSpPr/>
          <p:nvPr/>
        </p:nvGrpSpPr>
        <p:grpSpPr>
          <a:xfrm>
            <a:off x="7814743" y="1243375"/>
            <a:ext cx="615451" cy="711097"/>
            <a:chOff x="5663554" y="4078933"/>
            <a:chExt cx="615451" cy="711097"/>
          </a:xfrm>
        </p:grpSpPr>
        <p:sp>
          <p:nvSpPr>
            <p:cNvPr id="82" name="Rectangle 81"/>
            <p:cNvSpPr/>
            <p:nvPr/>
          </p:nvSpPr>
          <p:spPr>
            <a:xfrm>
              <a:off x="5665011" y="4345593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665011" y="4256707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665011" y="443448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665018" y="4523331"/>
              <a:ext cx="613987" cy="88886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63554" y="4167820"/>
              <a:ext cx="613987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663555" y="407893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665017" y="4612256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665015" y="4701143"/>
              <a:ext cx="613988" cy="88887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49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34" grpId="0" animBg="1"/>
      <p:bldP spid="39" grpId="0" animBg="1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927320" y="2960310"/>
            <a:ext cx="5444248" cy="2869620"/>
            <a:chOff x="4654179" y="1330502"/>
            <a:chExt cx="4326142" cy="2411981"/>
          </a:xfrm>
        </p:grpSpPr>
        <p:grpSp>
          <p:nvGrpSpPr>
            <p:cNvPr id="43" name="Group 42"/>
            <p:cNvGrpSpPr/>
            <p:nvPr/>
          </p:nvGrpSpPr>
          <p:grpSpPr>
            <a:xfrm>
              <a:off x="4654179" y="1330502"/>
              <a:ext cx="4054929" cy="2411981"/>
              <a:chOff x="4654179" y="1330502"/>
              <a:chExt cx="4054929" cy="2411981"/>
            </a:xfrm>
          </p:grpSpPr>
          <p:pic>
            <p:nvPicPr>
              <p:cNvPr id="5" name="Picture 12" descr="j02920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4179" y="1970644"/>
                <a:ext cx="685800" cy="62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3893" y="2032329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6779" y="2062718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8987" y="2056972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/>
              <p:cNvCxnSpPr>
                <a:stCxn id="5" idx="3"/>
                <a:endCxn id="6" idx="1"/>
              </p:cNvCxnSpPr>
              <p:nvPr/>
            </p:nvCxnSpPr>
            <p:spPr>
              <a:xfrm>
                <a:off x="5339979" y="2284969"/>
                <a:ext cx="293914" cy="3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123750" y="2313089"/>
                <a:ext cx="293914" cy="3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934736" y="2317625"/>
                <a:ext cx="293914" cy="3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712084" y="2295399"/>
                <a:ext cx="4129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7557" y="2072092"/>
                <a:ext cx="881551" cy="527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6488628" y="2599294"/>
                <a:ext cx="787395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1600" dirty="0" smtClean="0"/>
                  <a:t>Middle</a:t>
                </a:r>
                <a:endParaRPr lang="en-US" sz="1600" dirty="0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7249842" y="2599294"/>
                <a:ext cx="52610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1600" dirty="0" smtClean="0"/>
                  <a:t>Exit</a:t>
                </a:r>
                <a:endParaRPr lang="en-US" sz="1600" dirty="0"/>
              </a:p>
            </p:txBody>
          </p:sp>
          <p:pic>
            <p:nvPicPr>
              <p:cNvPr id="17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107" y="2768571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5544995" y="3403929"/>
                <a:ext cx="857927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1600" dirty="0" smtClean="0"/>
                  <a:t>Guards</a:t>
                </a:r>
                <a:endParaRPr lang="en-US" sz="1600" dirty="0"/>
              </a:p>
            </p:txBody>
          </p:sp>
          <p:pic>
            <p:nvPicPr>
              <p:cNvPr id="18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1107" y="1346529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7" descr="MCj04238480000[1]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791" y="1330502"/>
                <a:ext cx="392959" cy="50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7" descr="MCj04238480000[1]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2213" y="1988486"/>
                <a:ext cx="392959" cy="50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7" descr="MCj04238480000[1]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2213" y="2685056"/>
                <a:ext cx="392959" cy="50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7" descr="MCj04238480000[1]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1116" y="2001376"/>
                <a:ext cx="392959" cy="50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6406779" y="1475864"/>
              <a:ext cx="2573542" cy="38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333CC"/>
                  </a:solidFill>
                </a:rPr>
                <a:t>Exit relay compromised: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ITPIR-Tor: Database Locations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709989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Tor places significant trust in guard relays</a:t>
            </a:r>
          </a:p>
          <a:p>
            <a:pPr lvl="1"/>
            <a:r>
              <a:rPr lang="en-US" sz="2000" dirty="0" smtClean="0"/>
              <a:t>3 compromised guard relays suffice to undermine user anonymity in Tor.</a:t>
            </a:r>
          </a:p>
          <a:p>
            <a:r>
              <a:rPr lang="en-US" sz="2800" dirty="0" smtClean="0">
                <a:solidFill>
                  <a:srgbClr val="3333CC"/>
                </a:solidFill>
              </a:rPr>
              <a:t>Choose client’s guard </a:t>
            </a:r>
            <a:r>
              <a:rPr lang="en-US" sz="2800" dirty="0">
                <a:solidFill>
                  <a:srgbClr val="3333CC"/>
                </a:solidFill>
              </a:rPr>
              <a:t>relays to be directory </a:t>
            </a:r>
            <a:r>
              <a:rPr lang="en-US" sz="2800" dirty="0" smtClean="0">
                <a:solidFill>
                  <a:srgbClr val="3333CC"/>
                </a:solidFill>
              </a:rPr>
              <a:t>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29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11014" y="3053914"/>
            <a:ext cx="5210894" cy="2639036"/>
            <a:chOff x="4723863" y="3877897"/>
            <a:chExt cx="4054929" cy="2411981"/>
          </a:xfrm>
        </p:grpSpPr>
        <p:pic>
          <p:nvPicPr>
            <p:cNvPr id="23" name="Picture 12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863" y="4518039"/>
              <a:ext cx="685800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577" y="4579724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463" y="4610113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671" y="4604367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Connector 26"/>
            <p:cNvCxnSpPr>
              <a:stCxn id="23" idx="3"/>
              <a:endCxn id="24" idx="1"/>
            </p:cNvCxnSpPr>
            <p:nvPr/>
          </p:nvCxnSpPr>
          <p:spPr>
            <a:xfrm>
              <a:off x="5409663" y="4832364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93434" y="4860484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04420" y="4865020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81768" y="4842794"/>
              <a:ext cx="4129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241" y="4619487"/>
              <a:ext cx="881551" cy="527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6558312" y="5146689"/>
              <a:ext cx="7873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600" dirty="0" smtClean="0"/>
                <a:t>Middle</a:t>
              </a:r>
              <a:endParaRPr lang="en-US" sz="1600" dirty="0"/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7319526" y="5146689"/>
              <a:ext cx="5261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600" dirty="0" smtClean="0"/>
                <a:t>Exit</a:t>
              </a:r>
              <a:endParaRPr lang="en-US" sz="1600" dirty="0"/>
            </a:p>
          </p:txBody>
        </p:sp>
        <p:pic>
          <p:nvPicPr>
            <p:cNvPr id="34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791" y="5315966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5614679" y="5951324"/>
              <a:ext cx="85792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600" dirty="0" smtClean="0"/>
                <a:t>Guards</a:t>
              </a:r>
              <a:endParaRPr lang="en-US" sz="1600" dirty="0"/>
            </a:p>
          </p:txBody>
        </p:sp>
        <p:pic>
          <p:nvPicPr>
            <p:cNvPr id="36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791" y="3893924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7" descr="MCj0423848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475" y="3877897"/>
              <a:ext cx="392959" cy="50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7" descr="MCj0423848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897" y="4535881"/>
              <a:ext cx="392959" cy="50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7" descr="MCj0423848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897" y="5232451"/>
              <a:ext cx="392959" cy="50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6711579" y="4014149"/>
              <a:ext cx="1748803" cy="421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33CC"/>
                  </a:solidFill>
                </a:rPr>
                <a:t>Exit relay honest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912635" y="4975943"/>
            <a:ext cx="38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End-to-end Timing Analysis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49396" y="4965475"/>
            <a:ext cx="1791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Deny Service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95486" y="3553108"/>
            <a:ext cx="6871703" cy="2639036"/>
            <a:chOff x="4723863" y="3877897"/>
            <a:chExt cx="5347311" cy="2411981"/>
          </a:xfrm>
        </p:grpSpPr>
        <p:pic>
          <p:nvPicPr>
            <p:cNvPr id="49" name="Picture 12" descr="j02920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863" y="4518039"/>
              <a:ext cx="685800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577" y="4579724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463" y="4610113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671" y="4604367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Connector 52"/>
            <p:cNvCxnSpPr>
              <a:stCxn id="49" idx="3"/>
              <a:endCxn id="50" idx="1"/>
            </p:cNvCxnSpPr>
            <p:nvPr/>
          </p:nvCxnSpPr>
          <p:spPr>
            <a:xfrm>
              <a:off x="5409663" y="4832364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93434" y="4860484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004420" y="4865020"/>
              <a:ext cx="293914" cy="3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81768" y="4842794"/>
              <a:ext cx="4129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241" y="4619487"/>
              <a:ext cx="881551" cy="527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6558312" y="5146689"/>
              <a:ext cx="7873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600" dirty="0" smtClean="0"/>
                <a:t>Middle</a:t>
              </a:r>
              <a:endParaRPr lang="en-US" sz="1600" dirty="0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7319526" y="5146689"/>
              <a:ext cx="52610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600" dirty="0" smtClean="0"/>
                <a:t>Exit</a:t>
              </a:r>
              <a:endParaRPr lang="en-US" sz="1600" dirty="0"/>
            </a:p>
          </p:txBody>
        </p:sp>
        <p:pic>
          <p:nvPicPr>
            <p:cNvPr id="60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791" y="5315966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5614679" y="5951324"/>
              <a:ext cx="85792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600" dirty="0" smtClean="0"/>
                <a:t>Guards</a:t>
              </a:r>
              <a:endParaRPr lang="en-US" sz="1600" dirty="0"/>
            </a:p>
          </p:txBody>
        </p:sp>
        <p:pic>
          <p:nvPicPr>
            <p:cNvPr id="62" name="Picture 18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791" y="3893924"/>
              <a:ext cx="609600" cy="512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7" descr="MCj0423848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475" y="3877897"/>
              <a:ext cx="392959" cy="50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7" descr="MCj0423848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897" y="4535881"/>
              <a:ext cx="392959" cy="50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6711579" y="4014149"/>
              <a:ext cx="3359595" cy="421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3333CC"/>
                  </a:solidFill>
                </a:rPr>
                <a:t>At least one guard relay is honest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69832" y="5322526"/>
            <a:ext cx="384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ITPIR guarantees user privacy</a:t>
            </a:r>
            <a:endParaRPr lang="en-US" sz="2400" dirty="0">
              <a:solidFill>
                <a:srgbClr val="3333CC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95486" y="3553108"/>
            <a:ext cx="6422414" cy="2639036"/>
            <a:chOff x="8908587" y="3133252"/>
            <a:chExt cx="6422414" cy="2639036"/>
          </a:xfrm>
        </p:grpSpPr>
        <p:grpSp>
          <p:nvGrpSpPr>
            <p:cNvPr id="67" name="Group 66"/>
            <p:cNvGrpSpPr/>
            <p:nvPr/>
          </p:nvGrpSpPr>
          <p:grpSpPr>
            <a:xfrm>
              <a:off x="8908587" y="3133252"/>
              <a:ext cx="6422414" cy="2639036"/>
              <a:chOff x="4723863" y="3877897"/>
              <a:chExt cx="4997691" cy="2411981"/>
            </a:xfrm>
          </p:grpSpPr>
          <p:pic>
            <p:nvPicPr>
              <p:cNvPr id="68" name="Picture 12" descr="j02920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3863" y="4518039"/>
                <a:ext cx="685800" cy="628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3577" y="4579724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6463" y="4610113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8671" y="4604367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2" name="Straight Connector 71"/>
              <p:cNvCxnSpPr>
                <a:stCxn id="68" idx="3"/>
                <a:endCxn id="69" idx="1"/>
              </p:cNvCxnSpPr>
              <p:nvPr/>
            </p:nvCxnSpPr>
            <p:spPr>
              <a:xfrm>
                <a:off x="5409663" y="4832364"/>
                <a:ext cx="293914" cy="3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193434" y="4860484"/>
                <a:ext cx="293914" cy="3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004420" y="4865020"/>
                <a:ext cx="293914" cy="34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781768" y="4842794"/>
                <a:ext cx="4129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7241" y="4619487"/>
                <a:ext cx="881551" cy="527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7" name="Text Box 14"/>
              <p:cNvSpPr txBox="1">
                <a:spLocks noChangeArrowheads="1"/>
              </p:cNvSpPr>
              <p:nvPr/>
            </p:nvSpPr>
            <p:spPr bwMode="auto">
              <a:xfrm>
                <a:off x="6558312" y="5146689"/>
                <a:ext cx="787395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1600" dirty="0" smtClean="0"/>
                  <a:t>Middle</a:t>
                </a:r>
                <a:endParaRPr lang="en-US" sz="1600" dirty="0"/>
              </a:p>
            </p:txBody>
          </p:sp>
          <p:sp>
            <p:nvSpPr>
              <p:cNvPr id="78" name="Text Box 14"/>
              <p:cNvSpPr txBox="1">
                <a:spLocks noChangeArrowheads="1"/>
              </p:cNvSpPr>
              <p:nvPr/>
            </p:nvSpPr>
            <p:spPr bwMode="auto">
              <a:xfrm>
                <a:off x="7319526" y="5146689"/>
                <a:ext cx="52610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1600" dirty="0" smtClean="0"/>
                  <a:t>Exit</a:t>
                </a:r>
                <a:endParaRPr lang="en-US" sz="1600" dirty="0"/>
              </a:p>
            </p:txBody>
          </p:sp>
          <p:pic>
            <p:nvPicPr>
              <p:cNvPr id="79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791" y="5315966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Text Box 14"/>
              <p:cNvSpPr txBox="1">
                <a:spLocks noChangeArrowheads="1"/>
              </p:cNvSpPr>
              <p:nvPr/>
            </p:nvSpPr>
            <p:spPr bwMode="auto">
              <a:xfrm>
                <a:off x="5614679" y="5951324"/>
                <a:ext cx="857927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1600" dirty="0" smtClean="0"/>
                  <a:t>Guards</a:t>
                </a:r>
                <a:endParaRPr lang="en-US" sz="1600" dirty="0"/>
              </a:p>
            </p:txBody>
          </p:sp>
          <p:pic>
            <p:nvPicPr>
              <p:cNvPr id="81" name="Picture 18" descr="j02857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791" y="3893924"/>
                <a:ext cx="609600" cy="5122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7" descr="MCj04238480000[1]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0475" y="3877897"/>
                <a:ext cx="392959" cy="50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7" descr="MCj04238480000[1]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1897" y="4535881"/>
                <a:ext cx="392959" cy="505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6711579" y="4014149"/>
                <a:ext cx="3009975" cy="421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All guard relays compromised</a:t>
                </a:r>
              </a:p>
            </p:txBody>
          </p:sp>
        </p:grpSp>
        <p:pic>
          <p:nvPicPr>
            <p:cNvPr id="85" name="Picture 17" descr="MCj0423848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6794" y="4638116"/>
              <a:ext cx="504982" cy="55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/>
          <p:cNvSpPr txBox="1"/>
          <p:nvPr/>
        </p:nvSpPr>
        <p:spPr>
          <a:xfrm>
            <a:off x="3791081" y="5280654"/>
            <a:ext cx="520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ITPIR does not provide privacy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But in this case, Tor anonymity broken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8966" y="4156221"/>
            <a:ext cx="8169824" cy="861774"/>
          </a:xfrm>
          <a:prstGeom prst="rect">
            <a:avLst/>
          </a:prstGeom>
          <a:solidFill>
            <a:srgbClr val="3333CC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Equivalent security to the current Tor network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7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7" grpId="0"/>
      <p:bldP spid="47" grpId="1"/>
      <p:bldP spid="40" grpId="0"/>
      <p:bldP spid="40" grpId="1"/>
      <p:bldP spid="87" grpId="0"/>
      <p:bldP spid="87" grpId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Observation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000" dirty="0"/>
              <a:t>The owners </a:t>
            </a:r>
            <a:r>
              <a:rPr lang="en-GB" sz="2000" dirty="0" smtClean="0"/>
              <a:t>of the </a:t>
            </a:r>
            <a:r>
              <a:rPr lang="pl-PL" sz="2000" dirty="0" err="1" smtClean="0"/>
              <a:t>database</a:t>
            </a:r>
            <a:r>
              <a:rPr lang="pl-PL" sz="2000" dirty="0" smtClean="0"/>
              <a:t> </a:t>
            </a:r>
            <a:r>
              <a:rPr lang="en-GB" sz="2000" dirty="0" smtClean="0"/>
              <a:t>know </a:t>
            </a:r>
            <a:r>
              <a:rPr lang="en-GB" sz="2000" dirty="0"/>
              <a:t>a lot about the users</a:t>
            </a:r>
            <a:r>
              <a:rPr lang="en-GB" sz="2000" dirty="0" smtClean="0"/>
              <a:t>!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000" dirty="0">
              <a:solidFill>
                <a:srgbClr val="333399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000" dirty="0" smtClean="0">
                <a:solidFill>
                  <a:srgbClr val="333399"/>
                </a:solidFill>
              </a:rPr>
              <a:t>This </a:t>
            </a:r>
            <a:r>
              <a:rPr lang="en-GB" sz="2000" dirty="0">
                <a:solidFill>
                  <a:srgbClr val="333399"/>
                </a:solidFill>
              </a:rPr>
              <a:t>poses a risk to users’ privacy.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000" dirty="0">
              <a:solidFill>
                <a:srgbClr val="333399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000" dirty="0"/>
              <a:t>E.g. consider database with stock prices…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0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000" dirty="0"/>
              <a:t>Can we do something about it?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000" dirty="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000" dirty="0"/>
              <a:t>  Yes, we can: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GB" sz="2000" dirty="0"/>
          </a:p>
          <a:p>
            <a:pPr>
              <a:lnSpc>
                <a:spcPct val="80000"/>
              </a:lnSpc>
            </a:pPr>
            <a:r>
              <a:rPr lang="en-GB" sz="2000" b="1" dirty="0"/>
              <a:t>trust</a:t>
            </a:r>
            <a:r>
              <a:rPr lang="en-GB" sz="2000" dirty="0"/>
              <a:t> them that they will protect our secrecy,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GB" sz="2000" dirty="0"/>
              <a:t>                                           or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use </a:t>
            </a:r>
            <a:r>
              <a:rPr lang="en-GB" sz="2000" b="1" dirty="0"/>
              <a:t>cryptography</a:t>
            </a:r>
            <a:r>
              <a:rPr lang="en-GB" sz="2000" dirty="0"/>
              <a:t>!</a:t>
            </a:r>
            <a:endParaRPr lang="en-US" sz="2000" dirty="0"/>
          </a:p>
        </p:txBody>
      </p:sp>
      <p:sp>
        <p:nvSpPr>
          <p:cNvPr id="253956" name="AutoShape 4"/>
          <p:cNvSpPr>
            <a:spLocks noChangeArrowheads="1"/>
          </p:cNvSpPr>
          <p:nvPr/>
        </p:nvSpPr>
        <p:spPr bwMode="auto">
          <a:xfrm>
            <a:off x="152400" y="3124200"/>
            <a:ext cx="2133600" cy="609600"/>
          </a:xfrm>
          <a:prstGeom prst="wedgeRectCallout">
            <a:avLst>
              <a:gd name="adj1" fmla="val 21949"/>
              <a:gd name="adj2" fmla="val 273699"/>
            </a:avLst>
          </a:prstGeom>
          <a:solidFill>
            <a:srgbClr val="862626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381000" y="3200400"/>
            <a:ext cx="170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Really?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57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 animBg="1"/>
      <p:bldP spid="253956" grpId="1" animBg="1"/>
      <p:bldP spid="2539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ITPIR-Tor</a:t>
            </a:r>
            <a:br>
              <a:rPr lang="en-US" dirty="0" smtClean="0">
                <a:solidFill>
                  <a:srgbClr val="3333CC"/>
                </a:solidFill>
              </a:rPr>
            </a:br>
            <a:r>
              <a:rPr lang="en-US" dirty="0" smtClean="0">
                <a:solidFill>
                  <a:srgbClr val="3333CC"/>
                </a:solidFill>
              </a:rPr>
              <a:t>Database Organization and Formatting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iddles, exits</a:t>
            </a:r>
          </a:p>
          <a:p>
            <a:pPr lvl="1"/>
            <a:r>
              <a:rPr lang="en-US" dirty="0" smtClean="0"/>
              <a:t>Separate databases</a:t>
            </a:r>
          </a:p>
          <a:p>
            <a:r>
              <a:rPr lang="en-US" dirty="0" smtClean="0"/>
              <a:t>Exit policies</a:t>
            </a:r>
          </a:p>
          <a:p>
            <a:pPr lvl="1"/>
            <a:r>
              <a:rPr lang="en-US" dirty="0" smtClean="0"/>
              <a:t>Standardized exit policies</a:t>
            </a:r>
          </a:p>
          <a:p>
            <a:pPr lvl="1"/>
            <a:r>
              <a:rPr lang="en-US" dirty="0" smtClean="0"/>
              <a:t>Relays grouped by exit policies</a:t>
            </a:r>
          </a:p>
          <a:p>
            <a:r>
              <a:rPr lang="en-US" dirty="0" smtClean="0"/>
              <a:t> Load balancing</a:t>
            </a:r>
          </a:p>
          <a:p>
            <a:pPr lvl="1"/>
            <a:r>
              <a:rPr lang="en-US" dirty="0" smtClean="0"/>
              <a:t>Relays sorted by bandwidth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37389" y="1892649"/>
            <a:ext cx="160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Relay </a:t>
            </a:r>
          </a:p>
          <a:p>
            <a:r>
              <a:rPr lang="en-US" sz="2400" dirty="0" smtClean="0"/>
              <a:t>Descriptors</a:t>
            </a:r>
            <a:endParaRPr lang="en-US" sz="24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50343" y="2875994"/>
            <a:ext cx="1745743" cy="2690658"/>
            <a:chOff x="7746928" y="2556774"/>
            <a:chExt cx="1745743" cy="2690658"/>
          </a:xfrm>
        </p:grpSpPr>
        <p:sp>
          <p:nvSpPr>
            <p:cNvPr id="34" name="Right Brace 33"/>
            <p:cNvSpPr/>
            <p:nvPr/>
          </p:nvSpPr>
          <p:spPr>
            <a:xfrm>
              <a:off x="7753242" y="2556774"/>
              <a:ext cx="128869" cy="1049038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7753242" y="3625704"/>
              <a:ext cx="128869" cy="479868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7746928" y="4176143"/>
              <a:ext cx="135183" cy="563458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75897" y="2988046"/>
              <a:ext cx="1417055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Exit Policy 1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56543" y="3665583"/>
              <a:ext cx="1417055" cy="40011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Exit Policy 2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75897" y="4231769"/>
              <a:ext cx="1516774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Non-standard </a:t>
              </a:r>
            </a:p>
            <a:p>
              <a:r>
                <a:rPr lang="en-US" sz="2000" dirty="0" smtClean="0"/>
                <a:t>Exit policies</a:t>
              </a:r>
              <a:endParaRPr lang="en-US" sz="2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80307" y="2811135"/>
            <a:ext cx="2014608" cy="2649678"/>
            <a:chOff x="5640191" y="2523921"/>
            <a:chExt cx="2014608" cy="1450083"/>
          </a:xfrm>
        </p:grpSpPr>
        <p:sp>
          <p:nvSpPr>
            <p:cNvPr id="8" name="TextBox 7"/>
            <p:cNvSpPr txBox="1"/>
            <p:nvPr/>
          </p:nvSpPr>
          <p:spPr>
            <a:xfrm>
              <a:off x="5642366" y="3721350"/>
              <a:ext cx="1186543" cy="2526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Middles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93052" y="3721350"/>
              <a:ext cx="761747" cy="2526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Exits</a:t>
              </a:r>
              <a:endParaRPr lang="en-US" sz="2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37253" y="29920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737253" y="28396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37253" y="31444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e5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35078" y="32968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e6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35078" y="26872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35078" y="25348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37253" y="34492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e7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37253" y="36016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e8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42366" y="29811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m4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42366" y="28287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m3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42366" y="31335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m5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40191" y="32859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m6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40191" y="26763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640191" y="25239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42366" y="34383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m7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642366" y="35907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m8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095365" y="1617747"/>
            <a:ext cx="3781648" cy="2567111"/>
            <a:chOff x="5285428" y="1268721"/>
            <a:chExt cx="3781648" cy="2567111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6110603" y="2099718"/>
              <a:ext cx="0" cy="362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5428" y="1268721"/>
              <a:ext cx="15392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Sort by </a:t>
              </a:r>
            </a:p>
            <a:p>
              <a:r>
                <a:rPr lang="en-US" sz="2400" dirty="0" smtClean="0"/>
                <a:t>Bandwidth</a:t>
              </a:r>
              <a:endParaRPr lang="en-US" sz="2400" dirty="0"/>
            </a:p>
          </p:txBody>
        </p:sp>
        <p:cxnSp>
          <p:nvCxnSpPr>
            <p:cNvPr id="84" name="Elbow Connector 83"/>
            <p:cNvCxnSpPr/>
            <p:nvPr/>
          </p:nvCxnSpPr>
          <p:spPr>
            <a:xfrm rot="10800000">
              <a:off x="7113604" y="1959122"/>
              <a:ext cx="1534660" cy="999119"/>
            </a:xfrm>
            <a:prstGeom prst="bentConnector3">
              <a:avLst>
                <a:gd name="adj1" fmla="val 180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38" idx="3"/>
            </p:cNvCxnSpPr>
            <p:nvPr/>
          </p:nvCxnSpPr>
          <p:spPr>
            <a:xfrm flipH="1" flipV="1">
              <a:off x="6824632" y="1801389"/>
              <a:ext cx="2242444" cy="2034443"/>
            </a:xfrm>
            <a:prstGeom prst="bentConnector3">
              <a:avLst>
                <a:gd name="adj1" fmla="val -621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30</a:t>
            </a:fld>
            <a:endParaRPr lang="en-US"/>
          </a:p>
        </p:txBody>
      </p:sp>
      <p:cxnSp>
        <p:nvCxnSpPr>
          <p:cNvPr id="32" name="Straight Arrow Connector 31"/>
          <p:cNvCxnSpPr>
            <a:stCxn id="73" idx="1"/>
          </p:cNvCxnSpPr>
          <p:nvPr/>
        </p:nvCxnSpPr>
        <p:spPr>
          <a:xfrm flipH="1" flipV="1">
            <a:off x="4683772" y="2708094"/>
            <a:ext cx="396535" cy="520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0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ITPIR-Tor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3" descr="C:\Users\mittal\AppData\Local\Microsoft\Windows\Temporary Internet Files\Content.IE5\PSZ03TKO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74" y="3396462"/>
            <a:ext cx="712747" cy="7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7894662" y="2118675"/>
            <a:ext cx="11721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/>
              <a:t>Trusted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/>
              <a:t>Directory </a:t>
            </a:r>
            <a:endParaRPr lang="en-US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Authority</a:t>
            </a:r>
            <a:endParaRPr lang="en-US" sz="1800" dirty="0"/>
          </a:p>
        </p:txBody>
      </p:sp>
      <p:pic>
        <p:nvPicPr>
          <p:cNvPr id="7" name="Picture 3" descr="C:\Users\mittal\AppData\Local\Microsoft\Windows\Temporary Internet Files\Content.IE5\Q80RLVG7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28517"/>
            <a:ext cx="787501" cy="7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ittal\AppData\Local\Microsoft\Windows\Temporary Internet Files\Content.IE5\Q80RLVG7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12" y="3834110"/>
            <a:ext cx="787501" cy="7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ittal\AppData\Local\Microsoft\Windows\Temporary Internet Files\Content.IE5\Q80RLVG7\MC90043156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12" y="5244199"/>
            <a:ext cx="787501" cy="7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049499" y="1396781"/>
            <a:ext cx="2130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/>
              <a:t>Guard relays/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PIR Directory servers</a:t>
            </a:r>
            <a:endParaRPr lang="en-US" sz="1800" dirty="0"/>
          </a:p>
        </p:txBody>
      </p:sp>
      <p:pic>
        <p:nvPicPr>
          <p:cNvPr id="79" name="Picture 12" descr="j0292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3" y="3604195"/>
            <a:ext cx="1156597" cy="106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/>
          <p:cNvCxnSpPr>
            <a:endCxn id="83" idx="1"/>
          </p:cNvCxnSpPr>
          <p:nvPr/>
        </p:nvCxnSpPr>
        <p:spPr>
          <a:xfrm rot="5400000">
            <a:off x="4611349" y="3273187"/>
            <a:ext cx="1562100" cy="53340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5125699" y="4282837"/>
            <a:ext cx="609600" cy="3810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83" idx="1"/>
          </p:cNvCxnSpPr>
          <p:nvPr/>
        </p:nvCxnSpPr>
        <p:spPr>
          <a:xfrm rot="16200000" flipV="1">
            <a:off x="4801849" y="4644787"/>
            <a:ext cx="1333500" cy="68580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Brace 82"/>
          <p:cNvSpPr/>
          <p:nvPr/>
        </p:nvSpPr>
        <p:spPr>
          <a:xfrm>
            <a:off x="4973299" y="3597037"/>
            <a:ext cx="152400" cy="1447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84" name="TextBox 83"/>
          <p:cNvSpPr txBox="1"/>
          <p:nvPr/>
        </p:nvSpPr>
        <p:spPr>
          <a:xfrm>
            <a:off x="1658309" y="4077225"/>
            <a:ext cx="32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 smtClean="0"/>
              <a:t>18 PIR Queries(1 middle/exit)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1819210" y="4005377"/>
            <a:ext cx="281782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83519" y="3112473"/>
            <a:ext cx="1447122" cy="33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Initial connect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819210" y="3583371"/>
            <a:ext cx="3135914" cy="33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Signed meta-information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926115" y="4885792"/>
            <a:ext cx="281782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74520" y="4483939"/>
            <a:ext cx="1382454" cy="33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 PIR Response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rot="10800000">
            <a:off x="1924237" y="4486522"/>
            <a:ext cx="2817820" cy="142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827744" y="3523083"/>
            <a:ext cx="2817820" cy="1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92207" y="338571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ctr">
              <a:buAutoNum type="arabicPeriod"/>
            </a:pPr>
            <a:r>
              <a:rPr lang="en-US" dirty="0" smtClean="0"/>
              <a:t> Download PIR database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877302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Load balanced </a:t>
            </a:r>
          </a:p>
          <a:p>
            <a:pPr algn="ctr"/>
            <a:r>
              <a:rPr lang="en-US" dirty="0" smtClean="0"/>
              <a:t>index selection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502501" y="3685286"/>
            <a:ext cx="1399506" cy="635652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507413" y="2819400"/>
            <a:ext cx="1394594" cy="46724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40539" y="4098171"/>
            <a:ext cx="310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18 middle,18 PIR Query(exit)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324600" y="3834110"/>
            <a:ext cx="1752600" cy="1153576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75451" y="4632514"/>
            <a:ext cx="1729292" cy="1675018"/>
            <a:chOff x="5640191" y="2523921"/>
            <a:chExt cx="2014608" cy="1450083"/>
          </a:xfrm>
        </p:grpSpPr>
        <p:sp>
          <p:nvSpPr>
            <p:cNvPr id="61" name="TextBox 60"/>
            <p:cNvSpPr txBox="1"/>
            <p:nvPr/>
          </p:nvSpPr>
          <p:spPr>
            <a:xfrm>
              <a:off x="5642366" y="3721350"/>
              <a:ext cx="1186543" cy="2526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Middles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93052" y="3721350"/>
              <a:ext cx="761747" cy="2526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Exits</a:t>
              </a:r>
              <a:endParaRPr lang="en-US" sz="2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37253" y="29920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e4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37253" y="28396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e3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737253" y="31444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e5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35078" y="32968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e6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35078" y="26872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e2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35078" y="25348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37253" y="34492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e7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37253" y="3601607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e8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42366" y="29811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m4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642366" y="28287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m3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42366" y="31335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m5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640191" y="32859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m6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40191" y="26763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m2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640191" y="25239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m1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42366" y="34383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m7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42366" y="3590721"/>
              <a:ext cx="914400" cy="152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43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83" grpId="0" animBg="1"/>
      <p:bldP spid="84" grpId="0"/>
      <p:bldP spid="84" grpId="1" build="allAtOnce"/>
      <p:bldP spid="86" grpId="0"/>
      <p:bldP spid="87" grpId="0"/>
      <p:bldP spid="89" grpId="0"/>
      <p:bldP spid="94" grpId="0"/>
      <p:bldP spid="95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Performance Evaluation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Percy [Goldberg, Oakland 2007]</a:t>
            </a:r>
          </a:p>
          <a:p>
            <a:pPr lvl="1"/>
            <a:r>
              <a:rPr lang="en-US" dirty="0" smtClean="0"/>
              <a:t>Multi-server ITPIR scheme</a:t>
            </a:r>
          </a:p>
          <a:p>
            <a:r>
              <a:rPr lang="en-US" dirty="0" smtClean="0"/>
              <a:t>2.5 GHz, Ubuntu</a:t>
            </a:r>
          </a:p>
          <a:p>
            <a:r>
              <a:rPr lang="en-US" dirty="0" smtClean="0"/>
              <a:t>Descriptor size 2100 bytes</a:t>
            </a:r>
          </a:p>
          <a:p>
            <a:pPr lvl="1"/>
            <a:r>
              <a:rPr lang="en-US" dirty="0" smtClean="0"/>
              <a:t>Max size in the current database</a:t>
            </a:r>
          </a:p>
          <a:p>
            <a:r>
              <a:rPr lang="en-US" dirty="0" smtClean="0"/>
              <a:t>Exit database size</a:t>
            </a:r>
          </a:p>
          <a:p>
            <a:pPr lvl="1"/>
            <a:r>
              <a:rPr lang="en-US" dirty="0" smtClean="0"/>
              <a:t>Half of middle database</a:t>
            </a:r>
          </a:p>
          <a:p>
            <a:r>
              <a:rPr lang="en-US" dirty="0" smtClean="0"/>
              <a:t>Methodology: </a:t>
            </a:r>
            <a:r>
              <a:rPr lang="en-US" dirty="0" smtClean="0">
                <a:solidFill>
                  <a:srgbClr val="3333CC"/>
                </a:solidFill>
              </a:rPr>
              <a:t>Vary number of relays</a:t>
            </a:r>
          </a:p>
          <a:p>
            <a:pPr lvl="1"/>
            <a:r>
              <a:rPr lang="en-US" dirty="0" smtClean="0"/>
              <a:t>Total communication</a:t>
            </a:r>
          </a:p>
          <a:p>
            <a:pPr lvl="1"/>
            <a:r>
              <a:rPr lang="en-US" dirty="0" smtClean="0"/>
              <a:t>Server computation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Performance Evaluation:</a:t>
            </a:r>
            <a:br>
              <a:rPr lang="en-US" dirty="0" smtClean="0">
                <a:solidFill>
                  <a:srgbClr val="3333CC"/>
                </a:solidFill>
              </a:rPr>
            </a:br>
            <a:r>
              <a:rPr lang="en-US" dirty="0" smtClean="0">
                <a:solidFill>
                  <a:srgbClr val="3333CC"/>
                </a:solidFill>
              </a:rPr>
              <a:t>Communication Overhead</a:t>
            </a:r>
            <a:endParaRPr lang="en-US" dirty="0">
              <a:solidFill>
                <a:srgbClr val="3333C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76200" y="4724400"/>
            <a:ext cx="2133600" cy="1450848"/>
          </a:xfrm>
          <a:prstGeom prst="wedgeRectCallout">
            <a:avLst>
              <a:gd name="adj1" fmla="val 97232"/>
              <a:gd name="adj2" fmla="val -148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CC"/>
                </a:solidFill>
              </a:rPr>
              <a:t>Current Tor network: 5x--100x improvement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705600" y="2362200"/>
            <a:ext cx="2133600" cy="1450848"/>
          </a:xfrm>
          <a:prstGeom prst="wedgeRectCallout">
            <a:avLst>
              <a:gd name="adj1" fmla="val -84007"/>
              <a:gd name="adj2" fmla="val 550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CC"/>
                </a:solidFill>
              </a:rPr>
              <a:t>Advantage of PIR-Tor becomes larger due to its </a:t>
            </a:r>
            <a:r>
              <a:rPr lang="en-US" dirty="0" err="1">
                <a:solidFill>
                  <a:srgbClr val="3333CC"/>
                </a:solidFill>
              </a:rPr>
              <a:t>s</a:t>
            </a:r>
            <a:r>
              <a:rPr lang="en-US" dirty="0" err="1" smtClean="0">
                <a:solidFill>
                  <a:srgbClr val="3333CC"/>
                </a:solidFill>
              </a:rPr>
              <a:t>ublinear</a:t>
            </a:r>
            <a:r>
              <a:rPr lang="en-US" dirty="0" smtClean="0">
                <a:solidFill>
                  <a:srgbClr val="3333CC"/>
                </a:solidFill>
              </a:rPr>
              <a:t> scaling: 100x--1000x improvement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895599" y="3581400"/>
            <a:ext cx="946533" cy="231648"/>
          </a:xfrm>
          <a:prstGeom prst="wedgeRectCallout">
            <a:avLst>
              <a:gd name="adj1" fmla="val -11194"/>
              <a:gd name="adj2" fmla="val 171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 MB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842133" y="3886200"/>
            <a:ext cx="882267" cy="265597"/>
          </a:xfrm>
          <a:prstGeom prst="wedgeRectCallout">
            <a:avLst>
              <a:gd name="adj1" fmla="val -113978"/>
              <a:gd name="adj2" fmla="val 155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216 KB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99552" y="4724400"/>
            <a:ext cx="739048" cy="250311"/>
          </a:xfrm>
          <a:prstGeom prst="wedgeRectCallout">
            <a:avLst>
              <a:gd name="adj1" fmla="val -57992"/>
              <a:gd name="adj2" fmla="val 102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1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Performance Evaluation:</a:t>
            </a:r>
            <a:br>
              <a:rPr lang="en-US" dirty="0" smtClean="0">
                <a:solidFill>
                  <a:srgbClr val="3333CC"/>
                </a:solidFill>
              </a:rPr>
            </a:br>
            <a:r>
              <a:rPr lang="en-US" dirty="0" smtClean="0">
                <a:solidFill>
                  <a:srgbClr val="3333CC"/>
                </a:solidFill>
              </a:rPr>
              <a:t>Server Computational Overhead</a:t>
            </a:r>
            <a:endParaRPr lang="en-US" dirty="0">
              <a:solidFill>
                <a:srgbClr val="3333C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410200" y="3810312"/>
            <a:ext cx="1905000" cy="1199314"/>
          </a:xfrm>
          <a:prstGeom prst="wedgeRectCallout">
            <a:avLst>
              <a:gd name="adj1" fmla="val -172778"/>
              <a:gd name="adj2" fmla="val -120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CC"/>
                </a:solidFill>
              </a:rPr>
              <a:t>Current Tor network: less than 0.5 sec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553200" y="2362200"/>
            <a:ext cx="1905000" cy="1448112"/>
          </a:xfrm>
          <a:prstGeom prst="wedgeRectCallout">
            <a:avLst>
              <a:gd name="adj1" fmla="val -117013"/>
              <a:gd name="adj2" fmla="val 82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CC"/>
                </a:solidFill>
              </a:rPr>
              <a:t>100,000 relays: about 10 seconds (does not impact user latency)</a:t>
            </a:r>
          </a:p>
        </p:txBody>
      </p:sp>
    </p:spTree>
    <p:extLst>
      <p:ext uri="{BB962C8B-B14F-4D97-AF65-F5344CB8AC3E}">
        <p14:creationId xmlns:p14="http://schemas.microsoft.com/office/powerpoint/2010/main" val="291207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Performance Evaluation:</a:t>
            </a:r>
            <a:br>
              <a:rPr lang="en-US" dirty="0" smtClean="0">
                <a:solidFill>
                  <a:srgbClr val="3333CC"/>
                </a:solidFill>
              </a:rPr>
            </a:br>
            <a:r>
              <a:rPr lang="en-US" dirty="0" smtClean="0">
                <a:solidFill>
                  <a:srgbClr val="3333CC"/>
                </a:solidFill>
              </a:rPr>
              <a:t>Scaling Scenarios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83903"/>
              </p:ext>
            </p:extLst>
          </p:nvPr>
        </p:nvGraphicFramePr>
        <p:xfrm>
          <a:off x="381001" y="1600199"/>
          <a:ext cx="8320818" cy="360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9"/>
                <a:gridCol w="1219200"/>
                <a:gridCol w="1219200"/>
                <a:gridCol w="1524000"/>
                <a:gridCol w="1524000"/>
                <a:gridCol w="1539019"/>
              </a:tblGrid>
              <a:tr h="6549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Tor </a:t>
                      </a:r>
                    </a:p>
                    <a:p>
                      <a:r>
                        <a:rPr lang="en-US" sz="1600" dirty="0" smtClean="0"/>
                        <a:t>Communication</a:t>
                      </a:r>
                    </a:p>
                    <a:p>
                      <a:r>
                        <a:rPr lang="en-US" sz="1600" dirty="0" smtClean="0"/>
                        <a:t>(per client)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ITPIR</a:t>
                      </a:r>
                    </a:p>
                    <a:p>
                      <a:r>
                        <a:rPr lang="en-US" sz="1600" dirty="0" smtClean="0"/>
                        <a:t>Communication</a:t>
                      </a:r>
                    </a:p>
                    <a:p>
                      <a:r>
                        <a:rPr lang="en-US" sz="1600" dirty="0" smtClean="0"/>
                        <a:t>(per client)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ITPIR</a:t>
                      </a:r>
                    </a:p>
                    <a:p>
                      <a:r>
                        <a:rPr lang="en-US" sz="1600" dirty="0" smtClean="0"/>
                        <a:t>Core</a:t>
                      </a:r>
                      <a:r>
                        <a:rPr lang="en-US" sz="1600" baseline="0" dirty="0" smtClean="0"/>
                        <a:t> Utilization</a:t>
                      </a:r>
                      <a:endParaRPr lang="en-US" sz="1600" dirty="0"/>
                    </a:p>
                  </a:txBody>
                  <a:tcPr/>
                </a:tc>
              </a:tr>
              <a:tr h="5737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Explanation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Relay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Clients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183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2,000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1.1 MB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 MB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0.425 %</a:t>
                      </a:r>
                      <a:endParaRPr lang="en-US" sz="2400" dirty="0"/>
                    </a:p>
                  </a:txBody>
                  <a:tcPr/>
                </a:tc>
              </a:tr>
              <a:tr h="839547">
                <a:tc>
                  <a:txBody>
                    <a:bodyPr/>
                    <a:lstStyle/>
                    <a:p>
                      <a:r>
                        <a:rPr lang="en-US" dirty="0" smtClean="0"/>
                        <a:t>10x relay/client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2.5M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</a:t>
                      </a:r>
                      <a:r>
                        <a:rPr lang="en-US" sz="2400" baseline="0" dirty="0" smtClean="0"/>
                        <a:t>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4.25 %</a:t>
                      </a:r>
                    </a:p>
                  </a:txBody>
                  <a:tcPr/>
                </a:tc>
              </a:tr>
              <a:tr h="905974">
                <a:tc>
                  <a:txBody>
                    <a:bodyPr/>
                    <a:lstStyle/>
                    <a:p>
                      <a:r>
                        <a:rPr lang="en-US" dirty="0" smtClean="0"/>
                        <a:t>Clients</a:t>
                      </a:r>
                      <a:r>
                        <a:rPr lang="en-US" baseline="0" dirty="0" smtClean="0"/>
                        <a:t> turn relays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137 MB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1.7 MB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0.425 %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75490" y="2797826"/>
            <a:ext cx="8314520" cy="68579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4210" y="3483625"/>
            <a:ext cx="8305800" cy="8382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736" y="4303967"/>
            <a:ext cx="8305800" cy="914400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Conclusion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PIR can be used to replace descriptor download in Tor.</a:t>
            </a:r>
          </a:p>
          <a:p>
            <a:pPr lvl="1"/>
            <a:r>
              <a:rPr lang="en-US" dirty="0" smtClean="0"/>
              <a:t>Improves scalability</a:t>
            </a:r>
          </a:p>
          <a:p>
            <a:pPr lvl="2"/>
            <a:r>
              <a:rPr lang="en-US" dirty="0" smtClean="0"/>
              <a:t>10x current network size: very feasible</a:t>
            </a:r>
          </a:p>
          <a:p>
            <a:pPr lvl="2"/>
            <a:r>
              <a:rPr lang="en-US" dirty="0" smtClean="0"/>
              <a:t>100x current network size : plausible</a:t>
            </a:r>
          </a:p>
          <a:p>
            <a:pPr lvl="1"/>
            <a:r>
              <a:rPr lang="en-US" dirty="0" smtClean="0"/>
              <a:t>Easy to understand security properties</a:t>
            </a:r>
          </a:p>
          <a:p>
            <a:r>
              <a:rPr lang="en-US" dirty="0" smtClean="0"/>
              <a:t>Side conclusion: </a:t>
            </a:r>
            <a:r>
              <a:rPr lang="en-US" dirty="0" smtClean="0">
                <a:solidFill>
                  <a:srgbClr val="3333CC"/>
                </a:solidFill>
              </a:rPr>
              <a:t>Yes, PIR can have practical uses!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E87-F360-45E1-B9C5-A39DB3CC20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Stefan </a:t>
            </a:r>
            <a:r>
              <a:rPr lang="en-US" sz="2400" dirty="0" err="1" smtClean="0"/>
              <a:t>Dziembowski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2"/>
              </a:rPr>
              <a:t>Private Information Retrieval</a:t>
            </a:r>
            <a:endParaRPr lang="en-US" sz="2400" dirty="0" smtClean="0"/>
          </a:p>
          <a:p>
            <a:r>
              <a:rPr lang="en-US" sz="2400" dirty="0"/>
              <a:t>Amos </a:t>
            </a:r>
            <a:r>
              <a:rPr lang="en-US" sz="2400" dirty="0" err="1" smtClean="0"/>
              <a:t>Beimel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3"/>
              </a:rPr>
              <a:t>Private Information Retrieval</a:t>
            </a:r>
            <a:endParaRPr lang="en-US" sz="2400" dirty="0" smtClean="0"/>
          </a:p>
          <a:p>
            <a:r>
              <a:rPr lang="en-US" sz="2400" dirty="0" err="1" smtClean="0"/>
              <a:t>Prateek</a:t>
            </a:r>
            <a:r>
              <a:rPr lang="en-US" sz="2400" dirty="0" smtClean="0"/>
              <a:t> Mittal, </a:t>
            </a:r>
            <a:r>
              <a:rPr lang="en-US" sz="2400" dirty="0" smtClean="0">
                <a:hlinkClick r:id="rId4"/>
              </a:rPr>
              <a:t>PIR-Tor</a:t>
            </a:r>
            <a:endParaRPr lang="en-US" sz="2400" dirty="0" smtClean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can crypto help?</a:t>
            </a:r>
            <a:endParaRPr 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661275" cy="1066800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GB" b="1" dirty="0"/>
              <a:t>Note</a:t>
            </a:r>
            <a:r>
              <a:rPr lang="en-GB" dirty="0"/>
              <a:t>: this problem has nothing to do </a:t>
            </a:r>
            <a:r>
              <a:rPr lang="en-GB" dirty="0" smtClean="0"/>
              <a:t>with side-channels, website fingerprinting, etc.</a:t>
            </a:r>
            <a:endParaRPr lang="en-US" dirty="0"/>
          </a:p>
        </p:txBody>
      </p:sp>
      <p:pic>
        <p:nvPicPr>
          <p:cNvPr id="256004" name="Picture 4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1868488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5" name="Picture 5" descr="MCj0431646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9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1447800" y="4267200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2000" b="0"/>
              <a:t>user </a:t>
            </a:r>
            <a:r>
              <a:rPr lang="en-GB" sz="2000">
                <a:solidFill>
                  <a:srgbClr val="A50021"/>
                </a:solidFill>
              </a:rPr>
              <a:t>U</a:t>
            </a:r>
            <a:endParaRPr lang="en-US" sz="2000" b="0">
              <a:solidFill>
                <a:srgbClr val="A50021"/>
              </a:solidFill>
            </a:endParaRP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6629400" y="4191000"/>
            <a:ext cx="146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2000" b="0"/>
              <a:t>database </a:t>
            </a:r>
            <a:r>
              <a:rPr lang="en-GB">
                <a:solidFill>
                  <a:srgbClr val="A50021"/>
                </a:solidFill>
              </a:rPr>
              <a:t>D</a:t>
            </a:r>
            <a:endParaRPr lang="en-US" sz="2000" b="0"/>
          </a:p>
        </p:txBody>
      </p:sp>
      <p:sp>
        <p:nvSpPr>
          <p:cNvPr id="256008" name="Line 8"/>
          <p:cNvSpPr>
            <a:spLocks noChangeShapeType="1"/>
          </p:cNvSpPr>
          <p:nvPr/>
        </p:nvSpPr>
        <p:spPr bwMode="auto">
          <a:xfrm>
            <a:off x="5181600" y="3124200"/>
            <a:ext cx="91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 flipH="1">
            <a:off x="3048000" y="3124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10" name="Picture 10" descr="676_wa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62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11" name="AutoShape 11"/>
          <p:cNvSpPr>
            <a:spLocks noChangeArrowheads="1"/>
          </p:cNvSpPr>
          <p:nvPr/>
        </p:nvSpPr>
        <p:spPr bwMode="auto">
          <a:xfrm>
            <a:off x="762000" y="2057400"/>
            <a:ext cx="7543800" cy="2514600"/>
          </a:xfrm>
          <a:prstGeom prst="parallelogram">
            <a:avLst>
              <a:gd name="adj" fmla="val 279667"/>
            </a:avLst>
          </a:prstGeom>
          <a:solidFill>
            <a:srgbClr val="A50021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12" name="AutoShape 12"/>
          <p:cNvSpPr>
            <a:spLocks noChangeArrowheads="1"/>
          </p:cNvSpPr>
          <p:nvPr/>
        </p:nvSpPr>
        <p:spPr bwMode="auto">
          <a:xfrm flipV="1">
            <a:off x="914400" y="2209800"/>
            <a:ext cx="7543800" cy="2362200"/>
          </a:xfrm>
          <a:prstGeom prst="parallelogram">
            <a:avLst>
              <a:gd name="adj" fmla="val 297710"/>
            </a:avLst>
          </a:prstGeom>
          <a:solidFill>
            <a:srgbClr val="A50021">
              <a:alpha val="4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nimBg="1"/>
      <p:bldP spid="256006" grpId="0"/>
      <p:bldP spid="256007" grpId="0"/>
      <p:bldP spid="256008" grpId="0" animBg="1"/>
      <p:bldP spid="256009" grpId="0" animBg="1"/>
      <p:bldP spid="256011" grpId="0" animBg="1"/>
      <p:bldP spid="2560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Threat</a:t>
            </a:r>
            <a:r>
              <a:rPr lang="pl-PL" dirty="0" smtClean="0"/>
              <a:t> Model </a:t>
            </a:r>
            <a:endParaRPr lang="en-US" dirty="0"/>
          </a:p>
        </p:txBody>
      </p:sp>
      <p:pic>
        <p:nvPicPr>
          <p:cNvPr id="258051" name="Picture 3" descr="j029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1868488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052" name="Picture 4" descr="MCj0431646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9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1447800" y="4267200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2000" b="0"/>
              <a:t>user </a:t>
            </a:r>
            <a:r>
              <a:rPr lang="en-GB" sz="2000">
                <a:solidFill>
                  <a:srgbClr val="A50021"/>
                </a:solidFill>
              </a:rPr>
              <a:t>U</a:t>
            </a:r>
            <a:endParaRPr lang="en-US" sz="2000" b="0">
              <a:solidFill>
                <a:srgbClr val="A50021"/>
              </a:solidFill>
            </a:endParaRP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46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2000" b="0"/>
              <a:t>database </a:t>
            </a:r>
            <a:r>
              <a:rPr lang="en-GB">
                <a:solidFill>
                  <a:srgbClr val="A50021"/>
                </a:solidFill>
              </a:rPr>
              <a:t>D</a:t>
            </a:r>
            <a:endParaRPr lang="en-US" sz="2000" b="0"/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>
            <a:off x="3276600" y="31242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8056" name="Picture 8" descr="676_wa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09800"/>
            <a:ext cx="1828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85800" y="4953000"/>
            <a:ext cx="7620000" cy="1219200"/>
          </a:xfrm>
          <a:prstGeom prst="rect">
            <a:avLst/>
          </a:prstGeom>
          <a:solidFill>
            <a:srgbClr val="F9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indent="-447675"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None/>
            </a:pPr>
            <a:r>
              <a:rPr lang="en-GB" sz="3200" b="0"/>
              <a:t>A new primitive:</a:t>
            </a:r>
          </a:p>
          <a:p>
            <a:pPr marL="447675" indent="-447675" algn="ctr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0"/>
              <a:buNone/>
            </a:pPr>
            <a:r>
              <a:rPr lang="en-GB" sz="3200"/>
              <a:t>Private Information Retrieval (PIR)</a:t>
            </a:r>
            <a:endParaRPr lang="en-US" sz="3200" b="0"/>
          </a:p>
        </p:txBody>
      </p:sp>
      <p:sp>
        <p:nvSpPr>
          <p:cNvPr id="258059" name="AutoShape 11"/>
          <p:cNvSpPr>
            <a:spLocks noChangeArrowheads="1"/>
          </p:cNvSpPr>
          <p:nvPr/>
        </p:nvSpPr>
        <p:spPr bwMode="auto">
          <a:xfrm>
            <a:off x="3581400" y="1905000"/>
            <a:ext cx="1676400" cy="533400"/>
          </a:xfrm>
          <a:prstGeom prst="wedgeRectCallout">
            <a:avLst>
              <a:gd name="adj1" fmla="val 662"/>
              <a:gd name="adj2" fmla="val 166069"/>
            </a:avLst>
          </a:prstGeom>
          <a:solidFill>
            <a:srgbClr val="F9F1F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b="0">
              <a:solidFill>
                <a:srgbClr val="F2E2E2"/>
              </a:solidFill>
            </a:endParaRP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3733800" y="19812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l-PL"/>
              <a:t>secure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/>
      <p:bldP spid="258054" grpId="0"/>
      <p:bldP spid="258055" grpId="0" animBg="1"/>
      <p:bldP spid="2580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066800"/>
          </a:xfrm>
        </p:spPr>
        <p:txBody>
          <a:bodyPr/>
          <a:lstStyle/>
          <a:p>
            <a:r>
              <a:rPr lang="en-US" sz="3200"/>
              <a:t>Private Information Retrieval (PIR) [CGKS95]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Goal:</a:t>
            </a:r>
            <a:r>
              <a:rPr lang="en-US" dirty="0"/>
              <a:t> allow user to query database while hiding the identity of the data-items she is after.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hides identity of data-items; not existence of interaction with the user.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Motivation:</a:t>
            </a:r>
            <a:r>
              <a:rPr lang="en-US" dirty="0"/>
              <a:t> </a:t>
            </a:r>
            <a:r>
              <a:rPr lang="en-US" dirty="0" smtClean="0"/>
              <a:t>patient </a:t>
            </a:r>
            <a:r>
              <a:rPr lang="en-US" dirty="0"/>
              <a:t>databases; stock quotes; web access; many more....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Paradox(?)</a:t>
            </a:r>
            <a:r>
              <a:rPr lang="he-IL" dirty="0">
                <a:solidFill>
                  <a:srgbClr val="FF0000"/>
                </a:solidFill>
              </a:rPr>
              <a:t>:</a:t>
            </a:r>
            <a:r>
              <a:rPr lang="he-IL" dirty="0"/>
              <a:t> imagine buying </a:t>
            </a:r>
            <a:r>
              <a:rPr lang="en-US" dirty="0"/>
              <a:t>in</a:t>
            </a:r>
            <a:r>
              <a:rPr lang="he-IL" dirty="0"/>
              <a:t> a store without the seller knowing what</a:t>
            </a:r>
            <a:r>
              <a:rPr lang="en-US" dirty="0"/>
              <a:t> </a:t>
            </a:r>
            <a:r>
              <a:rPr lang="he-IL" dirty="0"/>
              <a:t>you buy</a:t>
            </a:r>
            <a:r>
              <a:rPr lang="en-US" dirty="0"/>
              <a:t>.</a:t>
            </a:r>
            <a:endParaRPr lang="he-IL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sz="2400" dirty="0"/>
              <a:t>(Encrypting requests is useful against third parties; not against owner of data.)</a:t>
            </a:r>
          </a:p>
        </p:txBody>
      </p:sp>
    </p:spTree>
    <p:extLst>
      <p:ext uri="{BB962C8B-B14F-4D97-AF65-F5344CB8AC3E}">
        <p14:creationId xmlns:p14="http://schemas.microsoft.com/office/powerpoint/2010/main" val="27268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Server:</a:t>
            </a:r>
            <a:r>
              <a:rPr lang="en-US" sz="2800" dirty="0"/>
              <a:t> holds </a:t>
            </a:r>
            <a:r>
              <a:rPr lang="en-US" sz="2800" i="1" dirty="0">
                <a:solidFill>
                  <a:srgbClr val="CC0000"/>
                </a:solidFill>
              </a:rPr>
              <a:t>n</a:t>
            </a:r>
            <a:r>
              <a:rPr lang="en-US" sz="2800" dirty="0"/>
              <a:t>-bit string </a:t>
            </a:r>
            <a:r>
              <a:rPr lang="en-US" sz="2800" i="1" dirty="0">
                <a:solidFill>
                  <a:srgbClr val="CC0000"/>
                </a:solidFill>
              </a:rPr>
              <a:t>x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he-IL" sz="2800" dirty="0"/>
              <a:t> </a:t>
            </a:r>
            <a:r>
              <a:rPr lang="en-US" sz="2800" i="1" dirty="0">
                <a:solidFill>
                  <a:srgbClr val="CC0000"/>
                </a:solidFill>
              </a:rPr>
              <a:t>n</a:t>
            </a:r>
            <a:r>
              <a:rPr lang="he-IL" sz="2800" dirty="0"/>
              <a:t> should be thought of as </a:t>
            </a:r>
            <a:r>
              <a:rPr lang="he-IL" sz="2800" dirty="0">
                <a:solidFill>
                  <a:srgbClr val="CC0099"/>
                </a:solidFill>
              </a:rPr>
              <a:t>very large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User:</a:t>
            </a:r>
            <a:r>
              <a:rPr lang="en-US" sz="2800" dirty="0"/>
              <a:t> wishes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 retrieve </a:t>
            </a:r>
            <a:r>
              <a:rPr lang="en-US" sz="2400" i="1" dirty="0">
                <a:solidFill>
                  <a:srgbClr val="CC0000"/>
                </a:solidFill>
              </a:rPr>
              <a:t>x</a:t>
            </a:r>
            <a:r>
              <a:rPr lang="en-US" sz="2400" i="1" baseline="-25000" dirty="0">
                <a:solidFill>
                  <a:srgbClr val="CC0000"/>
                </a:solidFill>
              </a:rPr>
              <a:t>i</a:t>
            </a:r>
            <a:r>
              <a:rPr lang="en-US" sz="2400" i="1" baseline="-25000" dirty="0"/>
              <a:t>              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and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 keep</a:t>
            </a:r>
            <a:r>
              <a:rPr lang="en-US" sz="2400" i="1" dirty="0"/>
              <a:t> </a:t>
            </a:r>
            <a:r>
              <a:rPr lang="en-US" sz="2400" i="1" dirty="0" err="1">
                <a:solidFill>
                  <a:srgbClr val="CC0000"/>
                </a:solidFill>
              </a:rPr>
              <a:t>i</a:t>
            </a:r>
            <a:r>
              <a:rPr lang="en-US" sz="2400" i="1" dirty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private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54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381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4000">
                <a:solidFill>
                  <a:schemeClr val="accent2"/>
                </a:solidFill>
              </a:rPr>
              <a:t>Private Information Retrieval (PIR)</a:t>
            </a:r>
            <a:endParaRPr lang="en-US"/>
          </a:p>
        </p:txBody>
      </p:sp>
      <p:sp>
        <p:nvSpPr>
          <p:cNvPr id="676867" name="AutoShape 3"/>
          <p:cNvSpPr>
            <a:spLocks noChangeArrowheads="1"/>
          </p:cNvSpPr>
          <p:nvPr/>
        </p:nvSpPr>
        <p:spPr bwMode="auto">
          <a:xfrm>
            <a:off x="381000" y="3962400"/>
            <a:ext cx="3657600" cy="2743200"/>
          </a:xfrm>
          <a:prstGeom prst="cube">
            <a:avLst>
              <a:gd name="adj" fmla="val 288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graphicFrame>
        <p:nvGraphicFramePr>
          <p:cNvPr id="676868" name="Object 4"/>
          <p:cNvGraphicFramePr>
            <a:graphicFrameLocks noChangeAspect="1"/>
          </p:cNvGraphicFramePr>
          <p:nvPr/>
        </p:nvGraphicFramePr>
        <p:xfrm>
          <a:off x="1066800" y="1371600"/>
          <a:ext cx="2187575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Clip" r:id="rId4" imgW="3848040" imgH="5478120" progId="MS_ClipArt_Gallery.2">
                  <p:embed/>
                </p:oleObj>
              </mc:Choice>
              <mc:Fallback>
                <p:oleObj name="Clip" r:id="rId4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2187575" cy="311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358775" y="5181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 i="1" dirty="0"/>
              <a:t>x</a:t>
            </a:r>
            <a:r>
              <a:rPr lang="en-US" b="1" dirty="0"/>
              <a:t>=</a:t>
            </a:r>
            <a:r>
              <a:rPr lang="en-US" b="1" i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,</a:t>
            </a:r>
            <a:r>
              <a:rPr lang="en-US" b="1" i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, . . ., </a:t>
            </a:r>
            <a:r>
              <a:rPr lang="en-US" b="1" i="1" dirty="0" err="1"/>
              <a:t>x</a:t>
            </a:r>
            <a:r>
              <a:rPr lang="en-US" b="1" i="1" baseline="-25000" dirty="0" err="1"/>
              <a:t>n</a:t>
            </a:r>
            <a:r>
              <a:rPr lang="en-US" sz="1800" b="1" dirty="0">
                <a:sym typeface="Symbol" charset="0"/>
              </a:rPr>
              <a:t>    {</a:t>
            </a:r>
            <a:r>
              <a:rPr lang="en-US" sz="1800" dirty="0"/>
              <a:t>0,1}</a:t>
            </a:r>
            <a:r>
              <a:rPr lang="en-US" sz="1800" i="1" baseline="30000" dirty="0"/>
              <a:t>n</a:t>
            </a:r>
            <a:endParaRPr lang="en-US" i="1" dirty="0"/>
          </a:p>
        </p:txBody>
      </p:sp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1066800" y="6021388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SERVER</a:t>
            </a:r>
          </a:p>
        </p:txBody>
      </p:sp>
      <p:grpSp>
        <p:nvGrpSpPr>
          <p:cNvPr id="676871" name="Group 7"/>
          <p:cNvGrpSpPr>
            <a:grpSpLocks/>
          </p:cNvGrpSpPr>
          <p:nvPr/>
        </p:nvGrpSpPr>
        <p:grpSpPr bwMode="auto">
          <a:xfrm>
            <a:off x="5867400" y="4065588"/>
            <a:ext cx="2117725" cy="2343150"/>
            <a:chOff x="2568" y="467"/>
            <a:chExt cx="1632" cy="1973"/>
          </a:xfrm>
        </p:grpSpPr>
        <p:grpSp>
          <p:nvGrpSpPr>
            <p:cNvPr id="676872" name="Group 8"/>
            <p:cNvGrpSpPr>
              <a:grpSpLocks/>
            </p:cNvGrpSpPr>
            <p:nvPr/>
          </p:nvGrpSpPr>
          <p:grpSpPr bwMode="auto">
            <a:xfrm rot="-16925226">
              <a:off x="2733" y="1357"/>
              <a:ext cx="160" cy="490"/>
              <a:chOff x="3534" y="1970"/>
              <a:chExt cx="160" cy="490"/>
            </a:xfrm>
          </p:grpSpPr>
          <p:sp>
            <p:nvSpPr>
              <p:cNvPr id="676873" name="Freeform 9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74" name="Freeform 10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875" name="Group 11"/>
            <p:cNvGrpSpPr>
              <a:grpSpLocks/>
            </p:cNvGrpSpPr>
            <p:nvPr/>
          </p:nvGrpSpPr>
          <p:grpSpPr bwMode="auto">
            <a:xfrm>
              <a:off x="4040" y="1923"/>
              <a:ext cx="160" cy="490"/>
              <a:chOff x="3534" y="1970"/>
              <a:chExt cx="160" cy="490"/>
            </a:xfrm>
          </p:grpSpPr>
          <p:sp>
            <p:nvSpPr>
              <p:cNvPr id="676876" name="Freeform 12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77" name="Freeform 13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878" name="Group 14"/>
            <p:cNvGrpSpPr>
              <a:grpSpLocks/>
            </p:cNvGrpSpPr>
            <p:nvPr/>
          </p:nvGrpSpPr>
          <p:grpSpPr bwMode="auto">
            <a:xfrm>
              <a:off x="3265" y="1037"/>
              <a:ext cx="882" cy="1403"/>
              <a:chOff x="2751" y="1092"/>
              <a:chExt cx="882" cy="1403"/>
            </a:xfrm>
          </p:grpSpPr>
          <p:sp>
            <p:nvSpPr>
              <p:cNvPr id="676879" name="Freeform 15"/>
              <p:cNvSpPr>
                <a:spLocks/>
              </p:cNvSpPr>
              <p:nvPr/>
            </p:nvSpPr>
            <p:spPr bwMode="auto">
              <a:xfrm>
                <a:off x="2751" y="1095"/>
                <a:ext cx="879" cy="1400"/>
              </a:xfrm>
              <a:custGeom>
                <a:avLst/>
                <a:gdLst>
                  <a:gd name="T0" fmla="*/ 312 w 879"/>
                  <a:gd name="T1" fmla="*/ 9 h 1400"/>
                  <a:gd name="T2" fmla="*/ 210 w 879"/>
                  <a:gd name="T3" fmla="*/ 18 h 1400"/>
                  <a:gd name="T4" fmla="*/ 156 w 879"/>
                  <a:gd name="T5" fmla="*/ 72 h 1400"/>
                  <a:gd name="T6" fmla="*/ 30 w 879"/>
                  <a:gd name="T7" fmla="*/ 209 h 1400"/>
                  <a:gd name="T8" fmla="*/ 42 w 879"/>
                  <a:gd name="T9" fmla="*/ 269 h 1400"/>
                  <a:gd name="T10" fmla="*/ 81 w 879"/>
                  <a:gd name="T11" fmla="*/ 330 h 1400"/>
                  <a:gd name="T12" fmla="*/ 162 w 879"/>
                  <a:gd name="T13" fmla="*/ 318 h 1400"/>
                  <a:gd name="T14" fmla="*/ 177 w 879"/>
                  <a:gd name="T15" fmla="*/ 367 h 1400"/>
                  <a:gd name="T16" fmla="*/ 207 w 879"/>
                  <a:gd name="T17" fmla="*/ 463 h 1400"/>
                  <a:gd name="T18" fmla="*/ 240 w 879"/>
                  <a:gd name="T19" fmla="*/ 516 h 1400"/>
                  <a:gd name="T20" fmla="*/ 252 w 879"/>
                  <a:gd name="T21" fmla="*/ 606 h 1400"/>
                  <a:gd name="T22" fmla="*/ 246 w 879"/>
                  <a:gd name="T23" fmla="*/ 738 h 1400"/>
                  <a:gd name="T24" fmla="*/ 198 w 879"/>
                  <a:gd name="T25" fmla="*/ 978 h 1400"/>
                  <a:gd name="T26" fmla="*/ 174 w 879"/>
                  <a:gd name="T27" fmla="*/ 1189 h 1400"/>
                  <a:gd name="T28" fmla="*/ 807 w 879"/>
                  <a:gd name="T29" fmla="*/ 1400 h 1400"/>
                  <a:gd name="T30" fmla="*/ 777 w 879"/>
                  <a:gd name="T31" fmla="*/ 1189 h 1400"/>
                  <a:gd name="T32" fmla="*/ 688 w 879"/>
                  <a:gd name="T33" fmla="*/ 852 h 1400"/>
                  <a:gd name="T34" fmla="*/ 664 w 879"/>
                  <a:gd name="T35" fmla="*/ 717 h 1400"/>
                  <a:gd name="T36" fmla="*/ 691 w 879"/>
                  <a:gd name="T37" fmla="*/ 543 h 1400"/>
                  <a:gd name="T38" fmla="*/ 714 w 879"/>
                  <a:gd name="T39" fmla="*/ 475 h 1400"/>
                  <a:gd name="T40" fmla="*/ 735 w 879"/>
                  <a:gd name="T41" fmla="*/ 546 h 1400"/>
                  <a:gd name="T42" fmla="*/ 827 w 879"/>
                  <a:gd name="T43" fmla="*/ 522 h 1400"/>
                  <a:gd name="T44" fmla="*/ 864 w 879"/>
                  <a:gd name="T45" fmla="*/ 418 h 1400"/>
                  <a:gd name="T46" fmla="*/ 827 w 879"/>
                  <a:gd name="T47" fmla="*/ 212 h 1400"/>
                  <a:gd name="T48" fmla="*/ 741 w 879"/>
                  <a:gd name="T49" fmla="*/ 114 h 1400"/>
                  <a:gd name="T50" fmla="*/ 573 w 879"/>
                  <a:gd name="T51" fmla="*/ 15 h 1400"/>
                  <a:gd name="T52" fmla="*/ 576 w 879"/>
                  <a:gd name="T53" fmla="*/ 79 h 1400"/>
                  <a:gd name="T54" fmla="*/ 564 w 879"/>
                  <a:gd name="T55" fmla="*/ 122 h 1400"/>
                  <a:gd name="T56" fmla="*/ 542 w 879"/>
                  <a:gd name="T57" fmla="*/ 154 h 1400"/>
                  <a:gd name="T58" fmla="*/ 506 w 879"/>
                  <a:gd name="T59" fmla="*/ 176 h 1400"/>
                  <a:gd name="T60" fmla="*/ 469 w 879"/>
                  <a:gd name="T61" fmla="*/ 177 h 1400"/>
                  <a:gd name="T62" fmla="*/ 423 w 879"/>
                  <a:gd name="T63" fmla="*/ 162 h 1400"/>
                  <a:gd name="T64" fmla="*/ 386 w 879"/>
                  <a:gd name="T65" fmla="*/ 137 h 1400"/>
                  <a:gd name="T66" fmla="*/ 361 w 879"/>
                  <a:gd name="T67" fmla="*/ 111 h 1400"/>
                  <a:gd name="T68" fmla="*/ 347 w 879"/>
                  <a:gd name="T69" fmla="*/ 78 h 1400"/>
                  <a:gd name="T70" fmla="*/ 363 w 879"/>
                  <a:gd name="T71" fmla="*/ 0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9" h="1400">
                    <a:moveTo>
                      <a:pt x="363" y="0"/>
                    </a:moveTo>
                    <a:lnTo>
                      <a:pt x="312" y="9"/>
                    </a:lnTo>
                    <a:lnTo>
                      <a:pt x="252" y="18"/>
                    </a:lnTo>
                    <a:lnTo>
                      <a:pt x="210" y="18"/>
                    </a:lnTo>
                    <a:lnTo>
                      <a:pt x="198" y="21"/>
                    </a:lnTo>
                    <a:lnTo>
                      <a:pt x="156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2" y="318"/>
                    </a:lnTo>
                    <a:lnTo>
                      <a:pt x="171" y="333"/>
                    </a:lnTo>
                    <a:lnTo>
                      <a:pt x="177" y="367"/>
                    </a:lnTo>
                    <a:lnTo>
                      <a:pt x="192" y="430"/>
                    </a:lnTo>
                    <a:lnTo>
                      <a:pt x="207" y="463"/>
                    </a:lnTo>
                    <a:lnTo>
                      <a:pt x="219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8" y="978"/>
                    </a:lnTo>
                    <a:lnTo>
                      <a:pt x="183" y="1066"/>
                    </a:lnTo>
                    <a:lnTo>
                      <a:pt x="174" y="1189"/>
                    </a:lnTo>
                    <a:lnTo>
                      <a:pt x="168" y="1400"/>
                    </a:lnTo>
                    <a:lnTo>
                      <a:pt x="807" y="1400"/>
                    </a:lnTo>
                    <a:lnTo>
                      <a:pt x="798" y="1284"/>
                    </a:lnTo>
                    <a:lnTo>
                      <a:pt x="777" y="1189"/>
                    </a:lnTo>
                    <a:lnTo>
                      <a:pt x="741" y="1017"/>
                    </a:lnTo>
                    <a:lnTo>
                      <a:pt x="688" y="852"/>
                    </a:lnTo>
                    <a:lnTo>
                      <a:pt x="673" y="780"/>
                    </a:lnTo>
                    <a:lnTo>
                      <a:pt x="664" y="717"/>
                    </a:lnTo>
                    <a:lnTo>
                      <a:pt x="670" y="636"/>
                    </a:lnTo>
                    <a:lnTo>
                      <a:pt x="691" y="543"/>
                    </a:lnTo>
                    <a:lnTo>
                      <a:pt x="703" y="513"/>
                    </a:lnTo>
                    <a:lnTo>
                      <a:pt x="714" y="475"/>
                    </a:lnTo>
                    <a:lnTo>
                      <a:pt x="729" y="504"/>
                    </a:lnTo>
                    <a:lnTo>
                      <a:pt x="735" y="546"/>
                    </a:lnTo>
                    <a:lnTo>
                      <a:pt x="780" y="531"/>
                    </a:lnTo>
                    <a:lnTo>
                      <a:pt x="827" y="522"/>
                    </a:lnTo>
                    <a:lnTo>
                      <a:pt x="879" y="516"/>
                    </a:lnTo>
                    <a:lnTo>
                      <a:pt x="864" y="418"/>
                    </a:lnTo>
                    <a:lnTo>
                      <a:pt x="855" y="333"/>
                    </a:lnTo>
                    <a:lnTo>
                      <a:pt x="827" y="212"/>
                    </a:lnTo>
                    <a:lnTo>
                      <a:pt x="819" y="158"/>
                    </a:lnTo>
                    <a:lnTo>
                      <a:pt x="741" y="114"/>
                    </a:lnTo>
                    <a:lnTo>
                      <a:pt x="664" y="69"/>
                    </a:lnTo>
                    <a:lnTo>
                      <a:pt x="573" y="15"/>
                    </a:lnTo>
                    <a:lnTo>
                      <a:pt x="576" y="60"/>
                    </a:lnTo>
                    <a:lnTo>
                      <a:pt x="576" y="79"/>
                    </a:lnTo>
                    <a:lnTo>
                      <a:pt x="570" y="105"/>
                    </a:lnTo>
                    <a:lnTo>
                      <a:pt x="564" y="122"/>
                    </a:lnTo>
                    <a:lnTo>
                      <a:pt x="555" y="140"/>
                    </a:lnTo>
                    <a:lnTo>
                      <a:pt x="542" y="154"/>
                    </a:lnTo>
                    <a:lnTo>
                      <a:pt x="529" y="163"/>
                    </a:lnTo>
                    <a:lnTo>
                      <a:pt x="506" y="176"/>
                    </a:lnTo>
                    <a:lnTo>
                      <a:pt x="486" y="178"/>
                    </a:lnTo>
                    <a:lnTo>
                      <a:pt x="469" y="177"/>
                    </a:lnTo>
                    <a:lnTo>
                      <a:pt x="444" y="171"/>
                    </a:lnTo>
                    <a:lnTo>
                      <a:pt x="423" y="162"/>
                    </a:lnTo>
                    <a:lnTo>
                      <a:pt x="402" y="150"/>
                    </a:lnTo>
                    <a:lnTo>
                      <a:pt x="386" y="137"/>
                    </a:lnTo>
                    <a:lnTo>
                      <a:pt x="373" y="125"/>
                    </a:lnTo>
                    <a:lnTo>
                      <a:pt x="361" y="111"/>
                    </a:lnTo>
                    <a:lnTo>
                      <a:pt x="352" y="95"/>
                    </a:lnTo>
                    <a:lnTo>
                      <a:pt x="347" y="78"/>
                    </a:lnTo>
                    <a:lnTo>
                      <a:pt x="345" y="5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D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80" name="Freeform 16"/>
              <p:cNvSpPr>
                <a:spLocks/>
              </p:cNvSpPr>
              <p:nvPr/>
            </p:nvSpPr>
            <p:spPr bwMode="auto">
              <a:xfrm>
                <a:off x="2751" y="1092"/>
                <a:ext cx="394" cy="1403"/>
              </a:xfrm>
              <a:custGeom>
                <a:avLst/>
                <a:gdLst>
                  <a:gd name="T0" fmla="*/ 313 w 394"/>
                  <a:gd name="T1" fmla="*/ 9 h 1403"/>
                  <a:gd name="T2" fmla="*/ 211 w 394"/>
                  <a:gd name="T3" fmla="*/ 18 h 1403"/>
                  <a:gd name="T4" fmla="*/ 157 w 394"/>
                  <a:gd name="T5" fmla="*/ 72 h 1403"/>
                  <a:gd name="T6" fmla="*/ 30 w 394"/>
                  <a:gd name="T7" fmla="*/ 209 h 1403"/>
                  <a:gd name="T8" fmla="*/ 42 w 394"/>
                  <a:gd name="T9" fmla="*/ 269 h 1403"/>
                  <a:gd name="T10" fmla="*/ 81 w 394"/>
                  <a:gd name="T11" fmla="*/ 330 h 1403"/>
                  <a:gd name="T12" fmla="*/ 163 w 394"/>
                  <a:gd name="T13" fmla="*/ 318 h 1403"/>
                  <a:gd name="T14" fmla="*/ 178 w 394"/>
                  <a:gd name="T15" fmla="*/ 367 h 1403"/>
                  <a:gd name="T16" fmla="*/ 208 w 394"/>
                  <a:gd name="T17" fmla="*/ 463 h 1403"/>
                  <a:gd name="T18" fmla="*/ 240 w 394"/>
                  <a:gd name="T19" fmla="*/ 516 h 1403"/>
                  <a:gd name="T20" fmla="*/ 252 w 394"/>
                  <a:gd name="T21" fmla="*/ 606 h 1403"/>
                  <a:gd name="T22" fmla="*/ 246 w 394"/>
                  <a:gd name="T23" fmla="*/ 738 h 1403"/>
                  <a:gd name="T24" fmla="*/ 199 w 394"/>
                  <a:gd name="T25" fmla="*/ 978 h 1403"/>
                  <a:gd name="T26" fmla="*/ 175 w 394"/>
                  <a:gd name="T27" fmla="*/ 1189 h 1403"/>
                  <a:gd name="T28" fmla="*/ 246 w 394"/>
                  <a:gd name="T29" fmla="*/ 1403 h 1403"/>
                  <a:gd name="T30" fmla="*/ 258 w 394"/>
                  <a:gd name="T31" fmla="*/ 1302 h 1403"/>
                  <a:gd name="T32" fmla="*/ 288 w 394"/>
                  <a:gd name="T33" fmla="*/ 1260 h 1403"/>
                  <a:gd name="T34" fmla="*/ 322 w 394"/>
                  <a:gd name="T35" fmla="*/ 1250 h 1403"/>
                  <a:gd name="T36" fmla="*/ 337 w 394"/>
                  <a:gd name="T37" fmla="*/ 1206 h 1403"/>
                  <a:gd name="T38" fmla="*/ 334 w 394"/>
                  <a:gd name="T39" fmla="*/ 1155 h 1403"/>
                  <a:gd name="T40" fmla="*/ 334 w 394"/>
                  <a:gd name="T41" fmla="*/ 1101 h 1403"/>
                  <a:gd name="T42" fmla="*/ 331 w 394"/>
                  <a:gd name="T43" fmla="*/ 1049 h 1403"/>
                  <a:gd name="T44" fmla="*/ 340 w 394"/>
                  <a:gd name="T45" fmla="*/ 977 h 1403"/>
                  <a:gd name="T46" fmla="*/ 352 w 394"/>
                  <a:gd name="T47" fmla="*/ 881 h 1403"/>
                  <a:gd name="T48" fmla="*/ 364 w 394"/>
                  <a:gd name="T49" fmla="*/ 824 h 1403"/>
                  <a:gd name="T50" fmla="*/ 367 w 394"/>
                  <a:gd name="T51" fmla="*/ 755 h 1403"/>
                  <a:gd name="T52" fmla="*/ 361 w 394"/>
                  <a:gd name="T53" fmla="*/ 704 h 1403"/>
                  <a:gd name="T54" fmla="*/ 343 w 394"/>
                  <a:gd name="T55" fmla="*/ 638 h 1403"/>
                  <a:gd name="T56" fmla="*/ 382 w 394"/>
                  <a:gd name="T57" fmla="*/ 629 h 1403"/>
                  <a:gd name="T58" fmla="*/ 394 w 394"/>
                  <a:gd name="T59" fmla="*/ 615 h 1403"/>
                  <a:gd name="T60" fmla="*/ 364 w 394"/>
                  <a:gd name="T61" fmla="*/ 484 h 1403"/>
                  <a:gd name="T62" fmla="*/ 385 w 394"/>
                  <a:gd name="T63" fmla="*/ 454 h 1403"/>
                  <a:gd name="T64" fmla="*/ 373 w 394"/>
                  <a:gd name="T65" fmla="*/ 367 h 1403"/>
                  <a:gd name="T66" fmla="*/ 370 w 394"/>
                  <a:gd name="T67" fmla="*/ 263 h 1403"/>
                  <a:gd name="T68" fmla="*/ 370 w 394"/>
                  <a:gd name="T69" fmla="*/ 160 h 1403"/>
                  <a:gd name="T70" fmla="*/ 374 w 394"/>
                  <a:gd name="T71" fmla="*/ 125 h 1403"/>
                  <a:gd name="T72" fmla="*/ 353 w 394"/>
                  <a:gd name="T73" fmla="*/ 95 h 1403"/>
                  <a:gd name="T74" fmla="*/ 346 w 394"/>
                  <a:gd name="T75" fmla="*/ 57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4" h="1403">
                    <a:moveTo>
                      <a:pt x="364" y="0"/>
                    </a:moveTo>
                    <a:lnTo>
                      <a:pt x="313" y="9"/>
                    </a:lnTo>
                    <a:lnTo>
                      <a:pt x="252" y="18"/>
                    </a:lnTo>
                    <a:lnTo>
                      <a:pt x="211" y="18"/>
                    </a:lnTo>
                    <a:lnTo>
                      <a:pt x="199" y="21"/>
                    </a:lnTo>
                    <a:lnTo>
                      <a:pt x="157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3" y="318"/>
                    </a:lnTo>
                    <a:lnTo>
                      <a:pt x="172" y="333"/>
                    </a:lnTo>
                    <a:lnTo>
                      <a:pt x="178" y="367"/>
                    </a:lnTo>
                    <a:lnTo>
                      <a:pt x="193" y="430"/>
                    </a:lnTo>
                    <a:lnTo>
                      <a:pt x="208" y="463"/>
                    </a:lnTo>
                    <a:lnTo>
                      <a:pt x="220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9" y="978"/>
                    </a:lnTo>
                    <a:lnTo>
                      <a:pt x="184" y="1066"/>
                    </a:lnTo>
                    <a:lnTo>
                      <a:pt x="175" y="1189"/>
                    </a:lnTo>
                    <a:lnTo>
                      <a:pt x="169" y="1395"/>
                    </a:lnTo>
                    <a:lnTo>
                      <a:pt x="246" y="1403"/>
                    </a:lnTo>
                    <a:lnTo>
                      <a:pt x="252" y="1337"/>
                    </a:lnTo>
                    <a:lnTo>
                      <a:pt x="258" y="1302"/>
                    </a:lnTo>
                    <a:lnTo>
                      <a:pt x="273" y="1275"/>
                    </a:lnTo>
                    <a:lnTo>
                      <a:pt x="288" y="1260"/>
                    </a:lnTo>
                    <a:lnTo>
                      <a:pt x="310" y="1256"/>
                    </a:lnTo>
                    <a:lnTo>
                      <a:pt x="322" y="1250"/>
                    </a:lnTo>
                    <a:lnTo>
                      <a:pt x="331" y="1229"/>
                    </a:lnTo>
                    <a:lnTo>
                      <a:pt x="337" y="1206"/>
                    </a:lnTo>
                    <a:lnTo>
                      <a:pt x="334" y="1179"/>
                    </a:lnTo>
                    <a:lnTo>
                      <a:pt x="334" y="1155"/>
                    </a:lnTo>
                    <a:lnTo>
                      <a:pt x="331" y="1128"/>
                    </a:lnTo>
                    <a:lnTo>
                      <a:pt x="334" y="1101"/>
                    </a:lnTo>
                    <a:lnTo>
                      <a:pt x="331" y="1077"/>
                    </a:lnTo>
                    <a:lnTo>
                      <a:pt x="331" y="1049"/>
                    </a:lnTo>
                    <a:lnTo>
                      <a:pt x="337" y="1019"/>
                    </a:lnTo>
                    <a:lnTo>
                      <a:pt x="340" y="977"/>
                    </a:lnTo>
                    <a:lnTo>
                      <a:pt x="346" y="902"/>
                    </a:lnTo>
                    <a:lnTo>
                      <a:pt x="352" y="881"/>
                    </a:lnTo>
                    <a:lnTo>
                      <a:pt x="367" y="860"/>
                    </a:lnTo>
                    <a:lnTo>
                      <a:pt x="364" y="824"/>
                    </a:lnTo>
                    <a:lnTo>
                      <a:pt x="364" y="791"/>
                    </a:lnTo>
                    <a:lnTo>
                      <a:pt x="367" y="755"/>
                    </a:lnTo>
                    <a:lnTo>
                      <a:pt x="367" y="728"/>
                    </a:lnTo>
                    <a:lnTo>
                      <a:pt x="361" y="704"/>
                    </a:lnTo>
                    <a:lnTo>
                      <a:pt x="349" y="668"/>
                    </a:lnTo>
                    <a:lnTo>
                      <a:pt x="343" y="638"/>
                    </a:lnTo>
                    <a:lnTo>
                      <a:pt x="346" y="617"/>
                    </a:lnTo>
                    <a:lnTo>
                      <a:pt x="382" y="629"/>
                    </a:lnTo>
                    <a:lnTo>
                      <a:pt x="394" y="623"/>
                    </a:lnTo>
                    <a:lnTo>
                      <a:pt x="394" y="615"/>
                    </a:lnTo>
                    <a:lnTo>
                      <a:pt x="391" y="600"/>
                    </a:lnTo>
                    <a:lnTo>
                      <a:pt x="364" y="484"/>
                    </a:lnTo>
                    <a:lnTo>
                      <a:pt x="391" y="504"/>
                    </a:lnTo>
                    <a:lnTo>
                      <a:pt x="385" y="454"/>
                    </a:lnTo>
                    <a:lnTo>
                      <a:pt x="376" y="409"/>
                    </a:lnTo>
                    <a:lnTo>
                      <a:pt x="373" y="367"/>
                    </a:lnTo>
                    <a:lnTo>
                      <a:pt x="367" y="321"/>
                    </a:lnTo>
                    <a:lnTo>
                      <a:pt x="370" y="263"/>
                    </a:lnTo>
                    <a:lnTo>
                      <a:pt x="367" y="199"/>
                    </a:lnTo>
                    <a:lnTo>
                      <a:pt x="370" y="160"/>
                    </a:lnTo>
                    <a:lnTo>
                      <a:pt x="387" y="137"/>
                    </a:lnTo>
                    <a:lnTo>
                      <a:pt x="374" y="125"/>
                    </a:lnTo>
                    <a:lnTo>
                      <a:pt x="362" y="111"/>
                    </a:lnTo>
                    <a:lnTo>
                      <a:pt x="353" y="95"/>
                    </a:lnTo>
                    <a:lnTo>
                      <a:pt x="348" y="78"/>
                    </a:lnTo>
                    <a:lnTo>
                      <a:pt x="346" y="57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881" name="Freeform 17"/>
              <p:cNvSpPr>
                <a:spLocks/>
              </p:cNvSpPr>
              <p:nvPr/>
            </p:nvSpPr>
            <p:spPr bwMode="auto">
              <a:xfrm>
                <a:off x="3196" y="1104"/>
                <a:ext cx="437" cy="1385"/>
              </a:xfrm>
              <a:custGeom>
                <a:avLst/>
                <a:gdLst>
                  <a:gd name="T0" fmla="*/ 19 w 437"/>
                  <a:gd name="T1" fmla="*/ 596 h 1385"/>
                  <a:gd name="T2" fmla="*/ 28 w 437"/>
                  <a:gd name="T3" fmla="*/ 756 h 1385"/>
                  <a:gd name="T4" fmla="*/ 43 w 437"/>
                  <a:gd name="T5" fmla="*/ 965 h 1385"/>
                  <a:gd name="T6" fmla="*/ 51 w 437"/>
                  <a:gd name="T7" fmla="*/ 1017 h 1385"/>
                  <a:gd name="T8" fmla="*/ 84 w 437"/>
                  <a:gd name="T9" fmla="*/ 1207 h 1385"/>
                  <a:gd name="T10" fmla="*/ 83 w 437"/>
                  <a:gd name="T11" fmla="*/ 1254 h 1385"/>
                  <a:gd name="T12" fmla="*/ 96 w 437"/>
                  <a:gd name="T13" fmla="*/ 1289 h 1385"/>
                  <a:gd name="T14" fmla="*/ 133 w 437"/>
                  <a:gd name="T15" fmla="*/ 1320 h 1385"/>
                  <a:gd name="T16" fmla="*/ 226 w 437"/>
                  <a:gd name="T17" fmla="*/ 1335 h 1385"/>
                  <a:gd name="T18" fmla="*/ 288 w 437"/>
                  <a:gd name="T19" fmla="*/ 1341 h 1385"/>
                  <a:gd name="T20" fmla="*/ 365 w 437"/>
                  <a:gd name="T21" fmla="*/ 1380 h 1385"/>
                  <a:gd name="T22" fmla="*/ 335 w 437"/>
                  <a:gd name="T23" fmla="*/ 1174 h 1385"/>
                  <a:gd name="T24" fmla="*/ 245 w 437"/>
                  <a:gd name="T25" fmla="*/ 837 h 1385"/>
                  <a:gd name="T26" fmla="*/ 221 w 437"/>
                  <a:gd name="T27" fmla="*/ 702 h 1385"/>
                  <a:gd name="T28" fmla="*/ 248 w 437"/>
                  <a:gd name="T29" fmla="*/ 528 h 1385"/>
                  <a:gd name="T30" fmla="*/ 271 w 437"/>
                  <a:gd name="T31" fmla="*/ 460 h 1385"/>
                  <a:gd name="T32" fmla="*/ 292 w 437"/>
                  <a:gd name="T33" fmla="*/ 531 h 1385"/>
                  <a:gd name="T34" fmla="*/ 383 w 437"/>
                  <a:gd name="T35" fmla="*/ 507 h 1385"/>
                  <a:gd name="T36" fmla="*/ 422 w 437"/>
                  <a:gd name="T37" fmla="*/ 403 h 1385"/>
                  <a:gd name="T38" fmla="*/ 383 w 437"/>
                  <a:gd name="T39" fmla="*/ 197 h 1385"/>
                  <a:gd name="T40" fmla="*/ 298 w 437"/>
                  <a:gd name="T41" fmla="*/ 99 h 1385"/>
                  <a:gd name="T42" fmla="*/ 131 w 437"/>
                  <a:gd name="T43" fmla="*/ 0 h 1385"/>
                  <a:gd name="T44" fmla="*/ 134 w 437"/>
                  <a:gd name="T45" fmla="*/ 64 h 1385"/>
                  <a:gd name="T46" fmla="*/ 122 w 437"/>
                  <a:gd name="T47" fmla="*/ 107 h 1385"/>
                  <a:gd name="T48" fmla="*/ 102 w 437"/>
                  <a:gd name="T49" fmla="*/ 154 h 1385"/>
                  <a:gd name="T50" fmla="*/ 69 w 437"/>
                  <a:gd name="T51" fmla="*/ 230 h 1385"/>
                  <a:gd name="T52" fmla="*/ 42 w 437"/>
                  <a:gd name="T53" fmla="*/ 237 h 1385"/>
                  <a:gd name="T54" fmla="*/ 30 w 437"/>
                  <a:gd name="T55" fmla="*/ 263 h 1385"/>
                  <a:gd name="T56" fmla="*/ 24 w 437"/>
                  <a:gd name="T57" fmla="*/ 344 h 1385"/>
                  <a:gd name="T58" fmla="*/ 7 w 437"/>
                  <a:gd name="T59" fmla="*/ 396 h 1385"/>
                  <a:gd name="T60" fmla="*/ 0 w 437"/>
                  <a:gd name="T61" fmla="*/ 435 h 1385"/>
                  <a:gd name="T62" fmla="*/ 7 w 437"/>
                  <a:gd name="T63" fmla="*/ 499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7" h="1385">
                    <a:moveTo>
                      <a:pt x="13" y="543"/>
                    </a:moveTo>
                    <a:lnTo>
                      <a:pt x="19" y="596"/>
                    </a:lnTo>
                    <a:lnTo>
                      <a:pt x="21" y="645"/>
                    </a:lnTo>
                    <a:lnTo>
                      <a:pt x="28" y="756"/>
                    </a:lnTo>
                    <a:lnTo>
                      <a:pt x="34" y="858"/>
                    </a:lnTo>
                    <a:lnTo>
                      <a:pt x="43" y="965"/>
                    </a:lnTo>
                    <a:lnTo>
                      <a:pt x="45" y="993"/>
                    </a:lnTo>
                    <a:lnTo>
                      <a:pt x="51" y="1017"/>
                    </a:lnTo>
                    <a:lnTo>
                      <a:pt x="64" y="1050"/>
                    </a:lnTo>
                    <a:lnTo>
                      <a:pt x="84" y="1207"/>
                    </a:lnTo>
                    <a:lnTo>
                      <a:pt x="84" y="1240"/>
                    </a:lnTo>
                    <a:lnTo>
                      <a:pt x="83" y="1254"/>
                    </a:lnTo>
                    <a:lnTo>
                      <a:pt x="85" y="1271"/>
                    </a:lnTo>
                    <a:lnTo>
                      <a:pt x="96" y="1289"/>
                    </a:lnTo>
                    <a:lnTo>
                      <a:pt x="108" y="1307"/>
                    </a:lnTo>
                    <a:lnTo>
                      <a:pt x="133" y="1320"/>
                    </a:lnTo>
                    <a:lnTo>
                      <a:pt x="165" y="1328"/>
                    </a:lnTo>
                    <a:lnTo>
                      <a:pt x="226" y="1335"/>
                    </a:lnTo>
                    <a:lnTo>
                      <a:pt x="267" y="1339"/>
                    </a:lnTo>
                    <a:lnTo>
                      <a:pt x="288" y="1341"/>
                    </a:lnTo>
                    <a:lnTo>
                      <a:pt x="339" y="1385"/>
                    </a:lnTo>
                    <a:lnTo>
                      <a:pt x="365" y="1380"/>
                    </a:lnTo>
                    <a:lnTo>
                      <a:pt x="356" y="1269"/>
                    </a:lnTo>
                    <a:lnTo>
                      <a:pt x="335" y="1174"/>
                    </a:lnTo>
                    <a:lnTo>
                      <a:pt x="298" y="1002"/>
                    </a:lnTo>
                    <a:lnTo>
                      <a:pt x="245" y="837"/>
                    </a:lnTo>
                    <a:lnTo>
                      <a:pt x="230" y="765"/>
                    </a:lnTo>
                    <a:lnTo>
                      <a:pt x="221" y="702"/>
                    </a:lnTo>
                    <a:lnTo>
                      <a:pt x="227" y="621"/>
                    </a:lnTo>
                    <a:lnTo>
                      <a:pt x="248" y="528"/>
                    </a:lnTo>
                    <a:lnTo>
                      <a:pt x="259" y="498"/>
                    </a:lnTo>
                    <a:lnTo>
                      <a:pt x="271" y="460"/>
                    </a:lnTo>
                    <a:lnTo>
                      <a:pt x="286" y="489"/>
                    </a:lnTo>
                    <a:lnTo>
                      <a:pt x="292" y="531"/>
                    </a:lnTo>
                    <a:lnTo>
                      <a:pt x="338" y="516"/>
                    </a:lnTo>
                    <a:lnTo>
                      <a:pt x="383" y="507"/>
                    </a:lnTo>
                    <a:lnTo>
                      <a:pt x="437" y="501"/>
                    </a:lnTo>
                    <a:lnTo>
                      <a:pt x="422" y="403"/>
                    </a:lnTo>
                    <a:lnTo>
                      <a:pt x="413" y="318"/>
                    </a:lnTo>
                    <a:lnTo>
                      <a:pt x="383" y="197"/>
                    </a:lnTo>
                    <a:lnTo>
                      <a:pt x="377" y="143"/>
                    </a:lnTo>
                    <a:lnTo>
                      <a:pt x="298" y="99"/>
                    </a:lnTo>
                    <a:lnTo>
                      <a:pt x="221" y="54"/>
                    </a:lnTo>
                    <a:lnTo>
                      <a:pt x="131" y="0"/>
                    </a:lnTo>
                    <a:lnTo>
                      <a:pt x="134" y="45"/>
                    </a:lnTo>
                    <a:lnTo>
                      <a:pt x="134" y="64"/>
                    </a:lnTo>
                    <a:lnTo>
                      <a:pt x="128" y="90"/>
                    </a:lnTo>
                    <a:lnTo>
                      <a:pt x="122" y="107"/>
                    </a:lnTo>
                    <a:lnTo>
                      <a:pt x="113" y="125"/>
                    </a:lnTo>
                    <a:lnTo>
                      <a:pt x="102" y="154"/>
                    </a:lnTo>
                    <a:lnTo>
                      <a:pt x="83" y="197"/>
                    </a:lnTo>
                    <a:lnTo>
                      <a:pt x="69" y="230"/>
                    </a:lnTo>
                    <a:lnTo>
                      <a:pt x="57" y="233"/>
                    </a:lnTo>
                    <a:lnTo>
                      <a:pt x="42" y="237"/>
                    </a:lnTo>
                    <a:lnTo>
                      <a:pt x="30" y="249"/>
                    </a:lnTo>
                    <a:lnTo>
                      <a:pt x="30" y="263"/>
                    </a:lnTo>
                    <a:lnTo>
                      <a:pt x="28" y="306"/>
                    </a:lnTo>
                    <a:lnTo>
                      <a:pt x="24" y="344"/>
                    </a:lnTo>
                    <a:lnTo>
                      <a:pt x="13" y="378"/>
                    </a:lnTo>
                    <a:lnTo>
                      <a:pt x="7" y="396"/>
                    </a:lnTo>
                    <a:lnTo>
                      <a:pt x="1" y="418"/>
                    </a:lnTo>
                    <a:lnTo>
                      <a:pt x="0" y="435"/>
                    </a:lnTo>
                    <a:lnTo>
                      <a:pt x="4" y="461"/>
                    </a:lnTo>
                    <a:lnTo>
                      <a:pt x="7" y="499"/>
                    </a:lnTo>
                    <a:lnTo>
                      <a:pt x="13" y="543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882" name="Group 18"/>
            <p:cNvGrpSpPr>
              <a:grpSpLocks/>
            </p:cNvGrpSpPr>
            <p:nvPr/>
          </p:nvGrpSpPr>
          <p:grpSpPr bwMode="auto">
            <a:xfrm>
              <a:off x="3493" y="467"/>
              <a:ext cx="452" cy="773"/>
              <a:chOff x="2979" y="522"/>
              <a:chExt cx="452" cy="773"/>
            </a:xfrm>
          </p:grpSpPr>
          <p:grpSp>
            <p:nvGrpSpPr>
              <p:cNvPr id="676883" name="Group 19"/>
              <p:cNvGrpSpPr>
                <a:grpSpLocks/>
              </p:cNvGrpSpPr>
              <p:nvPr/>
            </p:nvGrpSpPr>
            <p:grpSpPr bwMode="auto">
              <a:xfrm>
                <a:off x="3084" y="909"/>
                <a:ext cx="235" cy="386"/>
                <a:chOff x="3084" y="909"/>
                <a:chExt cx="235" cy="386"/>
              </a:xfrm>
            </p:grpSpPr>
            <p:sp>
              <p:nvSpPr>
                <p:cNvPr id="676884" name="Freeform 20"/>
                <p:cNvSpPr>
                  <a:spLocks/>
                </p:cNvSpPr>
                <p:nvPr/>
              </p:nvSpPr>
              <p:spPr bwMode="auto">
                <a:xfrm>
                  <a:off x="3086" y="909"/>
                  <a:ext cx="233" cy="386"/>
                </a:xfrm>
                <a:custGeom>
                  <a:avLst/>
                  <a:gdLst>
                    <a:gd name="T0" fmla="*/ 201 w 233"/>
                    <a:gd name="T1" fmla="*/ 0 h 386"/>
                    <a:gd name="T2" fmla="*/ 212 w 233"/>
                    <a:gd name="T3" fmla="*/ 109 h 386"/>
                    <a:gd name="T4" fmla="*/ 219 w 233"/>
                    <a:gd name="T5" fmla="*/ 167 h 386"/>
                    <a:gd name="T6" fmla="*/ 225 w 233"/>
                    <a:gd name="T7" fmla="*/ 187 h 386"/>
                    <a:gd name="T8" fmla="*/ 233 w 233"/>
                    <a:gd name="T9" fmla="*/ 236 h 386"/>
                    <a:gd name="T10" fmla="*/ 228 w 233"/>
                    <a:gd name="T11" fmla="*/ 274 h 386"/>
                    <a:gd name="T12" fmla="*/ 219 w 233"/>
                    <a:gd name="T13" fmla="*/ 313 h 386"/>
                    <a:gd name="T14" fmla="*/ 204 w 233"/>
                    <a:gd name="T15" fmla="*/ 349 h 386"/>
                    <a:gd name="T16" fmla="*/ 188 w 233"/>
                    <a:gd name="T17" fmla="*/ 368 h 386"/>
                    <a:gd name="T18" fmla="*/ 160 w 233"/>
                    <a:gd name="T19" fmla="*/ 380 h 386"/>
                    <a:gd name="T20" fmla="*/ 124 w 233"/>
                    <a:gd name="T21" fmla="*/ 386 h 386"/>
                    <a:gd name="T22" fmla="*/ 86 w 233"/>
                    <a:gd name="T23" fmla="*/ 380 h 386"/>
                    <a:gd name="T24" fmla="*/ 55 w 233"/>
                    <a:gd name="T25" fmla="*/ 365 h 386"/>
                    <a:gd name="T26" fmla="*/ 36 w 233"/>
                    <a:gd name="T27" fmla="*/ 349 h 386"/>
                    <a:gd name="T28" fmla="*/ 19 w 233"/>
                    <a:gd name="T29" fmla="*/ 325 h 386"/>
                    <a:gd name="T30" fmla="*/ 3 w 233"/>
                    <a:gd name="T31" fmla="*/ 291 h 386"/>
                    <a:gd name="T32" fmla="*/ 0 w 233"/>
                    <a:gd name="T33" fmla="*/ 269 h 386"/>
                    <a:gd name="T34" fmla="*/ 3 w 233"/>
                    <a:gd name="T35" fmla="*/ 247 h 386"/>
                    <a:gd name="T36" fmla="*/ 10 w 233"/>
                    <a:gd name="T37" fmla="*/ 229 h 386"/>
                    <a:gd name="T38" fmla="*/ 21 w 233"/>
                    <a:gd name="T39" fmla="*/ 212 h 386"/>
                    <a:gd name="T40" fmla="*/ 43 w 233"/>
                    <a:gd name="T41" fmla="*/ 194 h 386"/>
                    <a:gd name="T42" fmla="*/ 45 w 233"/>
                    <a:gd name="T43" fmla="*/ 158 h 386"/>
                    <a:gd name="T44" fmla="*/ 43 w 233"/>
                    <a:gd name="T45" fmla="*/ 98 h 386"/>
                    <a:gd name="T46" fmla="*/ 77 w 233"/>
                    <a:gd name="T47" fmla="*/ 98 h 386"/>
                    <a:gd name="T48" fmla="*/ 101 w 233"/>
                    <a:gd name="T49" fmla="*/ 91 h 386"/>
                    <a:gd name="T50" fmla="*/ 124 w 233"/>
                    <a:gd name="T51" fmla="*/ 79 h 386"/>
                    <a:gd name="T52" fmla="*/ 140 w 233"/>
                    <a:gd name="T53" fmla="*/ 58 h 386"/>
                    <a:gd name="T54" fmla="*/ 161 w 233"/>
                    <a:gd name="T55" fmla="*/ 31 h 386"/>
                    <a:gd name="T56" fmla="*/ 201 w 233"/>
                    <a:gd name="T5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3" h="386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4"/>
                      </a:lnTo>
                      <a:lnTo>
                        <a:pt x="219" y="313"/>
                      </a:lnTo>
                      <a:lnTo>
                        <a:pt x="204" y="349"/>
                      </a:lnTo>
                      <a:lnTo>
                        <a:pt x="188" y="368"/>
                      </a:lnTo>
                      <a:lnTo>
                        <a:pt x="160" y="380"/>
                      </a:lnTo>
                      <a:lnTo>
                        <a:pt x="124" y="386"/>
                      </a:lnTo>
                      <a:lnTo>
                        <a:pt x="86" y="380"/>
                      </a:lnTo>
                      <a:lnTo>
                        <a:pt x="55" y="365"/>
                      </a:lnTo>
                      <a:lnTo>
                        <a:pt x="36" y="349"/>
                      </a:lnTo>
                      <a:lnTo>
                        <a:pt x="19" y="325"/>
                      </a:lnTo>
                      <a:lnTo>
                        <a:pt x="3" y="291"/>
                      </a:lnTo>
                      <a:lnTo>
                        <a:pt x="0" y="269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1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885" name="Freeform 21"/>
                <p:cNvSpPr>
                  <a:spLocks/>
                </p:cNvSpPr>
                <p:nvPr/>
              </p:nvSpPr>
              <p:spPr bwMode="auto">
                <a:xfrm>
                  <a:off x="3084" y="909"/>
                  <a:ext cx="233" cy="351"/>
                </a:xfrm>
                <a:custGeom>
                  <a:avLst/>
                  <a:gdLst>
                    <a:gd name="T0" fmla="*/ 201 w 233"/>
                    <a:gd name="T1" fmla="*/ 0 h 351"/>
                    <a:gd name="T2" fmla="*/ 212 w 233"/>
                    <a:gd name="T3" fmla="*/ 109 h 351"/>
                    <a:gd name="T4" fmla="*/ 219 w 233"/>
                    <a:gd name="T5" fmla="*/ 167 h 351"/>
                    <a:gd name="T6" fmla="*/ 225 w 233"/>
                    <a:gd name="T7" fmla="*/ 187 h 351"/>
                    <a:gd name="T8" fmla="*/ 233 w 233"/>
                    <a:gd name="T9" fmla="*/ 236 h 351"/>
                    <a:gd name="T10" fmla="*/ 228 w 233"/>
                    <a:gd name="T11" fmla="*/ 275 h 351"/>
                    <a:gd name="T12" fmla="*/ 219 w 233"/>
                    <a:gd name="T13" fmla="*/ 313 h 351"/>
                    <a:gd name="T14" fmla="*/ 205 w 233"/>
                    <a:gd name="T15" fmla="*/ 349 h 351"/>
                    <a:gd name="T16" fmla="*/ 196 w 233"/>
                    <a:gd name="T17" fmla="*/ 329 h 351"/>
                    <a:gd name="T18" fmla="*/ 179 w 233"/>
                    <a:gd name="T19" fmla="*/ 322 h 351"/>
                    <a:gd name="T20" fmla="*/ 166 w 233"/>
                    <a:gd name="T21" fmla="*/ 326 h 351"/>
                    <a:gd name="T22" fmla="*/ 155 w 233"/>
                    <a:gd name="T23" fmla="*/ 336 h 351"/>
                    <a:gd name="T24" fmla="*/ 136 w 233"/>
                    <a:gd name="T25" fmla="*/ 351 h 351"/>
                    <a:gd name="T26" fmla="*/ 111 w 233"/>
                    <a:gd name="T27" fmla="*/ 351 h 351"/>
                    <a:gd name="T28" fmla="*/ 122 w 233"/>
                    <a:gd name="T29" fmla="*/ 332 h 351"/>
                    <a:gd name="T30" fmla="*/ 145 w 233"/>
                    <a:gd name="T31" fmla="*/ 303 h 351"/>
                    <a:gd name="T32" fmla="*/ 168 w 233"/>
                    <a:gd name="T33" fmla="*/ 284 h 351"/>
                    <a:gd name="T34" fmla="*/ 181 w 233"/>
                    <a:gd name="T35" fmla="*/ 270 h 351"/>
                    <a:gd name="T36" fmla="*/ 187 w 233"/>
                    <a:gd name="T37" fmla="*/ 250 h 351"/>
                    <a:gd name="T38" fmla="*/ 190 w 233"/>
                    <a:gd name="T39" fmla="*/ 231 h 351"/>
                    <a:gd name="T40" fmla="*/ 191 w 233"/>
                    <a:gd name="T41" fmla="*/ 209 h 351"/>
                    <a:gd name="T42" fmla="*/ 188 w 233"/>
                    <a:gd name="T43" fmla="*/ 186 h 351"/>
                    <a:gd name="T44" fmla="*/ 190 w 233"/>
                    <a:gd name="T45" fmla="*/ 153 h 351"/>
                    <a:gd name="T46" fmla="*/ 178 w 233"/>
                    <a:gd name="T47" fmla="*/ 156 h 351"/>
                    <a:gd name="T48" fmla="*/ 148 w 233"/>
                    <a:gd name="T49" fmla="*/ 157 h 351"/>
                    <a:gd name="T50" fmla="*/ 123 w 233"/>
                    <a:gd name="T51" fmla="*/ 155 h 351"/>
                    <a:gd name="T52" fmla="*/ 97 w 233"/>
                    <a:gd name="T53" fmla="*/ 151 h 351"/>
                    <a:gd name="T54" fmla="*/ 78 w 233"/>
                    <a:gd name="T55" fmla="*/ 144 h 351"/>
                    <a:gd name="T56" fmla="*/ 63 w 233"/>
                    <a:gd name="T57" fmla="*/ 137 h 351"/>
                    <a:gd name="T58" fmla="*/ 63 w 233"/>
                    <a:gd name="T59" fmla="*/ 159 h 351"/>
                    <a:gd name="T60" fmla="*/ 63 w 233"/>
                    <a:gd name="T61" fmla="*/ 187 h 351"/>
                    <a:gd name="T62" fmla="*/ 57 w 233"/>
                    <a:gd name="T63" fmla="*/ 212 h 351"/>
                    <a:gd name="T64" fmla="*/ 56 w 233"/>
                    <a:gd name="T65" fmla="*/ 236 h 351"/>
                    <a:gd name="T66" fmla="*/ 65 w 233"/>
                    <a:gd name="T67" fmla="*/ 261 h 351"/>
                    <a:gd name="T68" fmla="*/ 75 w 233"/>
                    <a:gd name="T69" fmla="*/ 282 h 351"/>
                    <a:gd name="T70" fmla="*/ 89 w 233"/>
                    <a:gd name="T71" fmla="*/ 306 h 351"/>
                    <a:gd name="T72" fmla="*/ 82 w 233"/>
                    <a:gd name="T73" fmla="*/ 324 h 351"/>
                    <a:gd name="T74" fmla="*/ 70 w 233"/>
                    <a:gd name="T75" fmla="*/ 313 h 351"/>
                    <a:gd name="T76" fmla="*/ 49 w 233"/>
                    <a:gd name="T77" fmla="*/ 299 h 351"/>
                    <a:gd name="T78" fmla="*/ 36 w 233"/>
                    <a:gd name="T79" fmla="*/ 286 h 351"/>
                    <a:gd name="T80" fmla="*/ 18 w 233"/>
                    <a:gd name="T81" fmla="*/ 277 h 351"/>
                    <a:gd name="T82" fmla="*/ 0 w 233"/>
                    <a:gd name="T83" fmla="*/ 270 h 351"/>
                    <a:gd name="T84" fmla="*/ 3 w 233"/>
                    <a:gd name="T85" fmla="*/ 247 h 351"/>
                    <a:gd name="T86" fmla="*/ 10 w 233"/>
                    <a:gd name="T87" fmla="*/ 229 h 351"/>
                    <a:gd name="T88" fmla="*/ 21 w 233"/>
                    <a:gd name="T89" fmla="*/ 212 h 351"/>
                    <a:gd name="T90" fmla="*/ 43 w 233"/>
                    <a:gd name="T91" fmla="*/ 194 h 351"/>
                    <a:gd name="T92" fmla="*/ 45 w 233"/>
                    <a:gd name="T93" fmla="*/ 158 h 351"/>
                    <a:gd name="T94" fmla="*/ 43 w 233"/>
                    <a:gd name="T95" fmla="*/ 98 h 351"/>
                    <a:gd name="T96" fmla="*/ 77 w 233"/>
                    <a:gd name="T97" fmla="*/ 98 h 351"/>
                    <a:gd name="T98" fmla="*/ 101 w 233"/>
                    <a:gd name="T99" fmla="*/ 92 h 351"/>
                    <a:gd name="T100" fmla="*/ 124 w 233"/>
                    <a:gd name="T101" fmla="*/ 79 h 351"/>
                    <a:gd name="T102" fmla="*/ 140 w 233"/>
                    <a:gd name="T103" fmla="*/ 58 h 351"/>
                    <a:gd name="T104" fmla="*/ 161 w 233"/>
                    <a:gd name="T105" fmla="*/ 31 h 351"/>
                    <a:gd name="T106" fmla="*/ 201 w 233"/>
                    <a:gd name="T10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33" h="351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5"/>
                      </a:lnTo>
                      <a:lnTo>
                        <a:pt x="219" y="313"/>
                      </a:lnTo>
                      <a:lnTo>
                        <a:pt x="205" y="349"/>
                      </a:lnTo>
                      <a:lnTo>
                        <a:pt x="196" y="329"/>
                      </a:lnTo>
                      <a:lnTo>
                        <a:pt x="179" y="322"/>
                      </a:lnTo>
                      <a:lnTo>
                        <a:pt x="166" y="326"/>
                      </a:lnTo>
                      <a:lnTo>
                        <a:pt x="155" y="336"/>
                      </a:lnTo>
                      <a:lnTo>
                        <a:pt x="136" y="351"/>
                      </a:lnTo>
                      <a:lnTo>
                        <a:pt x="111" y="351"/>
                      </a:lnTo>
                      <a:lnTo>
                        <a:pt x="122" y="332"/>
                      </a:lnTo>
                      <a:lnTo>
                        <a:pt x="145" y="303"/>
                      </a:lnTo>
                      <a:lnTo>
                        <a:pt x="168" y="284"/>
                      </a:lnTo>
                      <a:lnTo>
                        <a:pt x="181" y="270"/>
                      </a:lnTo>
                      <a:lnTo>
                        <a:pt x="187" y="250"/>
                      </a:lnTo>
                      <a:lnTo>
                        <a:pt x="190" y="231"/>
                      </a:lnTo>
                      <a:lnTo>
                        <a:pt x="191" y="209"/>
                      </a:lnTo>
                      <a:lnTo>
                        <a:pt x="188" y="186"/>
                      </a:lnTo>
                      <a:lnTo>
                        <a:pt x="190" y="153"/>
                      </a:lnTo>
                      <a:lnTo>
                        <a:pt x="178" y="156"/>
                      </a:lnTo>
                      <a:lnTo>
                        <a:pt x="148" y="157"/>
                      </a:lnTo>
                      <a:lnTo>
                        <a:pt x="123" y="155"/>
                      </a:lnTo>
                      <a:lnTo>
                        <a:pt x="97" y="151"/>
                      </a:lnTo>
                      <a:lnTo>
                        <a:pt x="78" y="144"/>
                      </a:lnTo>
                      <a:lnTo>
                        <a:pt x="63" y="137"/>
                      </a:lnTo>
                      <a:lnTo>
                        <a:pt x="63" y="159"/>
                      </a:lnTo>
                      <a:lnTo>
                        <a:pt x="63" y="187"/>
                      </a:lnTo>
                      <a:lnTo>
                        <a:pt x="57" y="212"/>
                      </a:lnTo>
                      <a:lnTo>
                        <a:pt x="56" y="236"/>
                      </a:lnTo>
                      <a:lnTo>
                        <a:pt x="65" y="261"/>
                      </a:lnTo>
                      <a:lnTo>
                        <a:pt x="75" y="282"/>
                      </a:lnTo>
                      <a:lnTo>
                        <a:pt x="89" y="306"/>
                      </a:lnTo>
                      <a:lnTo>
                        <a:pt x="82" y="324"/>
                      </a:lnTo>
                      <a:lnTo>
                        <a:pt x="70" y="313"/>
                      </a:lnTo>
                      <a:lnTo>
                        <a:pt x="49" y="299"/>
                      </a:lnTo>
                      <a:lnTo>
                        <a:pt x="36" y="286"/>
                      </a:lnTo>
                      <a:lnTo>
                        <a:pt x="18" y="277"/>
                      </a:lnTo>
                      <a:lnTo>
                        <a:pt x="0" y="270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2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6886" name="Freeform 22"/>
              <p:cNvSpPr>
                <a:spLocks/>
              </p:cNvSpPr>
              <p:nvPr/>
            </p:nvSpPr>
            <p:spPr bwMode="auto">
              <a:xfrm>
                <a:off x="3030" y="553"/>
                <a:ext cx="315" cy="471"/>
              </a:xfrm>
              <a:custGeom>
                <a:avLst/>
                <a:gdLst>
                  <a:gd name="T0" fmla="*/ 29 w 315"/>
                  <a:gd name="T1" fmla="*/ 81 h 471"/>
                  <a:gd name="T2" fmla="*/ 16 w 315"/>
                  <a:gd name="T3" fmla="*/ 111 h 471"/>
                  <a:gd name="T4" fmla="*/ 7 w 315"/>
                  <a:gd name="T5" fmla="*/ 137 h 471"/>
                  <a:gd name="T6" fmla="*/ 1 w 315"/>
                  <a:gd name="T7" fmla="*/ 158 h 471"/>
                  <a:gd name="T8" fmla="*/ 0 w 315"/>
                  <a:gd name="T9" fmla="*/ 174 h 471"/>
                  <a:gd name="T10" fmla="*/ 2 w 315"/>
                  <a:gd name="T11" fmla="*/ 189 h 471"/>
                  <a:gd name="T12" fmla="*/ 5 w 315"/>
                  <a:gd name="T13" fmla="*/ 212 h 471"/>
                  <a:gd name="T14" fmla="*/ 4 w 315"/>
                  <a:gd name="T15" fmla="*/ 223 h 471"/>
                  <a:gd name="T16" fmla="*/ 5 w 315"/>
                  <a:gd name="T17" fmla="*/ 236 h 471"/>
                  <a:gd name="T18" fmla="*/ 11 w 315"/>
                  <a:gd name="T19" fmla="*/ 253 h 471"/>
                  <a:gd name="T20" fmla="*/ 13 w 315"/>
                  <a:gd name="T21" fmla="*/ 263 h 471"/>
                  <a:gd name="T22" fmla="*/ 10 w 315"/>
                  <a:gd name="T23" fmla="*/ 293 h 471"/>
                  <a:gd name="T24" fmla="*/ 13 w 315"/>
                  <a:gd name="T25" fmla="*/ 314 h 471"/>
                  <a:gd name="T26" fmla="*/ 19 w 315"/>
                  <a:gd name="T27" fmla="*/ 335 h 471"/>
                  <a:gd name="T28" fmla="*/ 29 w 315"/>
                  <a:gd name="T29" fmla="*/ 360 h 471"/>
                  <a:gd name="T30" fmla="*/ 41 w 315"/>
                  <a:gd name="T31" fmla="*/ 386 h 471"/>
                  <a:gd name="T32" fmla="*/ 52 w 315"/>
                  <a:gd name="T33" fmla="*/ 410 h 471"/>
                  <a:gd name="T34" fmla="*/ 59 w 315"/>
                  <a:gd name="T35" fmla="*/ 429 h 471"/>
                  <a:gd name="T36" fmla="*/ 65 w 315"/>
                  <a:gd name="T37" fmla="*/ 449 h 471"/>
                  <a:gd name="T38" fmla="*/ 74 w 315"/>
                  <a:gd name="T39" fmla="*/ 461 h 471"/>
                  <a:gd name="T40" fmla="*/ 87 w 315"/>
                  <a:gd name="T41" fmla="*/ 468 h 471"/>
                  <a:gd name="T42" fmla="*/ 108 w 315"/>
                  <a:gd name="T43" fmla="*/ 471 h 471"/>
                  <a:gd name="T44" fmla="*/ 137 w 315"/>
                  <a:gd name="T45" fmla="*/ 468 h 471"/>
                  <a:gd name="T46" fmla="*/ 162 w 315"/>
                  <a:gd name="T47" fmla="*/ 462 h 471"/>
                  <a:gd name="T48" fmla="*/ 176 w 315"/>
                  <a:gd name="T49" fmla="*/ 452 h 471"/>
                  <a:gd name="T50" fmla="*/ 197 w 315"/>
                  <a:gd name="T51" fmla="*/ 438 h 471"/>
                  <a:gd name="T52" fmla="*/ 219 w 315"/>
                  <a:gd name="T53" fmla="*/ 410 h 471"/>
                  <a:gd name="T54" fmla="*/ 255 w 315"/>
                  <a:gd name="T55" fmla="*/ 359 h 471"/>
                  <a:gd name="T56" fmla="*/ 264 w 315"/>
                  <a:gd name="T57" fmla="*/ 343 h 471"/>
                  <a:gd name="T58" fmla="*/ 271 w 315"/>
                  <a:gd name="T59" fmla="*/ 347 h 471"/>
                  <a:gd name="T60" fmla="*/ 282 w 315"/>
                  <a:gd name="T61" fmla="*/ 347 h 471"/>
                  <a:gd name="T62" fmla="*/ 288 w 315"/>
                  <a:gd name="T63" fmla="*/ 332 h 471"/>
                  <a:gd name="T64" fmla="*/ 298 w 315"/>
                  <a:gd name="T65" fmla="*/ 301 h 471"/>
                  <a:gd name="T66" fmla="*/ 306 w 315"/>
                  <a:gd name="T67" fmla="*/ 272 h 471"/>
                  <a:gd name="T68" fmla="*/ 304 w 315"/>
                  <a:gd name="T69" fmla="*/ 233 h 471"/>
                  <a:gd name="T70" fmla="*/ 312 w 315"/>
                  <a:gd name="T71" fmla="*/ 167 h 471"/>
                  <a:gd name="T72" fmla="*/ 315 w 315"/>
                  <a:gd name="T73" fmla="*/ 127 h 471"/>
                  <a:gd name="T74" fmla="*/ 313 w 315"/>
                  <a:gd name="T75" fmla="*/ 94 h 471"/>
                  <a:gd name="T76" fmla="*/ 306 w 315"/>
                  <a:gd name="T77" fmla="*/ 70 h 471"/>
                  <a:gd name="T78" fmla="*/ 285 w 315"/>
                  <a:gd name="T79" fmla="*/ 39 h 471"/>
                  <a:gd name="T80" fmla="*/ 255 w 315"/>
                  <a:gd name="T81" fmla="*/ 18 h 471"/>
                  <a:gd name="T82" fmla="*/ 222 w 315"/>
                  <a:gd name="T83" fmla="*/ 6 h 471"/>
                  <a:gd name="T84" fmla="*/ 186 w 315"/>
                  <a:gd name="T85" fmla="*/ 0 h 471"/>
                  <a:gd name="T86" fmla="*/ 149 w 315"/>
                  <a:gd name="T87" fmla="*/ 0 h 471"/>
                  <a:gd name="T88" fmla="*/ 114 w 315"/>
                  <a:gd name="T89" fmla="*/ 6 h 471"/>
                  <a:gd name="T90" fmla="*/ 80 w 315"/>
                  <a:gd name="T91" fmla="*/ 22 h 471"/>
                  <a:gd name="T92" fmla="*/ 55 w 315"/>
                  <a:gd name="T93" fmla="*/ 43 h 471"/>
                  <a:gd name="T94" fmla="*/ 29 w 315"/>
                  <a:gd name="T95" fmla="*/ 8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5" h="471">
                    <a:moveTo>
                      <a:pt x="29" y="81"/>
                    </a:moveTo>
                    <a:lnTo>
                      <a:pt x="16" y="111"/>
                    </a:lnTo>
                    <a:lnTo>
                      <a:pt x="7" y="137"/>
                    </a:lnTo>
                    <a:lnTo>
                      <a:pt x="1" y="158"/>
                    </a:lnTo>
                    <a:lnTo>
                      <a:pt x="0" y="174"/>
                    </a:lnTo>
                    <a:lnTo>
                      <a:pt x="2" y="189"/>
                    </a:lnTo>
                    <a:lnTo>
                      <a:pt x="5" y="212"/>
                    </a:lnTo>
                    <a:lnTo>
                      <a:pt x="4" y="223"/>
                    </a:lnTo>
                    <a:lnTo>
                      <a:pt x="5" y="236"/>
                    </a:lnTo>
                    <a:lnTo>
                      <a:pt x="11" y="253"/>
                    </a:lnTo>
                    <a:lnTo>
                      <a:pt x="13" y="263"/>
                    </a:lnTo>
                    <a:lnTo>
                      <a:pt x="10" y="293"/>
                    </a:lnTo>
                    <a:lnTo>
                      <a:pt x="13" y="314"/>
                    </a:lnTo>
                    <a:lnTo>
                      <a:pt x="19" y="335"/>
                    </a:lnTo>
                    <a:lnTo>
                      <a:pt x="29" y="360"/>
                    </a:lnTo>
                    <a:lnTo>
                      <a:pt x="41" y="386"/>
                    </a:lnTo>
                    <a:lnTo>
                      <a:pt x="52" y="410"/>
                    </a:lnTo>
                    <a:lnTo>
                      <a:pt x="59" y="429"/>
                    </a:lnTo>
                    <a:lnTo>
                      <a:pt x="65" y="449"/>
                    </a:lnTo>
                    <a:lnTo>
                      <a:pt x="74" y="461"/>
                    </a:lnTo>
                    <a:lnTo>
                      <a:pt x="87" y="468"/>
                    </a:lnTo>
                    <a:lnTo>
                      <a:pt x="108" y="471"/>
                    </a:lnTo>
                    <a:lnTo>
                      <a:pt x="137" y="468"/>
                    </a:lnTo>
                    <a:lnTo>
                      <a:pt x="162" y="462"/>
                    </a:lnTo>
                    <a:lnTo>
                      <a:pt x="176" y="452"/>
                    </a:lnTo>
                    <a:lnTo>
                      <a:pt x="197" y="438"/>
                    </a:lnTo>
                    <a:lnTo>
                      <a:pt x="219" y="410"/>
                    </a:lnTo>
                    <a:lnTo>
                      <a:pt x="255" y="359"/>
                    </a:lnTo>
                    <a:lnTo>
                      <a:pt x="264" y="343"/>
                    </a:lnTo>
                    <a:lnTo>
                      <a:pt x="271" y="347"/>
                    </a:lnTo>
                    <a:lnTo>
                      <a:pt x="282" y="347"/>
                    </a:lnTo>
                    <a:lnTo>
                      <a:pt x="288" y="332"/>
                    </a:lnTo>
                    <a:lnTo>
                      <a:pt x="298" y="301"/>
                    </a:lnTo>
                    <a:lnTo>
                      <a:pt x="306" y="272"/>
                    </a:lnTo>
                    <a:lnTo>
                      <a:pt x="304" y="233"/>
                    </a:lnTo>
                    <a:lnTo>
                      <a:pt x="312" y="167"/>
                    </a:lnTo>
                    <a:lnTo>
                      <a:pt x="315" y="127"/>
                    </a:lnTo>
                    <a:lnTo>
                      <a:pt x="313" y="94"/>
                    </a:lnTo>
                    <a:lnTo>
                      <a:pt x="306" y="70"/>
                    </a:lnTo>
                    <a:lnTo>
                      <a:pt x="285" y="39"/>
                    </a:lnTo>
                    <a:lnTo>
                      <a:pt x="255" y="18"/>
                    </a:lnTo>
                    <a:lnTo>
                      <a:pt x="222" y="6"/>
                    </a:lnTo>
                    <a:lnTo>
                      <a:pt x="186" y="0"/>
                    </a:lnTo>
                    <a:lnTo>
                      <a:pt x="149" y="0"/>
                    </a:lnTo>
                    <a:lnTo>
                      <a:pt x="114" y="6"/>
                    </a:lnTo>
                    <a:lnTo>
                      <a:pt x="80" y="22"/>
                    </a:lnTo>
                    <a:lnTo>
                      <a:pt x="55" y="43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76887" name="Group 23"/>
              <p:cNvGrpSpPr>
                <a:grpSpLocks/>
              </p:cNvGrpSpPr>
              <p:nvPr/>
            </p:nvGrpSpPr>
            <p:grpSpPr bwMode="auto">
              <a:xfrm>
                <a:off x="2979" y="522"/>
                <a:ext cx="452" cy="577"/>
                <a:chOff x="2979" y="522"/>
                <a:chExt cx="452" cy="577"/>
              </a:xfrm>
            </p:grpSpPr>
            <p:grpSp>
              <p:nvGrpSpPr>
                <p:cNvPr id="676888" name="Group 24"/>
                <p:cNvGrpSpPr>
                  <a:grpSpLocks/>
                </p:cNvGrpSpPr>
                <p:nvPr/>
              </p:nvGrpSpPr>
              <p:grpSpPr bwMode="auto">
                <a:xfrm>
                  <a:off x="2979" y="522"/>
                  <a:ext cx="452" cy="577"/>
                  <a:chOff x="2979" y="522"/>
                  <a:chExt cx="452" cy="577"/>
                </a:xfrm>
              </p:grpSpPr>
              <p:sp>
                <p:nvSpPr>
                  <p:cNvPr id="676889" name="Freeform 25"/>
                  <p:cNvSpPr>
                    <a:spLocks/>
                  </p:cNvSpPr>
                  <p:nvPr/>
                </p:nvSpPr>
                <p:spPr bwMode="auto">
                  <a:xfrm>
                    <a:off x="3083" y="664"/>
                    <a:ext cx="38" cy="57"/>
                  </a:xfrm>
                  <a:custGeom>
                    <a:avLst/>
                    <a:gdLst>
                      <a:gd name="T0" fmla="*/ 6 w 38"/>
                      <a:gd name="T1" fmla="*/ 0 h 57"/>
                      <a:gd name="T2" fmla="*/ 1 w 38"/>
                      <a:gd name="T3" fmla="*/ 9 h 57"/>
                      <a:gd name="T4" fmla="*/ 0 w 38"/>
                      <a:gd name="T5" fmla="*/ 20 h 57"/>
                      <a:gd name="T6" fmla="*/ 3 w 38"/>
                      <a:gd name="T7" fmla="*/ 30 h 57"/>
                      <a:gd name="T8" fmla="*/ 10 w 38"/>
                      <a:gd name="T9" fmla="*/ 37 h 57"/>
                      <a:gd name="T10" fmla="*/ 20 w 38"/>
                      <a:gd name="T11" fmla="*/ 46 h 57"/>
                      <a:gd name="T12" fmla="*/ 38 w 38"/>
                      <a:gd name="T13" fmla="*/ 57 h 57"/>
                      <a:gd name="T14" fmla="*/ 22 w 38"/>
                      <a:gd name="T15" fmla="*/ 41 h 57"/>
                      <a:gd name="T16" fmla="*/ 16 w 38"/>
                      <a:gd name="T17" fmla="*/ 33 h 57"/>
                      <a:gd name="T18" fmla="*/ 12 w 38"/>
                      <a:gd name="T19" fmla="*/ 26 h 57"/>
                      <a:gd name="T20" fmla="*/ 8 w 38"/>
                      <a:gd name="T21" fmla="*/ 16 h 57"/>
                      <a:gd name="T22" fmla="*/ 6 w 38"/>
                      <a:gd name="T2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8" h="57">
                        <a:moveTo>
                          <a:pt x="6" y="0"/>
                        </a:moveTo>
                        <a:lnTo>
                          <a:pt x="1" y="9"/>
                        </a:lnTo>
                        <a:lnTo>
                          <a:pt x="0" y="20"/>
                        </a:lnTo>
                        <a:lnTo>
                          <a:pt x="3" y="30"/>
                        </a:lnTo>
                        <a:lnTo>
                          <a:pt x="10" y="37"/>
                        </a:lnTo>
                        <a:lnTo>
                          <a:pt x="20" y="46"/>
                        </a:lnTo>
                        <a:lnTo>
                          <a:pt x="38" y="57"/>
                        </a:lnTo>
                        <a:lnTo>
                          <a:pt x="22" y="41"/>
                        </a:lnTo>
                        <a:lnTo>
                          <a:pt x="16" y="33"/>
                        </a:lnTo>
                        <a:lnTo>
                          <a:pt x="12" y="26"/>
                        </a:lnTo>
                        <a:lnTo>
                          <a:pt x="8" y="1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890" name="Freeform 26"/>
                  <p:cNvSpPr>
                    <a:spLocks/>
                  </p:cNvSpPr>
                  <p:nvPr/>
                </p:nvSpPr>
                <p:spPr bwMode="auto">
                  <a:xfrm>
                    <a:off x="2979" y="522"/>
                    <a:ext cx="452" cy="577"/>
                  </a:xfrm>
                  <a:custGeom>
                    <a:avLst/>
                    <a:gdLst>
                      <a:gd name="T0" fmla="*/ 41 w 452"/>
                      <a:gd name="T1" fmla="*/ 88 h 577"/>
                      <a:gd name="T2" fmla="*/ 6 w 452"/>
                      <a:gd name="T3" fmla="*/ 122 h 577"/>
                      <a:gd name="T4" fmla="*/ 10 w 452"/>
                      <a:gd name="T5" fmla="*/ 167 h 577"/>
                      <a:gd name="T6" fmla="*/ 11 w 452"/>
                      <a:gd name="T7" fmla="*/ 129 h 577"/>
                      <a:gd name="T8" fmla="*/ 41 w 452"/>
                      <a:gd name="T9" fmla="*/ 104 h 577"/>
                      <a:gd name="T10" fmla="*/ 17 w 452"/>
                      <a:gd name="T11" fmla="*/ 141 h 577"/>
                      <a:gd name="T12" fmla="*/ 46 w 452"/>
                      <a:gd name="T13" fmla="*/ 111 h 577"/>
                      <a:gd name="T14" fmla="*/ 24 w 452"/>
                      <a:gd name="T15" fmla="*/ 146 h 577"/>
                      <a:gd name="T16" fmla="*/ 43 w 452"/>
                      <a:gd name="T17" fmla="*/ 191 h 577"/>
                      <a:gd name="T18" fmla="*/ 30 w 452"/>
                      <a:gd name="T19" fmla="*/ 140 h 577"/>
                      <a:gd name="T20" fmla="*/ 45 w 452"/>
                      <a:gd name="T21" fmla="*/ 126 h 577"/>
                      <a:gd name="T22" fmla="*/ 48 w 452"/>
                      <a:gd name="T23" fmla="*/ 164 h 577"/>
                      <a:gd name="T24" fmla="*/ 53 w 452"/>
                      <a:gd name="T25" fmla="*/ 165 h 577"/>
                      <a:gd name="T26" fmla="*/ 60 w 452"/>
                      <a:gd name="T27" fmla="*/ 128 h 577"/>
                      <a:gd name="T28" fmla="*/ 66 w 452"/>
                      <a:gd name="T29" fmla="*/ 173 h 577"/>
                      <a:gd name="T30" fmla="*/ 65 w 452"/>
                      <a:gd name="T31" fmla="*/ 153 h 577"/>
                      <a:gd name="T32" fmla="*/ 75 w 452"/>
                      <a:gd name="T33" fmla="*/ 160 h 577"/>
                      <a:gd name="T34" fmla="*/ 81 w 452"/>
                      <a:gd name="T35" fmla="*/ 167 h 577"/>
                      <a:gd name="T36" fmla="*/ 93 w 452"/>
                      <a:gd name="T37" fmla="*/ 184 h 577"/>
                      <a:gd name="T38" fmla="*/ 112 w 452"/>
                      <a:gd name="T39" fmla="*/ 204 h 577"/>
                      <a:gd name="T40" fmla="*/ 85 w 452"/>
                      <a:gd name="T41" fmla="*/ 149 h 577"/>
                      <a:gd name="T42" fmla="*/ 98 w 452"/>
                      <a:gd name="T43" fmla="*/ 171 h 577"/>
                      <a:gd name="T44" fmla="*/ 99 w 452"/>
                      <a:gd name="T45" fmla="*/ 162 h 577"/>
                      <a:gd name="T46" fmla="*/ 125 w 452"/>
                      <a:gd name="T47" fmla="*/ 161 h 577"/>
                      <a:gd name="T48" fmla="*/ 128 w 452"/>
                      <a:gd name="T49" fmla="*/ 151 h 577"/>
                      <a:gd name="T50" fmla="*/ 147 w 452"/>
                      <a:gd name="T51" fmla="*/ 178 h 577"/>
                      <a:gd name="T52" fmla="*/ 147 w 452"/>
                      <a:gd name="T53" fmla="*/ 164 h 577"/>
                      <a:gd name="T54" fmla="*/ 155 w 452"/>
                      <a:gd name="T55" fmla="*/ 162 h 577"/>
                      <a:gd name="T56" fmla="*/ 161 w 452"/>
                      <a:gd name="T57" fmla="*/ 157 h 577"/>
                      <a:gd name="T58" fmla="*/ 188 w 452"/>
                      <a:gd name="T59" fmla="*/ 128 h 577"/>
                      <a:gd name="T60" fmla="*/ 203 w 452"/>
                      <a:gd name="T61" fmla="*/ 181 h 577"/>
                      <a:gd name="T62" fmla="*/ 290 w 452"/>
                      <a:gd name="T63" fmla="*/ 277 h 577"/>
                      <a:gd name="T64" fmla="*/ 315 w 452"/>
                      <a:gd name="T65" fmla="*/ 279 h 577"/>
                      <a:gd name="T66" fmla="*/ 326 w 452"/>
                      <a:gd name="T67" fmla="*/ 233 h 577"/>
                      <a:gd name="T68" fmla="*/ 357 w 452"/>
                      <a:gd name="T69" fmla="*/ 279 h 577"/>
                      <a:gd name="T70" fmla="*/ 296 w 452"/>
                      <a:gd name="T71" fmla="*/ 417 h 577"/>
                      <a:gd name="T72" fmla="*/ 284 w 452"/>
                      <a:gd name="T73" fmla="*/ 521 h 577"/>
                      <a:gd name="T74" fmla="*/ 329 w 452"/>
                      <a:gd name="T75" fmla="*/ 571 h 577"/>
                      <a:gd name="T76" fmla="*/ 402 w 452"/>
                      <a:gd name="T77" fmla="*/ 566 h 577"/>
                      <a:gd name="T78" fmla="*/ 434 w 452"/>
                      <a:gd name="T79" fmla="*/ 489 h 577"/>
                      <a:gd name="T80" fmla="*/ 449 w 452"/>
                      <a:gd name="T81" fmla="*/ 426 h 577"/>
                      <a:gd name="T82" fmla="*/ 405 w 452"/>
                      <a:gd name="T83" fmla="*/ 343 h 577"/>
                      <a:gd name="T84" fmla="*/ 413 w 452"/>
                      <a:gd name="T85" fmla="*/ 187 h 577"/>
                      <a:gd name="T86" fmla="*/ 378 w 452"/>
                      <a:gd name="T87" fmla="*/ 72 h 577"/>
                      <a:gd name="T88" fmla="*/ 323 w 452"/>
                      <a:gd name="T89" fmla="*/ 16 h 577"/>
                      <a:gd name="T90" fmla="*/ 251 w 452"/>
                      <a:gd name="T91" fmla="*/ 0 h 577"/>
                      <a:gd name="T92" fmla="*/ 171 w 452"/>
                      <a:gd name="T93" fmla="*/ 18 h 577"/>
                      <a:gd name="T94" fmla="*/ 122 w 452"/>
                      <a:gd name="T95" fmla="*/ 49 h 577"/>
                      <a:gd name="T96" fmla="*/ 105 w 452"/>
                      <a:gd name="T97" fmla="*/ 53 h 577"/>
                      <a:gd name="T98" fmla="*/ 85 w 452"/>
                      <a:gd name="T99" fmla="*/ 59 h 577"/>
                      <a:gd name="T100" fmla="*/ 79 w 452"/>
                      <a:gd name="T101" fmla="*/ 41 h 5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52" h="577">
                        <a:moveTo>
                          <a:pt x="60" y="57"/>
                        </a:moveTo>
                        <a:lnTo>
                          <a:pt x="50" y="64"/>
                        </a:lnTo>
                        <a:lnTo>
                          <a:pt x="45" y="71"/>
                        </a:lnTo>
                        <a:lnTo>
                          <a:pt x="42" y="80"/>
                        </a:lnTo>
                        <a:lnTo>
                          <a:pt x="41" y="88"/>
                        </a:lnTo>
                        <a:lnTo>
                          <a:pt x="41" y="97"/>
                        </a:lnTo>
                        <a:lnTo>
                          <a:pt x="27" y="101"/>
                        </a:lnTo>
                        <a:lnTo>
                          <a:pt x="17" y="107"/>
                        </a:lnTo>
                        <a:lnTo>
                          <a:pt x="10" y="114"/>
                        </a:lnTo>
                        <a:lnTo>
                          <a:pt x="6" y="122"/>
                        </a:lnTo>
                        <a:lnTo>
                          <a:pt x="4" y="133"/>
                        </a:lnTo>
                        <a:lnTo>
                          <a:pt x="0" y="141"/>
                        </a:lnTo>
                        <a:lnTo>
                          <a:pt x="4" y="150"/>
                        </a:lnTo>
                        <a:lnTo>
                          <a:pt x="7" y="159"/>
                        </a:lnTo>
                        <a:lnTo>
                          <a:pt x="10" y="167"/>
                        </a:lnTo>
                        <a:lnTo>
                          <a:pt x="15" y="175"/>
                        </a:lnTo>
                        <a:lnTo>
                          <a:pt x="11" y="161"/>
                        </a:lnTo>
                        <a:lnTo>
                          <a:pt x="9" y="150"/>
                        </a:lnTo>
                        <a:lnTo>
                          <a:pt x="9" y="140"/>
                        </a:lnTo>
                        <a:lnTo>
                          <a:pt x="11" y="129"/>
                        </a:lnTo>
                        <a:lnTo>
                          <a:pt x="15" y="119"/>
                        </a:lnTo>
                        <a:lnTo>
                          <a:pt x="20" y="114"/>
                        </a:lnTo>
                        <a:lnTo>
                          <a:pt x="27" y="110"/>
                        </a:lnTo>
                        <a:lnTo>
                          <a:pt x="33" y="107"/>
                        </a:lnTo>
                        <a:lnTo>
                          <a:pt x="41" y="104"/>
                        </a:lnTo>
                        <a:lnTo>
                          <a:pt x="29" y="112"/>
                        </a:lnTo>
                        <a:lnTo>
                          <a:pt x="23" y="118"/>
                        </a:lnTo>
                        <a:lnTo>
                          <a:pt x="19" y="125"/>
                        </a:lnTo>
                        <a:lnTo>
                          <a:pt x="17" y="131"/>
                        </a:lnTo>
                        <a:lnTo>
                          <a:pt x="17" y="141"/>
                        </a:lnTo>
                        <a:lnTo>
                          <a:pt x="20" y="131"/>
                        </a:lnTo>
                        <a:lnTo>
                          <a:pt x="24" y="123"/>
                        </a:lnTo>
                        <a:lnTo>
                          <a:pt x="31" y="117"/>
                        </a:lnTo>
                        <a:lnTo>
                          <a:pt x="39" y="113"/>
                        </a:lnTo>
                        <a:lnTo>
                          <a:pt x="46" y="111"/>
                        </a:lnTo>
                        <a:lnTo>
                          <a:pt x="37" y="116"/>
                        </a:lnTo>
                        <a:lnTo>
                          <a:pt x="32" y="121"/>
                        </a:lnTo>
                        <a:lnTo>
                          <a:pt x="27" y="129"/>
                        </a:lnTo>
                        <a:lnTo>
                          <a:pt x="25" y="137"/>
                        </a:lnTo>
                        <a:lnTo>
                          <a:pt x="24" y="146"/>
                        </a:lnTo>
                        <a:lnTo>
                          <a:pt x="24" y="154"/>
                        </a:lnTo>
                        <a:lnTo>
                          <a:pt x="25" y="160"/>
                        </a:lnTo>
                        <a:lnTo>
                          <a:pt x="28" y="167"/>
                        </a:lnTo>
                        <a:lnTo>
                          <a:pt x="32" y="175"/>
                        </a:lnTo>
                        <a:lnTo>
                          <a:pt x="43" y="191"/>
                        </a:lnTo>
                        <a:lnTo>
                          <a:pt x="34" y="173"/>
                        </a:lnTo>
                        <a:lnTo>
                          <a:pt x="30" y="165"/>
                        </a:lnTo>
                        <a:lnTo>
                          <a:pt x="28" y="157"/>
                        </a:lnTo>
                        <a:lnTo>
                          <a:pt x="29" y="148"/>
                        </a:lnTo>
                        <a:lnTo>
                          <a:pt x="30" y="140"/>
                        </a:lnTo>
                        <a:lnTo>
                          <a:pt x="31" y="133"/>
                        </a:lnTo>
                        <a:lnTo>
                          <a:pt x="37" y="124"/>
                        </a:lnTo>
                        <a:lnTo>
                          <a:pt x="47" y="117"/>
                        </a:lnTo>
                        <a:lnTo>
                          <a:pt x="50" y="119"/>
                        </a:lnTo>
                        <a:lnTo>
                          <a:pt x="45" y="126"/>
                        </a:lnTo>
                        <a:lnTo>
                          <a:pt x="42" y="132"/>
                        </a:lnTo>
                        <a:lnTo>
                          <a:pt x="41" y="139"/>
                        </a:lnTo>
                        <a:lnTo>
                          <a:pt x="42" y="147"/>
                        </a:lnTo>
                        <a:lnTo>
                          <a:pt x="44" y="155"/>
                        </a:lnTo>
                        <a:lnTo>
                          <a:pt x="48" y="164"/>
                        </a:lnTo>
                        <a:lnTo>
                          <a:pt x="54" y="174"/>
                        </a:lnTo>
                        <a:lnTo>
                          <a:pt x="63" y="187"/>
                        </a:lnTo>
                        <a:lnTo>
                          <a:pt x="72" y="199"/>
                        </a:lnTo>
                        <a:lnTo>
                          <a:pt x="58" y="176"/>
                        </a:lnTo>
                        <a:lnTo>
                          <a:pt x="53" y="165"/>
                        </a:lnTo>
                        <a:lnTo>
                          <a:pt x="50" y="156"/>
                        </a:lnTo>
                        <a:lnTo>
                          <a:pt x="52" y="148"/>
                        </a:lnTo>
                        <a:lnTo>
                          <a:pt x="53" y="136"/>
                        </a:lnTo>
                        <a:lnTo>
                          <a:pt x="57" y="126"/>
                        </a:lnTo>
                        <a:lnTo>
                          <a:pt x="60" y="128"/>
                        </a:lnTo>
                        <a:lnTo>
                          <a:pt x="59" y="135"/>
                        </a:lnTo>
                        <a:lnTo>
                          <a:pt x="59" y="146"/>
                        </a:lnTo>
                        <a:lnTo>
                          <a:pt x="60" y="154"/>
                        </a:lnTo>
                        <a:lnTo>
                          <a:pt x="63" y="164"/>
                        </a:lnTo>
                        <a:lnTo>
                          <a:pt x="66" y="173"/>
                        </a:lnTo>
                        <a:lnTo>
                          <a:pt x="73" y="182"/>
                        </a:lnTo>
                        <a:lnTo>
                          <a:pt x="81" y="191"/>
                        </a:lnTo>
                        <a:lnTo>
                          <a:pt x="71" y="174"/>
                        </a:lnTo>
                        <a:lnTo>
                          <a:pt x="67" y="164"/>
                        </a:lnTo>
                        <a:lnTo>
                          <a:pt x="65" y="153"/>
                        </a:lnTo>
                        <a:lnTo>
                          <a:pt x="65" y="139"/>
                        </a:lnTo>
                        <a:lnTo>
                          <a:pt x="67" y="131"/>
                        </a:lnTo>
                        <a:lnTo>
                          <a:pt x="72" y="135"/>
                        </a:lnTo>
                        <a:lnTo>
                          <a:pt x="73" y="148"/>
                        </a:lnTo>
                        <a:lnTo>
                          <a:pt x="75" y="160"/>
                        </a:lnTo>
                        <a:lnTo>
                          <a:pt x="79" y="170"/>
                        </a:lnTo>
                        <a:lnTo>
                          <a:pt x="83" y="180"/>
                        </a:lnTo>
                        <a:lnTo>
                          <a:pt x="89" y="191"/>
                        </a:lnTo>
                        <a:lnTo>
                          <a:pt x="84" y="176"/>
                        </a:lnTo>
                        <a:lnTo>
                          <a:pt x="81" y="167"/>
                        </a:lnTo>
                        <a:lnTo>
                          <a:pt x="79" y="160"/>
                        </a:lnTo>
                        <a:lnTo>
                          <a:pt x="78" y="151"/>
                        </a:lnTo>
                        <a:lnTo>
                          <a:pt x="83" y="167"/>
                        </a:lnTo>
                        <a:lnTo>
                          <a:pt x="87" y="176"/>
                        </a:lnTo>
                        <a:lnTo>
                          <a:pt x="93" y="184"/>
                        </a:lnTo>
                        <a:lnTo>
                          <a:pt x="100" y="194"/>
                        </a:lnTo>
                        <a:lnTo>
                          <a:pt x="108" y="204"/>
                        </a:lnTo>
                        <a:lnTo>
                          <a:pt x="117" y="211"/>
                        </a:lnTo>
                        <a:lnTo>
                          <a:pt x="124" y="216"/>
                        </a:lnTo>
                        <a:lnTo>
                          <a:pt x="112" y="204"/>
                        </a:lnTo>
                        <a:lnTo>
                          <a:pt x="104" y="194"/>
                        </a:lnTo>
                        <a:lnTo>
                          <a:pt x="97" y="183"/>
                        </a:lnTo>
                        <a:lnTo>
                          <a:pt x="91" y="170"/>
                        </a:lnTo>
                        <a:lnTo>
                          <a:pt x="87" y="159"/>
                        </a:lnTo>
                        <a:lnTo>
                          <a:pt x="85" y="149"/>
                        </a:lnTo>
                        <a:lnTo>
                          <a:pt x="87" y="140"/>
                        </a:lnTo>
                        <a:lnTo>
                          <a:pt x="93" y="140"/>
                        </a:lnTo>
                        <a:lnTo>
                          <a:pt x="93" y="151"/>
                        </a:lnTo>
                        <a:lnTo>
                          <a:pt x="94" y="160"/>
                        </a:lnTo>
                        <a:lnTo>
                          <a:pt x="98" y="171"/>
                        </a:lnTo>
                        <a:lnTo>
                          <a:pt x="102" y="181"/>
                        </a:lnTo>
                        <a:lnTo>
                          <a:pt x="111" y="193"/>
                        </a:lnTo>
                        <a:lnTo>
                          <a:pt x="106" y="181"/>
                        </a:lnTo>
                        <a:lnTo>
                          <a:pt x="101" y="170"/>
                        </a:lnTo>
                        <a:lnTo>
                          <a:pt x="99" y="162"/>
                        </a:lnTo>
                        <a:lnTo>
                          <a:pt x="98" y="152"/>
                        </a:lnTo>
                        <a:lnTo>
                          <a:pt x="100" y="142"/>
                        </a:lnTo>
                        <a:lnTo>
                          <a:pt x="115" y="141"/>
                        </a:lnTo>
                        <a:lnTo>
                          <a:pt x="120" y="152"/>
                        </a:lnTo>
                        <a:lnTo>
                          <a:pt x="125" y="161"/>
                        </a:lnTo>
                        <a:lnTo>
                          <a:pt x="129" y="169"/>
                        </a:lnTo>
                        <a:lnTo>
                          <a:pt x="149" y="197"/>
                        </a:lnTo>
                        <a:lnTo>
                          <a:pt x="136" y="171"/>
                        </a:lnTo>
                        <a:lnTo>
                          <a:pt x="132" y="163"/>
                        </a:lnTo>
                        <a:lnTo>
                          <a:pt x="128" y="151"/>
                        </a:lnTo>
                        <a:lnTo>
                          <a:pt x="125" y="139"/>
                        </a:lnTo>
                        <a:lnTo>
                          <a:pt x="129" y="141"/>
                        </a:lnTo>
                        <a:lnTo>
                          <a:pt x="136" y="158"/>
                        </a:lnTo>
                        <a:lnTo>
                          <a:pt x="140" y="167"/>
                        </a:lnTo>
                        <a:lnTo>
                          <a:pt x="147" y="178"/>
                        </a:lnTo>
                        <a:lnTo>
                          <a:pt x="158" y="187"/>
                        </a:lnTo>
                        <a:lnTo>
                          <a:pt x="173" y="193"/>
                        </a:lnTo>
                        <a:lnTo>
                          <a:pt x="159" y="181"/>
                        </a:lnTo>
                        <a:lnTo>
                          <a:pt x="152" y="172"/>
                        </a:lnTo>
                        <a:lnTo>
                          <a:pt x="147" y="164"/>
                        </a:lnTo>
                        <a:lnTo>
                          <a:pt x="144" y="154"/>
                        </a:lnTo>
                        <a:lnTo>
                          <a:pt x="143" y="142"/>
                        </a:lnTo>
                        <a:lnTo>
                          <a:pt x="151" y="139"/>
                        </a:lnTo>
                        <a:lnTo>
                          <a:pt x="151" y="150"/>
                        </a:lnTo>
                        <a:lnTo>
                          <a:pt x="155" y="162"/>
                        </a:lnTo>
                        <a:lnTo>
                          <a:pt x="159" y="170"/>
                        </a:lnTo>
                        <a:lnTo>
                          <a:pt x="174" y="184"/>
                        </a:lnTo>
                        <a:lnTo>
                          <a:pt x="167" y="176"/>
                        </a:lnTo>
                        <a:lnTo>
                          <a:pt x="162" y="166"/>
                        </a:lnTo>
                        <a:lnTo>
                          <a:pt x="161" y="157"/>
                        </a:lnTo>
                        <a:lnTo>
                          <a:pt x="160" y="146"/>
                        </a:lnTo>
                        <a:lnTo>
                          <a:pt x="162" y="137"/>
                        </a:lnTo>
                        <a:lnTo>
                          <a:pt x="166" y="134"/>
                        </a:lnTo>
                        <a:lnTo>
                          <a:pt x="177" y="132"/>
                        </a:lnTo>
                        <a:lnTo>
                          <a:pt x="188" y="128"/>
                        </a:lnTo>
                        <a:lnTo>
                          <a:pt x="202" y="116"/>
                        </a:lnTo>
                        <a:lnTo>
                          <a:pt x="187" y="142"/>
                        </a:lnTo>
                        <a:lnTo>
                          <a:pt x="189" y="156"/>
                        </a:lnTo>
                        <a:lnTo>
                          <a:pt x="195" y="170"/>
                        </a:lnTo>
                        <a:lnTo>
                          <a:pt x="203" y="181"/>
                        </a:lnTo>
                        <a:lnTo>
                          <a:pt x="217" y="195"/>
                        </a:lnTo>
                        <a:lnTo>
                          <a:pt x="237" y="208"/>
                        </a:lnTo>
                        <a:lnTo>
                          <a:pt x="263" y="228"/>
                        </a:lnTo>
                        <a:lnTo>
                          <a:pt x="290" y="260"/>
                        </a:lnTo>
                        <a:lnTo>
                          <a:pt x="290" y="277"/>
                        </a:lnTo>
                        <a:lnTo>
                          <a:pt x="291" y="287"/>
                        </a:lnTo>
                        <a:lnTo>
                          <a:pt x="298" y="293"/>
                        </a:lnTo>
                        <a:lnTo>
                          <a:pt x="307" y="295"/>
                        </a:lnTo>
                        <a:lnTo>
                          <a:pt x="311" y="289"/>
                        </a:lnTo>
                        <a:lnTo>
                          <a:pt x="315" y="279"/>
                        </a:lnTo>
                        <a:lnTo>
                          <a:pt x="314" y="268"/>
                        </a:lnTo>
                        <a:lnTo>
                          <a:pt x="314" y="258"/>
                        </a:lnTo>
                        <a:lnTo>
                          <a:pt x="315" y="245"/>
                        </a:lnTo>
                        <a:lnTo>
                          <a:pt x="319" y="237"/>
                        </a:lnTo>
                        <a:lnTo>
                          <a:pt x="326" y="233"/>
                        </a:lnTo>
                        <a:lnTo>
                          <a:pt x="334" y="233"/>
                        </a:lnTo>
                        <a:lnTo>
                          <a:pt x="345" y="239"/>
                        </a:lnTo>
                        <a:lnTo>
                          <a:pt x="353" y="251"/>
                        </a:lnTo>
                        <a:lnTo>
                          <a:pt x="356" y="263"/>
                        </a:lnTo>
                        <a:lnTo>
                          <a:pt x="357" y="279"/>
                        </a:lnTo>
                        <a:lnTo>
                          <a:pt x="356" y="294"/>
                        </a:lnTo>
                        <a:lnTo>
                          <a:pt x="354" y="313"/>
                        </a:lnTo>
                        <a:lnTo>
                          <a:pt x="344" y="347"/>
                        </a:lnTo>
                        <a:lnTo>
                          <a:pt x="298" y="398"/>
                        </a:lnTo>
                        <a:lnTo>
                          <a:pt x="296" y="417"/>
                        </a:lnTo>
                        <a:lnTo>
                          <a:pt x="299" y="460"/>
                        </a:lnTo>
                        <a:lnTo>
                          <a:pt x="300" y="485"/>
                        </a:lnTo>
                        <a:lnTo>
                          <a:pt x="293" y="498"/>
                        </a:lnTo>
                        <a:lnTo>
                          <a:pt x="287" y="511"/>
                        </a:lnTo>
                        <a:lnTo>
                          <a:pt x="284" y="521"/>
                        </a:lnTo>
                        <a:lnTo>
                          <a:pt x="282" y="537"/>
                        </a:lnTo>
                        <a:lnTo>
                          <a:pt x="286" y="549"/>
                        </a:lnTo>
                        <a:lnTo>
                          <a:pt x="296" y="562"/>
                        </a:lnTo>
                        <a:lnTo>
                          <a:pt x="311" y="570"/>
                        </a:lnTo>
                        <a:lnTo>
                          <a:pt x="329" y="571"/>
                        </a:lnTo>
                        <a:lnTo>
                          <a:pt x="341" y="574"/>
                        </a:lnTo>
                        <a:lnTo>
                          <a:pt x="358" y="577"/>
                        </a:lnTo>
                        <a:lnTo>
                          <a:pt x="374" y="575"/>
                        </a:lnTo>
                        <a:lnTo>
                          <a:pt x="387" y="572"/>
                        </a:lnTo>
                        <a:lnTo>
                          <a:pt x="402" y="566"/>
                        </a:lnTo>
                        <a:lnTo>
                          <a:pt x="413" y="558"/>
                        </a:lnTo>
                        <a:lnTo>
                          <a:pt x="421" y="546"/>
                        </a:lnTo>
                        <a:lnTo>
                          <a:pt x="428" y="535"/>
                        </a:lnTo>
                        <a:lnTo>
                          <a:pt x="433" y="521"/>
                        </a:lnTo>
                        <a:lnTo>
                          <a:pt x="434" y="489"/>
                        </a:lnTo>
                        <a:lnTo>
                          <a:pt x="440" y="483"/>
                        </a:lnTo>
                        <a:lnTo>
                          <a:pt x="447" y="473"/>
                        </a:lnTo>
                        <a:lnTo>
                          <a:pt x="449" y="462"/>
                        </a:lnTo>
                        <a:lnTo>
                          <a:pt x="452" y="444"/>
                        </a:lnTo>
                        <a:lnTo>
                          <a:pt x="449" y="426"/>
                        </a:lnTo>
                        <a:lnTo>
                          <a:pt x="445" y="413"/>
                        </a:lnTo>
                        <a:lnTo>
                          <a:pt x="439" y="405"/>
                        </a:lnTo>
                        <a:lnTo>
                          <a:pt x="427" y="385"/>
                        </a:lnTo>
                        <a:lnTo>
                          <a:pt x="415" y="368"/>
                        </a:lnTo>
                        <a:lnTo>
                          <a:pt x="405" y="343"/>
                        </a:lnTo>
                        <a:lnTo>
                          <a:pt x="406" y="280"/>
                        </a:lnTo>
                        <a:lnTo>
                          <a:pt x="410" y="255"/>
                        </a:lnTo>
                        <a:lnTo>
                          <a:pt x="414" y="227"/>
                        </a:lnTo>
                        <a:lnTo>
                          <a:pt x="414" y="209"/>
                        </a:lnTo>
                        <a:lnTo>
                          <a:pt x="413" y="187"/>
                        </a:lnTo>
                        <a:lnTo>
                          <a:pt x="409" y="167"/>
                        </a:lnTo>
                        <a:lnTo>
                          <a:pt x="407" y="150"/>
                        </a:lnTo>
                        <a:lnTo>
                          <a:pt x="402" y="131"/>
                        </a:lnTo>
                        <a:lnTo>
                          <a:pt x="389" y="94"/>
                        </a:lnTo>
                        <a:lnTo>
                          <a:pt x="378" y="72"/>
                        </a:lnTo>
                        <a:lnTo>
                          <a:pt x="350" y="43"/>
                        </a:lnTo>
                        <a:lnTo>
                          <a:pt x="334" y="37"/>
                        </a:lnTo>
                        <a:lnTo>
                          <a:pt x="334" y="29"/>
                        </a:lnTo>
                        <a:lnTo>
                          <a:pt x="329" y="22"/>
                        </a:lnTo>
                        <a:lnTo>
                          <a:pt x="323" y="16"/>
                        </a:lnTo>
                        <a:lnTo>
                          <a:pt x="313" y="11"/>
                        </a:lnTo>
                        <a:lnTo>
                          <a:pt x="301" y="7"/>
                        </a:lnTo>
                        <a:lnTo>
                          <a:pt x="287" y="4"/>
                        </a:lnTo>
                        <a:lnTo>
                          <a:pt x="275" y="2"/>
                        </a:lnTo>
                        <a:lnTo>
                          <a:pt x="251" y="0"/>
                        </a:lnTo>
                        <a:lnTo>
                          <a:pt x="234" y="0"/>
                        </a:lnTo>
                        <a:lnTo>
                          <a:pt x="209" y="2"/>
                        </a:lnTo>
                        <a:lnTo>
                          <a:pt x="195" y="6"/>
                        </a:lnTo>
                        <a:lnTo>
                          <a:pt x="183" y="11"/>
                        </a:lnTo>
                        <a:lnTo>
                          <a:pt x="171" y="18"/>
                        </a:lnTo>
                        <a:lnTo>
                          <a:pt x="161" y="24"/>
                        </a:lnTo>
                        <a:lnTo>
                          <a:pt x="149" y="34"/>
                        </a:lnTo>
                        <a:lnTo>
                          <a:pt x="139" y="43"/>
                        </a:lnTo>
                        <a:lnTo>
                          <a:pt x="131" y="47"/>
                        </a:lnTo>
                        <a:lnTo>
                          <a:pt x="122" y="49"/>
                        </a:lnTo>
                        <a:lnTo>
                          <a:pt x="116" y="49"/>
                        </a:lnTo>
                        <a:lnTo>
                          <a:pt x="110" y="46"/>
                        </a:lnTo>
                        <a:lnTo>
                          <a:pt x="106" y="38"/>
                        </a:lnTo>
                        <a:lnTo>
                          <a:pt x="105" y="46"/>
                        </a:lnTo>
                        <a:lnTo>
                          <a:pt x="105" y="53"/>
                        </a:lnTo>
                        <a:lnTo>
                          <a:pt x="99" y="52"/>
                        </a:lnTo>
                        <a:lnTo>
                          <a:pt x="93" y="49"/>
                        </a:lnTo>
                        <a:lnTo>
                          <a:pt x="97" y="56"/>
                        </a:lnTo>
                        <a:lnTo>
                          <a:pt x="91" y="61"/>
                        </a:lnTo>
                        <a:lnTo>
                          <a:pt x="85" y="59"/>
                        </a:lnTo>
                        <a:lnTo>
                          <a:pt x="82" y="56"/>
                        </a:lnTo>
                        <a:lnTo>
                          <a:pt x="80" y="51"/>
                        </a:lnTo>
                        <a:lnTo>
                          <a:pt x="82" y="44"/>
                        </a:lnTo>
                        <a:lnTo>
                          <a:pt x="89" y="39"/>
                        </a:lnTo>
                        <a:lnTo>
                          <a:pt x="79" y="41"/>
                        </a:lnTo>
                        <a:lnTo>
                          <a:pt x="70" y="44"/>
                        </a:lnTo>
                        <a:lnTo>
                          <a:pt x="64" y="50"/>
                        </a:lnTo>
                        <a:lnTo>
                          <a:pt x="60" y="57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891" name="Freeform 27"/>
                <p:cNvSpPr>
                  <a:spLocks/>
                </p:cNvSpPr>
                <p:nvPr/>
              </p:nvSpPr>
              <p:spPr bwMode="auto">
                <a:xfrm>
                  <a:off x="3165" y="665"/>
                  <a:ext cx="205" cy="428"/>
                </a:xfrm>
                <a:custGeom>
                  <a:avLst/>
                  <a:gdLst>
                    <a:gd name="T0" fmla="*/ 22 w 205"/>
                    <a:gd name="T1" fmla="*/ 26 h 428"/>
                    <a:gd name="T2" fmla="*/ 0 w 205"/>
                    <a:gd name="T3" fmla="*/ 0 h 428"/>
                    <a:gd name="T4" fmla="*/ 8 w 205"/>
                    <a:gd name="T5" fmla="*/ 27 h 428"/>
                    <a:gd name="T6" fmla="*/ 30 w 205"/>
                    <a:gd name="T7" fmla="*/ 52 h 428"/>
                    <a:gd name="T8" fmla="*/ 77 w 205"/>
                    <a:gd name="T9" fmla="*/ 85 h 428"/>
                    <a:gd name="T10" fmla="*/ 104 w 205"/>
                    <a:gd name="T11" fmla="*/ 135 h 428"/>
                    <a:gd name="T12" fmla="*/ 112 w 205"/>
                    <a:gd name="T13" fmla="*/ 151 h 428"/>
                    <a:gd name="T14" fmla="*/ 125 w 205"/>
                    <a:gd name="T15" fmla="*/ 147 h 428"/>
                    <a:gd name="T16" fmla="*/ 128 w 205"/>
                    <a:gd name="T17" fmla="*/ 126 h 428"/>
                    <a:gd name="T18" fmla="*/ 129 w 205"/>
                    <a:gd name="T19" fmla="*/ 102 h 428"/>
                    <a:gd name="T20" fmla="*/ 140 w 205"/>
                    <a:gd name="T21" fmla="*/ 90 h 428"/>
                    <a:gd name="T22" fmla="*/ 159 w 205"/>
                    <a:gd name="T23" fmla="*/ 96 h 428"/>
                    <a:gd name="T24" fmla="*/ 170 w 205"/>
                    <a:gd name="T25" fmla="*/ 121 h 428"/>
                    <a:gd name="T26" fmla="*/ 170 w 205"/>
                    <a:gd name="T27" fmla="*/ 152 h 428"/>
                    <a:gd name="T28" fmla="*/ 158 w 205"/>
                    <a:gd name="T29" fmla="*/ 205 h 428"/>
                    <a:gd name="T30" fmla="*/ 110 w 205"/>
                    <a:gd name="T31" fmla="*/ 275 h 428"/>
                    <a:gd name="T32" fmla="*/ 114 w 205"/>
                    <a:gd name="T33" fmla="*/ 343 h 428"/>
                    <a:gd name="T34" fmla="*/ 101 w 205"/>
                    <a:gd name="T35" fmla="*/ 369 h 428"/>
                    <a:gd name="T36" fmla="*/ 96 w 205"/>
                    <a:gd name="T37" fmla="*/ 395 h 428"/>
                    <a:gd name="T38" fmla="*/ 110 w 205"/>
                    <a:gd name="T39" fmla="*/ 420 h 428"/>
                    <a:gd name="T40" fmla="*/ 140 w 205"/>
                    <a:gd name="T41" fmla="*/ 427 h 428"/>
                    <a:gd name="T42" fmla="*/ 148 w 205"/>
                    <a:gd name="T43" fmla="*/ 407 h 428"/>
                    <a:gd name="T44" fmla="*/ 133 w 205"/>
                    <a:gd name="T45" fmla="*/ 373 h 428"/>
                    <a:gd name="T46" fmla="*/ 164 w 205"/>
                    <a:gd name="T47" fmla="*/ 393 h 428"/>
                    <a:gd name="T48" fmla="*/ 203 w 205"/>
                    <a:gd name="T49" fmla="*/ 397 h 428"/>
                    <a:gd name="T50" fmla="*/ 167 w 205"/>
                    <a:gd name="T51" fmla="*/ 373 h 428"/>
                    <a:gd name="T52" fmla="*/ 139 w 205"/>
                    <a:gd name="T53" fmla="*/ 349 h 428"/>
                    <a:gd name="T54" fmla="*/ 141 w 205"/>
                    <a:gd name="T55" fmla="*/ 324 h 428"/>
                    <a:gd name="T56" fmla="*/ 172 w 205"/>
                    <a:gd name="T57" fmla="*/ 346 h 428"/>
                    <a:gd name="T58" fmla="*/ 145 w 205"/>
                    <a:gd name="T59" fmla="*/ 307 h 428"/>
                    <a:gd name="T60" fmla="*/ 177 w 205"/>
                    <a:gd name="T61" fmla="*/ 333 h 428"/>
                    <a:gd name="T62" fmla="*/ 186 w 205"/>
                    <a:gd name="T63" fmla="*/ 330 h 428"/>
                    <a:gd name="T64" fmla="*/ 165 w 205"/>
                    <a:gd name="T65" fmla="*/ 296 h 428"/>
                    <a:gd name="T66" fmla="*/ 161 w 205"/>
                    <a:gd name="T67" fmla="*/ 269 h 428"/>
                    <a:gd name="T68" fmla="*/ 167 w 205"/>
                    <a:gd name="T69" fmla="*/ 229 h 428"/>
                    <a:gd name="T70" fmla="*/ 196 w 205"/>
                    <a:gd name="T71" fmla="*/ 270 h 428"/>
                    <a:gd name="T72" fmla="*/ 175 w 205"/>
                    <a:gd name="T73" fmla="*/ 222 h 428"/>
                    <a:gd name="T74" fmla="*/ 205 w 205"/>
                    <a:gd name="T75" fmla="*/ 245 h 428"/>
                    <a:gd name="T76" fmla="*/ 188 w 205"/>
                    <a:gd name="T77" fmla="*/ 199 h 428"/>
                    <a:gd name="T78" fmla="*/ 177 w 205"/>
                    <a:gd name="T79" fmla="*/ 162 h 428"/>
                    <a:gd name="T80" fmla="*/ 175 w 205"/>
                    <a:gd name="T81" fmla="*/ 97 h 428"/>
                    <a:gd name="T82" fmla="*/ 156 w 205"/>
                    <a:gd name="T83" fmla="*/ 74 h 428"/>
                    <a:gd name="T84" fmla="*/ 118 w 205"/>
                    <a:gd name="T85" fmla="*/ 63 h 428"/>
                    <a:gd name="T86" fmla="*/ 109 w 205"/>
                    <a:gd name="T87" fmla="*/ 62 h 428"/>
                    <a:gd name="T88" fmla="*/ 87 w 205"/>
                    <a:gd name="T89" fmla="*/ 49 h 428"/>
                    <a:gd name="T90" fmla="*/ 79 w 205"/>
                    <a:gd name="T91" fmla="*/ 62 h 428"/>
                    <a:gd name="T92" fmla="*/ 74 w 205"/>
                    <a:gd name="T93" fmla="*/ 72 h 428"/>
                    <a:gd name="T94" fmla="*/ 46 w 205"/>
                    <a:gd name="T95" fmla="*/ 34 h 428"/>
                    <a:gd name="T96" fmla="*/ 36 w 205"/>
                    <a:gd name="T97" fmla="*/ 32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5" h="428">
                      <a:moveTo>
                        <a:pt x="36" y="32"/>
                      </a:moveTo>
                      <a:lnTo>
                        <a:pt x="22" y="26"/>
                      </a:lnTo>
                      <a:lnTo>
                        <a:pt x="15" y="17"/>
                      </a:lnTo>
                      <a:lnTo>
                        <a:pt x="0" y="0"/>
                      </a:lnTo>
                      <a:lnTo>
                        <a:pt x="2" y="13"/>
                      </a:lnTo>
                      <a:lnTo>
                        <a:pt x="8" y="27"/>
                      </a:lnTo>
                      <a:lnTo>
                        <a:pt x="16" y="38"/>
                      </a:lnTo>
                      <a:lnTo>
                        <a:pt x="30" y="52"/>
                      </a:lnTo>
                      <a:lnTo>
                        <a:pt x="50" y="65"/>
                      </a:lnTo>
                      <a:lnTo>
                        <a:pt x="77" y="85"/>
                      </a:lnTo>
                      <a:lnTo>
                        <a:pt x="104" y="118"/>
                      </a:lnTo>
                      <a:lnTo>
                        <a:pt x="104" y="135"/>
                      </a:lnTo>
                      <a:lnTo>
                        <a:pt x="105" y="145"/>
                      </a:lnTo>
                      <a:lnTo>
                        <a:pt x="112" y="151"/>
                      </a:lnTo>
                      <a:lnTo>
                        <a:pt x="121" y="153"/>
                      </a:lnTo>
                      <a:lnTo>
                        <a:pt x="125" y="147"/>
                      </a:lnTo>
                      <a:lnTo>
                        <a:pt x="129" y="137"/>
                      </a:lnTo>
                      <a:lnTo>
                        <a:pt x="128" y="126"/>
                      </a:lnTo>
                      <a:lnTo>
                        <a:pt x="128" y="116"/>
                      </a:lnTo>
                      <a:lnTo>
                        <a:pt x="129" y="102"/>
                      </a:lnTo>
                      <a:lnTo>
                        <a:pt x="133" y="94"/>
                      </a:lnTo>
                      <a:lnTo>
                        <a:pt x="140" y="90"/>
                      </a:lnTo>
                      <a:lnTo>
                        <a:pt x="148" y="90"/>
                      </a:lnTo>
                      <a:lnTo>
                        <a:pt x="159" y="96"/>
                      </a:lnTo>
                      <a:lnTo>
                        <a:pt x="167" y="109"/>
                      </a:lnTo>
                      <a:lnTo>
                        <a:pt x="170" y="121"/>
                      </a:lnTo>
                      <a:lnTo>
                        <a:pt x="171" y="137"/>
                      </a:lnTo>
                      <a:lnTo>
                        <a:pt x="170" y="152"/>
                      </a:lnTo>
                      <a:lnTo>
                        <a:pt x="168" y="171"/>
                      </a:lnTo>
                      <a:lnTo>
                        <a:pt x="158" y="205"/>
                      </a:lnTo>
                      <a:lnTo>
                        <a:pt x="112" y="256"/>
                      </a:lnTo>
                      <a:lnTo>
                        <a:pt x="110" y="275"/>
                      </a:lnTo>
                      <a:lnTo>
                        <a:pt x="113" y="317"/>
                      </a:lnTo>
                      <a:lnTo>
                        <a:pt x="114" y="343"/>
                      </a:lnTo>
                      <a:lnTo>
                        <a:pt x="107" y="356"/>
                      </a:lnTo>
                      <a:lnTo>
                        <a:pt x="101" y="369"/>
                      </a:lnTo>
                      <a:lnTo>
                        <a:pt x="98" y="379"/>
                      </a:lnTo>
                      <a:lnTo>
                        <a:pt x="96" y="395"/>
                      </a:lnTo>
                      <a:lnTo>
                        <a:pt x="100" y="407"/>
                      </a:lnTo>
                      <a:lnTo>
                        <a:pt x="110" y="420"/>
                      </a:lnTo>
                      <a:lnTo>
                        <a:pt x="125" y="428"/>
                      </a:lnTo>
                      <a:lnTo>
                        <a:pt x="140" y="427"/>
                      </a:lnTo>
                      <a:lnTo>
                        <a:pt x="149" y="420"/>
                      </a:lnTo>
                      <a:lnTo>
                        <a:pt x="148" y="407"/>
                      </a:lnTo>
                      <a:lnTo>
                        <a:pt x="140" y="392"/>
                      </a:lnTo>
                      <a:lnTo>
                        <a:pt x="133" y="373"/>
                      </a:lnTo>
                      <a:lnTo>
                        <a:pt x="150" y="389"/>
                      </a:lnTo>
                      <a:lnTo>
                        <a:pt x="164" y="393"/>
                      </a:lnTo>
                      <a:lnTo>
                        <a:pt x="182" y="396"/>
                      </a:lnTo>
                      <a:lnTo>
                        <a:pt x="203" y="397"/>
                      </a:lnTo>
                      <a:lnTo>
                        <a:pt x="190" y="389"/>
                      </a:lnTo>
                      <a:lnTo>
                        <a:pt x="167" y="373"/>
                      </a:lnTo>
                      <a:lnTo>
                        <a:pt x="150" y="364"/>
                      </a:lnTo>
                      <a:lnTo>
                        <a:pt x="139" y="349"/>
                      </a:lnTo>
                      <a:lnTo>
                        <a:pt x="136" y="332"/>
                      </a:lnTo>
                      <a:lnTo>
                        <a:pt x="141" y="324"/>
                      </a:lnTo>
                      <a:lnTo>
                        <a:pt x="158" y="340"/>
                      </a:lnTo>
                      <a:lnTo>
                        <a:pt x="172" y="346"/>
                      </a:lnTo>
                      <a:lnTo>
                        <a:pt x="150" y="324"/>
                      </a:lnTo>
                      <a:lnTo>
                        <a:pt x="145" y="307"/>
                      </a:lnTo>
                      <a:lnTo>
                        <a:pt x="157" y="313"/>
                      </a:lnTo>
                      <a:lnTo>
                        <a:pt x="177" y="333"/>
                      </a:lnTo>
                      <a:lnTo>
                        <a:pt x="191" y="338"/>
                      </a:lnTo>
                      <a:lnTo>
                        <a:pt x="186" y="330"/>
                      </a:lnTo>
                      <a:lnTo>
                        <a:pt x="169" y="306"/>
                      </a:lnTo>
                      <a:lnTo>
                        <a:pt x="165" y="296"/>
                      </a:lnTo>
                      <a:lnTo>
                        <a:pt x="160" y="282"/>
                      </a:lnTo>
                      <a:lnTo>
                        <a:pt x="161" y="269"/>
                      </a:lnTo>
                      <a:lnTo>
                        <a:pt x="160" y="252"/>
                      </a:lnTo>
                      <a:lnTo>
                        <a:pt x="167" y="229"/>
                      </a:lnTo>
                      <a:lnTo>
                        <a:pt x="180" y="260"/>
                      </a:lnTo>
                      <a:lnTo>
                        <a:pt x="196" y="270"/>
                      </a:lnTo>
                      <a:lnTo>
                        <a:pt x="185" y="255"/>
                      </a:lnTo>
                      <a:lnTo>
                        <a:pt x="175" y="222"/>
                      </a:lnTo>
                      <a:lnTo>
                        <a:pt x="189" y="234"/>
                      </a:lnTo>
                      <a:lnTo>
                        <a:pt x="205" y="245"/>
                      </a:lnTo>
                      <a:lnTo>
                        <a:pt x="195" y="223"/>
                      </a:lnTo>
                      <a:lnTo>
                        <a:pt x="188" y="199"/>
                      </a:lnTo>
                      <a:lnTo>
                        <a:pt x="181" y="176"/>
                      </a:lnTo>
                      <a:lnTo>
                        <a:pt x="177" y="162"/>
                      </a:lnTo>
                      <a:lnTo>
                        <a:pt x="177" y="125"/>
                      </a:lnTo>
                      <a:lnTo>
                        <a:pt x="175" y="97"/>
                      </a:lnTo>
                      <a:lnTo>
                        <a:pt x="171" y="82"/>
                      </a:lnTo>
                      <a:lnTo>
                        <a:pt x="156" y="74"/>
                      </a:lnTo>
                      <a:lnTo>
                        <a:pt x="136" y="75"/>
                      </a:lnTo>
                      <a:lnTo>
                        <a:pt x="118" y="63"/>
                      </a:lnTo>
                      <a:lnTo>
                        <a:pt x="97" y="45"/>
                      </a:lnTo>
                      <a:lnTo>
                        <a:pt x="109" y="62"/>
                      </a:lnTo>
                      <a:lnTo>
                        <a:pt x="122" y="82"/>
                      </a:lnTo>
                      <a:lnTo>
                        <a:pt x="87" y="49"/>
                      </a:lnTo>
                      <a:lnTo>
                        <a:pt x="99" y="75"/>
                      </a:lnTo>
                      <a:lnTo>
                        <a:pt x="79" y="62"/>
                      </a:lnTo>
                      <a:lnTo>
                        <a:pt x="95" y="85"/>
                      </a:lnTo>
                      <a:lnTo>
                        <a:pt x="74" y="72"/>
                      </a:lnTo>
                      <a:lnTo>
                        <a:pt x="61" y="53"/>
                      </a:lnTo>
                      <a:lnTo>
                        <a:pt x="46" y="34"/>
                      </a:lnTo>
                      <a:lnTo>
                        <a:pt x="30" y="11"/>
                      </a:lnTo>
                      <a:lnTo>
                        <a:pt x="36" y="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892" name="Group 28"/>
              <p:cNvGrpSpPr>
                <a:grpSpLocks/>
              </p:cNvGrpSpPr>
              <p:nvPr/>
            </p:nvGrpSpPr>
            <p:grpSpPr bwMode="auto">
              <a:xfrm>
                <a:off x="3027" y="757"/>
                <a:ext cx="176" cy="215"/>
                <a:chOff x="3027" y="757"/>
                <a:chExt cx="176" cy="215"/>
              </a:xfrm>
            </p:grpSpPr>
            <p:grpSp>
              <p:nvGrpSpPr>
                <p:cNvPr id="676893" name="Group 29"/>
                <p:cNvGrpSpPr>
                  <a:grpSpLocks/>
                </p:cNvGrpSpPr>
                <p:nvPr/>
              </p:nvGrpSpPr>
              <p:grpSpPr bwMode="auto">
                <a:xfrm>
                  <a:off x="3042" y="771"/>
                  <a:ext cx="110" cy="152"/>
                  <a:chOff x="3042" y="771"/>
                  <a:chExt cx="110" cy="152"/>
                </a:xfrm>
              </p:grpSpPr>
              <p:sp>
                <p:nvSpPr>
                  <p:cNvPr id="676894" name="Freeform 30"/>
                  <p:cNvSpPr>
                    <a:spLocks/>
                  </p:cNvSpPr>
                  <p:nvPr/>
                </p:nvSpPr>
                <p:spPr bwMode="auto">
                  <a:xfrm>
                    <a:off x="3042" y="776"/>
                    <a:ext cx="38" cy="83"/>
                  </a:xfrm>
                  <a:custGeom>
                    <a:avLst/>
                    <a:gdLst>
                      <a:gd name="T0" fmla="*/ 23 w 38"/>
                      <a:gd name="T1" fmla="*/ 0 h 83"/>
                      <a:gd name="T2" fmla="*/ 24 w 38"/>
                      <a:gd name="T3" fmla="*/ 8 h 83"/>
                      <a:gd name="T4" fmla="*/ 20 w 38"/>
                      <a:gd name="T5" fmla="*/ 15 h 83"/>
                      <a:gd name="T6" fmla="*/ 16 w 38"/>
                      <a:gd name="T7" fmla="*/ 18 h 83"/>
                      <a:gd name="T8" fmla="*/ 0 w 38"/>
                      <a:gd name="T9" fmla="*/ 20 h 83"/>
                      <a:gd name="T10" fmla="*/ 16 w 38"/>
                      <a:gd name="T11" fmla="*/ 22 h 83"/>
                      <a:gd name="T12" fmla="*/ 26 w 38"/>
                      <a:gd name="T13" fmla="*/ 24 h 83"/>
                      <a:gd name="T14" fmla="*/ 32 w 38"/>
                      <a:gd name="T15" fmla="*/ 30 h 83"/>
                      <a:gd name="T16" fmla="*/ 34 w 38"/>
                      <a:gd name="T17" fmla="*/ 38 h 83"/>
                      <a:gd name="T18" fmla="*/ 37 w 38"/>
                      <a:gd name="T19" fmla="*/ 52 h 83"/>
                      <a:gd name="T20" fmla="*/ 35 w 38"/>
                      <a:gd name="T21" fmla="*/ 83 h 83"/>
                      <a:gd name="T22" fmla="*/ 38 w 38"/>
                      <a:gd name="T23" fmla="*/ 46 h 83"/>
                      <a:gd name="T24" fmla="*/ 37 w 38"/>
                      <a:gd name="T25" fmla="*/ 30 h 83"/>
                      <a:gd name="T26" fmla="*/ 37 w 38"/>
                      <a:gd name="T27" fmla="*/ 14 h 83"/>
                      <a:gd name="T28" fmla="*/ 35 w 38"/>
                      <a:gd name="T29" fmla="*/ 5 h 83"/>
                      <a:gd name="T30" fmla="*/ 23 w 38"/>
                      <a:gd name="T31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8" h="83">
                        <a:moveTo>
                          <a:pt x="23" y="0"/>
                        </a:moveTo>
                        <a:lnTo>
                          <a:pt x="24" y="8"/>
                        </a:lnTo>
                        <a:lnTo>
                          <a:pt x="20" y="15"/>
                        </a:lnTo>
                        <a:lnTo>
                          <a:pt x="16" y="18"/>
                        </a:lnTo>
                        <a:lnTo>
                          <a:pt x="0" y="20"/>
                        </a:lnTo>
                        <a:lnTo>
                          <a:pt x="16" y="22"/>
                        </a:lnTo>
                        <a:lnTo>
                          <a:pt x="26" y="24"/>
                        </a:lnTo>
                        <a:lnTo>
                          <a:pt x="32" y="30"/>
                        </a:lnTo>
                        <a:lnTo>
                          <a:pt x="34" y="38"/>
                        </a:lnTo>
                        <a:lnTo>
                          <a:pt x="37" y="52"/>
                        </a:lnTo>
                        <a:lnTo>
                          <a:pt x="35" y="83"/>
                        </a:lnTo>
                        <a:lnTo>
                          <a:pt x="38" y="46"/>
                        </a:lnTo>
                        <a:lnTo>
                          <a:pt x="37" y="30"/>
                        </a:lnTo>
                        <a:lnTo>
                          <a:pt x="37" y="14"/>
                        </a:lnTo>
                        <a:lnTo>
                          <a:pt x="35" y="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895" name="Freeform 31"/>
                  <p:cNvSpPr>
                    <a:spLocks/>
                  </p:cNvSpPr>
                  <p:nvPr/>
                </p:nvSpPr>
                <p:spPr bwMode="auto">
                  <a:xfrm>
                    <a:off x="3074" y="890"/>
                    <a:ext cx="46" cy="33"/>
                  </a:xfrm>
                  <a:custGeom>
                    <a:avLst/>
                    <a:gdLst>
                      <a:gd name="T0" fmla="*/ 0 w 46"/>
                      <a:gd name="T1" fmla="*/ 0 h 33"/>
                      <a:gd name="T2" fmla="*/ 4 w 46"/>
                      <a:gd name="T3" fmla="*/ 3 h 33"/>
                      <a:gd name="T4" fmla="*/ 12 w 46"/>
                      <a:gd name="T5" fmla="*/ 5 h 33"/>
                      <a:gd name="T6" fmla="*/ 17 w 46"/>
                      <a:gd name="T7" fmla="*/ 5 h 33"/>
                      <a:gd name="T8" fmla="*/ 26 w 46"/>
                      <a:gd name="T9" fmla="*/ 4 h 33"/>
                      <a:gd name="T10" fmla="*/ 32 w 46"/>
                      <a:gd name="T11" fmla="*/ 2 h 33"/>
                      <a:gd name="T12" fmla="*/ 39 w 46"/>
                      <a:gd name="T13" fmla="*/ 3 h 33"/>
                      <a:gd name="T14" fmla="*/ 46 w 46"/>
                      <a:gd name="T15" fmla="*/ 9 h 33"/>
                      <a:gd name="T16" fmla="*/ 35 w 46"/>
                      <a:gd name="T17" fmla="*/ 10 h 33"/>
                      <a:gd name="T18" fmla="*/ 31 w 46"/>
                      <a:gd name="T19" fmla="*/ 11 h 33"/>
                      <a:gd name="T20" fmla="*/ 29 w 46"/>
                      <a:gd name="T21" fmla="*/ 18 h 33"/>
                      <a:gd name="T22" fmla="*/ 27 w 46"/>
                      <a:gd name="T23" fmla="*/ 33 h 33"/>
                      <a:gd name="T24" fmla="*/ 26 w 46"/>
                      <a:gd name="T25" fmla="*/ 18 h 33"/>
                      <a:gd name="T26" fmla="*/ 25 w 46"/>
                      <a:gd name="T27" fmla="*/ 10 h 33"/>
                      <a:gd name="T28" fmla="*/ 16 w 46"/>
                      <a:gd name="T29" fmla="*/ 12 h 33"/>
                      <a:gd name="T30" fmla="*/ 8 w 46"/>
                      <a:gd name="T31" fmla="*/ 11 h 33"/>
                      <a:gd name="T32" fmla="*/ 3 w 46"/>
                      <a:gd name="T33" fmla="*/ 5 h 33"/>
                      <a:gd name="T34" fmla="*/ 0 w 46"/>
                      <a:gd name="T3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6" h="33">
                        <a:moveTo>
                          <a:pt x="0" y="0"/>
                        </a:moveTo>
                        <a:lnTo>
                          <a:pt x="4" y="3"/>
                        </a:lnTo>
                        <a:lnTo>
                          <a:pt x="12" y="5"/>
                        </a:lnTo>
                        <a:lnTo>
                          <a:pt x="17" y="5"/>
                        </a:lnTo>
                        <a:lnTo>
                          <a:pt x="26" y="4"/>
                        </a:lnTo>
                        <a:lnTo>
                          <a:pt x="32" y="2"/>
                        </a:lnTo>
                        <a:lnTo>
                          <a:pt x="39" y="3"/>
                        </a:lnTo>
                        <a:lnTo>
                          <a:pt x="46" y="9"/>
                        </a:lnTo>
                        <a:lnTo>
                          <a:pt x="35" y="10"/>
                        </a:lnTo>
                        <a:lnTo>
                          <a:pt x="31" y="11"/>
                        </a:lnTo>
                        <a:lnTo>
                          <a:pt x="29" y="18"/>
                        </a:lnTo>
                        <a:lnTo>
                          <a:pt x="27" y="33"/>
                        </a:lnTo>
                        <a:lnTo>
                          <a:pt x="26" y="18"/>
                        </a:lnTo>
                        <a:lnTo>
                          <a:pt x="25" y="10"/>
                        </a:lnTo>
                        <a:lnTo>
                          <a:pt x="16" y="12"/>
                        </a:lnTo>
                        <a:lnTo>
                          <a:pt x="8" y="11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896" name="Freeform 32"/>
                  <p:cNvSpPr>
                    <a:spLocks/>
                  </p:cNvSpPr>
                  <p:nvPr/>
                </p:nvSpPr>
                <p:spPr bwMode="auto">
                  <a:xfrm>
                    <a:off x="3129" y="771"/>
                    <a:ext cx="23" cy="24"/>
                  </a:xfrm>
                  <a:custGeom>
                    <a:avLst/>
                    <a:gdLst>
                      <a:gd name="T0" fmla="*/ 12 w 23"/>
                      <a:gd name="T1" fmla="*/ 0 h 24"/>
                      <a:gd name="T2" fmla="*/ 10 w 23"/>
                      <a:gd name="T3" fmla="*/ 4 h 24"/>
                      <a:gd name="T4" fmla="*/ 10 w 23"/>
                      <a:gd name="T5" fmla="*/ 10 h 24"/>
                      <a:gd name="T6" fmla="*/ 12 w 23"/>
                      <a:gd name="T7" fmla="*/ 14 h 24"/>
                      <a:gd name="T8" fmla="*/ 23 w 23"/>
                      <a:gd name="T9" fmla="*/ 24 h 24"/>
                      <a:gd name="T10" fmla="*/ 10 w 23"/>
                      <a:gd name="T11" fmla="*/ 24 h 24"/>
                      <a:gd name="T12" fmla="*/ 3 w 23"/>
                      <a:gd name="T13" fmla="*/ 17 h 24"/>
                      <a:gd name="T14" fmla="*/ 1 w 23"/>
                      <a:gd name="T15" fmla="*/ 13 h 24"/>
                      <a:gd name="T16" fmla="*/ 0 w 23"/>
                      <a:gd name="T17" fmla="*/ 4 h 24"/>
                      <a:gd name="T18" fmla="*/ 12 w 23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" h="24">
                        <a:moveTo>
                          <a:pt x="12" y="0"/>
                        </a:moveTo>
                        <a:lnTo>
                          <a:pt x="10" y="4"/>
                        </a:lnTo>
                        <a:lnTo>
                          <a:pt x="10" y="10"/>
                        </a:lnTo>
                        <a:lnTo>
                          <a:pt x="12" y="14"/>
                        </a:lnTo>
                        <a:lnTo>
                          <a:pt x="23" y="24"/>
                        </a:lnTo>
                        <a:lnTo>
                          <a:pt x="10" y="24"/>
                        </a:lnTo>
                        <a:lnTo>
                          <a:pt x="3" y="17"/>
                        </a:lnTo>
                        <a:lnTo>
                          <a:pt x="1" y="13"/>
                        </a:lnTo>
                        <a:lnTo>
                          <a:pt x="0" y="4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6897" name="Group 33"/>
                <p:cNvGrpSpPr>
                  <a:grpSpLocks/>
                </p:cNvGrpSpPr>
                <p:nvPr/>
              </p:nvGrpSpPr>
              <p:grpSpPr bwMode="auto">
                <a:xfrm>
                  <a:off x="3027" y="757"/>
                  <a:ext cx="176" cy="67"/>
                  <a:chOff x="3027" y="757"/>
                  <a:chExt cx="176" cy="67"/>
                </a:xfrm>
              </p:grpSpPr>
              <p:grpSp>
                <p:nvGrpSpPr>
                  <p:cNvPr id="67689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034" y="757"/>
                    <a:ext cx="164" cy="28"/>
                    <a:chOff x="3034" y="757"/>
                    <a:chExt cx="164" cy="28"/>
                  </a:xfrm>
                </p:grpSpPr>
                <p:sp>
                  <p:nvSpPr>
                    <p:cNvPr id="676899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110" y="760"/>
                      <a:ext cx="88" cy="23"/>
                    </a:xfrm>
                    <a:custGeom>
                      <a:avLst/>
                      <a:gdLst>
                        <a:gd name="T0" fmla="*/ 0 w 88"/>
                        <a:gd name="T1" fmla="*/ 15 h 23"/>
                        <a:gd name="T2" fmla="*/ 6 w 88"/>
                        <a:gd name="T3" fmla="*/ 9 h 23"/>
                        <a:gd name="T4" fmla="*/ 14 w 88"/>
                        <a:gd name="T5" fmla="*/ 4 h 23"/>
                        <a:gd name="T6" fmla="*/ 24 w 88"/>
                        <a:gd name="T7" fmla="*/ 1 h 23"/>
                        <a:gd name="T8" fmla="*/ 34 w 88"/>
                        <a:gd name="T9" fmla="*/ 0 h 23"/>
                        <a:gd name="T10" fmla="*/ 44 w 88"/>
                        <a:gd name="T11" fmla="*/ 0 h 23"/>
                        <a:gd name="T12" fmla="*/ 57 w 88"/>
                        <a:gd name="T13" fmla="*/ 2 h 23"/>
                        <a:gd name="T14" fmla="*/ 70 w 88"/>
                        <a:gd name="T15" fmla="*/ 7 h 23"/>
                        <a:gd name="T16" fmla="*/ 88 w 88"/>
                        <a:gd name="T17" fmla="*/ 12 h 23"/>
                        <a:gd name="T18" fmla="*/ 74 w 88"/>
                        <a:gd name="T19" fmla="*/ 12 h 23"/>
                        <a:gd name="T20" fmla="*/ 59 w 88"/>
                        <a:gd name="T21" fmla="*/ 11 h 23"/>
                        <a:gd name="T22" fmla="*/ 47 w 88"/>
                        <a:gd name="T23" fmla="*/ 10 h 23"/>
                        <a:gd name="T24" fmla="*/ 38 w 88"/>
                        <a:gd name="T25" fmla="*/ 12 h 23"/>
                        <a:gd name="T26" fmla="*/ 30 w 88"/>
                        <a:gd name="T27" fmla="*/ 15 h 23"/>
                        <a:gd name="T28" fmla="*/ 23 w 88"/>
                        <a:gd name="T29" fmla="*/ 20 h 23"/>
                        <a:gd name="T30" fmla="*/ 17 w 88"/>
                        <a:gd name="T31" fmla="*/ 23 h 23"/>
                        <a:gd name="T32" fmla="*/ 10 w 88"/>
                        <a:gd name="T33" fmla="*/ 23 h 23"/>
                        <a:gd name="T34" fmla="*/ 3 w 88"/>
                        <a:gd name="T35" fmla="*/ 21 h 23"/>
                        <a:gd name="T36" fmla="*/ 0 w 88"/>
                        <a:gd name="T37" fmla="*/ 15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88" h="23">
                          <a:moveTo>
                            <a:pt x="0" y="15"/>
                          </a:moveTo>
                          <a:lnTo>
                            <a:pt x="6" y="9"/>
                          </a:lnTo>
                          <a:lnTo>
                            <a:pt x="14" y="4"/>
                          </a:lnTo>
                          <a:lnTo>
                            <a:pt x="24" y="1"/>
                          </a:lnTo>
                          <a:lnTo>
                            <a:pt x="34" y="0"/>
                          </a:lnTo>
                          <a:lnTo>
                            <a:pt x="44" y="0"/>
                          </a:lnTo>
                          <a:lnTo>
                            <a:pt x="57" y="2"/>
                          </a:lnTo>
                          <a:lnTo>
                            <a:pt x="70" y="7"/>
                          </a:lnTo>
                          <a:lnTo>
                            <a:pt x="88" y="12"/>
                          </a:lnTo>
                          <a:lnTo>
                            <a:pt x="74" y="12"/>
                          </a:lnTo>
                          <a:lnTo>
                            <a:pt x="59" y="11"/>
                          </a:lnTo>
                          <a:lnTo>
                            <a:pt x="47" y="10"/>
                          </a:lnTo>
                          <a:lnTo>
                            <a:pt x="38" y="12"/>
                          </a:lnTo>
                          <a:lnTo>
                            <a:pt x="30" y="15"/>
                          </a:lnTo>
                          <a:lnTo>
                            <a:pt x="23" y="20"/>
                          </a:lnTo>
                          <a:lnTo>
                            <a:pt x="17" y="23"/>
                          </a:lnTo>
                          <a:lnTo>
                            <a:pt x="10" y="23"/>
                          </a:lnTo>
                          <a:lnTo>
                            <a:pt x="3" y="21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90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34" y="757"/>
                      <a:ext cx="44" cy="28"/>
                    </a:xfrm>
                    <a:custGeom>
                      <a:avLst/>
                      <a:gdLst>
                        <a:gd name="T0" fmla="*/ 0 w 44"/>
                        <a:gd name="T1" fmla="*/ 0 h 28"/>
                        <a:gd name="T2" fmla="*/ 0 w 44"/>
                        <a:gd name="T3" fmla="*/ 4 h 28"/>
                        <a:gd name="T4" fmla="*/ 10 w 44"/>
                        <a:gd name="T5" fmla="*/ 6 h 28"/>
                        <a:gd name="T6" fmla="*/ 18 w 44"/>
                        <a:gd name="T7" fmla="*/ 13 h 28"/>
                        <a:gd name="T8" fmla="*/ 23 w 44"/>
                        <a:gd name="T9" fmla="*/ 19 h 28"/>
                        <a:gd name="T10" fmla="*/ 28 w 44"/>
                        <a:gd name="T11" fmla="*/ 25 h 28"/>
                        <a:gd name="T12" fmla="*/ 35 w 44"/>
                        <a:gd name="T13" fmla="*/ 28 h 28"/>
                        <a:gd name="T14" fmla="*/ 42 w 44"/>
                        <a:gd name="T15" fmla="*/ 27 h 28"/>
                        <a:gd name="T16" fmla="*/ 44 w 44"/>
                        <a:gd name="T17" fmla="*/ 20 h 28"/>
                        <a:gd name="T18" fmla="*/ 41 w 44"/>
                        <a:gd name="T19" fmla="*/ 15 h 28"/>
                        <a:gd name="T20" fmla="*/ 32 w 44"/>
                        <a:gd name="T21" fmla="*/ 10 h 28"/>
                        <a:gd name="T22" fmla="*/ 27 w 44"/>
                        <a:gd name="T23" fmla="*/ 6 h 28"/>
                        <a:gd name="T24" fmla="*/ 18 w 44"/>
                        <a:gd name="T25" fmla="*/ 3 h 28"/>
                        <a:gd name="T26" fmla="*/ 0 w 44"/>
                        <a:gd name="T27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4" h="28">
                          <a:moveTo>
                            <a:pt x="0" y="0"/>
                          </a:moveTo>
                          <a:lnTo>
                            <a:pt x="0" y="4"/>
                          </a:lnTo>
                          <a:lnTo>
                            <a:pt x="10" y="6"/>
                          </a:lnTo>
                          <a:lnTo>
                            <a:pt x="18" y="13"/>
                          </a:lnTo>
                          <a:lnTo>
                            <a:pt x="23" y="19"/>
                          </a:lnTo>
                          <a:lnTo>
                            <a:pt x="28" y="25"/>
                          </a:lnTo>
                          <a:lnTo>
                            <a:pt x="35" y="28"/>
                          </a:lnTo>
                          <a:lnTo>
                            <a:pt x="42" y="27"/>
                          </a:lnTo>
                          <a:lnTo>
                            <a:pt x="44" y="20"/>
                          </a:lnTo>
                          <a:lnTo>
                            <a:pt x="41" y="15"/>
                          </a:lnTo>
                          <a:lnTo>
                            <a:pt x="32" y="10"/>
                          </a:lnTo>
                          <a:lnTo>
                            <a:pt x="27" y="6"/>
                          </a:lnTo>
                          <a:lnTo>
                            <a:pt x="18" y="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6901" name="Freeform 37"/>
                  <p:cNvSpPr>
                    <a:spLocks/>
                  </p:cNvSpPr>
                  <p:nvPr/>
                </p:nvSpPr>
                <p:spPr bwMode="auto">
                  <a:xfrm>
                    <a:off x="3128" y="793"/>
                    <a:ext cx="63" cy="21"/>
                  </a:xfrm>
                  <a:custGeom>
                    <a:avLst/>
                    <a:gdLst>
                      <a:gd name="T0" fmla="*/ 0 w 63"/>
                      <a:gd name="T1" fmla="*/ 6 h 21"/>
                      <a:gd name="T2" fmla="*/ 3 w 63"/>
                      <a:gd name="T3" fmla="*/ 14 h 21"/>
                      <a:gd name="T4" fmla="*/ 4 w 63"/>
                      <a:gd name="T5" fmla="*/ 17 h 21"/>
                      <a:gd name="T6" fmla="*/ 7 w 63"/>
                      <a:gd name="T7" fmla="*/ 19 h 21"/>
                      <a:gd name="T8" fmla="*/ 17 w 63"/>
                      <a:gd name="T9" fmla="*/ 21 h 21"/>
                      <a:gd name="T10" fmla="*/ 29 w 63"/>
                      <a:gd name="T11" fmla="*/ 21 h 21"/>
                      <a:gd name="T12" fmla="*/ 38 w 63"/>
                      <a:gd name="T13" fmla="*/ 19 h 21"/>
                      <a:gd name="T14" fmla="*/ 48 w 63"/>
                      <a:gd name="T15" fmla="*/ 15 h 21"/>
                      <a:gd name="T16" fmla="*/ 63 w 63"/>
                      <a:gd name="T17" fmla="*/ 6 h 21"/>
                      <a:gd name="T18" fmla="*/ 40 w 63"/>
                      <a:gd name="T19" fmla="*/ 4 h 21"/>
                      <a:gd name="T20" fmla="*/ 21 w 63"/>
                      <a:gd name="T21" fmla="*/ 1 h 21"/>
                      <a:gd name="T22" fmla="*/ 10 w 63"/>
                      <a:gd name="T23" fmla="*/ 0 h 21"/>
                      <a:gd name="T24" fmla="*/ 0 w 63"/>
                      <a:gd name="T25" fmla="*/ 6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3" h="21">
                        <a:moveTo>
                          <a:pt x="0" y="6"/>
                        </a:moveTo>
                        <a:lnTo>
                          <a:pt x="3" y="14"/>
                        </a:lnTo>
                        <a:lnTo>
                          <a:pt x="4" y="17"/>
                        </a:lnTo>
                        <a:lnTo>
                          <a:pt x="7" y="19"/>
                        </a:lnTo>
                        <a:lnTo>
                          <a:pt x="17" y="21"/>
                        </a:lnTo>
                        <a:lnTo>
                          <a:pt x="29" y="21"/>
                        </a:lnTo>
                        <a:lnTo>
                          <a:pt x="38" y="19"/>
                        </a:lnTo>
                        <a:lnTo>
                          <a:pt x="48" y="15"/>
                        </a:lnTo>
                        <a:lnTo>
                          <a:pt x="63" y="6"/>
                        </a:lnTo>
                        <a:lnTo>
                          <a:pt x="40" y="4"/>
                        </a:lnTo>
                        <a:lnTo>
                          <a:pt x="21" y="1"/>
                        </a:lnTo>
                        <a:lnTo>
                          <a:pt x="1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902" name="Freeform 38"/>
                  <p:cNvSpPr>
                    <a:spLocks/>
                  </p:cNvSpPr>
                  <p:nvPr/>
                </p:nvSpPr>
                <p:spPr bwMode="auto">
                  <a:xfrm>
                    <a:off x="3052" y="797"/>
                    <a:ext cx="19" cy="20"/>
                  </a:xfrm>
                  <a:custGeom>
                    <a:avLst/>
                    <a:gdLst>
                      <a:gd name="T0" fmla="*/ 1 w 19"/>
                      <a:gd name="T1" fmla="*/ 0 h 20"/>
                      <a:gd name="T2" fmla="*/ 15 w 19"/>
                      <a:gd name="T3" fmla="*/ 2 h 20"/>
                      <a:gd name="T4" fmla="*/ 18 w 19"/>
                      <a:gd name="T5" fmla="*/ 10 h 20"/>
                      <a:gd name="T6" fmla="*/ 19 w 19"/>
                      <a:gd name="T7" fmla="*/ 20 h 20"/>
                      <a:gd name="T8" fmla="*/ 7 w 19"/>
                      <a:gd name="T9" fmla="*/ 18 h 20"/>
                      <a:gd name="T10" fmla="*/ 0 w 19"/>
                      <a:gd name="T11" fmla="*/ 17 h 20"/>
                      <a:gd name="T12" fmla="*/ 1 w 19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0">
                        <a:moveTo>
                          <a:pt x="1" y="0"/>
                        </a:moveTo>
                        <a:lnTo>
                          <a:pt x="15" y="2"/>
                        </a:lnTo>
                        <a:lnTo>
                          <a:pt x="18" y="10"/>
                        </a:lnTo>
                        <a:lnTo>
                          <a:pt x="19" y="20"/>
                        </a:lnTo>
                        <a:lnTo>
                          <a:pt x="7" y="18"/>
                        </a:lnTo>
                        <a:lnTo>
                          <a:pt x="0" y="1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7690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132" y="792"/>
                    <a:ext cx="45" cy="29"/>
                    <a:chOff x="3132" y="792"/>
                    <a:chExt cx="45" cy="29"/>
                  </a:xfrm>
                </p:grpSpPr>
                <p:sp>
                  <p:nvSpPr>
                    <p:cNvPr id="676904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792"/>
                      <a:ext cx="45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905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8" y="797"/>
                      <a:ext cx="24" cy="2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6906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796"/>
                    <a:ext cx="12" cy="1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7690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042" y="795"/>
                    <a:ext cx="30" cy="29"/>
                    <a:chOff x="3042" y="795"/>
                    <a:chExt cx="30" cy="29"/>
                  </a:xfrm>
                </p:grpSpPr>
                <p:sp>
                  <p:nvSpPr>
                    <p:cNvPr id="676908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2" y="795"/>
                      <a:ext cx="30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6909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798"/>
                      <a:ext cx="18" cy="2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6910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799"/>
                    <a:ext cx="8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911" name="Freeform 47"/>
                  <p:cNvSpPr>
                    <a:spLocks/>
                  </p:cNvSpPr>
                  <p:nvPr/>
                </p:nvSpPr>
                <p:spPr bwMode="auto">
                  <a:xfrm>
                    <a:off x="3114" y="790"/>
                    <a:ext cx="89" cy="20"/>
                  </a:xfrm>
                  <a:custGeom>
                    <a:avLst/>
                    <a:gdLst>
                      <a:gd name="T0" fmla="*/ 0 w 89"/>
                      <a:gd name="T1" fmla="*/ 1 h 20"/>
                      <a:gd name="T2" fmla="*/ 12 w 89"/>
                      <a:gd name="T3" fmla="*/ 7 h 20"/>
                      <a:gd name="T4" fmla="*/ 19 w 89"/>
                      <a:gd name="T5" fmla="*/ 3 h 20"/>
                      <a:gd name="T6" fmla="*/ 26 w 89"/>
                      <a:gd name="T7" fmla="*/ 0 h 20"/>
                      <a:gd name="T8" fmla="*/ 33 w 89"/>
                      <a:gd name="T9" fmla="*/ 0 h 20"/>
                      <a:gd name="T10" fmla="*/ 43 w 89"/>
                      <a:gd name="T11" fmla="*/ 3 h 20"/>
                      <a:gd name="T12" fmla="*/ 57 w 89"/>
                      <a:gd name="T13" fmla="*/ 7 h 20"/>
                      <a:gd name="T14" fmla="*/ 71 w 89"/>
                      <a:gd name="T15" fmla="*/ 7 h 20"/>
                      <a:gd name="T16" fmla="*/ 89 w 89"/>
                      <a:gd name="T17" fmla="*/ 4 h 20"/>
                      <a:gd name="T18" fmla="*/ 77 w 89"/>
                      <a:gd name="T19" fmla="*/ 13 h 20"/>
                      <a:gd name="T20" fmla="*/ 62 w 89"/>
                      <a:gd name="T21" fmla="*/ 20 h 20"/>
                      <a:gd name="T22" fmla="*/ 73 w 89"/>
                      <a:gd name="T23" fmla="*/ 12 h 20"/>
                      <a:gd name="T24" fmla="*/ 61 w 89"/>
                      <a:gd name="T25" fmla="*/ 11 h 20"/>
                      <a:gd name="T26" fmla="*/ 52 w 89"/>
                      <a:gd name="T27" fmla="*/ 10 h 20"/>
                      <a:gd name="T28" fmla="*/ 42 w 89"/>
                      <a:gd name="T29" fmla="*/ 8 h 20"/>
                      <a:gd name="T30" fmla="*/ 34 w 89"/>
                      <a:gd name="T31" fmla="*/ 8 h 20"/>
                      <a:gd name="T32" fmla="*/ 25 w 89"/>
                      <a:gd name="T33" fmla="*/ 7 h 20"/>
                      <a:gd name="T34" fmla="*/ 21 w 89"/>
                      <a:gd name="T35" fmla="*/ 7 h 20"/>
                      <a:gd name="T36" fmla="*/ 16 w 89"/>
                      <a:gd name="T37" fmla="*/ 10 h 20"/>
                      <a:gd name="T38" fmla="*/ 12 w 89"/>
                      <a:gd name="T39" fmla="*/ 11 h 20"/>
                      <a:gd name="T40" fmla="*/ 9 w 89"/>
                      <a:gd name="T41" fmla="*/ 11 h 20"/>
                      <a:gd name="T42" fmla="*/ 0 w 89"/>
                      <a:gd name="T43" fmla="*/ 1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9" h="20">
                        <a:moveTo>
                          <a:pt x="0" y="1"/>
                        </a:moveTo>
                        <a:lnTo>
                          <a:pt x="12" y="7"/>
                        </a:lnTo>
                        <a:lnTo>
                          <a:pt x="19" y="3"/>
                        </a:lnTo>
                        <a:lnTo>
                          <a:pt x="26" y="0"/>
                        </a:lnTo>
                        <a:lnTo>
                          <a:pt x="33" y="0"/>
                        </a:lnTo>
                        <a:lnTo>
                          <a:pt x="43" y="3"/>
                        </a:lnTo>
                        <a:lnTo>
                          <a:pt x="57" y="7"/>
                        </a:lnTo>
                        <a:lnTo>
                          <a:pt x="71" y="7"/>
                        </a:lnTo>
                        <a:lnTo>
                          <a:pt x="89" y="4"/>
                        </a:lnTo>
                        <a:lnTo>
                          <a:pt x="77" y="13"/>
                        </a:lnTo>
                        <a:lnTo>
                          <a:pt x="62" y="20"/>
                        </a:lnTo>
                        <a:lnTo>
                          <a:pt x="73" y="12"/>
                        </a:lnTo>
                        <a:lnTo>
                          <a:pt x="61" y="11"/>
                        </a:lnTo>
                        <a:lnTo>
                          <a:pt x="52" y="10"/>
                        </a:lnTo>
                        <a:lnTo>
                          <a:pt x="42" y="8"/>
                        </a:lnTo>
                        <a:lnTo>
                          <a:pt x="34" y="8"/>
                        </a:lnTo>
                        <a:lnTo>
                          <a:pt x="25" y="7"/>
                        </a:lnTo>
                        <a:lnTo>
                          <a:pt x="21" y="7"/>
                        </a:lnTo>
                        <a:lnTo>
                          <a:pt x="16" y="10"/>
                        </a:lnTo>
                        <a:lnTo>
                          <a:pt x="12" y="11"/>
                        </a:lnTo>
                        <a:lnTo>
                          <a:pt x="9" y="1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6912" name="Freeform 48"/>
                  <p:cNvSpPr>
                    <a:spLocks/>
                  </p:cNvSpPr>
                  <p:nvPr/>
                </p:nvSpPr>
                <p:spPr bwMode="auto">
                  <a:xfrm>
                    <a:off x="3027" y="792"/>
                    <a:ext cx="40" cy="17"/>
                  </a:xfrm>
                  <a:custGeom>
                    <a:avLst/>
                    <a:gdLst>
                      <a:gd name="T0" fmla="*/ 0 w 40"/>
                      <a:gd name="T1" fmla="*/ 0 h 17"/>
                      <a:gd name="T2" fmla="*/ 5 w 40"/>
                      <a:gd name="T3" fmla="*/ 6 h 17"/>
                      <a:gd name="T4" fmla="*/ 13 w 40"/>
                      <a:gd name="T5" fmla="*/ 5 h 17"/>
                      <a:gd name="T6" fmla="*/ 20 w 40"/>
                      <a:gd name="T7" fmla="*/ 5 h 17"/>
                      <a:gd name="T8" fmla="*/ 24 w 40"/>
                      <a:gd name="T9" fmla="*/ 5 h 17"/>
                      <a:gd name="T10" fmla="*/ 31 w 40"/>
                      <a:gd name="T11" fmla="*/ 5 h 17"/>
                      <a:gd name="T12" fmla="*/ 36 w 40"/>
                      <a:gd name="T13" fmla="*/ 8 h 17"/>
                      <a:gd name="T14" fmla="*/ 39 w 40"/>
                      <a:gd name="T15" fmla="*/ 10 h 17"/>
                      <a:gd name="T16" fmla="*/ 40 w 40"/>
                      <a:gd name="T17" fmla="*/ 17 h 17"/>
                      <a:gd name="T18" fmla="*/ 38 w 40"/>
                      <a:gd name="T19" fmla="*/ 11 h 17"/>
                      <a:gd name="T20" fmla="*/ 34 w 40"/>
                      <a:gd name="T21" fmla="*/ 9 h 17"/>
                      <a:gd name="T22" fmla="*/ 23 w 40"/>
                      <a:gd name="T23" fmla="*/ 8 h 17"/>
                      <a:gd name="T24" fmla="*/ 12 w 40"/>
                      <a:gd name="T25" fmla="*/ 8 h 17"/>
                      <a:gd name="T26" fmla="*/ 0 w 40"/>
                      <a:gd name="T2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0" h="17">
                        <a:moveTo>
                          <a:pt x="0" y="0"/>
                        </a:moveTo>
                        <a:lnTo>
                          <a:pt x="5" y="6"/>
                        </a:lnTo>
                        <a:lnTo>
                          <a:pt x="13" y="5"/>
                        </a:lnTo>
                        <a:lnTo>
                          <a:pt x="20" y="5"/>
                        </a:lnTo>
                        <a:lnTo>
                          <a:pt x="24" y="5"/>
                        </a:lnTo>
                        <a:lnTo>
                          <a:pt x="31" y="5"/>
                        </a:lnTo>
                        <a:lnTo>
                          <a:pt x="36" y="8"/>
                        </a:lnTo>
                        <a:lnTo>
                          <a:pt x="39" y="10"/>
                        </a:lnTo>
                        <a:lnTo>
                          <a:pt x="40" y="17"/>
                        </a:lnTo>
                        <a:lnTo>
                          <a:pt x="38" y="11"/>
                        </a:lnTo>
                        <a:lnTo>
                          <a:pt x="34" y="9"/>
                        </a:lnTo>
                        <a:lnTo>
                          <a:pt x="23" y="8"/>
                        </a:lnTo>
                        <a:lnTo>
                          <a:pt x="12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6913" name="Group 49"/>
                <p:cNvGrpSpPr>
                  <a:grpSpLocks/>
                </p:cNvGrpSpPr>
                <p:nvPr/>
              </p:nvGrpSpPr>
              <p:grpSpPr bwMode="auto">
                <a:xfrm>
                  <a:off x="3076" y="925"/>
                  <a:ext cx="91" cy="47"/>
                  <a:chOff x="3076" y="925"/>
                  <a:chExt cx="91" cy="47"/>
                </a:xfrm>
              </p:grpSpPr>
              <p:grpSp>
                <p:nvGrpSpPr>
                  <p:cNvPr id="676914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076" y="925"/>
                    <a:ext cx="91" cy="47"/>
                    <a:chOff x="3076" y="925"/>
                    <a:chExt cx="91" cy="47"/>
                  </a:xfrm>
                </p:grpSpPr>
                <p:sp>
                  <p:nvSpPr>
                    <p:cNvPr id="67691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77" y="925"/>
                      <a:ext cx="90" cy="47"/>
                    </a:xfrm>
                    <a:custGeom>
                      <a:avLst/>
                      <a:gdLst>
                        <a:gd name="T0" fmla="*/ 9 w 90"/>
                        <a:gd name="T1" fmla="*/ 19 h 47"/>
                        <a:gd name="T2" fmla="*/ 4 w 90"/>
                        <a:gd name="T3" fmla="*/ 13 h 47"/>
                        <a:gd name="T4" fmla="*/ 1 w 90"/>
                        <a:gd name="T5" fmla="*/ 8 h 47"/>
                        <a:gd name="T6" fmla="*/ 0 w 90"/>
                        <a:gd name="T7" fmla="*/ 4 h 47"/>
                        <a:gd name="T8" fmla="*/ 4 w 90"/>
                        <a:gd name="T9" fmla="*/ 1 h 47"/>
                        <a:gd name="T10" fmla="*/ 11 w 90"/>
                        <a:gd name="T11" fmla="*/ 0 h 47"/>
                        <a:gd name="T12" fmla="*/ 21 w 90"/>
                        <a:gd name="T13" fmla="*/ 5 h 47"/>
                        <a:gd name="T14" fmla="*/ 30 w 90"/>
                        <a:gd name="T15" fmla="*/ 0 h 47"/>
                        <a:gd name="T16" fmla="*/ 40 w 90"/>
                        <a:gd name="T17" fmla="*/ 3 h 47"/>
                        <a:gd name="T18" fmla="*/ 51 w 90"/>
                        <a:gd name="T19" fmla="*/ 5 h 47"/>
                        <a:gd name="T20" fmla="*/ 63 w 90"/>
                        <a:gd name="T21" fmla="*/ 6 h 47"/>
                        <a:gd name="T22" fmla="*/ 90 w 90"/>
                        <a:gd name="T23" fmla="*/ 8 h 47"/>
                        <a:gd name="T24" fmla="*/ 74 w 90"/>
                        <a:gd name="T25" fmla="*/ 22 h 47"/>
                        <a:gd name="T26" fmla="*/ 65 w 90"/>
                        <a:gd name="T27" fmla="*/ 29 h 47"/>
                        <a:gd name="T28" fmla="*/ 57 w 90"/>
                        <a:gd name="T29" fmla="*/ 36 h 47"/>
                        <a:gd name="T30" fmla="*/ 49 w 90"/>
                        <a:gd name="T31" fmla="*/ 42 h 47"/>
                        <a:gd name="T32" fmla="*/ 36 w 90"/>
                        <a:gd name="T33" fmla="*/ 47 h 47"/>
                        <a:gd name="T34" fmla="*/ 25 w 90"/>
                        <a:gd name="T35" fmla="*/ 47 h 47"/>
                        <a:gd name="T36" fmla="*/ 15 w 90"/>
                        <a:gd name="T37" fmla="*/ 43 h 47"/>
                        <a:gd name="T38" fmla="*/ 11 w 90"/>
                        <a:gd name="T39" fmla="*/ 36 h 47"/>
                        <a:gd name="T40" fmla="*/ 9 w 90"/>
                        <a:gd name="T41" fmla="*/ 19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0" h="47">
                          <a:moveTo>
                            <a:pt x="9" y="19"/>
                          </a:moveTo>
                          <a:lnTo>
                            <a:pt x="4" y="13"/>
                          </a:lnTo>
                          <a:lnTo>
                            <a:pt x="1" y="8"/>
                          </a:lnTo>
                          <a:lnTo>
                            <a:pt x="0" y="4"/>
                          </a:lnTo>
                          <a:lnTo>
                            <a:pt x="4" y="1"/>
                          </a:lnTo>
                          <a:lnTo>
                            <a:pt x="11" y="0"/>
                          </a:lnTo>
                          <a:lnTo>
                            <a:pt x="21" y="5"/>
                          </a:lnTo>
                          <a:lnTo>
                            <a:pt x="30" y="0"/>
                          </a:lnTo>
                          <a:lnTo>
                            <a:pt x="40" y="3"/>
                          </a:lnTo>
                          <a:lnTo>
                            <a:pt x="51" y="5"/>
                          </a:lnTo>
                          <a:lnTo>
                            <a:pt x="63" y="6"/>
                          </a:lnTo>
                          <a:lnTo>
                            <a:pt x="90" y="8"/>
                          </a:lnTo>
                          <a:lnTo>
                            <a:pt x="74" y="22"/>
                          </a:lnTo>
                          <a:lnTo>
                            <a:pt x="65" y="29"/>
                          </a:lnTo>
                          <a:lnTo>
                            <a:pt x="57" y="36"/>
                          </a:lnTo>
                          <a:lnTo>
                            <a:pt x="49" y="42"/>
                          </a:lnTo>
                          <a:lnTo>
                            <a:pt x="36" y="47"/>
                          </a:lnTo>
                          <a:lnTo>
                            <a:pt x="25" y="47"/>
                          </a:lnTo>
                          <a:lnTo>
                            <a:pt x="15" y="43"/>
                          </a:lnTo>
                          <a:lnTo>
                            <a:pt x="11" y="36"/>
                          </a:lnTo>
                          <a:lnTo>
                            <a:pt x="9" y="19"/>
                          </a:lnTo>
                          <a:close/>
                        </a:path>
                      </a:pathLst>
                    </a:custGeom>
                    <a:solidFill>
                      <a:srgbClr val="7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76916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6" y="925"/>
                      <a:ext cx="91" cy="47"/>
                      <a:chOff x="3076" y="925"/>
                      <a:chExt cx="91" cy="47"/>
                    </a:xfrm>
                  </p:grpSpPr>
                  <p:grpSp>
                    <p:nvGrpSpPr>
                      <p:cNvPr id="676917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6" y="925"/>
                        <a:ext cx="90" cy="23"/>
                        <a:chOff x="3076" y="925"/>
                        <a:chExt cx="90" cy="23"/>
                      </a:xfrm>
                    </p:grpSpPr>
                    <p:sp>
                      <p:nvSpPr>
                        <p:cNvPr id="676918" name="Freeform 5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3" y="934"/>
                          <a:ext cx="64" cy="14"/>
                        </a:xfrm>
                        <a:custGeom>
                          <a:avLst/>
                          <a:gdLst>
                            <a:gd name="T0" fmla="*/ 0 w 64"/>
                            <a:gd name="T1" fmla="*/ 1 h 14"/>
                            <a:gd name="T2" fmla="*/ 6 w 64"/>
                            <a:gd name="T3" fmla="*/ 8 h 14"/>
                            <a:gd name="T4" fmla="*/ 12 w 64"/>
                            <a:gd name="T5" fmla="*/ 12 h 14"/>
                            <a:gd name="T6" fmla="*/ 21 w 64"/>
                            <a:gd name="T7" fmla="*/ 14 h 14"/>
                            <a:gd name="T8" fmla="*/ 30 w 64"/>
                            <a:gd name="T9" fmla="*/ 14 h 14"/>
                            <a:gd name="T10" fmla="*/ 37 w 64"/>
                            <a:gd name="T11" fmla="*/ 14 h 14"/>
                            <a:gd name="T12" fmla="*/ 53 w 64"/>
                            <a:gd name="T13" fmla="*/ 11 h 14"/>
                            <a:gd name="T14" fmla="*/ 64 w 64"/>
                            <a:gd name="T15" fmla="*/ 6 h 14"/>
                            <a:gd name="T16" fmla="*/ 38 w 64"/>
                            <a:gd name="T17" fmla="*/ 0 h 14"/>
                            <a:gd name="T18" fmla="*/ 0 w 64"/>
                            <a:gd name="T19" fmla="*/ 1 h 1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</a:cxnLst>
                          <a:rect l="0" t="0" r="r" b="b"/>
                          <a:pathLst>
                            <a:path w="64" h="14">
                              <a:moveTo>
                                <a:pt x="0" y="1"/>
                              </a:moveTo>
                              <a:lnTo>
                                <a:pt x="6" y="8"/>
                              </a:lnTo>
                              <a:lnTo>
                                <a:pt x="12" y="12"/>
                              </a:lnTo>
                              <a:lnTo>
                                <a:pt x="21" y="14"/>
                              </a:lnTo>
                              <a:lnTo>
                                <a:pt x="30" y="14"/>
                              </a:lnTo>
                              <a:lnTo>
                                <a:pt x="37" y="14"/>
                              </a:lnTo>
                              <a:lnTo>
                                <a:pt x="53" y="11"/>
                              </a:lnTo>
                              <a:lnTo>
                                <a:pt x="64" y="6"/>
                              </a:lnTo>
                              <a:lnTo>
                                <a:pt x="38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76919" name="Freeform 5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6" y="925"/>
                          <a:ext cx="90" cy="20"/>
                        </a:xfrm>
                        <a:custGeom>
                          <a:avLst/>
                          <a:gdLst>
                            <a:gd name="T0" fmla="*/ 9 w 90"/>
                            <a:gd name="T1" fmla="*/ 20 h 20"/>
                            <a:gd name="T2" fmla="*/ 4 w 90"/>
                            <a:gd name="T3" fmla="*/ 13 h 20"/>
                            <a:gd name="T4" fmla="*/ 1 w 90"/>
                            <a:gd name="T5" fmla="*/ 9 h 20"/>
                            <a:gd name="T6" fmla="*/ 0 w 90"/>
                            <a:gd name="T7" fmla="*/ 4 h 20"/>
                            <a:gd name="T8" fmla="*/ 4 w 90"/>
                            <a:gd name="T9" fmla="*/ 1 h 20"/>
                            <a:gd name="T10" fmla="*/ 11 w 90"/>
                            <a:gd name="T11" fmla="*/ 0 h 20"/>
                            <a:gd name="T12" fmla="*/ 21 w 90"/>
                            <a:gd name="T13" fmla="*/ 6 h 20"/>
                            <a:gd name="T14" fmla="*/ 30 w 90"/>
                            <a:gd name="T15" fmla="*/ 0 h 20"/>
                            <a:gd name="T16" fmla="*/ 40 w 90"/>
                            <a:gd name="T17" fmla="*/ 3 h 20"/>
                            <a:gd name="T18" fmla="*/ 51 w 90"/>
                            <a:gd name="T19" fmla="*/ 6 h 20"/>
                            <a:gd name="T20" fmla="*/ 63 w 90"/>
                            <a:gd name="T21" fmla="*/ 7 h 20"/>
                            <a:gd name="T22" fmla="*/ 90 w 90"/>
                            <a:gd name="T23" fmla="*/ 9 h 20"/>
                            <a:gd name="T24" fmla="*/ 82 w 90"/>
                            <a:gd name="T25" fmla="*/ 13 h 20"/>
                            <a:gd name="T26" fmla="*/ 74 w 90"/>
                            <a:gd name="T27" fmla="*/ 17 h 20"/>
                            <a:gd name="T28" fmla="*/ 65 w 90"/>
                            <a:gd name="T29" fmla="*/ 17 h 20"/>
                            <a:gd name="T30" fmla="*/ 57 w 90"/>
                            <a:gd name="T31" fmla="*/ 18 h 20"/>
                            <a:gd name="T32" fmla="*/ 46 w 90"/>
                            <a:gd name="T33" fmla="*/ 16 h 20"/>
                            <a:gd name="T34" fmla="*/ 35 w 90"/>
                            <a:gd name="T35" fmla="*/ 13 h 20"/>
                            <a:gd name="T36" fmla="*/ 28 w 90"/>
                            <a:gd name="T37" fmla="*/ 17 h 20"/>
                            <a:gd name="T38" fmla="*/ 19 w 90"/>
                            <a:gd name="T39" fmla="*/ 13 h 20"/>
                            <a:gd name="T40" fmla="*/ 10 w 90"/>
                            <a:gd name="T41" fmla="*/ 11 h 20"/>
                            <a:gd name="T42" fmla="*/ 9 w 90"/>
                            <a:gd name="T43" fmla="*/ 2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</a:cxnLst>
                          <a:rect l="0" t="0" r="r" b="b"/>
                          <a:pathLst>
                            <a:path w="90" h="20">
                              <a:moveTo>
                                <a:pt x="9" y="20"/>
                              </a:moveTo>
                              <a:lnTo>
                                <a:pt x="4" y="13"/>
                              </a:lnTo>
                              <a:lnTo>
                                <a:pt x="1" y="9"/>
                              </a:lnTo>
                              <a:lnTo>
                                <a:pt x="0" y="4"/>
                              </a:lnTo>
                              <a:lnTo>
                                <a:pt x="4" y="1"/>
                              </a:lnTo>
                              <a:lnTo>
                                <a:pt x="11" y="0"/>
                              </a:lnTo>
                              <a:lnTo>
                                <a:pt x="21" y="6"/>
                              </a:lnTo>
                              <a:lnTo>
                                <a:pt x="30" y="0"/>
                              </a:lnTo>
                              <a:lnTo>
                                <a:pt x="40" y="3"/>
                              </a:lnTo>
                              <a:lnTo>
                                <a:pt x="51" y="6"/>
                              </a:lnTo>
                              <a:lnTo>
                                <a:pt x="63" y="7"/>
                              </a:lnTo>
                              <a:lnTo>
                                <a:pt x="90" y="9"/>
                              </a:lnTo>
                              <a:lnTo>
                                <a:pt x="82" y="13"/>
                              </a:lnTo>
                              <a:lnTo>
                                <a:pt x="74" y="17"/>
                              </a:lnTo>
                              <a:lnTo>
                                <a:pt x="65" y="17"/>
                              </a:lnTo>
                              <a:lnTo>
                                <a:pt x="57" y="18"/>
                              </a:lnTo>
                              <a:lnTo>
                                <a:pt x="46" y="16"/>
                              </a:lnTo>
                              <a:lnTo>
                                <a:pt x="35" y="13"/>
                              </a:lnTo>
                              <a:lnTo>
                                <a:pt x="28" y="17"/>
                              </a:lnTo>
                              <a:lnTo>
                                <a:pt x="19" y="13"/>
                              </a:lnTo>
                              <a:lnTo>
                                <a:pt x="10" y="11"/>
                              </a:lnTo>
                              <a:lnTo>
                                <a:pt x="9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76920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6" y="933"/>
                        <a:ext cx="81" cy="39"/>
                      </a:xfrm>
                      <a:custGeom>
                        <a:avLst/>
                        <a:gdLst>
                          <a:gd name="T0" fmla="*/ 0 w 81"/>
                          <a:gd name="T1" fmla="*/ 11 h 39"/>
                          <a:gd name="T2" fmla="*/ 5 w 81"/>
                          <a:gd name="T3" fmla="*/ 14 h 39"/>
                          <a:gd name="T4" fmla="*/ 12 w 81"/>
                          <a:gd name="T5" fmla="*/ 17 h 39"/>
                          <a:gd name="T6" fmla="*/ 19 w 81"/>
                          <a:gd name="T7" fmla="*/ 18 h 39"/>
                          <a:gd name="T8" fmla="*/ 29 w 81"/>
                          <a:gd name="T9" fmla="*/ 18 h 39"/>
                          <a:gd name="T10" fmla="*/ 39 w 81"/>
                          <a:gd name="T11" fmla="*/ 17 h 39"/>
                          <a:gd name="T12" fmla="*/ 48 w 81"/>
                          <a:gd name="T13" fmla="*/ 15 h 39"/>
                          <a:gd name="T14" fmla="*/ 56 w 81"/>
                          <a:gd name="T15" fmla="*/ 13 h 39"/>
                          <a:gd name="T16" fmla="*/ 64 w 81"/>
                          <a:gd name="T17" fmla="*/ 11 h 39"/>
                          <a:gd name="T18" fmla="*/ 69 w 81"/>
                          <a:gd name="T19" fmla="*/ 6 h 39"/>
                          <a:gd name="T20" fmla="*/ 74 w 81"/>
                          <a:gd name="T21" fmla="*/ 4 h 39"/>
                          <a:gd name="T22" fmla="*/ 81 w 81"/>
                          <a:gd name="T23" fmla="*/ 0 h 39"/>
                          <a:gd name="T24" fmla="*/ 65 w 81"/>
                          <a:gd name="T25" fmla="*/ 14 h 39"/>
                          <a:gd name="T26" fmla="*/ 56 w 81"/>
                          <a:gd name="T27" fmla="*/ 21 h 39"/>
                          <a:gd name="T28" fmla="*/ 48 w 81"/>
                          <a:gd name="T29" fmla="*/ 27 h 39"/>
                          <a:gd name="T30" fmla="*/ 40 w 81"/>
                          <a:gd name="T31" fmla="*/ 34 h 39"/>
                          <a:gd name="T32" fmla="*/ 27 w 81"/>
                          <a:gd name="T33" fmla="*/ 39 h 39"/>
                          <a:gd name="T34" fmla="*/ 15 w 81"/>
                          <a:gd name="T35" fmla="*/ 39 h 39"/>
                          <a:gd name="T36" fmla="*/ 6 w 81"/>
                          <a:gd name="T37" fmla="*/ 35 h 39"/>
                          <a:gd name="T38" fmla="*/ 2 w 81"/>
                          <a:gd name="T39" fmla="*/ 27 h 39"/>
                          <a:gd name="T40" fmla="*/ 0 w 81"/>
                          <a:gd name="T41" fmla="*/ 11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1" h="39">
                            <a:moveTo>
                              <a:pt x="0" y="11"/>
                            </a:moveTo>
                            <a:lnTo>
                              <a:pt x="5" y="14"/>
                            </a:lnTo>
                            <a:lnTo>
                              <a:pt x="12" y="17"/>
                            </a:lnTo>
                            <a:lnTo>
                              <a:pt x="19" y="18"/>
                            </a:lnTo>
                            <a:lnTo>
                              <a:pt x="29" y="18"/>
                            </a:lnTo>
                            <a:lnTo>
                              <a:pt x="39" y="17"/>
                            </a:lnTo>
                            <a:lnTo>
                              <a:pt x="48" y="15"/>
                            </a:lnTo>
                            <a:lnTo>
                              <a:pt x="56" y="13"/>
                            </a:lnTo>
                            <a:lnTo>
                              <a:pt x="64" y="11"/>
                            </a:lnTo>
                            <a:lnTo>
                              <a:pt x="69" y="6"/>
                            </a:lnTo>
                            <a:lnTo>
                              <a:pt x="74" y="4"/>
                            </a:lnTo>
                            <a:lnTo>
                              <a:pt x="81" y="0"/>
                            </a:lnTo>
                            <a:lnTo>
                              <a:pt x="65" y="14"/>
                            </a:lnTo>
                            <a:lnTo>
                              <a:pt x="56" y="21"/>
                            </a:lnTo>
                            <a:lnTo>
                              <a:pt x="48" y="27"/>
                            </a:lnTo>
                            <a:lnTo>
                              <a:pt x="40" y="34"/>
                            </a:lnTo>
                            <a:lnTo>
                              <a:pt x="27" y="39"/>
                            </a:lnTo>
                            <a:lnTo>
                              <a:pt x="15" y="39"/>
                            </a:lnTo>
                            <a:lnTo>
                              <a:pt x="6" y="35"/>
                            </a:lnTo>
                            <a:lnTo>
                              <a:pt x="2" y="27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76921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3089" y="947"/>
                      <a:ext cx="52" cy="19"/>
                    </a:xfrm>
                    <a:custGeom>
                      <a:avLst/>
                      <a:gdLst>
                        <a:gd name="T0" fmla="*/ 0 w 52"/>
                        <a:gd name="T1" fmla="*/ 0 h 19"/>
                        <a:gd name="T2" fmla="*/ 7 w 52"/>
                        <a:gd name="T3" fmla="*/ 6 h 19"/>
                        <a:gd name="T4" fmla="*/ 17 w 52"/>
                        <a:gd name="T5" fmla="*/ 7 h 19"/>
                        <a:gd name="T6" fmla="*/ 28 w 52"/>
                        <a:gd name="T7" fmla="*/ 7 h 19"/>
                        <a:gd name="T8" fmla="*/ 43 w 52"/>
                        <a:gd name="T9" fmla="*/ 4 h 19"/>
                        <a:gd name="T10" fmla="*/ 52 w 52"/>
                        <a:gd name="T11" fmla="*/ 0 h 19"/>
                        <a:gd name="T12" fmla="*/ 40 w 52"/>
                        <a:gd name="T13" fmla="*/ 11 h 19"/>
                        <a:gd name="T14" fmla="*/ 32 w 52"/>
                        <a:gd name="T15" fmla="*/ 17 h 19"/>
                        <a:gd name="T16" fmla="*/ 23 w 52"/>
                        <a:gd name="T17" fmla="*/ 19 h 19"/>
                        <a:gd name="T18" fmla="*/ 12 w 52"/>
                        <a:gd name="T19" fmla="*/ 19 h 19"/>
                        <a:gd name="T20" fmla="*/ 5 w 52"/>
                        <a:gd name="T21" fmla="*/ 16 h 19"/>
                        <a:gd name="T22" fmla="*/ 1 w 52"/>
                        <a:gd name="T23" fmla="*/ 11 h 19"/>
                        <a:gd name="T24" fmla="*/ 0 w 52"/>
                        <a:gd name="T25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2" h="19">
                          <a:moveTo>
                            <a:pt x="0" y="0"/>
                          </a:moveTo>
                          <a:lnTo>
                            <a:pt x="7" y="6"/>
                          </a:lnTo>
                          <a:lnTo>
                            <a:pt x="17" y="7"/>
                          </a:lnTo>
                          <a:lnTo>
                            <a:pt x="28" y="7"/>
                          </a:lnTo>
                          <a:lnTo>
                            <a:pt x="43" y="4"/>
                          </a:lnTo>
                          <a:lnTo>
                            <a:pt x="52" y="0"/>
                          </a:lnTo>
                          <a:lnTo>
                            <a:pt x="40" y="11"/>
                          </a:lnTo>
                          <a:lnTo>
                            <a:pt x="32" y="17"/>
                          </a:lnTo>
                          <a:lnTo>
                            <a:pt x="23" y="19"/>
                          </a:lnTo>
                          <a:lnTo>
                            <a:pt x="12" y="19"/>
                          </a:lnTo>
                          <a:lnTo>
                            <a:pt x="5" y="16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692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953"/>
                    <a:ext cx="7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76923" name="Group 59"/>
              <p:cNvGrpSpPr>
                <a:grpSpLocks/>
              </p:cNvGrpSpPr>
              <p:nvPr/>
            </p:nvGrpSpPr>
            <p:grpSpPr bwMode="auto">
              <a:xfrm>
                <a:off x="3267" y="851"/>
                <a:ext cx="59" cy="79"/>
                <a:chOff x="3267" y="851"/>
                <a:chExt cx="59" cy="79"/>
              </a:xfrm>
            </p:grpSpPr>
            <p:sp>
              <p:nvSpPr>
                <p:cNvPr id="676924" name="Freeform 60"/>
                <p:cNvSpPr>
                  <a:spLocks/>
                </p:cNvSpPr>
                <p:nvPr/>
              </p:nvSpPr>
              <p:spPr bwMode="auto">
                <a:xfrm>
                  <a:off x="3267" y="851"/>
                  <a:ext cx="59" cy="79"/>
                </a:xfrm>
                <a:custGeom>
                  <a:avLst/>
                  <a:gdLst>
                    <a:gd name="T0" fmla="*/ 38 w 59"/>
                    <a:gd name="T1" fmla="*/ 0 h 79"/>
                    <a:gd name="T2" fmla="*/ 56 w 59"/>
                    <a:gd name="T3" fmla="*/ 6 h 79"/>
                    <a:gd name="T4" fmla="*/ 59 w 59"/>
                    <a:gd name="T5" fmla="*/ 9 h 79"/>
                    <a:gd name="T6" fmla="*/ 58 w 59"/>
                    <a:gd name="T7" fmla="*/ 40 h 79"/>
                    <a:gd name="T8" fmla="*/ 54 w 59"/>
                    <a:gd name="T9" fmla="*/ 57 h 79"/>
                    <a:gd name="T10" fmla="*/ 48 w 59"/>
                    <a:gd name="T11" fmla="*/ 71 h 79"/>
                    <a:gd name="T12" fmla="*/ 40 w 59"/>
                    <a:gd name="T13" fmla="*/ 77 h 79"/>
                    <a:gd name="T14" fmla="*/ 30 w 59"/>
                    <a:gd name="T15" fmla="*/ 79 h 79"/>
                    <a:gd name="T16" fmla="*/ 10 w 59"/>
                    <a:gd name="T17" fmla="*/ 73 h 79"/>
                    <a:gd name="T18" fmla="*/ 2 w 59"/>
                    <a:gd name="T19" fmla="*/ 65 h 79"/>
                    <a:gd name="T20" fmla="*/ 0 w 59"/>
                    <a:gd name="T21" fmla="*/ 58 h 79"/>
                    <a:gd name="T22" fmla="*/ 0 w 59"/>
                    <a:gd name="T23" fmla="*/ 54 h 79"/>
                    <a:gd name="T24" fmla="*/ 13 w 59"/>
                    <a:gd name="T25" fmla="*/ 30 h 79"/>
                    <a:gd name="T26" fmla="*/ 20 w 59"/>
                    <a:gd name="T27" fmla="*/ 9 h 79"/>
                    <a:gd name="T28" fmla="*/ 22 w 59"/>
                    <a:gd name="T29" fmla="*/ 3 h 79"/>
                    <a:gd name="T30" fmla="*/ 27 w 59"/>
                    <a:gd name="T31" fmla="*/ 0 h 79"/>
                    <a:gd name="T32" fmla="*/ 38 w 59"/>
                    <a:gd name="T3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79">
                      <a:moveTo>
                        <a:pt x="38" y="0"/>
                      </a:moveTo>
                      <a:lnTo>
                        <a:pt x="56" y="6"/>
                      </a:lnTo>
                      <a:lnTo>
                        <a:pt x="59" y="9"/>
                      </a:lnTo>
                      <a:lnTo>
                        <a:pt x="58" y="40"/>
                      </a:lnTo>
                      <a:lnTo>
                        <a:pt x="54" y="57"/>
                      </a:lnTo>
                      <a:lnTo>
                        <a:pt x="48" y="71"/>
                      </a:lnTo>
                      <a:lnTo>
                        <a:pt x="40" y="77"/>
                      </a:lnTo>
                      <a:lnTo>
                        <a:pt x="30" y="79"/>
                      </a:lnTo>
                      <a:lnTo>
                        <a:pt x="10" y="73"/>
                      </a:lnTo>
                      <a:lnTo>
                        <a:pt x="2" y="65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13" y="30"/>
                      </a:lnTo>
                      <a:lnTo>
                        <a:pt x="20" y="9"/>
                      </a:lnTo>
                      <a:lnTo>
                        <a:pt x="22" y="3"/>
                      </a:lnTo>
                      <a:lnTo>
                        <a:pt x="27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925" name="Freeform 61"/>
                <p:cNvSpPr>
                  <a:spLocks/>
                </p:cNvSpPr>
                <p:nvPr/>
              </p:nvSpPr>
              <p:spPr bwMode="auto">
                <a:xfrm>
                  <a:off x="3277" y="851"/>
                  <a:ext cx="42" cy="76"/>
                </a:xfrm>
                <a:custGeom>
                  <a:avLst/>
                  <a:gdLst>
                    <a:gd name="T0" fmla="*/ 40 w 42"/>
                    <a:gd name="T1" fmla="*/ 4 h 76"/>
                    <a:gd name="T2" fmla="*/ 42 w 42"/>
                    <a:gd name="T3" fmla="*/ 10 h 76"/>
                    <a:gd name="T4" fmla="*/ 41 w 42"/>
                    <a:gd name="T5" fmla="*/ 28 h 76"/>
                    <a:gd name="T6" fmla="*/ 36 w 42"/>
                    <a:gd name="T7" fmla="*/ 46 h 76"/>
                    <a:gd name="T8" fmla="*/ 29 w 42"/>
                    <a:gd name="T9" fmla="*/ 60 h 76"/>
                    <a:gd name="T10" fmla="*/ 21 w 42"/>
                    <a:gd name="T11" fmla="*/ 70 h 76"/>
                    <a:gd name="T12" fmla="*/ 13 w 42"/>
                    <a:gd name="T13" fmla="*/ 76 h 76"/>
                    <a:gd name="T14" fmla="*/ 0 w 42"/>
                    <a:gd name="T15" fmla="*/ 73 h 76"/>
                    <a:gd name="T16" fmla="*/ 8 w 42"/>
                    <a:gd name="T17" fmla="*/ 62 h 76"/>
                    <a:gd name="T18" fmla="*/ 13 w 42"/>
                    <a:gd name="T19" fmla="*/ 53 h 76"/>
                    <a:gd name="T20" fmla="*/ 17 w 42"/>
                    <a:gd name="T21" fmla="*/ 42 h 76"/>
                    <a:gd name="T22" fmla="*/ 20 w 42"/>
                    <a:gd name="T23" fmla="*/ 31 h 76"/>
                    <a:gd name="T24" fmla="*/ 22 w 42"/>
                    <a:gd name="T25" fmla="*/ 23 h 76"/>
                    <a:gd name="T26" fmla="*/ 23 w 42"/>
                    <a:gd name="T27" fmla="*/ 14 h 76"/>
                    <a:gd name="T28" fmla="*/ 23 w 42"/>
                    <a:gd name="T29" fmla="*/ 0 h 76"/>
                    <a:gd name="T30" fmla="*/ 40 w 42"/>
                    <a:gd name="T31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76">
                      <a:moveTo>
                        <a:pt x="40" y="4"/>
                      </a:moveTo>
                      <a:lnTo>
                        <a:pt x="42" y="10"/>
                      </a:lnTo>
                      <a:lnTo>
                        <a:pt x="41" y="28"/>
                      </a:lnTo>
                      <a:lnTo>
                        <a:pt x="36" y="46"/>
                      </a:lnTo>
                      <a:lnTo>
                        <a:pt x="29" y="60"/>
                      </a:lnTo>
                      <a:lnTo>
                        <a:pt x="21" y="70"/>
                      </a:lnTo>
                      <a:lnTo>
                        <a:pt x="13" y="76"/>
                      </a:lnTo>
                      <a:lnTo>
                        <a:pt x="0" y="73"/>
                      </a:lnTo>
                      <a:lnTo>
                        <a:pt x="8" y="62"/>
                      </a:lnTo>
                      <a:lnTo>
                        <a:pt x="13" y="53"/>
                      </a:lnTo>
                      <a:lnTo>
                        <a:pt x="17" y="42"/>
                      </a:lnTo>
                      <a:lnTo>
                        <a:pt x="20" y="31"/>
                      </a:lnTo>
                      <a:lnTo>
                        <a:pt x="22" y="23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76926" name="Freeform 62"/>
            <p:cNvSpPr>
              <a:spLocks/>
            </p:cNvSpPr>
            <p:nvPr/>
          </p:nvSpPr>
          <p:spPr bwMode="auto">
            <a:xfrm>
              <a:off x="3223" y="1200"/>
              <a:ext cx="221" cy="220"/>
            </a:xfrm>
            <a:custGeom>
              <a:avLst/>
              <a:gdLst>
                <a:gd name="T0" fmla="*/ 208 w 221"/>
                <a:gd name="T1" fmla="*/ 79 h 220"/>
                <a:gd name="T2" fmla="*/ 169 w 221"/>
                <a:gd name="T3" fmla="*/ 17 h 220"/>
                <a:gd name="T4" fmla="*/ 139 w 221"/>
                <a:gd name="T5" fmla="*/ 0 h 220"/>
                <a:gd name="T6" fmla="*/ 195 w 221"/>
                <a:gd name="T7" fmla="*/ 92 h 220"/>
                <a:gd name="T8" fmla="*/ 208 w 221"/>
                <a:gd name="T9" fmla="*/ 139 h 220"/>
                <a:gd name="T10" fmla="*/ 51 w 221"/>
                <a:gd name="T11" fmla="*/ 159 h 220"/>
                <a:gd name="T12" fmla="*/ 200 w 221"/>
                <a:gd name="T13" fmla="*/ 155 h 220"/>
                <a:gd name="T14" fmla="*/ 0 w 221"/>
                <a:gd name="T15" fmla="*/ 220 h 220"/>
                <a:gd name="T16" fmla="*/ 221 w 221"/>
                <a:gd name="T17" fmla="*/ 169 h 220"/>
                <a:gd name="T18" fmla="*/ 208 w 221"/>
                <a:gd name="T19" fmla="*/ 7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20">
                  <a:moveTo>
                    <a:pt x="208" y="79"/>
                  </a:moveTo>
                  <a:lnTo>
                    <a:pt x="169" y="17"/>
                  </a:lnTo>
                  <a:lnTo>
                    <a:pt x="139" y="0"/>
                  </a:lnTo>
                  <a:lnTo>
                    <a:pt x="195" y="92"/>
                  </a:lnTo>
                  <a:lnTo>
                    <a:pt x="208" y="139"/>
                  </a:lnTo>
                  <a:lnTo>
                    <a:pt x="51" y="159"/>
                  </a:lnTo>
                  <a:lnTo>
                    <a:pt x="200" y="155"/>
                  </a:lnTo>
                  <a:lnTo>
                    <a:pt x="0" y="220"/>
                  </a:lnTo>
                  <a:lnTo>
                    <a:pt x="221" y="169"/>
                  </a:lnTo>
                  <a:lnTo>
                    <a:pt x="208" y="79"/>
                  </a:lnTo>
                  <a:close/>
                </a:path>
              </a:pathLst>
            </a:custGeom>
            <a:solidFill>
              <a:srgbClr val="10A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6927" name="Group 63"/>
            <p:cNvGrpSpPr>
              <a:grpSpLocks/>
            </p:cNvGrpSpPr>
            <p:nvPr/>
          </p:nvGrpSpPr>
          <p:grpSpPr bwMode="auto">
            <a:xfrm>
              <a:off x="2896" y="1376"/>
              <a:ext cx="316" cy="267"/>
              <a:chOff x="2382" y="1431"/>
              <a:chExt cx="316" cy="267"/>
            </a:xfrm>
          </p:grpSpPr>
          <p:sp>
            <p:nvSpPr>
              <p:cNvPr id="676928" name="Freeform 64"/>
              <p:cNvSpPr>
                <a:spLocks/>
              </p:cNvSpPr>
              <p:nvPr/>
            </p:nvSpPr>
            <p:spPr bwMode="auto">
              <a:xfrm>
                <a:off x="2669" y="1431"/>
                <a:ext cx="29" cy="92"/>
              </a:xfrm>
              <a:custGeom>
                <a:avLst/>
                <a:gdLst>
                  <a:gd name="T0" fmla="*/ 14 w 29"/>
                  <a:gd name="T1" fmla="*/ 12 h 92"/>
                  <a:gd name="T2" fmla="*/ 29 w 29"/>
                  <a:gd name="T3" fmla="*/ 48 h 92"/>
                  <a:gd name="T4" fmla="*/ 24 w 29"/>
                  <a:gd name="T5" fmla="*/ 74 h 92"/>
                  <a:gd name="T6" fmla="*/ 14 w 29"/>
                  <a:gd name="T7" fmla="*/ 92 h 92"/>
                  <a:gd name="T8" fmla="*/ 10 w 29"/>
                  <a:gd name="T9" fmla="*/ 92 h 92"/>
                  <a:gd name="T10" fmla="*/ 10 w 29"/>
                  <a:gd name="T11" fmla="*/ 43 h 92"/>
                  <a:gd name="T12" fmla="*/ 0 w 29"/>
                  <a:gd name="T13" fmla="*/ 31 h 92"/>
                  <a:gd name="T14" fmla="*/ 5 w 29"/>
                  <a:gd name="T15" fmla="*/ 21 h 92"/>
                  <a:gd name="T16" fmla="*/ 14 w 29"/>
                  <a:gd name="T17" fmla="*/ 0 h 92"/>
                  <a:gd name="T18" fmla="*/ 14 w 29"/>
                  <a:gd name="T19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92">
                    <a:moveTo>
                      <a:pt x="14" y="12"/>
                    </a:moveTo>
                    <a:lnTo>
                      <a:pt x="29" y="48"/>
                    </a:lnTo>
                    <a:lnTo>
                      <a:pt x="24" y="74"/>
                    </a:lnTo>
                    <a:lnTo>
                      <a:pt x="14" y="92"/>
                    </a:lnTo>
                    <a:lnTo>
                      <a:pt x="10" y="92"/>
                    </a:lnTo>
                    <a:lnTo>
                      <a:pt x="10" y="43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4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29" name="Freeform 65"/>
              <p:cNvSpPr>
                <a:spLocks/>
              </p:cNvSpPr>
              <p:nvPr/>
            </p:nvSpPr>
            <p:spPr bwMode="auto">
              <a:xfrm>
                <a:off x="2382" y="1533"/>
                <a:ext cx="123" cy="165"/>
              </a:xfrm>
              <a:custGeom>
                <a:avLst/>
                <a:gdLst>
                  <a:gd name="T0" fmla="*/ 30 w 123"/>
                  <a:gd name="T1" fmla="*/ 0 h 165"/>
                  <a:gd name="T2" fmla="*/ 74 w 123"/>
                  <a:gd name="T3" fmla="*/ 26 h 165"/>
                  <a:gd name="T4" fmla="*/ 101 w 123"/>
                  <a:gd name="T5" fmla="*/ 61 h 165"/>
                  <a:gd name="T6" fmla="*/ 114 w 123"/>
                  <a:gd name="T7" fmla="*/ 87 h 165"/>
                  <a:gd name="T8" fmla="*/ 118 w 123"/>
                  <a:gd name="T9" fmla="*/ 108 h 165"/>
                  <a:gd name="T10" fmla="*/ 123 w 123"/>
                  <a:gd name="T11" fmla="*/ 132 h 165"/>
                  <a:gd name="T12" fmla="*/ 123 w 123"/>
                  <a:gd name="T13" fmla="*/ 152 h 165"/>
                  <a:gd name="T14" fmla="*/ 78 w 123"/>
                  <a:gd name="T15" fmla="*/ 165 h 165"/>
                  <a:gd name="T16" fmla="*/ 70 w 123"/>
                  <a:gd name="T17" fmla="*/ 127 h 165"/>
                  <a:gd name="T18" fmla="*/ 66 w 123"/>
                  <a:gd name="T19" fmla="*/ 104 h 165"/>
                  <a:gd name="T20" fmla="*/ 44 w 123"/>
                  <a:gd name="T21" fmla="*/ 74 h 165"/>
                  <a:gd name="T22" fmla="*/ 30 w 123"/>
                  <a:gd name="T23" fmla="*/ 57 h 165"/>
                  <a:gd name="T24" fmla="*/ 17 w 123"/>
                  <a:gd name="T25" fmla="*/ 40 h 165"/>
                  <a:gd name="T26" fmla="*/ 0 w 123"/>
                  <a:gd name="T27" fmla="*/ 26 h 165"/>
                  <a:gd name="T28" fmla="*/ 30 w 123"/>
                  <a:gd name="T2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3" h="165">
                    <a:moveTo>
                      <a:pt x="30" y="0"/>
                    </a:moveTo>
                    <a:lnTo>
                      <a:pt x="74" y="26"/>
                    </a:lnTo>
                    <a:lnTo>
                      <a:pt x="101" y="61"/>
                    </a:lnTo>
                    <a:lnTo>
                      <a:pt x="114" y="87"/>
                    </a:lnTo>
                    <a:lnTo>
                      <a:pt x="118" y="108"/>
                    </a:lnTo>
                    <a:lnTo>
                      <a:pt x="123" y="132"/>
                    </a:lnTo>
                    <a:lnTo>
                      <a:pt x="123" y="152"/>
                    </a:lnTo>
                    <a:lnTo>
                      <a:pt x="78" y="165"/>
                    </a:lnTo>
                    <a:lnTo>
                      <a:pt x="70" y="127"/>
                    </a:lnTo>
                    <a:lnTo>
                      <a:pt x="66" y="104"/>
                    </a:lnTo>
                    <a:lnTo>
                      <a:pt x="44" y="74"/>
                    </a:lnTo>
                    <a:lnTo>
                      <a:pt x="30" y="57"/>
                    </a:lnTo>
                    <a:lnTo>
                      <a:pt x="17" y="4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930" name="Group 66"/>
            <p:cNvGrpSpPr>
              <a:grpSpLocks/>
            </p:cNvGrpSpPr>
            <p:nvPr/>
          </p:nvGrpSpPr>
          <p:grpSpPr bwMode="auto">
            <a:xfrm>
              <a:off x="2894" y="1027"/>
              <a:ext cx="1302" cy="1278"/>
              <a:chOff x="2380" y="1082"/>
              <a:chExt cx="1302" cy="1278"/>
            </a:xfrm>
          </p:grpSpPr>
          <p:sp>
            <p:nvSpPr>
              <p:cNvPr id="676931" name="Freeform 67"/>
              <p:cNvSpPr>
                <a:spLocks/>
              </p:cNvSpPr>
              <p:nvPr/>
            </p:nvSpPr>
            <p:spPr bwMode="auto">
              <a:xfrm>
                <a:off x="3241" y="1082"/>
                <a:ext cx="441" cy="1278"/>
              </a:xfrm>
              <a:custGeom>
                <a:avLst/>
                <a:gdLst>
                  <a:gd name="T0" fmla="*/ 65 w 441"/>
                  <a:gd name="T1" fmla="*/ 0 h 1278"/>
                  <a:gd name="T2" fmla="*/ 86 w 441"/>
                  <a:gd name="T3" fmla="*/ 13 h 1278"/>
                  <a:gd name="T4" fmla="*/ 111 w 441"/>
                  <a:gd name="T5" fmla="*/ 30 h 1278"/>
                  <a:gd name="T6" fmla="*/ 137 w 441"/>
                  <a:gd name="T7" fmla="*/ 47 h 1278"/>
                  <a:gd name="T8" fmla="*/ 177 w 441"/>
                  <a:gd name="T9" fmla="*/ 68 h 1278"/>
                  <a:gd name="T10" fmla="*/ 264 w 441"/>
                  <a:gd name="T11" fmla="*/ 122 h 1278"/>
                  <a:gd name="T12" fmla="*/ 301 w 441"/>
                  <a:gd name="T13" fmla="*/ 138 h 1278"/>
                  <a:gd name="T14" fmla="*/ 321 w 441"/>
                  <a:gd name="T15" fmla="*/ 146 h 1278"/>
                  <a:gd name="T16" fmla="*/ 340 w 441"/>
                  <a:gd name="T17" fmla="*/ 163 h 1278"/>
                  <a:gd name="T18" fmla="*/ 388 w 441"/>
                  <a:gd name="T19" fmla="*/ 375 h 1278"/>
                  <a:gd name="T20" fmla="*/ 394 w 441"/>
                  <a:gd name="T21" fmla="*/ 459 h 1278"/>
                  <a:gd name="T22" fmla="*/ 386 w 441"/>
                  <a:gd name="T23" fmla="*/ 482 h 1278"/>
                  <a:gd name="T24" fmla="*/ 407 w 441"/>
                  <a:gd name="T25" fmla="*/ 573 h 1278"/>
                  <a:gd name="T26" fmla="*/ 412 w 441"/>
                  <a:gd name="T27" fmla="*/ 722 h 1278"/>
                  <a:gd name="T28" fmla="*/ 422 w 441"/>
                  <a:gd name="T29" fmla="*/ 790 h 1278"/>
                  <a:gd name="T30" fmla="*/ 428 w 441"/>
                  <a:gd name="T31" fmla="*/ 836 h 1278"/>
                  <a:gd name="T32" fmla="*/ 437 w 441"/>
                  <a:gd name="T33" fmla="*/ 830 h 1278"/>
                  <a:gd name="T34" fmla="*/ 441 w 441"/>
                  <a:gd name="T35" fmla="*/ 874 h 1278"/>
                  <a:gd name="T36" fmla="*/ 420 w 441"/>
                  <a:gd name="T37" fmla="*/ 889 h 1278"/>
                  <a:gd name="T38" fmla="*/ 391 w 441"/>
                  <a:gd name="T39" fmla="*/ 902 h 1278"/>
                  <a:gd name="T40" fmla="*/ 365 w 441"/>
                  <a:gd name="T41" fmla="*/ 912 h 1278"/>
                  <a:gd name="T42" fmla="*/ 337 w 441"/>
                  <a:gd name="T43" fmla="*/ 922 h 1278"/>
                  <a:gd name="T44" fmla="*/ 315 w 441"/>
                  <a:gd name="T45" fmla="*/ 929 h 1278"/>
                  <a:gd name="T46" fmla="*/ 290 w 441"/>
                  <a:gd name="T47" fmla="*/ 929 h 1278"/>
                  <a:gd name="T48" fmla="*/ 272 w 441"/>
                  <a:gd name="T49" fmla="*/ 925 h 1278"/>
                  <a:gd name="T50" fmla="*/ 261 w 441"/>
                  <a:gd name="T51" fmla="*/ 914 h 1278"/>
                  <a:gd name="T52" fmla="*/ 258 w 441"/>
                  <a:gd name="T53" fmla="*/ 878 h 1278"/>
                  <a:gd name="T54" fmla="*/ 287 w 441"/>
                  <a:gd name="T55" fmla="*/ 883 h 1278"/>
                  <a:gd name="T56" fmla="*/ 277 w 441"/>
                  <a:gd name="T57" fmla="*/ 856 h 1278"/>
                  <a:gd name="T58" fmla="*/ 279 w 441"/>
                  <a:gd name="T59" fmla="*/ 805 h 1278"/>
                  <a:gd name="T60" fmla="*/ 272 w 441"/>
                  <a:gd name="T61" fmla="*/ 775 h 1278"/>
                  <a:gd name="T62" fmla="*/ 266 w 441"/>
                  <a:gd name="T63" fmla="*/ 740 h 1278"/>
                  <a:gd name="T64" fmla="*/ 257 w 441"/>
                  <a:gd name="T65" fmla="*/ 691 h 1278"/>
                  <a:gd name="T66" fmla="*/ 240 w 441"/>
                  <a:gd name="T67" fmla="*/ 638 h 1278"/>
                  <a:gd name="T68" fmla="*/ 226 w 441"/>
                  <a:gd name="T69" fmla="*/ 506 h 1278"/>
                  <a:gd name="T70" fmla="*/ 201 w 441"/>
                  <a:gd name="T71" fmla="*/ 696 h 1278"/>
                  <a:gd name="T72" fmla="*/ 211 w 441"/>
                  <a:gd name="T73" fmla="*/ 812 h 1278"/>
                  <a:gd name="T74" fmla="*/ 246 w 441"/>
                  <a:gd name="T75" fmla="*/ 934 h 1278"/>
                  <a:gd name="T76" fmla="*/ 323 w 441"/>
                  <a:gd name="T77" fmla="*/ 1162 h 1278"/>
                  <a:gd name="T78" fmla="*/ 262 w 441"/>
                  <a:gd name="T79" fmla="*/ 1206 h 1278"/>
                  <a:gd name="T80" fmla="*/ 221 w 441"/>
                  <a:gd name="T81" fmla="*/ 1230 h 1278"/>
                  <a:gd name="T82" fmla="*/ 190 w 441"/>
                  <a:gd name="T83" fmla="*/ 1245 h 1278"/>
                  <a:gd name="T84" fmla="*/ 170 w 441"/>
                  <a:gd name="T85" fmla="*/ 1250 h 1278"/>
                  <a:gd name="T86" fmla="*/ 145 w 441"/>
                  <a:gd name="T87" fmla="*/ 1258 h 1278"/>
                  <a:gd name="T88" fmla="*/ 119 w 441"/>
                  <a:gd name="T89" fmla="*/ 1267 h 1278"/>
                  <a:gd name="T90" fmla="*/ 86 w 441"/>
                  <a:gd name="T91" fmla="*/ 1278 h 1278"/>
                  <a:gd name="T92" fmla="*/ 47 w 441"/>
                  <a:gd name="T93" fmla="*/ 1038 h 1278"/>
                  <a:gd name="T94" fmla="*/ 22 w 441"/>
                  <a:gd name="T95" fmla="*/ 874 h 1278"/>
                  <a:gd name="T96" fmla="*/ 8 w 441"/>
                  <a:gd name="T97" fmla="*/ 718 h 1278"/>
                  <a:gd name="T98" fmla="*/ 0 w 441"/>
                  <a:gd name="T99" fmla="*/ 506 h 1278"/>
                  <a:gd name="T100" fmla="*/ 1 w 441"/>
                  <a:gd name="T101" fmla="*/ 420 h 1278"/>
                  <a:gd name="T102" fmla="*/ 7 w 441"/>
                  <a:gd name="T103" fmla="*/ 335 h 1278"/>
                  <a:gd name="T104" fmla="*/ 24 w 441"/>
                  <a:gd name="T105" fmla="*/ 212 h 1278"/>
                  <a:gd name="T106" fmla="*/ 34 w 441"/>
                  <a:gd name="T107" fmla="*/ 183 h 1278"/>
                  <a:gd name="T108" fmla="*/ 47 w 441"/>
                  <a:gd name="T109" fmla="*/ 148 h 1278"/>
                  <a:gd name="T110" fmla="*/ 56 w 441"/>
                  <a:gd name="T111" fmla="*/ 112 h 1278"/>
                  <a:gd name="T112" fmla="*/ 61 w 441"/>
                  <a:gd name="T113" fmla="*/ 86 h 1278"/>
                  <a:gd name="T114" fmla="*/ 67 w 441"/>
                  <a:gd name="T115" fmla="*/ 50 h 1278"/>
                  <a:gd name="T116" fmla="*/ 65 w 441"/>
                  <a:gd name="T117" fmla="*/ 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1" h="1278">
                    <a:moveTo>
                      <a:pt x="65" y="0"/>
                    </a:moveTo>
                    <a:lnTo>
                      <a:pt x="86" y="13"/>
                    </a:lnTo>
                    <a:lnTo>
                      <a:pt x="111" y="30"/>
                    </a:lnTo>
                    <a:lnTo>
                      <a:pt x="137" y="47"/>
                    </a:lnTo>
                    <a:lnTo>
                      <a:pt x="177" y="68"/>
                    </a:lnTo>
                    <a:lnTo>
                      <a:pt x="264" y="122"/>
                    </a:lnTo>
                    <a:lnTo>
                      <a:pt x="301" y="138"/>
                    </a:lnTo>
                    <a:lnTo>
                      <a:pt x="321" y="146"/>
                    </a:lnTo>
                    <a:lnTo>
                      <a:pt x="340" y="163"/>
                    </a:lnTo>
                    <a:lnTo>
                      <a:pt x="388" y="375"/>
                    </a:lnTo>
                    <a:lnTo>
                      <a:pt x="394" y="459"/>
                    </a:lnTo>
                    <a:lnTo>
                      <a:pt x="386" y="482"/>
                    </a:lnTo>
                    <a:lnTo>
                      <a:pt x="407" y="573"/>
                    </a:lnTo>
                    <a:lnTo>
                      <a:pt x="412" y="722"/>
                    </a:lnTo>
                    <a:lnTo>
                      <a:pt x="422" y="790"/>
                    </a:lnTo>
                    <a:lnTo>
                      <a:pt x="428" y="836"/>
                    </a:lnTo>
                    <a:lnTo>
                      <a:pt x="437" y="830"/>
                    </a:lnTo>
                    <a:lnTo>
                      <a:pt x="441" y="874"/>
                    </a:lnTo>
                    <a:lnTo>
                      <a:pt x="420" y="889"/>
                    </a:lnTo>
                    <a:lnTo>
                      <a:pt x="391" y="902"/>
                    </a:lnTo>
                    <a:lnTo>
                      <a:pt x="365" y="912"/>
                    </a:lnTo>
                    <a:lnTo>
                      <a:pt x="337" y="922"/>
                    </a:lnTo>
                    <a:lnTo>
                      <a:pt x="315" y="929"/>
                    </a:lnTo>
                    <a:lnTo>
                      <a:pt x="290" y="929"/>
                    </a:lnTo>
                    <a:lnTo>
                      <a:pt x="272" y="925"/>
                    </a:lnTo>
                    <a:lnTo>
                      <a:pt x="261" y="914"/>
                    </a:lnTo>
                    <a:lnTo>
                      <a:pt x="258" y="878"/>
                    </a:lnTo>
                    <a:lnTo>
                      <a:pt x="287" y="883"/>
                    </a:lnTo>
                    <a:lnTo>
                      <a:pt x="277" y="856"/>
                    </a:lnTo>
                    <a:lnTo>
                      <a:pt x="279" y="805"/>
                    </a:lnTo>
                    <a:lnTo>
                      <a:pt x="272" y="775"/>
                    </a:lnTo>
                    <a:lnTo>
                      <a:pt x="266" y="740"/>
                    </a:lnTo>
                    <a:lnTo>
                      <a:pt x="257" y="691"/>
                    </a:lnTo>
                    <a:lnTo>
                      <a:pt x="240" y="638"/>
                    </a:lnTo>
                    <a:lnTo>
                      <a:pt x="226" y="506"/>
                    </a:lnTo>
                    <a:lnTo>
                      <a:pt x="201" y="696"/>
                    </a:lnTo>
                    <a:lnTo>
                      <a:pt x="211" y="812"/>
                    </a:lnTo>
                    <a:lnTo>
                      <a:pt x="246" y="934"/>
                    </a:lnTo>
                    <a:lnTo>
                      <a:pt x="323" y="1162"/>
                    </a:lnTo>
                    <a:lnTo>
                      <a:pt x="262" y="1206"/>
                    </a:lnTo>
                    <a:lnTo>
                      <a:pt x="221" y="1230"/>
                    </a:lnTo>
                    <a:lnTo>
                      <a:pt x="190" y="1245"/>
                    </a:lnTo>
                    <a:lnTo>
                      <a:pt x="170" y="1250"/>
                    </a:lnTo>
                    <a:lnTo>
                      <a:pt x="145" y="1258"/>
                    </a:lnTo>
                    <a:lnTo>
                      <a:pt x="119" y="1267"/>
                    </a:lnTo>
                    <a:lnTo>
                      <a:pt x="86" y="1278"/>
                    </a:lnTo>
                    <a:lnTo>
                      <a:pt x="47" y="1038"/>
                    </a:lnTo>
                    <a:lnTo>
                      <a:pt x="22" y="874"/>
                    </a:lnTo>
                    <a:lnTo>
                      <a:pt x="8" y="718"/>
                    </a:lnTo>
                    <a:lnTo>
                      <a:pt x="0" y="506"/>
                    </a:lnTo>
                    <a:lnTo>
                      <a:pt x="1" y="420"/>
                    </a:lnTo>
                    <a:lnTo>
                      <a:pt x="7" y="335"/>
                    </a:lnTo>
                    <a:lnTo>
                      <a:pt x="24" y="212"/>
                    </a:lnTo>
                    <a:lnTo>
                      <a:pt x="34" y="183"/>
                    </a:lnTo>
                    <a:lnTo>
                      <a:pt x="47" y="148"/>
                    </a:lnTo>
                    <a:lnTo>
                      <a:pt x="56" y="112"/>
                    </a:lnTo>
                    <a:lnTo>
                      <a:pt x="61" y="86"/>
                    </a:lnTo>
                    <a:lnTo>
                      <a:pt x="67" y="5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932" name="Freeform 68"/>
              <p:cNvSpPr>
                <a:spLocks/>
              </p:cNvSpPr>
              <p:nvPr/>
            </p:nvSpPr>
            <p:spPr bwMode="auto">
              <a:xfrm>
                <a:off x="2380" y="1082"/>
                <a:ext cx="750" cy="1185"/>
              </a:xfrm>
              <a:custGeom>
                <a:avLst/>
                <a:gdLst>
                  <a:gd name="T0" fmla="*/ 732 w 750"/>
                  <a:gd name="T1" fmla="*/ 14 h 1185"/>
                  <a:gd name="T2" fmla="*/ 665 w 750"/>
                  <a:gd name="T3" fmla="*/ 16 h 1185"/>
                  <a:gd name="T4" fmla="*/ 599 w 750"/>
                  <a:gd name="T5" fmla="*/ 25 h 1185"/>
                  <a:gd name="T6" fmla="*/ 577 w 750"/>
                  <a:gd name="T7" fmla="*/ 24 h 1185"/>
                  <a:gd name="T8" fmla="*/ 553 w 750"/>
                  <a:gd name="T9" fmla="*/ 36 h 1185"/>
                  <a:gd name="T10" fmla="*/ 540 w 750"/>
                  <a:gd name="T11" fmla="*/ 50 h 1185"/>
                  <a:gd name="T12" fmla="*/ 521 w 750"/>
                  <a:gd name="T13" fmla="*/ 80 h 1185"/>
                  <a:gd name="T14" fmla="*/ 458 w 750"/>
                  <a:gd name="T15" fmla="*/ 152 h 1185"/>
                  <a:gd name="T16" fmla="*/ 429 w 750"/>
                  <a:gd name="T17" fmla="*/ 181 h 1185"/>
                  <a:gd name="T18" fmla="*/ 301 w 750"/>
                  <a:gd name="T19" fmla="*/ 335 h 1185"/>
                  <a:gd name="T20" fmla="*/ 292 w 750"/>
                  <a:gd name="T21" fmla="*/ 350 h 1185"/>
                  <a:gd name="T22" fmla="*/ 183 w 750"/>
                  <a:gd name="T23" fmla="*/ 389 h 1185"/>
                  <a:gd name="T24" fmla="*/ 47 w 750"/>
                  <a:gd name="T25" fmla="*/ 458 h 1185"/>
                  <a:gd name="T26" fmla="*/ 0 w 750"/>
                  <a:gd name="T27" fmla="*/ 477 h 1185"/>
                  <a:gd name="T28" fmla="*/ 40 w 750"/>
                  <a:gd name="T29" fmla="*/ 514 h 1185"/>
                  <a:gd name="T30" fmla="*/ 68 w 750"/>
                  <a:gd name="T31" fmla="*/ 557 h 1185"/>
                  <a:gd name="T32" fmla="*/ 82 w 750"/>
                  <a:gd name="T33" fmla="*/ 613 h 1185"/>
                  <a:gd name="T34" fmla="*/ 122 w 750"/>
                  <a:gd name="T35" fmla="*/ 579 h 1185"/>
                  <a:gd name="T36" fmla="*/ 312 w 750"/>
                  <a:gd name="T37" fmla="*/ 506 h 1185"/>
                  <a:gd name="T38" fmla="*/ 531 w 750"/>
                  <a:gd name="T39" fmla="*/ 345 h 1185"/>
                  <a:gd name="T40" fmla="*/ 558 w 750"/>
                  <a:gd name="T41" fmla="*/ 477 h 1185"/>
                  <a:gd name="T42" fmla="*/ 609 w 750"/>
                  <a:gd name="T43" fmla="*/ 625 h 1185"/>
                  <a:gd name="T44" fmla="*/ 568 w 750"/>
                  <a:gd name="T45" fmla="*/ 750 h 1185"/>
                  <a:gd name="T46" fmla="*/ 502 w 750"/>
                  <a:gd name="T47" fmla="*/ 887 h 1185"/>
                  <a:gd name="T48" fmla="*/ 442 w 750"/>
                  <a:gd name="T49" fmla="*/ 1028 h 1185"/>
                  <a:gd name="T50" fmla="*/ 444 w 750"/>
                  <a:gd name="T51" fmla="*/ 1072 h 1185"/>
                  <a:gd name="T52" fmla="*/ 535 w 750"/>
                  <a:gd name="T53" fmla="*/ 1185 h 1185"/>
                  <a:gd name="T54" fmla="*/ 598 w 750"/>
                  <a:gd name="T55" fmla="*/ 1046 h 1185"/>
                  <a:gd name="T56" fmla="*/ 617 w 750"/>
                  <a:gd name="T57" fmla="*/ 957 h 1185"/>
                  <a:gd name="T58" fmla="*/ 636 w 750"/>
                  <a:gd name="T59" fmla="*/ 783 h 1185"/>
                  <a:gd name="T60" fmla="*/ 653 w 750"/>
                  <a:gd name="T61" fmla="*/ 393 h 1185"/>
                  <a:gd name="T62" fmla="*/ 706 w 750"/>
                  <a:gd name="T63" fmla="*/ 115 h 1185"/>
                  <a:gd name="T64" fmla="*/ 720 w 750"/>
                  <a:gd name="T65" fmla="*/ 75 h 1185"/>
                  <a:gd name="T66" fmla="*/ 739 w 750"/>
                  <a:gd name="T67" fmla="*/ 30 h 1185"/>
                  <a:gd name="T68" fmla="*/ 750 w 750"/>
                  <a:gd name="T69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0" h="1185">
                    <a:moveTo>
                      <a:pt x="750" y="0"/>
                    </a:moveTo>
                    <a:lnTo>
                      <a:pt x="732" y="14"/>
                    </a:lnTo>
                    <a:lnTo>
                      <a:pt x="694" y="14"/>
                    </a:lnTo>
                    <a:lnTo>
                      <a:pt x="665" y="16"/>
                    </a:lnTo>
                    <a:lnTo>
                      <a:pt x="636" y="19"/>
                    </a:lnTo>
                    <a:lnTo>
                      <a:pt x="599" y="25"/>
                    </a:lnTo>
                    <a:lnTo>
                      <a:pt x="588" y="23"/>
                    </a:lnTo>
                    <a:lnTo>
                      <a:pt x="577" y="24"/>
                    </a:lnTo>
                    <a:lnTo>
                      <a:pt x="566" y="28"/>
                    </a:lnTo>
                    <a:lnTo>
                      <a:pt x="553" y="36"/>
                    </a:lnTo>
                    <a:lnTo>
                      <a:pt x="548" y="44"/>
                    </a:lnTo>
                    <a:lnTo>
                      <a:pt x="540" y="50"/>
                    </a:lnTo>
                    <a:lnTo>
                      <a:pt x="529" y="62"/>
                    </a:lnTo>
                    <a:lnTo>
                      <a:pt x="521" y="80"/>
                    </a:lnTo>
                    <a:lnTo>
                      <a:pt x="512" y="93"/>
                    </a:lnTo>
                    <a:lnTo>
                      <a:pt x="458" y="152"/>
                    </a:lnTo>
                    <a:lnTo>
                      <a:pt x="445" y="155"/>
                    </a:lnTo>
                    <a:lnTo>
                      <a:pt x="429" y="181"/>
                    </a:lnTo>
                    <a:lnTo>
                      <a:pt x="299" y="328"/>
                    </a:lnTo>
                    <a:lnTo>
                      <a:pt x="301" y="335"/>
                    </a:lnTo>
                    <a:lnTo>
                      <a:pt x="287" y="341"/>
                    </a:lnTo>
                    <a:lnTo>
                      <a:pt x="292" y="350"/>
                    </a:lnTo>
                    <a:lnTo>
                      <a:pt x="244" y="368"/>
                    </a:lnTo>
                    <a:lnTo>
                      <a:pt x="183" y="389"/>
                    </a:lnTo>
                    <a:lnTo>
                      <a:pt x="150" y="409"/>
                    </a:lnTo>
                    <a:lnTo>
                      <a:pt x="47" y="458"/>
                    </a:lnTo>
                    <a:lnTo>
                      <a:pt x="31" y="454"/>
                    </a:lnTo>
                    <a:lnTo>
                      <a:pt x="0" y="477"/>
                    </a:lnTo>
                    <a:lnTo>
                      <a:pt x="19" y="491"/>
                    </a:lnTo>
                    <a:lnTo>
                      <a:pt x="40" y="514"/>
                    </a:lnTo>
                    <a:lnTo>
                      <a:pt x="55" y="535"/>
                    </a:lnTo>
                    <a:lnTo>
                      <a:pt x="68" y="557"/>
                    </a:lnTo>
                    <a:lnTo>
                      <a:pt x="78" y="593"/>
                    </a:lnTo>
                    <a:lnTo>
                      <a:pt x="82" y="613"/>
                    </a:lnTo>
                    <a:lnTo>
                      <a:pt x="122" y="603"/>
                    </a:lnTo>
                    <a:lnTo>
                      <a:pt x="122" y="579"/>
                    </a:lnTo>
                    <a:lnTo>
                      <a:pt x="250" y="537"/>
                    </a:lnTo>
                    <a:lnTo>
                      <a:pt x="312" y="506"/>
                    </a:lnTo>
                    <a:lnTo>
                      <a:pt x="392" y="465"/>
                    </a:lnTo>
                    <a:lnTo>
                      <a:pt x="531" y="345"/>
                    </a:lnTo>
                    <a:lnTo>
                      <a:pt x="550" y="430"/>
                    </a:lnTo>
                    <a:lnTo>
                      <a:pt x="558" y="477"/>
                    </a:lnTo>
                    <a:lnTo>
                      <a:pt x="572" y="524"/>
                    </a:lnTo>
                    <a:lnTo>
                      <a:pt x="609" y="625"/>
                    </a:lnTo>
                    <a:lnTo>
                      <a:pt x="591" y="686"/>
                    </a:lnTo>
                    <a:lnTo>
                      <a:pt x="568" y="750"/>
                    </a:lnTo>
                    <a:lnTo>
                      <a:pt x="534" y="825"/>
                    </a:lnTo>
                    <a:lnTo>
                      <a:pt x="502" y="887"/>
                    </a:lnTo>
                    <a:lnTo>
                      <a:pt x="445" y="1003"/>
                    </a:lnTo>
                    <a:lnTo>
                      <a:pt x="442" y="1028"/>
                    </a:lnTo>
                    <a:lnTo>
                      <a:pt x="443" y="1050"/>
                    </a:lnTo>
                    <a:lnTo>
                      <a:pt x="444" y="1072"/>
                    </a:lnTo>
                    <a:lnTo>
                      <a:pt x="503" y="1155"/>
                    </a:lnTo>
                    <a:lnTo>
                      <a:pt x="535" y="1185"/>
                    </a:lnTo>
                    <a:lnTo>
                      <a:pt x="586" y="1103"/>
                    </a:lnTo>
                    <a:lnTo>
                      <a:pt x="598" y="1046"/>
                    </a:lnTo>
                    <a:lnTo>
                      <a:pt x="611" y="998"/>
                    </a:lnTo>
                    <a:lnTo>
                      <a:pt x="617" y="957"/>
                    </a:lnTo>
                    <a:lnTo>
                      <a:pt x="628" y="886"/>
                    </a:lnTo>
                    <a:lnTo>
                      <a:pt x="636" y="783"/>
                    </a:lnTo>
                    <a:lnTo>
                      <a:pt x="647" y="608"/>
                    </a:lnTo>
                    <a:lnTo>
                      <a:pt x="653" y="393"/>
                    </a:lnTo>
                    <a:lnTo>
                      <a:pt x="698" y="141"/>
                    </a:lnTo>
                    <a:lnTo>
                      <a:pt x="706" y="115"/>
                    </a:lnTo>
                    <a:lnTo>
                      <a:pt x="712" y="100"/>
                    </a:lnTo>
                    <a:lnTo>
                      <a:pt x="720" y="75"/>
                    </a:lnTo>
                    <a:lnTo>
                      <a:pt x="728" y="53"/>
                    </a:lnTo>
                    <a:lnTo>
                      <a:pt x="739" y="30"/>
                    </a:lnTo>
                    <a:lnTo>
                      <a:pt x="748" y="1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76933" name="Group 69"/>
              <p:cNvGrpSpPr>
                <a:grpSpLocks/>
              </p:cNvGrpSpPr>
              <p:nvPr/>
            </p:nvGrpSpPr>
            <p:grpSpPr bwMode="auto">
              <a:xfrm>
                <a:off x="3241" y="1083"/>
                <a:ext cx="156" cy="1050"/>
                <a:chOff x="3241" y="1083"/>
                <a:chExt cx="156" cy="1050"/>
              </a:xfrm>
            </p:grpSpPr>
            <p:sp>
              <p:nvSpPr>
                <p:cNvPr id="676934" name="Freeform 70"/>
                <p:cNvSpPr>
                  <a:spLocks/>
                </p:cNvSpPr>
                <p:nvPr/>
              </p:nvSpPr>
              <p:spPr bwMode="auto">
                <a:xfrm>
                  <a:off x="3247" y="1095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1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1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935" name="Freeform 71"/>
                <p:cNvSpPr>
                  <a:spLocks/>
                </p:cNvSpPr>
                <p:nvPr/>
              </p:nvSpPr>
              <p:spPr bwMode="auto">
                <a:xfrm>
                  <a:off x="3241" y="1083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2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2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936" name="Group 72"/>
              <p:cNvGrpSpPr>
                <a:grpSpLocks/>
              </p:cNvGrpSpPr>
              <p:nvPr/>
            </p:nvGrpSpPr>
            <p:grpSpPr bwMode="auto">
              <a:xfrm>
                <a:off x="2928" y="1082"/>
                <a:ext cx="203" cy="1012"/>
                <a:chOff x="2928" y="1082"/>
                <a:chExt cx="203" cy="1012"/>
              </a:xfrm>
            </p:grpSpPr>
            <p:sp>
              <p:nvSpPr>
                <p:cNvPr id="676937" name="Freeform 73"/>
                <p:cNvSpPr>
                  <a:spLocks/>
                </p:cNvSpPr>
                <p:nvPr/>
              </p:nvSpPr>
              <p:spPr bwMode="auto">
                <a:xfrm>
                  <a:off x="2929" y="1096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4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5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8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4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5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8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938" name="Freeform 74"/>
                <p:cNvSpPr>
                  <a:spLocks/>
                </p:cNvSpPr>
                <p:nvPr/>
              </p:nvSpPr>
              <p:spPr bwMode="auto">
                <a:xfrm>
                  <a:off x="2928" y="1082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5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2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1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5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2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1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6939" name="Group 75"/>
              <p:cNvGrpSpPr>
                <a:grpSpLocks/>
              </p:cNvGrpSpPr>
              <p:nvPr/>
            </p:nvGrpSpPr>
            <p:grpSpPr bwMode="auto">
              <a:xfrm>
                <a:off x="2669" y="1262"/>
                <a:ext cx="913" cy="315"/>
                <a:chOff x="2669" y="1262"/>
                <a:chExt cx="913" cy="315"/>
              </a:xfrm>
            </p:grpSpPr>
            <p:sp>
              <p:nvSpPr>
                <p:cNvPr id="676940" name="Freeform 76"/>
                <p:cNvSpPr>
                  <a:spLocks/>
                </p:cNvSpPr>
                <p:nvPr/>
              </p:nvSpPr>
              <p:spPr bwMode="auto">
                <a:xfrm>
                  <a:off x="2715" y="1262"/>
                  <a:ext cx="220" cy="210"/>
                </a:xfrm>
                <a:custGeom>
                  <a:avLst/>
                  <a:gdLst>
                    <a:gd name="T0" fmla="*/ 196 w 220"/>
                    <a:gd name="T1" fmla="*/ 166 h 210"/>
                    <a:gd name="T2" fmla="*/ 0 w 220"/>
                    <a:gd name="T3" fmla="*/ 210 h 210"/>
                    <a:gd name="T4" fmla="*/ 194 w 220"/>
                    <a:gd name="T5" fmla="*/ 153 h 210"/>
                    <a:gd name="T6" fmla="*/ 66 w 220"/>
                    <a:gd name="T7" fmla="*/ 152 h 210"/>
                    <a:gd name="T8" fmla="*/ 196 w 220"/>
                    <a:gd name="T9" fmla="*/ 135 h 210"/>
                    <a:gd name="T10" fmla="*/ 196 w 220"/>
                    <a:gd name="T11" fmla="*/ 110 h 210"/>
                    <a:gd name="T12" fmla="*/ 190 w 220"/>
                    <a:gd name="T13" fmla="*/ 85 h 210"/>
                    <a:gd name="T14" fmla="*/ 175 w 220"/>
                    <a:gd name="T15" fmla="*/ 55 h 210"/>
                    <a:gd name="T16" fmla="*/ 151 w 220"/>
                    <a:gd name="T17" fmla="*/ 22 h 210"/>
                    <a:gd name="T18" fmla="*/ 138 w 220"/>
                    <a:gd name="T19" fmla="*/ 0 h 210"/>
                    <a:gd name="T20" fmla="*/ 156 w 220"/>
                    <a:gd name="T21" fmla="*/ 9 h 210"/>
                    <a:gd name="T22" fmla="*/ 175 w 220"/>
                    <a:gd name="T23" fmla="*/ 34 h 210"/>
                    <a:gd name="T24" fmla="*/ 190 w 220"/>
                    <a:gd name="T25" fmla="*/ 62 h 210"/>
                    <a:gd name="T26" fmla="*/ 199 w 220"/>
                    <a:gd name="T27" fmla="*/ 82 h 210"/>
                    <a:gd name="T28" fmla="*/ 200 w 220"/>
                    <a:gd name="T29" fmla="*/ 112 h 210"/>
                    <a:gd name="T30" fmla="*/ 220 w 220"/>
                    <a:gd name="T31" fmla="*/ 68 h 210"/>
                    <a:gd name="T32" fmla="*/ 200 w 220"/>
                    <a:gd name="T33" fmla="*/ 135 h 210"/>
                    <a:gd name="T34" fmla="*/ 196 w 220"/>
                    <a:gd name="T35" fmla="*/ 166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0" h="210">
                      <a:moveTo>
                        <a:pt x="196" y="166"/>
                      </a:moveTo>
                      <a:lnTo>
                        <a:pt x="0" y="210"/>
                      </a:lnTo>
                      <a:lnTo>
                        <a:pt x="194" y="153"/>
                      </a:lnTo>
                      <a:lnTo>
                        <a:pt x="66" y="152"/>
                      </a:lnTo>
                      <a:lnTo>
                        <a:pt x="196" y="135"/>
                      </a:lnTo>
                      <a:lnTo>
                        <a:pt x="196" y="110"/>
                      </a:lnTo>
                      <a:lnTo>
                        <a:pt x="190" y="85"/>
                      </a:lnTo>
                      <a:lnTo>
                        <a:pt x="175" y="55"/>
                      </a:lnTo>
                      <a:lnTo>
                        <a:pt x="151" y="22"/>
                      </a:lnTo>
                      <a:lnTo>
                        <a:pt x="138" y="0"/>
                      </a:lnTo>
                      <a:lnTo>
                        <a:pt x="156" y="9"/>
                      </a:lnTo>
                      <a:lnTo>
                        <a:pt x="175" y="34"/>
                      </a:lnTo>
                      <a:lnTo>
                        <a:pt x="190" y="62"/>
                      </a:lnTo>
                      <a:lnTo>
                        <a:pt x="199" y="82"/>
                      </a:lnTo>
                      <a:lnTo>
                        <a:pt x="200" y="112"/>
                      </a:lnTo>
                      <a:lnTo>
                        <a:pt x="220" y="68"/>
                      </a:lnTo>
                      <a:lnTo>
                        <a:pt x="200" y="135"/>
                      </a:lnTo>
                      <a:lnTo>
                        <a:pt x="196" y="166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941" name="Freeform 77"/>
                <p:cNvSpPr>
                  <a:spLocks/>
                </p:cNvSpPr>
                <p:nvPr/>
              </p:nvSpPr>
              <p:spPr bwMode="auto">
                <a:xfrm>
                  <a:off x="2669" y="1435"/>
                  <a:ext cx="27" cy="92"/>
                </a:xfrm>
                <a:custGeom>
                  <a:avLst/>
                  <a:gdLst>
                    <a:gd name="T0" fmla="*/ 13 w 27"/>
                    <a:gd name="T1" fmla="*/ 0 h 92"/>
                    <a:gd name="T2" fmla="*/ 16 w 27"/>
                    <a:gd name="T3" fmla="*/ 20 h 92"/>
                    <a:gd name="T4" fmla="*/ 27 w 27"/>
                    <a:gd name="T5" fmla="*/ 40 h 92"/>
                    <a:gd name="T6" fmla="*/ 27 w 27"/>
                    <a:gd name="T7" fmla="*/ 60 h 92"/>
                    <a:gd name="T8" fmla="*/ 23 w 27"/>
                    <a:gd name="T9" fmla="*/ 77 h 92"/>
                    <a:gd name="T10" fmla="*/ 8 w 27"/>
                    <a:gd name="T11" fmla="*/ 92 h 92"/>
                    <a:gd name="T12" fmla="*/ 6 w 27"/>
                    <a:gd name="T13" fmla="*/ 36 h 92"/>
                    <a:gd name="T14" fmla="*/ 0 w 27"/>
                    <a:gd name="T15" fmla="*/ 30 h 92"/>
                    <a:gd name="T16" fmla="*/ 1 w 27"/>
                    <a:gd name="T17" fmla="*/ 17 h 92"/>
                    <a:gd name="T18" fmla="*/ 13 w 27"/>
                    <a:gd name="T1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92">
                      <a:moveTo>
                        <a:pt x="13" y="0"/>
                      </a:moveTo>
                      <a:lnTo>
                        <a:pt x="16" y="20"/>
                      </a:lnTo>
                      <a:lnTo>
                        <a:pt x="27" y="40"/>
                      </a:lnTo>
                      <a:lnTo>
                        <a:pt x="27" y="60"/>
                      </a:lnTo>
                      <a:lnTo>
                        <a:pt x="23" y="77"/>
                      </a:lnTo>
                      <a:lnTo>
                        <a:pt x="8" y="92"/>
                      </a:lnTo>
                      <a:lnTo>
                        <a:pt x="6" y="36"/>
                      </a:lnTo>
                      <a:lnTo>
                        <a:pt x="0" y="30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942" name="Freeform 78"/>
                <p:cNvSpPr>
                  <a:spLocks/>
                </p:cNvSpPr>
                <p:nvPr/>
              </p:nvSpPr>
              <p:spPr bwMode="auto">
                <a:xfrm>
                  <a:off x="3463" y="1473"/>
                  <a:ext cx="116" cy="104"/>
                </a:xfrm>
                <a:custGeom>
                  <a:avLst/>
                  <a:gdLst>
                    <a:gd name="T0" fmla="*/ 0 w 116"/>
                    <a:gd name="T1" fmla="*/ 104 h 104"/>
                    <a:gd name="T2" fmla="*/ 43 w 116"/>
                    <a:gd name="T3" fmla="*/ 73 h 104"/>
                    <a:gd name="T4" fmla="*/ 82 w 116"/>
                    <a:gd name="T5" fmla="*/ 46 h 104"/>
                    <a:gd name="T6" fmla="*/ 104 w 116"/>
                    <a:gd name="T7" fmla="*/ 15 h 104"/>
                    <a:gd name="T8" fmla="*/ 116 w 116"/>
                    <a:gd name="T9" fmla="*/ 0 h 104"/>
                    <a:gd name="T10" fmla="*/ 82 w 116"/>
                    <a:gd name="T11" fmla="*/ 21 h 104"/>
                    <a:gd name="T12" fmla="*/ 61 w 116"/>
                    <a:gd name="T13" fmla="*/ 37 h 104"/>
                    <a:gd name="T14" fmla="*/ 43 w 116"/>
                    <a:gd name="T15" fmla="*/ 49 h 104"/>
                    <a:gd name="T16" fmla="*/ 27 w 116"/>
                    <a:gd name="T17" fmla="*/ 67 h 104"/>
                    <a:gd name="T18" fmla="*/ 0 w 116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104">
                      <a:moveTo>
                        <a:pt x="0" y="104"/>
                      </a:moveTo>
                      <a:lnTo>
                        <a:pt x="43" y="73"/>
                      </a:lnTo>
                      <a:lnTo>
                        <a:pt x="82" y="46"/>
                      </a:lnTo>
                      <a:lnTo>
                        <a:pt x="104" y="15"/>
                      </a:lnTo>
                      <a:lnTo>
                        <a:pt x="116" y="0"/>
                      </a:lnTo>
                      <a:lnTo>
                        <a:pt x="82" y="21"/>
                      </a:lnTo>
                      <a:lnTo>
                        <a:pt x="61" y="37"/>
                      </a:lnTo>
                      <a:lnTo>
                        <a:pt x="43" y="49"/>
                      </a:lnTo>
                      <a:lnTo>
                        <a:pt x="27" y="67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943" name="Freeform 79"/>
                <p:cNvSpPr>
                  <a:spLocks/>
                </p:cNvSpPr>
                <p:nvPr/>
              </p:nvSpPr>
              <p:spPr bwMode="auto">
                <a:xfrm>
                  <a:off x="3520" y="1512"/>
                  <a:ext cx="62" cy="62"/>
                </a:xfrm>
                <a:custGeom>
                  <a:avLst/>
                  <a:gdLst>
                    <a:gd name="T0" fmla="*/ 0 w 62"/>
                    <a:gd name="T1" fmla="*/ 62 h 62"/>
                    <a:gd name="T2" fmla="*/ 62 w 62"/>
                    <a:gd name="T3" fmla="*/ 0 h 62"/>
                    <a:gd name="T4" fmla="*/ 43 w 62"/>
                    <a:gd name="T5" fmla="*/ 40 h 62"/>
                    <a:gd name="T6" fmla="*/ 0 w 62"/>
                    <a:gd name="T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62">
                      <a:moveTo>
                        <a:pt x="0" y="62"/>
                      </a:moveTo>
                      <a:lnTo>
                        <a:pt x="62" y="0"/>
                      </a:lnTo>
                      <a:lnTo>
                        <a:pt x="43" y="4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944" name="Freeform 80"/>
                <p:cNvSpPr>
                  <a:spLocks/>
                </p:cNvSpPr>
                <p:nvPr/>
              </p:nvSpPr>
              <p:spPr bwMode="auto">
                <a:xfrm>
                  <a:off x="3472" y="1355"/>
                  <a:ext cx="56" cy="183"/>
                </a:xfrm>
                <a:custGeom>
                  <a:avLst/>
                  <a:gdLst>
                    <a:gd name="T0" fmla="*/ 0 w 56"/>
                    <a:gd name="T1" fmla="*/ 183 h 183"/>
                    <a:gd name="T2" fmla="*/ 3 w 56"/>
                    <a:gd name="T3" fmla="*/ 107 h 183"/>
                    <a:gd name="T4" fmla="*/ 19 w 56"/>
                    <a:gd name="T5" fmla="*/ 30 h 183"/>
                    <a:gd name="T6" fmla="*/ 31 w 56"/>
                    <a:gd name="T7" fmla="*/ 0 h 183"/>
                    <a:gd name="T8" fmla="*/ 12 w 56"/>
                    <a:gd name="T9" fmla="*/ 98 h 183"/>
                    <a:gd name="T10" fmla="*/ 9 w 56"/>
                    <a:gd name="T11" fmla="*/ 150 h 183"/>
                    <a:gd name="T12" fmla="*/ 56 w 56"/>
                    <a:gd name="T13" fmla="*/ 104 h 183"/>
                    <a:gd name="T14" fmla="*/ 0 w 56"/>
                    <a:gd name="T1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183">
                      <a:moveTo>
                        <a:pt x="0" y="183"/>
                      </a:moveTo>
                      <a:lnTo>
                        <a:pt x="3" y="107"/>
                      </a:lnTo>
                      <a:lnTo>
                        <a:pt x="19" y="30"/>
                      </a:lnTo>
                      <a:lnTo>
                        <a:pt x="31" y="0"/>
                      </a:lnTo>
                      <a:lnTo>
                        <a:pt x="12" y="98"/>
                      </a:lnTo>
                      <a:lnTo>
                        <a:pt x="9" y="150"/>
                      </a:lnTo>
                      <a:lnTo>
                        <a:pt x="56" y="104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76945" name="AutoShape 81"/>
          <p:cNvSpPr>
            <a:spLocks noChangeArrowheads="1"/>
          </p:cNvSpPr>
          <p:nvPr/>
        </p:nvSpPr>
        <p:spPr bwMode="auto">
          <a:xfrm>
            <a:off x="7278688" y="2743200"/>
            <a:ext cx="1255712" cy="855663"/>
          </a:xfrm>
          <a:prstGeom prst="cloudCallout">
            <a:avLst>
              <a:gd name="adj1" fmla="val -43750"/>
              <a:gd name="adj2" fmla="val 95454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i="1" dirty="0" err="1"/>
              <a:t>i</a:t>
            </a:r>
            <a:r>
              <a:rPr lang="en-US" sz="2400" dirty="0"/>
              <a:t>   </a:t>
            </a:r>
            <a:r>
              <a:rPr lang="en-US" sz="2400" dirty="0">
                <a:sym typeface="Symbol" charset="0"/>
              </a:rPr>
              <a:t>{1,…</a:t>
            </a:r>
            <a:r>
              <a:rPr lang="en-US" sz="2400" i="1" dirty="0">
                <a:sym typeface="Symbol" charset="0"/>
              </a:rPr>
              <a:t>n</a:t>
            </a:r>
            <a:r>
              <a:rPr lang="en-US" sz="2400" dirty="0">
                <a:sym typeface="Symbol" charset="0"/>
              </a:rPr>
              <a:t>}</a:t>
            </a:r>
          </a:p>
        </p:txBody>
      </p:sp>
      <p:sp>
        <p:nvSpPr>
          <p:cNvPr id="676946" name="AutoShape 82" descr="Dashed horizontal"/>
          <p:cNvSpPr>
            <a:spLocks noChangeArrowheads="1"/>
          </p:cNvSpPr>
          <p:nvPr/>
        </p:nvSpPr>
        <p:spPr bwMode="auto">
          <a:xfrm>
            <a:off x="4267200" y="4114800"/>
            <a:ext cx="2362200" cy="533400"/>
          </a:xfrm>
          <a:prstGeom prst="leftRightArrow">
            <a:avLst>
              <a:gd name="adj1" fmla="val 50000"/>
              <a:gd name="adj2" fmla="val 88571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7" name="Text Box 83"/>
          <p:cNvSpPr txBox="1">
            <a:spLocks noChangeArrowheads="1"/>
          </p:cNvSpPr>
          <p:nvPr/>
        </p:nvSpPr>
        <p:spPr bwMode="auto">
          <a:xfrm>
            <a:off x="5791200" y="49530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 i="1"/>
              <a:t>x</a:t>
            </a:r>
            <a:r>
              <a:rPr lang="en-US" b="1" i="1" baseline="-25000"/>
              <a:t>i</a:t>
            </a:r>
            <a:endParaRPr lang="en-US" i="1"/>
          </a:p>
        </p:txBody>
      </p:sp>
      <p:sp>
        <p:nvSpPr>
          <p:cNvPr id="676948" name="Text Box 84"/>
          <p:cNvSpPr txBox="1">
            <a:spLocks noChangeArrowheads="1"/>
          </p:cNvSpPr>
          <p:nvPr/>
        </p:nvSpPr>
        <p:spPr bwMode="auto">
          <a:xfrm>
            <a:off x="6705600" y="5940425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USER</a:t>
            </a:r>
            <a:endParaRPr lang="en-US"/>
          </a:p>
        </p:txBody>
      </p:sp>
      <p:sp>
        <p:nvSpPr>
          <p:cNvPr id="676949" name="Text Box 85"/>
          <p:cNvSpPr txBox="1">
            <a:spLocks noChangeArrowheads="1"/>
          </p:cNvSpPr>
          <p:nvPr/>
        </p:nvSpPr>
        <p:spPr bwMode="auto">
          <a:xfrm>
            <a:off x="1066800" y="1981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/>
              <a:t>i</a:t>
            </a:r>
          </a:p>
        </p:txBody>
      </p:sp>
      <p:sp>
        <p:nvSpPr>
          <p:cNvPr id="676950" name="Text Box 86"/>
          <p:cNvSpPr txBox="1">
            <a:spLocks noChangeArrowheads="1"/>
          </p:cNvSpPr>
          <p:nvPr/>
        </p:nvSpPr>
        <p:spPr bwMode="auto">
          <a:xfrm>
            <a:off x="2971800" y="1981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i="1"/>
              <a:t>j</a:t>
            </a:r>
          </a:p>
        </p:txBody>
      </p:sp>
      <p:sp>
        <p:nvSpPr>
          <p:cNvPr id="676951" name="Text Box 87"/>
          <p:cNvSpPr txBox="1">
            <a:spLocks noChangeArrowheads="1"/>
          </p:cNvSpPr>
          <p:nvPr/>
        </p:nvSpPr>
        <p:spPr bwMode="auto">
          <a:xfrm rot="2018201">
            <a:off x="2743200" y="1295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/>
              <a:t>?</a:t>
            </a:r>
          </a:p>
        </p:txBody>
      </p:sp>
      <p:sp>
        <p:nvSpPr>
          <p:cNvPr id="676952" name="Text Box 88"/>
          <p:cNvSpPr txBox="1">
            <a:spLocks noChangeArrowheads="1"/>
          </p:cNvSpPr>
          <p:nvPr/>
        </p:nvSpPr>
        <p:spPr bwMode="auto">
          <a:xfrm rot="-1189572">
            <a:off x="1371600" y="1905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/>
              <a:t>7</a:t>
            </a:r>
            <a:endParaRPr lang="en-US"/>
          </a:p>
        </p:txBody>
      </p:sp>
      <p:sp>
        <p:nvSpPr>
          <p:cNvPr id="676953" name="Text Box 89"/>
          <p:cNvSpPr txBox="1">
            <a:spLocks noChangeArrowheads="1"/>
          </p:cNvSpPr>
          <p:nvPr/>
        </p:nvSpPr>
        <p:spPr bwMode="auto">
          <a:xfrm rot="-1074153">
            <a:off x="1219200" y="152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/>
              <a:t>4</a:t>
            </a:r>
            <a:endParaRPr lang="en-US"/>
          </a:p>
        </p:txBody>
      </p:sp>
      <p:sp>
        <p:nvSpPr>
          <p:cNvPr id="676954" name="Text Box 90"/>
          <p:cNvSpPr txBox="1">
            <a:spLocks noChangeArrowheads="1"/>
          </p:cNvSpPr>
          <p:nvPr/>
        </p:nvSpPr>
        <p:spPr bwMode="auto">
          <a:xfrm rot="901068">
            <a:off x="2743200" y="175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/>
              <a:t>3</a:t>
            </a:r>
            <a:endParaRPr lang="en-US"/>
          </a:p>
        </p:txBody>
      </p:sp>
      <p:sp>
        <p:nvSpPr>
          <p:cNvPr id="676955" name="Text Box 91"/>
          <p:cNvSpPr txBox="1">
            <a:spLocks noChangeArrowheads="1"/>
          </p:cNvSpPr>
          <p:nvPr/>
        </p:nvSpPr>
        <p:spPr bwMode="auto">
          <a:xfrm rot="-1189572">
            <a:off x="1371600" y="1219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i="1"/>
              <a:t>n</a:t>
            </a:r>
            <a:endParaRPr lang="en-US" i="1"/>
          </a:p>
        </p:txBody>
      </p:sp>
      <p:graphicFrame>
        <p:nvGraphicFramePr>
          <p:cNvPr id="67695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757936"/>
              </p:ext>
            </p:extLst>
          </p:nvPr>
        </p:nvGraphicFramePr>
        <p:xfrm>
          <a:off x="7448550" y="3123955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6" imgW="126720" imgH="126720" progId="Equation.DSMT4">
                  <p:embed/>
                </p:oleObj>
              </mc:Choice>
              <mc:Fallback>
                <p:oleObj name="Equation" r:id="rId6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3123955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95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05047"/>
              </p:ext>
            </p:extLst>
          </p:nvPr>
        </p:nvGraphicFramePr>
        <p:xfrm>
          <a:off x="1864213" y="5306996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8" imgW="126720" imgH="126720" progId="Equation.3">
                  <p:embed/>
                </p:oleObj>
              </mc:Choice>
              <mc:Fallback>
                <p:oleObj name="Equation" r:id="rId8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13" y="5306996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99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19812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FF0033"/>
                </a:solidFill>
              </a:rPr>
              <a:t>	</a:t>
            </a:r>
            <a:r>
              <a:rPr lang="en-US" dirty="0"/>
              <a:t>NO privacy!!!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    Communication: </a:t>
            </a:r>
            <a:r>
              <a:rPr lang="en-US" b="1" dirty="0" smtClean="0">
                <a:solidFill>
                  <a:srgbClr val="9900CC"/>
                </a:solidFill>
              </a:rPr>
              <a:t>1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755715" name="AutoShape 3"/>
          <p:cNvSpPr>
            <a:spLocks noChangeArrowheads="1"/>
          </p:cNvSpPr>
          <p:nvPr/>
        </p:nvSpPr>
        <p:spPr bwMode="auto">
          <a:xfrm>
            <a:off x="2362200" y="2057400"/>
            <a:ext cx="2079625" cy="1500188"/>
          </a:xfrm>
          <a:prstGeom prst="cube">
            <a:avLst>
              <a:gd name="adj" fmla="val 288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2584450" y="3079750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SERVER</a:t>
            </a:r>
          </a:p>
        </p:txBody>
      </p:sp>
      <p:grpSp>
        <p:nvGrpSpPr>
          <p:cNvPr id="755717" name="Group 5"/>
          <p:cNvGrpSpPr>
            <a:grpSpLocks/>
          </p:cNvGrpSpPr>
          <p:nvPr/>
        </p:nvGrpSpPr>
        <p:grpSpPr bwMode="auto">
          <a:xfrm>
            <a:off x="5524500" y="2114550"/>
            <a:ext cx="1257300" cy="1281113"/>
            <a:chOff x="2568" y="467"/>
            <a:chExt cx="1632" cy="1973"/>
          </a:xfrm>
        </p:grpSpPr>
        <p:grpSp>
          <p:nvGrpSpPr>
            <p:cNvPr id="755718" name="Group 6"/>
            <p:cNvGrpSpPr>
              <a:grpSpLocks/>
            </p:cNvGrpSpPr>
            <p:nvPr/>
          </p:nvGrpSpPr>
          <p:grpSpPr bwMode="auto">
            <a:xfrm rot="-16925226">
              <a:off x="2733" y="1357"/>
              <a:ext cx="160" cy="490"/>
              <a:chOff x="3534" y="1970"/>
              <a:chExt cx="160" cy="490"/>
            </a:xfrm>
          </p:grpSpPr>
          <p:sp>
            <p:nvSpPr>
              <p:cNvPr id="755719" name="Freeform 7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0" name="Freeform 8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21" name="Group 9"/>
            <p:cNvGrpSpPr>
              <a:grpSpLocks/>
            </p:cNvGrpSpPr>
            <p:nvPr/>
          </p:nvGrpSpPr>
          <p:grpSpPr bwMode="auto">
            <a:xfrm>
              <a:off x="4040" y="1923"/>
              <a:ext cx="160" cy="490"/>
              <a:chOff x="3534" y="1970"/>
              <a:chExt cx="160" cy="490"/>
            </a:xfrm>
          </p:grpSpPr>
          <p:sp>
            <p:nvSpPr>
              <p:cNvPr id="755722" name="Freeform 10"/>
              <p:cNvSpPr>
                <a:spLocks/>
              </p:cNvSpPr>
              <p:nvPr/>
            </p:nvSpPr>
            <p:spPr bwMode="auto">
              <a:xfrm>
                <a:off x="3534" y="1970"/>
                <a:ext cx="160" cy="490"/>
              </a:xfrm>
              <a:custGeom>
                <a:avLst/>
                <a:gdLst>
                  <a:gd name="T0" fmla="*/ 118 w 160"/>
                  <a:gd name="T1" fmla="*/ 0 h 490"/>
                  <a:gd name="T2" fmla="*/ 114 w 160"/>
                  <a:gd name="T3" fmla="*/ 85 h 490"/>
                  <a:gd name="T4" fmla="*/ 112 w 160"/>
                  <a:gd name="T5" fmla="*/ 163 h 490"/>
                  <a:gd name="T6" fmla="*/ 105 w 160"/>
                  <a:gd name="T7" fmla="*/ 239 h 490"/>
                  <a:gd name="T8" fmla="*/ 114 w 160"/>
                  <a:gd name="T9" fmla="*/ 265 h 490"/>
                  <a:gd name="T10" fmla="*/ 125 w 160"/>
                  <a:gd name="T11" fmla="*/ 293 h 490"/>
                  <a:gd name="T12" fmla="*/ 139 w 160"/>
                  <a:gd name="T13" fmla="*/ 322 h 490"/>
                  <a:gd name="T14" fmla="*/ 143 w 160"/>
                  <a:gd name="T15" fmla="*/ 334 h 490"/>
                  <a:gd name="T16" fmla="*/ 148 w 160"/>
                  <a:gd name="T17" fmla="*/ 340 h 490"/>
                  <a:gd name="T18" fmla="*/ 152 w 160"/>
                  <a:gd name="T19" fmla="*/ 357 h 490"/>
                  <a:gd name="T20" fmla="*/ 160 w 160"/>
                  <a:gd name="T21" fmla="*/ 391 h 490"/>
                  <a:gd name="T22" fmla="*/ 155 w 160"/>
                  <a:gd name="T23" fmla="*/ 409 h 490"/>
                  <a:gd name="T24" fmla="*/ 148 w 160"/>
                  <a:gd name="T25" fmla="*/ 413 h 490"/>
                  <a:gd name="T26" fmla="*/ 145 w 160"/>
                  <a:gd name="T27" fmla="*/ 424 h 490"/>
                  <a:gd name="T28" fmla="*/ 140 w 160"/>
                  <a:gd name="T29" fmla="*/ 430 h 490"/>
                  <a:gd name="T30" fmla="*/ 128 w 160"/>
                  <a:gd name="T31" fmla="*/ 434 h 490"/>
                  <a:gd name="T32" fmla="*/ 130 w 160"/>
                  <a:gd name="T33" fmla="*/ 448 h 490"/>
                  <a:gd name="T34" fmla="*/ 127 w 160"/>
                  <a:gd name="T35" fmla="*/ 452 h 490"/>
                  <a:gd name="T36" fmla="*/ 108 w 160"/>
                  <a:gd name="T37" fmla="*/ 454 h 490"/>
                  <a:gd name="T38" fmla="*/ 103 w 160"/>
                  <a:gd name="T39" fmla="*/ 476 h 490"/>
                  <a:gd name="T40" fmla="*/ 67 w 160"/>
                  <a:gd name="T41" fmla="*/ 490 h 490"/>
                  <a:gd name="T42" fmla="*/ 48 w 160"/>
                  <a:gd name="T43" fmla="*/ 475 h 490"/>
                  <a:gd name="T44" fmla="*/ 39 w 160"/>
                  <a:gd name="T45" fmla="*/ 467 h 490"/>
                  <a:gd name="T46" fmla="*/ 38 w 160"/>
                  <a:gd name="T47" fmla="*/ 446 h 490"/>
                  <a:gd name="T48" fmla="*/ 58 w 160"/>
                  <a:gd name="T49" fmla="*/ 422 h 490"/>
                  <a:gd name="T50" fmla="*/ 46 w 160"/>
                  <a:gd name="T51" fmla="*/ 401 h 490"/>
                  <a:gd name="T52" fmla="*/ 30 w 160"/>
                  <a:gd name="T53" fmla="*/ 418 h 490"/>
                  <a:gd name="T54" fmla="*/ 29 w 160"/>
                  <a:gd name="T55" fmla="*/ 436 h 490"/>
                  <a:gd name="T56" fmla="*/ 23 w 160"/>
                  <a:gd name="T57" fmla="*/ 449 h 490"/>
                  <a:gd name="T58" fmla="*/ 16 w 160"/>
                  <a:gd name="T59" fmla="*/ 453 h 490"/>
                  <a:gd name="T60" fmla="*/ 8 w 160"/>
                  <a:gd name="T61" fmla="*/ 460 h 490"/>
                  <a:gd name="T62" fmla="*/ 0 w 160"/>
                  <a:gd name="T63" fmla="*/ 454 h 490"/>
                  <a:gd name="T64" fmla="*/ 3 w 160"/>
                  <a:gd name="T65" fmla="*/ 439 h 490"/>
                  <a:gd name="T66" fmla="*/ 2 w 160"/>
                  <a:gd name="T67" fmla="*/ 413 h 490"/>
                  <a:gd name="T68" fmla="*/ 8 w 160"/>
                  <a:gd name="T69" fmla="*/ 364 h 490"/>
                  <a:gd name="T70" fmla="*/ 15 w 160"/>
                  <a:gd name="T71" fmla="*/ 340 h 490"/>
                  <a:gd name="T72" fmla="*/ 27 w 160"/>
                  <a:gd name="T73" fmla="*/ 326 h 490"/>
                  <a:gd name="T74" fmla="*/ 42 w 160"/>
                  <a:gd name="T75" fmla="*/ 310 h 490"/>
                  <a:gd name="T76" fmla="*/ 45 w 160"/>
                  <a:gd name="T77" fmla="*/ 292 h 490"/>
                  <a:gd name="T78" fmla="*/ 48 w 160"/>
                  <a:gd name="T79" fmla="*/ 241 h 490"/>
                  <a:gd name="T80" fmla="*/ 24 w 160"/>
                  <a:gd name="T81" fmla="*/ 109 h 490"/>
                  <a:gd name="T82" fmla="*/ 11 w 160"/>
                  <a:gd name="T83" fmla="*/ 36 h 490"/>
                  <a:gd name="T84" fmla="*/ 118 w 160"/>
                  <a:gd name="T8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490">
                    <a:moveTo>
                      <a:pt x="118" y="0"/>
                    </a:moveTo>
                    <a:lnTo>
                      <a:pt x="114" y="85"/>
                    </a:lnTo>
                    <a:lnTo>
                      <a:pt x="112" y="163"/>
                    </a:lnTo>
                    <a:lnTo>
                      <a:pt x="105" y="239"/>
                    </a:lnTo>
                    <a:lnTo>
                      <a:pt x="114" y="265"/>
                    </a:lnTo>
                    <a:lnTo>
                      <a:pt x="125" y="293"/>
                    </a:lnTo>
                    <a:lnTo>
                      <a:pt x="139" y="322"/>
                    </a:lnTo>
                    <a:lnTo>
                      <a:pt x="143" y="334"/>
                    </a:lnTo>
                    <a:lnTo>
                      <a:pt x="148" y="340"/>
                    </a:lnTo>
                    <a:lnTo>
                      <a:pt x="152" y="357"/>
                    </a:lnTo>
                    <a:lnTo>
                      <a:pt x="160" y="391"/>
                    </a:lnTo>
                    <a:lnTo>
                      <a:pt x="155" y="409"/>
                    </a:lnTo>
                    <a:lnTo>
                      <a:pt x="148" y="413"/>
                    </a:lnTo>
                    <a:lnTo>
                      <a:pt x="145" y="424"/>
                    </a:lnTo>
                    <a:lnTo>
                      <a:pt x="140" y="430"/>
                    </a:lnTo>
                    <a:lnTo>
                      <a:pt x="128" y="434"/>
                    </a:lnTo>
                    <a:lnTo>
                      <a:pt x="130" y="448"/>
                    </a:lnTo>
                    <a:lnTo>
                      <a:pt x="127" y="452"/>
                    </a:lnTo>
                    <a:lnTo>
                      <a:pt x="108" y="454"/>
                    </a:lnTo>
                    <a:lnTo>
                      <a:pt x="103" y="476"/>
                    </a:lnTo>
                    <a:lnTo>
                      <a:pt x="67" y="490"/>
                    </a:lnTo>
                    <a:lnTo>
                      <a:pt x="48" y="475"/>
                    </a:lnTo>
                    <a:lnTo>
                      <a:pt x="39" y="467"/>
                    </a:lnTo>
                    <a:lnTo>
                      <a:pt x="38" y="446"/>
                    </a:lnTo>
                    <a:lnTo>
                      <a:pt x="58" y="422"/>
                    </a:lnTo>
                    <a:lnTo>
                      <a:pt x="46" y="401"/>
                    </a:lnTo>
                    <a:lnTo>
                      <a:pt x="30" y="418"/>
                    </a:lnTo>
                    <a:lnTo>
                      <a:pt x="29" y="436"/>
                    </a:lnTo>
                    <a:lnTo>
                      <a:pt x="23" y="449"/>
                    </a:lnTo>
                    <a:lnTo>
                      <a:pt x="16" y="453"/>
                    </a:lnTo>
                    <a:lnTo>
                      <a:pt x="8" y="460"/>
                    </a:lnTo>
                    <a:lnTo>
                      <a:pt x="0" y="454"/>
                    </a:lnTo>
                    <a:lnTo>
                      <a:pt x="3" y="439"/>
                    </a:lnTo>
                    <a:lnTo>
                      <a:pt x="2" y="413"/>
                    </a:lnTo>
                    <a:lnTo>
                      <a:pt x="8" y="364"/>
                    </a:lnTo>
                    <a:lnTo>
                      <a:pt x="15" y="340"/>
                    </a:lnTo>
                    <a:lnTo>
                      <a:pt x="27" y="326"/>
                    </a:lnTo>
                    <a:lnTo>
                      <a:pt x="42" y="310"/>
                    </a:lnTo>
                    <a:lnTo>
                      <a:pt x="45" y="292"/>
                    </a:lnTo>
                    <a:lnTo>
                      <a:pt x="48" y="241"/>
                    </a:lnTo>
                    <a:lnTo>
                      <a:pt x="24" y="109"/>
                    </a:lnTo>
                    <a:lnTo>
                      <a:pt x="11" y="3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F9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3" name="Freeform 11"/>
              <p:cNvSpPr>
                <a:spLocks/>
              </p:cNvSpPr>
              <p:nvPr/>
            </p:nvSpPr>
            <p:spPr bwMode="auto">
              <a:xfrm>
                <a:off x="3572" y="2353"/>
                <a:ext cx="37" cy="95"/>
              </a:xfrm>
              <a:custGeom>
                <a:avLst/>
                <a:gdLst>
                  <a:gd name="T0" fmla="*/ 0 w 37"/>
                  <a:gd name="T1" fmla="*/ 0 h 95"/>
                  <a:gd name="T2" fmla="*/ 11 w 37"/>
                  <a:gd name="T3" fmla="*/ 14 h 95"/>
                  <a:gd name="T4" fmla="*/ 23 w 37"/>
                  <a:gd name="T5" fmla="*/ 31 h 95"/>
                  <a:gd name="T6" fmla="*/ 29 w 37"/>
                  <a:gd name="T7" fmla="*/ 39 h 95"/>
                  <a:gd name="T8" fmla="*/ 32 w 37"/>
                  <a:gd name="T9" fmla="*/ 48 h 95"/>
                  <a:gd name="T10" fmla="*/ 33 w 37"/>
                  <a:gd name="T11" fmla="*/ 57 h 95"/>
                  <a:gd name="T12" fmla="*/ 34 w 37"/>
                  <a:gd name="T13" fmla="*/ 66 h 95"/>
                  <a:gd name="T14" fmla="*/ 34 w 37"/>
                  <a:gd name="T15" fmla="*/ 75 h 95"/>
                  <a:gd name="T16" fmla="*/ 35 w 37"/>
                  <a:gd name="T17" fmla="*/ 86 h 95"/>
                  <a:gd name="T18" fmla="*/ 36 w 37"/>
                  <a:gd name="T19" fmla="*/ 95 h 95"/>
                  <a:gd name="T20" fmla="*/ 37 w 37"/>
                  <a:gd name="T21" fmla="*/ 95 h 95"/>
                  <a:gd name="T22" fmla="*/ 29 w 37"/>
                  <a:gd name="T23" fmla="*/ 78 h 95"/>
                  <a:gd name="T24" fmla="*/ 10 w 37"/>
                  <a:gd name="T25" fmla="*/ 82 h 95"/>
                  <a:gd name="T26" fmla="*/ 23 w 37"/>
                  <a:gd name="T27" fmla="*/ 69 h 95"/>
                  <a:gd name="T28" fmla="*/ 28 w 37"/>
                  <a:gd name="T29" fmla="*/ 63 h 95"/>
                  <a:gd name="T30" fmla="*/ 23 w 37"/>
                  <a:gd name="T31" fmla="*/ 58 h 95"/>
                  <a:gd name="T32" fmla="*/ 12 w 37"/>
                  <a:gd name="T33" fmla="*/ 60 h 95"/>
                  <a:gd name="T34" fmla="*/ 20 w 37"/>
                  <a:gd name="T35" fmla="*/ 37 h 95"/>
                  <a:gd name="T36" fmla="*/ 3 w 37"/>
                  <a:gd name="T37" fmla="*/ 9 h 95"/>
                  <a:gd name="T38" fmla="*/ 0 w 37"/>
                  <a:gd name="T3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95">
                    <a:moveTo>
                      <a:pt x="0" y="0"/>
                    </a:moveTo>
                    <a:lnTo>
                      <a:pt x="11" y="14"/>
                    </a:lnTo>
                    <a:lnTo>
                      <a:pt x="23" y="31"/>
                    </a:lnTo>
                    <a:lnTo>
                      <a:pt x="29" y="39"/>
                    </a:lnTo>
                    <a:lnTo>
                      <a:pt x="32" y="48"/>
                    </a:lnTo>
                    <a:lnTo>
                      <a:pt x="33" y="57"/>
                    </a:lnTo>
                    <a:lnTo>
                      <a:pt x="34" y="66"/>
                    </a:lnTo>
                    <a:lnTo>
                      <a:pt x="34" y="75"/>
                    </a:lnTo>
                    <a:lnTo>
                      <a:pt x="35" y="86"/>
                    </a:lnTo>
                    <a:lnTo>
                      <a:pt x="36" y="95"/>
                    </a:lnTo>
                    <a:lnTo>
                      <a:pt x="37" y="95"/>
                    </a:lnTo>
                    <a:lnTo>
                      <a:pt x="29" y="78"/>
                    </a:lnTo>
                    <a:lnTo>
                      <a:pt x="10" y="82"/>
                    </a:lnTo>
                    <a:lnTo>
                      <a:pt x="23" y="69"/>
                    </a:lnTo>
                    <a:lnTo>
                      <a:pt x="28" y="63"/>
                    </a:lnTo>
                    <a:lnTo>
                      <a:pt x="23" y="58"/>
                    </a:lnTo>
                    <a:lnTo>
                      <a:pt x="12" y="60"/>
                    </a:lnTo>
                    <a:lnTo>
                      <a:pt x="20" y="3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24" name="Group 12"/>
            <p:cNvGrpSpPr>
              <a:grpSpLocks/>
            </p:cNvGrpSpPr>
            <p:nvPr/>
          </p:nvGrpSpPr>
          <p:grpSpPr bwMode="auto">
            <a:xfrm>
              <a:off x="3265" y="1037"/>
              <a:ext cx="882" cy="1403"/>
              <a:chOff x="2751" y="1092"/>
              <a:chExt cx="882" cy="1403"/>
            </a:xfrm>
          </p:grpSpPr>
          <p:sp>
            <p:nvSpPr>
              <p:cNvPr id="755725" name="Freeform 13"/>
              <p:cNvSpPr>
                <a:spLocks/>
              </p:cNvSpPr>
              <p:nvPr/>
            </p:nvSpPr>
            <p:spPr bwMode="auto">
              <a:xfrm>
                <a:off x="2751" y="1095"/>
                <a:ext cx="879" cy="1400"/>
              </a:xfrm>
              <a:custGeom>
                <a:avLst/>
                <a:gdLst>
                  <a:gd name="T0" fmla="*/ 312 w 879"/>
                  <a:gd name="T1" fmla="*/ 9 h 1400"/>
                  <a:gd name="T2" fmla="*/ 210 w 879"/>
                  <a:gd name="T3" fmla="*/ 18 h 1400"/>
                  <a:gd name="T4" fmla="*/ 156 w 879"/>
                  <a:gd name="T5" fmla="*/ 72 h 1400"/>
                  <a:gd name="T6" fmla="*/ 30 w 879"/>
                  <a:gd name="T7" fmla="*/ 209 h 1400"/>
                  <a:gd name="T8" fmla="*/ 42 w 879"/>
                  <a:gd name="T9" fmla="*/ 269 h 1400"/>
                  <a:gd name="T10" fmla="*/ 81 w 879"/>
                  <a:gd name="T11" fmla="*/ 330 h 1400"/>
                  <a:gd name="T12" fmla="*/ 162 w 879"/>
                  <a:gd name="T13" fmla="*/ 318 h 1400"/>
                  <a:gd name="T14" fmla="*/ 177 w 879"/>
                  <a:gd name="T15" fmla="*/ 367 h 1400"/>
                  <a:gd name="T16" fmla="*/ 207 w 879"/>
                  <a:gd name="T17" fmla="*/ 463 h 1400"/>
                  <a:gd name="T18" fmla="*/ 240 w 879"/>
                  <a:gd name="T19" fmla="*/ 516 h 1400"/>
                  <a:gd name="T20" fmla="*/ 252 w 879"/>
                  <a:gd name="T21" fmla="*/ 606 h 1400"/>
                  <a:gd name="T22" fmla="*/ 246 w 879"/>
                  <a:gd name="T23" fmla="*/ 738 h 1400"/>
                  <a:gd name="T24" fmla="*/ 198 w 879"/>
                  <a:gd name="T25" fmla="*/ 978 h 1400"/>
                  <a:gd name="T26" fmla="*/ 174 w 879"/>
                  <a:gd name="T27" fmla="*/ 1189 h 1400"/>
                  <a:gd name="T28" fmla="*/ 807 w 879"/>
                  <a:gd name="T29" fmla="*/ 1400 h 1400"/>
                  <a:gd name="T30" fmla="*/ 777 w 879"/>
                  <a:gd name="T31" fmla="*/ 1189 h 1400"/>
                  <a:gd name="T32" fmla="*/ 688 w 879"/>
                  <a:gd name="T33" fmla="*/ 852 h 1400"/>
                  <a:gd name="T34" fmla="*/ 664 w 879"/>
                  <a:gd name="T35" fmla="*/ 717 h 1400"/>
                  <a:gd name="T36" fmla="*/ 691 w 879"/>
                  <a:gd name="T37" fmla="*/ 543 h 1400"/>
                  <a:gd name="T38" fmla="*/ 714 w 879"/>
                  <a:gd name="T39" fmla="*/ 475 h 1400"/>
                  <a:gd name="T40" fmla="*/ 735 w 879"/>
                  <a:gd name="T41" fmla="*/ 546 h 1400"/>
                  <a:gd name="T42" fmla="*/ 827 w 879"/>
                  <a:gd name="T43" fmla="*/ 522 h 1400"/>
                  <a:gd name="T44" fmla="*/ 864 w 879"/>
                  <a:gd name="T45" fmla="*/ 418 h 1400"/>
                  <a:gd name="T46" fmla="*/ 827 w 879"/>
                  <a:gd name="T47" fmla="*/ 212 h 1400"/>
                  <a:gd name="T48" fmla="*/ 741 w 879"/>
                  <a:gd name="T49" fmla="*/ 114 h 1400"/>
                  <a:gd name="T50" fmla="*/ 573 w 879"/>
                  <a:gd name="T51" fmla="*/ 15 h 1400"/>
                  <a:gd name="T52" fmla="*/ 576 w 879"/>
                  <a:gd name="T53" fmla="*/ 79 h 1400"/>
                  <a:gd name="T54" fmla="*/ 564 w 879"/>
                  <a:gd name="T55" fmla="*/ 122 h 1400"/>
                  <a:gd name="T56" fmla="*/ 542 w 879"/>
                  <a:gd name="T57" fmla="*/ 154 h 1400"/>
                  <a:gd name="T58" fmla="*/ 506 w 879"/>
                  <a:gd name="T59" fmla="*/ 176 h 1400"/>
                  <a:gd name="T60" fmla="*/ 469 w 879"/>
                  <a:gd name="T61" fmla="*/ 177 h 1400"/>
                  <a:gd name="T62" fmla="*/ 423 w 879"/>
                  <a:gd name="T63" fmla="*/ 162 h 1400"/>
                  <a:gd name="T64" fmla="*/ 386 w 879"/>
                  <a:gd name="T65" fmla="*/ 137 h 1400"/>
                  <a:gd name="T66" fmla="*/ 361 w 879"/>
                  <a:gd name="T67" fmla="*/ 111 h 1400"/>
                  <a:gd name="T68" fmla="*/ 347 w 879"/>
                  <a:gd name="T69" fmla="*/ 78 h 1400"/>
                  <a:gd name="T70" fmla="*/ 363 w 879"/>
                  <a:gd name="T71" fmla="*/ 0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9" h="1400">
                    <a:moveTo>
                      <a:pt x="363" y="0"/>
                    </a:moveTo>
                    <a:lnTo>
                      <a:pt x="312" y="9"/>
                    </a:lnTo>
                    <a:lnTo>
                      <a:pt x="252" y="18"/>
                    </a:lnTo>
                    <a:lnTo>
                      <a:pt x="210" y="18"/>
                    </a:lnTo>
                    <a:lnTo>
                      <a:pt x="198" y="21"/>
                    </a:lnTo>
                    <a:lnTo>
                      <a:pt x="156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2" y="318"/>
                    </a:lnTo>
                    <a:lnTo>
                      <a:pt x="171" y="333"/>
                    </a:lnTo>
                    <a:lnTo>
                      <a:pt x="177" y="367"/>
                    </a:lnTo>
                    <a:lnTo>
                      <a:pt x="192" y="430"/>
                    </a:lnTo>
                    <a:lnTo>
                      <a:pt x="207" y="463"/>
                    </a:lnTo>
                    <a:lnTo>
                      <a:pt x="219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8" y="978"/>
                    </a:lnTo>
                    <a:lnTo>
                      <a:pt x="183" y="1066"/>
                    </a:lnTo>
                    <a:lnTo>
                      <a:pt x="174" y="1189"/>
                    </a:lnTo>
                    <a:lnTo>
                      <a:pt x="168" y="1400"/>
                    </a:lnTo>
                    <a:lnTo>
                      <a:pt x="807" y="1400"/>
                    </a:lnTo>
                    <a:lnTo>
                      <a:pt x="798" y="1284"/>
                    </a:lnTo>
                    <a:lnTo>
                      <a:pt x="777" y="1189"/>
                    </a:lnTo>
                    <a:lnTo>
                      <a:pt x="741" y="1017"/>
                    </a:lnTo>
                    <a:lnTo>
                      <a:pt x="688" y="852"/>
                    </a:lnTo>
                    <a:lnTo>
                      <a:pt x="673" y="780"/>
                    </a:lnTo>
                    <a:lnTo>
                      <a:pt x="664" y="717"/>
                    </a:lnTo>
                    <a:lnTo>
                      <a:pt x="670" y="636"/>
                    </a:lnTo>
                    <a:lnTo>
                      <a:pt x="691" y="543"/>
                    </a:lnTo>
                    <a:lnTo>
                      <a:pt x="703" y="513"/>
                    </a:lnTo>
                    <a:lnTo>
                      <a:pt x="714" y="475"/>
                    </a:lnTo>
                    <a:lnTo>
                      <a:pt x="729" y="504"/>
                    </a:lnTo>
                    <a:lnTo>
                      <a:pt x="735" y="546"/>
                    </a:lnTo>
                    <a:lnTo>
                      <a:pt x="780" y="531"/>
                    </a:lnTo>
                    <a:lnTo>
                      <a:pt x="827" y="522"/>
                    </a:lnTo>
                    <a:lnTo>
                      <a:pt x="879" y="516"/>
                    </a:lnTo>
                    <a:lnTo>
                      <a:pt x="864" y="418"/>
                    </a:lnTo>
                    <a:lnTo>
                      <a:pt x="855" y="333"/>
                    </a:lnTo>
                    <a:lnTo>
                      <a:pt x="827" y="212"/>
                    </a:lnTo>
                    <a:lnTo>
                      <a:pt x="819" y="158"/>
                    </a:lnTo>
                    <a:lnTo>
                      <a:pt x="741" y="114"/>
                    </a:lnTo>
                    <a:lnTo>
                      <a:pt x="664" y="69"/>
                    </a:lnTo>
                    <a:lnTo>
                      <a:pt x="573" y="15"/>
                    </a:lnTo>
                    <a:lnTo>
                      <a:pt x="576" y="60"/>
                    </a:lnTo>
                    <a:lnTo>
                      <a:pt x="576" y="79"/>
                    </a:lnTo>
                    <a:lnTo>
                      <a:pt x="570" y="105"/>
                    </a:lnTo>
                    <a:lnTo>
                      <a:pt x="564" y="122"/>
                    </a:lnTo>
                    <a:lnTo>
                      <a:pt x="555" y="140"/>
                    </a:lnTo>
                    <a:lnTo>
                      <a:pt x="542" y="154"/>
                    </a:lnTo>
                    <a:lnTo>
                      <a:pt x="529" y="163"/>
                    </a:lnTo>
                    <a:lnTo>
                      <a:pt x="506" y="176"/>
                    </a:lnTo>
                    <a:lnTo>
                      <a:pt x="486" y="178"/>
                    </a:lnTo>
                    <a:lnTo>
                      <a:pt x="469" y="177"/>
                    </a:lnTo>
                    <a:lnTo>
                      <a:pt x="444" y="171"/>
                    </a:lnTo>
                    <a:lnTo>
                      <a:pt x="423" y="162"/>
                    </a:lnTo>
                    <a:lnTo>
                      <a:pt x="402" y="150"/>
                    </a:lnTo>
                    <a:lnTo>
                      <a:pt x="386" y="137"/>
                    </a:lnTo>
                    <a:lnTo>
                      <a:pt x="373" y="125"/>
                    </a:lnTo>
                    <a:lnTo>
                      <a:pt x="361" y="111"/>
                    </a:lnTo>
                    <a:lnTo>
                      <a:pt x="352" y="95"/>
                    </a:lnTo>
                    <a:lnTo>
                      <a:pt x="347" y="78"/>
                    </a:lnTo>
                    <a:lnTo>
                      <a:pt x="345" y="57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D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6" name="Freeform 14"/>
              <p:cNvSpPr>
                <a:spLocks/>
              </p:cNvSpPr>
              <p:nvPr/>
            </p:nvSpPr>
            <p:spPr bwMode="auto">
              <a:xfrm>
                <a:off x="2751" y="1092"/>
                <a:ext cx="394" cy="1403"/>
              </a:xfrm>
              <a:custGeom>
                <a:avLst/>
                <a:gdLst>
                  <a:gd name="T0" fmla="*/ 313 w 394"/>
                  <a:gd name="T1" fmla="*/ 9 h 1403"/>
                  <a:gd name="T2" fmla="*/ 211 w 394"/>
                  <a:gd name="T3" fmla="*/ 18 h 1403"/>
                  <a:gd name="T4" fmla="*/ 157 w 394"/>
                  <a:gd name="T5" fmla="*/ 72 h 1403"/>
                  <a:gd name="T6" fmla="*/ 30 w 394"/>
                  <a:gd name="T7" fmla="*/ 209 h 1403"/>
                  <a:gd name="T8" fmla="*/ 42 w 394"/>
                  <a:gd name="T9" fmla="*/ 269 h 1403"/>
                  <a:gd name="T10" fmla="*/ 81 w 394"/>
                  <a:gd name="T11" fmla="*/ 330 h 1403"/>
                  <a:gd name="T12" fmla="*/ 163 w 394"/>
                  <a:gd name="T13" fmla="*/ 318 h 1403"/>
                  <a:gd name="T14" fmla="*/ 178 w 394"/>
                  <a:gd name="T15" fmla="*/ 367 h 1403"/>
                  <a:gd name="T16" fmla="*/ 208 w 394"/>
                  <a:gd name="T17" fmla="*/ 463 h 1403"/>
                  <a:gd name="T18" fmla="*/ 240 w 394"/>
                  <a:gd name="T19" fmla="*/ 516 h 1403"/>
                  <a:gd name="T20" fmla="*/ 252 w 394"/>
                  <a:gd name="T21" fmla="*/ 606 h 1403"/>
                  <a:gd name="T22" fmla="*/ 246 w 394"/>
                  <a:gd name="T23" fmla="*/ 738 h 1403"/>
                  <a:gd name="T24" fmla="*/ 199 w 394"/>
                  <a:gd name="T25" fmla="*/ 978 h 1403"/>
                  <a:gd name="T26" fmla="*/ 175 w 394"/>
                  <a:gd name="T27" fmla="*/ 1189 h 1403"/>
                  <a:gd name="T28" fmla="*/ 246 w 394"/>
                  <a:gd name="T29" fmla="*/ 1403 h 1403"/>
                  <a:gd name="T30" fmla="*/ 258 w 394"/>
                  <a:gd name="T31" fmla="*/ 1302 h 1403"/>
                  <a:gd name="T32" fmla="*/ 288 w 394"/>
                  <a:gd name="T33" fmla="*/ 1260 h 1403"/>
                  <a:gd name="T34" fmla="*/ 322 w 394"/>
                  <a:gd name="T35" fmla="*/ 1250 h 1403"/>
                  <a:gd name="T36" fmla="*/ 337 w 394"/>
                  <a:gd name="T37" fmla="*/ 1206 h 1403"/>
                  <a:gd name="T38" fmla="*/ 334 w 394"/>
                  <a:gd name="T39" fmla="*/ 1155 h 1403"/>
                  <a:gd name="T40" fmla="*/ 334 w 394"/>
                  <a:gd name="T41" fmla="*/ 1101 h 1403"/>
                  <a:gd name="T42" fmla="*/ 331 w 394"/>
                  <a:gd name="T43" fmla="*/ 1049 h 1403"/>
                  <a:gd name="T44" fmla="*/ 340 w 394"/>
                  <a:gd name="T45" fmla="*/ 977 h 1403"/>
                  <a:gd name="T46" fmla="*/ 352 w 394"/>
                  <a:gd name="T47" fmla="*/ 881 h 1403"/>
                  <a:gd name="T48" fmla="*/ 364 w 394"/>
                  <a:gd name="T49" fmla="*/ 824 h 1403"/>
                  <a:gd name="T50" fmla="*/ 367 w 394"/>
                  <a:gd name="T51" fmla="*/ 755 h 1403"/>
                  <a:gd name="T52" fmla="*/ 361 w 394"/>
                  <a:gd name="T53" fmla="*/ 704 h 1403"/>
                  <a:gd name="T54" fmla="*/ 343 w 394"/>
                  <a:gd name="T55" fmla="*/ 638 h 1403"/>
                  <a:gd name="T56" fmla="*/ 382 w 394"/>
                  <a:gd name="T57" fmla="*/ 629 h 1403"/>
                  <a:gd name="T58" fmla="*/ 394 w 394"/>
                  <a:gd name="T59" fmla="*/ 615 h 1403"/>
                  <a:gd name="T60" fmla="*/ 364 w 394"/>
                  <a:gd name="T61" fmla="*/ 484 h 1403"/>
                  <a:gd name="T62" fmla="*/ 385 w 394"/>
                  <a:gd name="T63" fmla="*/ 454 h 1403"/>
                  <a:gd name="T64" fmla="*/ 373 w 394"/>
                  <a:gd name="T65" fmla="*/ 367 h 1403"/>
                  <a:gd name="T66" fmla="*/ 370 w 394"/>
                  <a:gd name="T67" fmla="*/ 263 h 1403"/>
                  <a:gd name="T68" fmla="*/ 370 w 394"/>
                  <a:gd name="T69" fmla="*/ 160 h 1403"/>
                  <a:gd name="T70" fmla="*/ 374 w 394"/>
                  <a:gd name="T71" fmla="*/ 125 h 1403"/>
                  <a:gd name="T72" fmla="*/ 353 w 394"/>
                  <a:gd name="T73" fmla="*/ 95 h 1403"/>
                  <a:gd name="T74" fmla="*/ 346 w 394"/>
                  <a:gd name="T75" fmla="*/ 57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4" h="1403">
                    <a:moveTo>
                      <a:pt x="364" y="0"/>
                    </a:moveTo>
                    <a:lnTo>
                      <a:pt x="313" y="9"/>
                    </a:lnTo>
                    <a:lnTo>
                      <a:pt x="252" y="18"/>
                    </a:lnTo>
                    <a:lnTo>
                      <a:pt x="211" y="18"/>
                    </a:lnTo>
                    <a:lnTo>
                      <a:pt x="199" y="21"/>
                    </a:lnTo>
                    <a:lnTo>
                      <a:pt x="157" y="72"/>
                    </a:lnTo>
                    <a:lnTo>
                      <a:pt x="78" y="161"/>
                    </a:lnTo>
                    <a:lnTo>
                      <a:pt x="30" y="209"/>
                    </a:lnTo>
                    <a:lnTo>
                      <a:pt x="0" y="242"/>
                    </a:lnTo>
                    <a:lnTo>
                      <a:pt x="42" y="269"/>
                    </a:lnTo>
                    <a:lnTo>
                      <a:pt x="63" y="299"/>
                    </a:lnTo>
                    <a:lnTo>
                      <a:pt x="81" y="330"/>
                    </a:lnTo>
                    <a:lnTo>
                      <a:pt x="93" y="373"/>
                    </a:lnTo>
                    <a:lnTo>
                      <a:pt x="163" y="318"/>
                    </a:lnTo>
                    <a:lnTo>
                      <a:pt x="172" y="333"/>
                    </a:lnTo>
                    <a:lnTo>
                      <a:pt x="178" y="367"/>
                    </a:lnTo>
                    <a:lnTo>
                      <a:pt x="193" y="430"/>
                    </a:lnTo>
                    <a:lnTo>
                      <a:pt x="208" y="463"/>
                    </a:lnTo>
                    <a:lnTo>
                      <a:pt x="220" y="490"/>
                    </a:lnTo>
                    <a:lnTo>
                      <a:pt x="240" y="516"/>
                    </a:lnTo>
                    <a:lnTo>
                      <a:pt x="249" y="564"/>
                    </a:lnTo>
                    <a:lnTo>
                      <a:pt x="252" y="606"/>
                    </a:lnTo>
                    <a:lnTo>
                      <a:pt x="246" y="648"/>
                    </a:lnTo>
                    <a:lnTo>
                      <a:pt x="246" y="738"/>
                    </a:lnTo>
                    <a:lnTo>
                      <a:pt x="237" y="867"/>
                    </a:lnTo>
                    <a:lnTo>
                      <a:pt x="199" y="978"/>
                    </a:lnTo>
                    <a:lnTo>
                      <a:pt x="184" y="1066"/>
                    </a:lnTo>
                    <a:lnTo>
                      <a:pt x="175" y="1189"/>
                    </a:lnTo>
                    <a:lnTo>
                      <a:pt x="169" y="1395"/>
                    </a:lnTo>
                    <a:lnTo>
                      <a:pt x="246" y="1403"/>
                    </a:lnTo>
                    <a:lnTo>
                      <a:pt x="252" y="1337"/>
                    </a:lnTo>
                    <a:lnTo>
                      <a:pt x="258" y="1302"/>
                    </a:lnTo>
                    <a:lnTo>
                      <a:pt x="273" y="1275"/>
                    </a:lnTo>
                    <a:lnTo>
                      <a:pt x="288" y="1260"/>
                    </a:lnTo>
                    <a:lnTo>
                      <a:pt x="310" y="1256"/>
                    </a:lnTo>
                    <a:lnTo>
                      <a:pt x="322" y="1250"/>
                    </a:lnTo>
                    <a:lnTo>
                      <a:pt x="331" y="1229"/>
                    </a:lnTo>
                    <a:lnTo>
                      <a:pt x="337" y="1206"/>
                    </a:lnTo>
                    <a:lnTo>
                      <a:pt x="334" y="1179"/>
                    </a:lnTo>
                    <a:lnTo>
                      <a:pt x="334" y="1155"/>
                    </a:lnTo>
                    <a:lnTo>
                      <a:pt x="331" y="1128"/>
                    </a:lnTo>
                    <a:lnTo>
                      <a:pt x="334" y="1101"/>
                    </a:lnTo>
                    <a:lnTo>
                      <a:pt x="331" y="1077"/>
                    </a:lnTo>
                    <a:lnTo>
                      <a:pt x="331" y="1049"/>
                    </a:lnTo>
                    <a:lnTo>
                      <a:pt x="337" y="1019"/>
                    </a:lnTo>
                    <a:lnTo>
                      <a:pt x="340" y="977"/>
                    </a:lnTo>
                    <a:lnTo>
                      <a:pt x="346" y="902"/>
                    </a:lnTo>
                    <a:lnTo>
                      <a:pt x="352" y="881"/>
                    </a:lnTo>
                    <a:lnTo>
                      <a:pt x="367" y="860"/>
                    </a:lnTo>
                    <a:lnTo>
                      <a:pt x="364" y="824"/>
                    </a:lnTo>
                    <a:lnTo>
                      <a:pt x="364" y="791"/>
                    </a:lnTo>
                    <a:lnTo>
                      <a:pt x="367" y="755"/>
                    </a:lnTo>
                    <a:lnTo>
                      <a:pt x="367" y="728"/>
                    </a:lnTo>
                    <a:lnTo>
                      <a:pt x="361" y="704"/>
                    </a:lnTo>
                    <a:lnTo>
                      <a:pt x="349" y="668"/>
                    </a:lnTo>
                    <a:lnTo>
                      <a:pt x="343" y="638"/>
                    </a:lnTo>
                    <a:lnTo>
                      <a:pt x="346" y="617"/>
                    </a:lnTo>
                    <a:lnTo>
                      <a:pt x="382" y="629"/>
                    </a:lnTo>
                    <a:lnTo>
                      <a:pt x="394" y="623"/>
                    </a:lnTo>
                    <a:lnTo>
                      <a:pt x="394" y="615"/>
                    </a:lnTo>
                    <a:lnTo>
                      <a:pt x="391" y="600"/>
                    </a:lnTo>
                    <a:lnTo>
                      <a:pt x="364" y="484"/>
                    </a:lnTo>
                    <a:lnTo>
                      <a:pt x="391" y="504"/>
                    </a:lnTo>
                    <a:lnTo>
                      <a:pt x="385" y="454"/>
                    </a:lnTo>
                    <a:lnTo>
                      <a:pt x="376" y="409"/>
                    </a:lnTo>
                    <a:lnTo>
                      <a:pt x="373" y="367"/>
                    </a:lnTo>
                    <a:lnTo>
                      <a:pt x="367" y="321"/>
                    </a:lnTo>
                    <a:lnTo>
                      <a:pt x="370" y="263"/>
                    </a:lnTo>
                    <a:lnTo>
                      <a:pt x="367" y="199"/>
                    </a:lnTo>
                    <a:lnTo>
                      <a:pt x="370" y="160"/>
                    </a:lnTo>
                    <a:lnTo>
                      <a:pt x="387" y="137"/>
                    </a:lnTo>
                    <a:lnTo>
                      <a:pt x="374" y="125"/>
                    </a:lnTo>
                    <a:lnTo>
                      <a:pt x="362" y="111"/>
                    </a:lnTo>
                    <a:lnTo>
                      <a:pt x="353" y="95"/>
                    </a:lnTo>
                    <a:lnTo>
                      <a:pt x="348" y="78"/>
                    </a:lnTo>
                    <a:lnTo>
                      <a:pt x="346" y="57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27" name="Freeform 15"/>
              <p:cNvSpPr>
                <a:spLocks/>
              </p:cNvSpPr>
              <p:nvPr/>
            </p:nvSpPr>
            <p:spPr bwMode="auto">
              <a:xfrm>
                <a:off x="3196" y="1104"/>
                <a:ext cx="437" cy="1385"/>
              </a:xfrm>
              <a:custGeom>
                <a:avLst/>
                <a:gdLst>
                  <a:gd name="T0" fmla="*/ 19 w 437"/>
                  <a:gd name="T1" fmla="*/ 596 h 1385"/>
                  <a:gd name="T2" fmla="*/ 28 w 437"/>
                  <a:gd name="T3" fmla="*/ 756 h 1385"/>
                  <a:gd name="T4" fmla="*/ 43 w 437"/>
                  <a:gd name="T5" fmla="*/ 965 h 1385"/>
                  <a:gd name="T6" fmla="*/ 51 w 437"/>
                  <a:gd name="T7" fmla="*/ 1017 h 1385"/>
                  <a:gd name="T8" fmla="*/ 84 w 437"/>
                  <a:gd name="T9" fmla="*/ 1207 h 1385"/>
                  <a:gd name="T10" fmla="*/ 83 w 437"/>
                  <a:gd name="T11" fmla="*/ 1254 h 1385"/>
                  <a:gd name="T12" fmla="*/ 96 w 437"/>
                  <a:gd name="T13" fmla="*/ 1289 h 1385"/>
                  <a:gd name="T14" fmla="*/ 133 w 437"/>
                  <a:gd name="T15" fmla="*/ 1320 h 1385"/>
                  <a:gd name="T16" fmla="*/ 226 w 437"/>
                  <a:gd name="T17" fmla="*/ 1335 h 1385"/>
                  <a:gd name="T18" fmla="*/ 288 w 437"/>
                  <a:gd name="T19" fmla="*/ 1341 h 1385"/>
                  <a:gd name="T20" fmla="*/ 365 w 437"/>
                  <a:gd name="T21" fmla="*/ 1380 h 1385"/>
                  <a:gd name="T22" fmla="*/ 335 w 437"/>
                  <a:gd name="T23" fmla="*/ 1174 h 1385"/>
                  <a:gd name="T24" fmla="*/ 245 w 437"/>
                  <a:gd name="T25" fmla="*/ 837 h 1385"/>
                  <a:gd name="T26" fmla="*/ 221 w 437"/>
                  <a:gd name="T27" fmla="*/ 702 h 1385"/>
                  <a:gd name="T28" fmla="*/ 248 w 437"/>
                  <a:gd name="T29" fmla="*/ 528 h 1385"/>
                  <a:gd name="T30" fmla="*/ 271 w 437"/>
                  <a:gd name="T31" fmla="*/ 460 h 1385"/>
                  <a:gd name="T32" fmla="*/ 292 w 437"/>
                  <a:gd name="T33" fmla="*/ 531 h 1385"/>
                  <a:gd name="T34" fmla="*/ 383 w 437"/>
                  <a:gd name="T35" fmla="*/ 507 h 1385"/>
                  <a:gd name="T36" fmla="*/ 422 w 437"/>
                  <a:gd name="T37" fmla="*/ 403 h 1385"/>
                  <a:gd name="T38" fmla="*/ 383 w 437"/>
                  <a:gd name="T39" fmla="*/ 197 h 1385"/>
                  <a:gd name="T40" fmla="*/ 298 w 437"/>
                  <a:gd name="T41" fmla="*/ 99 h 1385"/>
                  <a:gd name="T42" fmla="*/ 131 w 437"/>
                  <a:gd name="T43" fmla="*/ 0 h 1385"/>
                  <a:gd name="T44" fmla="*/ 134 w 437"/>
                  <a:gd name="T45" fmla="*/ 64 h 1385"/>
                  <a:gd name="T46" fmla="*/ 122 w 437"/>
                  <a:gd name="T47" fmla="*/ 107 h 1385"/>
                  <a:gd name="T48" fmla="*/ 102 w 437"/>
                  <a:gd name="T49" fmla="*/ 154 h 1385"/>
                  <a:gd name="T50" fmla="*/ 69 w 437"/>
                  <a:gd name="T51" fmla="*/ 230 h 1385"/>
                  <a:gd name="T52" fmla="*/ 42 w 437"/>
                  <a:gd name="T53" fmla="*/ 237 h 1385"/>
                  <a:gd name="T54" fmla="*/ 30 w 437"/>
                  <a:gd name="T55" fmla="*/ 263 h 1385"/>
                  <a:gd name="T56" fmla="*/ 24 w 437"/>
                  <a:gd name="T57" fmla="*/ 344 h 1385"/>
                  <a:gd name="T58" fmla="*/ 7 w 437"/>
                  <a:gd name="T59" fmla="*/ 396 h 1385"/>
                  <a:gd name="T60" fmla="*/ 0 w 437"/>
                  <a:gd name="T61" fmla="*/ 435 h 1385"/>
                  <a:gd name="T62" fmla="*/ 7 w 437"/>
                  <a:gd name="T63" fmla="*/ 499 h 1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7" h="1385">
                    <a:moveTo>
                      <a:pt x="13" y="543"/>
                    </a:moveTo>
                    <a:lnTo>
                      <a:pt x="19" y="596"/>
                    </a:lnTo>
                    <a:lnTo>
                      <a:pt x="21" y="645"/>
                    </a:lnTo>
                    <a:lnTo>
                      <a:pt x="28" y="756"/>
                    </a:lnTo>
                    <a:lnTo>
                      <a:pt x="34" y="858"/>
                    </a:lnTo>
                    <a:lnTo>
                      <a:pt x="43" y="965"/>
                    </a:lnTo>
                    <a:lnTo>
                      <a:pt x="45" y="993"/>
                    </a:lnTo>
                    <a:lnTo>
                      <a:pt x="51" y="1017"/>
                    </a:lnTo>
                    <a:lnTo>
                      <a:pt x="64" y="1050"/>
                    </a:lnTo>
                    <a:lnTo>
                      <a:pt x="84" y="1207"/>
                    </a:lnTo>
                    <a:lnTo>
                      <a:pt x="84" y="1240"/>
                    </a:lnTo>
                    <a:lnTo>
                      <a:pt x="83" y="1254"/>
                    </a:lnTo>
                    <a:lnTo>
                      <a:pt x="85" y="1271"/>
                    </a:lnTo>
                    <a:lnTo>
                      <a:pt x="96" y="1289"/>
                    </a:lnTo>
                    <a:lnTo>
                      <a:pt x="108" y="1307"/>
                    </a:lnTo>
                    <a:lnTo>
                      <a:pt x="133" y="1320"/>
                    </a:lnTo>
                    <a:lnTo>
                      <a:pt x="165" y="1328"/>
                    </a:lnTo>
                    <a:lnTo>
                      <a:pt x="226" y="1335"/>
                    </a:lnTo>
                    <a:lnTo>
                      <a:pt x="267" y="1339"/>
                    </a:lnTo>
                    <a:lnTo>
                      <a:pt x="288" y="1341"/>
                    </a:lnTo>
                    <a:lnTo>
                      <a:pt x="339" y="1385"/>
                    </a:lnTo>
                    <a:lnTo>
                      <a:pt x="365" y="1380"/>
                    </a:lnTo>
                    <a:lnTo>
                      <a:pt x="356" y="1269"/>
                    </a:lnTo>
                    <a:lnTo>
                      <a:pt x="335" y="1174"/>
                    </a:lnTo>
                    <a:lnTo>
                      <a:pt x="298" y="1002"/>
                    </a:lnTo>
                    <a:lnTo>
                      <a:pt x="245" y="837"/>
                    </a:lnTo>
                    <a:lnTo>
                      <a:pt x="230" y="765"/>
                    </a:lnTo>
                    <a:lnTo>
                      <a:pt x="221" y="702"/>
                    </a:lnTo>
                    <a:lnTo>
                      <a:pt x="227" y="621"/>
                    </a:lnTo>
                    <a:lnTo>
                      <a:pt x="248" y="528"/>
                    </a:lnTo>
                    <a:lnTo>
                      <a:pt x="259" y="498"/>
                    </a:lnTo>
                    <a:lnTo>
                      <a:pt x="271" y="460"/>
                    </a:lnTo>
                    <a:lnTo>
                      <a:pt x="286" y="489"/>
                    </a:lnTo>
                    <a:lnTo>
                      <a:pt x="292" y="531"/>
                    </a:lnTo>
                    <a:lnTo>
                      <a:pt x="338" y="516"/>
                    </a:lnTo>
                    <a:lnTo>
                      <a:pt x="383" y="507"/>
                    </a:lnTo>
                    <a:lnTo>
                      <a:pt x="437" y="501"/>
                    </a:lnTo>
                    <a:lnTo>
                      <a:pt x="422" y="403"/>
                    </a:lnTo>
                    <a:lnTo>
                      <a:pt x="413" y="318"/>
                    </a:lnTo>
                    <a:lnTo>
                      <a:pt x="383" y="197"/>
                    </a:lnTo>
                    <a:lnTo>
                      <a:pt x="377" y="143"/>
                    </a:lnTo>
                    <a:lnTo>
                      <a:pt x="298" y="99"/>
                    </a:lnTo>
                    <a:lnTo>
                      <a:pt x="221" y="54"/>
                    </a:lnTo>
                    <a:lnTo>
                      <a:pt x="131" y="0"/>
                    </a:lnTo>
                    <a:lnTo>
                      <a:pt x="134" y="45"/>
                    </a:lnTo>
                    <a:lnTo>
                      <a:pt x="134" y="64"/>
                    </a:lnTo>
                    <a:lnTo>
                      <a:pt x="128" y="90"/>
                    </a:lnTo>
                    <a:lnTo>
                      <a:pt x="122" y="107"/>
                    </a:lnTo>
                    <a:lnTo>
                      <a:pt x="113" y="125"/>
                    </a:lnTo>
                    <a:lnTo>
                      <a:pt x="102" y="154"/>
                    </a:lnTo>
                    <a:lnTo>
                      <a:pt x="83" y="197"/>
                    </a:lnTo>
                    <a:lnTo>
                      <a:pt x="69" y="230"/>
                    </a:lnTo>
                    <a:lnTo>
                      <a:pt x="57" y="233"/>
                    </a:lnTo>
                    <a:lnTo>
                      <a:pt x="42" y="237"/>
                    </a:lnTo>
                    <a:lnTo>
                      <a:pt x="30" y="249"/>
                    </a:lnTo>
                    <a:lnTo>
                      <a:pt x="30" y="263"/>
                    </a:lnTo>
                    <a:lnTo>
                      <a:pt x="28" y="306"/>
                    </a:lnTo>
                    <a:lnTo>
                      <a:pt x="24" y="344"/>
                    </a:lnTo>
                    <a:lnTo>
                      <a:pt x="13" y="378"/>
                    </a:lnTo>
                    <a:lnTo>
                      <a:pt x="7" y="396"/>
                    </a:lnTo>
                    <a:lnTo>
                      <a:pt x="1" y="418"/>
                    </a:lnTo>
                    <a:lnTo>
                      <a:pt x="0" y="435"/>
                    </a:lnTo>
                    <a:lnTo>
                      <a:pt x="4" y="461"/>
                    </a:lnTo>
                    <a:lnTo>
                      <a:pt x="7" y="499"/>
                    </a:lnTo>
                    <a:lnTo>
                      <a:pt x="13" y="543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28" name="Group 16"/>
            <p:cNvGrpSpPr>
              <a:grpSpLocks/>
            </p:cNvGrpSpPr>
            <p:nvPr/>
          </p:nvGrpSpPr>
          <p:grpSpPr bwMode="auto">
            <a:xfrm>
              <a:off x="3493" y="467"/>
              <a:ext cx="452" cy="773"/>
              <a:chOff x="2979" y="522"/>
              <a:chExt cx="452" cy="773"/>
            </a:xfrm>
          </p:grpSpPr>
          <p:grpSp>
            <p:nvGrpSpPr>
              <p:cNvPr id="755729" name="Group 17"/>
              <p:cNvGrpSpPr>
                <a:grpSpLocks/>
              </p:cNvGrpSpPr>
              <p:nvPr/>
            </p:nvGrpSpPr>
            <p:grpSpPr bwMode="auto">
              <a:xfrm>
                <a:off x="3084" y="909"/>
                <a:ext cx="235" cy="386"/>
                <a:chOff x="3084" y="909"/>
                <a:chExt cx="235" cy="386"/>
              </a:xfrm>
            </p:grpSpPr>
            <p:sp>
              <p:nvSpPr>
                <p:cNvPr id="755730" name="Freeform 18"/>
                <p:cNvSpPr>
                  <a:spLocks/>
                </p:cNvSpPr>
                <p:nvPr/>
              </p:nvSpPr>
              <p:spPr bwMode="auto">
                <a:xfrm>
                  <a:off x="3086" y="909"/>
                  <a:ext cx="233" cy="386"/>
                </a:xfrm>
                <a:custGeom>
                  <a:avLst/>
                  <a:gdLst>
                    <a:gd name="T0" fmla="*/ 201 w 233"/>
                    <a:gd name="T1" fmla="*/ 0 h 386"/>
                    <a:gd name="T2" fmla="*/ 212 w 233"/>
                    <a:gd name="T3" fmla="*/ 109 h 386"/>
                    <a:gd name="T4" fmla="*/ 219 w 233"/>
                    <a:gd name="T5" fmla="*/ 167 h 386"/>
                    <a:gd name="T6" fmla="*/ 225 w 233"/>
                    <a:gd name="T7" fmla="*/ 187 h 386"/>
                    <a:gd name="T8" fmla="*/ 233 w 233"/>
                    <a:gd name="T9" fmla="*/ 236 h 386"/>
                    <a:gd name="T10" fmla="*/ 228 w 233"/>
                    <a:gd name="T11" fmla="*/ 274 h 386"/>
                    <a:gd name="T12" fmla="*/ 219 w 233"/>
                    <a:gd name="T13" fmla="*/ 313 h 386"/>
                    <a:gd name="T14" fmla="*/ 204 w 233"/>
                    <a:gd name="T15" fmla="*/ 349 h 386"/>
                    <a:gd name="T16" fmla="*/ 188 w 233"/>
                    <a:gd name="T17" fmla="*/ 368 h 386"/>
                    <a:gd name="T18" fmla="*/ 160 w 233"/>
                    <a:gd name="T19" fmla="*/ 380 h 386"/>
                    <a:gd name="T20" fmla="*/ 124 w 233"/>
                    <a:gd name="T21" fmla="*/ 386 h 386"/>
                    <a:gd name="T22" fmla="*/ 86 w 233"/>
                    <a:gd name="T23" fmla="*/ 380 h 386"/>
                    <a:gd name="T24" fmla="*/ 55 w 233"/>
                    <a:gd name="T25" fmla="*/ 365 h 386"/>
                    <a:gd name="T26" fmla="*/ 36 w 233"/>
                    <a:gd name="T27" fmla="*/ 349 h 386"/>
                    <a:gd name="T28" fmla="*/ 19 w 233"/>
                    <a:gd name="T29" fmla="*/ 325 h 386"/>
                    <a:gd name="T30" fmla="*/ 3 w 233"/>
                    <a:gd name="T31" fmla="*/ 291 h 386"/>
                    <a:gd name="T32" fmla="*/ 0 w 233"/>
                    <a:gd name="T33" fmla="*/ 269 h 386"/>
                    <a:gd name="T34" fmla="*/ 3 w 233"/>
                    <a:gd name="T35" fmla="*/ 247 h 386"/>
                    <a:gd name="T36" fmla="*/ 10 w 233"/>
                    <a:gd name="T37" fmla="*/ 229 h 386"/>
                    <a:gd name="T38" fmla="*/ 21 w 233"/>
                    <a:gd name="T39" fmla="*/ 212 h 386"/>
                    <a:gd name="T40" fmla="*/ 43 w 233"/>
                    <a:gd name="T41" fmla="*/ 194 h 386"/>
                    <a:gd name="T42" fmla="*/ 45 w 233"/>
                    <a:gd name="T43" fmla="*/ 158 h 386"/>
                    <a:gd name="T44" fmla="*/ 43 w 233"/>
                    <a:gd name="T45" fmla="*/ 98 h 386"/>
                    <a:gd name="T46" fmla="*/ 77 w 233"/>
                    <a:gd name="T47" fmla="*/ 98 h 386"/>
                    <a:gd name="T48" fmla="*/ 101 w 233"/>
                    <a:gd name="T49" fmla="*/ 91 h 386"/>
                    <a:gd name="T50" fmla="*/ 124 w 233"/>
                    <a:gd name="T51" fmla="*/ 79 h 386"/>
                    <a:gd name="T52" fmla="*/ 140 w 233"/>
                    <a:gd name="T53" fmla="*/ 58 h 386"/>
                    <a:gd name="T54" fmla="*/ 161 w 233"/>
                    <a:gd name="T55" fmla="*/ 31 h 386"/>
                    <a:gd name="T56" fmla="*/ 201 w 233"/>
                    <a:gd name="T57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3" h="386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4"/>
                      </a:lnTo>
                      <a:lnTo>
                        <a:pt x="219" y="313"/>
                      </a:lnTo>
                      <a:lnTo>
                        <a:pt x="204" y="349"/>
                      </a:lnTo>
                      <a:lnTo>
                        <a:pt x="188" y="368"/>
                      </a:lnTo>
                      <a:lnTo>
                        <a:pt x="160" y="380"/>
                      </a:lnTo>
                      <a:lnTo>
                        <a:pt x="124" y="386"/>
                      </a:lnTo>
                      <a:lnTo>
                        <a:pt x="86" y="380"/>
                      </a:lnTo>
                      <a:lnTo>
                        <a:pt x="55" y="365"/>
                      </a:lnTo>
                      <a:lnTo>
                        <a:pt x="36" y="349"/>
                      </a:lnTo>
                      <a:lnTo>
                        <a:pt x="19" y="325"/>
                      </a:lnTo>
                      <a:lnTo>
                        <a:pt x="3" y="291"/>
                      </a:lnTo>
                      <a:lnTo>
                        <a:pt x="0" y="269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1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31" name="Freeform 19"/>
                <p:cNvSpPr>
                  <a:spLocks/>
                </p:cNvSpPr>
                <p:nvPr/>
              </p:nvSpPr>
              <p:spPr bwMode="auto">
                <a:xfrm>
                  <a:off x="3084" y="909"/>
                  <a:ext cx="233" cy="351"/>
                </a:xfrm>
                <a:custGeom>
                  <a:avLst/>
                  <a:gdLst>
                    <a:gd name="T0" fmla="*/ 201 w 233"/>
                    <a:gd name="T1" fmla="*/ 0 h 351"/>
                    <a:gd name="T2" fmla="*/ 212 w 233"/>
                    <a:gd name="T3" fmla="*/ 109 h 351"/>
                    <a:gd name="T4" fmla="*/ 219 w 233"/>
                    <a:gd name="T5" fmla="*/ 167 h 351"/>
                    <a:gd name="T6" fmla="*/ 225 w 233"/>
                    <a:gd name="T7" fmla="*/ 187 h 351"/>
                    <a:gd name="T8" fmla="*/ 233 w 233"/>
                    <a:gd name="T9" fmla="*/ 236 h 351"/>
                    <a:gd name="T10" fmla="*/ 228 w 233"/>
                    <a:gd name="T11" fmla="*/ 275 h 351"/>
                    <a:gd name="T12" fmla="*/ 219 w 233"/>
                    <a:gd name="T13" fmla="*/ 313 h 351"/>
                    <a:gd name="T14" fmla="*/ 205 w 233"/>
                    <a:gd name="T15" fmla="*/ 349 h 351"/>
                    <a:gd name="T16" fmla="*/ 196 w 233"/>
                    <a:gd name="T17" fmla="*/ 329 h 351"/>
                    <a:gd name="T18" fmla="*/ 179 w 233"/>
                    <a:gd name="T19" fmla="*/ 322 h 351"/>
                    <a:gd name="T20" fmla="*/ 166 w 233"/>
                    <a:gd name="T21" fmla="*/ 326 h 351"/>
                    <a:gd name="T22" fmla="*/ 155 w 233"/>
                    <a:gd name="T23" fmla="*/ 336 h 351"/>
                    <a:gd name="T24" fmla="*/ 136 w 233"/>
                    <a:gd name="T25" fmla="*/ 351 h 351"/>
                    <a:gd name="T26" fmla="*/ 111 w 233"/>
                    <a:gd name="T27" fmla="*/ 351 h 351"/>
                    <a:gd name="T28" fmla="*/ 122 w 233"/>
                    <a:gd name="T29" fmla="*/ 332 h 351"/>
                    <a:gd name="T30" fmla="*/ 145 w 233"/>
                    <a:gd name="T31" fmla="*/ 303 h 351"/>
                    <a:gd name="T32" fmla="*/ 168 w 233"/>
                    <a:gd name="T33" fmla="*/ 284 h 351"/>
                    <a:gd name="T34" fmla="*/ 181 w 233"/>
                    <a:gd name="T35" fmla="*/ 270 h 351"/>
                    <a:gd name="T36" fmla="*/ 187 w 233"/>
                    <a:gd name="T37" fmla="*/ 250 h 351"/>
                    <a:gd name="T38" fmla="*/ 190 w 233"/>
                    <a:gd name="T39" fmla="*/ 231 h 351"/>
                    <a:gd name="T40" fmla="*/ 191 w 233"/>
                    <a:gd name="T41" fmla="*/ 209 h 351"/>
                    <a:gd name="T42" fmla="*/ 188 w 233"/>
                    <a:gd name="T43" fmla="*/ 186 h 351"/>
                    <a:gd name="T44" fmla="*/ 190 w 233"/>
                    <a:gd name="T45" fmla="*/ 153 h 351"/>
                    <a:gd name="T46" fmla="*/ 178 w 233"/>
                    <a:gd name="T47" fmla="*/ 156 h 351"/>
                    <a:gd name="T48" fmla="*/ 148 w 233"/>
                    <a:gd name="T49" fmla="*/ 157 h 351"/>
                    <a:gd name="T50" fmla="*/ 123 w 233"/>
                    <a:gd name="T51" fmla="*/ 155 h 351"/>
                    <a:gd name="T52" fmla="*/ 97 w 233"/>
                    <a:gd name="T53" fmla="*/ 151 h 351"/>
                    <a:gd name="T54" fmla="*/ 78 w 233"/>
                    <a:gd name="T55" fmla="*/ 144 h 351"/>
                    <a:gd name="T56" fmla="*/ 63 w 233"/>
                    <a:gd name="T57" fmla="*/ 137 h 351"/>
                    <a:gd name="T58" fmla="*/ 63 w 233"/>
                    <a:gd name="T59" fmla="*/ 159 h 351"/>
                    <a:gd name="T60" fmla="*/ 63 w 233"/>
                    <a:gd name="T61" fmla="*/ 187 h 351"/>
                    <a:gd name="T62" fmla="*/ 57 w 233"/>
                    <a:gd name="T63" fmla="*/ 212 h 351"/>
                    <a:gd name="T64" fmla="*/ 56 w 233"/>
                    <a:gd name="T65" fmla="*/ 236 h 351"/>
                    <a:gd name="T66" fmla="*/ 65 w 233"/>
                    <a:gd name="T67" fmla="*/ 261 h 351"/>
                    <a:gd name="T68" fmla="*/ 75 w 233"/>
                    <a:gd name="T69" fmla="*/ 282 h 351"/>
                    <a:gd name="T70" fmla="*/ 89 w 233"/>
                    <a:gd name="T71" fmla="*/ 306 h 351"/>
                    <a:gd name="T72" fmla="*/ 82 w 233"/>
                    <a:gd name="T73" fmla="*/ 324 h 351"/>
                    <a:gd name="T74" fmla="*/ 70 w 233"/>
                    <a:gd name="T75" fmla="*/ 313 h 351"/>
                    <a:gd name="T76" fmla="*/ 49 w 233"/>
                    <a:gd name="T77" fmla="*/ 299 h 351"/>
                    <a:gd name="T78" fmla="*/ 36 w 233"/>
                    <a:gd name="T79" fmla="*/ 286 h 351"/>
                    <a:gd name="T80" fmla="*/ 18 w 233"/>
                    <a:gd name="T81" fmla="*/ 277 h 351"/>
                    <a:gd name="T82" fmla="*/ 0 w 233"/>
                    <a:gd name="T83" fmla="*/ 270 h 351"/>
                    <a:gd name="T84" fmla="*/ 3 w 233"/>
                    <a:gd name="T85" fmla="*/ 247 h 351"/>
                    <a:gd name="T86" fmla="*/ 10 w 233"/>
                    <a:gd name="T87" fmla="*/ 229 h 351"/>
                    <a:gd name="T88" fmla="*/ 21 w 233"/>
                    <a:gd name="T89" fmla="*/ 212 h 351"/>
                    <a:gd name="T90" fmla="*/ 43 w 233"/>
                    <a:gd name="T91" fmla="*/ 194 h 351"/>
                    <a:gd name="T92" fmla="*/ 45 w 233"/>
                    <a:gd name="T93" fmla="*/ 158 h 351"/>
                    <a:gd name="T94" fmla="*/ 43 w 233"/>
                    <a:gd name="T95" fmla="*/ 98 h 351"/>
                    <a:gd name="T96" fmla="*/ 77 w 233"/>
                    <a:gd name="T97" fmla="*/ 98 h 351"/>
                    <a:gd name="T98" fmla="*/ 101 w 233"/>
                    <a:gd name="T99" fmla="*/ 92 h 351"/>
                    <a:gd name="T100" fmla="*/ 124 w 233"/>
                    <a:gd name="T101" fmla="*/ 79 h 351"/>
                    <a:gd name="T102" fmla="*/ 140 w 233"/>
                    <a:gd name="T103" fmla="*/ 58 h 351"/>
                    <a:gd name="T104" fmla="*/ 161 w 233"/>
                    <a:gd name="T105" fmla="*/ 31 h 351"/>
                    <a:gd name="T106" fmla="*/ 201 w 233"/>
                    <a:gd name="T107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33" h="351">
                      <a:moveTo>
                        <a:pt x="201" y="0"/>
                      </a:moveTo>
                      <a:lnTo>
                        <a:pt x="212" y="109"/>
                      </a:lnTo>
                      <a:lnTo>
                        <a:pt x="219" y="167"/>
                      </a:lnTo>
                      <a:lnTo>
                        <a:pt x="225" y="187"/>
                      </a:lnTo>
                      <a:lnTo>
                        <a:pt x="233" y="236"/>
                      </a:lnTo>
                      <a:lnTo>
                        <a:pt x="228" y="275"/>
                      </a:lnTo>
                      <a:lnTo>
                        <a:pt x="219" y="313"/>
                      </a:lnTo>
                      <a:lnTo>
                        <a:pt x="205" y="349"/>
                      </a:lnTo>
                      <a:lnTo>
                        <a:pt x="196" y="329"/>
                      </a:lnTo>
                      <a:lnTo>
                        <a:pt x="179" y="322"/>
                      </a:lnTo>
                      <a:lnTo>
                        <a:pt x="166" y="326"/>
                      </a:lnTo>
                      <a:lnTo>
                        <a:pt x="155" y="336"/>
                      </a:lnTo>
                      <a:lnTo>
                        <a:pt x="136" y="351"/>
                      </a:lnTo>
                      <a:lnTo>
                        <a:pt x="111" y="351"/>
                      </a:lnTo>
                      <a:lnTo>
                        <a:pt x="122" y="332"/>
                      </a:lnTo>
                      <a:lnTo>
                        <a:pt x="145" y="303"/>
                      </a:lnTo>
                      <a:lnTo>
                        <a:pt x="168" y="284"/>
                      </a:lnTo>
                      <a:lnTo>
                        <a:pt x="181" y="270"/>
                      </a:lnTo>
                      <a:lnTo>
                        <a:pt x="187" y="250"/>
                      </a:lnTo>
                      <a:lnTo>
                        <a:pt x="190" y="231"/>
                      </a:lnTo>
                      <a:lnTo>
                        <a:pt x="191" y="209"/>
                      </a:lnTo>
                      <a:lnTo>
                        <a:pt x="188" y="186"/>
                      </a:lnTo>
                      <a:lnTo>
                        <a:pt x="190" y="153"/>
                      </a:lnTo>
                      <a:lnTo>
                        <a:pt x="178" y="156"/>
                      </a:lnTo>
                      <a:lnTo>
                        <a:pt x="148" y="157"/>
                      </a:lnTo>
                      <a:lnTo>
                        <a:pt x="123" y="155"/>
                      </a:lnTo>
                      <a:lnTo>
                        <a:pt x="97" y="151"/>
                      </a:lnTo>
                      <a:lnTo>
                        <a:pt x="78" y="144"/>
                      </a:lnTo>
                      <a:lnTo>
                        <a:pt x="63" y="137"/>
                      </a:lnTo>
                      <a:lnTo>
                        <a:pt x="63" y="159"/>
                      </a:lnTo>
                      <a:lnTo>
                        <a:pt x="63" y="187"/>
                      </a:lnTo>
                      <a:lnTo>
                        <a:pt x="57" y="212"/>
                      </a:lnTo>
                      <a:lnTo>
                        <a:pt x="56" y="236"/>
                      </a:lnTo>
                      <a:lnTo>
                        <a:pt x="65" y="261"/>
                      </a:lnTo>
                      <a:lnTo>
                        <a:pt x="75" y="282"/>
                      </a:lnTo>
                      <a:lnTo>
                        <a:pt x="89" y="306"/>
                      </a:lnTo>
                      <a:lnTo>
                        <a:pt x="82" y="324"/>
                      </a:lnTo>
                      <a:lnTo>
                        <a:pt x="70" y="313"/>
                      </a:lnTo>
                      <a:lnTo>
                        <a:pt x="49" y="299"/>
                      </a:lnTo>
                      <a:lnTo>
                        <a:pt x="36" y="286"/>
                      </a:lnTo>
                      <a:lnTo>
                        <a:pt x="18" y="277"/>
                      </a:lnTo>
                      <a:lnTo>
                        <a:pt x="0" y="270"/>
                      </a:lnTo>
                      <a:lnTo>
                        <a:pt x="3" y="247"/>
                      </a:lnTo>
                      <a:lnTo>
                        <a:pt x="10" y="229"/>
                      </a:lnTo>
                      <a:lnTo>
                        <a:pt x="21" y="212"/>
                      </a:lnTo>
                      <a:lnTo>
                        <a:pt x="43" y="194"/>
                      </a:lnTo>
                      <a:lnTo>
                        <a:pt x="45" y="158"/>
                      </a:lnTo>
                      <a:lnTo>
                        <a:pt x="43" y="98"/>
                      </a:lnTo>
                      <a:lnTo>
                        <a:pt x="77" y="98"/>
                      </a:lnTo>
                      <a:lnTo>
                        <a:pt x="101" y="92"/>
                      </a:lnTo>
                      <a:lnTo>
                        <a:pt x="124" y="79"/>
                      </a:lnTo>
                      <a:lnTo>
                        <a:pt x="140" y="58"/>
                      </a:lnTo>
                      <a:lnTo>
                        <a:pt x="161" y="31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5732" name="Freeform 20"/>
              <p:cNvSpPr>
                <a:spLocks/>
              </p:cNvSpPr>
              <p:nvPr/>
            </p:nvSpPr>
            <p:spPr bwMode="auto">
              <a:xfrm>
                <a:off x="3030" y="553"/>
                <a:ext cx="315" cy="471"/>
              </a:xfrm>
              <a:custGeom>
                <a:avLst/>
                <a:gdLst>
                  <a:gd name="T0" fmla="*/ 29 w 315"/>
                  <a:gd name="T1" fmla="*/ 81 h 471"/>
                  <a:gd name="T2" fmla="*/ 16 w 315"/>
                  <a:gd name="T3" fmla="*/ 111 h 471"/>
                  <a:gd name="T4" fmla="*/ 7 w 315"/>
                  <a:gd name="T5" fmla="*/ 137 h 471"/>
                  <a:gd name="T6" fmla="*/ 1 w 315"/>
                  <a:gd name="T7" fmla="*/ 158 h 471"/>
                  <a:gd name="T8" fmla="*/ 0 w 315"/>
                  <a:gd name="T9" fmla="*/ 174 h 471"/>
                  <a:gd name="T10" fmla="*/ 2 w 315"/>
                  <a:gd name="T11" fmla="*/ 189 h 471"/>
                  <a:gd name="T12" fmla="*/ 5 w 315"/>
                  <a:gd name="T13" fmla="*/ 212 h 471"/>
                  <a:gd name="T14" fmla="*/ 4 w 315"/>
                  <a:gd name="T15" fmla="*/ 223 h 471"/>
                  <a:gd name="T16" fmla="*/ 5 w 315"/>
                  <a:gd name="T17" fmla="*/ 236 h 471"/>
                  <a:gd name="T18" fmla="*/ 11 w 315"/>
                  <a:gd name="T19" fmla="*/ 253 h 471"/>
                  <a:gd name="T20" fmla="*/ 13 w 315"/>
                  <a:gd name="T21" fmla="*/ 263 h 471"/>
                  <a:gd name="T22" fmla="*/ 10 w 315"/>
                  <a:gd name="T23" fmla="*/ 293 h 471"/>
                  <a:gd name="T24" fmla="*/ 13 w 315"/>
                  <a:gd name="T25" fmla="*/ 314 h 471"/>
                  <a:gd name="T26" fmla="*/ 19 w 315"/>
                  <a:gd name="T27" fmla="*/ 335 h 471"/>
                  <a:gd name="T28" fmla="*/ 29 w 315"/>
                  <a:gd name="T29" fmla="*/ 360 h 471"/>
                  <a:gd name="T30" fmla="*/ 41 w 315"/>
                  <a:gd name="T31" fmla="*/ 386 h 471"/>
                  <a:gd name="T32" fmla="*/ 52 w 315"/>
                  <a:gd name="T33" fmla="*/ 410 h 471"/>
                  <a:gd name="T34" fmla="*/ 59 w 315"/>
                  <a:gd name="T35" fmla="*/ 429 h 471"/>
                  <a:gd name="T36" fmla="*/ 65 w 315"/>
                  <a:gd name="T37" fmla="*/ 449 h 471"/>
                  <a:gd name="T38" fmla="*/ 74 w 315"/>
                  <a:gd name="T39" fmla="*/ 461 h 471"/>
                  <a:gd name="T40" fmla="*/ 87 w 315"/>
                  <a:gd name="T41" fmla="*/ 468 h 471"/>
                  <a:gd name="T42" fmla="*/ 108 w 315"/>
                  <a:gd name="T43" fmla="*/ 471 h 471"/>
                  <a:gd name="T44" fmla="*/ 137 w 315"/>
                  <a:gd name="T45" fmla="*/ 468 h 471"/>
                  <a:gd name="T46" fmla="*/ 162 w 315"/>
                  <a:gd name="T47" fmla="*/ 462 h 471"/>
                  <a:gd name="T48" fmla="*/ 176 w 315"/>
                  <a:gd name="T49" fmla="*/ 452 h 471"/>
                  <a:gd name="T50" fmla="*/ 197 w 315"/>
                  <a:gd name="T51" fmla="*/ 438 h 471"/>
                  <a:gd name="T52" fmla="*/ 219 w 315"/>
                  <a:gd name="T53" fmla="*/ 410 h 471"/>
                  <a:gd name="T54" fmla="*/ 255 w 315"/>
                  <a:gd name="T55" fmla="*/ 359 h 471"/>
                  <a:gd name="T56" fmla="*/ 264 w 315"/>
                  <a:gd name="T57" fmla="*/ 343 h 471"/>
                  <a:gd name="T58" fmla="*/ 271 w 315"/>
                  <a:gd name="T59" fmla="*/ 347 h 471"/>
                  <a:gd name="T60" fmla="*/ 282 w 315"/>
                  <a:gd name="T61" fmla="*/ 347 h 471"/>
                  <a:gd name="T62" fmla="*/ 288 w 315"/>
                  <a:gd name="T63" fmla="*/ 332 h 471"/>
                  <a:gd name="T64" fmla="*/ 298 w 315"/>
                  <a:gd name="T65" fmla="*/ 301 h 471"/>
                  <a:gd name="T66" fmla="*/ 306 w 315"/>
                  <a:gd name="T67" fmla="*/ 272 h 471"/>
                  <a:gd name="T68" fmla="*/ 304 w 315"/>
                  <a:gd name="T69" fmla="*/ 233 h 471"/>
                  <a:gd name="T70" fmla="*/ 312 w 315"/>
                  <a:gd name="T71" fmla="*/ 167 h 471"/>
                  <a:gd name="T72" fmla="*/ 315 w 315"/>
                  <a:gd name="T73" fmla="*/ 127 h 471"/>
                  <a:gd name="T74" fmla="*/ 313 w 315"/>
                  <a:gd name="T75" fmla="*/ 94 h 471"/>
                  <a:gd name="T76" fmla="*/ 306 w 315"/>
                  <a:gd name="T77" fmla="*/ 70 h 471"/>
                  <a:gd name="T78" fmla="*/ 285 w 315"/>
                  <a:gd name="T79" fmla="*/ 39 h 471"/>
                  <a:gd name="T80" fmla="*/ 255 w 315"/>
                  <a:gd name="T81" fmla="*/ 18 h 471"/>
                  <a:gd name="T82" fmla="*/ 222 w 315"/>
                  <a:gd name="T83" fmla="*/ 6 h 471"/>
                  <a:gd name="T84" fmla="*/ 186 w 315"/>
                  <a:gd name="T85" fmla="*/ 0 h 471"/>
                  <a:gd name="T86" fmla="*/ 149 w 315"/>
                  <a:gd name="T87" fmla="*/ 0 h 471"/>
                  <a:gd name="T88" fmla="*/ 114 w 315"/>
                  <a:gd name="T89" fmla="*/ 6 h 471"/>
                  <a:gd name="T90" fmla="*/ 80 w 315"/>
                  <a:gd name="T91" fmla="*/ 22 h 471"/>
                  <a:gd name="T92" fmla="*/ 55 w 315"/>
                  <a:gd name="T93" fmla="*/ 43 h 471"/>
                  <a:gd name="T94" fmla="*/ 29 w 315"/>
                  <a:gd name="T95" fmla="*/ 81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5" h="471">
                    <a:moveTo>
                      <a:pt x="29" y="81"/>
                    </a:moveTo>
                    <a:lnTo>
                      <a:pt x="16" y="111"/>
                    </a:lnTo>
                    <a:lnTo>
                      <a:pt x="7" y="137"/>
                    </a:lnTo>
                    <a:lnTo>
                      <a:pt x="1" y="158"/>
                    </a:lnTo>
                    <a:lnTo>
                      <a:pt x="0" y="174"/>
                    </a:lnTo>
                    <a:lnTo>
                      <a:pt x="2" y="189"/>
                    </a:lnTo>
                    <a:lnTo>
                      <a:pt x="5" y="212"/>
                    </a:lnTo>
                    <a:lnTo>
                      <a:pt x="4" y="223"/>
                    </a:lnTo>
                    <a:lnTo>
                      <a:pt x="5" y="236"/>
                    </a:lnTo>
                    <a:lnTo>
                      <a:pt x="11" y="253"/>
                    </a:lnTo>
                    <a:lnTo>
                      <a:pt x="13" y="263"/>
                    </a:lnTo>
                    <a:lnTo>
                      <a:pt x="10" y="293"/>
                    </a:lnTo>
                    <a:lnTo>
                      <a:pt x="13" y="314"/>
                    </a:lnTo>
                    <a:lnTo>
                      <a:pt x="19" y="335"/>
                    </a:lnTo>
                    <a:lnTo>
                      <a:pt x="29" y="360"/>
                    </a:lnTo>
                    <a:lnTo>
                      <a:pt x="41" y="386"/>
                    </a:lnTo>
                    <a:lnTo>
                      <a:pt x="52" y="410"/>
                    </a:lnTo>
                    <a:lnTo>
                      <a:pt x="59" y="429"/>
                    </a:lnTo>
                    <a:lnTo>
                      <a:pt x="65" y="449"/>
                    </a:lnTo>
                    <a:lnTo>
                      <a:pt x="74" y="461"/>
                    </a:lnTo>
                    <a:lnTo>
                      <a:pt x="87" y="468"/>
                    </a:lnTo>
                    <a:lnTo>
                      <a:pt x="108" y="471"/>
                    </a:lnTo>
                    <a:lnTo>
                      <a:pt x="137" y="468"/>
                    </a:lnTo>
                    <a:lnTo>
                      <a:pt x="162" y="462"/>
                    </a:lnTo>
                    <a:lnTo>
                      <a:pt x="176" y="452"/>
                    </a:lnTo>
                    <a:lnTo>
                      <a:pt x="197" y="438"/>
                    </a:lnTo>
                    <a:lnTo>
                      <a:pt x="219" y="410"/>
                    </a:lnTo>
                    <a:lnTo>
                      <a:pt x="255" y="359"/>
                    </a:lnTo>
                    <a:lnTo>
                      <a:pt x="264" y="343"/>
                    </a:lnTo>
                    <a:lnTo>
                      <a:pt x="271" y="347"/>
                    </a:lnTo>
                    <a:lnTo>
                      <a:pt x="282" y="347"/>
                    </a:lnTo>
                    <a:lnTo>
                      <a:pt x="288" y="332"/>
                    </a:lnTo>
                    <a:lnTo>
                      <a:pt x="298" y="301"/>
                    </a:lnTo>
                    <a:lnTo>
                      <a:pt x="306" y="272"/>
                    </a:lnTo>
                    <a:lnTo>
                      <a:pt x="304" y="233"/>
                    </a:lnTo>
                    <a:lnTo>
                      <a:pt x="312" y="167"/>
                    </a:lnTo>
                    <a:lnTo>
                      <a:pt x="315" y="127"/>
                    </a:lnTo>
                    <a:lnTo>
                      <a:pt x="313" y="94"/>
                    </a:lnTo>
                    <a:lnTo>
                      <a:pt x="306" y="70"/>
                    </a:lnTo>
                    <a:lnTo>
                      <a:pt x="285" y="39"/>
                    </a:lnTo>
                    <a:lnTo>
                      <a:pt x="255" y="18"/>
                    </a:lnTo>
                    <a:lnTo>
                      <a:pt x="222" y="6"/>
                    </a:lnTo>
                    <a:lnTo>
                      <a:pt x="186" y="0"/>
                    </a:lnTo>
                    <a:lnTo>
                      <a:pt x="149" y="0"/>
                    </a:lnTo>
                    <a:lnTo>
                      <a:pt x="114" y="6"/>
                    </a:lnTo>
                    <a:lnTo>
                      <a:pt x="80" y="22"/>
                    </a:lnTo>
                    <a:lnTo>
                      <a:pt x="55" y="43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5733" name="Group 21"/>
              <p:cNvGrpSpPr>
                <a:grpSpLocks/>
              </p:cNvGrpSpPr>
              <p:nvPr/>
            </p:nvGrpSpPr>
            <p:grpSpPr bwMode="auto">
              <a:xfrm>
                <a:off x="2979" y="522"/>
                <a:ext cx="452" cy="577"/>
                <a:chOff x="2979" y="522"/>
                <a:chExt cx="452" cy="577"/>
              </a:xfrm>
            </p:grpSpPr>
            <p:grpSp>
              <p:nvGrpSpPr>
                <p:cNvPr id="755734" name="Group 22"/>
                <p:cNvGrpSpPr>
                  <a:grpSpLocks/>
                </p:cNvGrpSpPr>
                <p:nvPr/>
              </p:nvGrpSpPr>
              <p:grpSpPr bwMode="auto">
                <a:xfrm>
                  <a:off x="2979" y="522"/>
                  <a:ext cx="452" cy="577"/>
                  <a:chOff x="2979" y="522"/>
                  <a:chExt cx="452" cy="577"/>
                </a:xfrm>
              </p:grpSpPr>
              <p:sp>
                <p:nvSpPr>
                  <p:cNvPr id="755735" name="Freeform 23"/>
                  <p:cNvSpPr>
                    <a:spLocks/>
                  </p:cNvSpPr>
                  <p:nvPr/>
                </p:nvSpPr>
                <p:spPr bwMode="auto">
                  <a:xfrm>
                    <a:off x="3083" y="664"/>
                    <a:ext cx="38" cy="57"/>
                  </a:xfrm>
                  <a:custGeom>
                    <a:avLst/>
                    <a:gdLst>
                      <a:gd name="T0" fmla="*/ 6 w 38"/>
                      <a:gd name="T1" fmla="*/ 0 h 57"/>
                      <a:gd name="T2" fmla="*/ 1 w 38"/>
                      <a:gd name="T3" fmla="*/ 9 h 57"/>
                      <a:gd name="T4" fmla="*/ 0 w 38"/>
                      <a:gd name="T5" fmla="*/ 20 h 57"/>
                      <a:gd name="T6" fmla="*/ 3 w 38"/>
                      <a:gd name="T7" fmla="*/ 30 h 57"/>
                      <a:gd name="T8" fmla="*/ 10 w 38"/>
                      <a:gd name="T9" fmla="*/ 37 h 57"/>
                      <a:gd name="T10" fmla="*/ 20 w 38"/>
                      <a:gd name="T11" fmla="*/ 46 h 57"/>
                      <a:gd name="T12" fmla="*/ 38 w 38"/>
                      <a:gd name="T13" fmla="*/ 57 h 57"/>
                      <a:gd name="T14" fmla="*/ 22 w 38"/>
                      <a:gd name="T15" fmla="*/ 41 h 57"/>
                      <a:gd name="T16" fmla="*/ 16 w 38"/>
                      <a:gd name="T17" fmla="*/ 33 h 57"/>
                      <a:gd name="T18" fmla="*/ 12 w 38"/>
                      <a:gd name="T19" fmla="*/ 26 h 57"/>
                      <a:gd name="T20" fmla="*/ 8 w 38"/>
                      <a:gd name="T21" fmla="*/ 16 h 57"/>
                      <a:gd name="T22" fmla="*/ 6 w 38"/>
                      <a:gd name="T23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8" h="57">
                        <a:moveTo>
                          <a:pt x="6" y="0"/>
                        </a:moveTo>
                        <a:lnTo>
                          <a:pt x="1" y="9"/>
                        </a:lnTo>
                        <a:lnTo>
                          <a:pt x="0" y="20"/>
                        </a:lnTo>
                        <a:lnTo>
                          <a:pt x="3" y="30"/>
                        </a:lnTo>
                        <a:lnTo>
                          <a:pt x="10" y="37"/>
                        </a:lnTo>
                        <a:lnTo>
                          <a:pt x="20" y="46"/>
                        </a:lnTo>
                        <a:lnTo>
                          <a:pt x="38" y="57"/>
                        </a:lnTo>
                        <a:lnTo>
                          <a:pt x="22" y="41"/>
                        </a:lnTo>
                        <a:lnTo>
                          <a:pt x="16" y="33"/>
                        </a:lnTo>
                        <a:lnTo>
                          <a:pt x="12" y="26"/>
                        </a:lnTo>
                        <a:lnTo>
                          <a:pt x="8" y="16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36" name="Freeform 24"/>
                  <p:cNvSpPr>
                    <a:spLocks/>
                  </p:cNvSpPr>
                  <p:nvPr/>
                </p:nvSpPr>
                <p:spPr bwMode="auto">
                  <a:xfrm>
                    <a:off x="2979" y="522"/>
                    <a:ext cx="452" cy="577"/>
                  </a:xfrm>
                  <a:custGeom>
                    <a:avLst/>
                    <a:gdLst>
                      <a:gd name="T0" fmla="*/ 41 w 452"/>
                      <a:gd name="T1" fmla="*/ 88 h 577"/>
                      <a:gd name="T2" fmla="*/ 6 w 452"/>
                      <a:gd name="T3" fmla="*/ 122 h 577"/>
                      <a:gd name="T4" fmla="*/ 10 w 452"/>
                      <a:gd name="T5" fmla="*/ 167 h 577"/>
                      <a:gd name="T6" fmla="*/ 11 w 452"/>
                      <a:gd name="T7" fmla="*/ 129 h 577"/>
                      <a:gd name="T8" fmla="*/ 41 w 452"/>
                      <a:gd name="T9" fmla="*/ 104 h 577"/>
                      <a:gd name="T10" fmla="*/ 17 w 452"/>
                      <a:gd name="T11" fmla="*/ 141 h 577"/>
                      <a:gd name="T12" fmla="*/ 46 w 452"/>
                      <a:gd name="T13" fmla="*/ 111 h 577"/>
                      <a:gd name="T14" fmla="*/ 24 w 452"/>
                      <a:gd name="T15" fmla="*/ 146 h 577"/>
                      <a:gd name="T16" fmla="*/ 43 w 452"/>
                      <a:gd name="T17" fmla="*/ 191 h 577"/>
                      <a:gd name="T18" fmla="*/ 30 w 452"/>
                      <a:gd name="T19" fmla="*/ 140 h 577"/>
                      <a:gd name="T20" fmla="*/ 45 w 452"/>
                      <a:gd name="T21" fmla="*/ 126 h 577"/>
                      <a:gd name="T22" fmla="*/ 48 w 452"/>
                      <a:gd name="T23" fmla="*/ 164 h 577"/>
                      <a:gd name="T24" fmla="*/ 53 w 452"/>
                      <a:gd name="T25" fmla="*/ 165 h 577"/>
                      <a:gd name="T26" fmla="*/ 60 w 452"/>
                      <a:gd name="T27" fmla="*/ 128 h 577"/>
                      <a:gd name="T28" fmla="*/ 66 w 452"/>
                      <a:gd name="T29" fmla="*/ 173 h 577"/>
                      <a:gd name="T30" fmla="*/ 65 w 452"/>
                      <a:gd name="T31" fmla="*/ 153 h 577"/>
                      <a:gd name="T32" fmla="*/ 75 w 452"/>
                      <a:gd name="T33" fmla="*/ 160 h 577"/>
                      <a:gd name="T34" fmla="*/ 81 w 452"/>
                      <a:gd name="T35" fmla="*/ 167 h 577"/>
                      <a:gd name="T36" fmla="*/ 93 w 452"/>
                      <a:gd name="T37" fmla="*/ 184 h 577"/>
                      <a:gd name="T38" fmla="*/ 112 w 452"/>
                      <a:gd name="T39" fmla="*/ 204 h 577"/>
                      <a:gd name="T40" fmla="*/ 85 w 452"/>
                      <a:gd name="T41" fmla="*/ 149 h 577"/>
                      <a:gd name="T42" fmla="*/ 98 w 452"/>
                      <a:gd name="T43" fmla="*/ 171 h 577"/>
                      <a:gd name="T44" fmla="*/ 99 w 452"/>
                      <a:gd name="T45" fmla="*/ 162 h 577"/>
                      <a:gd name="T46" fmla="*/ 125 w 452"/>
                      <a:gd name="T47" fmla="*/ 161 h 577"/>
                      <a:gd name="T48" fmla="*/ 128 w 452"/>
                      <a:gd name="T49" fmla="*/ 151 h 577"/>
                      <a:gd name="T50" fmla="*/ 147 w 452"/>
                      <a:gd name="T51" fmla="*/ 178 h 577"/>
                      <a:gd name="T52" fmla="*/ 147 w 452"/>
                      <a:gd name="T53" fmla="*/ 164 h 577"/>
                      <a:gd name="T54" fmla="*/ 155 w 452"/>
                      <a:gd name="T55" fmla="*/ 162 h 577"/>
                      <a:gd name="T56" fmla="*/ 161 w 452"/>
                      <a:gd name="T57" fmla="*/ 157 h 577"/>
                      <a:gd name="T58" fmla="*/ 188 w 452"/>
                      <a:gd name="T59" fmla="*/ 128 h 577"/>
                      <a:gd name="T60" fmla="*/ 203 w 452"/>
                      <a:gd name="T61" fmla="*/ 181 h 577"/>
                      <a:gd name="T62" fmla="*/ 290 w 452"/>
                      <a:gd name="T63" fmla="*/ 277 h 577"/>
                      <a:gd name="T64" fmla="*/ 315 w 452"/>
                      <a:gd name="T65" fmla="*/ 279 h 577"/>
                      <a:gd name="T66" fmla="*/ 326 w 452"/>
                      <a:gd name="T67" fmla="*/ 233 h 577"/>
                      <a:gd name="T68" fmla="*/ 357 w 452"/>
                      <a:gd name="T69" fmla="*/ 279 h 577"/>
                      <a:gd name="T70" fmla="*/ 296 w 452"/>
                      <a:gd name="T71" fmla="*/ 417 h 577"/>
                      <a:gd name="T72" fmla="*/ 284 w 452"/>
                      <a:gd name="T73" fmla="*/ 521 h 577"/>
                      <a:gd name="T74" fmla="*/ 329 w 452"/>
                      <a:gd name="T75" fmla="*/ 571 h 577"/>
                      <a:gd name="T76" fmla="*/ 402 w 452"/>
                      <a:gd name="T77" fmla="*/ 566 h 577"/>
                      <a:gd name="T78" fmla="*/ 434 w 452"/>
                      <a:gd name="T79" fmla="*/ 489 h 577"/>
                      <a:gd name="T80" fmla="*/ 449 w 452"/>
                      <a:gd name="T81" fmla="*/ 426 h 577"/>
                      <a:gd name="T82" fmla="*/ 405 w 452"/>
                      <a:gd name="T83" fmla="*/ 343 h 577"/>
                      <a:gd name="T84" fmla="*/ 413 w 452"/>
                      <a:gd name="T85" fmla="*/ 187 h 577"/>
                      <a:gd name="T86" fmla="*/ 378 w 452"/>
                      <a:gd name="T87" fmla="*/ 72 h 577"/>
                      <a:gd name="T88" fmla="*/ 323 w 452"/>
                      <a:gd name="T89" fmla="*/ 16 h 577"/>
                      <a:gd name="T90" fmla="*/ 251 w 452"/>
                      <a:gd name="T91" fmla="*/ 0 h 577"/>
                      <a:gd name="T92" fmla="*/ 171 w 452"/>
                      <a:gd name="T93" fmla="*/ 18 h 577"/>
                      <a:gd name="T94" fmla="*/ 122 w 452"/>
                      <a:gd name="T95" fmla="*/ 49 h 577"/>
                      <a:gd name="T96" fmla="*/ 105 w 452"/>
                      <a:gd name="T97" fmla="*/ 53 h 577"/>
                      <a:gd name="T98" fmla="*/ 85 w 452"/>
                      <a:gd name="T99" fmla="*/ 59 h 577"/>
                      <a:gd name="T100" fmla="*/ 79 w 452"/>
                      <a:gd name="T101" fmla="*/ 41 h 5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52" h="577">
                        <a:moveTo>
                          <a:pt x="60" y="57"/>
                        </a:moveTo>
                        <a:lnTo>
                          <a:pt x="50" y="64"/>
                        </a:lnTo>
                        <a:lnTo>
                          <a:pt x="45" y="71"/>
                        </a:lnTo>
                        <a:lnTo>
                          <a:pt x="42" y="80"/>
                        </a:lnTo>
                        <a:lnTo>
                          <a:pt x="41" y="88"/>
                        </a:lnTo>
                        <a:lnTo>
                          <a:pt x="41" y="97"/>
                        </a:lnTo>
                        <a:lnTo>
                          <a:pt x="27" y="101"/>
                        </a:lnTo>
                        <a:lnTo>
                          <a:pt x="17" y="107"/>
                        </a:lnTo>
                        <a:lnTo>
                          <a:pt x="10" y="114"/>
                        </a:lnTo>
                        <a:lnTo>
                          <a:pt x="6" y="122"/>
                        </a:lnTo>
                        <a:lnTo>
                          <a:pt x="4" y="133"/>
                        </a:lnTo>
                        <a:lnTo>
                          <a:pt x="0" y="141"/>
                        </a:lnTo>
                        <a:lnTo>
                          <a:pt x="4" y="150"/>
                        </a:lnTo>
                        <a:lnTo>
                          <a:pt x="7" y="159"/>
                        </a:lnTo>
                        <a:lnTo>
                          <a:pt x="10" y="167"/>
                        </a:lnTo>
                        <a:lnTo>
                          <a:pt x="15" y="175"/>
                        </a:lnTo>
                        <a:lnTo>
                          <a:pt x="11" y="161"/>
                        </a:lnTo>
                        <a:lnTo>
                          <a:pt x="9" y="150"/>
                        </a:lnTo>
                        <a:lnTo>
                          <a:pt x="9" y="140"/>
                        </a:lnTo>
                        <a:lnTo>
                          <a:pt x="11" y="129"/>
                        </a:lnTo>
                        <a:lnTo>
                          <a:pt x="15" y="119"/>
                        </a:lnTo>
                        <a:lnTo>
                          <a:pt x="20" y="114"/>
                        </a:lnTo>
                        <a:lnTo>
                          <a:pt x="27" y="110"/>
                        </a:lnTo>
                        <a:lnTo>
                          <a:pt x="33" y="107"/>
                        </a:lnTo>
                        <a:lnTo>
                          <a:pt x="41" y="104"/>
                        </a:lnTo>
                        <a:lnTo>
                          <a:pt x="29" y="112"/>
                        </a:lnTo>
                        <a:lnTo>
                          <a:pt x="23" y="118"/>
                        </a:lnTo>
                        <a:lnTo>
                          <a:pt x="19" y="125"/>
                        </a:lnTo>
                        <a:lnTo>
                          <a:pt x="17" y="131"/>
                        </a:lnTo>
                        <a:lnTo>
                          <a:pt x="17" y="141"/>
                        </a:lnTo>
                        <a:lnTo>
                          <a:pt x="20" y="131"/>
                        </a:lnTo>
                        <a:lnTo>
                          <a:pt x="24" y="123"/>
                        </a:lnTo>
                        <a:lnTo>
                          <a:pt x="31" y="117"/>
                        </a:lnTo>
                        <a:lnTo>
                          <a:pt x="39" y="113"/>
                        </a:lnTo>
                        <a:lnTo>
                          <a:pt x="46" y="111"/>
                        </a:lnTo>
                        <a:lnTo>
                          <a:pt x="37" y="116"/>
                        </a:lnTo>
                        <a:lnTo>
                          <a:pt x="32" y="121"/>
                        </a:lnTo>
                        <a:lnTo>
                          <a:pt x="27" y="129"/>
                        </a:lnTo>
                        <a:lnTo>
                          <a:pt x="25" y="137"/>
                        </a:lnTo>
                        <a:lnTo>
                          <a:pt x="24" y="146"/>
                        </a:lnTo>
                        <a:lnTo>
                          <a:pt x="24" y="154"/>
                        </a:lnTo>
                        <a:lnTo>
                          <a:pt x="25" y="160"/>
                        </a:lnTo>
                        <a:lnTo>
                          <a:pt x="28" y="167"/>
                        </a:lnTo>
                        <a:lnTo>
                          <a:pt x="32" y="175"/>
                        </a:lnTo>
                        <a:lnTo>
                          <a:pt x="43" y="191"/>
                        </a:lnTo>
                        <a:lnTo>
                          <a:pt x="34" y="173"/>
                        </a:lnTo>
                        <a:lnTo>
                          <a:pt x="30" y="165"/>
                        </a:lnTo>
                        <a:lnTo>
                          <a:pt x="28" y="157"/>
                        </a:lnTo>
                        <a:lnTo>
                          <a:pt x="29" y="148"/>
                        </a:lnTo>
                        <a:lnTo>
                          <a:pt x="30" y="140"/>
                        </a:lnTo>
                        <a:lnTo>
                          <a:pt x="31" y="133"/>
                        </a:lnTo>
                        <a:lnTo>
                          <a:pt x="37" y="124"/>
                        </a:lnTo>
                        <a:lnTo>
                          <a:pt x="47" y="117"/>
                        </a:lnTo>
                        <a:lnTo>
                          <a:pt x="50" y="119"/>
                        </a:lnTo>
                        <a:lnTo>
                          <a:pt x="45" y="126"/>
                        </a:lnTo>
                        <a:lnTo>
                          <a:pt x="42" y="132"/>
                        </a:lnTo>
                        <a:lnTo>
                          <a:pt x="41" y="139"/>
                        </a:lnTo>
                        <a:lnTo>
                          <a:pt x="42" y="147"/>
                        </a:lnTo>
                        <a:lnTo>
                          <a:pt x="44" y="155"/>
                        </a:lnTo>
                        <a:lnTo>
                          <a:pt x="48" y="164"/>
                        </a:lnTo>
                        <a:lnTo>
                          <a:pt x="54" y="174"/>
                        </a:lnTo>
                        <a:lnTo>
                          <a:pt x="63" y="187"/>
                        </a:lnTo>
                        <a:lnTo>
                          <a:pt x="72" y="199"/>
                        </a:lnTo>
                        <a:lnTo>
                          <a:pt x="58" y="176"/>
                        </a:lnTo>
                        <a:lnTo>
                          <a:pt x="53" y="165"/>
                        </a:lnTo>
                        <a:lnTo>
                          <a:pt x="50" y="156"/>
                        </a:lnTo>
                        <a:lnTo>
                          <a:pt x="52" y="148"/>
                        </a:lnTo>
                        <a:lnTo>
                          <a:pt x="53" y="136"/>
                        </a:lnTo>
                        <a:lnTo>
                          <a:pt x="57" y="126"/>
                        </a:lnTo>
                        <a:lnTo>
                          <a:pt x="60" y="128"/>
                        </a:lnTo>
                        <a:lnTo>
                          <a:pt x="59" y="135"/>
                        </a:lnTo>
                        <a:lnTo>
                          <a:pt x="59" y="146"/>
                        </a:lnTo>
                        <a:lnTo>
                          <a:pt x="60" y="154"/>
                        </a:lnTo>
                        <a:lnTo>
                          <a:pt x="63" y="164"/>
                        </a:lnTo>
                        <a:lnTo>
                          <a:pt x="66" y="173"/>
                        </a:lnTo>
                        <a:lnTo>
                          <a:pt x="73" y="182"/>
                        </a:lnTo>
                        <a:lnTo>
                          <a:pt x="81" y="191"/>
                        </a:lnTo>
                        <a:lnTo>
                          <a:pt x="71" y="174"/>
                        </a:lnTo>
                        <a:lnTo>
                          <a:pt x="67" y="164"/>
                        </a:lnTo>
                        <a:lnTo>
                          <a:pt x="65" y="153"/>
                        </a:lnTo>
                        <a:lnTo>
                          <a:pt x="65" y="139"/>
                        </a:lnTo>
                        <a:lnTo>
                          <a:pt x="67" y="131"/>
                        </a:lnTo>
                        <a:lnTo>
                          <a:pt x="72" y="135"/>
                        </a:lnTo>
                        <a:lnTo>
                          <a:pt x="73" y="148"/>
                        </a:lnTo>
                        <a:lnTo>
                          <a:pt x="75" y="160"/>
                        </a:lnTo>
                        <a:lnTo>
                          <a:pt x="79" y="170"/>
                        </a:lnTo>
                        <a:lnTo>
                          <a:pt x="83" y="180"/>
                        </a:lnTo>
                        <a:lnTo>
                          <a:pt x="89" y="191"/>
                        </a:lnTo>
                        <a:lnTo>
                          <a:pt x="84" y="176"/>
                        </a:lnTo>
                        <a:lnTo>
                          <a:pt x="81" y="167"/>
                        </a:lnTo>
                        <a:lnTo>
                          <a:pt x="79" y="160"/>
                        </a:lnTo>
                        <a:lnTo>
                          <a:pt x="78" y="151"/>
                        </a:lnTo>
                        <a:lnTo>
                          <a:pt x="83" y="167"/>
                        </a:lnTo>
                        <a:lnTo>
                          <a:pt x="87" y="176"/>
                        </a:lnTo>
                        <a:lnTo>
                          <a:pt x="93" y="184"/>
                        </a:lnTo>
                        <a:lnTo>
                          <a:pt x="100" y="194"/>
                        </a:lnTo>
                        <a:lnTo>
                          <a:pt x="108" y="204"/>
                        </a:lnTo>
                        <a:lnTo>
                          <a:pt x="117" y="211"/>
                        </a:lnTo>
                        <a:lnTo>
                          <a:pt x="124" y="216"/>
                        </a:lnTo>
                        <a:lnTo>
                          <a:pt x="112" y="204"/>
                        </a:lnTo>
                        <a:lnTo>
                          <a:pt x="104" y="194"/>
                        </a:lnTo>
                        <a:lnTo>
                          <a:pt x="97" y="183"/>
                        </a:lnTo>
                        <a:lnTo>
                          <a:pt x="91" y="170"/>
                        </a:lnTo>
                        <a:lnTo>
                          <a:pt x="87" y="159"/>
                        </a:lnTo>
                        <a:lnTo>
                          <a:pt x="85" y="149"/>
                        </a:lnTo>
                        <a:lnTo>
                          <a:pt x="87" y="140"/>
                        </a:lnTo>
                        <a:lnTo>
                          <a:pt x="93" y="140"/>
                        </a:lnTo>
                        <a:lnTo>
                          <a:pt x="93" y="151"/>
                        </a:lnTo>
                        <a:lnTo>
                          <a:pt x="94" y="160"/>
                        </a:lnTo>
                        <a:lnTo>
                          <a:pt x="98" y="171"/>
                        </a:lnTo>
                        <a:lnTo>
                          <a:pt x="102" y="181"/>
                        </a:lnTo>
                        <a:lnTo>
                          <a:pt x="111" y="193"/>
                        </a:lnTo>
                        <a:lnTo>
                          <a:pt x="106" y="181"/>
                        </a:lnTo>
                        <a:lnTo>
                          <a:pt x="101" y="170"/>
                        </a:lnTo>
                        <a:lnTo>
                          <a:pt x="99" y="162"/>
                        </a:lnTo>
                        <a:lnTo>
                          <a:pt x="98" y="152"/>
                        </a:lnTo>
                        <a:lnTo>
                          <a:pt x="100" y="142"/>
                        </a:lnTo>
                        <a:lnTo>
                          <a:pt x="115" y="141"/>
                        </a:lnTo>
                        <a:lnTo>
                          <a:pt x="120" y="152"/>
                        </a:lnTo>
                        <a:lnTo>
                          <a:pt x="125" y="161"/>
                        </a:lnTo>
                        <a:lnTo>
                          <a:pt x="129" y="169"/>
                        </a:lnTo>
                        <a:lnTo>
                          <a:pt x="149" y="197"/>
                        </a:lnTo>
                        <a:lnTo>
                          <a:pt x="136" y="171"/>
                        </a:lnTo>
                        <a:lnTo>
                          <a:pt x="132" y="163"/>
                        </a:lnTo>
                        <a:lnTo>
                          <a:pt x="128" y="151"/>
                        </a:lnTo>
                        <a:lnTo>
                          <a:pt x="125" y="139"/>
                        </a:lnTo>
                        <a:lnTo>
                          <a:pt x="129" y="141"/>
                        </a:lnTo>
                        <a:lnTo>
                          <a:pt x="136" y="158"/>
                        </a:lnTo>
                        <a:lnTo>
                          <a:pt x="140" y="167"/>
                        </a:lnTo>
                        <a:lnTo>
                          <a:pt x="147" y="178"/>
                        </a:lnTo>
                        <a:lnTo>
                          <a:pt x="158" y="187"/>
                        </a:lnTo>
                        <a:lnTo>
                          <a:pt x="173" y="193"/>
                        </a:lnTo>
                        <a:lnTo>
                          <a:pt x="159" y="181"/>
                        </a:lnTo>
                        <a:lnTo>
                          <a:pt x="152" y="172"/>
                        </a:lnTo>
                        <a:lnTo>
                          <a:pt x="147" y="164"/>
                        </a:lnTo>
                        <a:lnTo>
                          <a:pt x="144" y="154"/>
                        </a:lnTo>
                        <a:lnTo>
                          <a:pt x="143" y="142"/>
                        </a:lnTo>
                        <a:lnTo>
                          <a:pt x="151" y="139"/>
                        </a:lnTo>
                        <a:lnTo>
                          <a:pt x="151" y="150"/>
                        </a:lnTo>
                        <a:lnTo>
                          <a:pt x="155" y="162"/>
                        </a:lnTo>
                        <a:lnTo>
                          <a:pt x="159" y="170"/>
                        </a:lnTo>
                        <a:lnTo>
                          <a:pt x="174" y="184"/>
                        </a:lnTo>
                        <a:lnTo>
                          <a:pt x="167" y="176"/>
                        </a:lnTo>
                        <a:lnTo>
                          <a:pt x="162" y="166"/>
                        </a:lnTo>
                        <a:lnTo>
                          <a:pt x="161" y="157"/>
                        </a:lnTo>
                        <a:lnTo>
                          <a:pt x="160" y="146"/>
                        </a:lnTo>
                        <a:lnTo>
                          <a:pt x="162" y="137"/>
                        </a:lnTo>
                        <a:lnTo>
                          <a:pt x="166" y="134"/>
                        </a:lnTo>
                        <a:lnTo>
                          <a:pt x="177" y="132"/>
                        </a:lnTo>
                        <a:lnTo>
                          <a:pt x="188" y="128"/>
                        </a:lnTo>
                        <a:lnTo>
                          <a:pt x="202" y="116"/>
                        </a:lnTo>
                        <a:lnTo>
                          <a:pt x="187" y="142"/>
                        </a:lnTo>
                        <a:lnTo>
                          <a:pt x="189" y="156"/>
                        </a:lnTo>
                        <a:lnTo>
                          <a:pt x="195" y="170"/>
                        </a:lnTo>
                        <a:lnTo>
                          <a:pt x="203" y="181"/>
                        </a:lnTo>
                        <a:lnTo>
                          <a:pt x="217" y="195"/>
                        </a:lnTo>
                        <a:lnTo>
                          <a:pt x="237" y="208"/>
                        </a:lnTo>
                        <a:lnTo>
                          <a:pt x="263" y="228"/>
                        </a:lnTo>
                        <a:lnTo>
                          <a:pt x="290" y="260"/>
                        </a:lnTo>
                        <a:lnTo>
                          <a:pt x="290" y="277"/>
                        </a:lnTo>
                        <a:lnTo>
                          <a:pt x="291" y="287"/>
                        </a:lnTo>
                        <a:lnTo>
                          <a:pt x="298" y="293"/>
                        </a:lnTo>
                        <a:lnTo>
                          <a:pt x="307" y="295"/>
                        </a:lnTo>
                        <a:lnTo>
                          <a:pt x="311" y="289"/>
                        </a:lnTo>
                        <a:lnTo>
                          <a:pt x="315" y="279"/>
                        </a:lnTo>
                        <a:lnTo>
                          <a:pt x="314" y="268"/>
                        </a:lnTo>
                        <a:lnTo>
                          <a:pt x="314" y="258"/>
                        </a:lnTo>
                        <a:lnTo>
                          <a:pt x="315" y="245"/>
                        </a:lnTo>
                        <a:lnTo>
                          <a:pt x="319" y="237"/>
                        </a:lnTo>
                        <a:lnTo>
                          <a:pt x="326" y="233"/>
                        </a:lnTo>
                        <a:lnTo>
                          <a:pt x="334" y="233"/>
                        </a:lnTo>
                        <a:lnTo>
                          <a:pt x="345" y="239"/>
                        </a:lnTo>
                        <a:lnTo>
                          <a:pt x="353" y="251"/>
                        </a:lnTo>
                        <a:lnTo>
                          <a:pt x="356" y="263"/>
                        </a:lnTo>
                        <a:lnTo>
                          <a:pt x="357" y="279"/>
                        </a:lnTo>
                        <a:lnTo>
                          <a:pt x="356" y="294"/>
                        </a:lnTo>
                        <a:lnTo>
                          <a:pt x="354" y="313"/>
                        </a:lnTo>
                        <a:lnTo>
                          <a:pt x="344" y="347"/>
                        </a:lnTo>
                        <a:lnTo>
                          <a:pt x="298" y="398"/>
                        </a:lnTo>
                        <a:lnTo>
                          <a:pt x="296" y="417"/>
                        </a:lnTo>
                        <a:lnTo>
                          <a:pt x="299" y="460"/>
                        </a:lnTo>
                        <a:lnTo>
                          <a:pt x="300" y="485"/>
                        </a:lnTo>
                        <a:lnTo>
                          <a:pt x="293" y="498"/>
                        </a:lnTo>
                        <a:lnTo>
                          <a:pt x="287" y="511"/>
                        </a:lnTo>
                        <a:lnTo>
                          <a:pt x="284" y="521"/>
                        </a:lnTo>
                        <a:lnTo>
                          <a:pt x="282" y="537"/>
                        </a:lnTo>
                        <a:lnTo>
                          <a:pt x="286" y="549"/>
                        </a:lnTo>
                        <a:lnTo>
                          <a:pt x="296" y="562"/>
                        </a:lnTo>
                        <a:lnTo>
                          <a:pt x="311" y="570"/>
                        </a:lnTo>
                        <a:lnTo>
                          <a:pt x="329" y="571"/>
                        </a:lnTo>
                        <a:lnTo>
                          <a:pt x="341" y="574"/>
                        </a:lnTo>
                        <a:lnTo>
                          <a:pt x="358" y="577"/>
                        </a:lnTo>
                        <a:lnTo>
                          <a:pt x="374" y="575"/>
                        </a:lnTo>
                        <a:lnTo>
                          <a:pt x="387" y="572"/>
                        </a:lnTo>
                        <a:lnTo>
                          <a:pt x="402" y="566"/>
                        </a:lnTo>
                        <a:lnTo>
                          <a:pt x="413" y="558"/>
                        </a:lnTo>
                        <a:lnTo>
                          <a:pt x="421" y="546"/>
                        </a:lnTo>
                        <a:lnTo>
                          <a:pt x="428" y="535"/>
                        </a:lnTo>
                        <a:lnTo>
                          <a:pt x="433" y="521"/>
                        </a:lnTo>
                        <a:lnTo>
                          <a:pt x="434" y="489"/>
                        </a:lnTo>
                        <a:lnTo>
                          <a:pt x="440" y="483"/>
                        </a:lnTo>
                        <a:lnTo>
                          <a:pt x="447" y="473"/>
                        </a:lnTo>
                        <a:lnTo>
                          <a:pt x="449" y="462"/>
                        </a:lnTo>
                        <a:lnTo>
                          <a:pt x="452" y="444"/>
                        </a:lnTo>
                        <a:lnTo>
                          <a:pt x="449" y="426"/>
                        </a:lnTo>
                        <a:lnTo>
                          <a:pt x="445" y="413"/>
                        </a:lnTo>
                        <a:lnTo>
                          <a:pt x="439" y="405"/>
                        </a:lnTo>
                        <a:lnTo>
                          <a:pt x="427" y="385"/>
                        </a:lnTo>
                        <a:lnTo>
                          <a:pt x="415" y="368"/>
                        </a:lnTo>
                        <a:lnTo>
                          <a:pt x="405" y="343"/>
                        </a:lnTo>
                        <a:lnTo>
                          <a:pt x="406" y="280"/>
                        </a:lnTo>
                        <a:lnTo>
                          <a:pt x="410" y="255"/>
                        </a:lnTo>
                        <a:lnTo>
                          <a:pt x="414" y="227"/>
                        </a:lnTo>
                        <a:lnTo>
                          <a:pt x="414" y="209"/>
                        </a:lnTo>
                        <a:lnTo>
                          <a:pt x="413" y="187"/>
                        </a:lnTo>
                        <a:lnTo>
                          <a:pt x="409" y="167"/>
                        </a:lnTo>
                        <a:lnTo>
                          <a:pt x="407" y="150"/>
                        </a:lnTo>
                        <a:lnTo>
                          <a:pt x="402" y="131"/>
                        </a:lnTo>
                        <a:lnTo>
                          <a:pt x="389" y="94"/>
                        </a:lnTo>
                        <a:lnTo>
                          <a:pt x="378" y="72"/>
                        </a:lnTo>
                        <a:lnTo>
                          <a:pt x="350" y="43"/>
                        </a:lnTo>
                        <a:lnTo>
                          <a:pt x="334" y="37"/>
                        </a:lnTo>
                        <a:lnTo>
                          <a:pt x="334" y="29"/>
                        </a:lnTo>
                        <a:lnTo>
                          <a:pt x="329" y="22"/>
                        </a:lnTo>
                        <a:lnTo>
                          <a:pt x="323" y="16"/>
                        </a:lnTo>
                        <a:lnTo>
                          <a:pt x="313" y="11"/>
                        </a:lnTo>
                        <a:lnTo>
                          <a:pt x="301" y="7"/>
                        </a:lnTo>
                        <a:lnTo>
                          <a:pt x="287" y="4"/>
                        </a:lnTo>
                        <a:lnTo>
                          <a:pt x="275" y="2"/>
                        </a:lnTo>
                        <a:lnTo>
                          <a:pt x="251" y="0"/>
                        </a:lnTo>
                        <a:lnTo>
                          <a:pt x="234" y="0"/>
                        </a:lnTo>
                        <a:lnTo>
                          <a:pt x="209" y="2"/>
                        </a:lnTo>
                        <a:lnTo>
                          <a:pt x="195" y="6"/>
                        </a:lnTo>
                        <a:lnTo>
                          <a:pt x="183" y="11"/>
                        </a:lnTo>
                        <a:lnTo>
                          <a:pt x="171" y="18"/>
                        </a:lnTo>
                        <a:lnTo>
                          <a:pt x="161" y="24"/>
                        </a:lnTo>
                        <a:lnTo>
                          <a:pt x="149" y="34"/>
                        </a:lnTo>
                        <a:lnTo>
                          <a:pt x="139" y="43"/>
                        </a:lnTo>
                        <a:lnTo>
                          <a:pt x="131" y="47"/>
                        </a:lnTo>
                        <a:lnTo>
                          <a:pt x="122" y="49"/>
                        </a:lnTo>
                        <a:lnTo>
                          <a:pt x="116" y="49"/>
                        </a:lnTo>
                        <a:lnTo>
                          <a:pt x="110" y="46"/>
                        </a:lnTo>
                        <a:lnTo>
                          <a:pt x="106" y="38"/>
                        </a:lnTo>
                        <a:lnTo>
                          <a:pt x="105" y="46"/>
                        </a:lnTo>
                        <a:lnTo>
                          <a:pt x="105" y="53"/>
                        </a:lnTo>
                        <a:lnTo>
                          <a:pt x="99" y="52"/>
                        </a:lnTo>
                        <a:lnTo>
                          <a:pt x="93" y="49"/>
                        </a:lnTo>
                        <a:lnTo>
                          <a:pt x="97" y="56"/>
                        </a:lnTo>
                        <a:lnTo>
                          <a:pt x="91" y="61"/>
                        </a:lnTo>
                        <a:lnTo>
                          <a:pt x="85" y="59"/>
                        </a:lnTo>
                        <a:lnTo>
                          <a:pt x="82" y="56"/>
                        </a:lnTo>
                        <a:lnTo>
                          <a:pt x="80" y="51"/>
                        </a:lnTo>
                        <a:lnTo>
                          <a:pt x="82" y="44"/>
                        </a:lnTo>
                        <a:lnTo>
                          <a:pt x="89" y="39"/>
                        </a:lnTo>
                        <a:lnTo>
                          <a:pt x="79" y="41"/>
                        </a:lnTo>
                        <a:lnTo>
                          <a:pt x="70" y="44"/>
                        </a:lnTo>
                        <a:lnTo>
                          <a:pt x="64" y="50"/>
                        </a:lnTo>
                        <a:lnTo>
                          <a:pt x="60" y="57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5737" name="Freeform 25"/>
                <p:cNvSpPr>
                  <a:spLocks/>
                </p:cNvSpPr>
                <p:nvPr/>
              </p:nvSpPr>
              <p:spPr bwMode="auto">
                <a:xfrm>
                  <a:off x="3165" y="665"/>
                  <a:ext cx="205" cy="428"/>
                </a:xfrm>
                <a:custGeom>
                  <a:avLst/>
                  <a:gdLst>
                    <a:gd name="T0" fmla="*/ 22 w 205"/>
                    <a:gd name="T1" fmla="*/ 26 h 428"/>
                    <a:gd name="T2" fmla="*/ 0 w 205"/>
                    <a:gd name="T3" fmla="*/ 0 h 428"/>
                    <a:gd name="T4" fmla="*/ 8 w 205"/>
                    <a:gd name="T5" fmla="*/ 27 h 428"/>
                    <a:gd name="T6" fmla="*/ 30 w 205"/>
                    <a:gd name="T7" fmla="*/ 52 h 428"/>
                    <a:gd name="T8" fmla="*/ 77 w 205"/>
                    <a:gd name="T9" fmla="*/ 85 h 428"/>
                    <a:gd name="T10" fmla="*/ 104 w 205"/>
                    <a:gd name="T11" fmla="*/ 135 h 428"/>
                    <a:gd name="T12" fmla="*/ 112 w 205"/>
                    <a:gd name="T13" fmla="*/ 151 h 428"/>
                    <a:gd name="T14" fmla="*/ 125 w 205"/>
                    <a:gd name="T15" fmla="*/ 147 h 428"/>
                    <a:gd name="T16" fmla="*/ 128 w 205"/>
                    <a:gd name="T17" fmla="*/ 126 h 428"/>
                    <a:gd name="T18" fmla="*/ 129 w 205"/>
                    <a:gd name="T19" fmla="*/ 102 h 428"/>
                    <a:gd name="T20" fmla="*/ 140 w 205"/>
                    <a:gd name="T21" fmla="*/ 90 h 428"/>
                    <a:gd name="T22" fmla="*/ 159 w 205"/>
                    <a:gd name="T23" fmla="*/ 96 h 428"/>
                    <a:gd name="T24" fmla="*/ 170 w 205"/>
                    <a:gd name="T25" fmla="*/ 121 h 428"/>
                    <a:gd name="T26" fmla="*/ 170 w 205"/>
                    <a:gd name="T27" fmla="*/ 152 h 428"/>
                    <a:gd name="T28" fmla="*/ 158 w 205"/>
                    <a:gd name="T29" fmla="*/ 205 h 428"/>
                    <a:gd name="T30" fmla="*/ 110 w 205"/>
                    <a:gd name="T31" fmla="*/ 275 h 428"/>
                    <a:gd name="T32" fmla="*/ 114 w 205"/>
                    <a:gd name="T33" fmla="*/ 343 h 428"/>
                    <a:gd name="T34" fmla="*/ 101 w 205"/>
                    <a:gd name="T35" fmla="*/ 369 h 428"/>
                    <a:gd name="T36" fmla="*/ 96 w 205"/>
                    <a:gd name="T37" fmla="*/ 395 h 428"/>
                    <a:gd name="T38" fmla="*/ 110 w 205"/>
                    <a:gd name="T39" fmla="*/ 420 h 428"/>
                    <a:gd name="T40" fmla="*/ 140 w 205"/>
                    <a:gd name="T41" fmla="*/ 427 h 428"/>
                    <a:gd name="T42" fmla="*/ 148 w 205"/>
                    <a:gd name="T43" fmla="*/ 407 h 428"/>
                    <a:gd name="T44" fmla="*/ 133 w 205"/>
                    <a:gd name="T45" fmla="*/ 373 h 428"/>
                    <a:gd name="T46" fmla="*/ 164 w 205"/>
                    <a:gd name="T47" fmla="*/ 393 h 428"/>
                    <a:gd name="T48" fmla="*/ 203 w 205"/>
                    <a:gd name="T49" fmla="*/ 397 h 428"/>
                    <a:gd name="T50" fmla="*/ 167 w 205"/>
                    <a:gd name="T51" fmla="*/ 373 h 428"/>
                    <a:gd name="T52" fmla="*/ 139 w 205"/>
                    <a:gd name="T53" fmla="*/ 349 h 428"/>
                    <a:gd name="T54" fmla="*/ 141 w 205"/>
                    <a:gd name="T55" fmla="*/ 324 h 428"/>
                    <a:gd name="T56" fmla="*/ 172 w 205"/>
                    <a:gd name="T57" fmla="*/ 346 h 428"/>
                    <a:gd name="T58" fmla="*/ 145 w 205"/>
                    <a:gd name="T59" fmla="*/ 307 h 428"/>
                    <a:gd name="T60" fmla="*/ 177 w 205"/>
                    <a:gd name="T61" fmla="*/ 333 h 428"/>
                    <a:gd name="T62" fmla="*/ 186 w 205"/>
                    <a:gd name="T63" fmla="*/ 330 h 428"/>
                    <a:gd name="T64" fmla="*/ 165 w 205"/>
                    <a:gd name="T65" fmla="*/ 296 h 428"/>
                    <a:gd name="T66" fmla="*/ 161 w 205"/>
                    <a:gd name="T67" fmla="*/ 269 h 428"/>
                    <a:gd name="T68" fmla="*/ 167 w 205"/>
                    <a:gd name="T69" fmla="*/ 229 h 428"/>
                    <a:gd name="T70" fmla="*/ 196 w 205"/>
                    <a:gd name="T71" fmla="*/ 270 h 428"/>
                    <a:gd name="T72" fmla="*/ 175 w 205"/>
                    <a:gd name="T73" fmla="*/ 222 h 428"/>
                    <a:gd name="T74" fmla="*/ 205 w 205"/>
                    <a:gd name="T75" fmla="*/ 245 h 428"/>
                    <a:gd name="T76" fmla="*/ 188 w 205"/>
                    <a:gd name="T77" fmla="*/ 199 h 428"/>
                    <a:gd name="T78" fmla="*/ 177 w 205"/>
                    <a:gd name="T79" fmla="*/ 162 h 428"/>
                    <a:gd name="T80" fmla="*/ 175 w 205"/>
                    <a:gd name="T81" fmla="*/ 97 h 428"/>
                    <a:gd name="T82" fmla="*/ 156 w 205"/>
                    <a:gd name="T83" fmla="*/ 74 h 428"/>
                    <a:gd name="T84" fmla="*/ 118 w 205"/>
                    <a:gd name="T85" fmla="*/ 63 h 428"/>
                    <a:gd name="T86" fmla="*/ 109 w 205"/>
                    <a:gd name="T87" fmla="*/ 62 h 428"/>
                    <a:gd name="T88" fmla="*/ 87 w 205"/>
                    <a:gd name="T89" fmla="*/ 49 h 428"/>
                    <a:gd name="T90" fmla="*/ 79 w 205"/>
                    <a:gd name="T91" fmla="*/ 62 h 428"/>
                    <a:gd name="T92" fmla="*/ 74 w 205"/>
                    <a:gd name="T93" fmla="*/ 72 h 428"/>
                    <a:gd name="T94" fmla="*/ 46 w 205"/>
                    <a:gd name="T95" fmla="*/ 34 h 428"/>
                    <a:gd name="T96" fmla="*/ 36 w 205"/>
                    <a:gd name="T97" fmla="*/ 32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5" h="428">
                      <a:moveTo>
                        <a:pt x="36" y="32"/>
                      </a:moveTo>
                      <a:lnTo>
                        <a:pt x="22" y="26"/>
                      </a:lnTo>
                      <a:lnTo>
                        <a:pt x="15" y="17"/>
                      </a:lnTo>
                      <a:lnTo>
                        <a:pt x="0" y="0"/>
                      </a:lnTo>
                      <a:lnTo>
                        <a:pt x="2" y="13"/>
                      </a:lnTo>
                      <a:lnTo>
                        <a:pt x="8" y="27"/>
                      </a:lnTo>
                      <a:lnTo>
                        <a:pt x="16" y="38"/>
                      </a:lnTo>
                      <a:lnTo>
                        <a:pt x="30" y="52"/>
                      </a:lnTo>
                      <a:lnTo>
                        <a:pt x="50" y="65"/>
                      </a:lnTo>
                      <a:lnTo>
                        <a:pt x="77" y="85"/>
                      </a:lnTo>
                      <a:lnTo>
                        <a:pt x="104" y="118"/>
                      </a:lnTo>
                      <a:lnTo>
                        <a:pt x="104" y="135"/>
                      </a:lnTo>
                      <a:lnTo>
                        <a:pt x="105" y="145"/>
                      </a:lnTo>
                      <a:lnTo>
                        <a:pt x="112" y="151"/>
                      </a:lnTo>
                      <a:lnTo>
                        <a:pt x="121" y="153"/>
                      </a:lnTo>
                      <a:lnTo>
                        <a:pt x="125" y="147"/>
                      </a:lnTo>
                      <a:lnTo>
                        <a:pt x="129" y="137"/>
                      </a:lnTo>
                      <a:lnTo>
                        <a:pt x="128" y="126"/>
                      </a:lnTo>
                      <a:lnTo>
                        <a:pt x="128" y="116"/>
                      </a:lnTo>
                      <a:lnTo>
                        <a:pt x="129" y="102"/>
                      </a:lnTo>
                      <a:lnTo>
                        <a:pt x="133" y="94"/>
                      </a:lnTo>
                      <a:lnTo>
                        <a:pt x="140" y="90"/>
                      </a:lnTo>
                      <a:lnTo>
                        <a:pt x="148" y="90"/>
                      </a:lnTo>
                      <a:lnTo>
                        <a:pt x="159" y="96"/>
                      </a:lnTo>
                      <a:lnTo>
                        <a:pt x="167" y="109"/>
                      </a:lnTo>
                      <a:lnTo>
                        <a:pt x="170" y="121"/>
                      </a:lnTo>
                      <a:lnTo>
                        <a:pt x="171" y="137"/>
                      </a:lnTo>
                      <a:lnTo>
                        <a:pt x="170" y="152"/>
                      </a:lnTo>
                      <a:lnTo>
                        <a:pt x="168" y="171"/>
                      </a:lnTo>
                      <a:lnTo>
                        <a:pt x="158" y="205"/>
                      </a:lnTo>
                      <a:lnTo>
                        <a:pt x="112" y="256"/>
                      </a:lnTo>
                      <a:lnTo>
                        <a:pt x="110" y="275"/>
                      </a:lnTo>
                      <a:lnTo>
                        <a:pt x="113" y="317"/>
                      </a:lnTo>
                      <a:lnTo>
                        <a:pt x="114" y="343"/>
                      </a:lnTo>
                      <a:lnTo>
                        <a:pt x="107" y="356"/>
                      </a:lnTo>
                      <a:lnTo>
                        <a:pt x="101" y="369"/>
                      </a:lnTo>
                      <a:lnTo>
                        <a:pt x="98" y="379"/>
                      </a:lnTo>
                      <a:lnTo>
                        <a:pt x="96" y="395"/>
                      </a:lnTo>
                      <a:lnTo>
                        <a:pt x="100" y="407"/>
                      </a:lnTo>
                      <a:lnTo>
                        <a:pt x="110" y="420"/>
                      </a:lnTo>
                      <a:lnTo>
                        <a:pt x="125" y="428"/>
                      </a:lnTo>
                      <a:lnTo>
                        <a:pt x="140" y="427"/>
                      </a:lnTo>
                      <a:lnTo>
                        <a:pt x="149" y="420"/>
                      </a:lnTo>
                      <a:lnTo>
                        <a:pt x="148" y="407"/>
                      </a:lnTo>
                      <a:lnTo>
                        <a:pt x="140" y="392"/>
                      </a:lnTo>
                      <a:lnTo>
                        <a:pt x="133" y="373"/>
                      </a:lnTo>
                      <a:lnTo>
                        <a:pt x="150" y="389"/>
                      </a:lnTo>
                      <a:lnTo>
                        <a:pt x="164" y="393"/>
                      </a:lnTo>
                      <a:lnTo>
                        <a:pt x="182" y="396"/>
                      </a:lnTo>
                      <a:lnTo>
                        <a:pt x="203" y="397"/>
                      </a:lnTo>
                      <a:lnTo>
                        <a:pt x="190" y="389"/>
                      </a:lnTo>
                      <a:lnTo>
                        <a:pt x="167" y="373"/>
                      </a:lnTo>
                      <a:lnTo>
                        <a:pt x="150" y="364"/>
                      </a:lnTo>
                      <a:lnTo>
                        <a:pt x="139" y="349"/>
                      </a:lnTo>
                      <a:lnTo>
                        <a:pt x="136" y="332"/>
                      </a:lnTo>
                      <a:lnTo>
                        <a:pt x="141" y="324"/>
                      </a:lnTo>
                      <a:lnTo>
                        <a:pt x="158" y="340"/>
                      </a:lnTo>
                      <a:lnTo>
                        <a:pt x="172" y="346"/>
                      </a:lnTo>
                      <a:lnTo>
                        <a:pt x="150" y="324"/>
                      </a:lnTo>
                      <a:lnTo>
                        <a:pt x="145" y="307"/>
                      </a:lnTo>
                      <a:lnTo>
                        <a:pt x="157" y="313"/>
                      </a:lnTo>
                      <a:lnTo>
                        <a:pt x="177" y="333"/>
                      </a:lnTo>
                      <a:lnTo>
                        <a:pt x="191" y="338"/>
                      </a:lnTo>
                      <a:lnTo>
                        <a:pt x="186" y="330"/>
                      </a:lnTo>
                      <a:lnTo>
                        <a:pt x="169" y="306"/>
                      </a:lnTo>
                      <a:lnTo>
                        <a:pt x="165" y="296"/>
                      </a:lnTo>
                      <a:lnTo>
                        <a:pt x="160" y="282"/>
                      </a:lnTo>
                      <a:lnTo>
                        <a:pt x="161" y="269"/>
                      </a:lnTo>
                      <a:lnTo>
                        <a:pt x="160" y="252"/>
                      </a:lnTo>
                      <a:lnTo>
                        <a:pt x="167" y="229"/>
                      </a:lnTo>
                      <a:lnTo>
                        <a:pt x="180" y="260"/>
                      </a:lnTo>
                      <a:lnTo>
                        <a:pt x="196" y="270"/>
                      </a:lnTo>
                      <a:lnTo>
                        <a:pt x="185" y="255"/>
                      </a:lnTo>
                      <a:lnTo>
                        <a:pt x="175" y="222"/>
                      </a:lnTo>
                      <a:lnTo>
                        <a:pt x="189" y="234"/>
                      </a:lnTo>
                      <a:lnTo>
                        <a:pt x="205" y="245"/>
                      </a:lnTo>
                      <a:lnTo>
                        <a:pt x="195" y="223"/>
                      </a:lnTo>
                      <a:lnTo>
                        <a:pt x="188" y="199"/>
                      </a:lnTo>
                      <a:lnTo>
                        <a:pt x="181" y="176"/>
                      </a:lnTo>
                      <a:lnTo>
                        <a:pt x="177" y="162"/>
                      </a:lnTo>
                      <a:lnTo>
                        <a:pt x="177" y="125"/>
                      </a:lnTo>
                      <a:lnTo>
                        <a:pt x="175" y="97"/>
                      </a:lnTo>
                      <a:lnTo>
                        <a:pt x="171" y="82"/>
                      </a:lnTo>
                      <a:lnTo>
                        <a:pt x="156" y="74"/>
                      </a:lnTo>
                      <a:lnTo>
                        <a:pt x="136" y="75"/>
                      </a:lnTo>
                      <a:lnTo>
                        <a:pt x="118" y="63"/>
                      </a:lnTo>
                      <a:lnTo>
                        <a:pt x="97" y="45"/>
                      </a:lnTo>
                      <a:lnTo>
                        <a:pt x="109" y="62"/>
                      </a:lnTo>
                      <a:lnTo>
                        <a:pt x="122" y="82"/>
                      </a:lnTo>
                      <a:lnTo>
                        <a:pt x="87" y="49"/>
                      </a:lnTo>
                      <a:lnTo>
                        <a:pt x="99" y="75"/>
                      </a:lnTo>
                      <a:lnTo>
                        <a:pt x="79" y="62"/>
                      </a:lnTo>
                      <a:lnTo>
                        <a:pt x="95" y="85"/>
                      </a:lnTo>
                      <a:lnTo>
                        <a:pt x="74" y="72"/>
                      </a:lnTo>
                      <a:lnTo>
                        <a:pt x="61" y="53"/>
                      </a:lnTo>
                      <a:lnTo>
                        <a:pt x="46" y="34"/>
                      </a:lnTo>
                      <a:lnTo>
                        <a:pt x="30" y="11"/>
                      </a:lnTo>
                      <a:lnTo>
                        <a:pt x="36" y="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5738" name="Group 26"/>
              <p:cNvGrpSpPr>
                <a:grpSpLocks/>
              </p:cNvGrpSpPr>
              <p:nvPr/>
            </p:nvGrpSpPr>
            <p:grpSpPr bwMode="auto">
              <a:xfrm>
                <a:off x="3027" y="757"/>
                <a:ext cx="176" cy="215"/>
                <a:chOff x="3027" y="757"/>
                <a:chExt cx="176" cy="215"/>
              </a:xfrm>
            </p:grpSpPr>
            <p:grpSp>
              <p:nvGrpSpPr>
                <p:cNvPr id="755739" name="Group 27"/>
                <p:cNvGrpSpPr>
                  <a:grpSpLocks/>
                </p:cNvGrpSpPr>
                <p:nvPr/>
              </p:nvGrpSpPr>
              <p:grpSpPr bwMode="auto">
                <a:xfrm>
                  <a:off x="3042" y="771"/>
                  <a:ext cx="110" cy="152"/>
                  <a:chOff x="3042" y="771"/>
                  <a:chExt cx="110" cy="152"/>
                </a:xfrm>
              </p:grpSpPr>
              <p:sp>
                <p:nvSpPr>
                  <p:cNvPr id="755740" name="Freeform 28"/>
                  <p:cNvSpPr>
                    <a:spLocks/>
                  </p:cNvSpPr>
                  <p:nvPr/>
                </p:nvSpPr>
                <p:spPr bwMode="auto">
                  <a:xfrm>
                    <a:off x="3042" y="776"/>
                    <a:ext cx="38" cy="83"/>
                  </a:xfrm>
                  <a:custGeom>
                    <a:avLst/>
                    <a:gdLst>
                      <a:gd name="T0" fmla="*/ 23 w 38"/>
                      <a:gd name="T1" fmla="*/ 0 h 83"/>
                      <a:gd name="T2" fmla="*/ 24 w 38"/>
                      <a:gd name="T3" fmla="*/ 8 h 83"/>
                      <a:gd name="T4" fmla="*/ 20 w 38"/>
                      <a:gd name="T5" fmla="*/ 15 h 83"/>
                      <a:gd name="T6" fmla="*/ 16 w 38"/>
                      <a:gd name="T7" fmla="*/ 18 h 83"/>
                      <a:gd name="T8" fmla="*/ 0 w 38"/>
                      <a:gd name="T9" fmla="*/ 20 h 83"/>
                      <a:gd name="T10" fmla="*/ 16 w 38"/>
                      <a:gd name="T11" fmla="*/ 22 h 83"/>
                      <a:gd name="T12" fmla="*/ 26 w 38"/>
                      <a:gd name="T13" fmla="*/ 24 h 83"/>
                      <a:gd name="T14" fmla="*/ 32 w 38"/>
                      <a:gd name="T15" fmla="*/ 30 h 83"/>
                      <a:gd name="T16" fmla="*/ 34 w 38"/>
                      <a:gd name="T17" fmla="*/ 38 h 83"/>
                      <a:gd name="T18" fmla="*/ 37 w 38"/>
                      <a:gd name="T19" fmla="*/ 52 h 83"/>
                      <a:gd name="T20" fmla="*/ 35 w 38"/>
                      <a:gd name="T21" fmla="*/ 83 h 83"/>
                      <a:gd name="T22" fmla="*/ 38 w 38"/>
                      <a:gd name="T23" fmla="*/ 46 h 83"/>
                      <a:gd name="T24" fmla="*/ 37 w 38"/>
                      <a:gd name="T25" fmla="*/ 30 h 83"/>
                      <a:gd name="T26" fmla="*/ 37 w 38"/>
                      <a:gd name="T27" fmla="*/ 14 h 83"/>
                      <a:gd name="T28" fmla="*/ 35 w 38"/>
                      <a:gd name="T29" fmla="*/ 5 h 83"/>
                      <a:gd name="T30" fmla="*/ 23 w 38"/>
                      <a:gd name="T31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8" h="83">
                        <a:moveTo>
                          <a:pt x="23" y="0"/>
                        </a:moveTo>
                        <a:lnTo>
                          <a:pt x="24" y="8"/>
                        </a:lnTo>
                        <a:lnTo>
                          <a:pt x="20" y="15"/>
                        </a:lnTo>
                        <a:lnTo>
                          <a:pt x="16" y="18"/>
                        </a:lnTo>
                        <a:lnTo>
                          <a:pt x="0" y="20"/>
                        </a:lnTo>
                        <a:lnTo>
                          <a:pt x="16" y="22"/>
                        </a:lnTo>
                        <a:lnTo>
                          <a:pt x="26" y="24"/>
                        </a:lnTo>
                        <a:lnTo>
                          <a:pt x="32" y="30"/>
                        </a:lnTo>
                        <a:lnTo>
                          <a:pt x="34" y="38"/>
                        </a:lnTo>
                        <a:lnTo>
                          <a:pt x="37" y="52"/>
                        </a:lnTo>
                        <a:lnTo>
                          <a:pt x="35" y="83"/>
                        </a:lnTo>
                        <a:lnTo>
                          <a:pt x="38" y="46"/>
                        </a:lnTo>
                        <a:lnTo>
                          <a:pt x="37" y="30"/>
                        </a:lnTo>
                        <a:lnTo>
                          <a:pt x="37" y="14"/>
                        </a:lnTo>
                        <a:lnTo>
                          <a:pt x="35" y="5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41" name="Freeform 29"/>
                  <p:cNvSpPr>
                    <a:spLocks/>
                  </p:cNvSpPr>
                  <p:nvPr/>
                </p:nvSpPr>
                <p:spPr bwMode="auto">
                  <a:xfrm>
                    <a:off x="3074" y="890"/>
                    <a:ext cx="46" cy="33"/>
                  </a:xfrm>
                  <a:custGeom>
                    <a:avLst/>
                    <a:gdLst>
                      <a:gd name="T0" fmla="*/ 0 w 46"/>
                      <a:gd name="T1" fmla="*/ 0 h 33"/>
                      <a:gd name="T2" fmla="*/ 4 w 46"/>
                      <a:gd name="T3" fmla="*/ 3 h 33"/>
                      <a:gd name="T4" fmla="*/ 12 w 46"/>
                      <a:gd name="T5" fmla="*/ 5 h 33"/>
                      <a:gd name="T6" fmla="*/ 17 w 46"/>
                      <a:gd name="T7" fmla="*/ 5 h 33"/>
                      <a:gd name="T8" fmla="*/ 26 w 46"/>
                      <a:gd name="T9" fmla="*/ 4 h 33"/>
                      <a:gd name="T10" fmla="*/ 32 w 46"/>
                      <a:gd name="T11" fmla="*/ 2 h 33"/>
                      <a:gd name="T12" fmla="*/ 39 w 46"/>
                      <a:gd name="T13" fmla="*/ 3 h 33"/>
                      <a:gd name="T14" fmla="*/ 46 w 46"/>
                      <a:gd name="T15" fmla="*/ 9 h 33"/>
                      <a:gd name="T16" fmla="*/ 35 w 46"/>
                      <a:gd name="T17" fmla="*/ 10 h 33"/>
                      <a:gd name="T18" fmla="*/ 31 w 46"/>
                      <a:gd name="T19" fmla="*/ 11 h 33"/>
                      <a:gd name="T20" fmla="*/ 29 w 46"/>
                      <a:gd name="T21" fmla="*/ 18 h 33"/>
                      <a:gd name="T22" fmla="*/ 27 w 46"/>
                      <a:gd name="T23" fmla="*/ 33 h 33"/>
                      <a:gd name="T24" fmla="*/ 26 w 46"/>
                      <a:gd name="T25" fmla="*/ 18 h 33"/>
                      <a:gd name="T26" fmla="*/ 25 w 46"/>
                      <a:gd name="T27" fmla="*/ 10 h 33"/>
                      <a:gd name="T28" fmla="*/ 16 w 46"/>
                      <a:gd name="T29" fmla="*/ 12 h 33"/>
                      <a:gd name="T30" fmla="*/ 8 w 46"/>
                      <a:gd name="T31" fmla="*/ 11 h 33"/>
                      <a:gd name="T32" fmla="*/ 3 w 46"/>
                      <a:gd name="T33" fmla="*/ 5 h 33"/>
                      <a:gd name="T34" fmla="*/ 0 w 46"/>
                      <a:gd name="T35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6" h="33">
                        <a:moveTo>
                          <a:pt x="0" y="0"/>
                        </a:moveTo>
                        <a:lnTo>
                          <a:pt x="4" y="3"/>
                        </a:lnTo>
                        <a:lnTo>
                          <a:pt x="12" y="5"/>
                        </a:lnTo>
                        <a:lnTo>
                          <a:pt x="17" y="5"/>
                        </a:lnTo>
                        <a:lnTo>
                          <a:pt x="26" y="4"/>
                        </a:lnTo>
                        <a:lnTo>
                          <a:pt x="32" y="2"/>
                        </a:lnTo>
                        <a:lnTo>
                          <a:pt x="39" y="3"/>
                        </a:lnTo>
                        <a:lnTo>
                          <a:pt x="46" y="9"/>
                        </a:lnTo>
                        <a:lnTo>
                          <a:pt x="35" y="10"/>
                        </a:lnTo>
                        <a:lnTo>
                          <a:pt x="31" y="11"/>
                        </a:lnTo>
                        <a:lnTo>
                          <a:pt x="29" y="18"/>
                        </a:lnTo>
                        <a:lnTo>
                          <a:pt x="27" y="33"/>
                        </a:lnTo>
                        <a:lnTo>
                          <a:pt x="26" y="18"/>
                        </a:lnTo>
                        <a:lnTo>
                          <a:pt x="25" y="10"/>
                        </a:lnTo>
                        <a:lnTo>
                          <a:pt x="16" y="12"/>
                        </a:lnTo>
                        <a:lnTo>
                          <a:pt x="8" y="11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42" name="Freeform 30"/>
                  <p:cNvSpPr>
                    <a:spLocks/>
                  </p:cNvSpPr>
                  <p:nvPr/>
                </p:nvSpPr>
                <p:spPr bwMode="auto">
                  <a:xfrm>
                    <a:off x="3129" y="771"/>
                    <a:ext cx="23" cy="24"/>
                  </a:xfrm>
                  <a:custGeom>
                    <a:avLst/>
                    <a:gdLst>
                      <a:gd name="T0" fmla="*/ 12 w 23"/>
                      <a:gd name="T1" fmla="*/ 0 h 24"/>
                      <a:gd name="T2" fmla="*/ 10 w 23"/>
                      <a:gd name="T3" fmla="*/ 4 h 24"/>
                      <a:gd name="T4" fmla="*/ 10 w 23"/>
                      <a:gd name="T5" fmla="*/ 10 h 24"/>
                      <a:gd name="T6" fmla="*/ 12 w 23"/>
                      <a:gd name="T7" fmla="*/ 14 h 24"/>
                      <a:gd name="T8" fmla="*/ 23 w 23"/>
                      <a:gd name="T9" fmla="*/ 24 h 24"/>
                      <a:gd name="T10" fmla="*/ 10 w 23"/>
                      <a:gd name="T11" fmla="*/ 24 h 24"/>
                      <a:gd name="T12" fmla="*/ 3 w 23"/>
                      <a:gd name="T13" fmla="*/ 17 h 24"/>
                      <a:gd name="T14" fmla="*/ 1 w 23"/>
                      <a:gd name="T15" fmla="*/ 13 h 24"/>
                      <a:gd name="T16" fmla="*/ 0 w 23"/>
                      <a:gd name="T17" fmla="*/ 4 h 24"/>
                      <a:gd name="T18" fmla="*/ 12 w 23"/>
                      <a:gd name="T1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" h="24">
                        <a:moveTo>
                          <a:pt x="12" y="0"/>
                        </a:moveTo>
                        <a:lnTo>
                          <a:pt x="10" y="4"/>
                        </a:lnTo>
                        <a:lnTo>
                          <a:pt x="10" y="10"/>
                        </a:lnTo>
                        <a:lnTo>
                          <a:pt x="12" y="14"/>
                        </a:lnTo>
                        <a:lnTo>
                          <a:pt x="23" y="24"/>
                        </a:lnTo>
                        <a:lnTo>
                          <a:pt x="10" y="24"/>
                        </a:lnTo>
                        <a:lnTo>
                          <a:pt x="3" y="17"/>
                        </a:lnTo>
                        <a:lnTo>
                          <a:pt x="1" y="13"/>
                        </a:lnTo>
                        <a:lnTo>
                          <a:pt x="0" y="4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5743" name="Group 31"/>
                <p:cNvGrpSpPr>
                  <a:grpSpLocks/>
                </p:cNvGrpSpPr>
                <p:nvPr/>
              </p:nvGrpSpPr>
              <p:grpSpPr bwMode="auto">
                <a:xfrm>
                  <a:off x="3027" y="757"/>
                  <a:ext cx="176" cy="67"/>
                  <a:chOff x="3027" y="757"/>
                  <a:chExt cx="176" cy="67"/>
                </a:xfrm>
              </p:grpSpPr>
              <p:grpSp>
                <p:nvGrpSpPr>
                  <p:cNvPr id="75574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34" y="757"/>
                    <a:ext cx="164" cy="28"/>
                    <a:chOff x="3034" y="757"/>
                    <a:chExt cx="164" cy="28"/>
                  </a:xfrm>
                </p:grpSpPr>
                <p:sp>
                  <p:nvSpPr>
                    <p:cNvPr id="755745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3110" y="760"/>
                      <a:ext cx="88" cy="23"/>
                    </a:xfrm>
                    <a:custGeom>
                      <a:avLst/>
                      <a:gdLst>
                        <a:gd name="T0" fmla="*/ 0 w 88"/>
                        <a:gd name="T1" fmla="*/ 15 h 23"/>
                        <a:gd name="T2" fmla="*/ 6 w 88"/>
                        <a:gd name="T3" fmla="*/ 9 h 23"/>
                        <a:gd name="T4" fmla="*/ 14 w 88"/>
                        <a:gd name="T5" fmla="*/ 4 h 23"/>
                        <a:gd name="T6" fmla="*/ 24 w 88"/>
                        <a:gd name="T7" fmla="*/ 1 h 23"/>
                        <a:gd name="T8" fmla="*/ 34 w 88"/>
                        <a:gd name="T9" fmla="*/ 0 h 23"/>
                        <a:gd name="T10" fmla="*/ 44 w 88"/>
                        <a:gd name="T11" fmla="*/ 0 h 23"/>
                        <a:gd name="T12" fmla="*/ 57 w 88"/>
                        <a:gd name="T13" fmla="*/ 2 h 23"/>
                        <a:gd name="T14" fmla="*/ 70 w 88"/>
                        <a:gd name="T15" fmla="*/ 7 h 23"/>
                        <a:gd name="T16" fmla="*/ 88 w 88"/>
                        <a:gd name="T17" fmla="*/ 12 h 23"/>
                        <a:gd name="T18" fmla="*/ 74 w 88"/>
                        <a:gd name="T19" fmla="*/ 12 h 23"/>
                        <a:gd name="T20" fmla="*/ 59 w 88"/>
                        <a:gd name="T21" fmla="*/ 11 h 23"/>
                        <a:gd name="T22" fmla="*/ 47 w 88"/>
                        <a:gd name="T23" fmla="*/ 10 h 23"/>
                        <a:gd name="T24" fmla="*/ 38 w 88"/>
                        <a:gd name="T25" fmla="*/ 12 h 23"/>
                        <a:gd name="T26" fmla="*/ 30 w 88"/>
                        <a:gd name="T27" fmla="*/ 15 h 23"/>
                        <a:gd name="T28" fmla="*/ 23 w 88"/>
                        <a:gd name="T29" fmla="*/ 20 h 23"/>
                        <a:gd name="T30" fmla="*/ 17 w 88"/>
                        <a:gd name="T31" fmla="*/ 23 h 23"/>
                        <a:gd name="T32" fmla="*/ 10 w 88"/>
                        <a:gd name="T33" fmla="*/ 23 h 23"/>
                        <a:gd name="T34" fmla="*/ 3 w 88"/>
                        <a:gd name="T35" fmla="*/ 21 h 23"/>
                        <a:gd name="T36" fmla="*/ 0 w 88"/>
                        <a:gd name="T37" fmla="*/ 15 h 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88" h="23">
                          <a:moveTo>
                            <a:pt x="0" y="15"/>
                          </a:moveTo>
                          <a:lnTo>
                            <a:pt x="6" y="9"/>
                          </a:lnTo>
                          <a:lnTo>
                            <a:pt x="14" y="4"/>
                          </a:lnTo>
                          <a:lnTo>
                            <a:pt x="24" y="1"/>
                          </a:lnTo>
                          <a:lnTo>
                            <a:pt x="34" y="0"/>
                          </a:lnTo>
                          <a:lnTo>
                            <a:pt x="44" y="0"/>
                          </a:lnTo>
                          <a:lnTo>
                            <a:pt x="57" y="2"/>
                          </a:lnTo>
                          <a:lnTo>
                            <a:pt x="70" y="7"/>
                          </a:lnTo>
                          <a:lnTo>
                            <a:pt x="88" y="12"/>
                          </a:lnTo>
                          <a:lnTo>
                            <a:pt x="74" y="12"/>
                          </a:lnTo>
                          <a:lnTo>
                            <a:pt x="59" y="11"/>
                          </a:lnTo>
                          <a:lnTo>
                            <a:pt x="47" y="10"/>
                          </a:lnTo>
                          <a:lnTo>
                            <a:pt x="38" y="12"/>
                          </a:lnTo>
                          <a:lnTo>
                            <a:pt x="30" y="15"/>
                          </a:lnTo>
                          <a:lnTo>
                            <a:pt x="23" y="20"/>
                          </a:lnTo>
                          <a:lnTo>
                            <a:pt x="17" y="23"/>
                          </a:lnTo>
                          <a:lnTo>
                            <a:pt x="10" y="23"/>
                          </a:lnTo>
                          <a:lnTo>
                            <a:pt x="3" y="21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746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3034" y="757"/>
                      <a:ext cx="44" cy="28"/>
                    </a:xfrm>
                    <a:custGeom>
                      <a:avLst/>
                      <a:gdLst>
                        <a:gd name="T0" fmla="*/ 0 w 44"/>
                        <a:gd name="T1" fmla="*/ 0 h 28"/>
                        <a:gd name="T2" fmla="*/ 0 w 44"/>
                        <a:gd name="T3" fmla="*/ 4 h 28"/>
                        <a:gd name="T4" fmla="*/ 10 w 44"/>
                        <a:gd name="T5" fmla="*/ 6 h 28"/>
                        <a:gd name="T6" fmla="*/ 18 w 44"/>
                        <a:gd name="T7" fmla="*/ 13 h 28"/>
                        <a:gd name="T8" fmla="*/ 23 w 44"/>
                        <a:gd name="T9" fmla="*/ 19 h 28"/>
                        <a:gd name="T10" fmla="*/ 28 w 44"/>
                        <a:gd name="T11" fmla="*/ 25 h 28"/>
                        <a:gd name="T12" fmla="*/ 35 w 44"/>
                        <a:gd name="T13" fmla="*/ 28 h 28"/>
                        <a:gd name="T14" fmla="*/ 42 w 44"/>
                        <a:gd name="T15" fmla="*/ 27 h 28"/>
                        <a:gd name="T16" fmla="*/ 44 w 44"/>
                        <a:gd name="T17" fmla="*/ 20 h 28"/>
                        <a:gd name="T18" fmla="*/ 41 w 44"/>
                        <a:gd name="T19" fmla="*/ 15 h 28"/>
                        <a:gd name="T20" fmla="*/ 32 w 44"/>
                        <a:gd name="T21" fmla="*/ 10 h 28"/>
                        <a:gd name="T22" fmla="*/ 27 w 44"/>
                        <a:gd name="T23" fmla="*/ 6 h 28"/>
                        <a:gd name="T24" fmla="*/ 18 w 44"/>
                        <a:gd name="T25" fmla="*/ 3 h 28"/>
                        <a:gd name="T26" fmla="*/ 0 w 44"/>
                        <a:gd name="T27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4" h="28">
                          <a:moveTo>
                            <a:pt x="0" y="0"/>
                          </a:moveTo>
                          <a:lnTo>
                            <a:pt x="0" y="4"/>
                          </a:lnTo>
                          <a:lnTo>
                            <a:pt x="10" y="6"/>
                          </a:lnTo>
                          <a:lnTo>
                            <a:pt x="18" y="13"/>
                          </a:lnTo>
                          <a:lnTo>
                            <a:pt x="23" y="19"/>
                          </a:lnTo>
                          <a:lnTo>
                            <a:pt x="28" y="25"/>
                          </a:lnTo>
                          <a:lnTo>
                            <a:pt x="35" y="28"/>
                          </a:lnTo>
                          <a:lnTo>
                            <a:pt x="42" y="27"/>
                          </a:lnTo>
                          <a:lnTo>
                            <a:pt x="44" y="20"/>
                          </a:lnTo>
                          <a:lnTo>
                            <a:pt x="41" y="15"/>
                          </a:lnTo>
                          <a:lnTo>
                            <a:pt x="32" y="10"/>
                          </a:lnTo>
                          <a:lnTo>
                            <a:pt x="27" y="6"/>
                          </a:lnTo>
                          <a:lnTo>
                            <a:pt x="18" y="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47" name="Freeform 35"/>
                  <p:cNvSpPr>
                    <a:spLocks/>
                  </p:cNvSpPr>
                  <p:nvPr/>
                </p:nvSpPr>
                <p:spPr bwMode="auto">
                  <a:xfrm>
                    <a:off x="3128" y="793"/>
                    <a:ext cx="63" cy="21"/>
                  </a:xfrm>
                  <a:custGeom>
                    <a:avLst/>
                    <a:gdLst>
                      <a:gd name="T0" fmla="*/ 0 w 63"/>
                      <a:gd name="T1" fmla="*/ 6 h 21"/>
                      <a:gd name="T2" fmla="*/ 3 w 63"/>
                      <a:gd name="T3" fmla="*/ 14 h 21"/>
                      <a:gd name="T4" fmla="*/ 4 w 63"/>
                      <a:gd name="T5" fmla="*/ 17 h 21"/>
                      <a:gd name="T6" fmla="*/ 7 w 63"/>
                      <a:gd name="T7" fmla="*/ 19 h 21"/>
                      <a:gd name="T8" fmla="*/ 17 w 63"/>
                      <a:gd name="T9" fmla="*/ 21 h 21"/>
                      <a:gd name="T10" fmla="*/ 29 w 63"/>
                      <a:gd name="T11" fmla="*/ 21 h 21"/>
                      <a:gd name="T12" fmla="*/ 38 w 63"/>
                      <a:gd name="T13" fmla="*/ 19 h 21"/>
                      <a:gd name="T14" fmla="*/ 48 w 63"/>
                      <a:gd name="T15" fmla="*/ 15 h 21"/>
                      <a:gd name="T16" fmla="*/ 63 w 63"/>
                      <a:gd name="T17" fmla="*/ 6 h 21"/>
                      <a:gd name="T18" fmla="*/ 40 w 63"/>
                      <a:gd name="T19" fmla="*/ 4 h 21"/>
                      <a:gd name="T20" fmla="*/ 21 w 63"/>
                      <a:gd name="T21" fmla="*/ 1 h 21"/>
                      <a:gd name="T22" fmla="*/ 10 w 63"/>
                      <a:gd name="T23" fmla="*/ 0 h 21"/>
                      <a:gd name="T24" fmla="*/ 0 w 63"/>
                      <a:gd name="T25" fmla="*/ 6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3" h="21">
                        <a:moveTo>
                          <a:pt x="0" y="6"/>
                        </a:moveTo>
                        <a:lnTo>
                          <a:pt x="3" y="14"/>
                        </a:lnTo>
                        <a:lnTo>
                          <a:pt x="4" y="17"/>
                        </a:lnTo>
                        <a:lnTo>
                          <a:pt x="7" y="19"/>
                        </a:lnTo>
                        <a:lnTo>
                          <a:pt x="17" y="21"/>
                        </a:lnTo>
                        <a:lnTo>
                          <a:pt x="29" y="21"/>
                        </a:lnTo>
                        <a:lnTo>
                          <a:pt x="38" y="19"/>
                        </a:lnTo>
                        <a:lnTo>
                          <a:pt x="48" y="15"/>
                        </a:lnTo>
                        <a:lnTo>
                          <a:pt x="63" y="6"/>
                        </a:lnTo>
                        <a:lnTo>
                          <a:pt x="40" y="4"/>
                        </a:lnTo>
                        <a:lnTo>
                          <a:pt x="21" y="1"/>
                        </a:lnTo>
                        <a:lnTo>
                          <a:pt x="10" y="0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48" name="Freeform 36"/>
                  <p:cNvSpPr>
                    <a:spLocks/>
                  </p:cNvSpPr>
                  <p:nvPr/>
                </p:nvSpPr>
                <p:spPr bwMode="auto">
                  <a:xfrm>
                    <a:off x="3052" y="797"/>
                    <a:ext cx="19" cy="20"/>
                  </a:xfrm>
                  <a:custGeom>
                    <a:avLst/>
                    <a:gdLst>
                      <a:gd name="T0" fmla="*/ 1 w 19"/>
                      <a:gd name="T1" fmla="*/ 0 h 20"/>
                      <a:gd name="T2" fmla="*/ 15 w 19"/>
                      <a:gd name="T3" fmla="*/ 2 h 20"/>
                      <a:gd name="T4" fmla="*/ 18 w 19"/>
                      <a:gd name="T5" fmla="*/ 10 h 20"/>
                      <a:gd name="T6" fmla="*/ 19 w 19"/>
                      <a:gd name="T7" fmla="*/ 20 h 20"/>
                      <a:gd name="T8" fmla="*/ 7 w 19"/>
                      <a:gd name="T9" fmla="*/ 18 h 20"/>
                      <a:gd name="T10" fmla="*/ 0 w 19"/>
                      <a:gd name="T11" fmla="*/ 17 h 20"/>
                      <a:gd name="T12" fmla="*/ 1 w 19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0">
                        <a:moveTo>
                          <a:pt x="1" y="0"/>
                        </a:moveTo>
                        <a:lnTo>
                          <a:pt x="15" y="2"/>
                        </a:lnTo>
                        <a:lnTo>
                          <a:pt x="18" y="10"/>
                        </a:lnTo>
                        <a:lnTo>
                          <a:pt x="19" y="20"/>
                        </a:lnTo>
                        <a:lnTo>
                          <a:pt x="7" y="18"/>
                        </a:lnTo>
                        <a:lnTo>
                          <a:pt x="0" y="1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574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32" y="792"/>
                    <a:ext cx="45" cy="29"/>
                    <a:chOff x="3132" y="792"/>
                    <a:chExt cx="45" cy="29"/>
                  </a:xfrm>
                </p:grpSpPr>
                <p:sp>
                  <p:nvSpPr>
                    <p:cNvPr id="755750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2" y="792"/>
                      <a:ext cx="45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751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8" y="797"/>
                      <a:ext cx="24" cy="2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52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136" y="796"/>
                    <a:ext cx="12" cy="11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5575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3042" y="795"/>
                    <a:ext cx="30" cy="29"/>
                    <a:chOff x="3042" y="795"/>
                    <a:chExt cx="30" cy="29"/>
                  </a:xfrm>
                </p:grpSpPr>
                <p:sp>
                  <p:nvSpPr>
                    <p:cNvPr id="755754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2" y="795"/>
                      <a:ext cx="30" cy="29"/>
                    </a:xfrm>
                    <a:prstGeom prst="ellipse">
                      <a:avLst/>
                    </a:prstGeom>
                    <a:solidFill>
                      <a:srgbClr val="7F3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5755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798"/>
                      <a:ext cx="18" cy="2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56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799"/>
                    <a:ext cx="8" cy="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57" name="Freeform 45"/>
                  <p:cNvSpPr>
                    <a:spLocks/>
                  </p:cNvSpPr>
                  <p:nvPr/>
                </p:nvSpPr>
                <p:spPr bwMode="auto">
                  <a:xfrm>
                    <a:off x="3114" y="790"/>
                    <a:ext cx="89" cy="20"/>
                  </a:xfrm>
                  <a:custGeom>
                    <a:avLst/>
                    <a:gdLst>
                      <a:gd name="T0" fmla="*/ 0 w 89"/>
                      <a:gd name="T1" fmla="*/ 1 h 20"/>
                      <a:gd name="T2" fmla="*/ 12 w 89"/>
                      <a:gd name="T3" fmla="*/ 7 h 20"/>
                      <a:gd name="T4" fmla="*/ 19 w 89"/>
                      <a:gd name="T5" fmla="*/ 3 h 20"/>
                      <a:gd name="T6" fmla="*/ 26 w 89"/>
                      <a:gd name="T7" fmla="*/ 0 h 20"/>
                      <a:gd name="T8" fmla="*/ 33 w 89"/>
                      <a:gd name="T9" fmla="*/ 0 h 20"/>
                      <a:gd name="T10" fmla="*/ 43 w 89"/>
                      <a:gd name="T11" fmla="*/ 3 h 20"/>
                      <a:gd name="T12" fmla="*/ 57 w 89"/>
                      <a:gd name="T13" fmla="*/ 7 h 20"/>
                      <a:gd name="T14" fmla="*/ 71 w 89"/>
                      <a:gd name="T15" fmla="*/ 7 h 20"/>
                      <a:gd name="T16" fmla="*/ 89 w 89"/>
                      <a:gd name="T17" fmla="*/ 4 h 20"/>
                      <a:gd name="T18" fmla="*/ 77 w 89"/>
                      <a:gd name="T19" fmla="*/ 13 h 20"/>
                      <a:gd name="T20" fmla="*/ 62 w 89"/>
                      <a:gd name="T21" fmla="*/ 20 h 20"/>
                      <a:gd name="T22" fmla="*/ 73 w 89"/>
                      <a:gd name="T23" fmla="*/ 12 h 20"/>
                      <a:gd name="T24" fmla="*/ 61 w 89"/>
                      <a:gd name="T25" fmla="*/ 11 h 20"/>
                      <a:gd name="T26" fmla="*/ 52 w 89"/>
                      <a:gd name="T27" fmla="*/ 10 h 20"/>
                      <a:gd name="T28" fmla="*/ 42 w 89"/>
                      <a:gd name="T29" fmla="*/ 8 h 20"/>
                      <a:gd name="T30" fmla="*/ 34 w 89"/>
                      <a:gd name="T31" fmla="*/ 8 h 20"/>
                      <a:gd name="T32" fmla="*/ 25 w 89"/>
                      <a:gd name="T33" fmla="*/ 7 h 20"/>
                      <a:gd name="T34" fmla="*/ 21 w 89"/>
                      <a:gd name="T35" fmla="*/ 7 h 20"/>
                      <a:gd name="T36" fmla="*/ 16 w 89"/>
                      <a:gd name="T37" fmla="*/ 10 h 20"/>
                      <a:gd name="T38" fmla="*/ 12 w 89"/>
                      <a:gd name="T39" fmla="*/ 11 h 20"/>
                      <a:gd name="T40" fmla="*/ 9 w 89"/>
                      <a:gd name="T41" fmla="*/ 11 h 20"/>
                      <a:gd name="T42" fmla="*/ 0 w 89"/>
                      <a:gd name="T43" fmla="*/ 1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9" h="20">
                        <a:moveTo>
                          <a:pt x="0" y="1"/>
                        </a:moveTo>
                        <a:lnTo>
                          <a:pt x="12" y="7"/>
                        </a:lnTo>
                        <a:lnTo>
                          <a:pt x="19" y="3"/>
                        </a:lnTo>
                        <a:lnTo>
                          <a:pt x="26" y="0"/>
                        </a:lnTo>
                        <a:lnTo>
                          <a:pt x="33" y="0"/>
                        </a:lnTo>
                        <a:lnTo>
                          <a:pt x="43" y="3"/>
                        </a:lnTo>
                        <a:lnTo>
                          <a:pt x="57" y="7"/>
                        </a:lnTo>
                        <a:lnTo>
                          <a:pt x="71" y="7"/>
                        </a:lnTo>
                        <a:lnTo>
                          <a:pt x="89" y="4"/>
                        </a:lnTo>
                        <a:lnTo>
                          <a:pt x="77" y="13"/>
                        </a:lnTo>
                        <a:lnTo>
                          <a:pt x="62" y="20"/>
                        </a:lnTo>
                        <a:lnTo>
                          <a:pt x="73" y="12"/>
                        </a:lnTo>
                        <a:lnTo>
                          <a:pt x="61" y="11"/>
                        </a:lnTo>
                        <a:lnTo>
                          <a:pt x="52" y="10"/>
                        </a:lnTo>
                        <a:lnTo>
                          <a:pt x="42" y="8"/>
                        </a:lnTo>
                        <a:lnTo>
                          <a:pt x="34" y="8"/>
                        </a:lnTo>
                        <a:lnTo>
                          <a:pt x="25" y="7"/>
                        </a:lnTo>
                        <a:lnTo>
                          <a:pt x="21" y="7"/>
                        </a:lnTo>
                        <a:lnTo>
                          <a:pt x="16" y="10"/>
                        </a:lnTo>
                        <a:lnTo>
                          <a:pt x="12" y="11"/>
                        </a:lnTo>
                        <a:lnTo>
                          <a:pt x="9" y="1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5758" name="Freeform 46"/>
                  <p:cNvSpPr>
                    <a:spLocks/>
                  </p:cNvSpPr>
                  <p:nvPr/>
                </p:nvSpPr>
                <p:spPr bwMode="auto">
                  <a:xfrm>
                    <a:off x="3027" y="792"/>
                    <a:ext cx="40" cy="17"/>
                  </a:xfrm>
                  <a:custGeom>
                    <a:avLst/>
                    <a:gdLst>
                      <a:gd name="T0" fmla="*/ 0 w 40"/>
                      <a:gd name="T1" fmla="*/ 0 h 17"/>
                      <a:gd name="T2" fmla="*/ 5 w 40"/>
                      <a:gd name="T3" fmla="*/ 6 h 17"/>
                      <a:gd name="T4" fmla="*/ 13 w 40"/>
                      <a:gd name="T5" fmla="*/ 5 h 17"/>
                      <a:gd name="T6" fmla="*/ 20 w 40"/>
                      <a:gd name="T7" fmla="*/ 5 h 17"/>
                      <a:gd name="T8" fmla="*/ 24 w 40"/>
                      <a:gd name="T9" fmla="*/ 5 h 17"/>
                      <a:gd name="T10" fmla="*/ 31 w 40"/>
                      <a:gd name="T11" fmla="*/ 5 h 17"/>
                      <a:gd name="T12" fmla="*/ 36 w 40"/>
                      <a:gd name="T13" fmla="*/ 8 h 17"/>
                      <a:gd name="T14" fmla="*/ 39 w 40"/>
                      <a:gd name="T15" fmla="*/ 10 h 17"/>
                      <a:gd name="T16" fmla="*/ 40 w 40"/>
                      <a:gd name="T17" fmla="*/ 17 h 17"/>
                      <a:gd name="T18" fmla="*/ 38 w 40"/>
                      <a:gd name="T19" fmla="*/ 11 h 17"/>
                      <a:gd name="T20" fmla="*/ 34 w 40"/>
                      <a:gd name="T21" fmla="*/ 9 h 17"/>
                      <a:gd name="T22" fmla="*/ 23 w 40"/>
                      <a:gd name="T23" fmla="*/ 8 h 17"/>
                      <a:gd name="T24" fmla="*/ 12 w 40"/>
                      <a:gd name="T25" fmla="*/ 8 h 17"/>
                      <a:gd name="T26" fmla="*/ 0 w 40"/>
                      <a:gd name="T27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0" h="17">
                        <a:moveTo>
                          <a:pt x="0" y="0"/>
                        </a:moveTo>
                        <a:lnTo>
                          <a:pt x="5" y="6"/>
                        </a:lnTo>
                        <a:lnTo>
                          <a:pt x="13" y="5"/>
                        </a:lnTo>
                        <a:lnTo>
                          <a:pt x="20" y="5"/>
                        </a:lnTo>
                        <a:lnTo>
                          <a:pt x="24" y="5"/>
                        </a:lnTo>
                        <a:lnTo>
                          <a:pt x="31" y="5"/>
                        </a:lnTo>
                        <a:lnTo>
                          <a:pt x="36" y="8"/>
                        </a:lnTo>
                        <a:lnTo>
                          <a:pt x="39" y="10"/>
                        </a:lnTo>
                        <a:lnTo>
                          <a:pt x="40" y="17"/>
                        </a:lnTo>
                        <a:lnTo>
                          <a:pt x="38" y="11"/>
                        </a:lnTo>
                        <a:lnTo>
                          <a:pt x="34" y="9"/>
                        </a:lnTo>
                        <a:lnTo>
                          <a:pt x="23" y="8"/>
                        </a:lnTo>
                        <a:lnTo>
                          <a:pt x="12" y="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55759" name="Group 47"/>
                <p:cNvGrpSpPr>
                  <a:grpSpLocks/>
                </p:cNvGrpSpPr>
                <p:nvPr/>
              </p:nvGrpSpPr>
              <p:grpSpPr bwMode="auto">
                <a:xfrm>
                  <a:off x="3076" y="925"/>
                  <a:ext cx="91" cy="47"/>
                  <a:chOff x="3076" y="925"/>
                  <a:chExt cx="91" cy="47"/>
                </a:xfrm>
              </p:grpSpPr>
              <p:grpSp>
                <p:nvGrpSpPr>
                  <p:cNvPr id="75576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076" y="925"/>
                    <a:ext cx="91" cy="47"/>
                    <a:chOff x="3076" y="925"/>
                    <a:chExt cx="91" cy="47"/>
                  </a:xfrm>
                </p:grpSpPr>
                <p:sp>
                  <p:nvSpPr>
                    <p:cNvPr id="755761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077" y="925"/>
                      <a:ext cx="90" cy="47"/>
                    </a:xfrm>
                    <a:custGeom>
                      <a:avLst/>
                      <a:gdLst>
                        <a:gd name="T0" fmla="*/ 9 w 90"/>
                        <a:gd name="T1" fmla="*/ 19 h 47"/>
                        <a:gd name="T2" fmla="*/ 4 w 90"/>
                        <a:gd name="T3" fmla="*/ 13 h 47"/>
                        <a:gd name="T4" fmla="*/ 1 w 90"/>
                        <a:gd name="T5" fmla="*/ 8 h 47"/>
                        <a:gd name="T6" fmla="*/ 0 w 90"/>
                        <a:gd name="T7" fmla="*/ 4 h 47"/>
                        <a:gd name="T8" fmla="*/ 4 w 90"/>
                        <a:gd name="T9" fmla="*/ 1 h 47"/>
                        <a:gd name="T10" fmla="*/ 11 w 90"/>
                        <a:gd name="T11" fmla="*/ 0 h 47"/>
                        <a:gd name="T12" fmla="*/ 21 w 90"/>
                        <a:gd name="T13" fmla="*/ 5 h 47"/>
                        <a:gd name="T14" fmla="*/ 30 w 90"/>
                        <a:gd name="T15" fmla="*/ 0 h 47"/>
                        <a:gd name="T16" fmla="*/ 40 w 90"/>
                        <a:gd name="T17" fmla="*/ 3 h 47"/>
                        <a:gd name="T18" fmla="*/ 51 w 90"/>
                        <a:gd name="T19" fmla="*/ 5 h 47"/>
                        <a:gd name="T20" fmla="*/ 63 w 90"/>
                        <a:gd name="T21" fmla="*/ 6 h 47"/>
                        <a:gd name="T22" fmla="*/ 90 w 90"/>
                        <a:gd name="T23" fmla="*/ 8 h 47"/>
                        <a:gd name="T24" fmla="*/ 74 w 90"/>
                        <a:gd name="T25" fmla="*/ 22 h 47"/>
                        <a:gd name="T26" fmla="*/ 65 w 90"/>
                        <a:gd name="T27" fmla="*/ 29 h 47"/>
                        <a:gd name="T28" fmla="*/ 57 w 90"/>
                        <a:gd name="T29" fmla="*/ 36 h 47"/>
                        <a:gd name="T30" fmla="*/ 49 w 90"/>
                        <a:gd name="T31" fmla="*/ 42 h 47"/>
                        <a:gd name="T32" fmla="*/ 36 w 90"/>
                        <a:gd name="T33" fmla="*/ 47 h 47"/>
                        <a:gd name="T34" fmla="*/ 25 w 90"/>
                        <a:gd name="T35" fmla="*/ 47 h 47"/>
                        <a:gd name="T36" fmla="*/ 15 w 90"/>
                        <a:gd name="T37" fmla="*/ 43 h 47"/>
                        <a:gd name="T38" fmla="*/ 11 w 90"/>
                        <a:gd name="T39" fmla="*/ 36 h 47"/>
                        <a:gd name="T40" fmla="*/ 9 w 90"/>
                        <a:gd name="T41" fmla="*/ 19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0" h="47">
                          <a:moveTo>
                            <a:pt x="9" y="19"/>
                          </a:moveTo>
                          <a:lnTo>
                            <a:pt x="4" y="13"/>
                          </a:lnTo>
                          <a:lnTo>
                            <a:pt x="1" y="8"/>
                          </a:lnTo>
                          <a:lnTo>
                            <a:pt x="0" y="4"/>
                          </a:lnTo>
                          <a:lnTo>
                            <a:pt x="4" y="1"/>
                          </a:lnTo>
                          <a:lnTo>
                            <a:pt x="11" y="0"/>
                          </a:lnTo>
                          <a:lnTo>
                            <a:pt x="21" y="5"/>
                          </a:lnTo>
                          <a:lnTo>
                            <a:pt x="30" y="0"/>
                          </a:lnTo>
                          <a:lnTo>
                            <a:pt x="40" y="3"/>
                          </a:lnTo>
                          <a:lnTo>
                            <a:pt x="51" y="5"/>
                          </a:lnTo>
                          <a:lnTo>
                            <a:pt x="63" y="6"/>
                          </a:lnTo>
                          <a:lnTo>
                            <a:pt x="90" y="8"/>
                          </a:lnTo>
                          <a:lnTo>
                            <a:pt x="74" y="22"/>
                          </a:lnTo>
                          <a:lnTo>
                            <a:pt x="65" y="29"/>
                          </a:lnTo>
                          <a:lnTo>
                            <a:pt x="57" y="36"/>
                          </a:lnTo>
                          <a:lnTo>
                            <a:pt x="49" y="42"/>
                          </a:lnTo>
                          <a:lnTo>
                            <a:pt x="36" y="47"/>
                          </a:lnTo>
                          <a:lnTo>
                            <a:pt x="25" y="47"/>
                          </a:lnTo>
                          <a:lnTo>
                            <a:pt x="15" y="43"/>
                          </a:lnTo>
                          <a:lnTo>
                            <a:pt x="11" y="36"/>
                          </a:lnTo>
                          <a:lnTo>
                            <a:pt x="9" y="19"/>
                          </a:lnTo>
                          <a:close/>
                        </a:path>
                      </a:pathLst>
                    </a:custGeom>
                    <a:solidFill>
                      <a:srgbClr val="7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55762" name="Group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76" y="925"/>
                      <a:ext cx="91" cy="47"/>
                      <a:chOff x="3076" y="925"/>
                      <a:chExt cx="91" cy="47"/>
                    </a:xfrm>
                  </p:grpSpPr>
                  <p:grpSp>
                    <p:nvGrpSpPr>
                      <p:cNvPr id="755763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76" y="925"/>
                        <a:ext cx="90" cy="23"/>
                        <a:chOff x="3076" y="925"/>
                        <a:chExt cx="90" cy="23"/>
                      </a:xfrm>
                    </p:grpSpPr>
                    <p:sp>
                      <p:nvSpPr>
                        <p:cNvPr id="755764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83" y="934"/>
                          <a:ext cx="64" cy="14"/>
                        </a:xfrm>
                        <a:custGeom>
                          <a:avLst/>
                          <a:gdLst>
                            <a:gd name="T0" fmla="*/ 0 w 64"/>
                            <a:gd name="T1" fmla="*/ 1 h 14"/>
                            <a:gd name="T2" fmla="*/ 6 w 64"/>
                            <a:gd name="T3" fmla="*/ 8 h 14"/>
                            <a:gd name="T4" fmla="*/ 12 w 64"/>
                            <a:gd name="T5" fmla="*/ 12 h 14"/>
                            <a:gd name="T6" fmla="*/ 21 w 64"/>
                            <a:gd name="T7" fmla="*/ 14 h 14"/>
                            <a:gd name="T8" fmla="*/ 30 w 64"/>
                            <a:gd name="T9" fmla="*/ 14 h 14"/>
                            <a:gd name="T10" fmla="*/ 37 w 64"/>
                            <a:gd name="T11" fmla="*/ 14 h 14"/>
                            <a:gd name="T12" fmla="*/ 53 w 64"/>
                            <a:gd name="T13" fmla="*/ 11 h 14"/>
                            <a:gd name="T14" fmla="*/ 64 w 64"/>
                            <a:gd name="T15" fmla="*/ 6 h 14"/>
                            <a:gd name="T16" fmla="*/ 38 w 64"/>
                            <a:gd name="T17" fmla="*/ 0 h 14"/>
                            <a:gd name="T18" fmla="*/ 0 w 64"/>
                            <a:gd name="T19" fmla="*/ 1 h 1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</a:cxnLst>
                          <a:rect l="0" t="0" r="r" b="b"/>
                          <a:pathLst>
                            <a:path w="64" h="14">
                              <a:moveTo>
                                <a:pt x="0" y="1"/>
                              </a:moveTo>
                              <a:lnTo>
                                <a:pt x="6" y="8"/>
                              </a:lnTo>
                              <a:lnTo>
                                <a:pt x="12" y="12"/>
                              </a:lnTo>
                              <a:lnTo>
                                <a:pt x="21" y="14"/>
                              </a:lnTo>
                              <a:lnTo>
                                <a:pt x="30" y="14"/>
                              </a:lnTo>
                              <a:lnTo>
                                <a:pt x="37" y="14"/>
                              </a:lnTo>
                              <a:lnTo>
                                <a:pt x="53" y="11"/>
                              </a:lnTo>
                              <a:lnTo>
                                <a:pt x="64" y="6"/>
                              </a:lnTo>
                              <a:lnTo>
                                <a:pt x="38" y="0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55765" name="Freeform 5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076" y="925"/>
                          <a:ext cx="90" cy="20"/>
                        </a:xfrm>
                        <a:custGeom>
                          <a:avLst/>
                          <a:gdLst>
                            <a:gd name="T0" fmla="*/ 9 w 90"/>
                            <a:gd name="T1" fmla="*/ 20 h 20"/>
                            <a:gd name="T2" fmla="*/ 4 w 90"/>
                            <a:gd name="T3" fmla="*/ 13 h 20"/>
                            <a:gd name="T4" fmla="*/ 1 w 90"/>
                            <a:gd name="T5" fmla="*/ 9 h 20"/>
                            <a:gd name="T6" fmla="*/ 0 w 90"/>
                            <a:gd name="T7" fmla="*/ 4 h 20"/>
                            <a:gd name="T8" fmla="*/ 4 w 90"/>
                            <a:gd name="T9" fmla="*/ 1 h 20"/>
                            <a:gd name="T10" fmla="*/ 11 w 90"/>
                            <a:gd name="T11" fmla="*/ 0 h 20"/>
                            <a:gd name="T12" fmla="*/ 21 w 90"/>
                            <a:gd name="T13" fmla="*/ 6 h 20"/>
                            <a:gd name="T14" fmla="*/ 30 w 90"/>
                            <a:gd name="T15" fmla="*/ 0 h 20"/>
                            <a:gd name="T16" fmla="*/ 40 w 90"/>
                            <a:gd name="T17" fmla="*/ 3 h 20"/>
                            <a:gd name="T18" fmla="*/ 51 w 90"/>
                            <a:gd name="T19" fmla="*/ 6 h 20"/>
                            <a:gd name="T20" fmla="*/ 63 w 90"/>
                            <a:gd name="T21" fmla="*/ 7 h 20"/>
                            <a:gd name="T22" fmla="*/ 90 w 90"/>
                            <a:gd name="T23" fmla="*/ 9 h 20"/>
                            <a:gd name="T24" fmla="*/ 82 w 90"/>
                            <a:gd name="T25" fmla="*/ 13 h 20"/>
                            <a:gd name="T26" fmla="*/ 74 w 90"/>
                            <a:gd name="T27" fmla="*/ 17 h 20"/>
                            <a:gd name="T28" fmla="*/ 65 w 90"/>
                            <a:gd name="T29" fmla="*/ 17 h 20"/>
                            <a:gd name="T30" fmla="*/ 57 w 90"/>
                            <a:gd name="T31" fmla="*/ 18 h 20"/>
                            <a:gd name="T32" fmla="*/ 46 w 90"/>
                            <a:gd name="T33" fmla="*/ 16 h 20"/>
                            <a:gd name="T34" fmla="*/ 35 w 90"/>
                            <a:gd name="T35" fmla="*/ 13 h 20"/>
                            <a:gd name="T36" fmla="*/ 28 w 90"/>
                            <a:gd name="T37" fmla="*/ 17 h 20"/>
                            <a:gd name="T38" fmla="*/ 19 w 90"/>
                            <a:gd name="T39" fmla="*/ 13 h 20"/>
                            <a:gd name="T40" fmla="*/ 10 w 90"/>
                            <a:gd name="T41" fmla="*/ 11 h 20"/>
                            <a:gd name="T42" fmla="*/ 9 w 90"/>
                            <a:gd name="T43" fmla="*/ 20 h 2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</a:cxnLst>
                          <a:rect l="0" t="0" r="r" b="b"/>
                          <a:pathLst>
                            <a:path w="90" h="20">
                              <a:moveTo>
                                <a:pt x="9" y="20"/>
                              </a:moveTo>
                              <a:lnTo>
                                <a:pt x="4" y="13"/>
                              </a:lnTo>
                              <a:lnTo>
                                <a:pt x="1" y="9"/>
                              </a:lnTo>
                              <a:lnTo>
                                <a:pt x="0" y="4"/>
                              </a:lnTo>
                              <a:lnTo>
                                <a:pt x="4" y="1"/>
                              </a:lnTo>
                              <a:lnTo>
                                <a:pt x="11" y="0"/>
                              </a:lnTo>
                              <a:lnTo>
                                <a:pt x="21" y="6"/>
                              </a:lnTo>
                              <a:lnTo>
                                <a:pt x="30" y="0"/>
                              </a:lnTo>
                              <a:lnTo>
                                <a:pt x="40" y="3"/>
                              </a:lnTo>
                              <a:lnTo>
                                <a:pt x="51" y="6"/>
                              </a:lnTo>
                              <a:lnTo>
                                <a:pt x="63" y="7"/>
                              </a:lnTo>
                              <a:lnTo>
                                <a:pt x="90" y="9"/>
                              </a:lnTo>
                              <a:lnTo>
                                <a:pt x="82" y="13"/>
                              </a:lnTo>
                              <a:lnTo>
                                <a:pt x="74" y="17"/>
                              </a:lnTo>
                              <a:lnTo>
                                <a:pt x="65" y="17"/>
                              </a:lnTo>
                              <a:lnTo>
                                <a:pt x="57" y="18"/>
                              </a:lnTo>
                              <a:lnTo>
                                <a:pt x="46" y="16"/>
                              </a:lnTo>
                              <a:lnTo>
                                <a:pt x="35" y="13"/>
                              </a:lnTo>
                              <a:lnTo>
                                <a:pt x="28" y="17"/>
                              </a:lnTo>
                              <a:lnTo>
                                <a:pt x="19" y="13"/>
                              </a:lnTo>
                              <a:lnTo>
                                <a:pt x="10" y="11"/>
                              </a:lnTo>
                              <a:lnTo>
                                <a:pt x="9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55766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6" y="933"/>
                        <a:ext cx="81" cy="39"/>
                      </a:xfrm>
                      <a:custGeom>
                        <a:avLst/>
                        <a:gdLst>
                          <a:gd name="T0" fmla="*/ 0 w 81"/>
                          <a:gd name="T1" fmla="*/ 11 h 39"/>
                          <a:gd name="T2" fmla="*/ 5 w 81"/>
                          <a:gd name="T3" fmla="*/ 14 h 39"/>
                          <a:gd name="T4" fmla="*/ 12 w 81"/>
                          <a:gd name="T5" fmla="*/ 17 h 39"/>
                          <a:gd name="T6" fmla="*/ 19 w 81"/>
                          <a:gd name="T7" fmla="*/ 18 h 39"/>
                          <a:gd name="T8" fmla="*/ 29 w 81"/>
                          <a:gd name="T9" fmla="*/ 18 h 39"/>
                          <a:gd name="T10" fmla="*/ 39 w 81"/>
                          <a:gd name="T11" fmla="*/ 17 h 39"/>
                          <a:gd name="T12" fmla="*/ 48 w 81"/>
                          <a:gd name="T13" fmla="*/ 15 h 39"/>
                          <a:gd name="T14" fmla="*/ 56 w 81"/>
                          <a:gd name="T15" fmla="*/ 13 h 39"/>
                          <a:gd name="T16" fmla="*/ 64 w 81"/>
                          <a:gd name="T17" fmla="*/ 11 h 39"/>
                          <a:gd name="T18" fmla="*/ 69 w 81"/>
                          <a:gd name="T19" fmla="*/ 6 h 39"/>
                          <a:gd name="T20" fmla="*/ 74 w 81"/>
                          <a:gd name="T21" fmla="*/ 4 h 39"/>
                          <a:gd name="T22" fmla="*/ 81 w 81"/>
                          <a:gd name="T23" fmla="*/ 0 h 39"/>
                          <a:gd name="T24" fmla="*/ 65 w 81"/>
                          <a:gd name="T25" fmla="*/ 14 h 39"/>
                          <a:gd name="T26" fmla="*/ 56 w 81"/>
                          <a:gd name="T27" fmla="*/ 21 h 39"/>
                          <a:gd name="T28" fmla="*/ 48 w 81"/>
                          <a:gd name="T29" fmla="*/ 27 h 39"/>
                          <a:gd name="T30" fmla="*/ 40 w 81"/>
                          <a:gd name="T31" fmla="*/ 34 h 39"/>
                          <a:gd name="T32" fmla="*/ 27 w 81"/>
                          <a:gd name="T33" fmla="*/ 39 h 39"/>
                          <a:gd name="T34" fmla="*/ 15 w 81"/>
                          <a:gd name="T35" fmla="*/ 39 h 39"/>
                          <a:gd name="T36" fmla="*/ 6 w 81"/>
                          <a:gd name="T37" fmla="*/ 35 h 39"/>
                          <a:gd name="T38" fmla="*/ 2 w 81"/>
                          <a:gd name="T39" fmla="*/ 27 h 39"/>
                          <a:gd name="T40" fmla="*/ 0 w 81"/>
                          <a:gd name="T41" fmla="*/ 11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</a:cxnLst>
                        <a:rect l="0" t="0" r="r" b="b"/>
                        <a:pathLst>
                          <a:path w="81" h="39">
                            <a:moveTo>
                              <a:pt x="0" y="11"/>
                            </a:moveTo>
                            <a:lnTo>
                              <a:pt x="5" y="14"/>
                            </a:lnTo>
                            <a:lnTo>
                              <a:pt x="12" y="17"/>
                            </a:lnTo>
                            <a:lnTo>
                              <a:pt x="19" y="18"/>
                            </a:lnTo>
                            <a:lnTo>
                              <a:pt x="29" y="18"/>
                            </a:lnTo>
                            <a:lnTo>
                              <a:pt x="39" y="17"/>
                            </a:lnTo>
                            <a:lnTo>
                              <a:pt x="48" y="15"/>
                            </a:lnTo>
                            <a:lnTo>
                              <a:pt x="56" y="13"/>
                            </a:lnTo>
                            <a:lnTo>
                              <a:pt x="64" y="11"/>
                            </a:lnTo>
                            <a:lnTo>
                              <a:pt x="69" y="6"/>
                            </a:lnTo>
                            <a:lnTo>
                              <a:pt x="74" y="4"/>
                            </a:lnTo>
                            <a:lnTo>
                              <a:pt x="81" y="0"/>
                            </a:lnTo>
                            <a:lnTo>
                              <a:pt x="65" y="14"/>
                            </a:lnTo>
                            <a:lnTo>
                              <a:pt x="56" y="21"/>
                            </a:lnTo>
                            <a:lnTo>
                              <a:pt x="48" y="27"/>
                            </a:lnTo>
                            <a:lnTo>
                              <a:pt x="40" y="34"/>
                            </a:lnTo>
                            <a:lnTo>
                              <a:pt x="27" y="39"/>
                            </a:lnTo>
                            <a:lnTo>
                              <a:pt x="15" y="39"/>
                            </a:lnTo>
                            <a:lnTo>
                              <a:pt x="6" y="35"/>
                            </a:lnTo>
                            <a:lnTo>
                              <a:pt x="2" y="27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55767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3089" y="947"/>
                      <a:ext cx="52" cy="19"/>
                    </a:xfrm>
                    <a:custGeom>
                      <a:avLst/>
                      <a:gdLst>
                        <a:gd name="T0" fmla="*/ 0 w 52"/>
                        <a:gd name="T1" fmla="*/ 0 h 19"/>
                        <a:gd name="T2" fmla="*/ 7 w 52"/>
                        <a:gd name="T3" fmla="*/ 6 h 19"/>
                        <a:gd name="T4" fmla="*/ 17 w 52"/>
                        <a:gd name="T5" fmla="*/ 7 h 19"/>
                        <a:gd name="T6" fmla="*/ 28 w 52"/>
                        <a:gd name="T7" fmla="*/ 7 h 19"/>
                        <a:gd name="T8" fmla="*/ 43 w 52"/>
                        <a:gd name="T9" fmla="*/ 4 h 19"/>
                        <a:gd name="T10" fmla="*/ 52 w 52"/>
                        <a:gd name="T11" fmla="*/ 0 h 19"/>
                        <a:gd name="T12" fmla="*/ 40 w 52"/>
                        <a:gd name="T13" fmla="*/ 11 h 19"/>
                        <a:gd name="T14" fmla="*/ 32 w 52"/>
                        <a:gd name="T15" fmla="*/ 17 h 19"/>
                        <a:gd name="T16" fmla="*/ 23 w 52"/>
                        <a:gd name="T17" fmla="*/ 19 h 19"/>
                        <a:gd name="T18" fmla="*/ 12 w 52"/>
                        <a:gd name="T19" fmla="*/ 19 h 19"/>
                        <a:gd name="T20" fmla="*/ 5 w 52"/>
                        <a:gd name="T21" fmla="*/ 16 h 19"/>
                        <a:gd name="T22" fmla="*/ 1 w 52"/>
                        <a:gd name="T23" fmla="*/ 11 h 19"/>
                        <a:gd name="T24" fmla="*/ 0 w 52"/>
                        <a:gd name="T25" fmla="*/ 0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52" h="19">
                          <a:moveTo>
                            <a:pt x="0" y="0"/>
                          </a:moveTo>
                          <a:lnTo>
                            <a:pt x="7" y="6"/>
                          </a:lnTo>
                          <a:lnTo>
                            <a:pt x="17" y="7"/>
                          </a:lnTo>
                          <a:lnTo>
                            <a:pt x="28" y="7"/>
                          </a:lnTo>
                          <a:lnTo>
                            <a:pt x="43" y="4"/>
                          </a:lnTo>
                          <a:lnTo>
                            <a:pt x="52" y="0"/>
                          </a:lnTo>
                          <a:lnTo>
                            <a:pt x="40" y="11"/>
                          </a:lnTo>
                          <a:lnTo>
                            <a:pt x="32" y="17"/>
                          </a:lnTo>
                          <a:lnTo>
                            <a:pt x="23" y="19"/>
                          </a:lnTo>
                          <a:lnTo>
                            <a:pt x="12" y="19"/>
                          </a:lnTo>
                          <a:lnTo>
                            <a:pt x="5" y="16"/>
                          </a:lnTo>
                          <a:lnTo>
                            <a:pt x="1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5576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097" y="953"/>
                    <a:ext cx="7" cy="6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55769" name="Group 57"/>
              <p:cNvGrpSpPr>
                <a:grpSpLocks/>
              </p:cNvGrpSpPr>
              <p:nvPr/>
            </p:nvGrpSpPr>
            <p:grpSpPr bwMode="auto">
              <a:xfrm>
                <a:off x="3267" y="851"/>
                <a:ext cx="59" cy="79"/>
                <a:chOff x="3267" y="851"/>
                <a:chExt cx="59" cy="79"/>
              </a:xfrm>
            </p:grpSpPr>
            <p:sp>
              <p:nvSpPr>
                <p:cNvPr id="755770" name="Freeform 58"/>
                <p:cNvSpPr>
                  <a:spLocks/>
                </p:cNvSpPr>
                <p:nvPr/>
              </p:nvSpPr>
              <p:spPr bwMode="auto">
                <a:xfrm>
                  <a:off x="3267" y="851"/>
                  <a:ext cx="59" cy="79"/>
                </a:xfrm>
                <a:custGeom>
                  <a:avLst/>
                  <a:gdLst>
                    <a:gd name="T0" fmla="*/ 38 w 59"/>
                    <a:gd name="T1" fmla="*/ 0 h 79"/>
                    <a:gd name="T2" fmla="*/ 56 w 59"/>
                    <a:gd name="T3" fmla="*/ 6 h 79"/>
                    <a:gd name="T4" fmla="*/ 59 w 59"/>
                    <a:gd name="T5" fmla="*/ 9 h 79"/>
                    <a:gd name="T6" fmla="*/ 58 w 59"/>
                    <a:gd name="T7" fmla="*/ 40 h 79"/>
                    <a:gd name="T8" fmla="*/ 54 w 59"/>
                    <a:gd name="T9" fmla="*/ 57 h 79"/>
                    <a:gd name="T10" fmla="*/ 48 w 59"/>
                    <a:gd name="T11" fmla="*/ 71 h 79"/>
                    <a:gd name="T12" fmla="*/ 40 w 59"/>
                    <a:gd name="T13" fmla="*/ 77 h 79"/>
                    <a:gd name="T14" fmla="*/ 30 w 59"/>
                    <a:gd name="T15" fmla="*/ 79 h 79"/>
                    <a:gd name="T16" fmla="*/ 10 w 59"/>
                    <a:gd name="T17" fmla="*/ 73 h 79"/>
                    <a:gd name="T18" fmla="*/ 2 w 59"/>
                    <a:gd name="T19" fmla="*/ 65 h 79"/>
                    <a:gd name="T20" fmla="*/ 0 w 59"/>
                    <a:gd name="T21" fmla="*/ 58 h 79"/>
                    <a:gd name="T22" fmla="*/ 0 w 59"/>
                    <a:gd name="T23" fmla="*/ 54 h 79"/>
                    <a:gd name="T24" fmla="*/ 13 w 59"/>
                    <a:gd name="T25" fmla="*/ 30 h 79"/>
                    <a:gd name="T26" fmla="*/ 20 w 59"/>
                    <a:gd name="T27" fmla="*/ 9 h 79"/>
                    <a:gd name="T28" fmla="*/ 22 w 59"/>
                    <a:gd name="T29" fmla="*/ 3 h 79"/>
                    <a:gd name="T30" fmla="*/ 27 w 59"/>
                    <a:gd name="T31" fmla="*/ 0 h 79"/>
                    <a:gd name="T32" fmla="*/ 38 w 59"/>
                    <a:gd name="T33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9" h="79">
                      <a:moveTo>
                        <a:pt x="38" y="0"/>
                      </a:moveTo>
                      <a:lnTo>
                        <a:pt x="56" y="6"/>
                      </a:lnTo>
                      <a:lnTo>
                        <a:pt x="59" y="9"/>
                      </a:lnTo>
                      <a:lnTo>
                        <a:pt x="58" y="40"/>
                      </a:lnTo>
                      <a:lnTo>
                        <a:pt x="54" y="57"/>
                      </a:lnTo>
                      <a:lnTo>
                        <a:pt x="48" y="71"/>
                      </a:lnTo>
                      <a:lnTo>
                        <a:pt x="40" y="77"/>
                      </a:lnTo>
                      <a:lnTo>
                        <a:pt x="30" y="79"/>
                      </a:lnTo>
                      <a:lnTo>
                        <a:pt x="10" y="73"/>
                      </a:lnTo>
                      <a:lnTo>
                        <a:pt x="2" y="65"/>
                      </a:lnTo>
                      <a:lnTo>
                        <a:pt x="0" y="58"/>
                      </a:lnTo>
                      <a:lnTo>
                        <a:pt x="0" y="54"/>
                      </a:lnTo>
                      <a:lnTo>
                        <a:pt x="13" y="30"/>
                      </a:lnTo>
                      <a:lnTo>
                        <a:pt x="20" y="9"/>
                      </a:lnTo>
                      <a:lnTo>
                        <a:pt x="22" y="3"/>
                      </a:lnTo>
                      <a:lnTo>
                        <a:pt x="27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FFB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71" name="Freeform 59"/>
                <p:cNvSpPr>
                  <a:spLocks/>
                </p:cNvSpPr>
                <p:nvPr/>
              </p:nvSpPr>
              <p:spPr bwMode="auto">
                <a:xfrm>
                  <a:off x="3277" y="851"/>
                  <a:ext cx="42" cy="76"/>
                </a:xfrm>
                <a:custGeom>
                  <a:avLst/>
                  <a:gdLst>
                    <a:gd name="T0" fmla="*/ 40 w 42"/>
                    <a:gd name="T1" fmla="*/ 4 h 76"/>
                    <a:gd name="T2" fmla="*/ 42 w 42"/>
                    <a:gd name="T3" fmla="*/ 10 h 76"/>
                    <a:gd name="T4" fmla="*/ 41 w 42"/>
                    <a:gd name="T5" fmla="*/ 28 h 76"/>
                    <a:gd name="T6" fmla="*/ 36 w 42"/>
                    <a:gd name="T7" fmla="*/ 46 h 76"/>
                    <a:gd name="T8" fmla="*/ 29 w 42"/>
                    <a:gd name="T9" fmla="*/ 60 h 76"/>
                    <a:gd name="T10" fmla="*/ 21 w 42"/>
                    <a:gd name="T11" fmla="*/ 70 h 76"/>
                    <a:gd name="T12" fmla="*/ 13 w 42"/>
                    <a:gd name="T13" fmla="*/ 76 h 76"/>
                    <a:gd name="T14" fmla="*/ 0 w 42"/>
                    <a:gd name="T15" fmla="*/ 73 h 76"/>
                    <a:gd name="T16" fmla="*/ 8 w 42"/>
                    <a:gd name="T17" fmla="*/ 62 h 76"/>
                    <a:gd name="T18" fmla="*/ 13 w 42"/>
                    <a:gd name="T19" fmla="*/ 53 h 76"/>
                    <a:gd name="T20" fmla="*/ 17 w 42"/>
                    <a:gd name="T21" fmla="*/ 42 h 76"/>
                    <a:gd name="T22" fmla="*/ 20 w 42"/>
                    <a:gd name="T23" fmla="*/ 31 h 76"/>
                    <a:gd name="T24" fmla="*/ 22 w 42"/>
                    <a:gd name="T25" fmla="*/ 23 h 76"/>
                    <a:gd name="T26" fmla="*/ 23 w 42"/>
                    <a:gd name="T27" fmla="*/ 14 h 76"/>
                    <a:gd name="T28" fmla="*/ 23 w 42"/>
                    <a:gd name="T29" fmla="*/ 0 h 76"/>
                    <a:gd name="T30" fmla="*/ 40 w 42"/>
                    <a:gd name="T31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76">
                      <a:moveTo>
                        <a:pt x="40" y="4"/>
                      </a:moveTo>
                      <a:lnTo>
                        <a:pt x="42" y="10"/>
                      </a:lnTo>
                      <a:lnTo>
                        <a:pt x="41" y="28"/>
                      </a:lnTo>
                      <a:lnTo>
                        <a:pt x="36" y="46"/>
                      </a:lnTo>
                      <a:lnTo>
                        <a:pt x="29" y="60"/>
                      </a:lnTo>
                      <a:lnTo>
                        <a:pt x="21" y="70"/>
                      </a:lnTo>
                      <a:lnTo>
                        <a:pt x="13" y="76"/>
                      </a:lnTo>
                      <a:lnTo>
                        <a:pt x="0" y="73"/>
                      </a:lnTo>
                      <a:lnTo>
                        <a:pt x="8" y="62"/>
                      </a:lnTo>
                      <a:lnTo>
                        <a:pt x="13" y="53"/>
                      </a:lnTo>
                      <a:lnTo>
                        <a:pt x="17" y="42"/>
                      </a:lnTo>
                      <a:lnTo>
                        <a:pt x="20" y="31"/>
                      </a:lnTo>
                      <a:lnTo>
                        <a:pt x="22" y="23"/>
                      </a:lnTo>
                      <a:lnTo>
                        <a:pt x="23" y="14"/>
                      </a:lnTo>
                      <a:lnTo>
                        <a:pt x="23" y="0"/>
                      </a:lnTo>
                      <a:lnTo>
                        <a:pt x="4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55772" name="Freeform 60"/>
            <p:cNvSpPr>
              <a:spLocks/>
            </p:cNvSpPr>
            <p:nvPr/>
          </p:nvSpPr>
          <p:spPr bwMode="auto">
            <a:xfrm>
              <a:off x="3223" y="1200"/>
              <a:ext cx="221" cy="220"/>
            </a:xfrm>
            <a:custGeom>
              <a:avLst/>
              <a:gdLst>
                <a:gd name="T0" fmla="*/ 208 w 221"/>
                <a:gd name="T1" fmla="*/ 79 h 220"/>
                <a:gd name="T2" fmla="*/ 169 w 221"/>
                <a:gd name="T3" fmla="*/ 17 h 220"/>
                <a:gd name="T4" fmla="*/ 139 w 221"/>
                <a:gd name="T5" fmla="*/ 0 h 220"/>
                <a:gd name="T6" fmla="*/ 195 w 221"/>
                <a:gd name="T7" fmla="*/ 92 h 220"/>
                <a:gd name="T8" fmla="*/ 208 w 221"/>
                <a:gd name="T9" fmla="*/ 139 h 220"/>
                <a:gd name="T10" fmla="*/ 51 w 221"/>
                <a:gd name="T11" fmla="*/ 159 h 220"/>
                <a:gd name="T12" fmla="*/ 200 w 221"/>
                <a:gd name="T13" fmla="*/ 155 h 220"/>
                <a:gd name="T14" fmla="*/ 0 w 221"/>
                <a:gd name="T15" fmla="*/ 220 h 220"/>
                <a:gd name="T16" fmla="*/ 221 w 221"/>
                <a:gd name="T17" fmla="*/ 169 h 220"/>
                <a:gd name="T18" fmla="*/ 208 w 221"/>
                <a:gd name="T19" fmla="*/ 7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220">
                  <a:moveTo>
                    <a:pt x="208" y="79"/>
                  </a:moveTo>
                  <a:lnTo>
                    <a:pt x="169" y="17"/>
                  </a:lnTo>
                  <a:lnTo>
                    <a:pt x="139" y="0"/>
                  </a:lnTo>
                  <a:lnTo>
                    <a:pt x="195" y="92"/>
                  </a:lnTo>
                  <a:lnTo>
                    <a:pt x="208" y="139"/>
                  </a:lnTo>
                  <a:lnTo>
                    <a:pt x="51" y="159"/>
                  </a:lnTo>
                  <a:lnTo>
                    <a:pt x="200" y="155"/>
                  </a:lnTo>
                  <a:lnTo>
                    <a:pt x="0" y="220"/>
                  </a:lnTo>
                  <a:lnTo>
                    <a:pt x="221" y="169"/>
                  </a:lnTo>
                  <a:lnTo>
                    <a:pt x="208" y="79"/>
                  </a:lnTo>
                  <a:close/>
                </a:path>
              </a:pathLst>
            </a:custGeom>
            <a:solidFill>
              <a:srgbClr val="10AD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5773" name="Group 61"/>
            <p:cNvGrpSpPr>
              <a:grpSpLocks/>
            </p:cNvGrpSpPr>
            <p:nvPr/>
          </p:nvGrpSpPr>
          <p:grpSpPr bwMode="auto">
            <a:xfrm>
              <a:off x="2896" y="1376"/>
              <a:ext cx="316" cy="267"/>
              <a:chOff x="2382" y="1431"/>
              <a:chExt cx="316" cy="267"/>
            </a:xfrm>
          </p:grpSpPr>
          <p:sp>
            <p:nvSpPr>
              <p:cNvPr id="755774" name="Freeform 62"/>
              <p:cNvSpPr>
                <a:spLocks/>
              </p:cNvSpPr>
              <p:nvPr/>
            </p:nvSpPr>
            <p:spPr bwMode="auto">
              <a:xfrm>
                <a:off x="2669" y="1431"/>
                <a:ext cx="29" cy="92"/>
              </a:xfrm>
              <a:custGeom>
                <a:avLst/>
                <a:gdLst>
                  <a:gd name="T0" fmla="*/ 14 w 29"/>
                  <a:gd name="T1" fmla="*/ 12 h 92"/>
                  <a:gd name="T2" fmla="*/ 29 w 29"/>
                  <a:gd name="T3" fmla="*/ 48 h 92"/>
                  <a:gd name="T4" fmla="*/ 24 w 29"/>
                  <a:gd name="T5" fmla="*/ 74 h 92"/>
                  <a:gd name="T6" fmla="*/ 14 w 29"/>
                  <a:gd name="T7" fmla="*/ 92 h 92"/>
                  <a:gd name="T8" fmla="*/ 10 w 29"/>
                  <a:gd name="T9" fmla="*/ 92 h 92"/>
                  <a:gd name="T10" fmla="*/ 10 w 29"/>
                  <a:gd name="T11" fmla="*/ 43 h 92"/>
                  <a:gd name="T12" fmla="*/ 0 w 29"/>
                  <a:gd name="T13" fmla="*/ 31 h 92"/>
                  <a:gd name="T14" fmla="*/ 5 w 29"/>
                  <a:gd name="T15" fmla="*/ 21 h 92"/>
                  <a:gd name="T16" fmla="*/ 14 w 29"/>
                  <a:gd name="T17" fmla="*/ 0 h 92"/>
                  <a:gd name="T18" fmla="*/ 14 w 29"/>
                  <a:gd name="T19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92">
                    <a:moveTo>
                      <a:pt x="14" y="12"/>
                    </a:moveTo>
                    <a:lnTo>
                      <a:pt x="29" y="48"/>
                    </a:lnTo>
                    <a:lnTo>
                      <a:pt x="24" y="74"/>
                    </a:lnTo>
                    <a:lnTo>
                      <a:pt x="14" y="92"/>
                    </a:lnTo>
                    <a:lnTo>
                      <a:pt x="10" y="92"/>
                    </a:lnTo>
                    <a:lnTo>
                      <a:pt x="10" y="43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4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10AD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75" name="Freeform 63"/>
              <p:cNvSpPr>
                <a:spLocks/>
              </p:cNvSpPr>
              <p:nvPr/>
            </p:nvSpPr>
            <p:spPr bwMode="auto">
              <a:xfrm>
                <a:off x="2382" y="1533"/>
                <a:ext cx="123" cy="165"/>
              </a:xfrm>
              <a:custGeom>
                <a:avLst/>
                <a:gdLst>
                  <a:gd name="T0" fmla="*/ 30 w 123"/>
                  <a:gd name="T1" fmla="*/ 0 h 165"/>
                  <a:gd name="T2" fmla="*/ 74 w 123"/>
                  <a:gd name="T3" fmla="*/ 26 h 165"/>
                  <a:gd name="T4" fmla="*/ 101 w 123"/>
                  <a:gd name="T5" fmla="*/ 61 h 165"/>
                  <a:gd name="T6" fmla="*/ 114 w 123"/>
                  <a:gd name="T7" fmla="*/ 87 h 165"/>
                  <a:gd name="T8" fmla="*/ 118 w 123"/>
                  <a:gd name="T9" fmla="*/ 108 h 165"/>
                  <a:gd name="T10" fmla="*/ 123 w 123"/>
                  <a:gd name="T11" fmla="*/ 132 h 165"/>
                  <a:gd name="T12" fmla="*/ 123 w 123"/>
                  <a:gd name="T13" fmla="*/ 152 h 165"/>
                  <a:gd name="T14" fmla="*/ 78 w 123"/>
                  <a:gd name="T15" fmla="*/ 165 h 165"/>
                  <a:gd name="T16" fmla="*/ 70 w 123"/>
                  <a:gd name="T17" fmla="*/ 127 h 165"/>
                  <a:gd name="T18" fmla="*/ 66 w 123"/>
                  <a:gd name="T19" fmla="*/ 104 h 165"/>
                  <a:gd name="T20" fmla="*/ 44 w 123"/>
                  <a:gd name="T21" fmla="*/ 74 h 165"/>
                  <a:gd name="T22" fmla="*/ 30 w 123"/>
                  <a:gd name="T23" fmla="*/ 57 h 165"/>
                  <a:gd name="T24" fmla="*/ 17 w 123"/>
                  <a:gd name="T25" fmla="*/ 40 h 165"/>
                  <a:gd name="T26" fmla="*/ 0 w 123"/>
                  <a:gd name="T27" fmla="*/ 26 h 165"/>
                  <a:gd name="T28" fmla="*/ 30 w 123"/>
                  <a:gd name="T29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3" h="165">
                    <a:moveTo>
                      <a:pt x="30" y="0"/>
                    </a:moveTo>
                    <a:lnTo>
                      <a:pt x="74" y="26"/>
                    </a:lnTo>
                    <a:lnTo>
                      <a:pt x="101" y="61"/>
                    </a:lnTo>
                    <a:lnTo>
                      <a:pt x="114" y="87"/>
                    </a:lnTo>
                    <a:lnTo>
                      <a:pt x="118" y="108"/>
                    </a:lnTo>
                    <a:lnTo>
                      <a:pt x="123" y="132"/>
                    </a:lnTo>
                    <a:lnTo>
                      <a:pt x="123" y="152"/>
                    </a:lnTo>
                    <a:lnTo>
                      <a:pt x="78" y="165"/>
                    </a:lnTo>
                    <a:lnTo>
                      <a:pt x="70" y="127"/>
                    </a:lnTo>
                    <a:lnTo>
                      <a:pt x="66" y="104"/>
                    </a:lnTo>
                    <a:lnTo>
                      <a:pt x="44" y="74"/>
                    </a:lnTo>
                    <a:lnTo>
                      <a:pt x="30" y="57"/>
                    </a:lnTo>
                    <a:lnTo>
                      <a:pt x="17" y="4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5776" name="Group 64"/>
            <p:cNvGrpSpPr>
              <a:grpSpLocks/>
            </p:cNvGrpSpPr>
            <p:nvPr/>
          </p:nvGrpSpPr>
          <p:grpSpPr bwMode="auto">
            <a:xfrm>
              <a:off x="2894" y="1027"/>
              <a:ext cx="1302" cy="1278"/>
              <a:chOff x="2380" y="1082"/>
              <a:chExt cx="1302" cy="1278"/>
            </a:xfrm>
          </p:grpSpPr>
          <p:sp>
            <p:nvSpPr>
              <p:cNvPr id="755777" name="Freeform 65"/>
              <p:cNvSpPr>
                <a:spLocks/>
              </p:cNvSpPr>
              <p:nvPr/>
            </p:nvSpPr>
            <p:spPr bwMode="auto">
              <a:xfrm>
                <a:off x="3241" y="1082"/>
                <a:ext cx="441" cy="1278"/>
              </a:xfrm>
              <a:custGeom>
                <a:avLst/>
                <a:gdLst>
                  <a:gd name="T0" fmla="*/ 65 w 441"/>
                  <a:gd name="T1" fmla="*/ 0 h 1278"/>
                  <a:gd name="T2" fmla="*/ 86 w 441"/>
                  <a:gd name="T3" fmla="*/ 13 h 1278"/>
                  <a:gd name="T4" fmla="*/ 111 w 441"/>
                  <a:gd name="T5" fmla="*/ 30 h 1278"/>
                  <a:gd name="T6" fmla="*/ 137 w 441"/>
                  <a:gd name="T7" fmla="*/ 47 h 1278"/>
                  <a:gd name="T8" fmla="*/ 177 w 441"/>
                  <a:gd name="T9" fmla="*/ 68 h 1278"/>
                  <a:gd name="T10" fmla="*/ 264 w 441"/>
                  <a:gd name="T11" fmla="*/ 122 h 1278"/>
                  <a:gd name="T12" fmla="*/ 301 w 441"/>
                  <a:gd name="T13" fmla="*/ 138 h 1278"/>
                  <a:gd name="T14" fmla="*/ 321 w 441"/>
                  <a:gd name="T15" fmla="*/ 146 h 1278"/>
                  <a:gd name="T16" fmla="*/ 340 w 441"/>
                  <a:gd name="T17" fmla="*/ 163 h 1278"/>
                  <a:gd name="T18" fmla="*/ 388 w 441"/>
                  <a:gd name="T19" fmla="*/ 375 h 1278"/>
                  <a:gd name="T20" fmla="*/ 394 w 441"/>
                  <a:gd name="T21" fmla="*/ 459 h 1278"/>
                  <a:gd name="T22" fmla="*/ 386 w 441"/>
                  <a:gd name="T23" fmla="*/ 482 h 1278"/>
                  <a:gd name="T24" fmla="*/ 407 w 441"/>
                  <a:gd name="T25" fmla="*/ 573 h 1278"/>
                  <a:gd name="T26" fmla="*/ 412 w 441"/>
                  <a:gd name="T27" fmla="*/ 722 h 1278"/>
                  <a:gd name="T28" fmla="*/ 422 w 441"/>
                  <a:gd name="T29" fmla="*/ 790 h 1278"/>
                  <a:gd name="T30" fmla="*/ 428 w 441"/>
                  <a:gd name="T31" fmla="*/ 836 h 1278"/>
                  <a:gd name="T32" fmla="*/ 437 w 441"/>
                  <a:gd name="T33" fmla="*/ 830 h 1278"/>
                  <a:gd name="T34" fmla="*/ 441 w 441"/>
                  <a:gd name="T35" fmla="*/ 874 h 1278"/>
                  <a:gd name="T36" fmla="*/ 420 w 441"/>
                  <a:gd name="T37" fmla="*/ 889 h 1278"/>
                  <a:gd name="T38" fmla="*/ 391 w 441"/>
                  <a:gd name="T39" fmla="*/ 902 h 1278"/>
                  <a:gd name="T40" fmla="*/ 365 w 441"/>
                  <a:gd name="T41" fmla="*/ 912 h 1278"/>
                  <a:gd name="T42" fmla="*/ 337 w 441"/>
                  <a:gd name="T43" fmla="*/ 922 h 1278"/>
                  <a:gd name="T44" fmla="*/ 315 w 441"/>
                  <a:gd name="T45" fmla="*/ 929 h 1278"/>
                  <a:gd name="T46" fmla="*/ 290 w 441"/>
                  <a:gd name="T47" fmla="*/ 929 h 1278"/>
                  <a:gd name="T48" fmla="*/ 272 w 441"/>
                  <a:gd name="T49" fmla="*/ 925 h 1278"/>
                  <a:gd name="T50" fmla="*/ 261 w 441"/>
                  <a:gd name="T51" fmla="*/ 914 h 1278"/>
                  <a:gd name="T52" fmla="*/ 258 w 441"/>
                  <a:gd name="T53" fmla="*/ 878 h 1278"/>
                  <a:gd name="T54" fmla="*/ 287 w 441"/>
                  <a:gd name="T55" fmla="*/ 883 h 1278"/>
                  <a:gd name="T56" fmla="*/ 277 w 441"/>
                  <a:gd name="T57" fmla="*/ 856 h 1278"/>
                  <a:gd name="T58" fmla="*/ 279 w 441"/>
                  <a:gd name="T59" fmla="*/ 805 h 1278"/>
                  <a:gd name="T60" fmla="*/ 272 w 441"/>
                  <a:gd name="T61" fmla="*/ 775 h 1278"/>
                  <a:gd name="T62" fmla="*/ 266 w 441"/>
                  <a:gd name="T63" fmla="*/ 740 h 1278"/>
                  <a:gd name="T64" fmla="*/ 257 w 441"/>
                  <a:gd name="T65" fmla="*/ 691 h 1278"/>
                  <a:gd name="T66" fmla="*/ 240 w 441"/>
                  <a:gd name="T67" fmla="*/ 638 h 1278"/>
                  <a:gd name="T68" fmla="*/ 226 w 441"/>
                  <a:gd name="T69" fmla="*/ 506 h 1278"/>
                  <a:gd name="T70" fmla="*/ 201 w 441"/>
                  <a:gd name="T71" fmla="*/ 696 h 1278"/>
                  <a:gd name="T72" fmla="*/ 211 w 441"/>
                  <a:gd name="T73" fmla="*/ 812 h 1278"/>
                  <a:gd name="T74" fmla="*/ 246 w 441"/>
                  <a:gd name="T75" fmla="*/ 934 h 1278"/>
                  <a:gd name="T76" fmla="*/ 323 w 441"/>
                  <a:gd name="T77" fmla="*/ 1162 h 1278"/>
                  <a:gd name="T78" fmla="*/ 262 w 441"/>
                  <a:gd name="T79" fmla="*/ 1206 h 1278"/>
                  <a:gd name="T80" fmla="*/ 221 w 441"/>
                  <a:gd name="T81" fmla="*/ 1230 h 1278"/>
                  <a:gd name="T82" fmla="*/ 190 w 441"/>
                  <a:gd name="T83" fmla="*/ 1245 h 1278"/>
                  <a:gd name="T84" fmla="*/ 170 w 441"/>
                  <a:gd name="T85" fmla="*/ 1250 h 1278"/>
                  <a:gd name="T86" fmla="*/ 145 w 441"/>
                  <a:gd name="T87" fmla="*/ 1258 h 1278"/>
                  <a:gd name="T88" fmla="*/ 119 w 441"/>
                  <a:gd name="T89" fmla="*/ 1267 h 1278"/>
                  <a:gd name="T90" fmla="*/ 86 w 441"/>
                  <a:gd name="T91" fmla="*/ 1278 h 1278"/>
                  <a:gd name="T92" fmla="*/ 47 w 441"/>
                  <a:gd name="T93" fmla="*/ 1038 h 1278"/>
                  <a:gd name="T94" fmla="*/ 22 w 441"/>
                  <a:gd name="T95" fmla="*/ 874 h 1278"/>
                  <a:gd name="T96" fmla="*/ 8 w 441"/>
                  <a:gd name="T97" fmla="*/ 718 h 1278"/>
                  <a:gd name="T98" fmla="*/ 0 w 441"/>
                  <a:gd name="T99" fmla="*/ 506 h 1278"/>
                  <a:gd name="T100" fmla="*/ 1 w 441"/>
                  <a:gd name="T101" fmla="*/ 420 h 1278"/>
                  <a:gd name="T102" fmla="*/ 7 w 441"/>
                  <a:gd name="T103" fmla="*/ 335 h 1278"/>
                  <a:gd name="T104" fmla="*/ 24 w 441"/>
                  <a:gd name="T105" fmla="*/ 212 h 1278"/>
                  <a:gd name="T106" fmla="*/ 34 w 441"/>
                  <a:gd name="T107" fmla="*/ 183 h 1278"/>
                  <a:gd name="T108" fmla="*/ 47 w 441"/>
                  <a:gd name="T109" fmla="*/ 148 h 1278"/>
                  <a:gd name="T110" fmla="*/ 56 w 441"/>
                  <a:gd name="T111" fmla="*/ 112 h 1278"/>
                  <a:gd name="T112" fmla="*/ 61 w 441"/>
                  <a:gd name="T113" fmla="*/ 86 h 1278"/>
                  <a:gd name="T114" fmla="*/ 67 w 441"/>
                  <a:gd name="T115" fmla="*/ 50 h 1278"/>
                  <a:gd name="T116" fmla="*/ 65 w 441"/>
                  <a:gd name="T117" fmla="*/ 0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1" h="1278">
                    <a:moveTo>
                      <a:pt x="65" y="0"/>
                    </a:moveTo>
                    <a:lnTo>
                      <a:pt x="86" y="13"/>
                    </a:lnTo>
                    <a:lnTo>
                      <a:pt x="111" y="30"/>
                    </a:lnTo>
                    <a:lnTo>
                      <a:pt x="137" y="47"/>
                    </a:lnTo>
                    <a:lnTo>
                      <a:pt x="177" y="68"/>
                    </a:lnTo>
                    <a:lnTo>
                      <a:pt x="264" y="122"/>
                    </a:lnTo>
                    <a:lnTo>
                      <a:pt x="301" y="138"/>
                    </a:lnTo>
                    <a:lnTo>
                      <a:pt x="321" y="146"/>
                    </a:lnTo>
                    <a:lnTo>
                      <a:pt x="340" y="163"/>
                    </a:lnTo>
                    <a:lnTo>
                      <a:pt x="388" y="375"/>
                    </a:lnTo>
                    <a:lnTo>
                      <a:pt x="394" y="459"/>
                    </a:lnTo>
                    <a:lnTo>
                      <a:pt x="386" y="482"/>
                    </a:lnTo>
                    <a:lnTo>
                      <a:pt x="407" y="573"/>
                    </a:lnTo>
                    <a:lnTo>
                      <a:pt x="412" y="722"/>
                    </a:lnTo>
                    <a:lnTo>
                      <a:pt x="422" y="790"/>
                    </a:lnTo>
                    <a:lnTo>
                      <a:pt x="428" y="836"/>
                    </a:lnTo>
                    <a:lnTo>
                      <a:pt x="437" y="830"/>
                    </a:lnTo>
                    <a:lnTo>
                      <a:pt x="441" y="874"/>
                    </a:lnTo>
                    <a:lnTo>
                      <a:pt x="420" y="889"/>
                    </a:lnTo>
                    <a:lnTo>
                      <a:pt x="391" y="902"/>
                    </a:lnTo>
                    <a:lnTo>
                      <a:pt x="365" y="912"/>
                    </a:lnTo>
                    <a:lnTo>
                      <a:pt x="337" y="922"/>
                    </a:lnTo>
                    <a:lnTo>
                      <a:pt x="315" y="929"/>
                    </a:lnTo>
                    <a:lnTo>
                      <a:pt x="290" y="929"/>
                    </a:lnTo>
                    <a:lnTo>
                      <a:pt x="272" y="925"/>
                    </a:lnTo>
                    <a:lnTo>
                      <a:pt x="261" y="914"/>
                    </a:lnTo>
                    <a:lnTo>
                      <a:pt x="258" y="878"/>
                    </a:lnTo>
                    <a:lnTo>
                      <a:pt x="287" y="883"/>
                    </a:lnTo>
                    <a:lnTo>
                      <a:pt x="277" y="856"/>
                    </a:lnTo>
                    <a:lnTo>
                      <a:pt x="279" y="805"/>
                    </a:lnTo>
                    <a:lnTo>
                      <a:pt x="272" y="775"/>
                    </a:lnTo>
                    <a:lnTo>
                      <a:pt x="266" y="740"/>
                    </a:lnTo>
                    <a:lnTo>
                      <a:pt x="257" y="691"/>
                    </a:lnTo>
                    <a:lnTo>
                      <a:pt x="240" y="638"/>
                    </a:lnTo>
                    <a:lnTo>
                      <a:pt x="226" y="506"/>
                    </a:lnTo>
                    <a:lnTo>
                      <a:pt x="201" y="696"/>
                    </a:lnTo>
                    <a:lnTo>
                      <a:pt x="211" y="812"/>
                    </a:lnTo>
                    <a:lnTo>
                      <a:pt x="246" y="934"/>
                    </a:lnTo>
                    <a:lnTo>
                      <a:pt x="323" y="1162"/>
                    </a:lnTo>
                    <a:lnTo>
                      <a:pt x="262" y="1206"/>
                    </a:lnTo>
                    <a:lnTo>
                      <a:pt x="221" y="1230"/>
                    </a:lnTo>
                    <a:lnTo>
                      <a:pt x="190" y="1245"/>
                    </a:lnTo>
                    <a:lnTo>
                      <a:pt x="170" y="1250"/>
                    </a:lnTo>
                    <a:lnTo>
                      <a:pt x="145" y="1258"/>
                    </a:lnTo>
                    <a:lnTo>
                      <a:pt x="119" y="1267"/>
                    </a:lnTo>
                    <a:lnTo>
                      <a:pt x="86" y="1278"/>
                    </a:lnTo>
                    <a:lnTo>
                      <a:pt x="47" y="1038"/>
                    </a:lnTo>
                    <a:lnTo>
                      <a:pt x="22" y="874"/>
                    </a:lnTo>
                    <a:lnTo>
                      <a:pt x="8" y="718"/>
                    </a:lnTo>
                    <a:lnTo>
                      <a:pt x="0" y="506"/>
                    </a:lnTo>
                    <a:lnTo>
                      <a:pt x="1" y="420"/>
                    </a:lnTo>
                    <a:lnTo>
                      <a:pt x="7" y="335"/>
                    </a:lnTo>
                    <a:lnTo>
                      <a:pt x="24" y="212"/>
                    </a:lnTo>
                    <a:lnTo>
                      <a:pt x="34" y="183"/>
                    </a:lnTo>
                    <a:lnTo>
                      <a:pt x="47" y="148"/>
                    </a:lnTo>
                    <a:lnTo>
                      <a:pt x="56" y="112"/>
                    </a:lnTo>
                    <a:lnTo>
                      <a:pt x="61" y="86"/>
                    </a:lnTo>
                    <a:lnTo>
                      <a:pt x="67" y="5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778" name="Freeform 66"/>
              <p:cNvSpPr>
                <a:spLocks/>
              </p:cNvSpPr>
              <p:nvPr/>
            </p:nvSpPr>
            <p:spPr bwMode="auto">
              <a:xfrm>
                <a:off x="2380" y="1082"/>
                <a:ext cx="750" cy="1185"/>
              </a:xfrm>
              <a:custGeom>
                <a:avLst/>
                <a:gdLst>
                  <a:gd name="T0" fmla="*/ 732 w 750"/>
                  <a:gd name="T1" fmla="*/ 14 h 1185"/>
                  <a:gd name="T2" fmla="*/ 665 w 750"/>
                  <a:gd name="T3" fmla="*/ 16 h 1185"/>
                  <a:gd name="T4" fmla="*/ 599 w 750"/>
                  <a:gd name="T5" fmla="*/ 25 h 1185"/>
                  <a:gd name="T6" fmla="*/ 577 w 750"/>
                  <a:gd name="T7" fmla="*/ 24 h 1185"/>
                  <a:gd name="T8" fmla="*/ 553 w 750"/>
                  <a:gd name="T9" fmla="*/ 36 h 1185"/>
                  <a:gd name="T10" fmla="*/ 540 w 750"/>
                  <a:gd name="T11" fmla="*/ 50 h 1185"/>
                  <a:gd name="T12" fmla="*/ 521 w 750"/>
                  <a:gd name="T13" fmla="*/ 80 h 1185"/>
                  <a:gd name="T14" fmla="*/ 458 w 750"/>
                  <a:gd name="T15" fmla="*/ 152 h 1185"/>
                  <a:gd name="T16" fmla="*/ 429 w 750"/>
                  <a:gd name="T17" fmla="*/ 181 h 1185"/>
                  <a:gd name="T18" fmla="*/ 301 w 750"/>
                  <a:gd name="T19" fmla="*/ 335 h 1185"/>
                  <a:gd name="T20" fmla="*/ 292 w 750"/>
                  <a:gd name="T21" fmla="*/ 350 h 1185"/>
                  <a:gd name="T22" fmla="*/ 183 w 750"/>
                  <a:gd name="T23" fmla="*/ 389 h 1185"/>
                  <a:gd name="T24" fmla="*/ 47 w 750"/>
                  <a:gd name="T25" fmla="*/ 458 h 1185"/>
                  <a:gd name="T26" fmla="*/ 0 w 750"/>
                  <a:gd name="T27" fmla="*/ 477 h 1185"/>
                  <a:gd name="T28" fmla="*/ 40 w 750"/>
                  <a:gd name="T29" fmla="*/ 514 h 1185"/>
                  <a:gd name="T30" fmla="*/ 68 w 750"/>
                  <a:gd name="T31" fmla="*/ 557 h 1185"/>
                  <a:gd name="T32" fmla="*/ 82 w 750"/>
                  <a:gd name="T33" fmla="*/ 613 h 1185"/>
                  <a:gd name="T34" fmla="*/ 122 w 750"/>
                  <a:gd name="T35" fmla="*/ 579 h 1185"/>
                  <a:gd name="T36" fmla="*/ 312 w 750"/>
                  <a:gd name="T37" fmla="*/ 506 h 1185"/>
                  <a:gd name="T38" fmla="*/ 531 w 750"/>
                  <a:gd name="T39" fmla="*/ 345 h 1185"/>
                  <a:gd name="T40" fmla="*/ 558 w 750"/>
                  <a:gd name="T41" fmla="*/ 477 h 1185"/>
                  <a:gd name="T42" fmla="*/ 609 w 750"/>
                  <a:gd name="T43" fmla="*/ 625 h 1185"/>
                  <a:gd name="T44" fmla="*/ 568 w 750"/>
                  <a:gd name="T45" fmla="*/ 750 h 1185"/>
                  <a:gd name="T46" fmla="*/ 502 w 750"/>
                  <a:gd name="T47" fmla="*/ 887 h 1185"/>
                  <a:gd name="T48" fmla="*/ 442 w 750"/>
                  <a:gd name="T49" fmla="*/ 1028 h 1185"/>
                  <a:gd name="T50" fmla="*/ 444 w 750"/>
                  <a:gd name="T51" fmla="*/ 1072 h 1185"/>
                  <a:gd name="T52" fmla="*/ 535 w 750"/>
                  <a:gd name="T53" fmla="*/ 1185 h 1185"/>
                  <a:gd name="T54" fmla="*/ 598 w 750"/>
                  <a:gd name="T55" fmla="*/ 1046 h 1185"/>
                  <a:gd name="T56" fmla="*/ 617 w 750"/>
                  <a:gd name="T57" fmla="*/ 957 h 1185"/>
                  <a:gd name="T58" fmla="*/ 636 w 750"/>
                  <a:gd name="T59" fmla="*/ 783 h 1185"/>
                  <a:gd name="T60" fmla="*/ 653 w 750"/>
                  <a:gd name="T61" fmla="*/ 393 h 1185"/>
                  <a:gd name="T62" fmla="*/ 706 w 750"/>
                  <a:gd name="T63" fmla="*/ 115 h 1185"/>
                  <a:gd name="T64" fmla="*/ 720 w 750"/>
                  <a:gd name="T65" fmla="*/ 75 h 1185"/>
                  <a:gd name="T66" fmla="*/ 739 w 750"/>
                  <a:gd name="T67" fmla="*/ 30 h 1185"/>
                  <a:gd name="T68" fmla="*/ 750 w 750"/>
                  <a:gd name="T69" fmla="*/ 0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50" h="1185">
                    <a:moveTo>
                      <a:pt x="750" y="0"/>
                    </a:moveTo>
                    <a:lnTo>
                      <a:pt x="732" y="14"/>
                    </a:lnTo>
                    <a:lnTo>
                      <a:pt x="694" y="14"/>
                    </a:lnTo>
                    <a:lnTo>
                      <a:pt x="665" y="16"/>
                    </a:lnTo>
                    <a:lnTo>
                      <a:pt x="636" y="19"/>
                    </a:lnTo>
                    <a:lnTo>
                      <a:pt x="599" y="25"/>
                    </a:lnTo>
                    <a:lnTo>
                      <a:pt x="588" y="23"/>
                    </a:lnTo>
                    <a:lnTo>
                      <a:pt x="577" y="24"/>
                    </a:lnTo>
                    <a:lnTo>
                      <a:pt x="566" y="28"/>
                    </a:lnTo>
                    <a:lnTo>
                      <a:pt x="553" y="36"/>
                    </a:lnTo>
                    <a:lnTo>
                      <a:pt x="548" y="44"/>
                    </a:lnTo>
                    <a:lnTo>
                      <a:pt x="540" y="50"/>
                    </a:lnTo>
                    <a:lnTo>
                      <a:pt x="529" y="62"/>
                    </a:lnTo>
                    <a:lnTo>
                      <a:pt x="521" y="80"/>
                    </a:lnTo>
                    <a:lnTo>
                      <a:pt x="512" y="93"/>
                    </a:lnTo>
                    <a:lnTo>
                      <a:pt x="458" y="152"/>
                    </a:lnTo>
                    <a:lnTo>
                      <a:pt x="445" y="155"/>
                    </a:lnTo>
                    <a:lnTo>
                      <a:pt x="429" y="181"/>
                    </a:lnTo>
                    <a:lnTo>
                      <a:pt x="299" y="328"/>
                    </a:lnTo>
                    <a:lnTo>
                      <a:pt x="301" y="335"/>
                    </a:lnTo>
                    <a:lnTo>
                      <a:pt x="287" y="341"/>
                    </a:lnTo>
                    <a:lnTo>
                      <a:pt x="292" y="350"/>
                    </a:lnTo>
                    <a:lnTo>
                      <a:pt x="244" y="368"/>
                    </a:lnTo>
                    <a:lnTo>
                      <a:pt x="183" y="389"/>
                    </a:lnTo>
                    <a:lnTo>
                      <a:pt x="150" y="409"/>
                    </a:lnTo>
                    <a:lnTo>
                      <a:pt x="47" y="458"/>
                    </a:lnTo>
                    <a:lnTo>
                      <a:pt x="31" y="454"/>
                    </a:lnTo>
                    <a:lnTo>
                      <a:pt x="0" y="477"/>
                    </a:lnTo>
                    <a:lnTo>
                      <a:pt x="19" y="491"/>
                    </a:lnTo>
                    <a:lnTo>
                      <a:pt x="40" y="514"/>
                    </a:lnTo>
                    <a:lnTo>
                      <a:pt x="55" y="535"/>
                    </a:lnTo>
                    <a:lnTo>
                      <a:pt x="68" y="557"/>
                    </a:lnTo>
                    <a:lnTo>
                      <a:pt x="78" y="593"/>
                    </a:lnTo>
                    <a:lnTo>
                      <a:pt x="82" y="613"/>
                    </a:lnTo>
                    <a:lnTo>
                      <a:pt x="122" y="603"/>
                    </a:lnTo>
                    <a:lnTo>
                      <a:pt x="122" y="579"/>
                    </a:lnTo>
                    <a:lnTo>
                      <a:pt x="250" y="537"/>
                    </a:lnTo>
                    <a:lnTo>
                      <a:pt x="312" y="506"/>
                    </a:lnTo>
                    <a:lnTo>
                      <a:pt x="392" y="465"/>
                    </a:lnTo>
                    <a:lnTo>
                      <a:pt x="531" y="345"/>
                    </a:lnTo>
                    <a:lnTo>
                      <a:pt x="550" y="430"/>
                    </a:lnTo>
                    <a:lnTo>
                      <a:pt x="558" y="477"/>
                    </a:lnTo>
                    <a:lnTo>
                      <a:pt x="572" y="524"/>
                    </a:lnTo>
                    <a:lnTo>
                      <a:pt x="609" y="625"/>
                    </a:lnTo>
                    <a:lnTo>
                      <a:pt x="591" y="686"/>
                    </a:lnTo>
                    <a:lnTo>
                      <a:pt x="568" y="750"/>
                    </a:lnTo>
                    <a:lnTo>
                      <a:pt x="534" y="825"/>
                    </a:lnTo>
                    <a:lnTo>
                      <a:pt x="502" y="887"/>
                    </a:lnTo>
                    <a:lnTo>
                      <a:pt x="445" y="1003"/>
                    </a:lnTo>
                    <a:lnTo>
                      <a:pt x="442" y="1028"/>
                    </a:lnTo>
                    <a:lnTo>
                      <a:pt x="443" y="1050"/>
                    </a:lnTo>
                    <a:lnTo>
                      <a:pt x="444" y="1072"/>
                    </a:lnTo>
                    <a:lnTo>
                      <a:pt x="503" y="1155"/>
                    </a:lnTo>
                    <a:lnTo>
                      <a:pt x="535" y="1185"/>
                    </a:lnTo>
                    <a:lnTo>
                      <a:pt x="586" y="1103"/>
                    </a:lnTo>
                    <a:lnTo>
                      <a:pt x="598" y="1046"/>
                    </a:lnTo>
                    <a:lnTo>
                      <a:pt x="611" y="998"/>
                    </a:lnTo>
                    <a:lnTo>
                      <a:pt x="617" y="957"/>
                    </a:lnTo>
                    <a:lnTo>
                      <a:pt x="628" y="886"/>
                    </a:lnTo>
                    <a:lnTo>
                      <a:pt x="636" y="783"/>
                    </a:lnTo>
                    <a:lnTo>
                      <a:pt x="647" y="608"/>
                    </a:lnTo>
                    <a:lnTo>
                      <a:pt x="653" y="393"/>
                    </a:lnTo>
                    <a:lnTo>
                      <a:pt x="698" y="141"/>
                    </a:lnTo>
                    <a:lnTo>
                      <a:pt x="706" y="115"/>
                    </a:lnTo>
                    <a:lnTo>
                      <a:pt x="712" y="100"/>
                    </a:lnTo>
                    <a:lnTo>
                      <a:pt x="720" y="75"/>
                    </a:lnTo>
                    <a:lnTo>
                      <a:pt x="728" y="53"/>
                    </a:lnTo>
                    <a:lnTo>
                      <a:pt x="739" y="30"/>
                    </a:lnTo>
                    <a:lnTo>
                      <a:pt x="748" y="1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00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5779" name="Group 67"/>
              <p:cNvGrpSpPr>
                <a:grpSpLocks/>
              </p:cNvGrpSpPr>
              <p:nvPr/>
            </p:nvGrpSpPr>
            <p:grpSpPr bwMode="auto">
              <a:xfrm>
                <a:off x="3241" y="1083"/>
                <a:ext cx="156" cy="1050"/>
                <a:chOff x="3241" y="1083"/>
                <a:chExt cx="156" cy="1050"/>
              </a:xfrm>
            </p:grpSpPr>
            <p:sp>
              <p:nvSpPr>
                <p:cNvPr id="755780" name="Freeform 68"/>
                <p:cNvSpPr>
                  <a:spLocks/>
                </p:cNvSpPr>
                <p:nvPr/>
              </p:nvSpPr>
              <p:spPr bwMode="auto">
                <a:xfrm>
                  <a:off x="3247" y="1095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1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1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1" name="Freeform 69"/>
                <p:cNvSpPr>
                  <a:spLocks/>
                </p:cNvSpPr>
                <p:nvPr/>
              </p:nvSpPr>
              <p:spPr bwMode="auto">
                <a:xfrm>
                  <a:off x="3241" y="1083"/>
                  <a:ext cx="150" cy="1038"/>
                </a:xfrm>
                <a:custGeom>
                  <a:avLst/>
                  <a:gdLst>
                    <a:gd name="T0" fmla="*/ 66 w 150"/>
                    <a:gd name="T1" fmla="*/ 0 h 1038"/>
                    <a:gd name="T2" fmla="*/ 87 w 150"/>
                    <a:gd name="T3" fmla="*/ 13 h 1038"/>
                    <a:gd name="T4" fmla="*/ 111 w 150"/>
                    <a:gd name="T5" fmla="*/ 30 h 1038"/>
                    <a:gd name="T6" fmla="*/ 119 w 150"/>
                    <a:gd name="T7" fmla="*/ 39 h 1038"/>
                    <a:gd name="T8" fmla="*/ 130 w 150"/>
                    <a:gd name="T9" fmla="*/ 66 h 1038"/>
                    <a:gd name="T10" fmla="*/ 133 w 150"/>
                    <a:gd name="T11" fmla="*/ 91 h 1038"/>
                    <a:gd name="T12" fmla="*/ 136 w 150"/>
                    <a:gd name="T13" fmla="*/ 116 h 1038"/>
                    <a:gd name="T14" fmla="*/ 138 w 150"/>
                    <a:gd name="T15" fmla="*/ 141 h 1038"/>
                    <a:gd name="T16" fmla="*/ 142 w 150"/>
                    <a:gd name="T17" fmla="*/ 165 h 1038"/>
                    <a:gd name="T18" fmla="*/ 145 w 150"/>
                    <a:gd name="T19" fmla="*/ 186 h 1038"/>
                    <a:gd name="T20" fmla="*/ 147 w 150"/>
                    <a:gd name="T21" fmla="*/ 207 h 1038"/>
                    <a:gd name="T22" fmla="*/ 150 w 150"/>
                    <a:gd name="T23" fmla="*/ 221 h 1038"/>
                    <a:gd name="T24" fmla="*/ 149 w 150"/>
                    <a:gd name="T25" fmla="*/ 232 h 1038"/>
                    <a:gd name="T26" fmla="*/ 148 w 150"/>
                    <a:gd name="T27" fmla="*/ 241 h 1038"/>
                    <a:gd name="T28" fmla="*/ 145 w 150"/>
                    <a:gd name="T29" fmla="*/ 249 h 1038"/>
                    <a:gd name="T30" fmla="*/ 138 w 150"/>
                    <a:gd name="T31" fmla="*/ 256 h 1038"/>
                    <a:gd name="T32" fmla="*/ 120 w 150"/>
                    <a:gd name="T33" fmla="*/ 265 h 1038"/>
                    <a:gd name="T34" fmla="*/ 50 w 150"/>
                    <a:gd name="T35" fmla="*/ 298 h 1038"/>
                    <a:gd name="T36" fmla="*/ 109 w 150"/>
                    <a:gd name="T37" fmla="*/ 366 h 1038"/>
                    <a:gd name="T38" fmla="*/ 134 w 150"/>
                    <a:gd name="T39" fmla="*/ 393 h 1038"/>
                    <a:gd name="T40" fmla="*/ 143 w 150"/>
                    <a:gd name="T41" fmla="*/ 411 h 1038"/>
                    <a:gd name="T42" fmla="*/ 132 w 150"/>
                    <a:gd name="T43" fmla="*/ 437 h 1038"/>
                    <a:gd name="T44" fmla="*/ 102 w 150"/>
                    <a:gd name="T45" fmla="*/ 502 h 1038"/>
                    <a:gd name="T46" fmla="*/ 74 w 150"/>
                    <a:gd name="T47" fmla="*/ 548 h 1038"/>
                    <a:gd name="T48" fmla="*/ 51 w 150"/>
                    <a:gd name="T49" fmla="*/ 600 h 1038"/>
                    <a:gd name="T50" fmla="*/ 39 w 150"/>
                    <a:gd name="T51" fmla="*/ 639 h 1038"/>
                    <a:gd name="T52" fmla="*/ 23 w 150"/>
                    <a:gd name="T53" fmla="*/ 678 h 1038"/>
                    <a:gd name="T54" fmla="*/ 17 w 150"/>
                    <a:gd name="T55" fmla="*/ 708 h 1038"/>
                    <a:gd name="T56" fmla="*/ 17 w 150"/>
                    <a:gd name="T57" fmla="*/ 747 h 1038"/>
                    <a:gd name="T58" fmla="*/ 48 w 150"/>
                    <a:gd name="T59" fmla="*/ 1038 h 1038"/>
                    <a:gd name="T60" fmla="*/ 22 w 150"/>
                    <a:gd name="T61" fmla="*/ 875 h 1038"/>
                    <a:gd name="T62" fmla="*/ 8 w 150"/>
                    <a:gd name="T63" fmla="*/ 718 h 1038"/>
                    <a:gd name="T64" fmla="*/ 0 w 150"/>
                    <a:gd name="T65" fmla="*/ 506 h 1038"/>
                    <a:gd name="T66" fmla="*/ 1 w 150"/>
                    <a:gd name="T67" fmla="*/ 420 h 1038"/>
                    <a:gd name="T68" fmla="*/ 7 w 150"/>
                    <a:gd name="T69" fmla="*/ 335 h 1038"/>
                    <a:gd name="T70" fmla="*/ 24 w 150"/>
                    <a:gd name="T71" fmla="*/ 212 h 1038"/>
                    <a:gd name="T72" fmla="*/ 34 w 150"/>
                    <a:gd name="T73" fmla="*/ 183 h 1038"/>
                    <a:gd name="T74" fmla="*/ 48 w 150"/>
                    <a:gd name="T75" fmla="*/ 148 h 1038"/>
                    <a:gd name="T76" fmla="*/ 57 w 150"/>
                    <a:gd name="T77" fmla="*/ 112 h 1038"/>
                    <a:gd name="T78" fmla="*/ 62 w 150"/>
                    <a:gd name="T79" fmla="*/ 86 h 1038"/>
                    <a:gd name="T80" fmla="*/ 68 w 150"/>
                    <a:gd name="T81" fmla="*/ 50 h 1038"/>
                    <a:gd name="T82" fmla="*/ 66 w 150"/>
                    <a:gd name="T83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50" h="1038">
                      <a:moveTo>
                        <a:pt x="66" y="0"/>
                      </a:moveTo>
                      <a:lnTo>
                        <a:pt x="87" y="13"/>
                      </a:lnTo>
                      <a:lnTo>
                        <a:pt x="111" y="30"/>
                      </a:lnTo>
                      <a:lnTo>
                        <a:pt x="119" y="39"/>
                      </a:lnTo>
                      <a:lnTo>
                        <a:pt x="130" y="66"/>
                      </a:lnTo>
                      <a:lnTo>
                        <a:pt x="133" y="91"/>
                      </a:lnTo>
                      <a:lnTo>
                        <a:pt x="136" y="116"/>
                      </a:lnTo>
                      <a:lnTo>
                        <a:pt x="138" y="141"/>
                      </a:lnTo>
                      <a:lnTo>
                        <a:pt x="142" y="165"/>
                      </a:lnTo>
                      <a:lnTo>
                        <a:pt x="145" y="186"/>
                      </a:lnTo>
                      <a:lnTo>
                        <a:pt x="147" y="207"/>
                      </a:lnTo>
                      <a:lnTo>
                        <a:pt x="150" y="221"/>
                      </a:lnTo>
                      <a:lnTo>
                        <a:pt x="149" y="232"/>
                      </a:lnTo>
                      <a:lnTo>
                        <a:pt x="148" y="241"/>
                      </a:lnTo>
                      <a:lnTo>
                        <a:pt x="145" y="249"/>
                      </a:lnTo>
                      <a:lnTo>
                        <a:pt x="138" y="256"/>
                      </a:lnTo>
                      <a:lnTo>
                        <a:pt x="120" y="265"/>
                      </a:lnTo>
                      <a:lnTo>
                        <a:pt x="50" y="298"/>
                      </a:lnTo>
                      <a:lnTo>
                        <a:pt x="109" y="366"/>
                      </a:lnTo>
                      <a:lnTo>
                        <a:pt x="134" y="393"/>
                      </a:lnTo>
                      <a:lnTo>
                        <a:pt x="143" y="411"/>
                      </a:lnTo>
                      <a:lnTo>
                        <a:pt x="132" y="437"/>
                      </a:lnTo>
                      <a:lnTo>
                        <a:pt x="102" y="502"/>
                      </a:lnTo>
                      <a:lnTo>
                        <a:pt x="74" y="548"/>
                      </a:lnTo>
                      <a:lnTo>
                        <a:pt x="51" y="600"/>
                      </a:lnTo>
                      <a:lnTo>
                        <a:pt x="39" y="639"/>
                      </a:lnTo>
                      <a:lnTo>
                        <a:pt x="23" y="678"/>
                      </a:lnTo>
                      <a:lnTo>
                        <a:pt x="17" y="708"/>
                      </a:lnTo>
                      <a:lnTo>
                        <a:pt x="17" y="747"/>
                      </a:lnTo>
                      <a:lnTo>
                        <a:pt x="48" y="1038"/>
                      </a:lnTo>
                      <a:lnTo>
                        <a:pt x="22" y="875"/>
                      </a:lnTo>
                      <a:lnTo>
                        <a:pt x="8" y="718"/>
                      </a:lnTo>
                      <a:lnTo>
                        <a:pt x="0" y="506"/>
                      </a:lnTo>
                      <a:lnTo>
                        <a:pt x="1" y="420"/>
                      </a:lnTo>
                      <a:lnTo>
                        <a:pt x="7" y="335"/>
                      </a:lnTo>
                      <a:lnTo>
                        <a:pt x="24" y="212"/>
                      </a:lnTo>
                      <a:lnTo>
                        <a:pt x="34" y="183"/>
                      </a:lnTo>
                      <a:lnTo>
                        <a:pt x="48" y="148"/>
                      </a:lnTo>
                      <a:lnTo>
                        <a:pt x="57" y="112"/>
                      </a:lnTo>
                      <a:lnTo>
                        <a:pt x="62" y="86"/>
                      </a:lnTo>
                      <a:lnTo>
                        <a:pt x="68" y="50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5782" name="Group 70"/>
              <p:cNvGrpSpPr>
                <a:grpSpLocks/>
              </p:cNvGrpSpPr>
              <p:nvPr/>
            </p:nvGrpSpPr>
            <p:grpSpPr bwMode="auto">
              <a:xfrm>
                <a:off x="2928" y="1082"/>
                <a:ext cx="203" cy="1012"/>
                <a:chOff x="2928" y="1082"/>
                <a:chExt cx="203" cy="1012"/>
              </a:xfrm>
            </p:grpSpPr>
            <p:sp>
              <p:nvSpPr>
                <p:cNvPr id="755783" name="Freeform 71"/>
                <p:cNvSpPr>
                  <a:spLocks/>
                </p:cNvSpPr>
                <p:nvPr/>
              </p:nvSpPr>
              <p:spPr bwMode="auto">
                <a:xfrm>
                  <a:off x="2929" y="1096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4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5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8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4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5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8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4" name="Freeform 72"/>
                <p:cNvSpPr>
                  <a:spLocks/>
                </p:cNvSpPr>
                <p:nvPr/>
              </p:nvSpPr>
              <p:spPr bwMode="auto">
                <a:xfrm>
                  <a:off x="2928" y="1082"/>
                  <a:ext cx="202" cy="998"/>
                </a:xfrm>
                <a:custGeom>
                  <a:avLst/>
                  <a:gdLst>
                    <a:gd name="T0" fmla="*/ 202 w 202"/>
                    <a:gd name="T1" fmla="*/ 0 h 998"/>
                    <a:gd name="T2" fmla="*/ 184 w 202"/>
                    <a:gd name="T3" fmla="*/ 14 h 998"/>
                    <a:gd name="T4" fmla="*/ 172 w 202"/>
                    <a:gd name="T5" fmla="*/ 24 h 998"/>
                    <a:gd name="T6" fmla="*/ 160 w 202"/>
                    <a:gd name="T7" fmla="*/ 35 h 998"/>
                    <a:gd name="T8" fmla="*/ 147 w 202"/>
                    <a:gd name="T9" fmla="*/ 45 h 998"/>
                    <a:gd name="T10" fmla="*/ 136 w 202"/>
                    <a:gd name="T11" fmla="*/ 56 h 998"/>
                    <a:gd name="T12" fmla="*/ 123 w 202"/>
                    <a:gd name="T13" fmla="*/ 64 h 998"/>
                    <a:gd name="T14" fmla="*/ 111 w 202"/>
                    <a:gd name="T15" fmla="*/ 78 h 998"/>
                    <a:gd name="T16" fmla="*/ 99 w 202"/>
                    <a:gd name="T17" fmla="*/ 94 h 998"/>
                    <a:gd name="T18" fmla="*/ 90 w 202"/>
                    <a:gd name="T19" fmla="*/ 106 h 998"/>
                    <a:gd name="T20" fmla="*/ 79 w 202"/>
                    <a:gd name="T21" fmla="*/ 121 h 998"/>
                    <a:gd name="T22" fmla="*/ 72 w 202"/>
                    <a:gd name="T23" fmla="*/ 135 h 998"/>
                    <a:gd name="T24" fmla="*/ 58 w 202"/>
                    <a:gd name="T25" fmla="*/ 161 h 998"/>
                    <a:gd name="T26" fmla="*/ 47 w 202"/>
                    <a:gd name="T27" fmla="*/ 188 h 998"/>
                    <a:gd name="T28" fmla="*/ 52 w 202"/>
                    <a:gd name="T29" fmla="*/ 203 h 998"/>
                    <a:gd name="T30" fmla="*/ 72 w 202"/>
                    <a:gd name="T31" fmla="*/ 214 h 998"/>
                    <a:gd name="T32" fmla="*/ 105 w 202"/>
                    <a:gd name="T33" fmla="*/ 257 h 998"/>
                    <a:gd name="T34" fmla="*/ 27 w 202"/>
                    <a:gd name="T35" fmla="*/ 285 h 998"/>
                    <a:gd name="T36" fmla="*/ 12 w 202"/>
                    <a:gd name="T37" fmla="*/ 289 h 998"/>
                    <a:gd name="T38" fmla="*/ 4 w 202"/>
                    <a:gd name="T39" fmla="*/ 298 h 998"/>
                    <a:gd name="T40" fmla="*/ 0 w 202"/>
                    <a:gd name="T41" fmla="*/ 311 h 998"/>
                    <a:gd name="T42" fmla="*/ 10 w 202"/>
                    <a:gd name="T43" fmla="*/ 385 h 998"/>
                    <a:gd name="T44" fmla="*/ 27 w 202"/>
                    <a:gd name="T45" fmla="*/ 465 h 998"/>
                    <a:gd name="T46" fmla="*/ 40 w 202"/>
                    <a:gd name="T47" fmla="*/ 518 h 998"/>
                    <a:gd name="T48" fmla="*/ 66 w 202"/>
                    <a:gd name="T49" fmla="*/ 631 h 998"/>
                    <a:gd name="T50" fmla="*/ 71 w 202"/>
                    <a:gd name="T51" fmla="*/ 671 h 998"/>
                    <a:gd name="T52" fmla="*/ 75 w 202"/>
                    <a:gd name="T53" fmla="*/ 705 h 998"/>
                    <a:gd name="T54" fmla="*/ 78 w 202"/>
                    <a:gd name="T55" fmla="*/ 751 h 998"/>
                    <a:gd name="T56" fmla="*/ 62 w 202"/>
                    <a:gd name="T57" fmla="*/ 998 h 998"/>
                    <a:gd name="T58" fmla="*/ 68 w 202"/>
                    <a:gd name="T59" fmla="*/ 957 h 998"/>
                    <a:gd name="T60" fmla="*/ 79 w 202"/>
                    <a:gd name="T61" fmla="*/ 887 h 998"/>
                    <a:gd name="T62" fmla="*/ 87 w 202"/>
                    <a:gd name="T63" fmla="*/ 784 h 998"/>
                    <a:gd name="T64" fmla="*/ 98 w 202"/>
                    <a:gd name="T65" fmla="*/ 608 h 998"/>
                    <a:gd name="T66" fmla="*/ 104 w 202"/>
                    <a:gd name="T67" fmla="*/ 393 h 998"/>
                    <a:gd name="T68" fmla="*/ 149 w 202"/>
                    <a:gd name="T69" fmla="*/ 141 h 998"/>
                    <a:gd name="T70" fmla="*/ 158 w 202"/>
                    <a:gd name="T71" fmla="*/ 115 h 998"/>
                    <a:gd name="T72" fmla="*/ 164 w 202"/>
                    <a:gd name="T73" fmla="*/ 100 h 998"/>
                    <a:gd name="T74" fmla="*/ 172 w 202"/>
                    <a:gd name="T75" fmla="*/ 75 h 998"/>
                    <a:gd name="T76" fmla="*/ 180 w 202"/>
                    <a:gd name="T77" fmla="*/ 53 h 998"/>
                    <a:gd name="T78" fmla="*/ 191 w 202"/>
                    <a:gd name="T79" fmla="*/ 30 h 998"/>
                    <a:gd name="T80" fmla="*/ 200 w 202"/>
                    <a:gd name="T81" fmla="*/ 11 h 998"/>
                    <a:gd name="T82" fmla="*/ 202 w 202"/>
                    <a:gd name="T83" fmla="*/ 0 h 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2" h="998">
                      <a:moveTo>
                        <a:pt x="202" y="0"/>
                      </a:moveTo>
                      <a:lnTo>
                        <a:pt x="184" y="14"/>
                      </a:lnTo>
                      <a:lnTo>
                        <a:pt x="172" y="24"/>
                      </a:lnTo>
                      <a:lnTo>
                        <a:pt x="160" y="35"/>
                      </a:lnTo>
                      <a:lnTo>
                        <a:pt x="147" y="45"/>
                      </a:lnTo>
                      <a:lnTo>
                        <a:pt x="136" y="56"/>
                      </a:lnTo>
                      <a:lnTo>
                        <a:pt x="123" y="64"/>
                      </a:lnTo>
                      <a:lnTo>
                        <a:pt x="111" y="78"/>
                      </a:lnTo>
                      <a:lnTo>
                        <a:pt x="99" y="94"/>
                      </a:lnTo>
                      <a:lnTo>
                        <a:pt x="90" y="106"/>
                      </a:lnTo>
                      <a:lnTo>
                        <a:pt x="79" y="121"/>
                      </a:lnTo>
                      <a:lnTo>
                        <a:pt x="72" y="135"/>
                      </a:lnTo>
                      <a:lnTo>
                        <a:pt x="58" y="161"/>
                      </a:lnTo>
                      <a:lnTo>
                        <a:pt x="47" y="188"/>
                      </a:lnTo>
                      <a:lnTo>
                        <a:pt x="52" y="203"/>
                      </a:lnTo>
                      <a:lnTo>
                        <a:pt x="72" y="214"/>
                      </a:lnTo>
                      <a:lnTo>
                        <a:pt x="105" y="257"/>
                      </a:lnTo>
                      <a:lnTo>
                        <a:pt x="27" y="285"/>
                      </a:lnTo>
                      <a:lnTo>
                        <a:pt x="12" y="289"/>
                      </a:lnTo>
                      <a:lnTo>
                        <a:pt x="4" y="298"/>
                      </a:lnTo>
                      <a:lnTo>
                        <a:pt x="0" y="311"/>
                      </a:lnTo>
                      <a:lnTo>
                        <a:pt x="10" y="385"/>
                      </a:lnTo>
                      <a:lnTo>
                        <a:pt x="27" y="465"/>
                      </a:lnTo>
                      <a:lnTo>
                        <a:pt x="40" y="518"/>
                      </a:lnTo>
                      <a:lnTo>
                        <a:pt x="66" y="631"/>
                      </a:lnTo>
                      <a:lnTo>
                        <a:pt x="71" y="671"/>
                      </a:lnTo>
                      <a:lnTo>
                        <a:pt x="75" y="705"/>
                      </a:lnTo>
                      <a:lnTo>
                        <a:pt x="78" y="751"/>
                      </a:lnTo>
                      <a:lnTo>
                        <a:pt x="62" y="998"/>
                      </a:lnTo>
                      <a:lnTo>
                        <a:pt x="68" y="957"/>
                      </a:lnTo>
                      <a:lnTo>
                        <a:pt x="79" y="887"/>
                      </a:lnTo>
                      <a:lnTo>
                        <a:pt x="87" y="784"/>
                      </a:lnTo>
                      <a:lnTo>
                        <a:pt x="98" y="608"/>
                      </a:lnTo>
                      <a:lnTo>
                        <a:pt x="104" y="393"/>
                      </a:lnTo>
                      <a:lnTo>
                        <a:pt x="149" y="141"/>
                      </a:lnTo>
                      <a:lnTo>
                        <a:pt x="158" y="115"/>
                      </a:lnTo>
                      <a:lnTo>
                        <a:pt x="164" y="100"/>
                      </a:lnTo>
                      <a:lnTo>
                        <a:pt x="172" y="75"/>
                      </a:lnTo>
                      <a:lnTo>
                        <a:pt x="180" y="53"/>
                      </a:lnTo>
                      <a:lnTo>
                        <a:pt x="191" y="30"/>
                      </a:lnTo>
                      <a:lnTo>
                        <a:pt x="200" y="11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00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5785" name="Group 73"/>
              <p:cNvGrpSpPr>
                <a:grpSpLocks/>
              </p:cNvGrpSpPr>
              <p:nvPr/>
            </p:nvGrpSpPr>
            <p:grpSpPr bwMode="auto">
              <a:xfrm>
                <a:off x="2669" y="1262"/>
                <a:ext cx="913" cy="315"/>
                <a:chOff x="2669" y="1262"/>
                <a:chExt cx="913" cy="315"/>
              </a:xfrm>
            </p:grpSpPr>
            <p:sp>
              <p:nvSpPr>
                <p:cNvPr id="755786" name="Freeform 74"/>
                <p:cNvSpPr>
                  <a:spLocks/>
                </p:cNvSpPr>
                <p:nvPr/>
              </p:nvSpPr>
              <p:spPr bwMode="auto">
                <a:xfrm>
                  <a:off x="2715" y="1262"/>
                  <a:ext cx="220" cy="210"/>
                </a:xfrm>
                <a:custGeom>
                  <a:avLst/>
                  <a:gdLst>
                    <a:gd name="T0" fmla="*/ 196 w 220"/>
                    <a:gd name="T1" fmla="*/ 166 h 210"/>
                    <a:gd name="T2" fmla="*/ 0 w 220"/>
                    <a:gd name="T3" fmla="*/ 210 h 210"/>
                    <a:gd name="T4" fmla="*/ 194 w 220"/>
                    <a:gd name="T5" fmla="*/ 153 h 210"/>
                    <a:gd name="T6" fmla="*/ 66 w 220"/>
                    <a:gd name="T7" fmla="*/ 152 h 210"/>
                    <a:gd name="T8" fmla="*/ 196 w 220"/>
                    <a:gd name="T9" fmla="*/ 135 h 210"/>
                    <a:gd name="T10" fmla="*/ 196 w 220"/>
                    <a:gd name="T11" fmla="*/ 110 h 210"/>
                    <a:gd name="T12" fmla="*/ 190 w 220"/>
                    <a:gd name="T13" fmla="*/ 85 h 210"/>
                    <a:gd name="T14" fmla="*/ 175 w 220"/>
                    <a:gd name="T15" fmla="*/ 55 h 210"/>
                    <a:gd name="T16" fmla="*/ 151 w 220"/>
                    <a:gd name="T17" fmla="*/ 22 h 210"/>
                    <a:gd name="T18" fmla="*/ 138 w 220"/>
                    <a:gd name="T19" fmla="*/ 0 h 210"/>
                    <a:gd name="T20" fmla="*/ 156 w 220"/>
                    <a:gd name="T21" fmla="*/ 9 h 210"/>
                    <a:gd name="T22" fmla="*/ 175 w 220"/>
                    <a:gd name="T23" fmla="*/ 34 h 210"/>
                    <a:gd name="T24" fmla="*/ 190 w 220"/>
                    <a:gd name="T25" fmla="*/ 62 h 210"/>
                    <a:gd name="T26" fmla="*/ 199 w 220"/>
                    <a:gd name="T27" fmla="*/ 82 h 210"/>
                    <a:gd name="T28" fmla="*/ 200 w 220"/>
                    <a:gd name="T29" fmla="*/ 112 h 210"/>
                    <a:gd name="T30" fmla="*/ 220 w 220"/>
                    <a:gd name="T31" fmla="*/ 68 h 210"/>
                    <a:gd name="T32" fmla="*/ 200 w 220"/>
                    <a:gd name="T33" fmla="*/ 135 h 210"/>
                    <a:gd name="T34" fmla="*/ 196 w 220"/>
                    <a:gd name="T35" fmla="*/ 166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0" h="210">
                      <a:moveTo>
                        <a:pt x="196" y="166"/>
                      </a:moveTo>
                      <a:lnTo>
                        <a:pt x="0" y="210"/>
                      </a:lnTo>
                      <a:lnTo>
                        <a:pt x="194" y="153"/>
                      </a:lnTo>
                      <a:lnTo>
                        <a:pt x="66" y="152"/>
                      </a:lnTo>
                      <a:lnTo>
                        <a:pt x="196" y="135"/>
                      </a:lnTo>
                      <a:lnTo>
                        <a:pt x="196" y="110"/>
                      </a:lnTo>
                      <a:lnTo>
                        <a:pt x="190" y="85"/>
                      </a:lnTo>
                      <a:lnTo>
                        <a:pt x="175" y="55"/>
                      </a:lnTo>
                      <a:lnTo>
                        <a:pt x="151" y="22"/>
                      </a:lnTo>
                      <a:lnTo>
                        <a:pt x="138" y="0"/>
                      </a:lnTo>
                      <a:lnTo>
                        <a:pt x="156" y="9"/>
                      </a:lnTo>
                      <a:lnTo>
                        <a:pt x="175" y="34"/>
                      </a:lnTo>
                      <a:lnTo>
                        <a:pt x="190" y="62"/>
                      </a:lnTo>
                      <a:lnTo>
                        <a:pt x="199" y="82"/>
                      </a:lnTo>
                      <a:lnTo>
                        <a:pt x="200" y="112"/>
                      </a:lnTo>
                      <a:lnTo>
                        <a:pt x="220" y="68"/>
                      </a:lnTo>
                      <a:lnTo>
                        <a:pt x="200" y="135"/>
                      </a:lnTo>
                      <a:lnTo>
                        <a:pt x="196" y="166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7" name="Freeform 75"/>
                <p:cNvSpPr>
                  <a:spLocks/>
                </p:cNvSpPr>
                <p:nvPr/>
              </p:nvSpPr>
              <p:spPr bwMode="auto">
                <a:xfrm>
                  <a:off x="2669" y="1435"/>
                  <a:ext cx="27" cy="92"/>
                </a:xfrm>
                <a:custGeom>
                  <a:avLst/>
                  <a:gdLst>
                    <a:gd name="T0" fmla="*/ 13 w 27"/>
                    <a:gd name="T1" fmla="*/ 0 h 92"/>
                    <a:gd name="T2" fmla="*/ 16 w 27"/>
                    <a:gd name="T3" fmla="*/ 20 h 92"/>
                    <a:gd name="T4" fmla="*/ 27 w 27"/>
                    <a:gd name="T5" fmla="*/ 40 h 92"/>
                    <a:gd name="T6" fmla="*/ 27 w 27"/>
                    <a:gd name="T7" fmla="*/ 60 h 92"/>
                    <a:gd name="T8" fmla="*/ 23 w 27"/>
                    <a:gd name="T9" fmla="*/ 77 h 92"/>
                    <a:gd name="T10" fmla="*/ 8 w 27"/>
                    <a:gd name="T11" fmla="*/ 92 h 92"/>
                    <a:gd name="T12" fmla="*/ 6 w 27"/>
                    <a:gd name="T13" fmla="*/ 36 h 92"/>
                    <a:gd name="T14" fmla="*/ 0 w 27"/>
                    <a:gd name="T15" fmla="*/ 30 h 92"/>
                    <a:gd name="T16" fmla="*/ 1 w 27"/>
                    <a:gd name="T17" fmla="*/ 17 h 92"/>
                    <a:gd name="T18" fmla="*/ 13 w 27"/>
                    <a:gd name="T1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92">
                      <a:moveTo>
                        <a:pt x="13" y="0"/>
                      </a:moveTo>
                      <a:lnTo>
                        <a:pt x="16" y="20"/>
                      </a:lnTo>
                      <a:lnTo>
                        <a:pt x="27" y="40"/>
                      </a:lnTo>
                      <a:lnTo>
                        <a:pt x="27" y="60"/>
                      </a:lnTo>
                      <a:lnTo>
                        <a:pt x="23" y="77"/>
                      </a:lnTo>
                      <a:lnTo>
                        <a:pt x="8" y="92"/>
                      </a:lnTo>
                      <a:lnTo>
                        <a:pt x="6" y="36"/>
                      </a:lnTo>
                      <a:lnTo>
                        <a:pt x="0" y="30"/>
                      </a:lnTo>
                      <a:lnTo>
                        <a:pt x="1" y="17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8" name="Freeform 76"/>
                <p:cNvSpPr>
                  <a:spLocks/>
                </p:cNvSpPr>
                <p:nvPr/>
              </p:nvSpPr>
              <p:spPr bwMode="auto">
                <a:xfrm>
                  <a:off x="3463" y="1473"/>
                  <a:ext cx="116" cy="104"/>
                </a:xfrm>
                <a:custGeom>
                  <a:avLst/>
                  <a:gdLst>
                    <a:gd name="T0" fmla="*/ 0 w 116"/>
                    <a:gd name="T1" fmla="*/ 104 h 104"/>
                    <a:gd name="T2" fmla="*/ 43 w 116"/>
                    <a:gd name="T3" fmla="*/ 73 h 104"/>
                    <a:gd name="T4" fmla="*/ 82 w 116"/>
                    <a:gd name="T5" fmla="*/ 46 h 104"/>
                    <a:gd name="T6" fmla="*/ 104 w 116"/>
                    <a:gd name="T7" fmla="*/ 15 h 104"/>
                    <a:gd name="T8" fmla="*/ 116 w 116"/>
                    <a:gd name="T9" fmla="*/ 0 h 104"/>
                    <a:gd name="T10" fmla="*/ 82 w 116"/>
                    <a:gd name="T11" fmla="*/ 21 h 104"/>
                    <a:gd name="T12" fmla="*/ 61 w 116"/>
                    <a:gd name="T13" fmla="*/ 37 h 104"/>
                    <a:gd name="T14" fmla="*/ 43 w 116"/>
                    <a:gd name="T15" fmla="*/ 49 h 104"/>
                    <a:gd name="T16" fmla="*/ 27 w 116"/>
                    <a:gd name="T17" fmla="*/ 67 h 104"/>
                    <a:gd name="T18" fmla="*/ 0 w 116"/>
                    <a:gd name="T1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104">
                      <a:moveTo>
                        <a:pt x="0" y="104"/>
                      </a:moveTo>
                      <a:lnTo>
                        <a:pt x="43" y="73"/>
                      </a:lnTo>
                      <a:lnTo>
                        <a:pt x="82" y="46"/>
                      </a:lnTo>
                      <a:lnTo>
                        <a:pt x="104" y="15"/>
                      </a:lnTo>
                      <a:lnTo>
                        <a:pt x="116" y="0"/>
                      </a:lnTo>
                      <a:lnTo>
                        <a:pt x="82" y="21"/>
                      </a:lnTo>
                      <a:lnTo>
                        <a:pt x="61" y="37"/>
                      </a:lnTo>
                      <a:lnTo>
                        <a:pt x="43" y="49"/>
                      </a:lnTo>
                      <a:lnTo>
                        <a:pt x="27" y="67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89" name="Freeform 77"/>
                <p:cNvSpPr>
                  <a:spLocks/>
                </p:cNvSpPr>
                <p:nvPr/>
              </p:nvSpPr>
              <p:spPr bwMode="auto">
                <a:xfrm>
                  <a:off x="3520" y="1512"/>
                  <a:ext cx="62" cy="62"/>
                </a:xfrm>
                <a:custGeom>
                  <a:avLst/>
                  <a:gdLst>
                    <a:gd name="T0" fmla="*/ 0 w 62"/>
                    <a:gd name="T1" fmla="*/ 62 h 62"/>
                    <a:gd name="T2" fmla="*/ 62 w 62"/>
                    <a:gd name="T3" fmla="*/ 0 h 62"/>
                    <a:gd name="T4" fmla="*/ 43 w 62"/>
                    <a:gd name="T5" fmla="*/ 40 h 62"/>
                    <a:gd name="T6" fmla="*/ 0 w 62"/>
                    <a:gd name="T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62">
                      <a:moveTo>
                        <a:pt x="0" y="62"/>
                      </a:moveTo>
                      <a:lnTo>
                        <a:pt x="62" y="0"/>
                      </a:lnTo>
                      <a:lnTo>
                        <a:pt x="43" y="4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790" name="Freeform 78"/>
                <p:cNvSpPr>
                  <a:spLocks/>
                </p:cNvSpPr>
                <p:nvPr/>
              </p:nvSpPr>
              <p:spPr bwMode="auto">
                <a:xfrm>
                  <a:off x="3472" y="1355"/>
                  <a:ext cx="56" cy="183"/>
                </a:xfrm>
                <a:custGeom>
                  <a:avLst/>
                  <a:gdLst>
                    <a:gd name="T0" fmla="*/ 0 w 56"/>
                    <a:gd name="T1" fmla="*/ 183 h 183"/>
                    <a:gd name="T2" fmla="*/ 3 w 56"/>
                    <a:gd name="T3" fmla="*/ 107 h 183"/>
                    <a:gd name="T4" fmla="*/ 19 w 56"/>
                    <a:gd name="T5" fmla="*/ 30 h 183"/>
                    <a:gd name="T6" fmla="*/ 31 w 56"/>
                    <a:gd name="T7" fmla="*/ 0 h 183"/>
                    <a:gd name="T8" fmla="*/ 12 w 56"/>
                    <a:gd name="T9" fmla="*/ 98 h 183"/>
                    <a:gd name="T10" fmla="*/ 9 w 56"/>
                    <a:gd name="T11" fmla="*/ 150 h 183"/>
                    <a:gd name="T12" fmla="*/ 56 w 56"/>
                    <a:gd name="T13" fmla="*/ 104 h 183"/>
                    <a:gd name="T14" fmla="*/ 0 w 56"/>
                    <a:gd name="T15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6" h="183">
                      <a:moveTo>
                        <a:pt x="0" y="183"/>
                      </a:moveTo>
                      <a:lnTo>
                        <a:pt x="3" y="107"/>
                      </a:lnTo>
                      <a:lnTo>
                        <a:pt x="19" y="30"/>
                      </a:lnTo>
                      <a:lnTo>
                        <a:pt x="31" y="0"/>
                      </a:lnTo>
                      <a:lnTo>
                        <a:pt x="12" y="98"/>
                      </a:lnTo>
                      <a:lnTo>
                        <a:pt x="9" y="150"/>
                      </a:lnTo>
                      <a:lnTo>
                        <a:pt x="56" y="104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5791" name="AutoShape 79" descr="Dashed horizontal"/>
          <p:cNvSpPr>
            <a:spLocks noChangeArrowheads="1"/>
          </p:cNvSpPr>
          <p:nvPr/>
        </p:nvSpPr>
        <p:spPr bwMode="auto">
          <a:xfrm>
            <a:off x="4597400" y="2135188"/>
            <a:ext cx="1400175" cy="290512"/>
          </a:xfrm>
          <a:prstGeom prst="rightArrow">
            <a:avLst>
              <a:gd name="adj1" fmla="val 50000"/>
              <a:gd name="adj2" fmla="val 120492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93" name="Text Box 81"/>
          <p:cNvSpPr txBox="1">
            <a:spLocks noChangeArrowheads="1"/>
          </p:cNvSpPr>
          <p:nvPr/>
        </p:nvSpPr>
        <p:spPr bwMode="auto">
          <a:xfrm>
            <a:off x="5938838" y="3135313"/>
            <a:ext cx="99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/>
              <a:t>USER</a:t>
            </a:r>
            <a:endParaRPr lang="en-US"/>
          </a:p>
        </p:txBody>
      </p:sp>
      <p:sp>
        <p:nvSpPr>
          <p:cNvPr id="755794" name="Rectangle 82"/>
          <p:cNvSpPr>
            <a:spLocks noChangeArrowheads="1"/>
          </p:cNvSpPr>
          <p:nvPr/>
        </p:nvSpPr>
        <p:spPr bwMode="auto">
          <a:xfrm>
            <a:off x="2362200" y="2667000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1" i="1"/>
              <a:t>x =x</a:t>
            </a:r>
            <a:r>
              <a:rPr lang="en-US" sz="1600" b="1" baseline="-25000"/>
              <a:t>1</a:t>
            </a:r>
            <a:r>
              <a:rPr lang="en-US" sz="1600" b="1" i="1"/>
              <a:t>,x</a:t>
            </a:r>
            <a:r>
              <a:rPr lang="en-US" sz="1600" b="1" baseline="-25000"/>
              <a:t>2</a:t>
            </a:r>
            <a:r>
              <a:rPr lang="en-US" sz="1600" b="1" i="1"/>
              <a:t> , . . ., x</a:t>
            </a:r>
            <a:r>
              <a:rPr lang="en-US" sz="1600" b="1" i="1" baseline="-25000"/>
              <a:t>n</a:t>
            </a:r>
            <a:r>
              <a:rPr lang="en-US" b="1"/>
              <a:t> </a:t>
            </a:r>
            <a:endParaRPr lang="en-US" sz="1800" baseline="30000"/>
          </a:p>
        </p:txBody>
      </p:sp>
      <p:sp>
        <p:nvSpPr>
          <p:cNvPr id="755795" name="Rectangle 83"/>
          <p:cNvSpPr>
            <a:spLocks noChangeArrowheads="1"/>
          </p:cNvSpPr>
          <p:nvPr/>
        </p:nvSpPr>
        <p:spPr bwMode="auto">
          <a:xfrm>
            <a:off x="4905375" y="1752600"/>
            <a:ext cx="619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i="1"/>
              <a:t>x</a:t>
            </a:r>
            <a:r>
              <a:rPr lang="en-US" sz="1800" b="1" i="1" baseline="-25000"/>
              <a:t>i</a:t>
            </a:r>
            <a:endParaRPr lang="en-US" sz="1800" baseline="30000"/>
          </a:p>
        </p:txBody>
      </p:sp>
      <p:sp>
        <p:nvSpPr>
          <p:cNvPr id="755796" name="Rectangle 8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Non-Private Protocol</a:t>
            </a:r>
            <a:endParaRPr lang="en-US"/>
          </a:p>
        </p:txBody>
      </p:sp>
      <p:sp>
        <p:nvSpPr>
          <p:cNvPr id="755798" name="AutoShape 86" descr="Dashed horizontal"/>
          <p:cNvSpPr>
            <a:spLocks noChangeArrowheads="1"/>
          </p:cNvSpPr>
          <p:nvPr/>
        </p:nvSpPr>
        <p:spPr bwMode="auto">
          <a:xfrm rot="10800000">
            <a:off x="4502150" y="2957513"/>
            <a:ext cx="1400175" cy="290512"/>
          </a:xfrm>
          <a:prstGeom prst="rightArrow">
            <a:avLst>
              <a:gd name="adj1" fmla="val 50000"/>
              <a:gd name="adj2" fmla="val 120492"/>
            </a:avLst>
          </a:prstGeom>
          <a:pattFill prst="dashHorz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5799" name="Rectangle 87"/>
          <p:cNvSpPr>
            <a:spLocks noChangeArrowheads="1"/>
          </p:cNvSpPr>
          <p:nvPr/>
        </p:nvSpPr>
        <p:spPr bwMode="auto">
          <a:xfrm>
            <a:off x="4905375" y="2614613"/>
            <a:ext cx="619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b="1" i="1"/>
              <a:t>i</a:t>
            </a:r>
            <a:endParaRPr lang="en-US" sz="1800" baseline="30000"/>
          </a:p>
        </p:txBody>
      </p:sp>
      <p:sp>
        <p:nvSpPr>
          <p:cNvPr id="755800" name="AutoShape 88"/>
          <p:cNvSpPr>
            <a:spLocks noChangeArrowheads="1"/>
          </p:cNvSpPr>
          <p:nvPr/>
        </p:nvSpPr>
        <p:spPr bwMode="auto">
          <a:xfrm>
            <a:off x="7086600" y="1570038"/>
            <a:ext cx="1255713" cy="855662"/>
          </a:xfrm>
          <a:prstGeom prst="cloudCallout">
            <a:avLst>
              <a:gd name="adj1" fmla="val -80213"/>
              <a:gd name="adj2" fmla="val 53153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400" i="1" dirty="0" err="1"/>
              <a:t>i</a:t>
            </a:r>
            <a:r>
              <a:rPr lang="en-US" sz="2400" dirty="0"/>
              <a:t>   </a:t>
            </a:r>
            <a:r>
              <a:rPr lang="en-US" sz="2400" dirty="0">
                <a:sym typeface="Symbol" charset="0"/>
              </a:rPr>
              <a:t>{1,…</a:t>
            </a:r>
            <a:r>
              <a:rPr lang="en-US" sz="2400" i="1" dirty="0">
                <a:sym typeface="Symbol" charset="0"/>
              </a:rPr>
              <a:t>n</a:t>
            </a:r>
            <a:r>
              <a:rPr lang="en-US" sz="2400" dirty="0">
                <a:sym typeface="Symbol" charset="0"/>
              </a:rPr>
              <a:t>}</a:t>
            </a:r>
          </a:p>
        </p:txBody>
      </p:sp>
      <p:graphicFrame>
        <p:nvGraphicFramePr>
          <p:cNvPr id="755801" name="Object 89"/>
          <p:cNvGraphicFramePr>
            <a:graphicFrameLocks noChangeAspect="1"/>
          </p:cNvGraphicFramePr>
          <p:nvPr/>
        </p:nvGraphicFramePr>
        <p:xfrm>
          <a:off x="7239000" y="192405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2405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47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1938</Words>
  <Application>Microsoft Macintosh PowerPoint</Application>
  <PresentationFormat>On-screen Show (4:3)</PresentationFormat>
  <Paragraphs>574</Paragraphs>
  <Slides>37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Clip</vt:lpstr>
      <vt:lpstr>Equation</vt:lpstr>
      <vt:lpstr>Private Information Retrieval</vt:lpstr>
      <vt:lpstr>AOL search data scandal (2006)</vt:lpstr>
      <vt:lpstr>Observation</vt:lpstr>
      <vt:lpstr>How can crypto help?</vt:lpstr>
      <vt:lpstr>Threat Model </vt:lpstr>
      <vt:lpstr>Private Information Retrieval (PIR) [CGKS95]</vt:lpstr>
      <vt:lpstr>Model</vt:lpstr>
      <vt:lpstr>PowerPoint Presentation</vt:lpstr>
      <vt:lpstr>Non-Private Protocol</vt:lpstr>
      <vt:lpstr>Trivial Private Protocol</vt:lpstr>
      <vt:lpstr>Other solutions?</vt:lpstr>
      <vt:lpstr>Two Approaches for PIR </vt:lpstr>
      <vt:lpstr>Known Comm. Upper Bounds</vt:lpstr>
      <vt:lpstr>Approach I: k-Server PIR</vt:lpstr>
      <vt:lpstr>A 2-server Information Theoretical PIR</vt:lpstr>
      <vt:lpstr>A 2-server Information Theoretical PIR</vt:lpstr>
      <vt:lpstr>Protocol I: 2-server PIR</vt:lpstr>
      <vt:lpstr>Protocol I: 2-server PIR</vt:lpstr>
      <vt:lpstr>Protocol I: 2-server PIR</vt:lpstr>
      <vt:lpstr>Protocol I: 2-server PIR</vt:lpstr>
      <vt:lpstr>Computation PIR</vt:lpstr>
      <vt:lpstr>PIR-Tor: Scalable Anonymous Communication Using Private Information Retrieval</vt:lpstr>
      <vt:lpstr>Tor Background</vt:lpstr>
      <vt:lpstr>Performance Problem in Tor’s Architecture: Global View</vt:lpstr>
      <vt:lpstr>Current Solution: Peer-to-peer Paradigm</vt:lpstr>
      <vt:lpstr>Design Goals</vt:lpstr>
      <vt:lpstr>Key Observation</vt:lpstr>
      <vt:lpstr>Private Information Retrieval (PIR)</vt:lpstr>
      <vt:lpstr>ITPIR-Tor: Database Locations</vt:lpstr>
      <vt:lpstr>ITPIR-Tor Database Organization and Formatting</vt:lpstr>
      <vt:lpstr>ITPIR-Tor Architecture</vt:lpstr>
      <vt:lpstr>Performance Evaluation</vt:lpstr>
      <vt:lpstr>Performance Evaluation: Communication Overhead</vt:lpstr>
      <vt:lpstr>Performance Evaluation: Server Computational Overhead</vt:lpstr>
      <vt:lpstr>Performance Evaluation: Scaling Scenarios</vt:lpstr>
      <vt:lpstr>Conclusion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104</cp:revision>
  <dcterms:created xsi:type="dcterms:W3CDTF">2014-09-04T22:08:14Z</dcterms:created>
  <dcterms:modified xsi:type="dcterms:W3CDTF">2015-02-27T01:42:33Z</dcterms:modified>
</cp:coreProperties>
</file>