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9" r:id="rId2"/>
    <p:sldId id="351" r:id="rId3"/>
    <p:sldId id="350" r:id="rId4"/>
    <p:sldId id="352" r:id="rId5"/>
    <p:sldId id="388" r:id="rId6"/>
    <p:sldId id="357" r:id="rId7"/>
    <p:sldId id="354" r:id="rId8"/>
    <p:sldId id="389" r:id="rId9"/>
    <p:sldId id="391" r:id="rId10"/>
    <p:sldId id="392" r:id="rId11"/>
    <p:sldId id="387" r:id="rId12"/>
    <p:sldId id="360" r:id="rId13"/>
    <p:sldId id="379" r:id="rId14"/>
    <p:sldId id="361" r:id="rId15"/>
    <p:sldId id="362" r:id="rId16"/>
    <p:sldId id="363" r:id="rId17"/>
    <p:sldId id="365" r:id="rId18"/>
    <p:sldId id="367" r:id="rId19"/>
    <p:sldId id="368" r:id="rId20"/>
    <p:sldId id="373" r:id="rId21"/>
    <p:sldId id="374" r:id="rId22"/>
    <p:sldId id="375" r:id="rId23"/>
    <p:sldId id="369" r:id="rId24"/>
    <p:sldId id="393" r:id="rId25"/>
    <p:sldId id="3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66"/>
    <a:srgbClr val="21FF85"/>
    <a:srgbClr val="FF3333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0419" autoAdjust="0"/>
  </p:normalViewPr>
  <p:slideViewPr>
    <p:cSldViewPr>
      <p:cViewPr>
        <p:scale>
          <a:sx n="63" d="100"/>
          <a:sy n="63" d="100"/>
        </p:scale>
        <p:origin x="-177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9D8E1-F42B-4AB9-B99C-6CAF10AACDCF}" type="datetimeFigureOut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28A66-D987-4C5A-BF1A-F551484A1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6F86-B3A4-449A-A80A-DB39B51517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6F86-B3A4-449A-A80A-DB39B51517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46F86-B3A4-449A-A80A-DB39B51517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28A66-D987-4C5A-BF1A-F551484A1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DD08-83BA-470D-8F44-AC70055BE434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9C1B-DFAB-47B3-886C-55FA32777F6C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08C6-B6AE-4FD6-ADB1-ABCA1CBA9A37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4705" y="6443515"/>
            <a:ext cx="2133600" cy="365125"/>
          </a:xfrm>
        </p:spPr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4700-0042-402A-BDA2-23E14D10473F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5D-999D-4A7A-B27B-B366B05EBBD7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B01F-C731-4612-B008-C46B92C2D869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622C-1E37-4DC3-BCE0-B186C485D0E6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D31F-4CA0-4AC4-9131-EE84DFB7E9FE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6910-322B-4A90-BAFE-7F28503AB417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1C5B-9209-496E-B579-C24C5C1C0CA0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29A2-105F-416B-976D-A7CFD15DA2C8}" type="datetime1">
              <a:rPr lang="en-US" smtClean="0"/>
              <a:pPr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B3D3-21FC-49CD-9F85-76D8CC0B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22.gif"/><Relationship Id="rId7" Type="http://schemas.openxmlformats.org/officeDocument/2006/relationships/image" Target="../media/image23.jpeg"/><Relationship Id="rId8" Type="http://schemas.openxmlformats.org/officeDocument/2006/relationships/image" Target="../media/image24.png"/><Relationship Id="rId9" Type="http://schemas.openxmlformats.org/officeDocument/2006/relationships/image" Target="../media/image25.gif"/><Relationship Id="rId10" Type="http://schemas.openxmlformats.org/officeDocument/2006/relationships/image" Target="../media/image26.jpeg"/><Relationship Id="rId11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7.png"/><Relationship Id="rId6" Type="http://schemas.openxmlformats.org/officeDocument/2006/relationships/image" Target="../media/image33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3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vitaly\ppoint\dataprivacy\mpi13\content\data\repo\4037003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750" y="625435"/>
            <a:ext cx="3878905" cy="553722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43768" y="548625"/>
            <a:ext cx="1766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Featuring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encrypted-tbn3.gstatic.com/tbns/personal?q=tbn:ANd9GcTMF2t8K2MnOQAhpS-g9K1eiLTTjMRIGYCi3U374gn_Y9wuAgA3NvX082FiGIqY0swoRBWdToSMeMh6sGqSQ95s31gmDtDdwiae7WN5GjT7PXhGW8nMtBXepskQdvlp-SVBakgns2xvXMOxn9IUY0BYsc2N845gkcFgA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9420" y="1047890"/>
            <a:ext cx="1881845" cy="18734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942089" y="2699305"/>
            <a:ext cx="216758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Suman Jana</a:t>
            </a:r>
            <a:endParaRPr lang="en-US" sz="3200" dirty="0"/>
          </a:p>
        </p:txBody>
      </p:sp>
      <p:pic>
        <p:nvPicPr>
          <p:cNvPr id="1030" name="Picture 6" descr="https://encrypted-tbn0.gstatic.com/images?q=tbn:ANd9GcSmhGNGv0iwQxcT62kvtyuZFnDTPp0zoJhuqENw3CwXuiTwD9b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1436" y="1086295"/>
            <a:ext cx="1359219" cy="1536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186481" y="2684449"/>
            <a:ext cx="1305769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Arvind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Narayanan</a:t>
            </a:r>
            <a:endParaRPr lang="en-US" sz="2000" dirty="0"/>
          </a:p>
        </p:txBody>
      </p:sp>
      <p:pic>
        <p:nvPicPr>
          <p:cNvPr id="1032" name="Picture 8" descr="http://farm4.staticflickr.com/3080/buddyicons/27336187@N02.jpg?1212547688#27336187@N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6910" y="3275380"/>
            <a:ext cx="1075340" cy="10753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186481" y="4273910"/>
            <a:ext cx="1305769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Vitaly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Shmatikov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14081" y="5387655"/>
            <a:ext cx="4992649" cy="1077218"/>
          </a:xfrm>
          <a:prstGeom prst="rect">
            <a:avLst/>
          </a:prstGeom>
          <a:solidFill>
            <a:schemeClr val="accent4">
              <a:lumMod val="75000"/>
              <a:alpha val="9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Protecting User Privacy from Perceptual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978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>
                <a:solidFill>
                  <a:srgbClr val="7030A0"/>
                </a:solidFill>
              </a:rPr>
              <a:t>Darkly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425" y="3697835"/>
            <a:ext cx="625461" cy="62963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151015" y="2699305"/>
            <a:ext cx="4032525" cy="326442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665" y="3390594"/>
            <a:ext cx="2112275" cy="157460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93720" y="2968140"/>
            <a:ext cx="1575825" cy="14593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dirty="0" smtClean="0">
                <a:solidFill>
                  <a:srgbClr val="000000"/>
                </a:solidFill>
              </a:rPr>
              <a:t>omputer vision library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82180" y="2353660"/>
            <a:ext cx="0" cy="4070930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66230" y="2161635"/>
            <a:ext cx="368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Darkly process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266230" y="2968140"/>
            <a:ext cx="1689819" cy="249632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Darkly server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9475" y="4005075"/>
            <a:ext cx="1958655" cy="84491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nterposition 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310" y="3428195"/>
            <a:ext cx="13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pp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640" y="5502871"/>
            <a:ext cx="207387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93096" y="4965201"/>
            <a:ext cx="422454" cy="5760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-Right Arrow 64"/>
          <p:cNvSpPr/>
          <p:nvPr/>
        </p:nvSpPr>
        <p:spPr>
          <a:xfrm>
            <a:off x="2574940" y="4005074"/>
            <a:ext cx="576075" cy="3840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4956050" y="3505810"/>
            <a:ext cx="576075" cy="3840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>
            <a:off x="7183540" y="3889860"/>
            <a:ext cx="576075" cy="3840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684275" y="1278320"/>
            <a:ext cx="2225939" cy="1200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  <a:r>
              <a:rPr lang="en-US" sz="2400" dirty="0" smtClean="0"/>
              <a:t>rusted input sensors, OS, hardware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76410" y="1431940"/>
            <a:ext cx="2381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tandard OS user isolation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61820" y="1777585"/>
            <a:ext cx="345645" cy="34564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13235" y="2545685"/>
            <a:ext cx="115215" cy="10369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997395" y="1623965"/>
            <a:ext cx="3648475" cy="84491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7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8" grpId="0" animBg="1"/>
      <p:bldP spid="19" grpId="0" animBg="1"/>
      <p:bldP spid="50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Darkly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’s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ision Library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 descr="C:\vitaly\ppoint\dataprivacy\mpi13\content\data\repo\40374842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35" y="4619555"/>
            <a:ext cx="1344175" cy="1955714"/>
          </a:xfrm>
          <a:prstGeom prst="rect">
            <a:avLst/>
          </a:prstGeom>
          <a:noFill/>
        </p:spPr>
      </p:pic>
      <p:pic>
        <p:nvPicPr>
          <p:cNvPr id="8" name="Picture 3" descr="C:\vitaly\ppoint\dataprivacy\mpi13\content\data\repo\4037492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5870" y="4504340"/>
            <a:ext cx="2265895" cy="1274566"/>
          </a:xfrm>
          <a:prstGeom prst="rect">
            <a:avLst/>
          </a:prstGeom>
          <a:noFill/>
        </p:spPr>
      </p:pic>
      <p:pic>
        <p:nvPicPr>
          <p:cNvPr id="9" name="Picture 4" descr="C:\vitaly\ppoint\dataprivacy\mpi13\content\data\repo\4037494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3040" y="5238773"/>
            <a:ext cx="2772516" cy="1109007"/>
          </a:xfrm>
          <a:prstGeom prst="rect">
            <a:avLst/>
          </a:prstGeom>
          <a:noFill/>
        </p:spPr>
      </p:pic>
      <p:pic>
        <p:nvPicPr>
          <p:cNvPr id="10" name="Picture 5" descr="C:\vitaly\ppoint\dataprivacy\mpi13\content\data\repo\40374993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3970" y="5541275"/>
            <a:ext cx="832950" cy="120361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93095" y="3904310"/>
            <a:ext cx="18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Robot OS</a:t>
            </a:r>
            <a:endParaRPr lang="en-US" sz="2800" dirty="0"/>
          </a:p>
        </p:txBody>
      </p:sp>
      <p:pic>
        <p:nvPicPr>
          <p:cNvPr id="14" name="Picture 13" descr="logo_ios_android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0" y="3424974"/>
            <a:ext cx="1017830" cy="161703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768436" y="2622495"/>
            <a:ext cx="2035464" cy="652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2814520"/>
            <a:ext cx="0" cy="561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ospic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55" y="3380641"/>
            <a:ext cx="2342705" cy="108529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01695" y="2584090"/>
            <a:ext cx="2304300" cy="691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ogo-RO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5" y="3352190"/>
            <a:ext cx="2438353" cy="571489"/>
          </a:xfrm>
          <a:prstGeom prst="rect">
            <a:avLst/>
          </a:prstGeom>
        </p:spPr>
      </p:pic>
      <p:pic>
        <p:nvPicPr>
          <p:cNvPr id="40" name="Picture 39" descr="WG_logo_on_black_500x32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64" y="1659528"/>
            <a:ext cx="1081202" cy="694132"/>
          </a:xfrm>
          <a:prstGeom prst="rect">
            <a:avLst/>
          </a:prstGeom>
        </p:spPr>
      </p:pic>
      <p:pic>
        <p:nvPicPr>
          <p:cNvPr id="41" name="Picture 40" descr="images (1)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80" y="1662370"/>
            <a:ext cx="806505" cy="747662"/>
          </a:xfrm>
          <a:prstGeom prst="rect">
            <a:avLst/>
          </a:prstGeom>
        </p:spPr>
      </p:pic>
      <p:pic>
        <p:nvPicPr>
          <p:cNvPr id="18" name="Picture 6" descr="https://encrypted-tbn1.gstatic.com/images?q=tbn:ANd9GcT4AQUXmfTWYeUjxl21-9FjABqIpyfiZ92OKRAeCkuJa4eQoR-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0710" y="1439941"/>
            <a:ext cx="1305770" cy="16050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2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Defense #1: Access Control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9350" cy="4939605"/>
          </a:xfrm>
        </p:spPr>
        <p:txBody>
          <a:bodyPr>
            <a:noAutofit/>
          </a:bodyPr>
          <a:lstStyle/>
          <a:p>
            <a:r>
              <a:rPr lang="en-US" dirty="0" smtClean="0"/>
              <a:t>Replace pointers to pixel data with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opaque references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functions can dereference internally, operate on raw data without loss of fidelity</a:t>
            </a:r>
          </a:p>
          <a:p>
            <a:r>
              <a:rPr lang="en-US" dirty="0" smtClean="0"/>
              <a:t>Applications cannot dereference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Most of our benchmark applications still work correctly </a:t>
            </a:r>
            <a:r>
              <a:rPr lang="en-US" u="sng" dirty="0" smtClean="0">
                <a:solidFill>
                  <a:srgbClr val="7030A0"/>
                </a:solidFill>
              </a:rPr>
              <a:t>without any modifications</a:t>
            </a:r>
          </a:p>
          <a:p>
            <a:pPr lvl="1"/>
            <a:r>
              <a:rPr lang="en-US" dirty="0" smtClean="0"/>
              <a:t>They never access pixel data, just pass it back and forth to </a:t>
            </a:r>
            <a:r>
              <a:rPr lang="en-US" dirty="0" err="1" smtClean="0"/>
              <a:t>OpenCV</a:t>
            </a:r>
            <a:r>
              <a:rPr lang="en-US" dirty="0" smtClean="0"/>
              <a:t> functions!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Darkly</a:t>
            </a:r>
            <a:r>
              <a:rPr lang="en-US" dirty="0" smtClean="0">
                <a:solidFill>
                  <a:srgbClr val="E46C0A"/>
                </a:solidFill>
              </a:rPr>
              <a:t> Facilities: </a:t>
            </a:r>
            <a:br>
              <a:rPr lang="en-US" dirty="0" smtClean="0">
                <a:solidFill>
                  <a:srgbClr val="E46C0A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Trusted GUI &amp; Remote Storage</a:t>
            </a:r>
            <a:endParaRPr lang="en-US" dirty="0">
              <a:solidFill>
                <a:srgbClr val="E46C0A"/>
              </a:solidFill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278672"/>
              </p:ext>
            </p:extLst>
          </p:nvPr>
        </p:nvGraphicFramePr>
        <p:xfrm>
          <a:off x="1960460" y="1739179"/>
          <a:ext cx="5002778" cy="180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2" name="Acrobat Document" r:id="rId4" imgW="6857143" imgH="2742857" progId="AcroExch.Document.7">
                  <p:embed/>
                </p:oleObj>
              </mc:Choice>
              <mc:Fallback>
                <p:oleObj name="Acrobat Document" r:id="rId4" imgW="6857143" imgH="2742857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460" y="1739179"/>
                        <a:ext cx="5002778" cy="18050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3544215"/>
            <a:ext cx="8492970" cy="2841970"/>
          </a:xfrm>
        </p:spPr>
        <p:txBody>
          <a:bodyPr>
            <a:noAutofit/>
          </a:bodyPr>
          <a:lstStyle/>
          <a:p>
            <a:r>
              <a:rPr lang="en-US" sz="2800" dirty="0" smtClean="0"/>
              <a:t>Without accessing raw inputs, apps can …</a:t>
            </a:r>
          </a:p>
          <a:p>
            <a:pPr lvl="1"/>
            <a:r>
              <a:rPr lang="en-US" sz="2400" dirty="0" smtClean="0"/>
              <a:t>Display pixel data to user, operate on user input (mouse, keystrokes), store data to remote storage</a:t>
            </a:r>
          </a:p>
          <a:p>
            <a:r>
              <a:rPr lang="en-US" sz="2800" dirty="0" smtClean="0"/>
              <a:t>Examples</a:t>
            </a:r>
            <a:r>
              <a:rPr lang="en-US" sz="2800" dirty="0"/>
              <a:t>: Security cam detects movement</a:t>
            </a:r>
            <a:r>
              <a:rPr lang="en-US" sz="2800" dirty="0" smtClean="0"/>
              <a:t>, shows raw image to the user/stores it in </a:t>
            </a:r>
            <a:r>
              <a:rPr lang="en-US" sz="2800" dirty="0"/>
              <a:t>remote </a:t>
            </a:r>
            <a:r>
              <a:rPr lang="en-US" sz="2800" dirty="0" smtClean="0"/>
              <a:t>storage without accessing pixel data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223415" y="1585560"/>
            <a:ext cx="844910" cy="9217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Oval 7"/>
          <p:cNvSpPr/>
          <p:nvPr/>
        </p:nvSpPr>
        <p:spPr>
          <a:xfrm>
            <a:off x="5455315" y="2699305"/>
            <a:ext cx="691290" cy="4992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 smtClean="0">
                <a:solidFill>
                  <a:srgbClr val="E46C0A"/>
                </a:solidFill>
              </a:rPr>
              <a:t>ccess to Image Features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9350" cy="4939605"/>
          </a:xfrm>
        </p:spPr>
        <p:txBody>
          <a:bodyPr>
            <a:noAutofit/>
          </a:bodyPr>
          <a:lstStyle/>
          <a:p>
            <a:r>
              <a:rPr lang="en-US" dirty="0" smtClean="0"/>
              <a:t>Some applications do need access to the image but are only interested in certain </a:t>
            </a:r>
            <a:r>
              <a:rPr lang="en-US" dirty="0" smtClean="0">
                <a:solidFill>
                  <a:srgbClr val="7030A0"/>
                </a:solidFill>
              </a:rPr>
              <a:t>features</a:t>
            </a:r>
          </a:p>
          <a:p>
            <a:pPr lvl="1"/>
            <a:r>
              <a:rPr lang="en-US" dirty="0" smtClean="0"/>
              <a:t>A security surveillance app needs object contours to detect movement</a:t>
            </a:r>
          </a:p>
          <a:p>
            <a:pPr lvl="1"/>
            <a:r>
              <a:rPr lang="en-US" dirty="0" smtClean="0"/>
              <a:t>A QR code scanner needs black-and-white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Defense #2: Privacy Transforms</a:t>
            </a:r>
            <a:endParaRPr lang="en-US" dirty="0">
              <a:solidFill>
                <a:srgbClr val="E46C0A"/>
              </a:solidFill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30765" y="1739180"/>
          <a:ext cx="6605660" cy="264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0" name="Acrobat Document" r:id="rId4" imgW="6857143" imgH="2742857" progId="AcroExch.Document.7">
                  <p:embed/>
                </p:oleObj>
              </mc:Choice>
              <mc:Fallback>
                <p:oleObj name="Acrobat Document" r:id="rId4" imgW="6857143" imgH="2742857" progId="AcroExch.Document.7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65" y="1739180"/>
                        <a:ext cx="6605660" cy="2642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0835" y="3813050"/>
            <a:ext cx="326769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 makes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calls</a:t>
            </a:r>
          </a:p>
          <a:p>
            <a:pPr algn="ctr"/>
            <a:r>
              <a:rPr lang="en-US" sz="2400" dirty="0" smtClean="0"/>
              <a:t>to obtain image features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19115" y="3390595"/>
            <a:ext cx="268835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8435" y="4826298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cvMoments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8435" y="5056728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cvFindContours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8435" y="5287158"/>
            <a:ext cx="2162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cvHaarDetectObjects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9975" y="4356738"/>
            <a:ext cx="4423136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Darkly applies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feature-specific </a:t>
            </a:r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ut</a:t>
            </a:r>
            <a:r>
              <a:rPr lang="en-US" sz="2400" dirty="0" smtClean="0">
                <a:solidFill>
                  <a:srgbClr val="FF0000"/>
                </a:solidFill>
              </a:rPr>
              <a:t> application-independent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transforms</a:t>
            </a:r>
          </a:p>
          <a:p>
            <a:pPr algn="ctr"/>
            <a:r>
              <a:rPr lang="en-US" sz="2400" dirty="0" smtClean="0"/>
              <a:t>to </a:t>
            </a:r>
            <a:r>
              <a:rPr lang="en-US" sz="2400" dirty="0" err="1" smtClean="0"/>
              <a:t>OpenCV’s</a:t>
            </a:r>
            <a:r>
              <a:rPr lang="en-US" sz="2400" dirty="0" smtClean="0"/>
              <a:t> answers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33595" y="3275380"/>
            <a:ext cx="1190556" cy="11137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An Example Transform: Sketching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9250"/>
            <a:ext cx="8339350" cy="1267365"/>
          </a:xfrm>
        </p:spPr>
        <p:txBody>
          <a:bodyPr>
            <a:noAutofit/>
          </a:bodyPr>
          <a:lstStyle/>
          <a:p>
            <a:r>
              <a:rPr lang="en-US" dirty="0" smtClean="0"/>
              <a:t>Blurring (box filter), then contour detection</a:t>
            </a:r>
          </a:p>
          <a:p>
            <a:pPr lvl="1"/>
            <a:r>
              <a:rPr lang="en-US" dirty="0" smtClean="0"/>
              <a:t>Idea: preserve large-scale features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9026" name="Picture 2" descr="C:\vitaly\ppoint\dataprivacy\mpi13\content\data\repo\4037605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13" y="1585560"/>
            <a:ext cx="8131175" cy="1730375"/>
          </a:xfrm>
          <a:prstGeom prst="rect">
            <a:avLst/>
          </a:prstGeom>
          <a:noFill/>
        </p:spPr>
      </p:pic>
      <p:pic>
        <p:nvPicPr>
          <p:cNvPr id="6" name="Picture 5" descr="credit_c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235" y="3617225"/>
            <a:ext cx="2322917" cy="1424785"/>
          </a:xfrm>
          <a:prstGeom prst="rect">
            <a:avLst/>
          </a:prstGeom>
        </p:spPr>
      </p:pic>
      <p:pic>
        <p:nvPicPr>
          <p:cNvPr id="7" name="Picture 6" descr="contours_credit_card_p_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1750" y="3621024"/>
            <a:ext cx="1986748" cy="1420985"/>
          </a:xfrm>
          <a:prstGeom prst="rect">
            <a:avLst/>
          </a:prstGeom>
        </p:spPr>
      </p:pic>
      <p:pic>
        <p:nvPicPr>
          <p:cNvPr id="8" name="Picture 7" descr="contours_credit_card_p_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4025" y="3621025"/>
            <a:ext cx="2051311" cy="1459390"/>
          </a:xfrm>
          <a:prstGeom prst="rect">
            <a:avLst/>
          </a:prstGeom>
        </p:spPr>
      </p:pic>
      <p:pic>
        <p:nvPicPr>
          <p:cNvPr id="9" name="Picture 8" descr="contours_credit_card_p_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5303" y="3621025"/>
            <a:ext cx="1969862" cy="14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Effect on Applications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apps, accuracy is not affected!</a:t>
            </a:r>
          </a:p>
          <a:p>
            <a:r>
              <a:rPr lang="en-US" dirty="0" smtClean="0"/>
              <a:t>For some apps, quantifiable tradeoff between the amount of transformation and accuracy</a:t>
            </a:r>
          </a:p>
          <a:p>
            <a:pPr lvl="1"/>
            <a:r>
              <a:rPr lang="en-US" dirty="0" smtClean="0"/>
              <a:t>For example, surveillance app may miss smaller motions </a:t>
            </a:r>
            <a:r>
              <a:rPr lang="en-US" smtClean="0"/>
              <a:t>with larger </a:t>
            </a:r>
            <a:r>
              <a:rPr lang="en-US" dirty="0" smtClean="0"/>
              <a:t>amount </a:t>
            </a:r>
            <a:r>
              <a:rPr lang="en-US" smtClean="0"/>
              <a:t>of transformation</a:t>
            </a:r>
            <a:endParaRPr lang="en-US" dirty="0" smtClean="0"/>
          </a:p>
          <a:p>
            <a:pPr lvl="1"/>
            <a:r>
              <a:rPr lang="en-US" dirty="0" smtClean="0"/>
              <a:t>User controls how much transformation to apply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But My App Needs Raw Pixels…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eigenface</a:t>
            </a:r>
            <a:r>
              <a:rPr lang="en-US" dirty="0" smtClean="0"/>
              <a:t>-based face recognizer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30765" y="2353660"/>
          <a:ext cx="6605660" cy="264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7" name="Acrobat Document" r:id="rId4" imgW="6857143" imgH="2742857" progId="AcroExch.Document.7">
                  <p:embed/>
                </p:oleObj>
              </mc:Choice>
              <mc:Fallback>
                <p:oleObj name="Acrobat Document" r:id="rId4" imgW="6857143" imgH="2742857" progId="AcroExch.Document.7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65" y="2353660"/>
                        <a:ext cx="6605660" cy="2642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7018" y="5080415"/>
            <a:ext cx="4400052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Darkly will execute </a:t>
            </a:r>
            <a:r>
              <a:rPr lang="en-US" sz="2800" dirty="0" smtClean="0">
                <a:solidFill>
                  <a:srgbClr val="C00000"/>
                </a:solidFill>
              </a:rPr>
              <a:t>arbitrary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app-provided code</a:t>
            </a:r>
            <a:r>
              <a:rPr lang="en-US" sz="2800" dirty="0" smtClean="0"/>
              <a:t>, as long</a:t>
            </a:r>
          </a:p>
          <a:p>
            <a:r>
              <a:rPr lang="en-US" sz="2800" dirty="0" smtClean="0"/>
              <a:t>as it’s written in </a:t>
            </a:r>
            <a:r>
              <a:rPr lang="en-US" sz="2800" dirty="0" err="1" smtClean="0">
                <a:solidFill>
                  <a:srgbClr val="C00000"/>
                </a:solidFill>
              </a:rPr>
              <a:t>ibc</a:t>
            </a:r>
            <a:r>
              <a:rPr lang="en-US" sz="2800" dirty="0" smtClean="0"/>
              <a:t> language</a:t>
            </a:r>
          </a:p>
        </p:txBody>
      </p:sp>
      <p:sp>
        <p:nvSpPr>
          <p:cNvPr id="22" name="Oval 21"/>
          <p:cNvSpPr/>
          <p:nvPr/>
        </p:nvSpPr>
        <p:spPr>
          <a:xfrm>
            <a:off x="5685745" y="3121760"/>
            <a:ext cx="1152150" cy="8833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4800630" y="5003605"/>
            <a:ext cx="3854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Based on GNU </a:t>
            </a:r>
            <a:r>
              <a:rPr lang="en-US" dirty="0" err="1" smtClean="0">
                <a:solidFill>
                  <a:srgbClr val="C00000"/>
                </a:solidFill>
              </a:rPr>
              <a:t>bc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Almost pure computation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access to </a:t>
            </a:r>
            <a:r>
              <a:rPr lang="en-US" dirty="0" err="1" smtClean="0">
                <a:solidFill>
                  <a:srgbClr val="C00000"/>
                </a:solidFill>
              </a:rPr>
              <a:t>syscalls</a:t>
            </a:r>
            <a:r>
              <a:rPr lang="en-US" dirty="0" smtClean="0">
                <a:solidFill>
                  <a:srgbClr val="C00000"/>
                </a:solidFill>
              </a:rPr>
              <a:t>, network, sys time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 32-bit return value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Easy to sandbox!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redflag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95" y="4188732"/>
            <a:ext cx="422454" cy="5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Defense #3: User Audit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window shows to the user the outputs of transforms, now and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3712" y="5886115"/>
            <a:ext cx="144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Raw input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32860" y="5886920"/>
            <a:ext cx="26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Darkly console view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0" y="3198570"/>
            <a:ext cx="3205378" cy="2418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9" y="3220802"/>
            <a:ext cx="3179716" cy="23964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3595" y="4197100"/>
            <a:ext cx="3996480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Privacy dial </a:t>
            </a:r>
            <a:r>
              <a:rPr lang="en-US" sz="2800" dirty="0" smtClean="0"/>
              <a:t>from 0 to 11</a:t>
            </a:r>
          </a:p>
          <a:p>
            <a:r>
              <a:rPr lang="en-US" sz="2800" dirty="0" smtClean="0"/>
              <a:t>lets the user adjust the </a:t>
            </a:r>
          </a:p>
          <a:p>
            <a:r>
              <a:rPr lang="en-US" sz="2800" dirty="0" smtClean="0"/>
              <a:t>degree of transformation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91515" y="3429000"/>
            <a:ext cx="153620" cy="72969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perceptual.png"/>
          <p:cNvPicPr>
            <a:picLocks noChangeAspect="1"/>
          </p:cNvPicPr>
          <p:nvPr/>
        </p:nvPicPr>
        <p:blipFill>
          <a:blip r:embed="rId3" cstate="print"/>
          <a:srcRect l="3241" t="4131" r="4774" b="6350"/>
          <a:stretch>
            <a:fillRect/>
          </a:stretch>
        </p:blipFill>
        <p:spPr>
          <a:xfrm rot="19246597">
            <a:off x="1825696" y="1541382"/>
            <a:ext cx="5174443" cy="5217563"/>
          </a:xfrm>
          <a:prstGeom prst="rect">
            <a:avLst/>
          </a:prstGeom>
        </p:spPr>
      </p:pic>
      <p:pic>
        <p:nvPicPr>
          <p:cNvPr id="10" name="Picture 9" descr="100616-pr2-0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11" y="1435139"/>
            <a:ext cx="4070930" cy="2377911"/>
          </a:xfrm>
          <a:prstGeom prst="rect">
            <a:avLst/>
          </a:prstGeom>
        </p:spPr>
      </p:pic>
      <p:pic>
        <p:nvPicPr>
          <p:cNvPr id="13" name="Picture 1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1" y="1470344"/>
            <a:ext cx="4216849" cy="2419516"/>
          </a:xfrm>
          <a:prstGeom prst="rect">
            <a:avLst/>
          </a:prstGeom>
        </p:spPr>
      </p:pic>
      <p:pic>
        <p:nvPicPr>
          <p:cNvPr id="14" name="Picture 13" descr="kinec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10" y="3813050"/>
            <a:ext cx="4301360" cy="24195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7450" y="1355130"/>
            <a:ext cx="8525910" cy="529989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5865" y="3006545"/>
            <a:ext cx="583172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What does this all mean for a</a:t>
            </a:r>
          </a:p>
          <a:p>
            <a:pPr algn="ctr"/>
            <a:r>
              <a:rPr lang="en-US" sz="3600" dirty="0" smtClean="0"/>
              <a:t>security &amp; privacy researcher?</a:t>
            </a:r>
            <a:endParaRPr lang="en-US" sz="3600" dirty="0"/>
          </a:p>
        </p:txBody>
      </p:sp>
      <p:pic>
        <p:nvPicPr>
          <p:cNvPr id="90114" name="Picture 2" descr="http://berkeley.intel-research.net/arahimi/helmet/ali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08935" y="4523449"/>
            <a:ext cx="2649945" cy="1984228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 rot="3778517">
            <a:off x="5811137" y="4288327"/>
            <a:ext cx="788374" cy="500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5" y="274638"/>
            <a:ext cx="848750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Future of Computing?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5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1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50" y="2814520"/>
            <a:ext cx="2190750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99" y="3774645"/>
            <a:ext cx="965079" cy="9523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9497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 Complete Example: </a:t>
            </a:r>
            <a:br>
              <a:rPr lang="en-US" dirty="0" smtClean="0">
                <a:solidFill>
                  <a:srgbClr val="E46C0A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Ball-Tracking Robot Dog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48" y="2052247"/>
            <a:ext cx="710010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3525" y="5186816"/>
            <a:ext cx="2227490" cy="3456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6" idx="6"/>
          </p:cNvCxnSpPr>
          <p:nvPr/>
        </p:nvCxnSpPr>
        <p:spPr>
          <a:xfrm flipH="1">
            <a:off x="3151015" y="5252959"/>
            <a:ext cx="1382580" cy="1066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3595" y="5033197"/>
            <a:ext cx="2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Apply sketching transform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028451" y="3336823"/>
            <a:ext cx="211226" cy="352199"/>
          </a:xfrm>
          <a:prstGeom prst="line">
            <a:avLst/>
          </a:prstGeom>
          <a:ln w="412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28450" y="2152822"/>
            <a:ext cx="0" cy="276516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38740" y="4917982"/>
            <a:ext cx="6989710" cy="0"/>
          </a:xfrm>
          <a:prstGeom prst="line">
            <a:avLst/>
          </a:prstGeom>
          <a:ln w="41275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38740" y="2152822"/>
            <a:ext cx="0" cy="2765160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38740" y="2114417"/>
            <a:ext cx="6989710" cy="0"/>
          </a:xfrm>
          <a:prstGeom prst="line">
            <a:avLst/>
          </a:prstGeom>
          <a:ln w="41275">
            <a:solidFill>
              <a:srgbClr val="C0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90045" y="2690492"/>
            <a:ext cx="134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Opaque references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9497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 Complete Example: </a:t>
            </a:r>
            <a:br>
              <a:rPr lang="en-US" dirty="0" smtClean="0">
                <a:solidFill>
                  <a:srgbClr val="E46C0A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Ball-Tracking Robot Dog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6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ball_tracking_origview_p_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9247" y="2084020"/>
            <a:ext cx="2803565" cy="3903920"/>
          </a:xfrm>
          <a:prstGeom prst="rect">
            <a:avLst/>
          </a:prstGeom>
        </p:spPr>
      </p:pic>
      <p:pic>
        <p:nvPicPr>
          <p:cNvPr id="6" name="Picture 5" descr="ball_tracking_view_p_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3566" y="2084020"/>
            <a:ext cx="2597214" cy="3903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8974" y="6193355"/>
            <a:ext cx="144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Raw input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94455" y="6193355"/>
            <a:ext cx="26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Darkly console view</a:t>
            </a:r>
            <a:endParaRPr lang="en-US" sz="2400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9497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Ball-Tracking Robot Dog:</a:t>
            </a:r>
            <a:br>
              <a:rPr lang="en-US" dirty="0" smtClean="0">
                <a:solidFill>
                  <a:srgbClr val="E46C0A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Console View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2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Evaluation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open-source </a:t>
            </a:r>
            <a:r>
              <a:rPr lang="en-US" dirty="0" err="1" smtClean="0"/>
              <a:t>OpenCV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Object recognizers and trackers, QR decoder, security cam, facial features recognizer, corner and edge finders, histogram calculators….</a:t>
            </a:r>
          </a:p>
          <a:p>
            <a:r>
              <a:rPr lang="en-US" dirty="0" smtClean="0"/>
              <a:t>18 out of 20 run without any modifications!</a:t>
            </a:r>
          </a:p>
          <a:p>
            <a:r>
              <a:rPr lang="en-US" dirty="0" smtClean="0"/>
              <a:t>Negligible performance overhead (&lt; 3%)</a:t>
            </a:r>
          </a:p>
          <a:p>
            <a:r>
              <a:rPr lang="en-US" dirty="0" smtClean="0"/>
              <a:t>Tradeoffs between accuracy and privacy, but all apps still fully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998864" y="1623965"/>
            <a:ext cx="5415105" cy="506946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Hierarchy of Perceptual Privacy Risks Revisited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2229296" y="1623965"/>
            <a:ext cx="4877434" cy="960125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4940" y="1854395"/>
            <a:ext cx="418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Over-collection of data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 flipV="1">
            <a:off x="1576410" y="2852925"/>
            <a:ext cx="6605660" cy="111374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6410" y="2929735"/>
            <a:ext cx="6605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Sensitive items </a:t>
            </a:r>
            <a:endParaRPr lang="en-US" sz="2800" dirty="0" smtClean="0"/>
          </a:p>
          <a:p>
            <a:pPr lvl="0" algn="ctr"/>
            <a:r>
              <a:rPr lang="en-US" sz="2800" dirty="0" smtClean="0"/>
              <a:t>(</a:t>
            </a:r>
            <a:r>
              <a:rPr lang="en-US" sz="2800" dirty="0"/>
              <a:t>e.g. credit cards, license </a:t>
            </a:r>
            <a:r>
              <a:rPr lang="en-US" sz="2800" dirty="0" smtClean="0"/>
              <a:t>plates…)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 flipV="1">
            <a:off x="2306105" y="4235505"/>
            <a:ext cx="5070680" cy="107534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510" y="4273910"/>
            <a:ext cx="5031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Aggregation, tracking </a:t>
            </a:r>
            <a:r>
              <a:rPr lang="en-US" sz="2800" dirty="0"/>
              <a:t>and surveillance</a:t>
            </a:r>
          </a:p>
          <a:p>
            <a:pPr lvl="0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 flipV="1">
            <a:off x="1998865" y="5541275"/>
            <a:ext cx="5683940" cy="1086295"/>
          </a:xfrm>
          <a:prstGeom prst="roundRect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5675" y="5579680"/>
            <a:ext cx="5568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Semantic inference - patterns of movement and proximity, contexts…</a:t>
            </a:r>
          </a:p>
        </p:txBody>
      </p:sp>
    </p:spTree>
    <p:extLst>
      <p:ext uri="{BB962C8B-B14F-4D97-AF65-F5344CB8AC3E}">
        <p14:creationId xmlns:p14="http://schemas.microsoft.com/office/powerpoint/2010/main" val="117007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Questions</a:t>
            </a:r>
            <a:endParaRPr lang="en-US" dirty="0">
              <a:solidFill>
                <a:srgbClr val="E46C0A"/>
              </a:solidFill>
            </a:endParaRPr>
          </a:p>
        </p:txBody>
      </p:sp>
      <p:pic>
        <p:nvPicPr>
          <p:cNvPr id="5" name="Content Placeholder 4" descr="questio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7" b="-2497"/>
          <a:stretch>
            <a:fillRect/>
          </a:stretch>
        </p:blipFill>
        <p:spPr>
          <a:xfrm>
            <a:off x="2498130" y="1623965"/>
            <a:ext cx="4023645" cy="4224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4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5" y="274638"/>
            <a:ext cx="848750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They Are Watching…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6018" name="Picture 2" descr="C:\vitaly\ppoint\dataprivacy\mpi13\content\data\repo\40374842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40" y="1316725"/>
            <a:ext cx="3648475" cy="5308367"/>
          </a:xfrm>
          <a:prstGeom prst="rect">
            <a:avLst/>
          </a:prstGeom>
          <a:noFill/>
        </p:spPr>
      </p:pic>
      <p:pic>
        <p:nvPicPr>
          <p:cNvPr id="86019" name="Picture 3" descr="C:\vitaly\ppoint\dataprivacy\mpi13\content\data\repo\4037492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445" y="1815990"/>
            <a:ext cx="2717591" cy="1528645"/>
          </a:xfrm>
          <a:prstGeom prst="rect">
            <a:avLst/>
          </a:prstGeom>
          <a:noFill/>
        </p:spPr>
      </p:pic>
      <p:pic>
        <p:nvPicPr>
          <p:cNvPr id="86020" name="Picture 4" descr="C:\vitaly\ppoint\dataprivacy\mpi13\content\data\repo\4037494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2305" y="3582620"/>
            <a:ext cx="3214723" cy="1285889"/>
          </a:xfrm>
          <a:prstGeom prst="rect">
            <a:avLst/>
          </a:prstGeom>
          <a:noFill/>
        </p:spPr>
      </p:pic>
      <p:pic>
        <p:nvPicPr>
          <p:cNvPr id="86021" name="Picture 5" descr="C:\vitaly\ppoint\dataprivacy\mpi13\content\data\repo\40374993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5135" y="1892800"/>
            <a:ext cx="1628830" cy="2353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55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4" name="Picture 10" descr="https://encrypted-tbn1.gstatic.com/images?q=tbn:ANd9GcQIkUeql96fActRbfwbGgqHxMmtR1g690fvWDf9TbbGMI4xb3IJQ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555" y="4634805"/>
            <a:ext cx="19050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5" y="274638"/>
            <a:ext cx="848750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They Are Running Untrusted Code…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8066" name="Picture 2" descr="http://upload.wikimedia.org/wikipedia/commons/thumb/b/b3/RobotAppStore_logo.jpg/240px-RobotAppStore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665" y="1585560"/>
            <a:ext cx="3912962" cy="17282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3822" y="3313785"/>
            <a:ext cx="3689343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“… Your robots are always </a:t>
            </a:r>
            <a:br>
              <a:rPr lang="en-US" sz="2000" dirty="0" smtClean="0"/>
            </a:br>
            <a:r>
              <a:rPr lang="en-US" sz="2000" dirty="0" smtClean="0"/>
              <a:t>up-to-date with the coolest apps”</a:t>
            </a:r>
          </a:p>
        </p:txBody>
      </p:sp>
      <p:pic>
        <p:nvPicPr>
          <p:cNvPr id="88070" name="Picture 6" descr="https://encrypted-tbn1.gstatic.com/images?q=tbn:ANd9GcT4AQUXmfTWYeUjxl21-9FjABqIpyfiZ92OKRAeCkuJa4eQoR-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0100" y="1547155"/>
            <a:ext cx="1805035" cy="221869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455315" y="4312315"/>
            <a:ext cx="322543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200+ projects on </a:t>
            </a:r>
            <a:r>
              <a:rPr lang="en-US" sz="2400" dirty="0" err="1" smtClean="0"/>
              <a:t>GitHub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837895" y="3774645"/>
            <a:ext cx="192025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72" name="Picture 8" descr="https://encrypted-tbn1.gstatic.com/images?q=tbn:ANd9GcSHEq3nx1mk-bfITrIPSHCkD4lr7YuHz57L5vJ0N3UWJDgKe2APC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9169" y="4197841"/>
            <a:ext cx="2803565" cy="209996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08935" y="5618085"/>
            <a:ext cx="3091039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Augmented-reality</a:t>
            </a:r>
          </a:p>
          <a:p>
            <a:r>
              <a:rPr lang="en-US" sz="2400" dirty="0" smtClean="0"/>
              <a:t>apps on mobile phones</a:t>
            </a:r>
          </a:p>
        </p:txBody>
      </p:sp>
    </p:spTree>
    <p:extLst>
      <p:ext uri="{BB962C8B-B14F-4D97-AF65-F5344CB8AC3E}">
        <p14:creationId xmlns:p14="http://schemas.microsoft.com/office/powerpoint/2010/main" val="206655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1998864" y="1623965"/>
            <a:ext cx="5415105" cy="506946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Privacy Risks Hierarchy of Perceptual Apps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830" y="4148922"/>
            <a:ext cx="199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ncreasing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sophistication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15550" y="2238445"/>
            <a:ext cx="1" cy="1805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flipV="1">
            <a:off x="2229296" y="1623965"/>
            <a:ext cx="4877434" cy="96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4940" y="1854395"/>
            <a:ext cx="418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Over-collection of data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 flipV="1">
            <a:off x="1576410" y="2852925"/>
            <a:ext cx="6605660" cy="11137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6410" y="2929735"/>
            <a:ext cx="6605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Sensitive items </a:t>
            </a:r>
            <a:endParaRPr lang="en-US" sz="2800" dirty="0" smtClean="0"/>
          </a:p>
          <a:p>
            <a:pPr lvl="0" algn="ctr"/>
            <a:r>
              <a:rPr lang="en-US" sz="2800" dirty="0" smtClean="0"/>
              <a:t>(</a:t>
            </a:r>
            <a:r>
              <a:rPr lang="en-US" sz="2800" dirty="0"/>
              <a:t>e.g. credit cards, license </a:t>
            </a:r>
            <a:r>
              <a:rPr lang="en-US" sz="2800" dirty="0" smtClean="0"/>
              <a:t>plates…)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 flipV="1">
            <a:off x="2306105" y="4235505"/>
            <a:ext cx="5070680" cy="1075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4510" y="4273910"/>
            <a:ext cx="5031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Aggregation, tracking </a:t>
            </a:r>
            <a:r>
              <a:rPr lang="en-US" sz="2800" dirty="0"/>
              <a:t>and surveillance</a:t>
            </a:r>
          </a:p>
          <a:p>
            <a:pPr lvl="0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 flipV="1">
            <a:off x="1998865" y="5541275"/>
            <a:ext cx="5683940" cy="10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5675" y="5579680"/>
            <a:ext cx="5568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Semantic inference - patterns of movement and proximity, contexts…</a:t>
            </a:r>
          </a:p>
        </p:txBody>
      </p:sp>
    </p:spTree>
    <p:extLst>
      <p:ext uri="{BB962C8B-B14F-4D97-AF65-F5344CB8AC3E}">
        <p14:creationId xmlns:p14="http://schemas.microsoft.com/office/powerpoint/2010/main" val="308430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Non-Solutions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9350" cy="4939605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Block access to perceptual inputs?</a:t>
            </a:r>
          </a:p>
          <a:p>
            <a:pPr lvl="1"/>
            <a:r>
              <a:rPr lang="en-US" dirty="0" smtClean="0">
                <a:cs typeface="Arial"/>
              </a:rPr>
              <a:t>The whole purpose of these apps is to analyze and use information about their environment!</a:t>
            </a:r>
          </a:p>
          <a:p>
            <a:r>
              <a:rPr lang="en-US" dirty="0" err="1" smtClean="0">
                <a:cs typeface="Arial"/>
              </a:rPr>
              <a:t>Anonymize</a:t>
            </a:r>
            <a:r>
              <a:rPr lang="en-US" dirty="0" smtClean="0">
                <a:cs typeface="Arial"/>
              </a:rPr>
              <a:t> collected data?</a:t>
            </a:r>
          </a:p>
          <a:p>
            <a:pPr lvl="1"/>
            <a:r>
              <a:rPr lang="en-US" dirty="0" smtClean="0">
                <a:cs typeface="Calibri"/>
              </a:rPr>
              <a:t>How to “</a:t>
            </a:r>
            <a:r>
              <a:rPr lang="en-US" dirty="0" err="1" smtClean="0">
                <a:cs typeface="Calibri"/>
              </a:rPr>
              <a:t>anonymize</a:t>
            </a:r>
            <a:r>
              <a:rPr lang="en-US" dirty="0" smtClean="0">
                <a:cs typeface="Calibri"/>
              </a:rPr>
              <a:t>” the video feed of a room?</a:t>
            </a:r>
          </a:p>
          <a:p>
            <a:r>
              <a:rPr lang="en-US" dirty="0" smtClean="0">
                <a:cs typeface="Arial"/>
              </a:rPr>
              <a:t>Differential privacy?</a:t>
            </a:r>
          </a:p>
          <a:p>
            <a:pPr lvl="1"/>
            <a:r>
              <a:rPr lang="en-US" dirty="0" smtClean="0">
                <a:cs typeface="Arial"/>
              </a:rPr>
              <a:t>Uh-huh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45" y="274638"/>
            <a:ext cx="8377755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  <a:cs typeface="Segoe UI" pitchFamily="34" charset="0"/>
              </a:rPr>
              <a:t>Darkly</a:t>
            </a:r>
            <a:endParaRPr lang="en-US" dirty="0">
              <a:solidFill>
                <a:srgbClr val="7030A0"/>
              </a:solidFill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9605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rgbClr val="7030A0"/>
                </a:solidFill>
              </a:rPr>
              <a:t>Domain- and data-specific</a:t>
            </a:r>
            <a:r>
              <a:rPr lang="en-US" dirty="0" smtClean="0"/>
              <a:t> system for protecting user privacy from perceptual apps</a:t>
            </a:r>
          </a:p>
          <a:p>
            <a:pPr lvl="1"/>
            <a:r>
              <a:rPr lang="en-US" dirty="0" smtClean="0"/>
              <a:t>Exploits typical structure of perceptual software</a:t>
            </a:r>
          </a:p>
          <a:p>
            <a:r>
              <a:rPr lang="en-US" dirty="0" smtClean="0"/>
              <a:t>Integrated with a popular computer vision library for maximum </a:t>
            </a:r>
            <a:r>
              <a:rPr lang="en-US" dirty="0" smtClean="0">
                <a:solidFill>
                  <a:srgbClr val="7030A0"/>
                </a:solidFill>
              </a:rPr>
              <a:t>portability</a:t>
            </a:r>
          </a:p>
          <a:p>
            <a:r>
              <a:rPr lang="en-US" dirty="0" smtClean="0"/>
              <a:t>(Almost) </a:t>
            </a:r>
            <a:r>
              <a:rPr lang="en-US" dirty="0" smtClean="0">
                <a:solidFill>
                  <a:srgbClr val="7030A0"/>
                </a:solidFill>
              </a:rPr>
              <a:t>transparent</a:t>
            </a:r>
            <a:r>
              <a:rPr lang="en-US" dirty="0" smtClean="0"/>
              <a:t> to existing software</a:t>
            </a:r>
          </a:p>
          <a:p>
            <a:r>
              <a:rPr lang="en-US" dirty="0" smtClean="0"/>
              <a:t>“Defense in depth”</a:t>
            </a:r>
          </a:p>
          <a:p>
            <a:pPr lvl="1"/>
            <a:r>
              <a:rPr lang="en-US" dirty="0" smtClean="0"/>
              <a:t>Access control + algorithmic privacy transforms + user audit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tructure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erceptual Apps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6599646545_2559eb7c8b_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55" y="2084825"/>
            <a:ext cx="1945853" cy="1459390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3035800" y="3198570"/>
            <a:ext cx="1920250" cy="80650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51750" y="289133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09670" y="296814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032860" y="3851455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2613346" y="381305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ad+fac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35" y="4005075"/>
            <a:ext cx="1423040" cy="14185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43775" y="5310845"/>
            <a:ext cx="249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very hard!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pool-tabl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55" y="3851455"/>
            <a:ext cx="2127223" cy="1420985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500" y="2622495"/>
            <a:ext cx="1728225" cy="18818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erceptual 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pp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81445" y="2622495"/>
            <a:ext cx="1574605" cy="19202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dirty="0" smtClean="0">
                <a:solidFill>
                  <a:srgbClr val="000000"/>
                </a:solidFill>
              </a:rPr>
              <a:t>omputer vision library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8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Intuition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ehind Darkly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B3D3-21FC-49CD-9F85-76D8CC0B4F3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6599646545_2559eb7c8b_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55" y="2084825"/>
            <a:ext cx="1945853" cy="145939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651750" y="289133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09670" y="296814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032860" y="3851455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2613346" y="3813050"/>
            <a:ext cx="537670" cy="499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pool-tab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55" y="3851455"/>
            <a:ext cx="2127223" cy="14209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7825" y="2584089"/>
            <a:ext cx="153620" cy="20354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5980" y="1484258"/>
            <a:ext cx="2918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rivacy protection layer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5800" y="2315255"/>
            <a:ext cx="153620" cy="345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0030" y="5272440"/>
            <a:ext cx="241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ight level of abstraction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2920585" y="4427530"/>
            <a:ext cx="19203" cy="8449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1500" y="2622495"/>
            <a:ext cx="1728225" cy="18818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erceptual 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pp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81445" y="2622495"/>
            <a:ext cx="1574605" cy="19202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dirty="0" smtClean="0">
                <a:solidFill>
                  <a:srgbClr val="000000"/>
                </a:solidFill>
              </a:rPr>
              <a:t>omputer vision library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3304635" y="4619554"/>
            <a:ext cx="844910" cy="691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5065" y="5349250"/>
            <a:ext cx="326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ibrary API remains unchanged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59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10326</TotalTime>
  <Words>776</Words>
  <Application>Microsoft Macintosh PowerPoint</Application>
  <PresentationFormat>On-screen Show (4:3)</PresentationFormat>
  <Paragraphs>171</Paragraphs>
  <Slides>25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Acrobat Document</vt:lpstr>
      <vt:lpstr>PowerPoint Presentation</vt:lpstr>
      <vt:lpstr>The Future of Computing?</vt:lpstr>
      <vt:lpstr>They Are Watching…</vt:lpstr>
      <vt:lpstr>They Are Running Untrusted Code…</vt:lpstr>
      <vt:lpstr>Privacy Risks Hierarchy of Perceptual Apps</vt:lpstr>
      <vt:lpstr>Non-Solutions</vt:lpstr>
      <vt:lpstr>Introducing Darkly</vt:lpstr>
      <vt:lpstr>Structure of Perceptual Apps </vt:lpstr>
      <vt:lpstr>Intuition Behind Darkly</vt:lpstr>
      <vt:lpstr>Architecture of Darkly </vt:lpstr>
      <vt:lpstr>OpenCV: Darkly’s Vision Library</vt:lpstr>
      <vt:lpstr>Defense #1: Access Control</vt:lpstr>
      <vt:lpstr>Darkly Facilities:  Trusted GUI &amp; Remote Storage</vt:lpstr>
      <vt:lpstr>Access to Image Features</vt:lpstr>
      <vt:lpstr>Defense #2: Privacy Transforms</vt:lpstr>
      <vt:lpstr>An Example Transform: Sketching</vt:lpstr>
      <vt:lpstr>Effect on Applications</vt:lpstr>
      <vt:lpstr>But My App Needs Raw Pixels…</vt:lpstr>
      <vt:lpstr>Defense #3: User Audit</vt:lpstr>
      <vt:lpstr>A Complete Example:  Ball-Tracking Robot Dog</vt:lpstr>
      <vt:lpstr>A Complete Example:  Ball-Tracking Robot Dog</vt:lpstr>
      <vt:lpstr>Ball-Tracking Robot Dog: Console View</vt:lpstr>
      <vt:lpstr>Evaluation</vt:lpstr>
      <vt:lpstr>Hierarchy of Perceptual Privacy Risks Revisited</vt:lpstr>
      <vt:lpstr>Questions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Scanner Darkly</dc:title>
  <dc:subject/>
  <dc:creator>Suman Jana</dc:creator>
  <cp:keywords/>
  <dc:description/>
  <cp:lastModifiedBy>Amir</cp:lastModifiedBy>
  <cp:revision>1346</cp:revision>
  <dcterms:created xsi:type="dcterms:W3CDTF">2012-09-13T17:09:40Z</dcterms:created>
  <dcterms:modified xsi:type="dcterms:W3CDTF">2015-03-03T16:05:46Z</dcterms:modified>
  <cp:category/>
</cp:coreProperties>
</file>