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7" r:id="rId3"/>
    <p:sldId id="279" r:id="rId4"/>
    <p:sldId id="301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302" r:id="rId16"/>
    <p:sldId id="290" r:id="rId17"/>
    <p:sldId id="289" r:id="rId18"/>
    <p:sldId id="291" r:id="rId19"/>
    <p:sldId id="293" r:id="rId20"/>
    <p:sldId id="292" r:id="rId21"/>
    <p:sldId id="295" r:id="rId22"/>
    <p:sldId id="294" r:id="rId23"/>
    <p:sldId id="296" r:id="rId24"/>
    <p:sldId id="298" r:id="rId25"/>
    <p:sldId id="297" r:id="rId26"/>
    <p:sldId id="300" r:id="rId27"/>
    <p:sldId id="299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3/25/15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Encrypt and encapsulate Interests</a:t>
            </a:r>
          </a:p>
          <a:p>
            <a:pPr lvl="1"/>
            <a:r>
              <a:rPr lang="en-US" dirty="0" smtClean="0"/>
              <a:t>provide key to each relay that is used to symmetrically encrypt returning Data 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DC382-8DD4-244C-86C9-DA39BE4A84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8B2-4061-9346-830B-C6FBDB5FC009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5EB-1AB7-B243-8689-A3FF0353DCC7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148-2713-6A4D-9788-9DC01DB4C10E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0011-0115-DE4B-BAD7-974CE3F2DCEC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8501-F982-DB49-8DFE-1C9C84D6B287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2B7-04A4-1E4D-AEC0-50170577A7A4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66D-4FAF-3D4E-920A-C9C6D15CB785}" type="datetime1">
              <a:rPr lang="en-US" smtClean="0"/>
              <a:t>3/25/15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5744-3DC5-8E47-A09E-1F2D9A4B0A24}" type="datetime1">
              <a:rPr lang="en-US" smtClean="0"/>
              <a:t>3/25/15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6E2-421B-6440-8B37-4C33CF547DBA}" type="datetime1">
              <a:rPr lang="en-US" smtClean="0"/>
              <a:t>3/25/15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5EC-4551-7141-ADEC-CDEB8C140DF4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8B5E-3177-3A47-8CB5-262881822E17}" type="datetime1">
              <a:rPr lang="en-US" smtClean="0"/>
              <a:t>3/25/15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1E0C-DD0A-EA4D-BDC1-8B7B97D77987}" type="datetime1">
              <a:rPr lang="en-US" smtClean="0"/>
              <a:t>3/25/15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1971675"/>
            <a:ext cx="8787990" cy="147002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Security and Privacy of Future Internet Architectures: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Named</a:t>
            </a:r>
            <a:r>
              <a:rPr lang="en-US" sz="5400" dirty="0"/>
              <a:t>-Data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049" y="1036151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Next-Generation Internet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the Internet of the future!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2"/>
            <a:r>
              <a:rPr lang="en-US" dirty="0" smtClean="0"/>
              <a:t>More scalable</a:t>
            </a:r>
          </a:p>
          <a:p>
            <a:pPr lvl="2"/>
            <a:r>
              <a:rPr lang="en-US" dirty="0" smtClean="0"/>
              <a:t>Less overhead</a:t>
            </a:r>
          </a:p>
          <a:p>
            <a:pPr lvl="2"/>
            <a:r>
              <a:rPr lang="en-US" dirty="0" smtClean="0"/>
              <a:t>Less expensive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More secure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Internet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proposals:</a:t>
            </a:r>
          </a:p>
          <a:p>
            <a:pPr lvl="1"/>
            <a:r>
              <a:rPr lang="en-US" dirty="0" smtClean="0"/>
              <a:t>Content-centric networking (CCN)</a:t>
            </a:r>
          </a:p>
          <a:p>
            <a:pPr lvl="1"/>
            <a:r>
              <a:rPr lang="en-US" dirty="0" smtClean="0"/>
              <a:t>NSF’s FIA program</a:t>
            </a:r>
          </a:p>
          <a:p>
            <a:pPr lvl="2"/>
            <a:r>
              <a:rPr lang="en-US" dirty="0" smtClean="0"/>
              <a:t>NDN</a:t>
            </a:r>
          </a:p>
          <a:p>
            <a:pPr lvl="2"/>
            <a:r>
              <a:rPr lang="en-US" dirty="0" err="1" smtClean="0"/>
              <a:t>MobilityFirst</a:t>
            </a:r>
            <a:endParaRPr lang="en-US" dirty="0" smtClean="0"/>
          </a:p>
          <a:p>
            <a:pPr lvl="2"/>
            <a:r>
              <a:rPr lang="en-US" dirty="0" smtClean="0"/>
              <a:t>NEBULA</a:t>
            </a:r>
          </a:p>
          <a:p>
            <a:pPr lvl="2"/>
            <a:r>
              <a:rPr lang="en-US" dirty="0" smtClean="0"/>
              <a:t>XIA</a:t>
            </a:r>
          </a:p>
          <a:p>
            <a:pPr lvl="2"/>
            <a:r>
              <a:rPr lang="en-US" dirty="0" err="1" smtClean="0"/>
              <a:t>ChoiceNet</a:t>
            </a:r>
            <a:endParaRPr lang="en-US" dirty="0" smtClean="0"/>
          </a:p>
          <a:p>
            <a:pPr lvl="1"/>
            <a:r>
              <a:rPr lang="en-US" dirty="0" smtClean="0"/>
              <a:t>Many more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6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Next-Generation Internet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principles:</a:t>
            </a:r>
          </a:p>
          <a:p>
            <a:pPr lvl="1"/>
            <a:r>
              <a:rPr lang="en-US" dirty="0" smtClean="0"/>
              <a:t>Built-in security</a:t>
            </a:r>
          </a:p>
          <a:p>
            <a:pPr lvl="1"/>
            <a:r>
              <a:rPr lang="en-US" dirty="0" smtClean="0"/>
              <a:t>Content is the first-class citizen</a:t>
            </a:r>
          </a:p>
          <a:p>
            <a:pPr lvl="2"/>
            <a:r>
              <a:rPr lang="en-US" dirty="0" smtClean="0"/>
              <a:t>Cache content</a:t>
            </a:r>
          </a:p>
          <a:p>
            <a:pPr lvl="2"/>
            <a:r>
              <a:rPr lang="en-US" dirty="0" smtClean="0"/>
              <a:t>Name content</a:t>
            </a:r>
          </a:p>
          <a:p>
            <a:pPr lvl="2"/>
            <a:r>
              <a:rPr lang="en-US" dirty="0" smtClean="0"/>
              <a:t>Look for content</a:t>
            </a:r>
          </a:p>
          <a:p>
            <a:pPr lvl="1"/>
            <a:r>
              <a:rPr lang="en-US" dirty="0" smtClean="0"/>
              <a:t>Mobility is pervasive</a:t>
            </a:r>
          </a:p>
          <a:p>
            <a:pPr lvl="1"/>
            <a:r>
              <a:rPr lang="en-US" dirty="0" smtClean="0"/>
              <a:t>Cloud computing is ubiquitous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Content-Centric Designs: </a:t>
            </a:r>
            <a:br>
              <a:rPr lang="en-US" dirty="0" smtClean="0"/>
            </a:br>
            <a:r>
              <a:rPr lang="en-US" dirty="0" smtClean="0"/>
              <a:t>Narrow Waist is the Content!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5337"/>
            <a:ext cx="8432800" cy="385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19250" y="5739780"/>
            <a:ext cx="80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90334" y="5739780"/>
            <a:ext cx="5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0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Named-Data Networking (NDN)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the content instead of the end-hosts</a:t>
            </a:r>
          </a:p>
          <a:p>
            <a:pPr lvl="1"/>
            <a:r>
              <a:rPr lang="en-US" dirty="0" smtClean="0"/>
              <a:t>A content</a:t>
            </a:r>
            <a:r>
              <a:rPr lang="en-US" smtClean="0"/>
              <a:t>-centric architecture</a:t>
            </a:r>
            <a:endParaRPr lang="en-US" dirty="0" smtClean="0"/>
          </a:p>
          <a:p>
            <a:r>
              <a:rPr lang="en-US" dirty="0" smtClean="0"/>
              <a:t>NSF FIA and FIA-NP programs</a:t>
            </a:r>
          </a:p>
          <a:p>
            <a:endParaRPr lang="en-US" dirty="0" smtClean="0"/>
          </a:p>
          <a:p>
            <a:pPr marL="431800" indent="-323850">
              <a:buSzPct val="45000"/>
              <a:buFont typeface="Wingdings" charset="0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Consumers: send </a:t>
            </a:r>
            <a:r>
              <a:rPr lang="en-US" i="1" dirty="0"/>
              <a:t>interest </a:t>
            </a:r>
            <a:r>
              <a:rPr lang="en-US" dirty="0"/>
              <a:t>packets</a:t>
            </a:r>
          </a:p>
          <a:p>
            <a:pPr marL="431800" indent="-323850">
              <a:buSzPct val="45000"/>
              <a:buFont typeface="Wingdings" charset="0"/>
              <a:buChar char="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Producers: return “pulled” </a:t>
            </a:r>
            <a:r>
              <a:rPr lang="en-US" i="1" dirty="0"/>
              <a:t>content </a:t>
            </a:r>
            <a:r>
              <a:rPr lang="en-US" dirty="0"/>
              <a:t>packets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the TCP/IP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MC9004339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4" y="3894244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0" name="Group 9"/>
          <p:cNvGrpSpPr/>
          <p:nvPr/>
        </p:nvGrpSpPr>
        <p:grpSpPr>
          <a:xfrm>
            <a:off x="6726741" y="4038545"/>
            <a:ext cx="668999" cy="1185212"/>
            <a:chOff x="6683448" y="4366940"/>
            <a:chExt cx="864095" cy="1339341"/>
          </a:xfrm>
        </p:grpSpPr>
        <p:pic>
          <p:nvPicPr>
            <p:cNvPr id="12" name="Picture 11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943" y="4366940"/>
              <a:ext cx="603504" cy="926592"/>
            </a:xfrm>
            <a:prstGeom prst="rect">
              <a:avLst/>
            </a:prstGeom>
          </p:spPr>
        </p:pic>
        <p:pic>
          <p:nvPicPr>
            <p:cNvPr id="13" name="Picture 12" descr="CNN_log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448" y="5293532"/>
              <a:ext cx="864095" cy="412749"/>
            </a:xfrm>
            <a:prstGeom prst="rect">
              <a:avLst/>
            </a:prstGeom>
          </p:spPr>
        </p:pic>
      </p:grpSp>
      <p:sp>
        <p:nvSpPr>
          <p:cNvPr id="18" name="Freeform 17"/>
          <p:cNvSpPr/>
          <p:nvPr/>
        </p:nvSpPr>
        <p:spPr>
          <a:xfrm>
            <a:off x="1587437" y="2420013"/>
            <a:ext cx="5310700" cy="1707053"/>
          </a:xfrm>
          <a:custGeom>
            <a:avLst/>
            <a:gdLst>
              <a:gd name="connsiteX0" fmla="*/ 0 w 5310700"/>
              <a:gd name="connsiteY0" fmla="*/ 1707053 h 1707053"/>
              <a:gd name="connsiteX1" fmla="*/ 1053482 w 5310700"/>
              <a:gd name="connsiteY1" fmla="*/ 307314 h 1707053"/>
              <a:gd name="connsiteX2" fmla="*/ 4055181 w 5310700"/>
              <a:gd name="connsiteY2" fmla="*/ 105289 h 1707053"/>
              <a:gd name="connsiteX3" fmla="*/ 5310700 w 5310700"/>
              <a:gd name="connsiteY3" fmla="*/ 1634901 h 170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0700" h="1707053">
                <a:moveTo>
                  <a:pt x="0" y="1707053"/>
                </a:moveTo>
                <a:cubicBezTo>
                  <a:pt x="188809" y="1140664"/>
                  <a:pt x="377619" y="574275"/>
                  <a:pt x="1053482" y="307314"/>
                </a:cubicBezTo>
                <a:cubicBezTo>
                  <a:pt x="1729346" y="40353"/>
                  <a:pt x="3345645" y="-115975"/>
                  <a:pt x="4055181" y="105289"/>
                </a:cubicBezTo>
                <a:cubicBezTo>
                  <a:pt x="4764717" y="326553"/>
                  <a:pt x="5310700" y="1634901"/>
                  <a:pt x="5310700" y="1634901"/>
                </a:cubicBezTo>
              </a:path>
            </a:pathLst>
          </a:custGeom>
          <a:ln w="762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9763" y="3706654"/>
            <a:ext cx="2207981" cy="1899016"/>
            <a:chOff x="259763" y="3706654"/>
            <a:chExt cx="2207981" cy="1899016"/>
          </a:xfrm>
        </p:grpSpPr>
        <p:sp>
          <p:nvSpPr>
            <p:cNvPr id="14" name="Cloud 13"/>
            <p:cNvSpPr/>
            <p:nvPr/>
          </p:nvSpPr>
          <p:spPr>
            <a:xfrm>
              <a:off x="259763" y="3706654"/>
              <a:ext cx="2207981" cy="1488244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8184" y="5236338"/>
              <a:ext cx="105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User’s AS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7050" y="3706654"/>
            <a:ext cx="2620143" cy="2083682"/>
            <a:chOff x="5657050" y="3706654"/>
            <a:chExt cx="2620143" cy="2083682"/>
          </a:xfrm>
        </p:grpSpPr>
        <p:sp>
          <p:nvSpPr>
            <p:cNvPr id="17" name="Cloud 16"/>
            <p:cNvSpPr/>
            <p:nvPr/>
          </p:nvSpPr>
          <p:spPr>
            <a:xfrm>
              <a:off x="5657050" y="3706654"/>
              <a:ext cx="2620143" cy="1675834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90864" y="5421004"/>
              <a:ext cx="1045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CNN’s AS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5288" y="1937119"/>
            <a:ext cx="2207981" cy="1939771"/>
            <a:chOff x="1855288" y="1937119"/>
            <a:chExt cx="2207981" cy="1939771"/>
          </a:xfrm>
        </p:grpSpPr>
        <p:sp>
          <p:nvSpPr>
            <p:cNvPr id="15" name="Cloud 14"/>
            <p:cNvSpPr/>
            <p:nvPr/>
          </p:nvSpPr>
          <p:spPr>
            <a:xfrm>
              <a:off x="1855288" y="1937119"/>
              <a:ext cx="2207981" cy="1488244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3077" y="3507558"/>
              <a:ext cx="1121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 AS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81775" y="1879398"/>
            <a:ext cx="2207981" cy="1870546"/>
            <a:chOff x="4481775" y="1879398"/>
            <a:chExt cx="2207981" cy="1870546"/>
          </a:xfrm>
        </p:grpSpPr>
        <p:sp>
          <p:nvSpPr>
            <p:cNvPr id="16" name="Cloud 15"/>
            <p:cNvSpPr/>
            <p:nvPr/>
          </p:nvSpPr>
          <p:spPr>
            <a:xfrm>
              <a:off x="4481775" y="1879398"/>
              <a:ext cx="2207981" cy="1488244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9926" y="3380612"/>
              <a:ext cx="1121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 AS</a:t>
              </a:r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8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NDN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MC9004339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4" y="2988648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0" name="Group 9"/>
          <p:cNvGrpSpPr/>
          <p:nvPr/>
        </p:nvGrpSpPr>
        <p:grpSpPr>
          <a:xfrm>
            <a:off x="8017801" y="2897546"/>
            <a:ext cx="668999" cy="1185212"/>
            <a:chOff x="6683448" y="4366940"/>
            <a:chExt cx="864095" cy="1339341"/>
          </a:xfrm>
        </p:grpSpPr>
        <p:pic>
          <p:nvPicPr>
            <p:cNvPr id="12" name="Picture 11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943" y="4366940"/>
              <a:ext cx="603504" cy="926592"/>
            </a:xfrm>
            <a:prstGeom prst="rect">
              <a:avLst/>
            </a:prstGeom>
          </p:spPr>
        </p:pic>
        <p:pic>
          <p:nvPicPr>
            <p:cNvPr id="13" name="Picture 12" descr="CNN_log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448" y="5293532"/>
              <a:ext cx="864095" cy="412749"/>
            </a:xfrm>
            <a:prstGeom prst="rect">
              <a:avLst/>
            </a:prstGeom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pic>
        <p:nvPicPr>
          <p:cNvPr id="27" name="Picture 26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78" y="3074283"/>
            <a:ext cx="467244" cy="819961"/>
          </a:xfrm>
          <a:prstGeom prst="rect">
            <a:avLst/>
          </a:prstGeom>
        </p:spPr>
      </p:pic>
      <p:pic>
        <p:nvPicPr>
          <p:cNvPr id="28" name="Picture 27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03" y="3074283"/>
            <a:ext cx="467244" cy="819961"/>
          </a:xfrm>
          <a:prstGeom prst="rect">
            <a:avLst/>
          </a:prstGeom>
        </p:spPr>
      </p:pic>
      <p:pic>
        <p:nvPicPr>
          <p:cNvPr id="29" name="Picture 28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6" y="1575683"/>
            <a:ext cx="467244" cy="819961"/>
          </a:xfrm>
          <a:prstGeom prst="rect">
            <a:avLst/>
          </a:prstGeom>
        </p:spPr>
      </p:pic>
      <p:pic>
        <p:nvPicPr>
          <p:cNvPr id="30" name="Picture 29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78" y="1657815"/>
            <a:ext cx="467244" cy="819961"/>
          </a:xfrm>
          <a:prstGeom prst="rect">
            <a:avLst/>
          </a:prstGeom>
        </p:spPr>
      </p:pic>
      <p:pic>
        <p:nvPicPr>
          <p:cNvPr id="31" name="Picture 30" descr="MC9004339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6" y="5237269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7" name="Straight Arrow Connector 6"/>
          <p:cNvCxnSpPr/>
          <p:nvPr/>
        </p:nvCxnSpPr>
        <p:spPr>
          <a:xfrm flipV="1">
            <a:off x="1285370" y="3429000"/>
            <a:ext cx="1424132" cy="124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232541" y="4471283"/>
            <a:ext cx="9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583348" y="3438525"/>
            <a:ext cx="1424132" cy="124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54501" y="3115558"/>
            <a:ext cx="9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337869" y="3547481"/>
            <a:ext cx="1424132" cy="124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09022" y="3224514"/>
            <a:ext cx="9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337869" y="3894244"/>
            <a:ext cx="1424132" cy="0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609022" y="3952875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583348" y="3709578"/>
            <a:ext cx="1424132" cy="0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54501" y="3768209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285370" y="3709578"/>
            <a:ext cx="1424132" cy="0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56523" y="3768209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645756" y="4697519"/>
            <a:ext cx="1424132" cy="0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3282808" y="4423635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2268797" y="4518980"/>
            <a:ext cx="1424132" cy="124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56523" y="2988648"/>
            <a:ext cx="9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5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5" grpId="0"/>
      <p:bldP spid="37" grpId="0"/>
      <p:bldP spid="39" grpId="0"/>
      <p:bldP spid="41" grpId="0"/>
      <p:bldP spid="43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012005"/>
              </p:ext>
            </p:extLst>
          </p:nvPr>
        </p:nvGraphicFramePr>
        <p:xfrm>
          <a:off x="457200" y="2128522"/>
          <a:ext cx="8229600" cy="269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396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TCP/IP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NDN</a:t>
                      </a:r>
                      <a:endParaRPr lang="en-US" dirty="0"/>
                    </a:p>
                  </a:txBody>
                  <a:tcPr/>
                </a:tc>
              </a:tr>
              <a:tr h="539659">
                <a:tc>
                  <a:txBody>
                    <a:bodyPr/>
                    <a:lstStyle/>
                    <a:p>
                      <a:r>
                        <a:rPr lang="en-US" dirty="0" smtClean="0"/>
                        <a:t>Name end-hosts (e.g., IP addresses)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content</a:t>
                      </a:r>
                      <a:endParaRPr lang="en-US" dirty="0"/>
                    </a:p>
                  </a:txBody>
                  <a:tcPr/>
                </a:tc>
              </a:tr>
              <a:tr h="539659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distribution</a:t>
                      </a:r>
                    </a:p>
                  </a:txBody>
                  <a:tcPr/>
                </a:tc>
              </a:tr>
              <a:tr h="539659">
                <a:tc>
                  <a:txBody>
                    <a:bodyPr/>
                    <a:lstStyle/>
                    <a:p>
                      <a:r>
                        <a:rPr lang="en-US" dirty="0" smtClean="0"/>
                        <a:t>Mobility is difficult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Mobility</a:t>
                      </a:r>
                      <a:r>
                        <a:rPr lang="en-US" baseline="0" dirty="0" smtClean="0"/>
                        <a:t>-friendly</a:t>
                      </a:r>
                      <a:endParaRPr lang="en-US" dirty="0"/>
                    </a:p>
                  </a:txBody>
                  <a:tcPr/>
                </a:tc>
              </a:tr>
              <a:tr h="539659">
                <a:tc>
                  <a:txBody>
                    <a:bodyPr/>
                    <a:lstStyle/>
                    <a:p>
                      <a:r>
                        <a:rPr lang="en-US" dirty="0" smtClean="0"/>
                        <a:t>Make processes 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content secure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Security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content objects are signed by the publishers</a:t>
            </a:r>
          </a:p>
          <a:p>
            <a:pPr lvl="1"/>
            <a:r>
              <a:rPr lang="en-US" dirty="0" smtClean="0"/>
              <a:t>Authenticity </a:t>
            </a:r>
          </a:p>
          <a:p>
            <a:pPr lvl="1"/>
            <a:r>
              <a:rPr lang="en-US" dirty="0" smtClean="0"/>
              <a:t>Integrity</a:t>
            </a:r>
            <a:endParaRPr lang="en-US" dirty="0"/>
          </a:p>
          <a:p>
            <a:r>
              <a:rPr lang="en-US" dirty="0" smtClean="0"/>
              <a:t>Content objects are encrypted</a:t>
            </a:r>
          </a:p>
          <a:p>
            <a:pPr lvl="1"/>
            <a:r>
              <a:rPr lang="en-US" dirty="0" smtClean="0"/>
              <a:t>Confidentiality of content</a:t>
            </a:r>
          </a:p>
          <a:p>
            <a:endParaRPr lang="en-US" dirty="0" smtClean="0"/>
          </a:p>
          <a:p>
            <a:r>
              <a:rPr lang="en-US" dirty="0" smtClean="0"/>
              <a:t>How about privacy?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NDN: Privacy Benefits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“source address”  in content interests</a:t>
            </a:r>
          </a:p>
          <a:p>
            <a:pPr lvl="1"/>
            <a:r>
              <a:rPr lang="en-US" dirty="0" smtClean="0"/>
              <a:t>Not needed for routing</a:t>
            </a:r>
            <a:endParaRPr lang="en-US" dirty="0"/>
          </a:p>
          <a:p>
            <a:r>
              <a:rPr lang="en-US" dirty="0" smtClean="0"/>
              <a:t>Traffic monitoring less effective for non-global adversaries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MC9004339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11" y="3666212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7" name="Group 6"/>
          <p:cNvGrpSpPr/>
          <p:nvPr/>
        </p:nvGrpSpPr>
        <p:grpSpPr>
          <a:xfrm>
            <a:off x="7944188" y="3575110"/>
            <a:ext cx="668999" cy="1185212"/>
            <a:chOff x="6683448" y="4366940"/>
            <a:chExt cx="864095" cy="1339341"/>
          </a:xfrm>
        </p:grpSpPr>
        <p:pic>
          <p:nvPicPr>
            <p:cNvPr id="8" name="Picture 7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943" y="4366940"/>
              <a:ext cx="603504" cy="926592"/>
            </a:xfrm>
            <a:prstGeom prst="rect">
              <a:avLst/>
            </a:prstGeom>
          </p:spPr>
        </p:pic>
        <p:pic>
          <p:nvPicPr>
            <p:cNvPr id="9" name="Picture 8" descr="CNN_log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448" y="5293532"/>
              <a:ext cx="864095" cy="412749"/>
            </a:xfrm>
            <a:prstGeom prst="rect">
              <a:avLst/>
            </a:prstGeom>
          </p:spPr>
        </p:pic>
      </p:grpSp>
      <p:pic>
        <p:nvPicPr>
          <p:cNvPr id="10" name="Picture 9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65" y="3751847"/>
            <a:ext cx="467244" cy="819961"/>
          </a:xfrm>
          <a:prstGeom prst="rect">
            <a:avLst/>
          </a:prstGeom>
        </p:spPr>
      </p:pic>
      <p:pic>
        <p:nvPicPr>
          <p:cNvPr id="11" name="Picture 10" descr="compu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990" y="3751847"/>
            <a:ext cx="467244" cy="819961"/>
          </a:xfrm>
          <a:prstGeom prst="rect">
            <a:avLst/>
          </a:prstGeom>
        </p:spPr>
      </p:pic>
      <p:pic>
        <p:nvPicPr>
          <p:cNvPr id="12" name="Picture 11" descr="MC9004339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93" y="5914833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13" name="Straight Arrow Connector 12"/>
          <p:cNvCxnSpPr/>
          <p:nvPr/>
        </p:nvCxnSpPr>
        <p:spPr>
          <a:xfrm flipV="1">
            <a:off x="1211757" y="4106564"/>
            <a:ext cx="1424132" cy="124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2158928" y="5148847"/>
            <a:ext cx="9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09735" y="4116089"/>
            <a:ext cx="1424132" cy="124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0888" y="3793122"/>
            <a:ext cx="9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264256" y="4225045"/>
            <a:ext cx="1424132" cy="124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35409" y="3902078"/>
            <a:ext cx="9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264256" y="4571808"/>
            <a:ext cx="1424132" cy="0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35409" y="4630439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509735" y="4387142"/>
            <a:ext cx="1424132" cy="0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80888" y="4445773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211757" y="4387142"/>
            <a:ext cx="1424132" cy="0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82910" y="4445773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572143" y="5375083"/>
            <a:ext cx="1424132" cy="0"/>
          </a:xfrm>
          <a:prstGeom prst="straightConnector1">
            <a:avLst/>
          </a:prstGeom>
          <a:ln w="57150" cmpd="sng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209195" y="5101199"/>
            <a:ext cx="9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2195184" y="5196544"/>
            <a:ext cx="1424132" cy="124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82910" y="3666212"/>
            <a:ext cx="91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sp>
        <p:nvSpPr>
          <p:cNvPr id="30" name="Line Callout 2 (Border and Accent Bar) 29"/>
          <p:cNvSpPr/>
          <p:nvPr/>
        </p:nvSpPr>
        <p:spPr>
          <a:xfrm>
            <a:off x="6014075" y="5293720"/>
            <a:ext cx="1930113" cy="9258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6407"/>
              <a:gd name="adj6" fmla="val -252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not see the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dates back to the 70’s</a:t>
            </a:r>
          </a:p>
          <a:p>
            <a:pPr lvl="1"/>
            <a:r>
              <a:rPr lang="en-US" dirty="0" smtClean="0"/>
              <a:t>Inspired by telephony systems</a:t>
            </a:r>
          </a:p>
          <a:p>
            <a:pPr lvl="1"/>
            <a:r>
              <a:rPr lang="en-US" dirty="0" smtClean="0"/>
              <a:t>TCP/IP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principle: end-to-end communication</a:t>
            </a:r>
          </a:p>
          <a:p>
            <a:pPr lvl="1"/>
            <a:r>
              <a:rPr lang="en-US" dirty="0" smtClean="0"/>
              <a:t>Look up the endpoints of interest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4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NDN: Privacy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privacy</a:t>
            </a:r>
          </a:p>
          <a:p>
            <a:pPr lvl="1"/>
            <a:r>
              <a:rPr lang="en-US" dirty="0" smtClean="0"/>
              <a:t>/CNN/Video/03-24-15/protest</a:t>
            </a:r>
          </a:p>
          <a:p>
            <a:r>
              <a:rPr lang="en-US" dirty="0" smtClean="0"/>
              <a:t>Content privacy</a:t>
            </a:r>
          </a:p>
          <a:p>
            <a:pPr lvl="1"/>
            <a:r>
              <a:rPr lang="en-US" dirty="0" smtClean="0"/>
              <a:t>Public content</a:t>
            </a:r>
            <a:endParaRPr lang="en-US" dirty="0"/>
          </a:p>
          <a:p>
            <a:r>
              <a:rPr lang="en-US" dirty="0" smtClean="0"/>
              <a:t>Cache privacy</a:t>
            </a:r>
          </a:p>
          <a:p>
            <a:pPr lvl="1"/>
            <a:r>
              <a:rPr lang="en-US" dirty="0" smtClean="0"/>
              <a:t>Detect hit/miss</a:t>
            </a:r>
          </a:p>
          <a:p>
            <a:r>
              <a:rPr lang="en-US" dirty="0" smtClean="0"/>
              <a:t>Signature privacy</a:t>
            </a:r>
          </a:p>
          <a:p>
            <a:pPr lvl="1"/>
            <a:r>
              <a:rPr lang="en-US" dirty="0" smtClean="0"/>
              <a:t>Reveal publisher identity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in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Privacy is not built-in</a:t>
            </a:r>
          </a:p>
          <a:p>
            <a:pPr lvl="1"/>
            <a:r>
              <a:rPr lang="en-US" dirty="0" smtClean="0"/>
              <a:t>Need to protect privacy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PET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Integrate with the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6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anonymous communication network for the NDN architecture</a:t>
            </a:r>
          </a:p>
          <a:p>
            <a:pPr lvl="1"/>
            <a:r>
              <a:rPr lang="en-US" dirty="0" smtClean="0"/>
              <a:t>Tor’s counterpart</a:t>
            </a:r>
          </a:p>
          <a:p>
            <a:r>
              <a:rPr lang="en-US" dirty="0" smtClean="0"/>
              <a:t>Based on onion routing</a:t>
            </a:r>
          </a:p>
          <a:p>
            <a:pPr lvl="1"/>
            <a:r>
              <a:rPr lang="en-US" dirty="0" smtClean="0"/>
              <a:t>Any router/host can be an </a:t>
            </a:r>
            <a:r>
              <a:rPr lang="en-US" dirty="0" err="1" smtClean="0"/>
              <a:t>anonymizing</a:t>
            </a:r>
            <a:r>
              <a:rPr lang="en-US" dirty="0" smtClean="0"/>
              <a:t> “relay”</a:t>
            </a:r>
          </a:p>
          <a:p>
            <a:pPr lvl="1"/>
            <a:r>
              <a:rPr lang="en-US" dirty="0" smtClean="0"/>
              <a:t>Ephemeral circuits </a:t>
            </a:r>
          </a:p>
          <a:p>
            <a:pPr lvl="1"/>
            <a:r>
              <a:rPr lang="en-US" dirty="0" smtClean="0"/>
              <a:t>Non-global adversary assumption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ANDaNA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circuit is composed of two routers (relays):</a:t>
            </a:r>
          </a:p>
          <a:p>
            <a:pPr lvl="1"/>
            <a:r>
              <a:rPr lang="en-US" dirty="0" smtClean="0"/>
              <a:t>Entry router</a:t>
            </a:r>
          </a:p>
          <a:p>
            <a:pPr lvl="1"/>
            <a:r>
              <a:rPr lang="en-US" dirty="0" smtClean="0"/>
              <a:t>Exit router</a:t>
            </a:r>
          </a:p>
          <a:p>
            <a:r>
              <a:rPr lang="en-US" dirty="0" smtClean="0"/>
              <a:t>Comparable to Tor’s three-hop circuits </a:t>
            </a:r>
          </a:p>
          <a:p>
            <a:r>
              <a:rPr lang="en-US" dirty="0" smtClean="0"/>
              <a:t>Why two routers:</a:t>
            </a:r>
          </a:p>
          <a:p>
            <a:pPr lvl="1"/>
            <a:r>
              <a:rPr lang="en-US" dirty="0" smtClean="0"/>
              <a:t>NDN itself provides some notion of anonymity because of no source address in interests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Routing in NDN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2119-B301-3A47-ADA8-31AD14622F16}" type="slidenum">
              <a:rPr lang="en-US" smtClean="0"/>
              <a:t>24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3272048" y="2254053"/>
            <a:ext cx="2219501" cy="106325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 descr="iPhone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5" y="1629198"/>
            <a:ext cx="985700" cy="985700"/>
          </a:xfrm>
          <a:prstGeom prst="rect">
            <a:avLst/>
          </a:prstGeom>
        </p:spPr>
      </p:pic>
      <p:pic>
        <p:nvPicPr>
          <p:cNvPr id="10" name="Picture 9" descr="Security-Camera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19" y="1995251"/>
            <a:ext cx="790427" cy="790427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9" idx="3"/>
            <a:endCxn id="5" idx="2"/>
          </p:cNvCxnSpPr>
          <p:nvPr/>
        </p:nvCxnSpPr>
        <p:spPr>
          <a:xfrm>
            <a:off x="1560005" y="2122048"/>
            <a:ext cx="1718928" cy="663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ha-Soft-Large-Home-Drugstore.i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22" y="1160926"/>
            <a:ext cx="1624752" cy="1624752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5" idx="0"/>
            <a:endCxn id="13" idx="1"/>
          </p:cNvCxnSpPr>
          <p:nvPr/>
        </p:nvCxnSpPr>
        <p:spPr>
          <a:xfrm flipV="1">
            <a:off x="5489699" y="1973302"/>
            <a:ext cx="1480823" cy="812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3"/>
          </p:cNvCxnSpPr>
          <p:nvPr/>
        </p:nvCxnSpPr>
        <p:spPr>
          <a:xfrm flipV="1">
            <a:off x="3178747" y="3232185"/>
            <a:ext cx="742727" cy="1436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335682" y="4263883"/>
            <a:ext cx="843065" cy="810592"/>
            <a:chOff x="5181736" y="4308773"/>
            <a:chExt cx="843065" cy="810592"/>
          </a:xfrm>
        </p:grpSpPr>
        <p:pic>
          <p:nvPicPr>
            <p:cNvPr id="15" name="Picture 14" descr="server-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4209" y="4308773"/>
              <a:ext cx="810592" cy="810592"/>
            </a:xfrm>
            <a:prstGeom prst="rect">
              <a:avLst/>
            </a:prstGeom>
          </p:spPr>
        </p:pic>
        <p:pic>
          <p:nvPicPr>
            <p:cNvPr id="14" name="Picture 13" descr="Tor_logo1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736" y="4488976"/>
              <a:ext cx="428386" cy="630389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5607089" y="4500405"/>
            <a:ext cx="2692351" cy="1537458"/>
            <a:chOff x="4751021" y="4114850"/>
            <a:chExt cx="2692351" cy="1537458"/>
          </a:xfrm>
        </p:grpSpPr>
        <p:sp>
          <p:nvSpPr>
            <p:cNvPr id="27" name="Cloud 26"/>
            <p:cNvSpPr/>
            <p:nvPr/>
          </p:nvSpPr>
          <p:spPr>
            <a:xfrm>
              <a:off x="4751021" y="4114850"/>
              <a:ext cx="2692351" cy="153745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148534" y="4488976"/>
              <a:ext cx="608955" cy="585499"/>
              <a:chOff x="5181736" y="4308773"/>
              <a:chExt cx="843065" cy="810592"/>
            </a:xfrm>
          </p:grpSpPr>
          <p:pic>
            <p:nvPicPr>
              <p:cNvPr id="29" name="Picture 28" descr="server-ic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4209" y="4308773"/>
                <a:ext cx="810592" cy="810592"/>
              </a:xfrm>
              <a:prstGeom prst="rect">
                <a:avLst/>
              </a:prstGeom>
            </p:spPr>
          </p:pic>
          <p:pic>
            <p:nvPicPr>
              <p:cNvPr id="30" name="Picture 29" descr="Tor_logo1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736" y="4488976"/>
                <a:ext cx="428386" cy="630389"/>
              </a:xfrm>
              <a:prstGeom prst="rect">
                <a:avLst/>
              </a:prstGeom>
            </p:spPr>
          </p:pic>
        </p:grpSp>
        <p:grpSp>
          <p:nvGrpSpPr>
            <p:cNvPr id="41" name="Group 40"/>
            <p:cNvGrpSpPr/>
            <p:nvPr/>
          </p:nvGrpSpPr>
          <p:grpSpPr>
            <a:xfrm>
              <a:off x="6394760" y="4488976"/>
              <a:ext cx="608955" cy="585499"/>
              <a:chOff x="5181736" y="4308773"/>
              <a:chExt cx="843065" cy="810592"/>
            </a:xfrm>
          </p:grpSpPr>
          <p:pic>
            <p:nvPicPr>
              <p:cNvPr id="42" name="Picture 41" descr="server-ic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4209" y="4308773"/>
                <a:ext cx="810592" cy="810592"/>
              </a:xfrm>
              <a:prstGeom prst="rect">
                <a:avLst/>
              </a:prstGeom>
            </p:spPr>
          </p:pic>
          <p:pic>
            <p:nvPicPr>
              <p:cNvPr id="43" name="Picture 42" descr="Tor_logo1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736" y="4488976"/>
                <a:ext cx="428386" cy="630389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5785805" y="4934029"/>
              <a:ext cx="608955" cy="585499"/>
              <a:chOff x="5181736" y="4308773"/>
              <a:chExt cx="843065" cy="810592"/>
            </a:xfrm>
          </p:grpSpPr>
          <p:pic>
            <p:nvPicPr>
              <p:cNvPr id="45" name="Picture 44" descr="server-ic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4209" y="4308773"/>
                <a:ext cx="810592" cy="810592"/>
              </a:xfrm>
              <a:prstGeom prst="rect">
                <a:avLst/>
              </a:prstGeom>
            </p:spPr>
          </p:pic>
          <p:pic>
            <p:nvPicPr>
              <p:cNvPr id="46" name="Picture 45" descr="Tor_logo1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736" y="4488976"/>
                <a:ext cx="428386" cy="630389"/>
              </a:xfrm>
              <a:prstGeom prst="rect">
                <a:avLst/>
              </a:prstGeom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5829668" y="4214174"/>
              <a:ext cx="608955" cy="585499"/>
              <a:chOff x="5181736" y="4308773"/>
              <a:chExt cx="843065" cy="810592"/>
            </a:xfrm>
          </p:grpSpPr>
          <p:pic>
            <p:nvPicPr>
              <p:cNvPr id="48" name="Picture 47" descr="server-icon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4209" y="4308773"/>
                <a:ext cx="810592" cy="810592"/>
              </a:xfrm>
              <a:prstGeom prst="rect">
                <a:avLst/>
              </a:prstGeom>
            </p:spPr>
          </p:pic>
          <p:pic>
            <p:nvPicPr>
              <p:cNvPr id="49" name="Picture 48" descr="Tor_logo1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736" y="4488976"/>
                <a:ext cx="428386" cy="630389"/>
              </a:xfrm>
              <a:prstGeom prst="rect">
                <a:avLst/>
              </a:prstGeom>
            </p:spPr>
          </p:pic>
        </p:grpSp>
      </p:grpSp>
      <p:cxnSp>
        <p:nvCxnSpPr>
          <p:cNvPr id="50" name="Straight Connector 49"/>
          <p:cNvCxnSpPr>
            <a:stCxn id="27" idx="3"/>
          </p:cNvCxnSpPr>
          <p:nvPr/>
        </p:nvCxnSpPr>
        <p:spPr>
          <a:xfrm flipH="1" flipV="1">
            <a:off x="5032801" y="3066804"/>
            <a:ext cx="1920464" cy="1521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35994" y="5150196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/OR-1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409268" y="5872817"/>
            <a:ext cx="73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/OR-2</a:t>
            </a:r>
            <a:endParaRPr lang="en-US" dirty="0"/>
          </a:p>
        </p:txBody>
      </p:sp>
      <p:pic>
        <p:nvPicPr>
          <p:cNvPr id="89" name="Picture 88" descr="key-icon-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45" y="5652308"/>
            <a:ext cx="458528" cy="458528"/>
          </a:xfrm>
          <a:prstGeom prst="rect">
            <a:avLst/>
          </a:prstGeom>
        </p:spPr>
      </p:pic>
      <p:pic>
        <p:nvPicPr>
          <p:cNvPr id="90" name="Picture 89" descr="Key-icon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502" y="5476310"/>
            <a:ext cx="458528" cy="458528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74888" y="2593464"/>
            <a:ext cx="315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I: /</a:t>
            </a:r>
            <a:r>
              <a:rPr lang="en-US" dirty="0" err="1" smtClean="0"/>
              <a:t>omh</a:t>
            </a:r>
            <a:r>
              <a:rPr lang="en-US" dirty="0" smtClean="0"/>
              <a:t>/blood-pressure/</a:t>
            </a:r>
            <a:r>
              <a:rPr lang="en-US" dirty="0" err="1" smtClean="0"/>
              <a:t>steve</a:t>
            </a:r>
            <a:endParaRPr lang="en-US" dirty="0" smtClean="0"/>
          </a:p>
          <a:p>
            <a:r>
              <a:rPr lang="en-US" dirty="0" smtClean="0"/>
              <a:t>Nonce: &lt;rand-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Loc</a:t>
            </a:r>
            <a:r>
              <a:rPr lang="en-US" dirty="0" smtClean="0"/>
              <a:t>: /</a:t>
            </a:r>
            <a:r>
              <a:rPr lang="en-US" dirty="0" err="1" smtClean="0"/>
              <a:t>fitbit</a:t>
            </a:r>
            <a:r>
              <a:rPr lang="en-US" dirty="0" smtClean="0"/>
              <a:t>/key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7880" y="2408205"/>
            <a:ext cx="3029407" cy="1677147"/>
            <a:chOff x="240725" y="22886"/>
            <a:chExt cx="3029407" cy="1677147"/>
          </a:xfrm>
        </p:grpSpPr>
        <p:pic>
          <p:nvPicPr>
            <p:cNvPr id="113" name="Picture 112" descr="Key-icon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351" y="1194828"/>
              <a:ext cx="458528" cy="458528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240725" y="757474"/>
              <a:ext cx="30294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I: /</a:t>
              </a:r>
              <a:r>
                <a:rPr lang="en-US" dirty="0" err="1" smtClean="0"/>
                <a:t>omh</a:t>
              </a:r>
              <a:r>
                <a:rPr lang="en-US" dirty="0" smtClean="0"/>
                <a:t>/blood-pressure/</a:t>
              </a:r>
              <a:r>
                <a:rPr lang="en-US" dirty="0" err="1" smtClean="0"/>
                <a:t>steve</a:t>
              </a:r>
              <a:endParaRPr lang="en-US" dirty="0" smtClean="0"/>
            </a:p>
            <a:p>
              <a:r>
                <a:rPr lang="en-US" dirty="0" smtClean="0"/>
                <a:t>Nonce: &lt;rand-</a:t>
              </a:r>
              <a:r>
                <a:rPr lang="en-US" dirty="0" err="1" smtClean="0"/>
                <a:t>int</a:t>
              </a:r>
              <a:r>
                <a:rPr lang="en-US" dirty="0" smtClean="0"/>
                <a:t>&gt;</a:t>
              </a:r>
            </a:p>
            <a:p>
              <a:r>
                <a:rPr lang="en-US" dirty="0" err="1" smtClean="0"/>
                <a:t>Loc</a:t>
              </a:r>
              <a:r>
                <a:rPr lang="en-US" dirty="0" smtClean="0"/>
                <a:t>: /</a:t>
              </a:r>
              <a:r>
                <a:rPr lang="en-US" dirty="0" err="1" smtClean="0"/>
                <a:t>fitbit</a:t>
              </a:r>
              <a:r>
                <a:rPr lang="en-US" dirty="0" smtClean="0"/>
                <a:t>/key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8263" y="388142"/>
              <a:ext cx="91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I: /OR-2</a:t>
              </a:r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63704" y="388142"/>
              <a:ext cx="2923233" cy="1310673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7" name="Picture 116" descr="key-icon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560" y="1222276"/>
              <a:ext cx="458528" cy="458528"/>
            </a:xfrm>
            <a:prstGeom prst="rect">
              <a:avLst/>
            </a:prstGeom>
          </p:spPr>
        </p:pic>
        <p:sp>
          <p:nvSpPr>
            <p:cNvPr id="118" name="Rectangle 117"/>
            <p:cNvSpPr/>
            <p:nvPr/>
          </p:nvSpPr>
          <p:spPr>
            <a:xfrm>
              <a:off x="266504" y="780990"/>
              <a:ext cx="2926032" cy="919043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8263" y="22886"/>
              <a:ext cx="91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I: /OR-1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11662" y="3761599"/>
            <a:ext cx="3280818" cy="1364974"/>
            <a:chOff x="-1826224" y="3057299"/>
            <a:chExt cx="3280818" cy="1364974"/>
          </a:xfrm>
        </p:grpSpPr>
        <p:pic>
          <p:nvPicPr>
            <p:cNvPr id="122" name="Picture 121" descr="Key-icon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640" y="3963745"/>
              <a:ext cx="458528" cy="458528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-1826224" y="3057299"/>
              <a:ext cx="3280818" cy="1364974"/>
              <a:chOff x="-305168" y="3691879"/>
              <a:chExt cx="3280818" cy="1364974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-305168" y="4118295"/>
                <a:ext cx="32808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I: /</a:t>
                </a:r>
                <a:r>
                  <a:rPr lang="en-US" dirty="0" err="1" smtClean="0"/>
                  <a:t>omh</a:t>
                </a:r>
                <a:r>
                  <a:rPr lang="en-US" dirty="0" smtClean="0"/>
                  <a:t>/blood-pressure/</a:t>
                </a:r>
                <a:r>
                  <a:rPr lang="en-US" dirty="0" err="1" smtClean="0"/>
                  <a:t>steve</a:t>
                </a:r>
                <a:endParaRPr lang="en-US" dirty="0" smtClean="0"/>
              </a:p>
              <a:p>
                <a:r>
                  <a:rPr lang="en-US" dirty="0" smtClean="0"/>
                  <a:t>Nonce: &lt;rand-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&gt;</a:t>
                </a:r>
              </a:p>
              <a:p>
                <a:r>
                  <a:rPr lang="en-US" dirty="0" err="1" smtClean="0"/>
                  <a:t>Loc</a:t>
                </a:r>
                <a:r>
                  <a:rPr lang="en-US" dirty="0" smtClean="0"/>
                  <a:t>: /</a:t>
                </a:r>
                <a:r>
                  <a:rPr lang="en-US" dirty="0" err="1" smtClean="0"/>
                  <a:t>fitbit</a:t>
                </a:r>
                <a:r>
                  <a:rPr lang="en-US" dirty="0" smtClean="0"/>
                  <a:t>/key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-304133" y="3691879"/>
                <a:ext cx="2859953" cy="1364974"/>
                <a:chOff x="-241230" y="3785222"/>
                <a:chExt cx="2859953" cy="1364974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-241230" y="4159457"/>
                  <a:ext cx="2859953" cy="990739"/>
                </a:xfrm>
                <a:prstGeom prst="rect">
                  <a:avLst/>
                </a:prstGeom>
                <a:solidFill>
                  <a:schemeClr val="accent1">
                    <a:alpha val="55000"/>
                  </a:schemeClr>
                </a:solidFill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-236660" y="3785222"/>
                  <a:ext cx="911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I: /OR-2</a:t>
                  </a:r>
                  <a:endParaRPr lang="en-US" dirty="0"/>
                </a:p>
              </p:txBody>
            </p:sp>
          </p:grpSp>
        </p:grpSp>
      </p:grpSp>
      <p:sp>
        <p:nvSpPr>
          <p:cNvPr id="96" name="TextBox 95"/>
          <p:cNvSpPr txBox="1"/>
          <p:nvPr/>
        </p:nvSpPr>
        <p:spPr>
          <a:xfrm>
            <a:off x="4115115" y="4079614"/>
            <a:ext cx="3159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I: /</a:t>
            </a:r>
            <a:r>
              <a:rPr lang="en-US" dirty="0" err="1" smtClean="0"/>
              <a:t>omh</a:t>
            </a:r>
            <a:r>
              <a:rPr lang="en-US" dirty="0" smtClean="0"/>
              <a:t>/blood-pressure/</a:t>
            </a:r>
            <a:r>
              <a:rPr lang="en-US" dirty="0" err="1" smtClean="0"/>
              <a:t>steve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once: &lt;rand-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Loc</a:t>
            </a:r>
            <a:r>
              <a:rPr lang="en-US" dirty="0" smtClean="0"/>
              <a:t>: /</a:t>
            </a:r>
            <a:r>
              <a:rPr lang="en-US" dirty="0" err="1" smtClean="0"/>
              <a:t>fitbit</a:t>
            </a:r>
            <a:r>
              <a:rPr lang="en-US" dirty="0" smtClean="0"/>
              <a:t>/key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29668" y="2558107"/>
            <a:ext cx="306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: /</a:t>
            </a:r>
            <a:r>
              <a:rPr lang="en-US" dirty="0" err="1" smtClean="0"/>
              <a:t>omh</a:t>
            </a:r>
            <a:r>
              <a:rPr lang="en-US" dirty="0" smtClean="0"/>
              <a:t>/blood-pressure/</a:t>
            </a:r>
            <a:r>
              <a:rPr lang="en-US" dirty="0" err="1" smtClean="0"/>
              <a:t>steve</a:t>
            </a:r>
            <a:endParaRPr lang="en-US" dirty="0" smtClean="0"/>
          </a:p>
          <a:p>
            <a:r>
              <a:rPr lang="en-US" dirty="0" err="1" smtClean="0"/>
              <a:t>Loc</a:t>
            </a:r>
            <a:r>
              <a:rPr lang="en-US" dirty="0" smtClean="0"/>
              <a:t>: /</a:t>
            </a:r>
            <a:r>
              <a:rPr lang="en-US" dirty="0" err="1" smtClean="0"/>
              <a:t>fitbit</a:t>
            </a:r>
            <a:r>
              <a:rPr lang="en-US" dirty="0" smtClean="0"/>
              <a:t>/key</a:t>
            </a:r>
          </a:p>
          <a:p>
            <a:r>
              <a:rPr lang="en-US" dirty="0" smtClean="0"/>
              <a:t>    { mmHg: 100 }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4146393" y="3551937"/>
            <a:ext cx="3057399" cy="1423891"/>
            <a:chOff x="4875967" y="1726590"/>
            <a:chExt cx="3057399" cy="1423891"/>
          </a:xfrm>
        </p:grpSpPr>
        <p:sp>
          <p:nvSpPr>
            <p:cNvPr id="132" name="TextBox 131"/>
            <p:cNvSpPr txBox="1"/>
            <p:nvPr/>
          </p:nvSpPr>
          <p:spPr>
            <a:xfrm>
              <a:off x="4875967" y="2059663"/>
              <a:ext cx="30573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/</a:t>
              </a:r>
              <a:r>
                <a:rPr lang="en-US" dirty="0" err="1" smtClean="0"/>
                <a:t>omh</a:t>
              </a:r>
              <a:r>
                <a:rPr lang="en-US" dirty="0" smtClean="0"/>
                <a:t>/blood-pressure/</a:t>
              </a:r>
              <a:r>
                <a:rPr lang="en-US" dirty="0" err="1" smtClean="0"/>
                <a:t>steve</a:t>
              </a:r>
              <a:endParaRPr lang="en-US" dirty="0" smtClean="0"/>
            </a:p>
            <a:p>
              <a:r>
                <a:rPr lang="en-US" dirty="0" err="1" smtClean="0"/>
                <a:t>Loc</a:t>
              </a:r>
              <a:r>
                <a:rPr lang="en-US" dirty="0" smtClean="0"/>
                <a:t>: /</a:t>
              </a:r>
              <a:r>
                <a:rPr lang="en-US" dirty="0" err="1" smtClean="0"/>
                <a:t>fitbit</a:t>
              </a:r>
              <a:r>
                <a:rPr lang="en-US" dirty="0" smtClean="0"/>
                <a:t>/key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{ mmHg: 100 }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897030" y="2108716"/>
              <a:ext cx="3036336" cy="1041765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44475" y="1726590"/>
              <a:ext cx="995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/OR-2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92562" y="5008471"/>
            <a:ext cx="3088201" cy="1793223"/>
            <a:chOff x="651123" y="3446896"/>
            <a:chExt cx="3088201" cy="1793223"/>
          </a:xfrm>
        </p:grpSpPr>
        <p:sp>
          <p:nvSpPr>
            <p:cNvPr id="136" name="TextBox 135"/>
            <p:cNvSpPr txBox="1"/>
            <p:nvPr/>
          </p:nvSpPr>
          <p:spPr>
            <a:xfrm>
              <a:off x="651123" y="4149301"/>
              <a:ext cx="30882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/</a:t>
              </a:r>
              <a:r>
                <a:rPr lang="en-US" dirty="0" err="1" smtClean="0"/>
                <a:t>omh</a:t>
              </a:r>
              <a:r>
                <a:rPr lang="en-US" dirty="0" smtClean="0"/>
                <a:t>/blood-pressure/</a:t>
              </a:r>
              <a:r>
                <a:rPr lang="en-US" dirty="0" err="1" smtClean="0"/>
                <a:t>steve</a:t>
              </a:r>
              <a:endParaRPr lang="en-US" dirty="0" smtClean="0"/>
            </a:p>
            <a:p>
              <a:r>
                <a:rPr lang="en-US" dirty="0" err="1" smtClean="0"/>
                <a:t>Loc</a:t>
              </a:r>
              <a:r>
                <a:rPr lang="en-US" dirty="0" smtClean="0"/>
                <a:t>: /</a:t>
              </a:r>
              <a:r>
                <a:rPr lang="en-US" dirty="0" err="1" smtClean="0"/>
                <a:t>fitbit</a:t>
              </a:r>
              <a:r>
                <a:rPr lang="en-US" dirty="0" smtClean="0"/>
                <a:t>/key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{ mmHg: 100 }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72186" y="4198354"/>
              <a:ext cx="2961308" cy="1041765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19631" y="3816228"/>
              <a:ext cx="995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/OR-2</a:t>
              </a: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72186" y="3816228"/>
              <a:ext cx="2961308" cy="1423891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62883" y="3446896"/>
              <a:ext cx="995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: /OR-1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509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64 -0.16837 C 0.09699 -0.13826 0.21881 -0.10815 0.23234 -0.03798 C 0.24587 0.03219 0.15096 0.14196 0.05622 0.25197 " pathEditMode="relative" ptsTypes="a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4145E-6 9.44882E-7 C 0.07426 -0.13224 0.1487 -0.26425 0.21585 -0.26077 C 0.28301 -0.2573 0.34322 -0.11835 0.40343 0.02061 " pathEditMode="relative" ptsTypes="a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945 -0.08569 -0.09873 -0.17138 -0.08624 -0.22997 C -0.07375 -0.28856 0.00035 -0.32029 0.07444 -0.35178 " pathEditMode="relative" ptsTypes="aaA">
                                      <p:cBhvr>
                                        <p:cTn id="3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8433 0.01204 -0.16866 0.02431 -0.19278 0.08244 C -0.2169 0.14057 -0.18115 0.24432 -0.14524 0.3483 " pathEditMode="relative" ptsTypes="a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2067E-7 6.47059E-6 C -0.06143 -0.11393 -0.12268 -0.22764 -0.1671 -0.26933 C -0.21153 -0.31102 -0.21534 -0.29666 -0.26619 -0.25057 C -0.31703 -0.20449 -0.39442 -0.09888 -0.47181 0.00672 " pathEditMode="relative" ptsTypes="aaaA">
                                      <p:cBhvr>
                                        <p:cTn id="6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59 2.5799E-6 C 0.09821 -0.08384 0.14784 -0.16767 0.13899 -0.23043 C 0.13031 -0.29343 0.06316 -0.33534 -0.00382 -0.37726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" y="-188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96" grpId="0"/>
      <p:bldP spid="96" grpId="1"/>
      <p:bldP spid="96" grpId="2"/>
      <p:bldP spid="36" grpId="0"/>
      <p:bldP spid="36" grpId="1"/>
      <p:bldP spid="36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compared to 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Screen Shot 2015-03-23 at 11.20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5" y="1417638"/>
            <a:ext cx="7611026" cy="487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6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compared to Tor</a:t>
            </a:r>
          </a:p>
        </p:txBody>
      </p:sp>
      <p:pic>
        <p:nvPicPr>
          <p:cNvPr id="6" name="Content Placeholder 5" descr="Screen Shot 2015-03-23 at 11.20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49" r="-624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So, is NDN (or other next-generation </a:t>
            </a:r>
            <a:r>
              <a:rPr lang="en-US" dirty="0" err="1" smtClean="0"/>
              <a:t>archs</a:t>
            </a:r>
            <a:r>
              <a:rPr lang="en-US" dirty="0" smtClean="0"/>
              <a:t>) more/less secure? More/less private?</a:t>
            </a:r>
          </a:p>
          <a:p>
            <a:r>
              <a:rPr lang="en-US" dirty="0" smtClean="0"/>
              <a:t>Is building PET tools easier or harder in NDN?</a:t>
            </a:r>
          </a:p>
          <a:p>
            <a:r>
              <a:rPr lang="en-US" dirty="0" smtClean="0"/>
              <a:t>Tradeoffs between security/privacy and performance? </a:t>
            </a:r>
          </a:p>
          <a:p>
            <a:pPr lvl="1"/>
            <a:r>
              <a:rPr lang="en-US" dirty="0" smtClean="0"/>
              <a:t>Do we still benefit from caching?</a:t>
            </a:r>
          </a:p>
          <a:p>
            <a:r>
              <a:rPr lang="en-US" dirty="0" smtClean="0"/>
              <a:t>How is censorship circumvention different? Easier? Harder?</a:t>
            </a:r>
          </a:p>
          <a:p>
            <a:r>
              <a:rPr lang="en-US" dirty="0" smtClean="0"/>
              <a:t>How can we design next-generation Internet architectures with built-in privacy? Is it practical? What are the tradeoffs?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below:</a:t>
            </a:r>
          </a:p>
          <a:p>
            <a:endParaRPr lang="en-US" sz="1600" dirty="0" smtClean="0"/>
          </a:p>
          <a:p>
            <a:r>
              <a:rPr lang="en-US" sz="1600" dirty="0" smtClean="0"/>
              <a:t>NDSS’12 presentation of the </a:t>
            </a:r>
            <a:r>
              <a:rPr lang="en-US" sz="1600" dirty="0" err="1" smtClean="0"/>
              <a:t>ANDaNA</a:t>
            </a:r>
            <a:r>
              <a:rPr lang="en-US" sz="1600" dirty="0" smtClean="0"/>
              <a:t> paper </a:t>
            </a:r>
            <a:r>
              <a:rPr lang="en-US" sz="1600" dirty="0" smtClean="0"/>
              <a:t>provided by the authors</a:t>
            </a:r>
          </a:p>
          <a:p>
            <a:r>
              <a:rPr lang="en-US" sz="1600" dirty="0"/>
              <a:t>Steve </a:t>
            </a:r>
            <a:r>
              <a:rPr lang="en-US" sz="1600" dirty="0" err="1" smtClean="0"/>
              <a:t>DiBenedetto’s</a:t>
            </a:r>
            <a:r>
              <a:rPr lang="en-US" sz="1600" smtClean="0"/>
              <a:t> slides: </a:t>
            </a:r>
            <a:r>
              <a:rPr lang="en-US" sz="1600" dirty="0" err="1" smtClean="0"/>
              <a:t>ANDaNA</a:t>
            </a:r>
            <a:r>
              <a:rPr lang="en-US" sz="1600" dirty="0" smtClean="0"/>
              <a:t>: Onion Routing for NDN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CCAD-8032-864E-98AA-654F9FA4FE1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MC9004339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4" y="3894244"/>
            <a:ext cx="905596" cy="90559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0" name="Group 9"/>
          <p:cNvGrpSpPr/>
          <p:nvPr/>
        </p:nvGrpSpPr>
        <p:grpSpPr>
          <a:xfrm>
            <a:off x="6726741" y="4038545"/>
            <a:ext cx="668999" cy="1185212"/>
            <a:chOff x="6683448" y="4366940"/>
            <a:chExt cx="864095" cy="1339341"/>
          </a:xfrm>
        </p:grpSpPr>
        <p:pic>
          <p:nvPicPr>
            <p:cNvPr id="12" name="Picture 11" descr="comput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943" y="4366940"/>
              <a:ext cx="603504" cy="926592"/>
            </a:xfrm>
            <a:prstGeom prst="rect">
              <a:avLst/>
            </a:prstGeom>
          </p:spPr>
        </p:pic>
        <p:pic>
          <p:nvPicPr>
            <p:cNvPr id="13" name="Picture 12" descr="CNN_logo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448" y="5293532"/>
              <a:ext cx="864095" cy="412749"/>
            </a:xfrm>
            <a:prstGeom prst="rect">
              <a:avLst/>
            </a:prstGeom>
          </p:spPr>
        </p:pic>
      </p:grpSp>
      <p:sp>
        <p:nvSpPr>
          <p:cNvPr id="18" name="Freeform 17"/>
          <p:cNvSpPr/>
          <p:nvPr/>
        </p:nvSpPr>
        <p:spPr>
          <a:xfrm>
            <a:off x="1587437" y="2420013"/>
            <a:ext cx="5310700" cy="1707053"/>
          </a:xfrm>
          <a:custGeom>
            <a:avLst/>
            <a:gdLst>
              <a:gd name="connsiteX0" fmla="*/ 0 w 5310700"/>
              <a:gd name="connsiteY0" fmla="*/ 1707053 h 1707053"/>
              <a:gd name="connsiteX1" fmla="*/ 1053482 w 5310700"/>
              <a:gd name="connsiteY1" fmla="*/ 307314 h 1707053"/>
              <a:gd name="connsiteX2" fmla="*/ 4055181 w 5310700"/>
              <a:gd name="connsiteY2" fmla="*/ 105289 h 1707053"/>
              <a:gd name="connsiteX3" fmla="*/ 5310700 w 5310700"/>
              <a:gd name="connsiteY3" fmla="*/ 1634901 h 170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0700" h="1707053">
                <a:moveTo>
                  <a:pt x="0" y="1707053"/>
                </a:moveTo>
                <a:cubicBezTo>
                  <a:pt x="188809" y="1140664"/>
                  <a:pt x="377619" y="574275"/>
                  <a:pt x="1053482" y="307314"/>
                </a:cubicBezTo>
                <a:cubicBezTo>
                  <a:pt x="1729346" y="40353"/>
                  <a:pt x="3345645" y="-115975"/>
                  <a:pt x="4055181" y="105289"/>
                </a:cubicBezTo>
                <a:cubicBezTo>
                  <a:pt x="4764717" y="326553"/>
                  <a:pt x="5310700" y="1634901"/>
                  <a:pt x="5310700" y="1634901"/>
                </a:cubicBezTo>
              </a:path>
            </a:pathLst>
          </a:custGeom>
          <a:ln w="76200">
            <a:solidFill>
              <a:srgbClr val="FF0000"/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9763" y="3706654"/>
            <a:ext cx="2207981" cy="1899016"/>
            <a:chOff x="259763" y="3706654"/>
            <a:chExt cx="2207981" cy="1899016"/>
          </a:xfrm>
        </p:grpSpPr>
        <p:sp>
          <p:nvSpPr>
            <p:cNvPr id="14" name="Cloud 13"/>
            <p:cNvSpPr/>
            <p:nvPr/>
          </p:nvSpPr>
          <p:spPr>
            <a:xfrm>
              <a:off x="259763" y="3706654"/>
              <a:ext cx="2207981" cy="1488244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8184" y="5236338"/>
              <a:ext cx="105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User’s AS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7050" y="3706654"/>
            <a:ext cx="2620143" cy="2083682"/>
            <a:chOff x="5657050" y="3706654"/>
            <a:chExt cx="2620143" cy="2083682"/>
          </a:xfrm>
        </p:grpSpPr>
        <p:sp>
          <p:nvSpPr>
            <p:cNvPr id="17" name="Cloud 16"/>
            <p:cNvSpPr/>
            <p:nvPr/>
          </p:nvSpPr>
          <p:spPr>
            <a:xfrm>
              <a:off x="5657050" y="3706654"/>
              <a:ext cx="2620143" cy="1675834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90864" y="5421004"/>
              <a:ext cx="1045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CNN’s AS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5288" y="1937119"/>
            <a:ext cx="2207981" cy="1939771"/>
            <a:chOff x="1855288" y="1937119"/>
            <a:chExt cx="2207981" cy="1939771"/>
          </a:xfrm>
        </p:grpSpPr>
        <p:sp>
          <p:nvSpPr>
            <p:cNvPr id="15" name="Cloud 14"/>
            <p:cNvSpPr/>
            <p:nvPr/>
          </p:nvSpPr>
          <p:spPr>
            <a:xfrm>
              <a:off x="1855288" y="1937119"/>
              <a:ext cx="2207981" cy="1488244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3077" y="3507558"/>
              <a:ext cx="1121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 AS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81775" y="1879398"/>
            <a:ext cx="2207981" cy="1870546"/>
            <a:chOff x="4481775" y="1879398"/>
            <a:chExt cx="2207981" cy="1870546"/>
          </a:xfrm>
        </p:grpSpPr>
        <p:sp>
          <p:nvSpPr>
            <p:cNvPr id="16" name="Cloud 15"/>
            <p:cNvSpPr/>
            <p:nvPr/>
          </p:nvSpPr>
          <p:spPr>
            <a:xfrm>
              <a:off x="4481775" y="1879398"/>
              <a:ext cx="2207981" cy="1488244"/>
            </a:xfrm>
            <a:prstGeom prst="cloud">
              <a:avLst/>
            </a:prstGeom>
            <a:noFill/>
            <a:ln w="85725" cap="flat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89926" y="3380612"/>
              <a:ext cx="1121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Transit AS</a:t>
              </a:r>
              <a:endParaRPr 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dates back to the </a:t>
            </a:r>
            <a:r>
              <a:rPr lang="en-US" dirty="0"/>
              <a:t>7</a:t>
            </a:r>
            <a:r>
              <a:rPr lang="en-US" dirty="0" smtClean="0"/>
              <a:t>0’s</a:t>
            </a:r>
          </a:p>
          <a:p>
            <a:pPr lvl="1"/>
            <a:r>
              <a:rPr lang="en-US" dirty="0" smtClean="0"/>
              <a:t>TCP/IP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Main principle: end-to-end communication</a:t>
            </a:r>
          </a:p>
          <a:p>
            <a:pPr lvl="1"/>
            <a:r>
              <a:rPr lang="en-US" dirty="0" smtClean="0"/>
              <a:t>Look up the endpoints of interest</a:t>
            </a:r>
          </a:p>
          <a:p>
            <a:pPr lvl="1"/>
            <a:r>
              <a:rPr lang="en-US" dirty="0" smtClean="0"/>
              <a:t>Build applications on the top of TCP/IP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cpipSuit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4" y="1841500"/>
            <a:ext cx="7793667" cy="36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3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But things have changed a lot since the 70’s!</a:t>
            </a:r>
          </a:p>
          <a:p>
            <a:pPr lvl="1"/>
            <a:r>
              <a:rPr lang="en-US" dirty="0" smtClean="0"/>
              <a:t>Back then, communications were mostly end-to-end, so it was efficient</a:t>
            </a:r>
          </a:p>
          <a:p>
            <a:pPr lvl="1"/>
            <a:r>
              <a:rPr lang="en-US" dirty="0" smtClean="0"/>
              <a:t>Security is not built into the TCP/IP Internet, but was added as an add-on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communication paradigms:</a:t>
            </a:r>
          </a:p>
          <a:p>
            <a:pPr lvl="1"/>
            <a:r>
              <a:rPr lang="en-US" dirty="0" smtClean="0"/>
              <a:t>Content-intensive communications</a:t>
            </a:r>
            <a:endParaRPr lang="en-US" dirty="0"/>
          </a:p>
          <a:p>
            <a:pPr lvl="2"/>
            <a:r>
              <a:rPr lang="en-US" dirty="0" smtClean="0"/>
              <a:t>Content lookup</a:t>
            </a:r>
          </a:p>
          <a:p>
            <a:pPr lvl="2"/>
            <a:r>
              <a:rPr lang="en-US" dirty="0"/>
              <a:t>Content </a:t>
            </a:r>
            <a:r>
              <a:rPr lang="en-US" dirty="0" smtClean="0"/>
              <a:t>caching</a:t>
            </a:r>
            <a:endParaRPr lang="en-US" dirty="0"/>
          </a:p>
          <a:p>
            <a:pPr lvl="1"/>
            <a:r>
              <a:rPr lang="en-US" dirty="0"/>
              <a:t>Mobility</a:t>
            </a:r>
          </a:p>
          <a:p>
            <a:pPr lvl="1"/>
            <a:r>
              <a:rPr lang="en-US" dirty="0"/>
              <a:t>Cloud computing</a:t>
            </a:r>
          </a:p>
          <a:p>
            <a:r>
              <a:rPr lang="en-US" dirty="0" smtClean="0"/>
              <a:t>The current Internet is not efficient anymore</a:t>
            </a:r>
          </a:p>
          <a:p>
            <a:pPr lvl="1"/>
            <a:r>
              <a:rPr lang="en-US" dirty="0" smtClean="0"/>
              <a:t>Also, suffers from security challenges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efficient!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476625"/>
            <a:ext cx="15367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2947988"/>
            <a:ext cx="2490788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6224588" y="5497513"/>
            <a:ext cx="8572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931025" y="3589338"/>
            <a:ext cx="2317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5822950" y="1854200"/>
            <a:ext cx="8572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6788150" y="3078163"/>
            <a:ext cx="857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5100638" y="1408113"/>
            <a:ext cx="857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073775" y="2384425"/>
            <a:ext cx="231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921500" y="4572000"/>
            <a:ext cx="231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805613" y="5018088"/>
            <a:ext cx="2317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859588" y="4098925"/>
            <a:ext cx="231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546850" y="2624138"/>
            <a:ext cx="2317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4054475"/>
            <a:ext cx="2490788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5502275" y="6122988"/>
            <a:ext cx="857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027238"/>
            <a:ext cx="1320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2947988"/>
            <a:ext cx="132080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4044950"/>
            <a:ext cx="1320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4902200"/>
            <a:ext cx="132238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135688" y="5929313"/>
            <a:ext cx="2317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reeform 20"/>
          <p:cNvSpPr>
            <a:spLocks/>
          </p:cNvSpPr>
          <p:nvPr/>
        </p:nvSpPr>
        <p:spPr bwMode="auto">
          <a:xfrm>
            <a:off x="2678113" y="1866900"/>
            <a:ext cx="2692400" cy="1997075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cubicBezTo>
                  <a:pt x="0" y="21600"/>
                  <a:pt x="17088" y="10242"/>
                  <a:pt x="21600" y="0"/>
                </a:cubicBezTo>
              </a:path>
            </a:pathLst>
          </a:cu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2652713" y="2265363"/>
            <a:ext cx="3276600" cy="1670050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cubicBezTo>
                  <a:pt x="0" y="21600"/>
                  <a:pt x="14478" y="5313"/>
                  <a:pt x="21600" y="0"/>
                </a:cubicBezTo>
              </a:path>
            </a:pathLst>
          </a:cu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Freeform 22"/>
          <p:cNvSpPr>
            <a:spLocks/>
          </p:cNvSpPr>
          <p:nvPr/>
        </p:nvSpPr>
        <p:spPr bwMode="auto">
          <a:xfrm>
            <a:off x="2678113" y="2586038"/>
            <a:ext cx="3322637" cy="1384300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cubicBezTo>
                  <a:pt x="0" y="21600"/>
                  <a:pt x="12252" y="3345"/>
                  <a:pt x="21600" y="0"/>
                </a:cubicBezTo>
              </a:path>
            </a:pathLst>
          </a:cu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2697163" y="2881313"/>
            <a:ext cx="3857625" cy="1125537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cubicBezTo>
                  <a:pt x="7050" y="8743"/>
                  <a:pt x="17650" y="10457"/>
                  <a:pt x="21600" y="0"/>
                </a:cubicBezTo>
              </a:path>
            </a:pathLst>
          </a:custGeom>
          <a:noFill/>
          <a:ln w="50800">
            <a:solidFill>
              <a:srgbClr val="81818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2697163" y="3354388"/>
            <a:ext cx="4129087" cy="652462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21600"/>
                </a:moveTo>
                <a:cubicBezTo>
                  <a:pt x="4017" y="10948"/>
                  <a:pt x="17723" y="2663"/>
                  <a:pt x="21600" y="0"/>
                </a:cubicBezTo>
              </a:path>
            </a:pathLst>
          </a:custGeom>
          <a:noFill/>
          <a:ln w="50800">
            <a:solidFill>
              <a:srgbClr val="81818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2703513" y="3705225"/>
            <a:ext cx="4129087" cy="363538"/>
          </a:xfrm>
          <a:custGeom>
            <a:avLst/>
            <a:gdLst>
              <a:gd name="T0" fmla="*/ 0 w 21600"/>
              <a:gd name="T1" fmla="*/ 19640 h 19640"/>
              <a:gd name="T2" fmla="*/ 21600 w 21600"/>
              <a:gd name="T3" fmla="*/ 1511 h 19640"/>
              <a:gd name="T4" fmla="*/ 0 60000 65536"/>
              <a:gd name="T5" fmla="*/ 0 60000 65536"/>
              <a:gd name="T6" fmla="*/ 0 w 21600"/>
              <a:gd name="T7" fmla="*/ 0 h 19640"/>
              <a:gd name="T8" fmla="*/ 21600 w 21600"/>
              <a:gd name="T9" fmla="*/ 19640 h 196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19640">
                <a:moveTo>
                  <a:pt x="0" y="19640"/>
                </a:moveTo>
                <a:cubicBezTo>
                  <a:pt x="4148" y="-803"/>
                  <a:pt x="17153" y="-1960"/>
                  <a:pt x="21600" y="1511"/>
                </a:cubicBezTo>
              </a:path>
            </a:pathLst>
          </a:custGeom>
          <a:noFill/>
          <a:ln w="50800">
            <a:solidFill>
              <a:srgbClr val="81818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2674938" y="4041775"/>
            <a:ext cx="4151312" cy="411163"/>
          </a:xfrm>
          <a:custGeom>
            <a:avLst/>
            <a:gdLst>
              <a:gd name="T0" fmla="*/ 0 w 21600"/>
              <a:gd name="T1" fmla="*/ 0 h 14667"/>
              <a:gd name="T2" fmla="*/ 21600 w 21600"/>
              <a:gd name="T3" fmla="*/ 11405 h 14667"/>
              <a:gd name="T4" fmla="*/ 0 60000 65536"/>
              <a:gd name="T5" fmla="*/ 0 60000 65536"/>
              <a:gd name="T6" fmla="*/ 0 w 21600"/>
              <a:gd name="T7" fmla="*/ 0 h 14667"/>
              <a:gd name="T8" fmla="*/ 21600 w 21600"/>
              <a:gd name="T9" fmla="*/ 14667 h 146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14667">
                <a:moveTo>
                  <a:pt x="0" y="0"/>
                </a:moveTo>
                <a:cubicBezTo>
                  <a:pt x="4164" y="5097"/>
                  <a:pt x="16441" y="21600"/>
                  <a:pt x="21600" y="11405"/>
                </a:cubicBezTo>
              </a:path>
            </a:pathLst>
          </a:custGeom>
          <a:noFill/>
          <a:ln w="50800">
            <a:solidFill>
              <a:srgbClr val="81818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2654300" y="4102100"/>
            <a:ext cx="4156075" cy="573088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3118" y="5909"/>
                  <a:pt x="19595" y="19988"/>
                  <a:pt x="21600" y="21600"/>
                </a:cubicBezTo>
              </a:path>
            </a:pathLst>
          </a:custGeom>
          <a:noFill/>
          <a:ln w="50800">
            <a:solidFill>
              <a:srgbClr val="81818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Freeform 28"/>
          <p:cNvSpPr>
            <a:spLocks/>
          </p:cNvSpPr>
          <p:nvPr/>
        </p:nvSpPr>
        <p:spPr bwMode="auto">
          <a:xfrm>
            <a:off x="2649538" y="4137025"/>
            <a:ext cx="4111625" cy="903288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12682" y="12131"/>
                  <a:pt x="17923" y="5881"/>
                  <a:pt x="21600" y="21600"/>
                </a:cubicBezTo>
              </a:path>
            </a:pathLst>
          </a:custGeom>
          <a:noFill/>
          <a:ln w="50800">
            <a:solidFill>
              <a:srgbClr val="81818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2636838" y="4164013"/>
            <a:ext cx="3614737" cy="150495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8754" y="4922"/>
                  <a:pt x="8555" y="1504"/>
                  <a:pt x="21600" y="21600"/>
                </a:cubicBezTo>
              </a:path>
            </a:pathLst>
          </a:custGeom>
          <a:noFill/>
          <a:ln w="50800">
            <a:solidFill>
              <a:srgbClr val="81818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2619375" y="4187825"/>
            <a:ext cx="3479800" cy="1749425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9490" y="4499"/>
                  <a:pt x="15425" y="8234"/>
                  <a:pt x="21600" y="21600"/>
                </a:cubicBezTo>
              </a:path>
            </a:pathLst>
          </a:custGeom>
          <a:noFill/>
          <a:ln w="50800">
            <a:solidFill>
              <a:srgbClr val="81818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2627313" y="4187825"/>
            <a:ext cx="3105150" cy="193675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60000 65536"/>
              <a:gd name="T5" fmla="*/ 0 60000 65536"/>
              <a:gd name="T6" fmla="*/ 0 w 21600"/>
              <a:gd name="T7" fmla="*/ 0 h 21600"/>
              <a:gd name="T8" fmla="*/ 21600 w 21600"/>
              <a:gd name="T9" fmla="*/ 21600 h 216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00" h="21600">
                <a:moveTo>
                  <a:pt x="0" y="0"/>
                </a:moveTo>
                <a:cubicBezTo>
                  <a:pt x="15915" y="7387"/>
                  <a:pt x="18866" y="12457"/>
                  <a:pt x="21600" y="21600"/>
                </a:cubicBezTo>
              </a:path>
            </a:pathLst>
          </a:custGeom>
          <a:noFill/>
          <a:ln w="50800">
            <a:solidFill>
              <a:srgbClr val="81818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AutoShape 32"/>
          <p:cNvSpPr>
            <a:spLocks/>
          </p:cNvSpPr>
          <p:nvPr/>
        </p:nvSpPr>
        <p:spPr bwMode="auto">
          <a:xfrm>
            <a:off x="1866900" y="3836988"/>
            <a:ext cx="895350" cy="401637"/>
          </a:xfrm>
          <a:prstGeom prst="roundRect">
            <a:avLst>
              <a:gd name="adj" fmla="val 33333"/>
            </a:avLst>
          </a:prstGeom>
          <a:gradFill rotWithShape="0">
            <a:gsLst>
              <a:gs pos="0">
                <a:srgbClr val="FFFFFF"/>
              </a:gs>
              <a:gs pos="100000">
                <a:srgbClr val="46465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8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854450"/>
            <a:ext cx="803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34"/>
          <p:cNvSpPr>
            <a:spLocks/>
          </p:cNvSpPr>
          <p:nvPr/>
        </p:nvSpPr>
        <p:spPr bwMode="auto">
          <a:xfrm>
            <a:off x="3232150" y="3108325"/>
            <a:ext cx="2524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400">
                <a:solidFill>
                  <a:srgbClr val="343434"/>
                </a:solidFill>
                <a:cs typeface="Gill Sans" charset="0"/>
              </a:rPr>
              <a:t>ISP</a:t>
            </a:r>
          </a:p>
        </p:txBody>
      </p:sp>
      <p:sp>
        <p:nvSpPr>
          <p:cNvPr id="40" name="Rectangle 35"/>
          <p:cNvSpPr>
            <a:spLocks/>
          </p:cNvSpPr>
          <p:nvPr/>
        </p:nvSpPr>
        <p:spPr bwMode="auto">
          <a:xfrm>
            <a:off x="3114675" y="4716463"/>
            <a:ext cx="2540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400">
                <a:solidFill>
                  <a:srgbClr val="343434"/>
                </a:solidFill>
                <a:cs typeface="Gill Sans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395812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Look Like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3390900"/>
            <a:ext cx="1536700" cy="98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0" y="2862263"/>
            <a:ext cx="24907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6224588" y="5413375"/>
            <a:ext cx="8572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931025" y="3503613"/>
            <a:ext cx="2317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5822950" y="1770063"/>
            <a:ext cx="857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6788150" y="2992438"/>
            <a:ext cx="8572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5100638" y="1323975"/>
            <a:ext cx="8572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073775" y="2298700"/>
            <a:ext cx="231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921500" y="4486275"/>
            <a:ext cx="231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805613" y="4932363"/>
            <a:ext cx="2317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859588" y="4013200"/>
            <a:ext cx="231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546850" y="2540000"/>
            <a:ext cx="231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225" y="3970338"/>
            <a:ext cx="249078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8844">
            <a:off x="5502275" y="6038850"/>
            <a:ext cx="8572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1943100"/>
            <a:ext cx="1320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2862263"/>
            <a:ext cx="1320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3960813"/>
            <a:ext cx="1320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4818063"/>
            <a:ext cx="132238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174">
            <a:off x="6135688" y="5843588"/>
            <a:ext cx="2317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Oval 20"/>
          <p:cNvSpPr>
            <a:spLocks/>
          </p:cNvSpPr>
          <p:nvPr/>
        </p:nvSpPr>
        <p:spPr bwMode="auto">
          <a:xfrm>
            <a:off x="3956050" y="3278188"/>
            <a:ext cx="214313" cy="214312"/>
          </a:xfrm>
          <a:prstGeom prst="ellipse">
            <a:avLst/>
          </a:prstGeom>
          <a:solidFill>
            <a:srgbClr val="8383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Oval 21"/>
          <p:cNvSpPr>
            <a:spLocks/>
          </p:cNvSpPr>
          <p:nvPr/>
        </p:nvSpPr>
        <p:spPr bwMode="auto">
          <a:xfrm>
            <a:off x="3956050" y="4349750"/>
            <a:ext cx="214313" cy="214313"/>
          </a:xfrm>
          <a:prstGeom prst="ellipse">
            <a:avLst/>
          </a:prstGeom>
          <a:solidFill>
            <a:srgbClr val="8383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2"/>
          <p:cNvSpPr>
            <a:spLocks/>
          </p:cNvSpPr>
          <p:nvPr/>
        </p:nvSpPr>
        <p:spPr bwMode="auto">
          <a:xfrm>
            <a:off x="5081588" y="2395538"/>
            <a:ext cx="214312" cy="214312"/>
          </a:xfrm>
          <a:prstGeom prst="ellipse">
            <a:avLst/>
          </a:prstGeom>
          <a:solidFill>
            <a:srgbClr val="8383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Oval 23"/>
          <p:cNvSpPr>
            <a:spLocks/>
          </p:cNvSpPr>
          <p:nvPr/>
        </p:nvSpPr>
        <p:spPr bwMode="auto">
          <a:xfrm>
            <a:off x="5894388" y="3278188"/>
            <a:ext cx="214312" cy="214312"/>
          </a:xfrm>
          <a:prstGeom prst="ellipse">
            <a:avLst/>
          </a:prstGeom>
          <a:solidFill>
            <a:srgbClr val="8383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24"/>
          <p:cNvSpPr>
            <a:spLocks/>
          </p:cNvSpPr>
          <p:nvPr/>
        </p:nvSpPr>
        <p:spPr bwMode="auto">
          <a:xfrm>
            <a:off x="5929313" y="4376738"/>
            <a:ext cx="214312" cy="214312"/>
          </a:xfrm>
          <a:prstGeom prst="ellipse">
            <a:avLst/>
          </a:prstGeom>
          <a:solidFill>
            <a:srgbClr val="8383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Oval 25"/>
          <p:cNvSpPr>
            <a:spLocks/>
          </p:cNvSpPr>
          <p:nvPr/>
        </p:nvSpPr>
        <p:spPr bwMode="auto">
          <a:xfrm>
            <a:off x="5197475" y="5233988"/>
            <a:ext cx="214313" cy="214312"/>
          </a:xfrm>
          <a:prstGeom prst="ellipse">
            <a:avLst/>
          </a:prstGeom>
          <a:solidFill>
            <a:srgbClr val="838383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rot="10800000" flipH="1">
            <a:off x="2781300" y="3424238"/>
            <a:ext cx="1150938" cy="379412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2784475" y="4048125"/>
            <a:ext cx="1157288" cy="373063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rot="10800000" flipH="1">
            <a:off x="4160838" y="2587625"/>
            <a:ext cx="933450" cy="706438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rot="10800000" flipH="1">
            <a:off x="5302250" y="2170113"/>
            <a:ext cx="617538" cy="254000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rot="10800000" flipH="1">
            <a:off x="5230813" y="1816100"/>
            <a:ext cx="185737" cy="544513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rot="10800000" flipH="1">
            <a:off x="5326063" y="2468563"/>
            <a:ext cx="673100" cy="44450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rot="10800000" flipH="1">
            <a:off x="4202113" y="3395663"/>
            <a:ext cx="1662112" cy="20637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4205288" y="4432300"/>
            <a:ext cx="1709737" cy="41275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4176713" y="4546600"/>
            <a:ext cx="1031875" cy="720725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AutoShape 35"/>
          <p:cNvSpPr>
            <a:spLocks/>
          </p:cNvSpPr>
          <p:nvPr/>
        </p:nvSpPr>
        <p:spPr bwMode="auto">
          <a:xfrm>
            <a:off x="1857375" y="3716338"/>
            <a:ext cx="895350" cy="401637"/>
          </a:xfrm>
          <a:prstGeom prst="roundRect">
            <a:avLst>
              <a:gd name="adj" fmla="val 33333"/>
            </a:avLst>
          </a:prstGeom>
          <a:gradFill rotWithShape="0">
            <a:gsLst>
              <a:gs pos="0">
                <a:srgbClr val="FFFFFF"/>
              </a:gs>
              <a:gs pos="100000">
                <a:srgbClr val="46465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1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3762375"/>
            <a:ext cx="8032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7"/>
          <p:cNvSpPr>
            <a:spLocks noChangeShapeType="1"/>
          </p:cNvSpPr>
          <p:nvPr/>
        </p:nvSpPr>
        <p:spPr bwMode="auto">
          <a:xfrm rot="10800000" flipH="1">
            <a:off x="6122988" y="2878138"/>
            <a:ext cx="496887" cy="430212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 rot="10800000" flipH="1">
            <a:off x="6151563" y="3352800"/>
            <a:ext cx="696912" cy="38100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rot="10800000" flipH="1">
            <a:off x="6191250" y="4256088"/>
            <a:ext cx="660400" cy="206375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6116638" y="3470275"/>
            <a:ext cx="755650" cy="212725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191250" y="4537075"/>
            <a:ext cx="657225" cy="98425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6156325" y="4591050"/>
            <a:ext cx="584200" cy="366713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5461000" y="5376863"/>
            <a:ext cx="828675" cy="241300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5430838" y="5440363"/>
            <a:ext cx="650875" cy="439737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5367338" y="5486400"/>
            <a:ext cx="266700" cy="541338"/>
          </a:xfrm>
          <a:prstGeom prst="line">
            <a:avLst/>
          </a:prstGeom>
          <a:noFill/>
          <a:ln w="50800">
            <a:solidFill>
              <a:srgbClr val="7D7D7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Rectangle 46"/>
          <p:cNvSpPr>
            <a:spLocks/>
          </p:cNvSpPr>
          <p:nvPr/>
        </p:nvSpPr>
        <p:spPr bwMode="auto">
          <a:xfrm>
            <a:off x="3232150" y="3024188"/>
            <a:ext cx="2524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400">
                <a:solidFill>
                  <a:srgbClr val="343434"/>
                </a:solidFill>
                <a:cs typeface="Gill Sans" charset="0"/>
              </a:rPr>
              <a:t>ISP</a:t>
            </a:r>
          </a:p>
        </p:txBody>
      </p:sp>
      <p:sp>
        <p:nvSpPr>
          <p:cNvPr id="52" name="Rectangle 47"/>
          <p:cNvSpPr>
            <a:spLocks/>
          </p:cNvSpPr>
          <p:nvPr/>
        </p:nvSpPr>
        <p:spPr bwMode="auto">
          <a:xfrm>
            <a:off x="3114675" y="4630738"/>
            <a:ext cx="254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400">
                <a:solidFill>
                  <a:srgbClr val="343434"/>
                </a:solidFill>
                <a:cs typeface="Gill Sans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1186659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1146</Words>
  <Application>Microsoft Macintosh PowerPoint</Application>
  <PresentationFormat>On-screen Show (4:3)</PresentationFormat>
  <Paragraphs>256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Security and Privacy of Future Internet Architectures:  Named-Data Networking</vt:lpstr>
      <vt:lpstr>The Internet of today</vt:lpstr>
      <vt:lpstr>Routing in the Internet</vt:lpstr>
      <vt:lpstr>The Internet of today</vt:lpstr>
      <vt:lpstr>PowerPoint Presentation</vt:lpstr>
      <vt:lpstr>PowerPoint Presentation</vt:lpstr>
      <vt:lpstr>Today</vt:lpstr>
      <vt:lpstr>Not efficient!</vt:lpstr>
      <vt:lpstr>Goal: Look Like This</vt:lpstr>
      <vt:lpstr>Next-Generation Internet Architectures</vt:lpstr>
      <vt:lpstr>Next-Generation Internet Architectures</vt:lpstr>
      <vt:lpstr>Next-Generation Internet Architectures</vt:lpstr>
      <vt:lpstr>Content-Centric Designs:  Narrow Waist is the Content!</vt:lpstr>
      <vt:lpstr>Named-Data Networking (NDN)</vt:lpstr>
      <vt:lpstr>Routing in the TCP/IP Internet</vt:lpstr>
      <vt:lpstr>Routing in NDN</vt:lpstr>
      <vt:lpstr>PowerPoint Presentation</vt:lpstr>
      <vt:lpstr>NDN Security </vt:lpstr>
      <vt:lpstr>NDN: Privacy Benefits </vt:lpstr>
      <vt:lpstr>NDN: Privacy Challenges</vt:lpstr>
      <vt:lpstr>Privacy in NDN</vt:lpstr>
      <vt:lpstr>ANDaNA</vt:lpstr>
      <vt:lpstr>ANDaNA design</vt:lpstr>
      <vt:lpstr>Onion Routing in NDN</vt:lpstr>
      <vt:lpstr>Performance compared to Tor</vt:lpstr>
      <vt:lpstr>Performance compared to Tor</vt:lpstr>
      <vt:lpstr>Discussion 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Amir</cp:lastModifiedBy>
  <cp:revision>138</cp:revision>
  <dcterms:created xsi:type="dcterms:W3CDTF">2014-09-04T22:08:14Z</dcterms:created>
  <dcterms:modified xsi:type="dcterms:W3CDTF">2015-03-25T15:57:35Z</dcterms:modified>
</cp:coreProperties>
</file>