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7" r:id="rId4"/>
    <p:sldId id="281" r:id="rId5"/>
    <p:sldId id="278" r:id="rId6"/>
    <p:sldId id="282" r:id="rId7"/>
    <p:sldId id="283" r:id="rId8"/>
    <p:sldId id="293" r:id="rId9"/>
    <p:sldId id="284" r:id="rId10"/>
    <p:sldId id="294" r:id="rId11"/>
    <p:sldId id="286" r:id="rId12"/>
    <p:sldId id="287" r:id="rId13"/>
    <p:sldId id="292" r:id="rId14"/>
    <p:sldId id="295" r:id="rId15"/>
    <p:sldId id="299" r:id="rId16"/>
    <p:sldId id="300" r:id="rId17"/>
    <p:sldId id="298" r:id="rId18"/>
    <p:sldId id="301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lvl="1"/>
            <a:endParaRPr lang="en-US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17" indent="-263776" defTabSz="912958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912958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912958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912958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EC6C730-211E-854C-BFC9-FF5A3FF1A3A7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4E7BD-F712-674F-8871-6BBD91E8D715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FAFC9-6810-8F47-97FE-349DE017EF32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ED180-B7B3-D74E-9D68-C052CC0814F2}" type="slidenum">
              <a:rPr lang="en-US"/>
              <a:pPr/>
              <a:t>5</a:t>
            </a:fld>
            <a:endParaRPr lang="en-US"/>
          </a:p>
        </p:txBody>
      </p:sp>
      <p:sp>
        <p:nvSpPr>
          <p:cNvPr id="19251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25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The hardware part of TC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Will require O/S support also.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Currently about $5.00 for desktop chips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$7.00 for notebook chips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The real key is that the TPM can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>
                <a:latin typeface="Arial" charset="0"/>
              </a:rPr>
              <a:t>t be compromised by other software processes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B2B4B-6BEC-5642-9492-BF9276D3D3F8}" type="slidenum">
              <a:rPr lang="en-US"/>
              <a:pPr/>
              <a:t>6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6204" y="4343816"/>
            <a:ext cx="5996053" cy="4113556"/>
          </a:xfrm>
          <a:noFill/>
          <a:ln/>
        </p:spPr>
        <p:txBody>
          <a:bodyPr/>
          <a:lstStyle/>
          <a:p>
            <a:pPr marL="228600" indent="-228600">
              <a:buFontTx/>
              <a:buChar char="•"/>
            </a:pPr>
            <a:endParaRPr lang="en-US" sz="2400">
              <a:latin typeface="Arial" charset="0"/>
            </a:endParaRPr>
          </a:p>
          <a:p>
            <a:pPr marL="228600" indent="-228600">
              <a:buFontTx/>
              <a:buChar char="•"/>
            </a:pPr>
            <a:endParaRPr lang="en-US" sz="2400">
              <a:latin typeface="Arial" charset="0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latin typeface="Arial" charset="0"/>
              </a:rPr>
              <a:t>_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DEA11-7AA7-8240-A95E-7E90E9A5262F}" type="slidenum">
              <a:rPr lang="en-US"/>
              <a:pPr/>
              <a:t>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Very powerful (and popular) concepts for corporations and government IT markets.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BD07E-A8E6-304F-9320-9F8F28CB3EAC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E5122-64AC-484F-9DCD-4D28C9B3FC6A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 marL="230188" indent="-230188">
              <a:buFontTx/>
              <a:buChar char="•"/>
            </a:pPr>
            <a:r>
              <a:rPr lang="en-US" sz="2400">
                <a:latin typeface="Arial" charset="0"/>
              </a:rPr>
              <a:t>Software is always vulnerable. Take DRM for example.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1EB09-DF80-4840-8439-F2699F72A9B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6F131-C76C-7049-8ED5-9F907653D1B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23068-6773-F740-A4CB-416263A4619D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C2A8-4CD9-C54A-AEF4-E48E47EF3D3B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94D5-A9EA-8C49-9E85-D3C770193CDB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5275-506E-E145-959F-42D2825C60AA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420813"/>
            <a:ext cx="7772400" cy="14097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7388" y="3725863"/>
            <a:ext cx="7861300" cy="585787"/>
          </a:xfrm>
        </p:spPr>
        <p:txBody>
          <a:bodyPr/>
          <a:lstStyle>
            <a:lvl1pPr marL="0" indent="0">
              <a:buFont typeface="Wingdings" charset="0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3012" name="Picture 4" descr="WinHec-Logo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639050" y="6130925"/>
            <a:ext cx="112077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415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25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6743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0813"/>
            <a:ext cx="4117975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20813"/>
            <a:ext cx="4117975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88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22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83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0007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1796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DE00-867B-6D42-8F2C-937703B30BF1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685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8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337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337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5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0813"/>
            <a:ext cx="4117975" cy="2178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75" y="1420813"/>
            <a:ext cx="4117975" cy="1012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75" y="2586038"/>
            <a:ext cx="4117975" cy="1012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53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F454-F4BC-0A40-A3B3-8FEC2FCD6BCA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C497-48AF-3446-BE45-AF7EFA999765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A9E-B662-BE46-BB25-EDB40CBC441C}" type="datetime1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C362-E6B1-E040-9B95-407D0B3ED3A7}" type="datetime1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059E-4E34-9D46-9FBE-A003D6FE7095}" type="datetime1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41DF-A40D-5E42-BA9D-A697DD94BF1F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7C7F-2C06-EB4D-BF27-E777C6D04DD8}" type="datetime1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2624-7495-144A-9163-5976CBDF8E4B}" type="datetime1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0813"/>
            <a:ext cx="838835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1988" name="Picture 4" descr="WinHec-Logo-Sma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639050" y="6130925"/>
            <a:ext cx="112077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6646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770063" indent="-33972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26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098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670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42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14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17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9.emf"/><Relationship Id="rId10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earch.microsoft.com/en-us/um/people/alecw/nsdi-2014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5/b/9/5b97017b-e28a-4bae-ba48-174cf47d23cd/CPA064_WH06.ppt" TargetMode="External"/><Relationship Id="rId4" Type="http://schemas.openxmlformats.org/officeDocument/2006/relationships/hyperlink" Target="https://www.cs.purdue.edu/homes/ninghui/courses/426_Fall10/handouts/426_Fall10_lect23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stamp/CS265/projects/Spr05/ppt/TrustedComputing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Hardware Security:</a:t>
            </a:r>
            <a:br>
              <a:rPr lang="en-US" sz="5400" dirty="0" smtClean="0"/>
            </a:br>
            <a:r>
              <a:rPr lang="en-US" sz="5400" dirty="0" smtClean="0"/>
              <a:t>Trusted Platform Module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TPM’s Novelty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8" y="1560513"/>
            <a:ext cx="7553325" cy="4613275"/>
          </a:xfrm>
        </p:spPr>
        <p:txBody>
          <a:bodyPr/>
          <a:lstStyle/>
          <a:p>
            <a:r>
              <a:rPr lang="en-US" sz="2800" b="0" i="0" dirty="0" smtClean="0"/>
              <a:t>Not much novel crypto! Most</a:t>
            </a:r>
            <a:r>
              <a:rPr lang="en-US" sz="2800" b="0" i="0" dirty="0"/>
              <a:t>, if not </a:t>
            </a:r>
            <a:r>
              <a:rPr lang="en-US" sz="2800" b="0" i="0" dirty="0" smtClean="0"/>
              <a:t>all, </a:t>
            </a:r>
            <a:r>
              <a:rPr lang="en-US" sz="2800" b="0" i="0" dirty="0"/>
              <a:t>of the security ideas already exist</a:t>
            </a:r>
          </a:p>
          <a:p>
            <a:endParaRPr lang="en-US" sz="2800" b="0" i="0" dirty="0"/>
          </a:p>
          <a:p>
            <a:r>
              <a:rPr lang="en-US" sz="2800" b="0" i="0" dirty="0"/>
              <a:t>What TPMs bring to the table is a secure </a:t>
            </a:r>
            <a:r>
              <a:rPr lang="en-US" sz="2800" b="1" i="0" dirty="0"/>
              <a:t>sealed </a:t>
            </a:r>
            <a:r>
              <a:rPr lang="en-US" sz="2800" b="0" i="0" dirty="0"/>
              <a:t>storage chip for private keys, on-chip crypto, and random number generators among others</a:t>
            </a:r>
          </a:p>
          <a:p>
            <a:r>
              <a:rPr lang="en-US" sz="2800" b="0" i="0" dirty="0"/>
              <a:t>The state of the TPM can not be compromised by malicious host software</a:t>
            </a:r>
          </a:p>
          <a:p>
            <a:endParaRPr lang="en-US" sz="2800" b="0" i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998663"/>
            <a:ext cx="8410575" cy="4016375"/>
          </a:xfrm>
        </p:spPr>
        <p:txBody>
          <a:bodyPr/>
          <a:lstStyle/>
          <a:p>
            <a:pPr marL="342900" indent="-342900" defTabSz="914400"/>
            <a:r>
              <a:rPr lang="en-US" sz="2800" b="0" i="0" dirty="0">
                <a:cs typeface="Times New Roman" charset="0"/>
              </a:rPr>
              <a:t>Advanced features will require O/S </a:t>
            </a:r>
            <a:r>
              <a:rPr lang="en-US" sz="2800" b="0" i="0" dirty="0" smtClean="0">
                <a:cs typeface="Times New Roman" charset="0"/>
              </a:rPr>
              <a:t>support</a:t>
            </a:r>
            <a:endParaRPr lang="en-US" sz="2800" b="0" i="0" dirty="0">
              <a:cs typeface="Times New Roman" charset="0"/>
            </a:endParaRPr>
          </a:p>
          <a:p>
            <a:pPr marL="342900" indent="-342900" defTabSz="914400"/>
            <a:r>
              <a:rPr lang="en-US" sz="2800" b="0" i="0" dirty="0" smtClean="0">
                <a:cs typeface="Times New Roman" charset="0"/>
              </a:rPr>
              <a:t>Potential </a:t>
            </a:r>
            <a:r>
              <a:rPr lang="en-US" sz="2800" b="0" i="0" dirty="0">
                <a:cs typeface="Times New Roman" charset="0"/>
              </a:rPr>
              <a:t>for abuse by Software </a:t>
            </a:r>
            <a:r>
              <a:rPr lang="en-US" sz="2800" b="0" i="0" dirty="0" smtClean="0">
                <a:cs typeface="Times New Roman" charset="0"/>
              </a:rPr>
              <a:t>vendors</a:t>
            </a:r>
            <a:endParaRPr lang="en-US" sz="2800" b="0" i="0" dirty="0">
              <a:cs typeface="Times New Roman" charset="0"/>
            </a:endParaRPr>
          </a:p>
          <a:p>
            <a:pPr lvl="1" indent="-342900" defTabSz="914400"/>
            <a:r>
              <a:rPr lang="en-US" sz="2400" b="0" i="0" dirty="0" smtClean="0">
                <a:cs typeface="Times New Roman" charset="0"/>
              </a:rPr>
              <a:t>Co</a:t>
            </a:r>
            <a:r>
              <a:rPr lang="en-US" sz="2400" b="0" i="0" dirty="0">
                <a:cs typeface="Times New Roman" charset="0"/>
              </a:rPr>
              <a:t>-processor or Cop-processor</a:t>
            </a:r>
            <a:r>
              <a:rPr lang="en-US" sz="2400" b="0" i="0" dirty="0" smtClean="0">
                <a:cs typeface="Times New Roman" charset="0"/>
              </a:rPr>
              <a:t>?</a:t>
            </a:r>
          </a:p>
          <a:p>
            <a:pPr lvl="1" indent="-342900" defTabSz="914400"/>
            <a:r>
              <a:rPr lang="ja-JP" altLang="en-US" sz="2400" dirty="0">
                <a:latin typeface="Arial"/>
                <a:cs typeface="Times New Roman" charset="0"/>
              </a:rPr>
              <a:t>“</a:t>
            </a:r>
            <a:r>
              <a:rPr lang="en-US" sz="2400" dirty="0">
                <a:cs typeface="Times New Roman" charset="0"/>
              </a:rPr>
              <a:t>Trusted Computing requires you to surrender control of your machine to the vendors of your hardware and software, thereby making the computer less trustworthy from the user</a:t>
            </a:r>
            <a:r>
              <a:rPr lang="ja-JP" altLang="en-US" sz="2400" dirty="0">
                <a:latin typeface="Arial"/>
                <a:cs typeface="Times New Roman" charset="0"/>
              </a:rPr>
              <a:t>’</a:t>
            </a:r>
            <a:r>
              <a:rPr lang="en-US" sz="2400" dirty="0">
                <a:cs typeface="Times New Roman" charset="0"/>
              </a:rPr>
              <a:t>s perspective</a:t>
            </a:r>
            <a:r>
              <a:rPr lang="ja-JP" altLang="en-US" sz="2400" dirty="0">
                <a:latin typeface="Arial"/>
                <a:cs typeface="Times New Roman" charset="0"/>
              </a:rPr>
              <a:t>”</a:t>
            </a:r>
            <a:r>
              <a:rPr lang="en-US" sz="2400" dirty="0">
                <a:cs typeface="Times New Roman" charset="0"/>
              </a:rPr>
              <a:t>  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Ross Anderson</a:t>
            </a:r>
          </a:p>
          <a:p>
            <a:pPr lvl="1" indent="-342900" defTabSz="914400"/>
            <a:endParaRPr lang="en-US" sz="2400" b="0" i="0" dirty="0">
              <a:cs typeface="Times New Roman" charset="0"/>
            </a:endParaRPr>
          </a:p>
          <a:p>
            <a:pPr marL="342900" indent="-342900" defTabSz="914400"/>
            <a:endParaRPr lang="en-US" sz="2800" b="0" i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Hard drive </a:t>
            </a:r>
            <a:r>
              <a:rPr lang="en-US" dirty="0" smtClean="0">
                <a:latin typeface="Arial" charset="0"/>
              </a:rPr>
              <a:t>encryption</a:t>
            </a:r>
          </a:p>
          <a:p>
            <a:pPr marL="742950" lvl="2" indent="-342900"/>
            <a:r>
              <a:rPr lang="en-US" dirty="0" err="1" smtClean="0">
                <a:latin typeface="Arial" charset="0"/>
              </a:rPr>
              <a:t>BitLocker</a:t>
            </a:r>
            <a:r>
              <a:rPr lang="en-US" dirty="0" smtClean="0">
                <a:latin typeface="Arial" charset="0"/>
              </a:rPr>
              <a:t> in Windows 8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Arial" charset="0"/>
              </a:rPr>
              <a:t>Trustworthy OS</a:t>
            </a:r>
          </a:p>
          <a:p>
            <a:pPr marL="742950" lvl="2" indent="-342900"/>
            <a:r>
              <a:rPr lang="en-US" dirty="0" smtClean="0">
                <a:latin typeface="Arial" charset="0"/>
              </a:rPr>
              <a:t>Google’s </a:t>
            </a:r>
            <a:r>
              <a:rPr lang="en-US" dirty="0" err="1" smtClean="0">
                <a:latin typeface="Arial" charset="0"/>
              </a:rPr>
              <a:t>Chromebook</a:t>
            </a:r>
            <a:r>
              <a:rPr lang="en-US" dirty="0" smtClean="0">
                <a:latin typeface="Arial" charset="0"/>
              </a:rPr>
              <a:t> use TPM to prevent firmware rollback</a:t>
            </a:r>
          </a:p>
          <a:p>
            <a:pPr marL="342900" lvl="1" indent="-342900">
              <a:buFont typeface="Arial"/>
              <a:buChar char="•"/>
            </a:pPr>
            <a:endParaRPr lang="en-US" dirty="0">
              <a:latin typeface="Arial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Arial" charset="0"/>
              </a:rPr>
              <a:t>Potential applications:</a:t>
            </a:r>
          </a:p>
          <a:p>
            <a:pPr lvl="1">
              <a:buClr>
                <a:schemeClr val="accent2"/>
              </a:buClr>
              <a:buSzPct val="100000"/>
              <a:buFont typeface="Times" charset="0"/>
              <a:buChar char="•"/>
            </a:pPr>
            <a:r>
              <a:rPr lang="en-US" dirty="0">
                <a:latin typeface="Arial" charset="0"/>
              </a:rPr>
              <a:t>DRM</a:t>
            </a:r>
          </a:p>
          <a:p>
            <a:pPr lvl="1">
              <a:buClr>
                <a:schemeClr val="accent2"/>
              </a:buClr>
              <a:buSzPct val="100000"/>
              <a:buFont typeface="Times" charset="0"/>
              <a:buChar char="•"/>
            </a:pPr>
            <a:r>
              <a:rPr lang="en-US" dirty="0">
                <a:latin typeface="Arial" charset="0"/>
              </a:rPr>
              <a:t>Fighting pirate software</a:t>
            </a:r>
          </a:p>
          <a:p>
            <a:pPr marL="742950" lvl="2" indent="-342900"/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9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>
            <a:normAutofit fontScale="90000"/>
          </a:bodyPr>
          <a:lstStyle/>
          <a:p>
            <a:r>
              <a:rPr lang="en-US" sz="4400"/>
              <a:t>BitLocker™ Drive Encryption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0813"/>
            <a:ext cx="8388350" cy="5086350"/>
          </a:xfrm>
        </p:spPr>
        <p:txBody>
          <a:bodyPr>
            <a:normAutofit/>
          </a:bodyPr>
          <a:lstStyle/>
          <a:p>
            <a:pPr marL="406400" indent="-406400"/>
            <a:r>
              <a:rPr lang="en-US" sz="2400" dirty="0" err="1"/>
              <a:t>BitLocker</a:t>
            </a:r>
            <a:r>
              <a:rPr lang="en-US" sz="2400" dirty="0"/>
              <a:t>™ Drive Encryption gives you improved data protection on your </a:t>
            </a:r>
            <a:r>
              <a:rPr lang="en-US" sz="2400" dirty="0" smtClean="0"/>
              <a:t>Windows</a:t>
            </a:r>
            <a:endParaRPr lang="en-US" sz="2400" dirty="0"/>
          </a:p>
          <a:p>
            <a:pPr marL="747713" lvl="1" indent="-339725"/>
            <a:r>
              <a:rPr lang="en-US" sz="2000" dirty="0"/>
              <a:t>Notebooks – Often stolen, easily lost in transit</a:t>
            </a:r>
          </a:p>
          <a:p>
            <a:pPr marL="747713" lvl="1" indent="-339725"/>
            <a:r>
              <a:rPr lang="en-US" sz="2000" dirty="0"/>
              <a:t>Desktops – Often stolen, difficult to safely decommission</a:t>
            </a:r>
          </a:p>
          <a:p>
            <a:pPr marL="747713" lvl="1" indent="-339725"/>
            <a:r>
              <a:rPr lang="en-US" sz="2000" dirty="0"/>
              <a:t>Servers – High value targets, often kept in insecure locations</a:t>
            </a:r>
          </a:p>
          <a:p>
            <a:pPr marL="747713" lvl="1" indent="-339725"/>
            <a:r>
              <a:rPr lang="en-US" sz="2000" dirty="0"/>
              <a:t>All three can contain very sensitive IP and customer data</a:t>
            </a:r>
          </a:p>
          <a:p>
            <a:pPr marL="406400" indent="-406400"/>
            <a:r>
              <a:rPr lang="en-US" sz="2400" dirty="0"/>
              <a:t>Designed to provide a </a:t>
            </a:r>
            <a:r>
              <a:rPr lang="en-US" sz="2400" b="1" dirty="0"/>
              <a:t>transparent user experience </a:t>
            </a:r>
            <a:r>
              <a:rPr lang="en-US" sz="2400" dirty="0"/>
              <a:t>that requires little to no interaction on a protected system</a:t>
            </a:r>
          </a:p>
          <a:p>
            <a:pPr marL="406400" indent="-406400"/>
            <a:r>
              <a:rPr lang="en-US" sz="2400" dirty="0"/>
              <a:t>Prevents thieves from using another OS or software hacking tool to break OS file and system protections</a:t>
            </a:r>
          </a:p>
          <a:p>
            <a:pPr marL="747713" lvl="1" indent="-339725"/>
            <a:r>
              <a:rPr lang="en-US" sz="2000" dirty="0"/>
              <a:t>Prevents offline viewing of user data and OS files</a:t>
            </a:r>
          </a:p>
          <a:p>
            <a:pPr marL="747713" lvl="1" indent="-339725"/>
            <a:r>
              <a:rPr lang="en-US" sz="2000" dirty="0"/>
              <a:t>Provides enhanced data protection and boot validation </a:t>
            </a:r>
            <a:br>
              <a:rPr lang="en-US" sz="2000" dirty="0"/>
            </a:br>
            <a:r>
              <a:rPr lang="en-US" sz="2000" dirty="0"/>
              <a:t>through use of a Trusted Platform Module (TPM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804863"/>
          </a:xfrm>
        </p:spPr>
        <p:txBody>
          <a:bodyPr/>
          <a:lstStyle/>
          <a:p>
            <a:r>
              <a:rPr lang="en-US" sz="3200"/>
              <a:t>BitLocker™ Drive Encryption Architecture</a:t>
            </a:r>
            <a:br>
              <a:rPr lang="en-US" sz="3200"/>
            </a:br>
            <a:r>
              <a:rPr lang="en-US" sz="2000">
                <a:solidFill>
                  <a:schemeClr val="accent1"/>
                </a:solidFill>
              </a:rPr>
              <a:t>Static Root of Trust Measurement of boot components</a:t>
            </a:r>
          </a:p>
        </p:txBody>
      </p:sp>
      <p:graphicFrame>
        <p:nvGraphicFramePr>
          <p:cNvPr id="5734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1463" y="1447800"/>
          <a:ext cx="8720137" cy="456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Visio" r:id="rId4" imgW="12554065" imgH="6394399" progId="Visio.Drawing.11">
                  <p:embed/>
                </p:oleObj>
              </mc:Choice>
              <mc:Fallback>
                <p:oleObj name="Visio" r:id="rId4" imgW="12554065" imgH="63943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447800"/>
                        <a:ext cx="8720137" cy="456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cap="flat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565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r>
              <a:rPr lang="en-US" sz="4400"/>
              <a:t>Disk Layout And Key Storage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20813"/>
            <a:ext cx="4117975" cy="1990725"/>
          </a:xfrm>
        </p:spPr>
        <p:txBody>
          <a:bodyPr/>
          <a:lstStyle/>
          <a:p>
            <a:pPr marL="285750" indent="-285750">
              <a:buFont typeface="Wingdings" charset="0"/>
              <a:buNone/>
            </a:pPr>
            <a:r>
              <a:rPr lang="en-US" sz="1800">
                <a:solidFill>
                  <a:schemeClr val="accent1"/>
                </a:solidFill>
              </a:rPr>
              <a:t>OS Volume</a:t>
            </a:r>
            <a:r>
              <a:rPr lang="en-US" sz="1800"/>
              <a:t> Contains</a:t>
            </a:r>
          </a:p>
          <a:p>
            <a:pPr marL="285750" indent="-285750"/>
            <a:r>
              <a:rPr lang="en-US" sz="1800"/>
              <a:t>Encrypted OS</a:t>
            </a:r>
          </a:p>
          <a:p>
            <a:pPr marL="285750" indent="-285750"/>
            <a:r>
              <a:rPr lang="en-US" sz="1800"/>
              <a:t>Encrypted Page File</a:t>
            </a:r>
          </a:p>
          <a:p>
            <a:pPr marL="285750" indent="-285750"/>
            <a:r>
              <a:rPr lang="en-US" sz="1800"/>
              <a:t>Encrypted Temp Files</a:t>
            </a:r>
          </a:p>
          <a:p>
            <a:pPr marL="285750" indent="-285750"/>
            <a:r>
              <a:rPr lang="en-US" sz="1800"/>
              <a:t>Encrypted Data</a:t>
            </a:r>
          </a:p>
          <a:p>
            <a:pPr marL="285750" indent="-285750"/>
            <a:r>
              <a:rPr lang="en-US" sz="1800"/>
              <a:t>Encrypted Hibernation File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420813"/>
            <a:ext cx="4117975" cy="2320925"/>
          </a:xfrm>
        </p:spPr>
        <p:txBody>
          <a:bodyPr/>
          <a:lstStyle/>
          <a:p>
            <a:pPr marL="292100" indent="-292100">
              <a:buFont typeface="Wingdings" charset="0"/>
              <a:buNone/>
            </a:pPr>
            <a:r>
              <a:rPr lang="en-US" sz="1800" i="1">
                <a:solidFill>
                  <a:schemeClr val="accent1"/>
                </a:solidFill>
              </a:rPr>
              <a:t>Where</a:t>
            </a:r>
            <a:r>
              <a:rPr lang="ja-JP" altLang="en-US" sz="1800" i="1">
                <a:solidFill>
                  <a:schemeClr val="accent1"/>
                </a:solidFill>
                <a:latin typeface="Arial"/>
              </a:rPr>
              <a:t>’</a:t>
            </a:r>
            <a:r>
              <a:rPr lang="en-US" sz="1800" i="1">
                <a:solidFill>
                  <a:schemeClr val="accent1"/>
                </a:solidFill>
              </a:rPr>
              <a:t>s the Encryption Key?</a:t>
            </a:r>
          </a:p>
          <a:p>
            <a:pPr marL="292100" indent="-292100">
              <a:buFont typeface="Wingdings" charset="0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SRK</a:t>
            </a:r>
            <a:r>
              <a:rPr lang="en-US" sz="1800"/>
              <a:t> (Storage Root Key)</a:t>
            </a:r>
            <a:br>
              <a:rPr lang="en-US" sz="1800"/>
            </a:br>
            <a:r>
              <a:rPr lang="en-US" sz="1800"/>
              <a:t>contained in TPM </a:t>
            </a:r>
          </a:p>
          <a:p>
            <a:pPr marL="292100" indent="-292100">
              <a:buFont typeface="Wingdings" charset="0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SRK</a:t>
            </a:r>
            <a:r>
              <a:rPr lang="en-US" sz="1800"/>
              <a:t> encrypts </a:t>
            </a:r>
            <a:r>
              <a:rPr lang="en-US" sz="1800">
                <a:solidFill>
                  <a:schemeClr val="accent1"/>
                </a:solidFill>
              </a:rPr>
              <a:t>FVEK</a:t>
            </a:r>
            <a:r>
              <a:rPr lang="en-US" sz="1800"/>
              <a:t> (Full Volume Encryption Key) protected by TPM/PIN/USB Storage Device</a:t>
            </a:r>
          </a:p>
          <a:p>
            <a:pPr marL="292100" indent="-292100">
              <a:buFont typeface="Wingdings" charset="0"/>
              <a:buAutoNum type="arabicPeriod"/>
            </a:pPr>
            <a:r>
              <a:rPr lang="en-US" sz="1800">
                <a:solidFill>
                  <a:schemeClr val="accent1"/>
                </a:solidFill>
              </a:rPr>
              <a:t>FVEK</a:t>
            </a:r>
            <a:r>
              <a:rPr lang="en-US" sz="1800"/>
              <a:t> stored (encrypted by </a:t>
            </a:r>
            <a:r>
              <a:rPr lang="en-US" sz="1800">
                <a:solidFill>
                  <a:schemeClr val="accent1"/>
                </a:solidFill>
              </a:rPr>
              <a:t>SRK</a:t>
            </a:r>
            <a:r>
              <a:rPr lang="en-US" sz="1800"/>
              <a:t>) on hard drive in the </a:t>
            </a:r>
            <a:r>
              <a:rPr lang="en-US" sz="1800">
                <a:solidFill>
                  <a:schemeClr val="accent1"/>
                </a:solidFill>
              </a:rPr>
              <a:t>OS Volume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00170"/>
              </p:ext>
            </p:extLst>
          </p:nvPr>
        </p:nvGraphicFramePr>
        <p:xfrm>
          <a:off x="387350" y="4086225"/>
          <a:ext cx="3217863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Chart" r:id="rId4" imgW="5156200" imgH="4064000" progId="MSGraph.Chart.8">
                  <p:embed followColorScheme="full"/>
                </p:oleObj>
              </mc:Choice>
              <mc:Fallback>
                <p:oleObj name="Chart" r:id="rId4" imgW="5156200" imgH="40640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086225"/>
                        <a:ext cx="3217863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07763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574925" y="5248275"/>
            <a:ext cx="723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System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257300" y="464185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OS Volume</a:t>
            </a:r>
          </a:p>
        </p:txBody>
      </p:sp>
      <p:pic>
        <p:nvPicPr>
          <p:cNvPr id="58376" name="Picture 8" descr="top curving arrow teal p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129088"/>
            <a:ext cx="4343400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7" name="Picture 9" descr="secure lock and 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054475"/>
            <a:ext cx="581025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632200" y="5527675"/>
            <a:ext cx="36576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5372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2D46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System Volume</a:t>
            </a:r>
            <a:r>
              <a:rPr 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 Contains:</a:t>
            </a:r>
          </a:p>
          <a:p>
            <a:pPr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MBR, Boot manager, Boot Utilities</a:t>
            </a:r>
          </a:p>
          <a:p>
            <a:pPr defTabSz="914400" fontAlgn="base">
              <a:spcBef>
                <a:spcPct val="1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(Unencrypted, small)</a:t>
            </a:r>
          </a:p>
        </p:txBody>
      </p:sp>
      <p:grpSp>
        <p:nvGrpSpPr>
          <p:cNvPr id="58379" name="Group 11"/>
          <p:cNvGrpSpPr>
            <a:grpSpLocks/>
          </p:cNvGrpSpPr>
          <p:nvPr/>
        </p:nvGrpSpPr>
        <p:grpSpPr bwMode="auto">
          <a:xfrm>
            <a:off x="7129463" y="4433888"/>
            <a:ext cx="1087437" cy="488950"/>
            <a:chOff x="4272" y="2285"/>
            <a:chExt cx="912" cy="869"/>
          </a:xfrm>
        </p:grpSpPr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4272" y="2285"/>
            <a:ext cx="912" cy="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4" name="Visio" r:id="rId8" imgW="437434" imgH="416966" progId="Visio.Drawing.11">
                    <p:embed/>
                  </p:oleObj>
                </mc:Choice>
                <mc:Fallback>
                  <p:oleObj name="Visio" r:id="rId8" imgW="437434" imgH="41696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85"/>
                          <a:ext cx="912" cy="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127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381" name="Picture 13" descr="secure 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496"/>
              <a:ext cx="306" cy="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2959100" y="4373563"/>
            <a:ext cx="228600" cy="2286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824413" y="5006975"/>
            <a:ext cx="228600" cy="2286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049838" y="4937125"/>
            <a:ext cx="80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FVEK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7278688" y="5006975"/>
            <a:ext cx="228600" cy="2286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7500938" y="4938713"/>
            <a:ext cx="1204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SRK</a:t>
            </a:r>
          </a:p>
        </p:txBody>
      </p:sp>
    </p:spTree>
    <p:extLst>
      <p:ext uri="{BB962C8B-B14F-4D97-AF65-F5344CB8AC3E}">
        <p14:creationId xmlns:p14="http://schemas.microsoft.com/office/powerpoint/2010/main" val="28719358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95263" y="1057275"/>
            <a:ext cx="4518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BitLocker™ offers a spectrum of protection, allowing an organization to customize according to its own needs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Spectrum of Protection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959475" y="1601788"/>
            <a:ext cx="1901825" cy="45815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anchorCtr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TPM Only</a:t>
            </a:r>
            <a:endParaRPr lang="en-US" sz="2200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it is</a:t>
            </a:r>
            <a:r>
              <a:rPr lang="ja-JP" alt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”</a:t>
            </a:r>
            <a:endParaRPr lang="en-US" sz="1600" i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i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i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i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Protects Against: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Most SW attacks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Vulnerable To: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 attacks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User Must: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N/A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 user impact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2032000"/>
            <a:ext cx="581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056063" y="2178050"/>
            <a:ext cx="1901825" cy="4008438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b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TPM + PIN</a:t>
            </a:r>
            <a:endParaRPr lang="en-US" sz="2200" b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it is + what you know</a:t>
            </a:r>
            <a:r>
              <a:rPr lang="ja-JP" alt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”</a:t>
            </a:r>
            <a:endParaRPr lang="en-US" sz="1600" i="1" u="sng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Protects Against: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Many HW attacks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Vulnerable To: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 attacks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User Must: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Enter PIN to boot</a:t>
            </a:r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2628900"/>
            <a:ext cx="15906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2149475" y="2589213"/>
            <a:ext cx="1901825" cy="3595687"/>
            <a:chOff x="1348" y="1793"/>
            <a:chExt cx="1198" cy="2385"/>
          </a:xfrm>
        </p:grpSpPr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348" y="1793"/>
              <a:ext cx="1198" cy="238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640080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USB Only</a:t>
              </a:r>
              <a:endParaRPr lang="en-US" sz="2200" b="1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“</a:t>
              </a:r>
              <a:r>
                <a:rPr 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What you have</a:t>
              </a:r>
              <a:r>
                <a:rPr lang="ja-JP" alt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”</a:t>
              </a:r>
              <a:endParaRPr 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i="1" u="sng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Protects Against: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HW attacks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Vulnerable To: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Stolen USB key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No boot validation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User Must: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 USB key</a:t>
              </a:r>
              <a:endParaRPr lang="en-US" sz="1700" b="1" smtClean="0">
                <a:solidFill>
                  <a:srgbClr val="FF33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8602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" y="1836"/>
              <a:ext cx="52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56078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56078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247650" y="2587625"/>
            <a:ext cx="1901825" cy="3595688"/>
            <a:chOff x="3791" y="1204"/>
            <a:chExt cx="1198" cy="2385"/>
          </a:xfrm>
        </p:grpSpPr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3791" y="1204"/>
              <a:ext cx="1198" cy="238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640080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TPM + USB</a:t>
              </a:r>
              <a:endParaRPr lang="en-US" sz="2200" b="1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“</a:t>
              </a:r>
              <a:r>
                <a:rPr 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What it is + what you have</a:t>
              </a:r>
              <a:r>
                <a:rPr lang="ja-JP" altLang="en-US" sz="1600" i="1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”</a:t>
              </a:r>
              <a:endParaRPr lang="en-US" sz="1600" i="1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Protects Against: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HW attacks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Vulnerable To: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Stolen USB key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User Must: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 USB key</a:t>
              </a:r>
              <a:endParaRPr lang="en-US" sz="1700" b="1" smtClean="0">
                <a:solidFill>
                  <a:srgbClr val="FF33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8602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" y="1243"/>
              <a:ext cx="990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56078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56078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86030" name="AutoShape 14"/>
          <p:cNvSpPr>
            <a:spLocks noChangeArrowheads="1"/>
          </p:cNvSpPr>
          <p:nvPr/>
        </p:nvSpPr>
        <p:spPr bwMode="auto">
          <a:xfrm rot="10800000">
            <a:off x="7972425" y="484188"/>
            <a:ext cx="1000125" cy="5503862"/>
          </a:xfrm>
          <a:prstGeom prst="downArrow">
            <a:avLst>
              <a:gd name="adj1" fmla="val 50000"/>
              <a:gd name="adj2" fmla="val 76637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Ease of  Deployment / Maintenance</a:t>
            </a:r>
          </a:p>
        </p:txBody>
      </p:sp>
    </p:spTree>
    <p:extLst>
      <p:ext uri="{BB962C8B-B14F-4D97-AF65-F5344CB8AC3E}">
        <p14:creationId xmlns:p14="http://schemas.microsoft.com/office/powerpoint/2010/main" val="3791054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Hardware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tokens</a:t>
            </a:r>
          </a:p>
          <a:p>
            <a:r>
              <a:rPr lang="en-US" dirty="0" smtClean="0"/>
              <a:t>RSA </a:t>
            </a:r>
            <a:r>
              <a:rPr lang="en-US" dirty="0" err="1" smtClean="0"/>
              <a:t>SecureID</a:t>
            </a:r>
            <a:endParaRPr lang="en-US" dirty="0" smtClean="0"/>
          </a:p>
          <a:p>
            <a:r>
              <a:rPr lang="en-US" dirty="0" smtClean="0"/>
              <a:t>Smart Cards</a:t>
            </a:r>
          </a:p>
          <a:p>
            <a:r>
              <a:rPr lang="en-US" dirty="0" smtClean="0"/>
              <a:t>CPU-level techniques</a:t>
            </a:r>
          </a:p>
          <a:p>
            <a:r>
              <a:rPr lang="en-US" dirty="0" smtClean="0"/>
              <a:t>Encryption disks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cTPM</a:t>
            </a:r>
            <a:r>
              <a:rPr lang="en-US" dirty="0"/>
              <a:t>: A Cloud TPM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</a:t>
            </a:r>
            <a:r>
              <a:rPr lang="en-US" dirty="0"/>
              <a:t>-Device Trusted Applications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Slides from authors at NSDI’14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RandyFort, Trusted Platform Modules</a:t>
            </a:r>
            <a:r>
              <a:rPr lang="en-US" sz="2400" dirty="0"/>
              <a:t>, class </a:t>
            </a:r>
            <a:r>
              <a:rPr lang="en-US" sz="2400" dirty="0" smtClean="0"/>
              <a:t>lecture</a:t>
            </a:r>
            <a:endParaRPr lang="en-US" sz="2400" dirty="0" smtClean="0">
              <a:sym typeface="Wingdings" charset="0"/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Wingdings" charset="0"/>
                <a:hlinkClick r:id="rId3"/>
              </a:rPr>
              <a:t>Shon Eizenhoefer, </a:t>
            </a:r>
            <a:r>
              <a:rPr lang="en-US" sz="2400" dirty="0">
                <a:hlinkClick r:id="rId3"/>
              </a:rPr>
              <a:t>BitLocker™ Drive Encryption Hardware Enhanced Data Protection</a:t>
            </a:r>
            <a:endParaRPr lang="en-US" sz="2400" dirty="0" smtClean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implement security protection mechanisms in hardware</a:t>
            </a:r>
          </a:p>
          <a:p>
            <a:pPr lvl="1"/>
            <a:r>
              <a:rPr lang="en-US" dirty="0" smtClean="0"/>
              <a:t>E.g., design trusted hardware, as opposed to (in addition to) trusted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Trusted </a:t>
            </a:r>
            <a:r>
              <a:rPr lang="en-US" dirty="0" smtClean="0">
                <a:latin typeface="Times New Roman" charset="0"/>
              </a:rPr>
              <a:t>or </a:t>
            </a:r>
            <a:r>
              <a:rPr lang="en-US" dirty="0">
                <a:latin typeface="Times New Roman" charset="0"/>
              </a:rPr>
              <a:t>Trustworthy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A component of a system is trusted means that 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security of the system depends on 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failure of component can break the security policy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determined by its role in the system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 </a:t>
            </a:r>
            <a:r>
              <a:rPr lang="en-US" dirty="0">
                <a:latin typeface="Arial" charset="0"/>
              </a:rPr>
              <a:t>component is trustworthy means that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component deserves to be trusted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e.g., it is implemented correctly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determined by intrinsic properties of the component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990600" y="5972377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Trusted </a:t>
            </a:r>
            <a:r>
              <a:rPr lang="en-US" sz="2800" dirty="0" smtClean="0"/>
              <a:t>or trustworthy computation?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Hardware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>
                <a:latin typeface="Arial"/>
              </a:rPr>
              <a:t>Software security: software protect software!</a:t>
            </a:r>
          </a:p>
          <a:p>
            <a:pPr lvl="1"/>
            <a:r>
              <a:rPr lang="en-US" altLang="ja-JP" dirty="0" smtClean="0">
                <a:latin typeface="Arial"/>
              </a:rPr>
              <a:t>Vulnerable to attacks</a:t>
            </a:r>
          </a:p>
          <a:p>
            <a:pPr lvl="2"/>
            <a:r>
              <a:rPr lang="en-US" altLang="ja-JP" dirty="0" smtClean="0">
                <a:latin typeface="Arial"/>
              </a:rPr>
              <a:t>Is the antivirus/hardware untouched? </a:t>
            </a:r>
          </a:p>
          <a:p>
            <a:pPr lvl="1"/>
            <a:r>
              <a:rPr lang="en-US" altLang="ja-JP" dirty="0" smtClean="0">
                <a:latin typeface="Arial"/>
              </a:rPr>
              <a:t>Easy infiltration</a:t>
            </a:r>
          </a:p>
          <a:p>
            <a:pPr lvl="1"/>
            <a:r>
              <a:rPr lang="en-US" altLang="ja-JP" dirty="0" smtClean="0">
                <a:latin typeface="Arial"/>
              </a:rPr>
              <a:t>Fast spread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 smtClean="0"/>
              <a:t>Hardware security: hardware protect software</a:t>
            </a:r>
          </a:p>
          <a:p>
            <a:pPr lvl="1"/>
            <a:r>
              <a:rPr lang="en-US" dirty="0" smtClean="0"/>
              <a:t>Attacks need physical access</a:t>
            </a:r>
          </a:p>
          <a:p>
            <a:pPr lvl="1"/>
            <a:r>
              <a:rPr lang="en-US" dirty="0" smtClean="0"/>
              <a:t>Software infiltration much more difficult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Platform </a:t>
            </a:r>
            <a:r>
              <a:rPr lang="en-US" dirty="0" smtClean="0"/>
              <a:t>Module (</a:t>
            </a:r>
            <a:r>
              <a:rPr lang="en-US" dirty="0" smtClean="0">
                <a:cs typeface="Times New Roman" charset="0"/>
              </a:rPr>
              <a:t>TPM)</a:t>
            </a:r>
            <a:endParaRPr lang="en-US" dirty="0">
              <a:cs typeface="Times New Roman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465263"/>
            <a:ext cx="8210550" cy="2143125"/>
          </a:xfrm>
        </p:spPr>
        <p:txBody>
          <a:bodyPr>
            <a:normAutofit lnSpcReduction="10000"/>
          </a:bodyPr>
          <a:lstStyle/>
          <a:p>
            <a:r>
              <a:rPr lang="en-US" sz="3200" b="0" i="0">
                <a:cs typeface="Times New Roman" charset="0"/>
              </a:rPr>
              <a:t>A chip integrated into the platform</a:t>
            </a:r>
          </a:p>
          <a:p>
            <a:r>
              <a:rPr lang="en-US" sz="3200" b="0" i="0">
                <a:cs typeface="Times New Roman" charset="0"/>
              </a:rPr>
              <a:t>The (alleged) purpose is to provide more security</a:t>
            </a:r>
          </a:p>
          <a:p>
            <a:r>
              <a:rPr lang="en-US" sz="3200" b="0" i="0">
                <a:cs typeface="Times New Roman" charset="0"/>
              </a:rPr>
              <a:t>It is a </a:t>
            </a:r>
            <a:r>
              <a:rPr lang="en-US" sz="3200" b="0" u="sng">
                <a:cs typeface="Times New Roman" charset="0"/>
              </a:rPr>
              <a:t>separate trusted</a:t>
            </a:r>
            <a:r>
              <a:rPr lang="en-US" sz="3200" b="0" i="0">
                <a:cs typeface="Times New Roman" charset="0"/>
              </a:rPr>
              <a:t> co-processor</a:t>
            </a:r>
          </a:p>
        </p:txBody>
      </p:sp>
      <p:pic>
        <p:nvPicPr>
          <p:cNvPr id="181252" name="Picture 4" descr="tpm_chi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3989388"/>
            <a:ext cx="3186112" cy="2720975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790575" y="4210050"/>
            <a:ext cx="43434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sz="1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TPM represents a separate trusted coprocessor, whose state cannot be compromised by potentially malicious host system software.</a:t>
            </a:r>
            <a:r>
              <a:rPr lang="ja-JP" altLang="en-US" sz="1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endParaRPr lang="en-US" sz="1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IBM Research Report </a:t>
            </a:r>
          </a:p>
          <a:p>
            <a:pPr>
              <a:spcBef>
                <a:spcPct val="50000"/>
              </a:spcBef>
            </a:pPr>
            <a:endParaRPr lang="en-US" sz="1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0075" y="1000125"/>
            <a:ext cx="7559675" cy="53181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Times New Roman" charset="0"/>
              </a:rPr>
              <a:t>The Trusted Computing Group</a:t>
            </a:r>
          </a:p>
        </p:txBody>
      </p:sp>
      <p:sp>
        <p:nvSpPr>
          <p:cNvPr id="19149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95338" y="1998663"/>
            <a:ext cx="7553325" cy="38735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3200" b="0" i="0" dirty="0"/>
              <a:t>The Trusted Computing </a:t>
            </a:r>
            <a:r>
              <a:rPr lang="en-US" sz="3200" b="0" i="0" dirty="0" smtClean="0"/>
              <a:t>Group (TCG) </a:t>
            </a:r>
            <a:r>
              <a:rPr lang="en-US" sz="3200" b="0" i="0" dirty="0"/>
              <a:t>is a non-profit industry consortium, which develops hardware and software standards.  It is funded by many member companies, including IBM, Intel, AMD, Microsoft, Sony, Sun, and HP among others.</a:t>
            </a:r>
          </a:p>
          <a:p>
            <a:pPr marL="0" indent="0">
              <a:buFontTx/>
              <a:buNone/>
            </a:pPr>
            <a:endParaRPr lang="en-US" sz="3200" b="0" i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7700"/>
            <a:ext cx="7312025" cy="3190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/>
              <a:t>Attestation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411538"/>
          </a:xfrm>
        </p:spPr>
        <p:txBody>
          <a:bodyPr>
            <a:normAutofit fontScale="85000" lnSpcReduction="10000"/>
          </a:bodyPr>
          <a:lstStyle/>
          <a:p>
            <a:r>
              <a:rPr lang="en-US" sz="3200" b="0" i="0" dirty="0">
                <a:cs typeface="Times New Roman" charset="0"/>
              </a:rPr>
              <a:t>The TPM's most controversial feature is attestation, the ability to measure the state of a computer and send a signed message certifying that particular hardware or software is or isn't present</a:t>
            </a:r>
            <a:r>
              <a:rPr lang="en-US" sz="3200" b="0" i="0" dirty="0" smtClean="0">
                <a:cs typeface="Times New Roman" charset="0"/>
              </a:rPr>
              <a:t>.</a:t>
            </a:r>
          </a:p>
          <a:p>
            <a:r>
              <a:rPr lang="en-US" sz="3200" b="0" i="0" dirty="0" smtClean="0">
                <a:cs typeface="Times New Roman" charset="0"/>
              </a:rPr>
              <a:t> </a:t>
            </a:r>
          </a:p>
          <a:p>
            <a:r>
              <a:rPr lang="en-US" dirty="0">
                <a:latin typeface="Arial" charset="0"/>
              </a:rPr>
              <a:t>Controversial</a:t>
            </a:r>
          </a:p>
          <a:p>
            <a:pPr lvl="1"/>
            <a:r>
              <a:rPr lang="en-US" dirty="0">
                <a:latin typeface="Arial" charset="0"/>
              </a:rPr>
              <a:t>Provide features that can be used to secure hardware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against</a:t>
            </a:r>
            <a:r>
              <a:rPr lang="en-US" dirty="0">
                <a:latin typeface="Arial" charset="0"/>
              </a:rPr>
              <a:t> the owner</a:t>
            </a:r>
          </a:p>
          <a:p>
            <a:endParaRPr lang="en-US" sz="3200" b="0" i="0" dirty="0">
              <a:cs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7700"/>
            <a:ext cx="7312025" cy="319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57688"/>
          </a:xfrm>
        </p:spPr>
        <p:txBody>
          <a:bodyPr>
            <a:normAutofit lnSpcReduction="10000"/>
          </a:bodyPr>
          <a:lstStyle/>
          <a:p>
            <a:r>
              <a:rPr lang="en-US" sz="2800" b="0" i="0" dirty="0" smtClean="0">
                <a:cs typeface="Times New Roman" charset="0"/>
              </a:rPr>
              <a:t>Root key</a:t>
            </a:r>
          </a:p>
          <a:p>
            <a:r>
              <a:rPr lang="en-US" sz="2800" b="0" i="0" dirty="0" smtClean="0">
                <a:cs typeface="Times New Roman" charset="0"/>
              </a:rPr>
              <a:t>PKI </a:t>
            </a:r>
            <a:r>
              <a:rPr lang="en-US" sz="2800" b="0" i="0" dirty="0">
                <a:cs typeface="Times New Roman" charset="0"/>
              </a:rPr>
              <a:t>private keys could be stored in the </a:t>
            </a:r>
            <a:r>
              <a:rPr lang="en-US" sz="2800" b="0" i="0" dirty="0" smtClean="0">
                <a:cs typeface="Times New Roman" charset="0"/>
              </a:rPr>
              <a:t>chip</a:t>
            </a:r>
            <a:endParaRPr lang="en-US" sz="2800" b="0" i="0" dirty="0">
              <a:cs typeface="Times New Roman" charset="0"/>
            </a:endParaRPr>
          </a:p>
          <a:p>
            <a:r>
              <a:rPr lang="en-US" sz="2800" b="0" i="0" dirty="0">
                <a:cs typeface="Times New Roman" charset="0"/>
              </a:rPr>
              <a:t>PK signatures calculated in the chip itself, never visible outside</a:t>
            </a:r>
          </a:p>
          <a:p>
            <a:r>
              <a:rPr lang="en-US" sz="2800" b="0" i="0" dirty="0">
                <a:cs typeface="Times New Roman" charset="0"/>
              </a:rPr>
              <a:t>Random number generators</a:t>
            </a:r>
          </a:p>
          <a:p>
            <a:r>
              <a:rPr lang="en-US" sz="2800" b="0" i="0" dirty="0">
                <a:cs typeface="Times New Roman" charset="0"/>
              </a:rPr>
              <a:t>SHA-1 encryption</a:t>
            </a:r>
          </a:p>
          <a:p>
            <a:r>
              <a:rPr lang="en-US" sz="2800" b="0" i="0" dirty="0">
                <a:cs typeface="Times New Roman" charset="0"/>
              </a:rPr>
              <a:t>Monotonic counters</a:t>
            </a:r>
          </a:p>
          <a:p>
            <a:r>
              <a:rPr lang="en-US" sz="2800" b="0" i="0" dirty="0">
                <a:cs typeface="Times New Roman" charset="0"/>
              </a:rPr>
              <a:t>Process isolation (encrypted I/O, prevents keystroke loggers, screen </a:t>
            </a:r>
            <a:r>
              <a:rPr lang="en-US" sz="2800" b="0" i="0" dirty="0" smtClean="0">
                <a:cs typeface="Times New Roman" charset="0"/>
              </a:rPr>
              <a:t>scrapers)</a:t>
            </a:r>
            <a:endParaRPr lang="en-US" sz="2800" b="0" i="0" dirty="0">
              <a:cs typeface="Times New Roman" charset="0"/>
            </a:endParaRPr>
          </a:p>
          <a:p>
            <a:endParaRPr lang="en-US" sz="2800" b="0" i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TPMs allow a system to: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Gather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attest</a:t>
            </a:r>
            <a:r>
              <a:rPr lang="en-US" dirty="0"/>
              <a:t> system state</a:t>
            </a:r>
          </a:p>
          <a:p>
            <a:pPr lvl="1"/>
            <a:r>
              <a:rPr lang="en-US" dirty="0"/>
              <a:t>Store and generate </a:t>
            </a:r>
            <a:r>
              <a:rPr lang="en-US" dirty="0">
                <a:solidFill>
                  <a:schemeClr val="accent2"/>
                </a:solidFill>
              </a:rPr>
              <a:t>cryptographic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Prove platform </a:t>
            </a:r>
            <a:r>
              <a:rPr lang="en-US" dirty="0">
                <a:solidFill>
                  <a:schemeClr val="accent2"/>
                </a:solidFill>
              </a:rPr>
              <a:t>identity</a:t>
            </a:r>
            <a:endParaRPr lang="en-US" dirty="0"/>
          </a:p>
          <a:p>
            <a:endParaRPr lang="en-US" dirty="0" smtClean="0">
              <a:cs typeface="Times New Roman" charset="0"/>
            </a:endParaRPr>
          </a:p>
          <a:p>
            <a:r>
              <a:rPr lang="en-US" dirty="0" smtClean="0">
                <a:cs typeface="Times New Roman" charset="0"/>
              </a:rPr>
              <a:t>Prevents </a:t>
            </a:r>
            <a:r>
              <a:rPr lang="en-US" dirty="0">
                <a:cs typeface="Times New Roman" charset="0"/>
              </a:rPr>
              <a:t>unauthorized software</a:t>
            </a:r>
          </a:p>
          <a:p>
            <a:r>
              <a:rPr lang="en-US" dirty="0">
                <a:cs typeface="Times New Roman" charset="0"/>
              </a:rPr>
              <a:t>Helps prevent malware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nHec Template v10">
  <a:themeElements>
    <a:clrScheme name="WinHec Template v10 1">
      <a:dk1>
        <a:srgbClr val="000000"/>
      </a:dk1>
      <a:lt1>
        <a:srgbClr val="FFFFFF"/>
      </a:lt1>
      <a:dk2>
        <a:srgbClr val="00478E"/>
      </a:dk2>
      <a:lt2>
        <a:srgbClr val="F7AB3B"/>
      </a:lt2>
      <a:accent1>
        <a:srgbClr val="F2D468"/>
      </a:accent1>
      <a:accent2>
        <a:srgbClr val="F5862B"/>
      </a:accent2>
      <a:accent3>
        <a:srgbClr val="AAB1C6"/>
      </a:accent3>
      <a:accent4>
        <a:srgbClr val="DADADA"/>
      </a:accent4>
      <a:accent5>
        <a:srgbClr val="F7E6B9"/>
      </a:accent5>
      <a:accent6>
        <a:srgbClr val="DE7926"/>
      </a:accent6>
      <a:hlink>
        <a:srgbClr val="4FC95B"/>
      </a:hlink>
      <a:folHlink>
        <a:srgbClr val="40A1F2"/>
      </a:folHlink>
    </a:clrScheme>
    <a:fontScheme name="WinHec Template v1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WinHec Template v10 1">
        <a:dk1>
          <a:srgbClr val="000000"/>
        </a:dk1>
        <a:lt1>
          <a:srgbClr val="FFFFFF"/>
        </a:lt1>
        <a:dk2>
          <a:srgbClr val="00478E"/>
        </a:dk2>
        <a:lt2>
          <a:srgbClr val="F7AB3B"/>
        </a:lt2>
        <a:accent1>
          <a:srgbClr val="F2D468"/>
        </a:accent1>
        <a:accent2>
          <a:srgbClr val="F5862B"/>
        </a:accent2>
        <a:accent3>
          <a:srgbClr val="AAB1C6"/>
        </a:accent3>
        <a:accent4>
          <a:srgbClr val="DADADA"/>
        </a:accent4>
        <a:accent5>
          <a:srgbClr val="F7E6B9"/>
        </a:accent5>
        <a:accent6>
          <a:srgbClr val="DE7926"/>
        </a:accent6>
        <a:hlink>
          <a:srgbClr val="4FC95B"/>
        </a:hlink>
        <a:folHlink>
          <a:srgbClr val="40A1F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1100</Words>
  <Application>Microsoft Macintosh PowerPoint</Application>
  <PresentationFormat>On-screen Show (4:3)</PresentationFormat>
  <Paragraphs>232</Paragraphs>
  <Slides>19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WinHec Template v10</vt:lpstr>
      <vt:lpstr>Visio</vt:lpstr>
      <vt:lpstr>Chart</vt:lpstr>
      <vt:lpstr>Hardware Security: Trusted Platform Module</vt:lpstr>
      <vt:lpstr>Hardware Security</vt:lpstr>
      <vt:lpstr>Trusted or Trustworthy</vt:lpstr>
      <vt:lpstr>Why Hardware Security</vt:lpstr>
      <vt:lpstr>Trusted Platform Module (TPM)</vt:lpstr>
      <vt:lpstr>The Trusted Computing Group</vt:lpstr>
      <vt:lpstr>Attestation</vt:lpstr>
      <vt:lpstr>Components</vt:lpstr>
      <vt:lpstr>Goals</vt:lpstr>
      <vt:lpstr>TPM’s Novelty</vt:lpstr>
      <vt:lpstr>Limitations</vt:lpstr>
      <vt:lpstr>Real-World Applications</vt:lpstr>
      <vt:lpstr>BitLocker™ Drive Encryption</vt:lpstr>
      <vt:lpstr>BitLocker™ Drive Encryption Architecture Static Root of Trust Measurement of boot components</vt:lpstr>
      <vt:lpstr>Disk Layout And Key Storage</vt:lpstr>
      <vt:lpstr>Spectrum of Protection</vt:lpstr>
      <vt:lpstr>More Hardware Security</vt:lpstr>
      <vt:lpstr>cTPM: A Cloud TPM for  Cross-Device Trusted Applications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113</cp:revision>
  <dcterms:created xsi:type="dcterms:W3CDTF">2014-09-04T22:08:14Z</dcterms:created>
  <dcterms:modified xsi:type="dcterms:W3CDTF">2015-04-03T21:42:04Z</dcterms:modified>
</cp:coreProperties>
</file>