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256" r:id="rId2"/>
    <p:sldId id="278" r:id="rId3"/>
    <p:sldId id="279" r:id="rId4"/>
    <p:sldId id="280" r:id="rId5"/>
    <p:sldId id="282" r:id="rId6"/>
    <p:sldId id="283" r:id="rId7"/>
    <p:sldId id="281" r:id="rId8"/>
    <p:sldId id="284" r:id="rId9"/>
    <p:sldId id="285" r:id="rId10"/>
    <p:sldId id="286" r:id="rId11"/>
    <p:sldId id="287" r:id="rId12"/>
    <p:sldId id="288" r:id="rId13"/>
    <p:sldId id="289" r:id="rId14"/>
    <p:sldId id="290" r:id="rId15"/>
    <p:sldId id="293" r:id="rId16"/>
    <p:sldId id="294" r:id="rId17"/>
    <p:sldId id="295" r:id="rId18"/>
    <p:sldId id="310" r:id="rId19"/>
    <p:sldId id="296" r:id="rId20"/>
    <p:sldId id="312" r:id="rId21"/>
    <p:sldId id="301" r:id="rId22"/>
    <p:sldId id="302" r:id="rId23"/>
    <p:sldId id="303" r:id="rId24"/>
    <p:sldId id="305" r:id="rId25"/>
    <p:sldId id="306" r:id="rId26"/>
    <p:sldId id="307" r:id="rId27"/>
    <p:sldId id="308" r:id="rId28"/>
    <p:sldId id="309" r:id="rId29"/>
    <p:sldId id="311" r:id="rId30"/>
    <p:sldId id="27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32" autoAdjust="0"/>
  </p:normalViewPr>
  <p:slideViewPr>
    <p:cSldViewPr snapToGrid="0" snapToObjects="1">
      <p:cViewPr varScale="1">
        <p:scale>
          <a:sx n="61" d="100"/>
          <a:sy n="61" d="100"/>
        </p:scale>
        <p:origin x="-196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BFA9C2-33ED-1946-A78F-3D07EBC84E99}" type="datetimeFigureOut">
              <a:rPr lang="en-US" smtClean="0"/>
              <a:t>4/3/15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905B6C-F7E0-DB43-8778-16DE9F2393EA}" type="slidenum">
              <a:rPr lang="en-US" smtClean="0"/>
              <a:t>‹#›</a:t>
            </a:fld>
            <a:endParaRPr lang="en-US"/>
          </a:p>
        </p:txBody>
      </p:sp>
    </p:spTree>
    <p:extLst>
      <p:ext uri="{BB962C8B-B14F-4D97-AF65-F5344CB8AC3E}">
        <p14:creationId xmlns:p14="http://schemas.microsoft.com/office/powerpoint/2010/main" val="696392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A2BB2-55BD-C547-83FA-A7B6E195F757}" type="datetimeFigureOut">
              <a:rPr lang="en-US" smtClean="0"/>
              <a:t>4/3/15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5B641-E266-4444-A87F-F1B065D3B651}" type="slidenum">
              <a:rPr lang="en-US" smtClean="0"/>
              <a:t>‹#›</a:t>
            </a:fld>
            <a:endParaRPr lang="en-US"/>
          </a:p>
        </p:txBody>
      </p:sp>
    </p:spTree>
    <p:extLst>
      <p:ext uri="{BB962C8B-B14F-4D97-AF65-F5344CB8AC3E}">
        <p14:creationId xmlns:p14="http://schemas.microsoft.com/office/powerpoint/2010/main" val="2264806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applications.androidxiphone.com/android-permission-problems-free-privacy-protecto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gizmocrazed.com/2011/07/8-of-android-apps-leak-your-private-informati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www.google.com/url?sa=i&amp;rct=j&amp;q=&amp;esrc=s&amp;source=images&amp;cd=&amp;docid=prTYndjV0SZ22M&amp;tbnid=_Om0Gd6qdlnhAM:&amp;ved=0CAQQjB0&amp;url=http://sparkwiz.com/mobile/android/5-free-apps-to-boost-your-android-phone/&amp;ei=9fhuUZraG8f_igLNs4F4&amp;bvm=bv.45368065,d.cGE&amp;psig=AFQjCNHAXTGITWfPJP8Pf2rEs2aa1EGbFQ&amp;ust=1366313569775885"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http://</a:t>
            </a:r>
            <a:r>
              <a:rPr lang="en-US" dirty="0" err="1" smtClean="0"/>
              <a:t>www.idc.com</a:t>
            </a:r>
            <a:r>
              <a:rPr lang="en-US" dirty="0" smtClean="0"/>
              <a:t>/</a:t>
            </a:r>
            <a:r>
              <a:rPr lang="en-US" dirty="0" err="1" smtClean="0"/>
              <a:t>prodserv</a:t>
            </a:r>
            <a:r>
              <a:rPr lang="en-US" dirty="0" smtClean="0"/>
              <a:t>/smartphone-</a:t>
            </a:r>
            <a:r>
              <a:rPr lang="en-US" dirty="0" err="1" smtClean="0"/>
              <a:t>os</a:t>
            </a:r>
            <a:r>
              <a:rPr lang="en-US" dirty="0" smtClean="0"/>
              <a:t>-market-</a:t>
            </a:r>
            <a:r>
              <a:rPr lang="en-US" dirty="0" err="1" smtClean="0"/>
              <a:t>share.jsp</a:t>
            </a:r>
            <a:endParaRPr lang="en-US" dirty="0" smtClean="0"/>
          </a:p>
        </p:txBody>
      </p:sp>
    </p:spTree>
    <p:extLst>
      <p:ext uri="{BB962C8B-B14F-4D97-AF65-F5344CB8AC3E}">
        <p14:creationId xmlns:p14="http://schemas.microsoft.com/office/powerpoint/2010/main" val="1080850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100" b="0" i="0" u="none" strike="noStrike" kern="1200" baseline="0" dirty="0" smtClean="0">
                <a:solidFill>
                  <a:schemeClr val="tx1"/>
                </a:solidFill>
                <a:latin typeface="+mn-lt"/>
                <a:ea typeface="+mn-ea"/>
                <a:cs typeface="+mn-cs"/>
              </a:rPr>
              <a:t>The more likely cause of the overhead is the continual copying of taint tags as values are </a:t>
            </a:r>
            <a:r>
              <a:rPr lang="en-US" sz="1100" b="0" i="0" u="none" strike="noStrike" kern="1200" baseline="0" dirty="0" err="1" smtClean="0">
                <a:solidFill>
                  <a:schemeClr val="tx1"/>
                </a:solidFill>
                <a:latin typeface="+mn-lt"/>
                <a:ea typeface="+mn-ea"/>
                <a:cs typeface="+mn-cs"/>
              </a:rPr>
              <a:t>marshalled</a:t>
            </a:r>
            <a:r>
              <a:rPr lang="en-US" sz="1100" b="0" i="0" u="none" strike="noStrike" kern="1200" baseline="0" dirty="0" smtClean="0">
                <a:solidFill>
                  <a:schemeClr val="tx1"/>
                </a:solidFill>
                <a:latin typeface="+mn-lt"/>
                <a:ea typeface="+mn-ea"/>
                <a:cs typeface="+mn-cs"/>
              </a:rPr>
              <a:t> into and out of the parcel byte buffer.</a:t>
            </a:r>
            <a:endParaRPr lang="en-US" dirty="0"/>
          </a:p>
        </p:txBody>
      </p:sp>
    </p:spTree>
    <p:extLst>
      <p:ext uri="{BB962C8B-B14F-4D97-AF65-F5344CB8AC3E}">
        <p14:creationId xmlns:p14="http://schemas.microsoft.com/office/powerpoint/2010/main" val="194291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http://</a:t>
            </a:r>
            <a:r>
              <a:rPr lang="en-US" dirty="0" err="1" smtClean="0"/>
              <a:t>www.idc.com</a:t>
            </a:r>
            <a:r>
              <a:rPr lang="en-US" dirty="0" smtClean="0"/>
              <a:t>/</a:t>
            </a:r>
            <a:r>
              <a:rPr lang="en-US" dirty="0" err="1" smtClean="0"/>
              <a:t>prodserv</a:t>
            </a:r>
            <a:r>
              <a:rPr lang="en-US" dirty="0" smtClean="0"/>
              <a:t>/smartphone-</a:t>
            </a:r>
            <a:r>
              <a:rPr lang="en-US" dirty="0" err="1" smtClean="0"/>
              <a:t>os</a:t>
            </a:r>
            <a:r>
              <a:rPr lang="en-US" dirty="0" smtClean="0"/>
              <a:t>-market-</a:t>
            </a:r>
            <a:r>
              <a:rPr lang="en-US" dirty="0" err="1" smtClean="0"/>
              <a:t>share.jsp</a:t>
            </a:r>
            <a:endParaRPr lang="en-US" dirty="0" smtClean="0"/>
          </a:p>
        </p:txBody>
      </p:sp>
    </p:spTree>
    <p:extLst>
      <p:ext uri="{BB962C8B-B14F-4D97-AF65-F5344CB8AC3E}">
        <p14:creationId xmlns:p14="http://schemas.microsoft.com/office/powerpoint/2010/main" val="108085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5B641-E266-4444-A87F-F1B065D3B651}" type="slidenum">
              <a:rPr lang="en-US" smtClean="0"/>
              <a:t>7</a:t>
            </a:fld>
            <a:endParaRPr lang="en-US"/>
          </a:p>
        </p:txBody>
      </p:sp>
    </p:spTree>
    <p:extLst>
      <p:ext uri="{BB962C8B-B14F-4D97-AF65-F5344CB8AC3E}">
        <p14:creationId xmlns:p14="http://schemas.microsoft.com/office/powerpoint/2010/main" val="403568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www.f-secure.com</a:t>
            </a:r>
            <a:r>
              <a:rPr lang="en-US" dirty="0" smtClean="0"/>
              <a:t>/static/doc/</a:t>
            </a:r>
            <a:r>
              <a:rPr lang="en-US" dirty="0" err="1" smtClean="0"/>
              <a:t>labs_global</a:t>
            </a:r>
            <a:r>
              <a:rPr lang="en-US" dirty="0" smtClean="0"/>
              <a:t>/Research/Mobile%20Threat%20Report%20Q4%202012.pdf</a:t>
            </a:r>
            <a:endParaRPr lang="en-US" dirty="0"/>
          </a:p>
        </p:txBody>
      </p:sp>
      <p:sp>
        <p:nvSpPr>
          <p:cNvPr id="4" name="Slide Number Placeholder 3"/>
          <p:cNvSpPr>
            <a:spLocks noGrp="1"/>
          </p:cNvSpPr>
          <p:nvPr>
            <p:ph type="sldNum" sz="quarter" idx="10"/>
          </p:nvPr>
        </p:nvSpPr>
        <p:spPr/>
        <p:txBody>
          <a:bodyPr/>
          <a:lstStyle/>
          <a:p>
            <a:fld id="{E1A5B641-E266-4444-A87F-F1B065D3B651}" type="slidenum">
              <a:rPr lang="en-US" smtClean="0"/>
              <a:t>8</a:t>
            </a:fld>
            <a:endParaRPr lang="en-US"/>
          </a:p>
        </p:txBody>
      </p:sp>
    </p:spTree>
    <p:extLst>
      <p:ext uri="{BB962C8B-B14F-4D97-AF65-F5344CB8AC3E}">
        <p14:creationId xmlns:p14="http://schemas.microsoft.com/office/powerpoint/2010/main" val="327289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hlinkClick r:id="rId3"/>
              </a:rPr>
              <a:t>applications.androidxiphone.com</a:t>
            </a:r>
            <a:endParaRPr lang="en-US" dirty="0"/>
          </a:p>
        </p:txBody>
      </p:sp>
    </p:spTree>
    <p:extLst>
      <p:ext uri="{BB962C8B-B14F-4D97-AF65-F5344CB8AC3E}">
        <p14:creationId xmlns:p14="http://schemas.microsoft.com/office/powerpoint/2010/main" val="3947767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also true</a:t>
            </a:r>
            <a:r>
              <a:rPr lang="en-US" baseline="0" dirty="0" smtClean="0"/>
              <a:t> for one application but here its shown for two apps.</a:t>
            </a:r>
            <a:endParaRPr lang="en-US" dirty="0" smtClean="0"/>
          </a:p>
          <a:p>
            <a:endParaRPr lang="en-US" dirty="0" smtClean="0"/>
          </a:p>
          <a:p>
            <a:r>
              <a:rPr lang="en-US" dirty="0" smtClean="0"/>
              <a:t>An application</a:t>
            </a:r>
            <a:r>
              <a:rPr lang="en-US" baseline="0" dirty="0" smtClean="0"/>
              <a:t> is not instrumented but observed here. Whenever an information is tainted (1), it calls a taint library interface in DVM interpreter. Since DVM is instrumented, so it can receive this call. DVM stores this taint information in a virtual taint map. It also propagates taint to other variables as given by data flow rules and store them in virtual taint map.  So whenever there is an IPC call to send any of tainted information to other APK, modified binder library ensures that taint tag is attached to this parcel message. On the other end, Binder receives this parcel and adds taint tags to all the variables in the parcel. DVM interpreter stores and propagates the tainted variables. So whenever there is a call to sink API (http get), and this API is using any of these tainted variables, information leakage is reported.</a:t>
            </a:r>
            <a:endParaRPr lang="en-US" dirty="0" smtClean="0"/>
          </a:p>
          <a:p>
            <a:endParaRPr lang="en-US" dirty="0" smtClean="0"/>
          </a:p>
        </p:txBody>
      </p:sp>
    </p:spTree>
    <p:extLst>
      <p:ext uri="{BB962C8B-B14F-4D97-AF65-F5344CB8AC3E}">
        <p14:creationId xmlns:p14="http://schemas.microsoft.com/office/powerpoint/2010/main" val="693925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hlinkClick r:id="rId3"/>
              </a:rPr>
              <a:t>www.gizmocrazed.com</a:t>
            </a:r>
            <a:endParaRPr lang="en-US" dirty="0" smtClean="0"/>
          </a:p>
          <a:p>
            <a:endParaRPr lang="en-US" dirty="0"/>
          </a:p>
        </p:txBody>
      </p:sp>
    </p:spTree>
    <p:extLst>
      <p:ext uri="{BB962C8B-B14F-4D97-AF65-F5344CB8AC3E}">
        <p14:creationId xmlns:p14="http://schemas.microsoft.com/office/powerpoint/2010/main" val="365690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hlinkClick r:id="rId3"/>
              </a:rPr>
              <a:t>sparkwiz.com</a:t>
            </a:r>
            <a:endParaRPr lang="en-US" dirty="0"/>
          </a:p>
        </p:txBody>
      </p:sp>
    </p:spTree>
    <p:extLst>
      <p:ext uri="{BB962C8B-B14F-4D97-AF65-F5344CB8AC3E}">
        <p14:creationId xmlns:p14="http://schemas.microsoft.com/office/powerpoint/2010/main" val="150310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http://www.benchmarkhq.ru/cm30/info.html</a:t>
            </a:r>
            <a:endParaRPr lang="en-US" dirty="0"/>
          </a:p>
        </p:txBody>
      </p:sp>
    </p:spTree>
    <p:extLst>
      <p:ext uri="{BB962C8B-B14F-4D97-AF65-F5344CB8AC3E}">
        <p14:creationId xmlns:p14="http://schemas.microsoft.com/office/powerpoint/2010/main" val="231605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7178B2-4061-9346-830B-C6FBDB5FC009}" type="datetime1">
              <a:rPr lang="en-US" smtClean="0"/>
              <a:t>4/3/15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70540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9B5EB-1AB7-B243-8689-A3FF0353DCC7}" type="datetime1">
              <a:rPr lang="en-US" smtClean="0"/>
              <a:t>4/3/15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240414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24148-2713-6A4D-9788-9DC01DB4C10E}" type="datetime1">
              <a:rPr lang="en-US" smtClean="0"/>
              <a:t>4/3/15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8110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20011-0115-DE4B-BAD7-974CE3F2DCEC}" type="datetime1">
              <a:rPr lang="en-US" smtClean="0"/>
              <a:t>4/3/15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405289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C8501-F982-DB49-8DFE-1C9C84D6B287}" type="datetime1">
              <a:rPr lang="en-US" smtClean="0"/>
              <a:t>4/3/15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5866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8F62B7-04A4-1E4D-AEC0-50170577A7A4}" type="datetime1">
              <a:rPr lang="en-US" smtClean="0"/>
              <a:t>4/3/15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83558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A2D66D-4FAF-3D4E-920A-C9C6D15CB785}" type="datetime1">
              <a:rPr lang="en-US" smtClean="0"/>
              <a:t>4/3/15</a:t>
            </a:fld>
            <a:endParaRPr lang="en-US"/>
          </a:p>
        </p:txBody>
      </p:sp>
      <p:sp>
        <p:nvSpPr>
          <p:cNvPr id="8" name="Footer Placeholder 7"/>
          <p:cNvSpPr>
            <a:spLocks noGrp="1"/>
          </p:cNvSpPr>
          <p:nvPr>
            <p:ph type="ftr" sz="quarter" idx="11"/>
          </p:nvPr>
        </p:nvSpPr>
        <p:spPr/>
        <p:txBody>
          <a:bodyPr/>
          <a:lstStyle/>
          <a:p>
            <a:r>
              <a:rPr lang="en-US" smtClean="0"/>
              <a:t>CS660 - Advanced Information Assurance - UMassAmherst </a:t>
            </a:r>
            <a:endParaRPr lang="en-US"/>
          </a:p>
        </p:txBody>
      </p:sp>
      <p:sp>
        <p:nvSpPr>
          <p:cNvPr id="9" name="Slide Number Placeholder 8"/>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05720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5D5744-3DC5-8E47-A09E-1F2D9A4B0A24}" type="datetime1">
              <a:rPr lang="en-US" smtClean="0"/>
              <a:t>4/3/15</a:t>
            </a:fld>
            <a:endParaRPr lang="en-US"/>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6553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F86E2-421B-6440-8B37-4C33CF547DBA}" type="datetime1">
              <a:rPr lang="en-US" smtClean="0"/>
              <a:t>4/3/15</a:t>
            </a:fld>
            <a:endParaRPr lang="en-US"/>
          </a:p>
        </p:txBody>
      </p:sp>
      <p:sp>
        <p:nvSpPr>
          <p:cNvPr id="3" name="Footer Placeholder 2"/>
          <p:cNvSpPr>
            <a:spLocks noGrp="1"/>
          </p:cNvSpPr>
          <p:nvPr>
            <p:ph type="ftr" sz="quarter" idx="11"/>
          </p:nvPr>
        </p:nvSpPr>
        <p:spPr/>
        <p:txBody>
          <a:bodyPr/>
          <a:lstStyle/>
          <a:p>
            <a:r>
              <a:rPr lang="en-US" smtClean="0"/>
              <a:t>CS660 - Advanced Information Assurance - UMassAmherst </a:t>
            </a:r>
            <a:endParaRPr lang="en-US"/>
          </a:p>
        </p:txBody>
      </p:sp>
      <p:sp>
        <p:nvSpPr>
          <p:cNvPr id="4" name="Slide Number Placeholder 3"/>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66174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EF5EC-4551-7141-ADEC-CDEB8C140DF4}" type="datetime1">
              <a:rPr lang="en-US" smtClean="0"/>
              <a:t>4/3/15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38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D8B5E-3177-3A47-8CB5-262881822E17}" type="datetime1">
              <a:rPr lang="en-US" smtClean="0"/>
              <a:t>4/3/15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0990709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71E0C-DD0A-EA4D-BDC1-8B7B97D77987}" type="datetime1">
              <a:rPr lang="en-US" smtClean="0"/>
              <a:t>4/3/15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CS660 - Advanced Information Assurance - UMassAmherst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F3735-DF36-BA4D-8B7B-6E770590AE69}" type="slidenum">
              <a:rPr lang="en-US" smtClean="0"/>
              <a:t>‹#›</a:t>
            </a:fld>
            <a:endParaRPr lang="en-US"/>
          </a:p>
        </p:txBody>
      </p:sp>
    </p:spTree>
    <p:extLst>
      <p:ext uri="{BB962C8B-B14F-4D97-AF65-F5344CB8AC3E}">
        <p14:creationId xmlns:p14="http://schemas.microsoft.com/office/powerpoint/2010/main" val="374554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hyperlink" Target="http://applications.androidxiphone.com/android-permission-problems-free-privacy-protector/"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uta.edu/download/attachments/76972080/junaid.pptx?version=1&amp;modificationDate=1366659817000" TargetMode="External"/><Relationship Id="rId3" Type="http://schemas.openxmlformats.org/officeDocument/2006/relationships/hyperlink" Target="http://web.cse.ohio-state.edu/~xuan/courses/4471/4471_mobile_device_security_handout.p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hyperlink" Target="http://fortune.com/2013/04/14/android-gets-97-of-malware-apple-ios-58-of-enterprise/" TargetMode="External"/><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438" y="2130425"/>
            <a:ext cx="8787990" cy="1470025"/>
          </a:xfrm>
        </p:spPr>
        <p:txBody>
          <a:bodyPr>
            <a:normAutofit fontScale="90000"/>
          </a:bodyPr>
          <a:lstStyle/>
          <a:p>
            <a:r>
              <a:rPr lang="en-US" sz="5400" dirty="0" smtClean="0"/>
              <a:t>Mobile Security:</a:t>
            </a:r>
            <a:br>
              <a:rPr lang="en-US" sz="5400" dirty="0" smtClean="0"/>
            </a:br>
            <a:r>
              <a:rPr lang="en-US" sz="5400" dirty="0" smtClean="0"/>
              <a:t>Android</a:t>
            </a:r>
            <a:endParaRPr lang="en-US" sz="5400" dirty="0"/>
          </a:p>
        </p:txBody>
      </p:sp>
      <p:sp>
        <p:nvSpPr>
          <p:cNvPr id="3" name="Subtitle 2"/>
          <p:cNvSpPr>
            <a:spLocks noGrp="1"/>
          </p:cNvSpPr>
          <p:nvPr>
            <p:ph type="subTitle" idx="1"/>
          </p:nvPr>
        </p:nvSpPr>
        <p:spPr>
          <a:xfrm>
            <a:off x="898769" y="3886200"/>
            <a:ext cx="7170616" cy="1752600"/>
          </a:xfrm>
        </p:spPr>
        <p:txBody>
          <a:bodyPr>
            <a:normAutofit lnSpcReduction="10000"/>
          </a:bodyPr>
          <a:lstStyle/>
          <a:p>
            <a:r>
              <a:rPr lang="en-US" sz="3500" dirty="0" smtClean="0">
                <a:solidFill>
                  <a:schemeClr val="tx1"/>
                </a:solidFill>
                <a:latin typeface="Calibri"/>
                <a:cs typeface="Calibri"/>
              </a:rPr>
              <a:t>Amir </a:t>
            </a:r>
            <a:r>
              <a:rPr lang="en-US" sz="3500" dirty="0" err="1" smtClean="0">
                <a:solidFill>
                  <a:schemeClr val="tx1"/>
                </a:solidFill>
                <a:latin typeface="Calibri"/>
                <a:cs typeface="Calibri"/>
              </a:rPr>
              <a:t>Houmansadr</a:t>
            </a:r>
            <a:endParaRPr lang="en-US" sz="3500" dirty="0" smtClean="0">
              <a:solidFill>
                <a:schemeClr val="tx1"/>
              </a:solidFill>
              <a:latin typeface="Calibri"/>
              <a:cs typeface="Calibri"/>
            </a:endParaRPr>
          </a:p>
          <a:p>
            <a:r>
              <a:rPr lang="en-US" dirty="0" smtClean="0">
                <a:solidFill>
                  <a:schemeClr val="tx1"/>
                </a:solidFill>
                <a:latin typeface="Calibri"/>
                <a:cs typeface="Calibri"/>
              </a:rPr>
              <a:t>CS660: Advanced Information Assurance</a:t>
            </a:r>
          </a:p>
          <a:p>
            <a:r>
              <a:rPr lang="en-US" dirty="0" smtClean="0">
                <a:solidFill>
                  <a:schemeClr val="tx1"/>
                </a:solidFill>
                <a:latin typeface="Calibri"/>
                <a:cs typeface="Calibri"/>
              </a:rPr>
              <a:t>Spring 2015</a:t>
            </a:r>
            <a:endParaRPr lang="en-US" dirty="0">
              <a:solidFill>
                <a:schemeClr val="tx1"/>
              </a:solidFill>
              <a:latin typeface="Calibri"/>
              <a:cs typeface="Calibri"/>
            </a:endParaRPr>
          </a:p>
        </p:txBody>
      </p:sp>
      <p:pic>
        <p:nvPicPr>
          <p:cNvPr id="4" name="Picture 3" descr="cslogo1200x630.jpg"/>
          <p:cNvPicPr>
            <a:picLocks noChangeAspect="1"/>
          </p:cNvPicPr>
          <p:nvPr/>
        </p:nvPicPr>
        <p:blipFill rotWithShape="1">
          <a:blip r:embed="rId2">
            <a:extLst>
              <a:ext uri="{28A0092B-C50C-407E-A947-70E740481C1C}">
                <a14:useLocalDpi xmlns:a14="http://schemas.microsoft.com/office/drawing/2010/main" val="0"/>
              </a:ext>
            </a:extLst>
          </a:blip>
          <a:srcRect t="22620" b="23591"/>
          <a:stretch/>
        </p:blipFill>
        <p:spPr>
          <a:xfrm>
            <a:off x="2661925" y="5825103"/>
            <a:ext cx="3657600" cy="1032897"/>
          </a:xfrm>
          <a:prstGeom prst="rect">
            <a:avLst/>
          </a:prstGeom>
        </p:spPr>
      </p:pic>
      <p:sp>
        <p:nvSpPr>
          <p:cNvPr id="5" name="TextBox 4"/>
          <p:cNvSpPr txBox="1"/>
          <p:nvPr/>
        </p:nvSpPr>
        <p:spPr>
          <a:xfrm>
            <a:off x="2142049" y="1391067"/>
            <a:ext cx="4759837" cy="646331"/>
          </a:xfrm>
          <a:prstGeom prst="rect">
            <a:avLst/>
          </a:prstGeom>
          <a:solidFill>
            <a:schemeClr val="bg1">
              <a:lumMod val="85000"/>
            </a:schemeClr>
          </a:solidFill>
          <a:ln>
            <a:solidFill>
              <a:schemeClr val="tx1"/>
            </a:solidFill>
          </a:ln>
        </p:spPr>
        <p:txBody>
          <a:bodyPr wrap="none" rtlCol="0">
            <a:spAutoFit/>
          </a:bodyPr>
          <a:lstStyle/>
          <a:p>
            <a:pPr algn="ctr"/>
            <a:r>
              <a:rPr lang="en-US" dirty="0" smtClean="0"/>
              <a:t>Content may be borrowed from other resources. </a:t>
            </a:r>
          </a:p>
          <a:p>
            <a:pPr algn="ctr"/>
            <a:r>
              <a:rPr lang="en-US" dirty="0" smtClean="0"/>
              <a:t>See the last slide for acknowledgements!</a:t>
            </a:r>
            <a:endParaRPr lang="en-US" dirty="0"/>
          </a:p>
        </p:txBody>
      </p:sp>
    </p:spTree>
    <p:extLst>
      <p:ext uri="{BB962C8B-B14F-4D97-AF65-F5344CB8AC3E}">
        <p14:creationId xmlns:p14="http://schemas.microsoft.com/office/powerpoint/2010/main" val="7830614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i="1" dirty="0" err="1"/>
              <a:t>TaintDroid:An</a:t>
            </a:r>
            <a:r>
              <a:rPr lang="en-US" i="1" dirty="0"/>
              <a:t> Information-</a:t>
            </a:r>
            <a:r>
              <a:rPr lang="en-US" i="1" dirty="0" err="1"/>
              <a:t>FlowTracking</a:t>
            </a:r>
            <a:r>
              <a:rPr lang="en-US" i="1" dirty="0"/>
              <a:t> System for </a:t>
            </a:r>
            <a:r>
              <a:rPr lang="en-US" i="1" dirty="0" err="1"/>
              <a:t>Realtime</a:t>
            </a:r>
            <a:r>
              <a:rPr lang="en-US" i="1" dirty="0"/>
              <a:t> Privacy Monitoring on Smartphones </a:t>
            </a:r>
            <a:endParaRPr lang="en-US" dirty="0">
              <a:effectLst/>
            </a:endParaRPr>
          </a:p>
        </p:txBody>
      </p:sp>
      <p:sp>
        <p:nvSpPr>
          <p:cNvPr id="6" name="Subtitle 5"/>
          <p:cNvSpPr>
            <a:spLocks noGrp="1"/>
          </p:cNvSpPr>
          <p:nvPr>
            <p:ph type="subTitle" idx="1"/>
          </p:nvPr>
        </p:nvSpPr>
        <p:spPr/>
        <p:txBody>
          <a:bodyPr>
            <a:normAutofit fontScale="92500" lnSpcReduction="20000"/>
          </a:bodyPr>
          <a:lstStyle/>
          <a:p>
            <a:r>
              <a:rPr lang="en-US" i="1" dirty="0"/>
              <a:t>William </a:t>
            </a:r>
            <a:r>
              <a:rPr lang="en-US" i="1" dirty="0" err="1"/>
              <a:t>Enck</a:t>
            </a:r>
            <a:r>
              <a:rPr lang="en-US" dirty="0"/>
              <a:t>, Peter Gilbert, </a:t>
            </a:r>
            <a:r>
              <a:rPr lang="en-US" dirty="0" err="1"/>
              <a:t>Byung-Gon</a:t>
            </a:r>
            <a:r>
              <a:rPr lang="en-US" dirty="0"/>
              <a:t> Chun, Landon P. Cox, </a:t>
            </a:r>
            <a:r>
              <a:rPr lang="en-US" dirty="0" err="1"/>
              <a:t>Jaeyeon</a:t>
            </a:r>
            <a:r>
              <a:rPr lang="en-US" dirty="0"/>
              <a:t> Jung, Patrick McDaniel, and </a:t>
            </a:r>
            <a:r>
              <a:rPr lang="en-US" dirty="0" err="1"/>
              <a:t>Anmol</a:t>
            </a:r>
            <a:r>
              <a:rPr lang="en-US" dirty="0"/>
              <a:t> N. </a:t>
            </a:r>
            <a:r>
              <a:rPr lang="en-US" dirty="0" err="1"/>
              <a:t>Sheth</a:t>
            </a:r>
            <a:r>
              <a:rPr lang="en-US" dirty="0"/>
              <a:t> </a:t>
            </a:r>
          </a:p>
          <a:p>
            <a:r>
              <a:rPr lang="en-US" dirty="0" smtClean="0"/>
              <a:t>OSDI’10</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10</a:t>
            </a:fld>
            <a:endParaRPr lang="en-US"/>
          </a:p>
        </p:txBody>
      </p:sp>
    </p:spTree>
    <p:extLst>
      <p:ext uri="{BB962C8B-B14F-4D97-AF65-F5344CB8AC3E}">
        <p14:creationId xmlns:p14="http://schemas.microsoft.com/office/powerpoint/2010/main" val="29126999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Apps can be installed on a smartphone from </a:t>
            </a:r>
            <a:r>
              <a:rPr lang="en-US" dirty="0" err="1"/>
              <a:t>GooglePlay</a:t>
            </a:r>
            <a:r>
              <a:rPr lang="en-US" dirty="0"/>
              <a:t>, Amazon App store, </a:t>
            </a:r>
            <a:r>
              <a:rPr lang="en-US" dirty="0" err="1" smtClean="0"/>
              <a:t>Mobo</a:t>
            </a:r>
            <a:r>
              <a:rPr lang="en-US" dirty="0" smtClean="0"/>
              <a:t>-Market etc</a:t>
            </a:r>
            <a:r>
              <a:rPr lang="en-US" dirty="0"/>
              <a:t>.</a:t>
            </a:r>
          </a:p>
          <a:p>
            <a:endParaRPr lang="en-US" dirty="0"/>
          </a:p>
          <a:p>
            <a:r>
              <a:rPr lang="en-US" dirty="0"/>
              <a:t>All of the apps which don’t come with the OS are called third-party apps and hence, are suspicious towards information leakage </a:t>
            </a:r>
          </a:p>
          <a:p>
            <a:endParaRPr lang="en-US" dirty="0"/>
          </a:p>
          <a:p>
            <a:r>
              <a:rPr lang="en-US" b="1" dirty="0"/>
              <a:t>Monitor</a:t>
            </a:r>
            <a:r>
              <a:rPr lang="en-US" dirty="0"/>
              <a:t> when sensitive data is being leaked in real times from the system through third-party applications </a:t>
            </a:r>
          </a:p>
          <a:p>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11</a:t>
            </a:fld>
            <a:endParaRPr lang="en-US"/>
          </a:p>
        </p:txBody>
      </p:sp>
    </p:spTree>
    <p:extLst>
      <p:ext uri="{BB962C8B-B14F-4D97-AF65-F5344CB8AC3E}">
        <p14:creationId xmlns:p14="http://schemas.microsoft.com/office/powerpoint/2010/main" val="24578310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Mobile Device Information Leakage</a:t>
            </a:r>
            <a:endParaRPr lang="en-US" dirty="0"/>
          </a:p>
        </p:txBody>
      </p:sp>
      <p:sp>
        <p:nvSpPr>
          <p:cNvPr id="32770" name="Content Placeholder 2"/>
          <p:cNvSpPr>
            <a:spLocks noGrp="1"/>
          </p:cNvSpPr>
          <p:nvPr>
            <p:ph idx="1"/>
          </p:nvPr>
        </p:nvSpPr>
        <p:spPr>
          <a:xfrm>
            <a:off x="292100" y="1600200"/>
            <a:ext cx="8851900" cy="5067300"/>
          </a:xfrm>
        </p:spPr>
        <p:txBody>
          <a:bodyPr>
            <a:normAutofit fontScale="92500" lnSpcReduction="10000"/>
          </a:bodyPr>
          <a:lstStyle/>
          <a:p>
            <a:r>
              <a:rPr lang="en-US" sz="2400" dirty="0">
                <a:latin typeface="Times New Roman" charset="0"/>
              </a:rPr>
              <a:t>Types of mobile device information sources:</a:t>
            </a:r>
          </a:p>
          <a:p>
            <a:pPr lvl="1"/>
            <a:r>
              <a:rPr lang="en-US" sz="2200" dirty="0">
                <a:latin typeface="Times New Roman" charset="0"/>
              </a:rPr>
              <a:t>Internal to device (e.g., GPS location, IMEI, etc.)</a:t>
            </a:r>
          </a:p>
          <a:p>
            <a:pPr lvl="1"/>
            <a:r>
              <a:rPr lang="en-US" sz="2200" dirty="0">
                <a:latin typeface="Times New Roman" charset="0"/>
              </a:rPr>
              <a:t>External sources (e.g., CNN, Chase Bank, etc.)</a:t>
            </a:r>
          </a:p>
          <a:p>
            <a:r>
              <a:rPr lang="en-US" sz="2400" dirty="0">
                <a:latin typeface="Times New Roman" charset="0"/>
              </a:rPr>
              <a:t>Third-party mobile apps can leak info </a:t>
            </a:r>
            <a:endParaRPr lang="en-US" sz="2400" dirty="0" smtClean="0">
              <a:latin typeface="Times New Roman" charset="0"/>
            </a:endParaRPr>
          </a:p>
          <a:p>
            <a:pPr lvl="1"/>
            <a:r>
              <a:rPr lang="en-US" sz="1800" dirty="0" smtClean="0">
                <a:latin typeface="Times New Roman" charset="0"/>
              </a:rPr>
              <a:t>Send </a:t>
            </a:r>
            <a:r>
              <a:rPr lang="en-US" sz="1800" dirty="0">
                <a:latin typeface="Times New Roman" charset="0"/>
              </a:rPr>
              <a:t>out device ID (IMEI/EID), contacts, location, etc.</a:t>
            </a:r>
          </a:p>
          <a:p>
            <a:pPr lvl="1"/>
            <a:r>
              <a:rPr lang="en-US" sz="2200" dirty="0">
                <a:latin typeface="Times New Roman" charset="0"/>
              </a:rPr>
              <a:t>Apps ask permission to access such info; users can ignore!</a:t>
            </a:r>
          </a:p>
          <a:p>
            <a:pPr lvl="1"/>
            <a:r>
              <a:rPr lang="en-US" sz="2200" dirty="0">
                <a:latin typeface="Times New Roman" charset="0"/>
              </a:rPr>
              <a:t>Apps can intercept info sent to a source, send to different destination!</a:t>
            </a:r>
          </a:p>
          <a:p>
            <a:r>
              <a:rPr lang="en-US" sz="2400" dirty="0">
                <a:latin typeface="Times New Roman" charset="0"/>
              </a:rPr>
              <a:t>Motives:</a:t>
            </a:r>
          </a:p>
          <a:p>
            <a:pPr lvl="1"/>
            <a:r>
              <a:rPr lang="en-US" sz="2200" dirty="0">
                <a:latin typeface="Times New Roman" charset="0"/>
              </a:rPr>
              <a:t>Monitor </a:t>
            </a:r>
            <a:r>
              <a:rPr lang="en-US" sz="2200" dirty="0" smtClean="0">
                <a:latin typeface="Times New Roman" charset="0"/>
              </a:rPr>
              <a:t>activity</a:t>
            </a:r>
            <a:endParaRPr lang="en-US" sz="2200" dirty="0">
              <a:latin typeface="Times New Roman" charset="0"/>
            </a:endParaRPr>
          </a:p>
          <a:p>
            <a:pPr lvl="1"/>
            <a:r>
              <a:rPr lang="en-US" sz="2200" dirty="0" smtClean="0">
                <a:latin typeface="Times New Roman" charset="0"/>
              </a:rPr>
              <a:t>Advertisement </a:t>
            </a:r>
          </a:p>
          <a:p>
            <a:pPr lvl="1"/>
            <a:r>
              <a:rPr lang="en-US" sz="2200" dirty="0" smtClean="0">
                <a:latin typeface="Times New Roman" charset="0"/>
              </a:rPr>
              <a:t>Market </a:t>
            </a:r>
            <a:r>
              <a:rPr lang="en-US" sz="2200" dirty="0">
                <a:latin typeface="Times New Roman" charset="0"/>
              </a:rPr>
              <a:t>research (include user location, behavior, etc.)</a:t>
            </a:r>
          </a:p>
          <a:p>
            <a:pPr lvl="1"/>
            <a:r>
              <a:rPr lang="en-US" sz="2200" dirty="0" smtClean="0">
                <a:latin typeface="Times New Roman" charset="0"/>
              </a:rPr>
              <a:t>Identity theft</a:t>
            </a:r>
          </a:p>
          <a:p>
            <a:pPr lvl="1"/>
            <a:r>
              <a:rPr lang="en-US" sz="2200" dirty="0" err="1" smtClean="0">
                <a:latin typeface="Times New Roman" charset="0"/>
              </a:rPr>
              <a:t>etc</a:t>
            </a:r>
            <a:endParaRPr lang="en-US" sz="2200" dirty="0">
              <a:latin typeface="Times New Roman" charset="0"/>
            </a:endParaRPr>
          </a:p>
          <a:p>
            <a:r>
              <a:rPr lang="en-US" sz="2400" dirty="0">
                <a:latin typeface="Times New Roman" charset="0"/>
              </a:rPr>
              <a:t>How do we protect against such information leakage?</a:t>
            </a:r>
          </a:p>
        </p:txBody>
      </p:sp>
    </p:spTree>
    <p:extLst>
      <p:ext uri="{BB962C8B-B14F-4D97-AF65-F5344CB8AC3E}">
        <p14:creationId xmlns:p14="http://schemas.microsoft.com/office/powerpoint/2010/main" val="23805451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686800" cy="990600"/>
          </a:xfrm>
        </p:spPr>
        <p:txBody>
          <a:bodyPr>
            <a:normAutofit fontScale="90000"/>
          </a:bodyPr>
          <a:lstStyle/>
          <a:p>
            <a:r>
              <a:rPr lang="en-US" dirty="0" smtClean="0"/>
              <a:t>Challenges for </a:t>
            </a:r>
            <a:r>
              <a:rPr lang="en-US" dirty="0"/>
              <a:t>Monitoring </a:t>
            </a:r>
            <a:r>
              <a:rPr lang="en-US" dirty="0" smtClean="0"/>
              <a:t>Privacy Info</a:t>
            </a:r>
            <a:endParaRPr lang="en-US" dirty="0"/>
          </a:p>
        </p:txBody>
      </p:sp>
      <p:sp>
        <p:nvSpPr>
          <p:cNvPr id="3" name="Content Placeholder 2"/>
          <p:cNvSpPr>
            <a:spLocks noGrp="1"/>
          </p:cNvSpPr>
          <p:nvPr>
            <p:ph sz="quarter" idx="1"/>
          </p:nvPr>
        </p:nvSpPr>
        <p:spPr>
          <a:xfrm>
            <a:off x="381000" y="1600200"/>
            <a:ext cx="8385048" cy="4953000"/>
          </a:xfrm>
        </p:spPr>
        <p:txBody>
          <a:bodyPr>
            <a:normAutofit fontScale="92500"/>
          </a:bodyPr>
          <a:lstStyle/>
          <a:p>
            <a:r>
              <a:rPr lang="en-US" sz="2400" dirty="0" smtClean="0"/>
              <a:t>Resource constraints</a:t>
            </a:r>
          </a:p>
          <a:p>
            <a:pPr lvl="1"/>
            <a:r>
              <a:rPr lang="en-US" sz="2000" dirty="0" smtClean="0"/>
              <a:t>E.g. tracking Panorama images would be expensive towards performance</a:t>
            </a:r>
          </a:p>
          <a:p>
            <a:pPr lvl="1"/>
            <a:r>
              <a:rPr lang="en-US" sz="2400" dirty="0"/>
              <a:t>Battery </a:t>
            </a:r>
            <a:r>
              <a:rPr lang="en-US" sz="2400" dirty="0" smtClean="0"/>
              <a:t>consumption</a:t>
            </a:r>
          </a:p>
          <a:p>
            <a:pPr marL="365760" lvl="1" indent="0">
              <a:buNone/>
            </a:pPr>
            <a:endParaRPr lang="en-US" sz="2100" dirty="0" smtClean="0"/>
          </a:p>
          <a:p>
            <a:r>
              <a:rPr lang="en-US" sz="2400" dirty="0" smtClean="0"/>
              <a:t>Third-party apps are entrusted with several types of private information</a:t>
            </a:r>
            <a:endParaRPr lang="en-US" sz="2400" dirty="0"/>
          </a:p>
          <a:p>
            <a:endParaRPr lang="en-US" sz="2400" dirty="0" smtClean="0"/>
          </a:p>
          <a:p>
            <a:r>
              <a:rPr lang="en-US" sz="2400" dirty="0" smtClean="0"/>
              <a:t>Sensitive information can be difficult to identify even when it’s sent in clear format</a:t>
            </a:r>
          </a:p>
          <a:p>
            <a:pPr lvl="1"/>
            <a:r>
              <a:rPr lang="en-US" sz="2000" dirty="0" smtClean="0"/>
              <a:t>Geo-location data is a pair of floating point numbers</a:t>
            </a:r>
          </a:p>
          <a:p>
            <a:endParaRPr lang="en-US" sz="2400" dirty="0" smtClean="0"/>
          </a:p>
          <a:p>
            <a:r>
              <a:rPr lang="en-US" sz="2400" dirty="0" smtClean="0"/>
              <a:t>Apps can share information</a:t>
            </a:r>
          </a:p>
          <a:p>
            <a:pPr lvl="1"/>
            <a:r>
              <a:rPr lang="en-US" sz="2000" dirty="0" smtClean="0"/>
              <a:t>Facebook, twitter, Google search</a:t>
            </a:r>
            <a:endParaRPr lang="en-US" sz="2000"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13</a:t>
            </a:fld>
            <a:endParaRPr kumimoji="0" lang="en-US" dirty="0"/>
          </a:p>
        </p:txBody>
      </p:sp>
    </p:spTree>
    <p:extLst>
      <p:ext uri="{BB962C8B-B14F-4D97-AF65-F5344CB8AC3E}">
        <p14:creationId xmlns:p14="http://schemas.microsoft.com/office/powerpoint/2010/main" val="23908920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990600"/>
          </a:xfrm>
        </p:spPr>
        <p:txBody>
          <a:bodyPr/>
          <a:lstStyle/>
          <a:p>
            <a:r>
              <a:rPr lang="en-US" dirty="0" smtClean="0"/>
              <a:t>Android background</a:t>
            </a:r>
            <a:endParaRPr lang="en-US" dirty="0"/>
          </a:p>
        </p:txBody>
      </p:sp>
      <p:sp>
        <p:nvSpPr>
          <p:cNvPr id="3" name="Content Placeholder 2"/>
          <p:cNvSpPr>
            <a:spLocks noGrp="1"/>
          </p:cNvSpPr>
          <p:nvPr>
            <p:ph sz="quarter" idx="1"/>
          </p:nvPr>
        </p:nvSpPr>
        <p:spPr>
          <a:xfrm>
            <a:off x="304800" y="1600200"/>
            <a:ext cx="8461248" cy="5029200"/>
          </a:xfrm>
        </p:spPr>
        <p:txBody>
          <a:bodyPr>
            <a:normAutofit fontScale="85000" lnSpcReduction="10000"/>
          </a:bodyPr>
          <a:lstStyle/>
          <a:p>
            <a:r>
              <a:rPr lang="en-US" dirty="0" smtClean="0"/>
              <a:t>Android is a Linux-based OS </a:t>
            </a:r>
          </a:p>
          <a:p>
            <a:endParaRPr lang="en-US" dirty="0"/>
          </a:p>
          <a:p>
            <a:r>
              <a:rPr lang="en-US" dirty="0" smtClean="0"/>
              <a:t>All of the core functionality has been written in Java and C/C++</a:t>
            </a:r>
          </a:p>
          <a:p>
            <a:endParaRPr lang="en-US" dirty="0"/>
          </a:p>
          <a:p>
            <a:r>
              <a:rPr lang="en-US" dirty="0" smtClean="0"/>
              <a:t>Applications are written in Java and then are converted into </a:t>
            </a:r>
            <a:r>
              <a:rPr lang="en-US" dirty="0" err="1" smtClean="0"/>
              <a:t>Dalvik</a:t>
            </a:r>
            <a:r>
              <a:rPr lang="en-US" dirty="0" smtClean="0"/>
              <a:t> Executable (DEX) byte code</a:t>
            </a:r>
          </a:p>
          <a:p>
            <a:endParaRPr lang="en-US" dirty="0" smtClean="0"/>
          </a:p>
          <a:p>
            <a:r>
              <a:rPr lang="en-US" dirty="0" smtClean="0"/>
              <a:t>DEX code is executed in </a:t>
            </a:r>
            <a:r>
              <a:rPr lang="en-US" dirty="0" err="1" smtClean="0"/>
              <a:t>Dalvik</a:t>
            </a:r>
            <a:r>
              <a:rPr lang="en-US" dirty="0" smtClean="0"/>
              <a:t> Virtual Machine (DVM)</a:t>
            </a:r>
          </a:p>
          <a:p>
            <a:pPr marL="0" indent="0">
              <a:buNone/>
            </a:pPr>
            <a:endParaRPr lang="en-US" dirty="0" smtClean="0"/>
          </a:p>
          <a:p>
            <a:r>
              <a:rPr lang="en-US" dirty="0" smtClean="0"/>
              <a:t>Applications communicate via binder IPC interface</a:t>
            </a:r>
          </a:p>
          <a:p>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14</a:t>
            </a:fld>
            <a:endParaRPr kumimoji="0" lang="en-US" dirty="0"/>
          </a:p>
        </p:txBody>
      </p:sp>
    </p:spTree>
    <p:extLst>
      <p:ext uri="{BB962C8B-B14F-4D97-AF65-F5344CB8AC3E}">
        <p14:creationId xmlns:p14="http://schemas.microsoft.com/office/powerpoint/2010/main" val="30555917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990600"/>
          </a:xfrm>
        </p:spPr>
        <p:txBody>
          <a:bodyPr/>
          <a:lstStyle/>
          <a:p>
            <a:r>
              <a:rPr lang="en-US" dirty="0"/>
              <a:t>Android background</a:t>
            </a:r>
          </a:p>
        </p:txBody>
      </p:sp>
      <p:sp>
        <p:nvSpPr>
          <p:cNvPr id="3" name="Content Placeholder 2"/>
          <p:cNvSpPr>
            <a:spLocks noGrp="1"/>
          </p:cNvSpPr>
          <p:nvPr>
            <p:ph sz="quarter" idx="1"/>
          </p:nvPr>
        </p:nvSpPr>
        <p:spPr>
          <a:xfrm>
            <a:off x="304800" y="1600200"/>
            <a:ext cx="8461248" cy="5029200"/>
          </a:xfrm>
        </p:spPr>
        <p:txBody>
          <a:bodyPr>
            <a:normAutofit lnSpcReduction="10000"/>
          </a:bodyPr>
          <a:lstStyle/>
          <a:p>
            <a:r>
              <a:rPr lang="en-US" dirty="0" smtClean="0"/>
              <a:t>Binder IPC (Inter-Process Communication)</a:t>
            </a:r>
          </a:p>
          <a:p>
            <a:endParaRPr lang="en-US" dirty="0"/>
          </a:p>
          <a:p>
            <a:pPr lvl="1"/>
            <a:r>
              <a:rPr lang="en-US" dirty="0" smtClean="0"/>
              <a:t>Android apps communicate with each other using IPC binder</a:t>
            </a:r>
          </a:p>
          <a:p>
            <a:pPr lvl="1"/>
            <a:endParaRPr lang="en-US" dirty="0"/>
          </a:p>
          <a:p>
            <a:pPr lvl="1"/>
            <a:r>
              <a:rPr lang="en-US" dirty="0" smtClean="0"/>
              <a:t>‘Parcels’ are fundamental components of IPC framework which serialize data objects before sending it out of VM</a:t>
            </a:r>
          </a:p>
          <a:p>
            <a:pPr lvl="1"/>
            <a:endParaRPr lang="en-US" dirty="0"/>
          </a:p>
          <a:p>
            <a:pPr lvl="1"/>
            <a:r>
              <a:rPr lang="en-US" dirty="0" smtClean="0"/>
              <a:t>Binder kernel module passes parcel messages  between processes</a:t>
            </a:r>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15</a:t>
            </a:fld>
            <a:endParaRPr kumimoji="0" lang="en-US" dirty="0"/>
          </a:p>
        </p:txBody>
      </p:sp>
    </p:spTree>
    <p:extLst>
      <p:ext uri="{BB962C8B-B14F-4D97-AF65-F5344CB8AC3E}">
        <p14:creationId xmlns:p14="http://schemas.microsoft.com/office/powerpoint/2010/main" val="26486806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lstStyle/>
          <a:p>
            <a:r>
              <a:rPr lang="en-US" dirty="0" smtClean="0"/>
              <a:t>Android background</a:t>
            </a:r>
            <a:endParaRPr lang="en-US" dirty="0"/>
          </a:p>
        </p:txBody>
      </p:sp>
      <p:sp>
        <p:nvSpPr>
          <p:cNvPr id="3" name="Content Placeholder 2"/>
          <p:cNvSpPr>
            <a:spLocks noGrp="1"/>
          </p:cNvSpPr>
          <p:nvPr>
            <p:ph sz="quarter" idx="1"/>
          </p:nvPr>
        </p:nvSpPr>
        <p:spPr>
          <a:xfrm>
            <a:off x="304800" y="1600200"/>
            <a:ext cx="8461248" cy="4953000"/>
          </a:xfrm>
        </p:spPr>
        <p:txBody>
          <a:bodyPr>
            <a:normAutofit/>
          </a:bodyPr>
          <a:lstStyle/>
          <a:p>
            <a:r>
              <a:rPr lang="en-US" dirty="0" smtClean="0"/>
              <a:t>Permissions</a:t>
            </a:r>
          </a:p>
          <a:p>
            <a:endParaRPr lang="en-US" dirty="0" smtClean="0"/>
          </a:p>
          <a:p>
            <a:r>
              <a:rPr lang="en-US" dirty="0" smtClean="0"/>
              <a:t>Some apps don’t request for</a:t>
            </a:r>
          </a:p>
          <a:p>
            <a:pPr marL="0" indent="0">
              <a:buNone/>
            </a:pPr>
            <a:r>
              <a:rPr lang="en-US" dirty="0"/>
              <a:t>p</a:t>
            </a:r>
            <a:r>
              <a:rPr lang="en-US" dirty="0" smtClean="0"/>
              <a:t>ermissions to perform some</a:t>
            </a:r>
          </a:p>
          <a:p>
            <a:pPr marL="0" indent="0">
              <a:buNone/>
            </a:pPr>
            <a:r>
              <a:rPr lang="en-US" dirty="0" smtClean="0"/>
              <a:t>action, they delegate their</a:t>
            </a:r>
          </a:p>
          <a:p>
            <a:pPr marL="0" indent="0">
              <a:buNone/>
            </a:pPr>
            <a:r>
              <a:rPr lang="en-US" dirty="0"/>
              <a:t>j</a:t>
            </a:r>
            <a:r>
              <a:rPr lang="en-US" dirty="0" smtClean="0"/>
              <a:t>ob to other apps</a:t>
            </a:r>
          </a:p>
          <a:p>
            <a:pPr marL="0" indent="0">
              <a:buNone/>
            </a:pPr>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16</a:t>
            </a:fld>
            <a:endParaRPr kumimoji="0"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752600"/>
            <a:ext cx="2522364" cy="4203939"/>
          </a:xfrm>
          <a:prstGeom prst="rect">
            <a:avLst/>
          </a:prstGeom>
        </p:spPr>
      </p:pic>
      <p:sp>
        <p:nvSpPr>
          <p:cNvPr id="6" name="Rectangle 5"/>
          <p:cNvSpPr/>
          <p:nvPr/>
        </p:nvSpPr>
        <p:spPr>
          <a:xfrm>
            <a:off x="3962400" y="6187823"/>
            <a:ext cx="4953000" cy="461665"/>
          </a:xfrm>
          <a:prstGeom prst="rect">
            <a:avLst/>
          </a:prstGeom>
        </p:spPr>
        <p:txBody>
          <a:bodyPr wrap="square">
            <a:spAutoFit/>
          </a:bodyPr>
          <a:lstStyle/>
          <a:p>
            <a:r>
              <a:rPr lang="en-US" sz="2400" dirty="0" smtClean="0">
                <a:solidFill>
                  <a:schemeClr val="tx1">
                    <a:lumMod val="50000"/>
                    <a:lumOff val="50000"/>
                  </a:schemeClr>
                </a:solidFill>
              </a:rPr>
              <a:t>[</a:t>
            </a:r>
            <a:r>
              <a:rPr lang="en-US" sz="2400" dirty="0" smtClean="0">
                <a:solidFill>
                  <a:schemeClr val="bg1">
                    <a:lumMod val="50000"/>
                  </a:schemeClr>
                </a:solidFill>
                <a:hlinkClick r:id="rId4"/>
              </a:rPr>
              <a:t>applications.androidxiphone.com</a:t>
            </a:r>
            <a:r>
              <a:rPr lang="en-US" sz="2400" dirty="0" smtClean="0">
                <a:solidFill>
                  <a:schemeClr val="tx1">
                    <a:lumMod val="50000"/>
                    <a:lumOff val="50000"/>
                  </a:schemeClr>
                </a:solidFill>
              </a:rPr>
              <a:t>]</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29515126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lstStyle/>
          <a:p>
            <a:r>
              <a:rPr lang="en-US" dirty="0" smtClean="0"/>
              <a:t>Android background</a:t>
            </a:r>
            <a:endParaRPr lang="en-US" dirty="0"/>
          </a:p>
        </p:txBody>
      </p:sp>
      <p:sp>
        <p:nvSpPr>
          <p:cNvPr id="3" name="Content Placeholder 2"/>
          <p:cNvSpPr>
            <a:spLocks noGrp="1"/>
          </p:cNvSpPr>
          <p:nvPr>
            <p:ph sz="quarter" idx="1"/>
          </p:nvPr>
        </p:nvSpPr>
        <p:spPr>
          <a:xfrm>
            <a:off x="304800" y="1600200"/>
            <a:ext cx="8461248" cy="4953000"/>
          </a:xfrm>
        </p:spPr>
        <p:txBody>
          <a:bodyPr>
            <a:normAutofit fontScale="92500" lnSpcReduction="10000"/>
          </a:bodyPr>
          <a:lstStyle/>
          <a:p>
            <a:r>
              <a:rPr lang="en-US" dirty="0" smtClean="0"/>
              <a:t>Each app on an android phone is run inside new </a:t>
            </a:r>
            <a:r>
              <a:rPr lang="en-US" dirty="0" err="1" smtClean="0"/>
              <a:t>Dalvik</a:t>
            </a:r>
            <a:r>
              <a:rPr lang="en-US" dirty="0" smtClean="0"/>
              <a:t> VM sandbox</a:t>
            </a:r>
          </a:p>
          <a:p>
            <a:endParaRPr lang="en-US" dirty="0"/>
          </a:p>
          <a:p>
            <a:r>
              <a:rPr lang="en-US" dirty="0" smtClean="0"/>
              <a:t>Each DVM is assigned a unique user id (</a:t>
            </a:r>
            <a:r>
              <a:rPr lang="en-US" dirty="0" err="1" smtClean="0"/>
              <a:t>uid</a:t>
            </a:r>
            <a:r>
              <a:rPr lang="en-US" dirty="0" smtClean="0"/>
              <a:t>)</a:t>
            </a:r>
          </a:p>
          <a:p>
            <a:pPr marL="0" indent="0">
              <a:buNone/>
            </a:pPr>
            <a:endParaRPr lang="en-US" dirty="0"/>
          </a:p>
          <a:p>
            <a:r>
              <a:rPr lang="en-US" dirty="0" smtClean="0"/>
              <a:t>All the permissions requested by an </a:t>
            </a:r>
            <a:r>
              <a:rPr lang="en-US" dirty="0"/>
              <a:t>app to access phone resources are </a:t>
            </a:r>
            <a:r>
              <a:rPr lang="en-US" dirty="0" smtClean="0"/>
              <a:t>assigned to </a:t>
            </a:r>
            <a:r>
              <a:rPr lang="en-US" dirty="0" err="1" smtClean="0"/>
              <a:t>uid</a:t>
            </a:r>
            <a:endParaRPr lang="en-US" dirty="0" smtClean="0"/>
          </a:p>
          <a:p>
            <a:endParaRPr lang="en-US" dirty="0"/>
          </a:p>
          <a:p>
            <a:r>
              <a:rPr lang="en-US" dirty="0" err="1" smtClean="0"/>
              <a:t>Uid</a:t>
            </a:r>
            <a:r>
              <a:rPr lang="en-US" dirty="0" smtClean="0"/>
              <a:t> remains same when an app is run/updated but </a:t>
            </a:r>
            <a:r>
              <a:rPr lang="en-US" dirty="0" err="1" smtClean="0"/>
              <a:t>pid</a:t>
            </a:r>
            <a:r>
              <a:rPr lang="en-US" dirty="0" smtClean="0"/>
              <a:t> can be different</a:t>
            </a:r>
          </a:p>
          <a:p>
            <a:endParaRPr lang="en-US" dirty="0" smtClean="0"/>
          </a:p>
          <a:p>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17</a:t>
            </a:fld>
            <a:endParaRPr kumimoji="0" lang="en-US" dirty="0"/>
          </a:p>
        </p:txBody>
      </p:sp>
    </p:spTree>
    <p:extLst>
      <p:ext uri="{BB962C8B-B14F-4D97-AF65-F5344CB8AC3E}">
        <p14:creationId xmlns:p14="http://schemas.microsoft.com/office/powerpoint/2010/main" val="4088525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Taint Analysis</a:t>
            </a:r>
            <a:endParaRPr lang="en-US" dirty="0"/>
          </a:p>
        </p:txBody>
      </p:sp>
      <p:sp>
        <p:nvSpPr>
          <p:cNvPr id="3" name="Content Placeholder 2"/>
          <p:cNvSpPr>
            <a:spLocks noGrp="1"/>
          </p:cNvSpPr>
          <p:nvPr>
            <p:ph idx="1"/>
          </p:nvPr>
        </p:nvSpPr>
        <p:spPr/>
        <p:txBody>
          <a:bodyPr/>
          <a:lstStyle/>
          <a:p>
            <a:r>
              <a:rPr lang="en-US" dirty="0" smtClean="0"/>
              <a:t>DTA is a technique that tracks information dependencies from an origin</a:t>
            </a:r>
          </a:p>
          <a:p>
            <a:endParaRPr lang="en-US" dirty="0"/>
          </a:p>
          <a:p>
            <a:r>
              <a:rPr lang="en-US" dirty="0" smtClean="0"/>
              <a:t>High-level:</a:t>
            </a:r>
          </a:p>
          <a:p>
            <a:pPr lvl="1"/>
            <a:r>
              <a:rPr lang="en-US" dirty="0" smtClean="0"/>
              <a:t>Taint source</a:t>
            </a:r>
          </a:p>
          <a:p>
            <a:pPr lvl="1"/>
            <a:r>
              <a:rPr lang="en-US" dirty="0" smtClean="0"/>
              <a:t>Taint propagation</a:t>
            </a:r>
          </a:p>
          <a:p>
            <a:pPr lvl="1"/>
            <a:r>
              <a:rPr lang="en-US" dirty="0" smtClean="0"/>
              <a:t>Taint sink</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18</a:t>
            </a:fld>
            <a:endParaRPr lang="en-US"/>
          </a:p>
        </p:txBody>
      </p:sp>
      <p:pic>
        <p:nvPicPr>
          <p:cNvPr id="6" name="Picture 5" descr="Screen Shot 2015-04-02 at 11.00.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668" y="2866573"/>
            <a:ext cx="5091063" cy="3211286"/>
          </a:xfrm>
          <a:prstGeom prst="rect">
            <a:avLst/>
          </a:prstGeom>
        </p:spPr>
      </p:pic>
    </p:spTree>
    <p:extLst>
      <p:ext uri="{BB962C8B-B14F-4D97-AF65-F5344CB8AC3E}">
        <p14:creationId xmlns:p14="http://schemas.microsoft.com/office/powerpoint/2010/main" val="40921291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990600"/>
          </a:xfrm>
        </p:spPr>
        <p:txBody>
          <a:bodyPr/>
          <a:lstStyle/>
          <a:p>
            <a:r>
              <a:rPr lang="en-US" dirty="0" err="1" smtClean="0"/>
              <a:t>TaintDroid</a:t>
            </a:r>
            <a:r>
              <a:rPr lang="en-US" dirty="0" smtClean="0"/>
              <a:t>-Framework Design</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143000" y="1828800"/>
            <a:ext cx="6975475" cy="4769048"/>
          </a:xfrm>
        </p:spPr>
      </p:pic>
      <p:sp>
        <p:nvSpPr>
          <p:cNvPr id="3" name="Slide Number Placeholder 2"/>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19</a:t>
            </a:fld>
            <a:endParaRPr kumimoji="0" lang="en-US" dirty="0"/>
          </a:p>
        </p:txBody>
      </p:sp>
    </p:spTree>
    <p:extLst>
      <p:ext uri="{BB962C8B-B14F-4D97-AF65-F5344CB8AC3E}">
        <p14:creationId xmlns:p14="http://schemas.microsoft.com/office/powerpoint/2010/main" val="24758545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1825" y="1522413"/>
            <a:ext cx="298767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pPr eaLnBrk="1" hangingPunct="1"/>
            <a:r>
              <a:rPr lang="en-US" dirty="0" smtClean="0">
                <a:latin typeface="Times New Roman" charset="0"/>
              </a:rPr>
              <a:t>Mobile </a:t>
            </a:r>
            <a:r>
              <a:rPr lang="en-US" dirty="0">
                <a:latin typeface="Times New Roman" charset="0"/>
              </a:rPr>
              <a:t>Devices</a:t>
            </a:r>
          </a:p>
        </p:txBody>
      </p:sp>
      <p:sp>
        <p:nvSpPr>
          <p:cNvPr id="15363" name="Content Placeholder 3"/>
          <p:cNvSpPr>
            <a:spLocks noGrp="1"/>
          </p:cNvSpPr>
          <p:nvPr>
            <p:ph sz="half" idx="1"/>
          </p:nvPr>
        </p:nvSpPr>
        <p:spPr>
          <a:xfrm>
            <a:off x="266700" y="1600200"/>
            <a:ext cx="4229100" cy="5067300"/>
          </a:xfrm>
        </p:spPr>
        <p:txBody>
          <a:bodyPr/>
          <a:lstStyle/>
          <a:p>
            <a:pPr eaLnBrk="1" hangingPunct="1">
              <a:lnSpc>
                <a:spcPct val="80000"/>
              </a:lnSpc>
            </a:pPr>
            <a:r>
              <a:rPr lang="en-US" sz="2500" dirty="0">
                <a:latin typeface="Times New Roman" charset="0"/>
              </a:rPr>
              <a:t>Mobile </a:t>
            </a:r>
            <a:r>
              <a:rPr lang="en-US" sz="2500" i="1" dirty="0">
                <a:latin typeface="Times New Roman" charset="0"/>
              </a:rPr>
              <a:t>computers</a:t>
            </a:r>
            <a:r>
              <a:rPr lang="en-US" sz="2500" dirty="0">
                <a:latin typeface="Times New Roman" charset="0"/>
              </a:rPr>
              <a:t>:</a:t>
            </a:r>
          </a:p>
          <a:p>
            <a:pPr lvl="1" eaLnBrk="1" hangingPunct="1">
              <a:lnSpc>
                <a:spcPct val="80000"/>
              </a:lnSpc>
              <a:buFont typeface="Lucida Grande" charset="0"/>
              <a:buChar char="–"/>
            </a:pPr>
            <a:r>
              <a:rPr lang="en-US" sz="2200" dirty="0">
                <a:latin typeface="Times New Roman" charset="0"/>
              </a:rPr>
              <a:t>Mainly smartphones, tablets</a:t>
            </a:r>
          </a:p>
          <a:p>
            <a:pPr lvl="1" eaLnBrk="1" hangingPunct="1">
              <a:lnSpc>
                <a:spcPct val="80000"/>
              </a:lnSpc>
            </a:pPr>
            <a:r>
              <a:rPr lang="en-US" sz="2200" dirty="0">
                <a:latin typeface="Times New Roman" charset="0"/>
              </a:rPr>
              <a:t>Sensors: GPS, camera, accelerometer, etc.</a:t>
            </a:r>
          </a:p>
          <a:p>
            <a:pPr lvl="1" eaLnBrk="1" hangingPunct="1">
              <a:lnSpc>
                <a:spcPct val="80000"/>
              </a:lnSpc>
            </a:pPr>
            <a:r>
              <a:rPr lang="en-US" sz="2200" dirty="0">
                <a:latin typeface="Times New Roman" charset="0"/>
              </a:rPr>
              <a:t>Computation: powerful CPUs (≥ 1 GHz, multi-core)</a:t>
            </a:r>
          </a:p>
          <a:p>
            <a:pPr lvl="1" eaLnBrk="1" hangingPunct="1">
              <a:lnSpc>
                <a:spcPct val="80000"/>
              </a:lnSpc>
            </a:pPr>
            <a:r>
              <a:rPr lang="en-US" sz="2200" dirty="0">
                <a:latin typeface="Times New Roman" charset="0"/>
              </a:rPr>
              <a:t>Communication: cellular/4G, Wi-Fi, near field communication (NFC), etc.</a:t>
            </a:r>
          </a:p>
          <a:p>
            <a:pPr eaLnBrk="1" hangingPunct="1">
              <a:lnSpc>
                <a:spcPct val="80000"/>
              </a:lnSpc>
            </a:pPr>
            <a:r>
              <a:rPr lang="en-US" sz="2500" dirty="0">
                <a:latin typeface="Times New Roman" charset="0"/>
              </a:rPr>
              <a:t>Many connect to </a:t>
            </a:r>
            <a:r>
              <a:rPr lang="en-US" sz="2500" dirty="0" smtClean="0">
                <a:latin typeface="Times New Roman" charset="0"/>
              </a:rPr>
              <a:t>the Internet using cellular networks</a:t>
            </a:r>
          </a:p>
          <a:p>
            <a:pPr eaLnBrk="1" hangingPunct="1">
              <a:lnSpc>
                <a:spcPct val="80000"/>
              </a:lnSpc>
            </a:pPr>
            <a:r>
              <a:rPr lang="en-US" sz="2500" dirty="0" smtClean="0">
                <a:latin typeface="Times New Roman" charset="0"/>
              </a:rPr>
              <a:t>Billions </a:t>
            </a:r>
            <a:r>
              <a:rPr lang="en-US" sz="2500" dirty="0">
                <a:latin typeface="Times New Roman" charset="0"/>
              </a:rPr>
              <a:t>mobile devices </a:t>
            </a:r>
            <a:r>
              <a:rPr lang="en-US" sz="2500" dirty="0" smtClean="0">
                <a:latin typeface="Times New Roman" charset="0"/>
              </a:rPr>
              <a:t>sold annually</a:t>
            </a:r>
            <a:endParaRPr lang="en-US" sz="2500" dirty="0">
              <a:latin typeface="Times New Roman" charset="0"/>
            </a:endParaRPr>
          </a:p>
        </p:txBody>
      </p:sp>
      <p:pic>
        <p:nvPicPr>
          <p:cNvPr id="15364" name="Picture 13"/>
          <p:cNvPicPr>
            <a:picLocks noChangeAspect="1"/>
          </p:cNvPicPr>
          <p:nvPr/>
        </p:nvPicPr>
        <p:blipFill>
          <a:blip r:embed="rId3">
            <a:extLst>
              <a:ext uri="{28A0092B-C50C-407E-A947-70E740481C1C}">
                <a14:useLocalDpi xmlns:a14="http://schemas.microsoft.com/office/drawing/2010/main" val="0"/>
              </a:ext>
            </a:extLst>
          </a:blip>
          <a:srcRect l="4301" t="18518" r="4301" b="18518"/>
          <a:stretch>
            <a:fillRect/>
          </a:stretch>
        </p:blipFill>
        <p:spPr bwMode="auto">
          <a:xfrm>
            <a:off x="6300788" y="1892300"/>
            <a:ext cx="2503487"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Content Placeholder 10"/>
          <p:cNvPicPr>
            <a:picLocks noChangeAspect="1"/>
          </p:cNvPicPr>
          <p:nvPr/>
        </p:nvPicPr>
        <p:blipFill>
          <a:blip r:embed="rId4">
            <a:extLst>
              <a:ext uri="{28A0092B-C50C-407E-A947-70E740481C1C}">
                <a14:useLocalDpi xmlns:a14="http://schemas.microsoft.com/office/drawing/2010/main" val="0"/>
              </a:ext>
            </a:extLst>
          </a:blip>
          <a:srcRect l="24820" r="24820"/>
          <a:stretch>
            <a:fillRect/>
          </a:stretch>
        </p:blipFill>
        <p:spPr bwMode="auto">
          <a:xfrm>
            <a:off x="4656138" y="2235200"/>
            <a:ext cx="1074737"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78788" y="5740400"/>
            <a:ext cx="995362" cy="385763"/>
          </a:xfrm>
          <a:prstGeom prst="rect">
            <a:avLst/>
          </a:prstGeom>
          <a:solidFill>
            <a:srgbClr val="AB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7" name="Picture 15"/>
          <p:cNvPicPr>
            <a:picLocks noChangeAspect="1"/>
          </p:cNvPicPr>
          <p:nvPr/>
        </p:nvPicPr>
        <p:blipFill>
          <a:blip r:embed="rId6">
            <a:extLst>
              <a:ext uri="{28A0092B-C50C-407E-A947-70E740481C1C}">
                <a14:useLocalDpi xmlns:a14="http://schemas.microsoft.com/office/drawing/2010/main" val="0"/>
              </a:ext>
            </a:extLst>
          </a:blip>
          <a:srcRect b="-3862"/>
          <a:stretch>
            <a:fillRect/>
          </a:stretch>
        </p:blipFill>
        <p:spPr bwMode="auto">
          <a:xfrm>
            <a:off x="8250238" y="6164263"/>
            <a:ext cx="436562"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19900" y="5657850"/>
            <a:ext cx="11414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19900" y="6461125"/>
            <a:ext cx="12588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9"/>
          <p:cNvPicPr>
            <a:picLocks noChangeAspect="1"/>
          </p:cNvPicPr>
          <p:nvPr/>
        </p:nvPicPr>
        <p:blipFill>
          <a:blip r:embed="rId9">
            <a:extLst>
              <a:ext uri="{28A0092B-C50C-407E-A947-70E740481C1C}">
                <a14:useLocalDpi xmlns:a14="http://schemas.microsoft.com/office/drawing/2010/main" val="0"/>
              </a:ext>
            </a:extLst>
          </a:blip>
          <a:srcRect l="13368" t="2814" r="13368" b="3436"/>
          <a:stretch>
            <a:fillRect/>
          </a:stretch>
        </p:blipFill>
        <p:spPr bwMode="auto">
          <a:xfrm>
            <a:off x="7891463" y="2351088"/>
            <a:ext cx="108585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23" descr="wide-area-network-link.png"/>
          <p:cNvPicPr>
            <a:picLocks noChangeAspect="1"/>
          </p:cNvPicPr>
          <p:nvPr/>
        </p:nvPicPr>
        <p:blipFill>
          <a:blip r:embed="rId10">
            <a:extLst>
              <a:ext uri="{28A0092B-C50C-407E-A947-70E740481C1C}">
                <a14:useLocalDpi xmlns:a14="http://schemas.microsoft.com/office/drawing/2010/main" val="0"/>
              </a:ext>
            </a:extLst>
          </a:blip>
          <a:srcRect l="17416" t="10287" r="18655" b="19907"/>
          <a:stretch>
            <a:fillRect/>
          </a:stretch>
        </p:blipFill>
        <p:spPr bwMode="auto">
          <a:xfrm>
            <a:off x="7164388" y="4473575"/>
            <a:ext cx="1165225"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a:spLocks noChangeArrowheads="1"/>
          </p:cNvSpPr>
          <p:nvPr/>
        </p:nvSpPr>
        <p:spPr bwMode="auto">
          <a:xfrm>
            <a:off x="4521200" y="1519238"/>
            <a:ext cx="4559300" cy="2954337"/>
          </a:xfrm>
          <a:prstGeom prst="roundRect">
            <a:avLst>
              <a:gd name="adj" fmla="val 19245"/>
            </a:avLst>
          </a:prstGeom>
          <a:noFill/>
          <a:ln w="19050">
            <a:solidFill>
              <a:srgbClr val="FF66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rgbClr val="FFFFFF"/>
              </a:solidFill>
            </a:endParaRPr>
          </a:p>
        </p:txBody>
      </p:sp>
      <p:pic>
        <p:nvPicPr>
          <p:cNvPr id="15373" name="Picture 25"/>
          <p:cNvPicPr>
            <a:picLocks noChangeAspect="1"/>
          </p:cNvPicPr>
          <p:nvPr/>
        </p:nvPicPr>
        <p:blipFill>
          <a:blip r:embed="rId11">
            <a:extLst>
              <a:ext uri="{28A0092B-C50C-407E-A947-70E740481C1C}">
                <a14:useLocalDpi xmlns:a14="http://schemas.microsoft.com/office/drawing/2010/main" val="0"/>
              </a:ext>
            </a:extLst>
          </a:blip>
          <a:srcRect r="16470"/>
          <a:stretch>
            <a:fillRect/>
          </a:stretch>
        </p:blipFill>
        <p:spPr bwMode="auto">
          <a:xfrm>
            <a:off x="5014913" y="3978275"/>
            <a:ext cx="3841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26" descr="tango-wireless.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399088" y="3978275"/>
            <a:ext cx="490537" cy="490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75" name="Picture 28" descr="wifi_ap.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341938" y="5808663"/>
            <a:ext cx="5143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29" descr="tango-wireless.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29463" y="3978275"/>
            <a:ext cx="490537" cy="490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77" name="Picture 30" descr="tango-wireless.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731250" y="3978275"/>
            <a:ext cx="492125" cy="490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78" name="Picture 31" descr="tango-wireless.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112125" y="1600200"/>
            <a:ext cx="490538" cy="490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79" name="Picture 32"/>
          <p:cNvPicPr>
            <a:picLocks noChangeAspect="1"/>
          </p:cNvPicPr>
          <p:nvPr/>
        </p:nvPicPr>
        <p:blipFill>
          <a:blip r:embed="rId11">
            <a:extLst>
              <a:ext uri="{28A0092B-C50C-407E-A947-70E740481C1C}">
                <a14:useLocalDpi xmlns:a14="http://schemas.microsoft.com/office/drawing/2010/main" val="0"/>
              </a:ext>
            </a:extLst>
          </a:blip>
          <a:srcRect r="16470"/>
          <a:stretch>
            <a:fillRect/>
          </a:stretch>
        </p:blipFill>
        <p:spPr bwMode="auto">
          <a:xfrm>
            <a:off x="8342313" y="3978275"/>
            <a:ext cx="3841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34"/>
          <p:cNvCxnSpPr>
            <a:cxnSpLocks noChangeShapeType="1"/>
            <a:endCxn id="15375" idx="0"/>
          </p:cNvCxnSpPr>
          <p:nvPr/>
        </p:nvCxnSpPr>
        <p:spPr bwMode="auto">
          <a:xfrm rot="5400000">
            <a:off x="4834731" y="5037932"/>
            <a:ext cx="1535113" cy="6350"/>
          </a:xfrm>
          <a:prstGeom prst="curvedConnector3">
            <a:avLst>
              <a:gd name="adj1" fmla="val 78944"/>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Straight Connector 36"/>
          <p:cNvCxnSpPr>
            <a:cxnSpLocks noChangeShapeType="1"/>
            <a:endCxn id="15375" idx="0"/>
          </p:cNvCxnSpPr>
          <p:nvPr/>
        </p:nvCxnSpPr>
        <p:spPr bwMode="auto">
          <a:xfrm rot="10800000" flipV="1">
            <a:off x="5599113" y="4224338"/>
            <a:ext cx="1774825" cy="1584325"/>
          </a:xfrm>
          <a:prstGeom prst="curvedConnector2">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Straight Connector 41"/>
          <p:cNvCxnSpPr>
            <a:cxnSpLocks noChangeShapeType="1"/>
            <a:endCxn id="15375" idx="0"/>
          </p:cNvCxnSpPr>
          <p:nvPr/>
        </p:nvCxnSpPr>
        <p:spPr bwMode="auto">
          <a:xfrm rot="10800000" flipV="1">
            <a:off x="5599113" y="3978275"/>
            <a:ext cx="3378200" cy="1830388"/>
          </a:xfrm>
          <a:prstGeom prst="curvedConnector2">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Connector 44"/>
          <p:cNvCxnSpPr>
            <a:cxnSpLocks noChangeShapeType="1"/>
            <a:endCxn id="15375" idx="0"/>
          </p:cNvCxnSpPr>
          <p:nvPr/>
        </p:nvCxnSpPr>
        <p:spPr bwMode="auto">
          <a:xfrm rot="5400000">
            <a:off x="5012531" y="2478882"/>
            <a:ext cx="3916363" cy="2743200"/>
          </a:xfrm>
          <a:prstGeom prst="curvedConnector3">
            <a:avLst>
              <a:gd name="adj1" fmla="val 65500"/>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4" name="Curved Connector 33"/>
          <p:cNvCxnSpPr>
            <a:cxnSpLocks noChangeShapeType="1"/>
            <a:stCxn id="15387" idx="2"/>
            <a:endCxn id="15375" idx="0"/>
          </p:cNvCxnSpPr>
          <p:nvPr/>
        </p:nvCxnSpPr>
        <p:spPr bwMode="auto">
          <a:xfrm rot="5400000">
            <a:off x="3919538" y="3765550"/>
            <a:ext cx="3722688" cy="363537"/>
          </a:xfrm>
          <a:prstGeom prst="curvedConnector3">
            <a:avLst>
              <a:gd name="adj1" fmla="val 73944"/>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5385" name="Picture 64" descr="dollar.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023225" y="4919663"/>
            <a:ext cx="4937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29" descr="iPhone4s.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215063" y="2290763"/>
            <a:ext cx="1016000"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31" descr="tango-wireless.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718175" y="1595438"/>
            <a:ext cx="490538" cy="4905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388" name="TextBox 35"/>
          <p:cNvSpPr txBox="1">
            <a:spLocks noChangeArrowheads="1"/>
          </p:cNvSpPr>
          <p:nvPr/>
        </p:nvSpPr>
        <p:spPr bwMode="auto">
          <a:xfrm>
            <a:off x="4903788" y="6362700"/>
            <a:ext cx="139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Organization</a:t>
            </a:r>
          </a:p>
        </p:txBody>
      </p:sp>
    </p:spTree>
    <p:extLst>
      <p:ext uri="{BB962C8B-B14F-4D97-AF65-F5344CB8AC3E}">
        <p14:creationId xmlns:p14="http://schemas.microsoft.com/office/powerpoint/2010/main" val="33180913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Taint Adaptors</a:t>
            </a:r>
            <a:endParaRPr lang="en-US" dirty="0"/>
          </a:p>
        </p:txBody>
      </p:sp>
      <p:sp>
        <p:nvSpPr>
          <p:cNvPr id="3" name="Content Placeholder 2"/>
          <p:cNvSpPr>
            <a:spLocks noGrp="1"/>
          </p:cNvSpPr>
          <p:nvPr>
            <p:ph idx="1"/>
          </p:nvPr>
        </p:nvSpPr>
        <p:spPr/>
        <p:txBody>
          <a:bodyPr/>
          <a:lstStyle/>
          <a:p>
            <a:r>
              <a:rPr lang="en-US" dirty="0" smtClean="0"/>
              <a:t>Taint sources and sinks must be carefully integrated into existing architectural framework</a:t>
            </a:r>
          </a:p>
          <a:p>
            <a:r>
              <a:rPr lang="en-US" dirty="0" smtClean="0"/>
              <a:t>Depends on type of information</a:t>
            </a:r>
          </a:p>
          <a:p>
            <a:pPr lvl="1"/>
            <a:r>
              <a:rPr lang="en-US" sz="2100" dirty="0"/>
              <a:t>Low-bandwidth </a:t>
            </a:r>
            <a:r>
              <a:rPr lang="en-US" sz="2100" dirty="0" smtClean="0"/>
              <a:t>sensors: location, accelerometer</a:t>
            </a:r>
            <a:endParaRPr lang="en-US" sz="2100" dirty="0"/>
          </a:p>
          <a:p>
            <a:pPr lvl="1"/>
            <a:r>
              <a:rPr lang="en-US" sz="2100" dirty="0"/>
              <a:t>High-bandwidth </a:t>
            </a:r>
            <a:r>
              <a:rPr lang="en-US" sz="2100" dirty="0" smtClean="0"/>
              <a:t>sensors: microphone, camera</a:t>
            </a:r>
            <a:endParaRPr lang="en-US" sz="2100" dirty="0"/>
          </a:p>
          <a:p>
            <a:pPr lvl="1"/>
            <a:r>
              <a:rPr lang="en-US" sz="2100" dirty="0"/>
              <a:t>Information </a:t>
            </a:r>
            <a:r>
              <a:rPr lang="en-US" sz="2100" dirty="0" smtClean="0"/>
              <a:t>databases: address book, SMS data</a:t>
            </a:r>
            <a:endParaRPr lang="en-US" sz="2100" dirty="0"/>
          </a:p>
          <a:p>
            <a:pPr lvl="1"/>
            <a:r>
              <a:rPr lang="en-US" sz="2100" dirty="0"/>
              <a:t>Device </a:t>
            </a:r>
            <a:r>
              <a:rPr lang="en-US" sz="2100" dirty="0" smtClean="0"/>
              <a:t>identifiers: IMER, IMSI, ICC-ID</a:t>
            </a:r>
            <a:endParaRPr lang="en-US" sz="2100" dirty="0"/>
          </a:p>
          <a:p>
            <a:pPr lvl="1"/>
            <a:r>
              <a:rPr lang="en-US" sz="2100" dirty="0"/>
              <a:t>Network taint sink</a:t>
            </a:r>
          </a:p>
          <a:p>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20</a:t>
            </a:fld>
            <a:endParaRPr lang="en-US"/>
          </a:p>
        </p:txBody>
      </p:sp>
    </p:spTree>
    <p:extLst>
      <p:ext uri="{BB962C8B-B14F-4D97-AF65-F5344CB8AC3E}">
        <p14:creationId xmlns:p14="http://schemas.microsoft.com/office/powerpoint/2010/main" val="33255351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lstStyle/>
          <a:p>
            <a:r>
              <a:rPr lang="en-US" dirty="0" smtClean="0"/>
              <a:t>Experimental Setup</a:t>
            </a:r>
            <a:endParaRPr lang="en-US" dirty="0"/>
          </a:p>
        </p:txBody>
      </p:sp>
      <p:sp>
        <p:nvSpPr>
          <p:cNvPr id="3" name="Content Placeholder 2"/>
          <p:cNvSpPr>
            <a:spLocks noGrp="1"/>
          </p:cNvSpPr>
          <p:nvPr>
            <p:ph sz="quarter" idx="1"/>
          </p:nvPr>
        </p:nvSpPr>
        <p:spPr>
          <a:xfrm>
            <a:off x="304800" y="1600200"/>
            <a:ext cx="8686800" cy="5029200"/>
          </a:xfrm>
        </p:spPr>
        <p:txBody>
          <a:bodyPr>
            <a:normAutofit/>
          </a:bodyPr>
          <a:lstStyle/>
          <a:p>
            <a:r>
              <a:rPr lang="en-US" sz="2400" dirty="0" smtClean="0"/>
              <a:t>30 apps were selected randomly out of 1100 apps, taken 50 most popular apps from each of 22 categories on Android Market</a:t>
            </a:r>
          </a:p>
          <a:p>
            <a:endParaRPr lang="en-US" sz="2400" dirty="0"/>
          </a:p>
          <a:p>
            <a:r>
              <a:rPr lang="en-US" sz="2400" dirty="0" smtClean="0"/>
              <a:t>Apps were played manually which involved installation, registration if required and exercising the functionality offered by the apps</a:t>
            </a:r>
          </a:p>
          <a:p>
            <a:endParaRPr lang="en-US" sz="2400" dirty="0"/>
          </a:p>
          <a:p>
            <a:r>
              <a:rPr lang="en-US" sz="2400" dirty="0" smtClean="0"/>
              <a:t>Logs were recorded which included tainted binder messages, tainted file output and tainted network messages</a:t>
            </a:r>
          </a:p>
          <a:p>
            <a:endParaRPr lang="en-US" sz="2400" dirty="0"/>
          </a:p>
          <a:p>
            <a:r>
              <a:rPr lang="en-US" sz="2400" dirty="0" smtClean="0"/>
              <a:t>Network traffic using </a:t>
            </a:r>
            <a:r>
              <a:rPr lang="en-US" sz="2400" i="1" dirty="0" err="1" smtClean="0"/>
              <a:t>tcpdump</a:t>
            </a:r>
            <a:r>
              <a:rPr lang="en-US" sz="2400" dirty="0" smtClean="0"/>
              <a:t> was also recorded for verification of results</a:t>
            </a:r>
          </a:p>
          <a:p>
            <a:endParaRPr lang="en-US" dirty="0"/>
          </a:p>
          <a:p>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21</a:t>
            </a:fld>
            <a:endParaRPr kumimoji="0" lang="en-US" dirty="0"/>
          </a:p>
        </p:txBody>
      </p:sp>
    </p:spTree>
    <p:extLst>
      <p:ext uri="{BB962C8B-B14F-4D97-AF65-F5344CB8AC3E}">
        <p14:creationId xmlns:p14="http://schemas.microsoft.com/office/powerpoint/2010/main" val="31647281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Autofit/>
          </a:bodyPr>
          <a:lstStyle/>
          <a:p>
            <a:r>
              <a:rPr lang="en-US" dirty="0" smtClean="0"/>
              <a:t>Findings: Permissions requested</a:t>
            </a:r>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22</a:t>
            </a:fld>
            <a:endParaRPr kumimoji="0" lang="en-US" dirty="0"/>
          </a:p>
        </p:txBody>
      </p:sp>
      <p:pic>
        <p:nvPicPr>
          <p:cNvPr id="3" name="Picture 2" descr="Screen Shot 2015-04-02 at 11.26.1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26698"/>
            <a:ext cx="7838719" cy="3947898"/>
          </a:xfrm>
          <a:prstGeom prst="rect">
            <a:avLst/>
          </a:prstGeom>
        </p:spPr>
      </p:pic>
      <p:sp>
        <p:nvSpPr>
          <p:cNvPr id="6" name="Content Placeholder 5"/>
          <p:cNvSpPr>
            <a:spLocks noGrp="1"/>
          </p:cNvSpPr>
          <p:nvPr>
            <p:ph idx="1"/>
          </p:nvPr>
        </p:nvSpPr>
        <p:spPr/>
        <p:txBody>
          <a:bodyPr/>
          <a:lstStyle/>
          <a:p>
            <a:r>
              <a:rPr lang="en-US" dirty="0" smtClean="0"/>
              <a:t>Out of 105 flagged connections, only 37 legitimate</a:t>
            </a:r>
            <a:endParaRPr lang="en-US" dirty="0"/>
          </a:p>
        </p:txBody>
      </p:sp>
    </p:spTree>
    <p:extLst>
      <p:ext uri="{BB962C8B-B14F-4D97-AF65-F5344CB8AC3E}">
        <p14:creationId xmlns:p14="http://schemas.microsoft.com/office/powerpoint/2010/main" val="22421511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lstStyle/>
          <a:p>
            <a:r>
              <a:rPr lang="en-US" dirty="0" smtClean="0"/>
              <a:t>Findings: Information Leakage</a:t>
            </a:r>
            <a:endParaRPr lang="en-US" dirty="0"/>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28600" y="2590800"/>
            <a:ext cx="8725412" cy="3267751"/>
          </a:xfrm>
        </p:spPr>
      </p:pic>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23</a:t>
            </a:fld>
            <a:endParaRPr kumimoji="0" lang="en-US" dirty="0"/>
          </a:p>
        </p:txBody>
      </p:sp>
      <p:sp>
        <p:nvSpPr>
          <p:cNvPr id="7" name="Rectangle 6"/>
          <p:cNvSpPr/>
          <p:nvPr/>
        </p:nvSpPr>
        <p:spPr>
          <a:xfrm>
            <a:off x="5715000" y="6248400"/>
            <a:ext cx="2819400" cy="461665"/>
          </a:xfrm>
          <a:prstGeom prst="rect">
            <a:avLst/>
          </a:prstGeom>
        </p:spPr>
        <p:txBody>
          <a:bodyPr wrap="square">
            <a:spAutoFit/>
          </a:bodyPr>
          <a:lstStyle/>
          <a:p>
            <a:r>
              <a:rPr lang="en-US" sz="2400" dirty="0" smtClean="0">
                <a:solidFill>
                  <a:schemeClr val="tx1">
                    <a:lumMod val="50000"/>
                    <a:lumOff val="50000"/>
                  </a:schemeClr>
                </a:solidFill>
              </a:rPr>
              <a:t>[</a:t>
            </a:r>
            <a:r>
              <a:rPr lang="en-US" sz="2400" dirty="0" smtClean="0">
                <a:solidFill>
                  <a:schemeClr val="bg1">
                    <a:lumMod val="50000"/>
                  </a:schemeClr>
                </a:solidFill>
              </a:rPr>
              <a:t>gizmocrazed.com</a:t>
            </a:r>
            <a:r>
              <a:rPr lang="en-US" sz="2400" dirty="0" smtClean="0">
                <a:solidFill>
                  <a:schemeClr val="tx1">
                    <a:lumMod val="50000"/>
                    <a:lumOff val="50000"/>
                  </a:schemeClr>
                </a:solidFill>
              </a:rPr>
              <a:t>]</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8783246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lstStyle/>
          <a:p>
            <a:r>
              <a:rPr lang="en-US" dirty="0" smtClean="0"/>
              <a:t>Performance</a:t>
            </a:r>
            <a:endParaRPr lang="en-US" dirty="0"/>
          </a:p>
        </p:txBody>
      </p:sp>
      <p:sp>
        <p:nvSpPr>
          <p:cNvPr id="3" name="Content Placeholder 2"/>
          <p:cNvSpPr>
            <a:spLocks noGrp="1"/>
          </p:cNvSpPr>
          <p:nvPr>
            <p:ph sz="quarter" idx="1"/>
          </p:nvPr>
        </p:nvSpPr>
        <p:spPr>
          <a:xfrm>
            <a:off x="304800" y="1600200"/>
            <a:ext cx="8461248" cy="5029200"/>
          </a:xfrm>
        </p:spPr>
        <p:txBody>
          <a:bodyPr/>
          <a:lstStyle/>
          <a:p>
            <a:endParaRPr lang="en-US" dirty="0" smtClean="0"/>
          </a:p>
          <a:p>
            <a:endParaRPr lang="en-US" dirty="0"/>
          </a:p>
          <a:p>
            <a:r>
              <a:rPr lang="en-US" dirty="0" smtClean="0"/>
              <a:t>All experiments were run on Android 2.1 OS, modified for </a:t>
            </a:r>
            <a:r>
              <a:rPr lang="en-US" dirty="0" err="1" smtClean="0"/>
              <a:t>taintDroid</a:t>
            </a:r>
            <a:endParaRPr lang="en-US" dirty="0" smtClean="0"/>
          </a:p>
          <a:p>
            <a:endParaRPr lang="en-US" dirty="0" smtClean="0"/>
          </a:p>
          <a:p>
            <a:r>
              <a:rPr lang="en-US" dirty="0" err="1" smtClean="0"/>
              <a:t>TaintDroid</a:t>
            </a:r>
            <a:r>
              <a:rPr lang="en-US" dirty="0" smtClean="0"/>
              <a:t> incurs </a:t>
            </a:r>
            <a:r>
              <a:rPr lang="en-US" dirty="0"/>
              <a:t>almost</a:t>
            </a:r>
            <a:r>
              <a:rPr lang="en-US" dirty="0" smtClean="0"/>
              <a:t> the same performance and memory overhead what an original Android OS does</a:t>
            </a:r>
            <a:endParaRPr lang="en-US" dirty="0"/>
          </a:p>
          <a:p>
            <a:pPr marL="0" indent="0">
              <a:buNone/>
            </a:pPr>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24</a:t>
            </a:fld>
            <a:endParaRPr kumimoji="0" lang="en-US" dirty="0"/>
          </a:p>
        </p:txBody>
      </p:sp>
      <p:sp>
        <p:nvSpPr>
          <p:cNvPr id="7" name="Rectangle 6"/>
          <p:cNvSpPr/>
          <p:nvPr/>
        </p:nvSpPr>
        <p:spPr>
          <a:xfrm>
            <a:off x="6248400" y="6248400"/>
            <a:ext cx="2362200" cy="461665"/>
          </a:xfrm>
          <a:prstGeom prst="rect">
            <a:avLst/>
          </a:prstGeom>
        </p:spPr>
        <p:txBody>
          <a:bodyPr wrap="square">
            <a:spAutoFit/>
          </a:bodyPr>
          <a:lstStyle/>
          <a:p>
            <a:r>
              <a:rPr lang="en-US" sz="2400" dirty="0" smtClean="0">
                <a:solidFill>
                  <a:schemeClr val="tx1">
                    <a:lumMod val="50000"/>
                    <a:lumOff val="50000"/>
                  </a:schemeClr>
                </a:solidFill>
              </a:rPr>
              <a:t>[</a:t>
            </a:r>
            <a:r>
              <a:rPr lang="en-US" sz="2400" dirty="0" smtClean="0">
                <a:solidFill>
                  <a:schemeClr val="bg1">
                    <a:lumMod val="50000"/>
                  </a:schemeClr>
                </a:solidFill>
              </a:rPr>
              <a:t>sparkwiz.com</a:t>
            </a:r>
            <a:r>
              <a:rPr lang="en-US" sz="2400" dirty="0" smtClean="0">
                <a:solidFill>
                  <a:schemeClr val="tx1">
                    <a:lumMod val="50000"/>
                    <a:lumOff val="50000"/>
                  </a:schemeClr>
                </a:solidFill>
              </a:rPr>
              <a:t>]</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4639143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990600"/>
          </a:xfrm>
        </p:spPr>
        <p:txBody>
          <a:bodyPr>
            <a:normAutofit/>
          </a:bodyPr>
          <a:lstStyle/>
          <a:p>
            <a:r>
              <a:rPr lang="en-US" dirty="0" smtClean="0"/>
              <a:t>Performance-</a:t>
            </a:r>
            <a:r>
              <a:rPr lang="en-US" dirty="0" err="1" smtClean="0"/>
              <a:t>MacroBenchmarks</a:t>
            </a:r>
            <a:endParaRPr lang="en-US" dirty="0"/>
          </a:p>
        </p:txBody>
      </p:sp>
      <p:sp>
        <p:nvSpPr>
          <p:cNvPr id="3" name="Content Placeholder 2"/>
          <p:cNvSpPr>
            <a:spLocks noGrp="1"/>
          </p:cNvSpPr>
          <p:nvPr>
            <p:ph sz="quarter" idx="1"/>
          </p:nvPr>
        </p:nvSpPr>
        <p:spPr>
          <a:xfrm>
            <a:off x="304800" y="1600200"/>
            <a:ext cx="8461248" cy="5029200"/>
          </a:xfrm>
        </p:spPr>
        <p:txBody>
          <a:bodyPr/>
          <a:lstStyle/>
          <a:p>
            <a:r>
              <a:rPr lang="en-US" sz="2600" dirty="0" smtClean="0"/>
              <a:t>Load time: </a:t>
            </a:r>
            <a:r>
              <a:rPr lang="en-US" sz="2000" dirty="0" smtClean="0"/>
              <a:t>The duration between when an app is clicked to launch and an activity is displayed</a:t>
            </a:r>
          </a:p>
          <a:p>
            <a:r>
              <a:rPr lang="en-US" sz="2600" dirty="0"/>
              <a:t>Address Book: </a:t>
            </a:r>
            <a:r>
              <a:rPr lang="en-US" sz="2000" dirty="0"/>
              <a:t>An account creation time (3 SQL queries) and read time (2 SQL queries)</a:t>
            </a:r>
          </a:p>
          <a:p>
            <a:r>
              <a:rPr lang="en-US" sz="2600" dirty="0"/>
              <a:t>Phone Call: </a:t>
            </a:r>
            <a:r>
              <a:rPr lang="en-US" sz="2000" dirty="0"/>
              <a:t>Duration from pressing ‘dial’ button to ‘in-call’ mode</a:t>
            </a:r>
          </a:p>
          <a:p>
            <a:r>
              <a:rPr lang="en-US" sz="2600" dirty="0"/>
              <a:t>Take Picture: </a:t>
            </a:r>
            <a:r>
              <a:rPr lang="en-US" sz="2000" dirty="0"/>
              <a:t>Duration from pressing ‘Take Picture’ button to re-enabling of ‘Preview’ mode </a:t>
            </a:r>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25</a:t>
            </a:fld>
            <a:endParaRPr kumimoji="0"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4572000"/>
            <a:ext cx="4781550" cy="2019300"/>
          </a:xfrm>
          <a:prstGeom prst="rect">
            <a:avLst/>
          </a:prstGeom>
        </p:spPr>
      </p:pic>
    </p:spTree>
    <p:extLst>
      <p:ext uri="{BB962C8B-B14F-4D97-AF65-F5344CB8AC3E}">
        <p14:creationId xmlns:p14="http://schemas.microsoft.com/office/powerpoint/2010/main" val="42328168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8848" cy="990600"/>
          </a:xfrm>
        </p:spPr>
        <p:txBody>
          <a:bodyPr>
            <a:normAutofit fontScale="90000"/>
          </a:bodyPr>
          <a:lstStyle/>
          <a:p>
            <a:r>
              <a:rPr lang="en-US" dirty="0"/>
              <a:t>Performance-Java </a:t>
            </a:r>
            <a:r>
              <a:rPr lang="en-US" dirty="0" err="1" smtClean="0"/>
              <a:t>Microbenchmarks</a:t>
            </a:r>
            <a:endParaRPr lang="en-US" dirty="0"/>
          </a:p>
        </p:txBody>
      </p:sp>
      <p:sp>
        <p:nvSpPr>
          <p:cNvPr id="3" name="Content Placeholder 2"/>
          <p:cNvSpPr>
            <a:spLocks noGrp="1"/>
          </p:cNvSpPr>
          <p:nvPr>
            <p:ph sz="quarter" idx="1"/>
          </p:nvPr>
        </p:nvSpPr>
        <p:spPr>
          <a:xfrm>
            <a:off x="304800" y="1600200"/>
            <a:ext cx="8461248" cy="5029200"/>
          </a:xfrm>
        </p:spPr>
        <p:txBody>
          <a:bodyPr>
            <a:normAutofit lnSpcReduction="10000"/>
          </a:bodyPr>
          <a:lstStyle/>
          <a:p>
            <a:r>
              <a:rPr lang="en-US" dirty="0" smtClean="0"/>
              <a:t>Android port of </a:t>
            </a:r>
            <a:r>
              <a:rPr lang="en-US" dirty="0" err="1" smtClean="0"/>
              <a:t>CaffeineMark</a:t>
            </a:r>
            <a:r>
              <a:rPr lang="en-US" dirty="0" smtClean="0"/>
              <a:t> 3.0 </a:t>
            </a:r>
          </a:p>
          <a:p>
            <a:endParaRPr lang="en-US" dirty="0" smtClean="0"/>
          </a:p>
          <a:p>
            <a:r>
              <a:rPr lang="en-US" dirty="0"/>
              <a:t>Sieve:</a:t>
            </a:r>
            <a:r>
              <a:rPr lang="en-US" b="1" dirty="0" smtClean="0"/>
              <a:t>  </a:t>
            </a:r>
            <a:r>
              <a:rPr lang="en-US" sz="2200" dirty="0" smtClean="0"/>
              <a:t>The </a:t>
            </a:r>
            <a:r>
              <a:rPr lang="en-US" sz="2200" dirty="0"/>
              <a:t>classic sieve of </a:t>
            </a:r>
            <a:r>
              <a:rPr lang="en-US" sz="2200" dirty="0" err="1"/>
              <a:t>eratosthenes</a:t>
            </a:r>
            <a:r>
              <a:rPr lang="en-US" sz="2200" dirty="0"/>
              <a:t> finds prime numbers. </a:t>
            </a:r>
          </a:p>
          <a:p>
            <a:r>
              <a:rPr lang="en-US" dirty="0"/>
              <a:t>Loop:</a:t>
            </a:r>
            <a:r>
              <a:rPr lang="en-US" dirty="0" smtClean="0"/>
              <a:t> </a:t>
            </a:r>
            <a:r>
              <a:rPr lang="en-US" sz="2200" dirty="0" smtClean="0"/>
              <a:t>The </a:t>
            </a:r>
            <a:r>
              <a:rPr lang="en-US" sz="2200" dirty="0"/>
              <a:t>loop test uses sorting and sequence generation as to measure compiler optimization of loops. </a:t>
            </a:r>
          </a:p>
          <a:p>
            <a:r>
              <a:rPr lang="en-US" dirty="0"/>
              <a:t>Logic:</a:t>
            </a:r>
            <a:r>
              <a:rPr lang="en-US" b="1" dirty="0" smtClean="0"/>
              <a:t> </a:t>
            </a:r>
            <a:r>
              <a:rPr lang="en-US" sz="2000" dirty="0" smtClean="0"/>
              <a:t>Tests </a:t>
            </a:r>
            <a:r>
              <a:rPr lang="en-US" sz="2000" dirty="0"/>
              <a:t>the speed with which the virtual machine executes decision-making instructions. </a:t>
            </a:r>
          </a:p>
          <a:p>
            <a:r>
              <a:rPr lang="en-US" dirty="0"/>
              <a:t>Method:</a:t>
            </a:r>
            <a:r>
              <a:rPr lang="en-US" b="1" dirty="0" smtClean="0"/>
              <a:t> </a:t>
            </a:r>
            <a:r>
              <a:rPr lang="en-US" sz="2000" dirty="0"/>
              <a:t>The Method test executes recursive function calls to see how well the VM handles method calls. </a:t>
            </a:r>
          </a:p>
          <a:p>
            <a:r>
              <a:rPr lang="en-US" dirty="0"/>
              <a:t>Float:</a:t>
            </a:r>
            <a:r>
              <a:rPr lang="en-US" b="1" dirty="0" smtClean="0"/>
              <a:t> </a:t>
            </a:r>
            <a:r>
              <a:rPr lang="en-US" sz="2000" dirty="0"/>
              <a:t>Simulates a 3D rotation of objects around a point. </a:t>
            </a:r>
          </a:p>
          <a:p>
            <a:pPr lvl="1"/>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26</a:t>
            </a:fld>
            <a:endParaRPr kumimoji="0" lang="en-US" dirty="0"/>
          </a:p>
        </p:txBody>
      </p:sp>
      <p:sp>
        <p:nvSpPr>
          <p:cNvPr id="5" name="Rectangle 4"/>
          <p:cNvSpPr/>
          <p:nvPr/>
        </p:nvSpPr>
        <p:spPr>
          <a:xfrm>
            <a:off x="6019800" y="6349116"/>
            <a:ext cx="2819400" cy="461665"/>
          </a:xfrm>
          <a:prstGeom prst="rect">
            <a:avLst/>
          </a:prstGeom>
        </p:spPr>
        <p:txBody>
          <a:bodyPr wrap="square">
            <a:spAutoFit/>
          </a:bodyPr>
          <a:lstStyle/>
          <a:p>
            <a:r>
              <a:rPr lang="en-US" sz="2400" dirty="0" smtClean="0">
                <a:solidFill>
                  <a:schemeClr val="tx1">
                    <a:lumMod val="50000"/>
                    <a:lumOff val="50000"/>
                  </a:schemeClr>
                </a:solidFill>
              </a:rPr>
              <a:t>[benchmarkhq.ru]</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1757344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fontScale="90000"/>
          </a:bodyPr>
          <a:lstStyle/>
          <a:p>
            <a:r>
              <a:rPr lang="en-US" dirty="0"/>
              <a:t>Performance-Java </a:t>
            </a:r>
            <a:r>
              <a:rPr lang="en-US" dirty="0" err="1"/>
              <a:t>Microbenchmarks</a:t>
            </a:r>
            <a:endParaRPr lang="en-US" dirty="0"/>
          </a:p>
        </p:txBody>
      </p:sp>
      <p:sp>
        <p:nvSpPr>
          <p:cNvPr id="3" name="Content Placeholder 2"/>
          <p:cNvSpPr>
            <a:spLocks noGrp="1"/>
          </p:cNvSpPr>
          <p:nvPr>
            <p:ph sz="quarter" idx="1"/>
          </p:nvPr>
        </p:nvSpPr>
        <p:spPr>
          <a:xfrm>
            <a:off x="304800" y="1600200"/>
            <a:ext cx="8461248" cy="5029200"/>
          </a:xfrm>
        </p:spPr>
        <p:txBody>
          <a:bodyPr/>
          <a:lstStyle/>
          <a:p>
            <a:pPr marL="320040" lvl="1" indent="-320040">
              <a:spcBef>
                <a:spcPts val="700"/>
              </a:spcBef>
              <a:buClr>
                <a:schemeClr val="accent2"/>
              </a:buClr>
              <a:buSzPct val="60000"/>
              <a:buFont typeface="Wingdings"/>
              <a:buChar char=""/>
            </a:pPr>
            <a:r>
              <a:rPr lang="en-US" dirty="0"/>
              <a:t>Android port of </a:t>
            </a:r>
            <a:r>
              <a:rPr lang="en-US" dirty="0" err="1"/>
              <a:t>CaffeineMark</a:t>
            </a:r>
            <a:r>
              <a:rPr lang="en-US" dirty="0"/>
              <a:t> 3.0 </a:t>
            </a:r>
          </a:p>
          <a:p>
            <a:pPr lvl="1"/>
            <a:r>
              <a:rPr lang="en-US" sz="2000" dirty="0" smtClean="0"/>
              <a:t>Scores indicate roughly the number of Java instructions executed per second </a:t>
            </a:r>
            <a:endParaRPr lang="en-US" sz="2000"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27</a:t>
            </a:fld>
            <a:endParaRPr kumimoji="0"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743200"/>
            <a:ext cx="4800600" cy="3904351"/>
          </a:xfrm>
          <a:prstGeom prst="rect">
            <a:avLst/>
          </a:prstGeom>
        </p:spPr>
      </p:pic>
    </p:spTree>
    <p:extLst>
      <p:ext uri="{BB962C8B-B14F-4D97-AF65-F5344CB8AC3E}">
        <p14:creationId xmlns:p14="http://schemas.microsoft.com/office/powerpoint/2010/main" val="20422811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5048" cy="990600"/>
          </a:xfrm>
        </p:spPr>
        <p:txBody>
          <a:bodyPr>
            <a:normAutofit/>
          </a:bodyPr>
          <a:lstStyle/>
          <a:p>
            <a:r>
              <a:rPr lang="en-US" dirty="0"/>
              <a:t>Performance-IPC </a:t>
            </a:r>
            <a:r>
              <a:rPr lang="en-US" dirty="0" smtClean="0"/>
              <a:t>Benchmarks</a:t>
            </a:r>
            <a:endParaRPr lang="en-US" dirty="0"/>
          </a:p>
        </p:txBody>
      </p:sp>
      <p:sp>
        <p:nvSpPr>
          <p:cNvPr id="3" name="Content Placeholder 2"/>
          <p:cNvSpPr>
            <a:spLocks noGrp="1"/>
          </p:cNvSpPr>
          <p:nvPr>
            <p:ph sz="quarter" idx="1"/>
          </p:nvPr>
        </p:nvSpPr>
        <p:spPr>
          <a:xfrm>
            <a:off x="304800" y="1600200"/>
            <a:ext cx="8461248" cy="5029200"/>
          </a:xfrm>
        </p:spPr>
        <p:txBody>
          <a:bodyPr/>
          <a:lstStyle/>
          <a:p>
            <a:pPr lvl="1"/>
            <a:r>
              <a:rPr lang="en-US" sz="2000" dirty="0" smtClean="0"/>
              <a:t>Client and service applications were developed which perform binder transactions as fast as possible</a:t>
            </a:r>
          </a:p>
          <a:p>
            <a:pPr lvl="1"/>
            <a:endParaRPr lang="en-US" sz="2000" dirty="0" smtClean="0"/>
          </a:p>
          <a:p>
            <a:pPr lvl="1"/>
            <a:r>
              <a:rPr lang="en-US" sz="2000" dirty="0" smtClean="0"/>
              <a:t>Service manipulates account object (username: String, balance: Integer) by provided interfaces: </a:t>
            </a:r>
            <a:r>
              <a:rPr lang="en-US" sz="2000" dirty="0" err="1" smtClean="0"/>
              <a:t>getAccount</a:t>
            </a:r>
            <a:r>
              <a:rPr lang="en-US" sz="2000" dirty="0" smtClean="0"/>
              <a:t>() and </a:t>
            </a:r>
            <a:r>
              <a:rPr lang="en-US" sz="2000" dirty="0" err="1" smtClean="0"/>
              <a:t>setAccount</a:t>
            </a:r>
            <a:r>
              <a:rPr lang="en-US" sz="2000" dirty="0" smtClean="0"/>
              <a:t>()</a:t>
            </a:r>
          </a:p>
          <a:p>
            <a:pPr lvl="1"/>
            <a:endParaRPr lang="en-US" sz="2000" dirty="0" smtClean="0"/>
          </a:p>
          <a:p>
            <a:pPr lvl="1"/>
            <a:r>
              <a:rPr lang="en-US" sz="2000" dirty="0" smtClean="0"/>
              <a:t>Experiment measures the time for client to invoke interface pair 1000 times</a:t>
            </a:r>
            <a:endParaRPr lang="en-US" sz="2000" dirty="0"/>
          </a:p>
        </p:txBody>
      </p:sp>
      <p:sp>
        <p:nvSpPr>
          <p:cNvPr id="4" name="Slide Number Placeholder 3"/>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28</a:t>
            </a:fld>
            <a:endParaRPr kumimoji="0"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463716"/>
            <a:ext cx="5693048" cy="1971675"/>
          </a:xfrm>
          <a:prstGeom prst="rect">
            <a:avLst/>
          </a:prstGeom>
        </p:spPr>
      </p:pic>
    </p:spTree>
    <p:extLst>
      <p:ext uri="{BB962C8B-B14F-4D97-AF65-F5344CB8AC3E}">
        <p14:creationId xmlns:p14="http://schemas.microsoft.com/office/powerpoint/2010/main" val="409879893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US" dirty="0"/>
          </a:p>
        </p:txBody>
      </p:sp>
      <p:sp>
        <p:nvSpPr>
          <p:cNvPr id="3" name="Content Placeholder 2"/>
          <p:cNvSpPr>
            <a:spLocks noGrp="1"/>
          </p:cNvSpPr>
          <p:nvPr>
            <p:ph idx="1"/>
          </p:nvPr>
        </p:nvSpPr>
        <p:spPr/>
        <p:txBody>
          <a:bodyPr/>
          <a:lstStyle/>
          <a:p>
            <a:r>
              <a:rPr lang="en-US" dirty="0" smtClean="0"/>
              <a:t>It is a firmware modification, not an app</a:t>
            </a:r>
          </a:p>
          <a:p>
            <a:endParaRPr lang="en-US" dirty="0" smtClean="0"/>
          </a:p>
          <a:p>
            <a:r>
              <a:rPr lang="en-US" dirty="0" smtClean="0"/>
              <a:t>Only tracks explicit data flows</a:t>
            </a:r>
          </a:p>
          <a:p>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29</a:t>
            </a:fld>
            <a:endParaRPr lang="en-US"/>
          </a:p>
        </p:txBody>
      </p:sp>
    </p:spTree>
    <p:extLst>
      <p:ext uri="{BB962C8B-B14F-4D97-AF65-F5344CB8AC3E}">
        <p14:creationId xmlns:p14="http://schemas.microsoft.com/office/powerpoint/2010/main" val="34244566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it different from PC security?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Limited computing resources</a:t>
            </a:r>
          </a:p>
          <a:p>
            <a:pPr lvl="1"/>
            <a:r>
              <a:rPr lang="en-US" dirty="0" smtClean="0"/>
              <a:t>Battery, CPU, memory, storage, bandwidth</a:t>
            </a:r>
          </a:p>
          <a:p>
            <a:pPr lvl="1"/>
            <a:r>
              <a:rPr lang="en-US" dirty="0" smtClean="0"/>
              <a:t>Therefore, we can not use PC solutions right out of the box</a:t>
            </a:r>
          </a:p>
          <a:p>
            <a:r>
              <a:rPr lang="en-US" dirty="0" smtClean="0"/>
              <a:t>User education</a:t>
            </a:r>
          </a:p>
          <a:p>
            <a:pPr lvl="1"/>
            <a:r>
              <a:rPr lang="en-US" dirty="0" smtClean="0"/>
              <a:t>Broader range of users compared to PCs</a:t>
            </a:r>
          </a:p>
          <a:p>
            <a:pPr lvl="1"/>
            <a:r>
              <a:rPr lang="en-US" dirty="0" smtClean="0"/>
              <a:t>More prone to social attacks</a:t>
            </a:r>
          </a:p>
          <a:p>
            <a:r>
              <a:rPr lang="en-US" dirty="0" smtClean="0"/>
              <a:t>Ubiquitous </a:t>
            </a:r>
          </a:p>
          <a:p>
            <a:pPr lvl="1"/>
            <a:r>
              <a:rPr lang="en-US" dirty="0" smtClean="0"/>
              <a:t>Less expensive, outnumber PCs</a:t>
            </a:r>
            <a:endParaRPr lang="en-US" dirty="0"/>
          </a:p>
          <a:p>
            <a:r>
              <a:rPr lang="en-US" dirty="0" smtClean="0"/>
              <a:t>More interfaces for connectivity</a:t>
            </a:r>
          </a:p>
          <a:p>
            <a:pPr lvl="1"/>
            <a:r>
              <a:rPr lang="en-US" dirty="0" smtClean="0"/>
              <a:t>Bluetooth, infrared, </a:t>
            </a:r>
            <a:r>
              <a:rPr lang="en-US" dirty="0" err="1" smtClean="0"/>
              <a:t>WiFi</a:t>
            </a:r>
            <a:r>
              <a:rPr lang="en-US" dirty="0" smtClean="0"/>
              <a:t>, cellular, USB, tethering</a:t>
            </a:r>
          </a:p>
          <a:p>
            <a:pPr lvl="1"/>
            <a:endParaRPr lang="en-US" dirty="0" smtClean="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3</a:t>
            </a:fld>
            <a:endParaRPr lang="en-US"/>
          </a:p>
        </p:txBody>
      </p:sp>
    </p:spTree>
    <p:extLst>
      <p:ext uri="{BB962C8B-B14F-4D97-AF65-F5344CB8AC3E}">
        <p14:creationId xmlns:p14="http://schemas.microsoft.com/office/powerpoint/2010/main" val="3900212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sz="2400" dirty="0" smtClean="0"/>
              <a:t>Some of the slides, content, or pictures are borrowed from the following resources, and some pictures are obtained through Google search without being referenced below</a:t>
            </a:r>
            <a:r>
              <a:rPr lang="en-US" sz="2400" dirty="0" smtClean="0"/>
              <a:t>:</a:t>
            </a:r>
          </a:p>
          <a:p>
            <a:endParaRPr lang="en-US" sz="2400" dirty="0" smtClean="0"/>
          </a:p>
          <a:p>
            <a:pPr>
              <a:buFont typeface="+mj-lt"/>
              <a:buAutoNum type="arabicPeriod"/>
            </a:pPr>
            <a:r>
              <a:rPr lang="en-US" sz="2400" dirty="0" err="1" smtClean="0"/>
              <a:t>TaintDroid</a:t>
            </a:r>
            <a:r>
              <a:rPr lang="en-US" sz="2400" dirty="0" smtClean="0"/>
              <a:t> presentation by the authors at OSDI’10</a:t>
            </a:r>
          </a:p>
          <a:p>
            <a:pPr>
              <a:buFont typeface="+mj-lt"/>
              <a:buAutoNum type="arabicPeriod"/>
            </a:pPr>
            <a:r>
              <a:rPr lang="en-US" sz="2400" dirty="0" smtClean="0">
                <a:hlinkClick r:id="rId2"/>
              </a:rPr>
              <a:t>TaintDroid presentation by Mohsen Junaid</a:t>
            </a:r>
            <a:endParaRPr lang="en-US" sz="2400" dirty="0" smtClean="0"/>
          </a:p>
          <a:p>
            <a:pPr>
              <a:buFont typeface="+mj-lt"/>
              <a:buAutoNum type="arabicPeriod"/>
            </a:pPr>
            <a:r>
              <a:rPr lang="en-US" sz="2400" dirty="0" smtClean="0">
                <a:hlinkClick r:id="rId3"/>
              </a:rPr>
              <a:t>Mobile Device Security</a:t>
            </a:r>
            <a:endParaRPr lang="en-US" sz="2400" dirty="0" smtClean="0"/>
          </a:p>
        </p:txBody>
      </p:sp>
      <p:sp>
        <p:nvSpPr>
          <p:cNvPr id="4" name="Slide Number Placeholder 3"/>
          <p:cNvSpPr>
            <a:spLocks noGrp="1"/>
          </p:cNvSpPr>
          <p:nvPr>
            <p:ph type="sldNum" sz="quarter" idx="12"/>
          </p:nvPr>
        </p:nvSpPr>
        <p:spPr/>
        <p:txBody>
          <a:bodyPr/>
          <a:lstStyle/>
          <a:p>
            <a:fld id="{0C3E3C50-780B-074C-BF56-86272B9C2D29}" type="slidenum">
              <a:rPr lang="en-US" smtClean="0"/>
              <a:t>30</a:t>
            </a:fld>
            <a:endParaRPr lang="en-US"/>
          </a:p>
        </p:txBody>
      </p:sp>
      <p:sp>
        <p:nvSpPr>
          <p:cNvPr id="5" name="Footer Placeholder 4"/>
          <p:cNvSpPr>
            <a:spLocks noGrp="1"/>
          </p:cNvSpPr>
          <p:nvPr>
            <p:ph type="ftr" sz="quarter" idx="11"/>
          </p:nvPr>
        </p:nvSpPr>
        <p:spPr/>
        <p:txBody>
          <a:bodyPr/>
          <a:lstStyle/>
          <a:p>
            <a:r>
              <a:rPr lang="en-US" dirty="0" smtClean="0"/>
              <a:t>CS660 - Advanced Information Assurance - </a:t>
            </a:r>
            <a:r>
              <a:rPr lang="en-US" dirty="0" err="1" smtClean="0"/>
              <a:t>UMassAmherst</a:t>
            </a:r>
            <a:r>
              <a:rPr lang="en-US" dirty="0" smtClean="0"/>
              <a:t> </a:t>
            </a:r>
            <a:endParaRPr lang="en-US" dirty="0"/>
          </a:p>
        </p:txBody>
      </p:sp>
    </p:spTree>
    <p:extLst>
      <p:ext uri="{BB962C8B-B14F-4D97-AF65-F5344CB8AC3E}">
        <p14:creationId xmlns:p14="http://schemas.microsoft.com/office/powerpoint/2010/main" val="4201364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it different from PC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Portable</a:t>
            </a:r>
          </a:p>
          <a:p>
            <a:pPr lvl="1"/>
            <a:r>
              <a:rPr lang="en-US" dirty="0" smtClean="0"/>
              <a:t>Subject to loss/stealing</a:t>
            </a:r>
          </a:p>
          <a:p>
            <a:pPr lvl="1"/>
            <a:r>
              <a:rPr lang="en-US" dirty="0" smtClean="0"/>
              <a:t>Subject to short range breaches (</a:t>
            </a:r>
            <a:r>
              <a:rPr lang="en-US" dirty="0" err="1" smtClean="0"/>
              <a:t>WiFi</a:t>
            </a:r>
            <a:r>
              <a:rPr lang="en-US" dirty="0" smtClean="0"/>
              <a:t>, </a:t>
            </a:r>
            <a:r>
              <a:rPr lang="en-US" dirty="0">
                <a:latin typeface="Times New Roman" charset="0"/>
              </a:rPr>
              <a:t>near field communication (NFC)</a:t>
            </a:r>
            <a:r>
              <a:rPr lang="en-US" dirty="0" smtClean="0"/>
              <a:t>)</a:t>
            </a:r>
          </a:p>
          <a:p>
            <a:pPr lvl="1"/>
            <a:r>
              <a:rPr lang="en-US" dirty="0" smtClean="0">
                <a:latin typeface="Times New Roman" charset="0"/>
              </a:rPr>
              <a:t>Subject to search </a:t>
            </a:r>
            <a:r>
              <a:rPr lang="en-US" dirty="0">
                <a:latin typeface="Times New Roman" charset="0"/>
              </a:rPr>
              <a:t>and s</a:t>
            </a:r>
            <a:r>
              <a:rPr lang="en-US" dirty="0" smtClean="0">
                <a:latin typeface="Times New Roman" charset="0"/>
              </a:rPr>
              <a:t>eizure</a:t>
            </a:r>
            <a:endParaRPr lang="en-US" dirty="0" smtClean="0"/>
          </a:p>
          <a:p>
            <a:r>
              <a:rPr lang="en-US" dirty="0" smtClean="0"/>
              <a:t>Carry sensitive content</a:t>
            </a:r>
          </a:p>
          <a:p>
            <a:pPr lvl="1"/>
            <a:r>
              <a:rPr lang="en-US" dirty="0" smtClean="0"/>
              <a:t>Your location!</a:t>
            </a:r>
          </a:p>
          <a:p>
            <a:pPr lvl="1"/>
            <a:r>
              <a:rPr lang="en-US" dirty="0" smtClean="0"/>
              <a:t>Your identity (MAC, Bluetooth address, IMEI, IMSI)</a:t>
            </a:r>
          </a:p>
          <a:p>
            <a:pPr lvl="1"/>
            <a:r>
              <a:rPr lang="en-US" dirty="0" smtClean="0"/>
              <a:t>Payment apps, financial apps, credit cards</a:t>
            </a:r>
          </a:p>
          <a:p>
            <a:r>
              <a:rPr lang="en-US" dirty="0" smtClean="0"/>
              <a:t>Wider range of software (apps) than PCs</a:t>
            </a:r>
          </a:p>
          <a:p>
            <a:pPr lvl="1"/>
            <a:r>
              <a:rPr lang="en-US" dirty="0" smtClean="0"/>
              <a:t>“There’s an app for it”</a:t>
            </a:r>
          </a:p>
          <a:p>
            <a:pPr lvl="1"/>
            <a:r>
              <a:rPr lang="en-US" dirty="0" smtClean="0"/>
              <a:t>Untrusted third-party vendors</a:t>
            </a:r>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4</a:t>
            </a:fld>
            <a:endParaRPr lang="en-US"/>
          </a:p>
        </p:txBody>
      </p:sp>
    </p:spTree>
    <p:extLst>
      <p:ext uri="{BB962C8B-B14F-4D97-AF65-F5344CB8AC3E}">
        <p14:creationId xmlns:p14="http://schemas.microsoft.com/office/powerpoint/2010/main" val="17386486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8229600" cy="990600"/>
          </a:xfrm>
        </p:spPr>
        <p:txBody>
          <a:bodyPr>
            <a:noAutofit/>
          </a:bodyPr>
          <a:lstStyle/>
          <a:p>
            <a:r>
              <a:rPr lang="en-US" dirty="0" smtClean="0"/>
              <a:t>Market Trends</a:t>
            </a:r>
            <a:endParaRPr lang="en-US" dirty="0"/>
          </a:p>
        </p:txBody>
      </p:sp>
      <p:sp>
        <p:nvSpPr>
          <p:cNvPr id="2" name="Content Placeholder 1"/>
          <p:cNvSpPr>
            <a:spLocks noGrp="1"/>
          </p:cNvSpPr>
          <p:nvPr>
            <p:ph sz="quarter" idx="1"/>
          </p:nvPr>
        </p:nvSpPr>
        <p:spPr>
          <a:xfrm>
            <a:off x="612648" y="1600200"/>
            <a:ext cx="8153400" cy="5029200"/>
          </a:xfrm>
        </p:spPr>
        <p:txBody>
          <a:bodyPr>
            <a:normAutofit/>
          </a:bodyPr>
          <a:lstStyle/>
          <a:p>
            <a:pPr marL="0" indent="0">
              <a:buNone/>
            </a:pPr>
            <a:endParaRPr lang="en-US" dirty="0" smtClean="0"/>
          </a:p>
          <a:p>
            <a:endParaRPr lang="en-US" dirty="0"/>
          </a:p>
          <a:p>
            <a:endParaRPr lang="en-US" dirty="0" smtClean="0"/>
          </a:p>
          <a:p>
            <a:endParaRPr lang="en-US" dirty="0"/>
          </a:p>
          <a:p>
            <a:endParaRPr lang="en-US" dirty="0" smtClean="0"/>
          </a:p>
        </p:txBody>
      </p:sp>
      <p:sp>
        <p:nvSpPr>
          <p:cNvPr id="5" name="Slide Number Placeholder 4"/>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5</a:t>
            </a:fld>
            <a:endParaRPr kumimoji="0" lang="en-US" dirty="0"/>
          </a:p>
        </p:txBody>
      </p:sp>
      <p:pic>
        <p:nvPicPr>
          <p:cNvPr id="6" name="Picture 5" descr="chart-ww-smartphone-os-market-sha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49" y="1600200"/>
            <a:ext cx="7048500" cy="4552950"/>
          </a:xfrm>
          <a:prstGeom prst="rect">
            <a:avLst/>
          </a:prstGeom>
        </p:spPr>
      </p:pic>
    </p:spTree>
    <p:extLst>
      <p:ext uri="{BB962C8B-B14F-4D97-AF65-F5344CB8AC3E}">
        <p14:creationId xmlns:p14="http://schemas.microsoft.com/office/powerpoint/2010/main" val="21882212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8229600" cy="990600"/>
          </a:xfrm>
        </p:spPr>
        <p:txBody>
          <a:bodyPr>
            <a:noAutofit/>
          </a:bodyPr>
          <a:lstStyle/>
          <a:p>
            <a:r>
              <a:rPr lang="en-US" dirty="0" smtClean="0"/>
              <a:t>Market Trends</a:t>
            </a:r>
            <a:endParaRPr lang="en-US" dirty="0"/>
          </a:p>
        </p:txBody>
      </p:sp>
      <p:sp>
        <p:nvSpPr>
          <p:cNvPr id="2" name="Content Placeholder 1"/>
          <p:cNvSpPr>
            <a:spLocks noGrp="1"/>
          </p:cNvSpPr>
          <p:nvPr>
            <p:ph sz="quarter" idx="1"/>
          </p:nvPr>
        </p:nvSpPr>
        <p:spPr>
          <a:xfrm>
            <a:off x="612648" y="1600200"/>
            <a:ext cx="8153400" cy="5029200"/>
          </a:xfrm>
        </p:spPr>
        <p:txBody>
          <a:bodyPr>
            <a:normAutofit/>
          </a:bodyPr>
          <a:lstStyle/>
          <a:p>
            <a:pPr marL="0" indent="0">
              <a:buNone/>
            </a:pPr>
            <a:endParaRPr lang="en-US" dirty="0" smtClean="0"/>
          </a:p>
          <a:p>
            <a:endParaRPr lang="en-US" dirty="0"/>
          </a:p>
          <a:p>
            <a:endParaRPr lang="en-US" dirty="0" smtClean="0"/>
          </a:p>
          <a:p>
            <a:endParaRPr lang="en-US" dirty="0"/>
          </a:p>
          <a:p>
            <a:endParaRPr lang="en-US" dirty="0" smtClean="0"/>
          </a:p>
        </p:txBody>
      </p:sp>
      <p:sp>
        <p:nvSpPr>
          <p:cNvPr id="5" name="Slide Number Placeholder 4"/>
          <p:cNvSpPr>
            <a:spLocks noGrp="1"/>
          </p:cNvSpPr>
          <p:nvPr>
            <p:ph type="sldNum" sz="quarter" idx="12"/>
          </p:nvPr>
        </p:nvSpPr>
        <p:spPr/>
        <p:txBody>
          <a:bodyPr>
            <a:normAutofit/>
          </a:bodyPr>
          <a:lstStyle/>
          <a:p>
            <a:pPr eaLnBrk="1" latinLnBrk="0" hangingPunct="1"/>
            <a:fld id="{EA7C8D44-3667-46F6-9772-CC52308E2A7F}" type="slidenum">
              <a:rPr kumimoji="0" lang="en-US" smtClean="0"/>
              <a:pPr eaLnBrk="1" latinLnBrk="0" hangingPunct="1"/>
              <a:t>6</a:t>
            </a:fld>
            <a:endParaRPr kumimoji="0" lang="en-US" dirty="0"/>
          </a:p>
        </p:txBody>
      </p:sp>
      <p:pic>
        <p:nvPicPr>
          <p:cNvPr id="7" name="Picture 6" descr="Screen Shot 2015-04-02 at 10.11.5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184400"/>
            <a:ext cx="8674100" cy="2489200"/>
          </a:xfrm>
          <a:prstGeom prst="rect">
            <a:avLst/>
          </a:prstGeom>
        </p:spPr>
      </p:pic>
    </p:spTree>
    <p:extLst>
      <p:ext uri="{BB962C8B-B14F-4D97-AF65-F5344CB8AC3E}">
        <p14:creationId xmlns:p14="http://schemas.microsoft.com/office/powerpoint/2010/main" val="29514924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Market</a:t>
            </a:r>
            <a:endParaRPr lang="en-US" dirty="0"/>
          </a:p>
        </p:txBody>
      </p:sp>
      <p:sp>
        <p:nvSpPr>
          <p:cNvPr id="3" name="Content Placeholder 2"/>
          <p:cNvSpPr>
            <a:spLocks noGrp="1"/>
          </p:cNvSpPr>
          <p:nvPr>
            <p:ph idx="1"/>
          </p:nvPr>
        </p:nvSpPr>
        <p:spPr/>
        <p:txBody>
          <a:bodyPr/>
          <a:lstStyle/>
          <a:p>
            <a:r>
              <a:rPr lang="en-US" dirty="0" smtClean="0">
                <a:hlinkClick r:id="rId3"/>
              </a:rPr>
              <a:t>Android gets 97% of malware!</a:t>
            </a:r>
            <a:endParaRPr lang="en-US" dirty="0" smtClean="0"/>
          </a:p>
          <a:p>
            <a:endParaRPr lang="en-US" dirty="0" smtClean="0"/>
          </a:p>
          <a:p>
            <a:r>
              <a:rPr lang="en-US" dirty="0" smtClean="0"/>
              <a:t>Why?</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7</a:t>
            </a:fld>
            <a:endParaRPr lang="en-US"/>
          </a:p>
        </p:txBody>
      </p:sp>
      <p:pic>
        <p:nvPicPr>
          <p:cNvPr id="7" name="Picture 6" descr="387627036106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800" y="2436586"/>
            <a:ext cx="4064000" cy="2565400"/>
          </a:xfrm>
          <a:prstGeom prst="rect">
            <a:avLst/>
          </a:prstGeom>
        </p:spPr>
      </p:pic>
    </p:spTree>
    <p:extLst>
      <p:ext uri="{BB962C8B-B14F-4D97-AF65-F5344CB8AC3E}">
        <p14:creationId xmlns:p14="http://schemas.microsoft.com/office/powerpoint/2010/main" val="39191102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by Type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8</a:t>
            </a:fld>
            <a:endParaRPr lang="en-US"/>
          </a:p>
        </p:txBody>
      </p:sp>
      <p:pic>
        <p:nvPicPr>
          <p:cNvPr id="6"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00" y="1417638"/>
            <a:ext cx="5791200" cy="4869668"/>
          </a:xfrm>
          <a:prstGeom prst="rect">
            <a:avLst/>
          </a:prstGeom>
        </p:spPr>
      </p:pic>
    </p:spTree>
    <p:extLst>
      <p:ext uri="{BB962C8B-B14F-4D97-AF65-F5344CB8AC3E}">
        <p14:creationId xmlns:p14="http://schemas.microsoft.com/office/powerpoint/2010/main" val="35927084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Research Trends in </a:t>
            </a:r>
            <a:br>
              <a:rPr lang="en-US" dirty="0" smtClean="0"/>
            </a:br>
            <a:r>
              <a:rPr lang="en-US" dirty="0" smtClean="0"/>
              <a:t>Mobile Device Security</a:t>
            </a:r>
            <a:endParaRPr lang="en-US" dirty="0"/>
          </a:p>
        </p:txBody>
      </p:sp>
      <p:sp>
        <p:nvSpPr>
          <p:cNvPr id="3" name="Content Placeholder 2"/>
          <p:cNvSpPr>
            <a:spLocks noGrp="1"/>
          </p:cNvSpPr>
          <p:nvPr>
            <p:ph idx="1"/>
          </p:nvPr>
        </p:nvSpPr>
        <p:spPr/>
        <p:txBody>
          <a:bodyPr>
            <a:normAutofit/>
          </a:bodyPr>
          <a:lstStyle/>
          <a:p>
            <a:r>
              <a:rPr lang="en-US" dirty="0" smtClean="0"/>
              <a:t>User authentication</a:t>
            </a:r>
          </a:p>
          <a:p>
            <a:pPr lvl="1"/>
            <a:r>
              <a:rPr lang="en-US" dirty="0" smtClean="0"/>
              <a:t>Passwords, biometrics, </a:t>
            </a:r>
            <a:r>
              <a:rPr lang="en-US" dirty="0" err="1" smtClean="0"/>
              <a:t>etc</a:t>
            </a:r>
            <a:endParaRPr lang="en-US" dirty="0" smtClean="0"/>
          </a:p>
          <a:p>
            <a:r>
              <a:rPr lang="en-US" dirty="0" smtClean="0"/>
              <a:t>OS/software attestation</a:t>
            </a:r>
          </a:p>
          <a:p>
            <a:pPr lvl="1"/>
            <a:r>
              <a:rPr lang="en-US" dirty="0" smtClean="0"/>
              <a:t>Access control/permissions</a:t>
            </a:r>
          </a:p>
          <a:p>
            <a:r>
              <a:rPr lang="en-US" dirty="0" smtClean="0"/>
              <a:t>Location privacy</a:t>
            </a:r>
          </a:p>
          <a:p>
            <a:r>
              <a:rPr lang="en-US" dirty="0" smtClean="0"/>
              <a:t>Social engineering</a:t>
            </a:r>
          </a:p>
          <a:p>
            <a:r>
              <a:rPr lang="en-US" dirty="0" smtClean="0"/>
              <a:t>Covert channels</a:t>
            </a:r>
          </a:p>
          <a:p>
            <a:pPr lvl="1"/>
            <a:r>
              <a:rPr lang="en-US" dirty="0" smtClean="0"/>
              <a:t>E.g., audio channels</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9</a:t>
            </a:fld>
            <a:endParaRPr lang="en-US"/>
          </a:p>
        </p:txBody>
      </p:sp>
    </p:spTree>
    <p:extLst>
      <p:ext uri="{BB962C8B-B14F-4D97-AF65-F5344CB8AC3E}">
        <p14:creationId xmlns:p14="http://schemas.microsoft.com/office/powerpoint/2010/main" val="28643973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3633</TotalTime>
  <Words>1649</Words>
  <Application>Microsoft Macintosh PowerPoint</Application>
  <PresentationFormat>On-screen Show (4:3)</PresentationFormat>
  <Paragraphs>249</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Mobile Security: Android</vt:lpstr>
      <vt:lpstr>Mobile Devices</vt:lpstr>
      <vt:lpstr>How is it different from PC security?</vt:lpstr>
      <vt:lpstr>How is it different from PC security?</vt:lpstr>
      <vt:lpstr>Market Trends</vt:lpstr>
      <vt:lpstr>Market Trends</vt:lpstr>
      <vt:lpstr>Malware Market</vt:lpstr>
      <vt:lpstr>Threats by Type</vt:lpstr>
      <vt:lpstr>Research Trends in  Mobile Device Security</vt:lpstr>
      <vt:lpstr>TaintDroid:An Information-FlowTracking System for Realtime Privacy Monitoring on Smartphones </vt:lpstr>
      <vt:lpstr>Problem</vt:lpstr>
      <vt:lpstr>Mobile Device Information Leakage</vt:lpstr>
      <vt:lpstr>Challenges for Monitoring Privacy Info</vt:lpstr>
      <vt:lpstr>Android background</vt:lpstr>
      <vt:lpstr>Android background</vt:lpstr>
      <vt:lpstr>Android background</vt:lpstr>
      <vt:lpstr>Android background</vt:lpstr>
      <vt:lpstr>Dynamic Taint Analysis</vt:lpstr>
      <vt:lpstr>TaintDroid-Framework Design</vt:lpstr>
      <vt:lpstr>Taint Adaptors</vt:lpstr>
      <vt:lpstr>Experimental Setup</vt:lpstr>
      <vt:lpstr>Findings: Permissions requested</vt:lpstr>
      <vt:lpstr>Findings: Information Leakage</vt:lpstr>
      <vt:lpstr>Performance</vt:lpstr>
      <vt:lpstr>Performance-MacroBenchmarks</vt:lpstr>
      <vt:lpstr>Performance-Java Microbenchmarks</vt:lpstr>
      <vt:lpstr>Performance-Java Microbenchmarks</vt:lpstr>
      <vt:lpstr>Performance-IPC Benchmarks</vt:lpstr>
      <vt:lpstr>Limitations </vt:lpstr>
      <vt:lpstr>Acknowledgement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dc:creator>
  <cp:lastModifiedBy>Amir</cp:lastModifiedBy>
  <cp:revision>103</cp:revision>
  <dcterms:created xsi:type="dcterms:W3CDTF">2014-09-04T22:08:14Z</dcterms:created>
  <dcterms:modified xsi:type="dcterms:W3CDTF">2015-04-03T21:44:42Z</dcterms:modified>
</cp:coreProperties>
</file>