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8" r:id="rId3"/>
    <p:sldId id="280" r:id="rId4"/>
    <p:sldId id="279" r:id="rId5"/>
    <p:sldId id="282" r:id="rId6"/>
    <p:sldId id="283" r:id="rId7"/>
    <p:sldId id="287" r:id="rId8"/>
    <p:sldId id="284" r:id="rId9"/>
    <p:sldId id="286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6" r:id="rId24"/>
    <p:sldId id="301" r:id="rId25"/>
    <p:sldId id="302" r:id="rId26"/>
    <p:sldId id="305" r:id="rId27"/>
    <p:sldId id="303" r:id="rId28"/>
    <p:sldId id="304" r:id="rId29"/>
    <p:sldId id="27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A9C2-33ED-1946-A78F-3D07EBC84E99}" type="datetimeFigureOut">
              <a:rPr lang="en-US" smtClean="0"/>
              <a:t>4/6/15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05B6C-F7E0-DB43-8778-16DE9F23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921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A2BB2-55BD-C547-83FA-A7B6E195F757}" type="datetimeFigureOut">
              <a:rPr lang="en-US" smtClean="0"/>
              <a:t>4/6/15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5B641-E266-4444-A87F-F1B065D3B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6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A5B641-E266-4444-A87F-F1B065D3B6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37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E99A4-0C9F-490B-B394-7E93B3B12C5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036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E99A4-0C9F-490B-B394-7E93B3B12C5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447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E99A4-0C9F-490B-B394-7E93B3B12C5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38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E99A4-0C9F-490B-B394-7E93B3B12C5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994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E99A4-0C9F-490B-B394-7E93B3B12C5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38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E99A4-0C9F-490B-B394-7E93B3B12C5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367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E99A4-0C9F-490B-B394-7E93B3B12C5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511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E99A4-0C9F-490B-B394-7E93B3B12C5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569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E99A4-0C9F-490B-B394-7E93B3B12C5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726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E99A4-0C9F-490B-B394-7E93B3B12C5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621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E99A4-0C9F-490B-B394-7E93B3B12C5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460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E99A4-0C9F-490B-B394-7E93B3B12C5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43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E99A4-0C9F-490B-B394-7E93B3B12C5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121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E99A4-0C9F-490B-B394-7E93B3B12C5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250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E99A4-0C9F-490B-B394-7E93B3B12C5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017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E99A4-0C9F-490B-B394-7E93B3B12C5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214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E99A4-0C9F-490B-B394-7E93B3B12C5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254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E99A4-0C9F-490B-B394-7E93B3B12C5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40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78B2-4061-9346-830B-C6FBDB5FC009}" type="datetime1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0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B5EB-1AB7-B243-8689-A3FF0353DCC7}" type="datetime1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24148-2713-6A4D-9788-9DC01DB4C10E}" type="datetime1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20011-0115-DE4B-BAD7-974CE3F2DCEC}" type="datetime1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9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8501-F982-DB49-8DFE-1C9C84D6B287}" type="datetime1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6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62B7-04A4-1E4D-AEC0-50170577A7A4}" type="datetime1">
              <a:rPr lang="en-US" smtClean="0"/>
              <a:t>4/6/15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D66D-4FAF-3D4E-920A-C9C6D15CB785}" type="datetime1">
              <a:rPr lang="en-US" smtClean="0"/>
              <a:t>4/6/15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5744-3DC5-8E47-A09E-1F2D9A4B0A24}" type="datetime1">
              <a:rPr lang="en-US" smtClean="0"/>
              <a:t>4/6/15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86E2-421B-6440-8B37-4C33CF547DBA}" type="datetime1">
              <a:rPr lang="en-US" smtClean="0"/>
              <a:t>4/6/15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4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F5EC-4551-7141-ADEC-CDEB8C140DF4}" type="datetime1">
              <a:rPr lang="en-US" smtClean="0"/>
              <a:t>4/6/15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8B5E-3177-3A47-8CB5-262881822E17}" type="datetime1">
              <a:rPr lang="en-US" smtClean="0"/>
              <a:t>4/6/15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7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71E0C-DD0A-EA4D-BDC1-8B7B97D77987}" type="datetime1">
              <a:rPr lang="en-US" smtClean="0"/>
              <a:t>4/6/15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F3735-DF36-BA4D-8B7B-6E770590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dl.csie.ncu.edu.tw/adlab/ppt/422_minhao-0305-.ppt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438" y="2130425"/>
            <a:ext cx="8787990" cy="1470025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Economics of Malware: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Spam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769" y="3886200"/>
            <a:ext cx="7170616" cy="1752600"/>
          </a:xfrm>
        </p:spPr>
        <p:txBody>
          <a:bodyPr>
            <a:normAutofit lnSpcReduction="10000"/>
          </a:bodyPr>
          <a:lstStyle/>
          <a:p>
            <a:r>
              <a:rPr lang="en-US" sz="3500" dirty="0" smtClean="0">
                <a:solidFill>
                  <a:schemeClr val="tx1"/>
                </a:solidFill>
                <a:latin typeface="Calibri"/>
                <a:cs typeface="Calibri"/>
              </a:rPr>
              <a:t>Amir </a:t>
            </a:r>
            <a:r>
              <a:rPr lang="en-US" sz="3500" dirty="0" err="1" smtClean="0">
                <a:solidFill>
                  <a:schemeClr val="tx1"/>
                </a:solidFill>
                <a:latin typeface="Calibri"/>
                <a:cs typeface="Calibri"/>
              </a:rPr>
              <a:t>Houmansadr</a:t>
            </a:r>
            <a:endParaRPr lang="en-US" sz="35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CS660: Advanced Information Assurance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Spring 2015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4" name="Picture 3" descr="cslogo1200x630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0" b="23591"/>
          <a:stretch/>
        </p:blipFill>
        <p:spPr>
          <a:xfrm>
            <a:off x="2661925" y="5825103"/>
            <a:ext cx="3657600" cy="1032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2049" y="1391067"/>
            <a:ext cx="475983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Content may be borrowed from other resources. </a:t>
            </a:r>
          </a:p>
          <a:p>
            <a:pPr algn="ctr"/>
            <a:r>
              <a:rPr lang="en-US" dirty="0" smtClean="0"/>
              <a:t>See the last slide for acknowledgements!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6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Crawler </a:t>
            </a:r>
            <a:r>
              <a:rPr lang="en-US" altLang="zh-TW" dirty="0" smtClean="0"/>
              <a:t>data</a:t>
            </a:r>
          </a:p>
          <a:p>
            <a:pPr lvl="1"/>
            <a:r>
              <a:rPr lang="en-US" altLang="zh-TW" dirty="0"/>
              <a:t>DNS </a:t>
            </a:r>
            <a:r>
              <a:rPr lang="en-US" altLang="zh-TW" dirty="0" smtClean="0"/>
              <a:t>Crawler</a:t>
            </a:r>
            <a:endParaRPr lang="en-US" altLang="zh-TW" dirty="0"/>
          </a:p>
          <a:p>
            <a:pPr lvl="2"/>
            <a:r>
              <a:rPr lang="en-US" altLang="zh-TW" dirty="0"/>
              <a:t>From each URL, we extract both the fully qualified domain name and the registered domain </a:t>
            </a:r>
            <a:r>
              <a:rPr lang="en-US" altLang="zh-TW" dirty="0" smtClean="0"/>
              <a:t>suffix.</a:t>
            </a:r>
          </a:p>
          <a:p>
            <a:pPr lvl="3"/>
            <a:r>
              <a:rPr lang="en-US" altLang="zh-TW" dirty="0" smtClean="0"/>
              <a:t>For </a:t>
            </a:r>
            <a:r>
              <a:rPr lang="en-US" altLang="zh-TW" dirty="0"/>
              <a:t>example, if we see a domain foo.bar.co.uk we will extract both foo.bar.co.uk as well as </a:t>
            </a:r>
            <a:r>
              <a:rPr lang="en-US" altLang="zh-TW" dirty="0" smtClean="0"/>
              <a:t>bar.co.uk</a:t>
            </a:r>
          </a:p>
          <a:p>
            <a:pPr lvl="2"/>
            <a:r>
              <a:rPr lang="en-US" altLang="zh-TW" dirty="0"/>
              <a:t>We ignore URLs with IPv4 addresses (just 0.36% of URLs) or invalidly formatted domain names, as well as duplicate domains already queried within the last </a:t>
            </a:r>
            <a:r>
              <a:rPr lang="en-US" altLang="zh-TW" dirty="0" smtClean="0"/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2274978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Web </a:t>
            </a:r>
            <a:r>
              <a:rPr lang="en-US" altLang="zh-TW" dirty="0" smtClean="0"/>
              <a:t>Crawler</a:t>
            </a:r>
          </a:p>
          <a:p>
            <a:pPr lvl="2"/>
            <a:r>
              <a:rPr lang="en-US" altLang="zh-TW" dirty="0"/>
              <a:t>The Web crawler replicates the </a:t>
            </a:r>
            <a:r>
              <a:rPr lang="en-US" altLang="zh-TW" dirty="0" smtClean="0"/>
              <a:t>experience</a:t>
            </a:r>
          </a:p>
          <a:p>
            <a:pPr lvl="2"/>
            <a:r>
              <a:rPr lang="en-US" altLang="zh-TW" dirty="0"/>
              <a:t>It captures any application-level redirects (HTML, JavaScript, Flash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For this study we crawled nearly 15 million URLs, of which we successfully visited and downloaded correct Web content for over 6 </a:t>
            </a:r>
            <a:r>
              <a:rPr lang="en-US" altLang="zh-TW" dirty="0" smtClean="0"/>
              <a:t>million</a:t>
            </a:r>
          </a:p>
          <a:p>
            <a:pPr lvl="3"/>
            <a:r>
              <a:rPr lang="en-US" dirty="0"/>
              <a:t>unreachable domains, </a:t>
            </a:r>
            <a:r>
              <a:rPr lang="en-US" dirty="0" smtClean="0"/>
              <a:t>blacklisting</a:t>
            </a:r>
            <a:r>
              <a:rPr lang="en-US" dirty="0"/>
              <a:t>, etc., prevent successful crawling of many </a:t>
            </a:r>
            <a:r>
              <a:rPr lang="en-US" dirty="0" smtClean="0"/>
              <a:t>pages</a:t>
            </a:r>
            <a:endParaRPr lang="en-US" dirty="0"/>
          </a:p>
          <a:p>
            <a:pPr lvl="3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423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72199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50324" y="5474721"/>
            <a:ext cx="308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than 10% URLs are unique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70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Content Clustering and </a:t>
            </a:r>
            <a:r>
              <a:rPr lang="en-US" altLang="zh-TW" dirty="0" smtClean="0"/>
              <a:t>Tagging</a:t>
            </a:r>
          </a:p>
          <a:p>
            <a:pPr lvl="1"/>
            <a:r>
              <a:rPr lang="en-US" altLang="zh-TW" dirty="0"/>
              <a:t>we exclusively focus on businesses selling three categories of spam-advertised products: pharmaceuticals, replicas, and </a:t>
            </a:r>
            <a:r>
              <a:rPr lang="en-US" altLang="zh-TW" dirty="0" smtClean="0"/>
              <a:t>software</a:t>
            </a:r>
          </a:p>
          <a:p>
            <a:pPr lvl="1"/>
            <a:r>
              <a:rPr lang="en-US" altLang="zh-TW" dirty="0"/>
              <a:t>because they are reportedly among the most popular goods advertised in spam 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4553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Content clustering</a:t>
            </a:r>
          </a:p>
          <a:p>
            <a:pPr lvl="1"/>
            <a:r>
              <a:rPr lang="en-US" altLang="zh-TW" dirty="0"/>
              <a:t>process uses a clustering tool to group together Web pages that have very similar content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The tool uses the HTML text of the crawled Web pages as the basis for </a:t>
            </a:r>
            <a:r>
              <a:rPr lang="en-US" altLang="zh-TW" dirty="0" smtClean="0"/>
              <a:t>clustering</a:t>
            </a:r>
          </a:p>
          <a:p>
            <a:pPr lvl="1"/>
            <a:r>
              <a:rPr lang="en-US" altLang="zh-TW" dirty="0"/>
              <a:t>If the page fingerprint exceeds a similarity threshold with a cluster </a:t>
            </a:r>
            <a:r>
              <a:rPr lang="en-US" altLang="zh-TW" dirty="0" smtClean="0"/>
              <a:t>fingerprint</a:t>
            </a:r>
          </a:p>
          <a:p>
            <a:pPr lvl="1"/>
            <a:r>
              <a:rPr lang="en-US" altLang="zh-TW" dirty="0"/>
              <a:t>Otherwise, it instantiates a new cluster with the page as its representative.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791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Category </a:t>
            </a:r>
            <a:r>
              <a:rPr lang="en-US" altLang="zh-TW" dirty="0" smtClean="0"/>
              <a:t>tagging</a:t>
            </a:r>
          </a:p>
          <a:p>
            <a:pPr lvl="1"/>
            <a:r>
              <a:rPr lang="en-US" altLang="zh-TW" dirty="0"/>
              <a:t>The clusters group together URLs and domains that map to the same page content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We identify interesting clusters using generic keywords found in the page content, and we label those clusters with category tags—“</a:t>
            </a:r>
            <a:r>
              <a:rPr lang="en-US" altLang="zh-TW" dirty="0" err="1"/>
              <a:t>pharma</a:t>
            </a:r>
            <a:r>
              <a:rPr lang="en-US" altLang="zh-TW" dirty="0"/>
              <a:t>”, “replica”, “software”—that correspond to the goods they are selling.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4983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69" y="2659220"/>
            <a:ext cx="69056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589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Program </a:t>
            </a:r>
            <a:r>
              <a:rPr lang="en-US" altLang="zh-TW" dirty="0" smtClean="0"/>
              <a:t>tagging</a:t>
            </a:r>
          </a:p>
          <a:p>
            <a:pPr lvl="1"/>
            <a:r>
              <a:rPr lang="en-US" altLang="zh-TW" dirty="0" smtClean="0"/>
              <a:t>we </a:t>
            </a:r>
            <a:r>
              <a:rPr lang="en-US" altLang="zh-TW" dirty="0"/>
              <a:t>focus entirely on clusters tagged with one of our three categories, and identify sets of distinct clusters that belong to the same affiliate program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examining the raw HTML for common implementation artifacts, and making product </a:t>
            </a:r>
            <a:r>
              <a:rPr lang="en-US" altLang="zh-TW" dirty="0" smtClean="0"/>
              <a:t>purchases</a:t>
            </a:r>
          </a:p>
          <a:p>
            <a:pPr lvl="1"/>
            <a:r>
              <a:rPr lang="en-US" altLang="zh-TW" dirty="0"/>
              <a:t>we assigned program tags to 30 pharmaceutical, 5 software, and 10 replica programs that dominated the URLs in our feeds.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01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4" descr="Screen Shot 2015-04-07 at 11.13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23" y="1765534"/>
            <a:ext cx="6070600" cy="4965700"/>
          </a:xfrm>
          <a:prstGeom prst="rect">
            <a:avLst/>
          </a:prstGeom>
        </p:spPr>
      </p:pic>
      <p:pic>
        <p:nvPicPr>
          <p:cNvPr id="6" name="Picture 5" descr="Screen Shot 2015-04-07 at 11.14.2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94" y="1016727"/>
            <a:ext cx="6032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0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Purchasing</a:t>
            </a:r>
          </a:p>
          <a:p>
            <a:pPr lvl="1"/>
            <a:r>
              <a:rPr lang="en-US" altLang="zh-TW" dirty="0" smtClean="0"/>
              <a:t>Purchased </a:t>
            </a:r>
            <a:r>
              <a:rPr lang="en-US" altLang="zh-TW" dirty="0"/>
              <a:t>goods being offered for </a:t>
            </a:r>
            <a:r>
              <a:rPr lang="en-US" altLang="zh-TW" dirty="0" smtClean="0"/>
              <a:t>sale</a:t>
            </a:r>
            <a:endParaRPr lang="en-US" altLang="zh-TW" dirty="0" smtClean="0"/>
          </a:p>
          <a:p>
            <a:pPr lvl="1"/>
            <a:r>
              <a:rPr lang="en-US" altLang="zh-TW" dirty="0"/>
              <a:t>We attempted 120 purchases, of which 76 authorized and 56 settled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Of those that settled, all but seven products were delivered.</a:t>
            </a:r>
            <a:endParaRPr lang="zh-TW" altLang="zh-TW" dirty="0"/>
          </a:p>
          <a:p>
            <a:pPr lvl="2"/>
            <a:r>
              <a:rPr lang="en-US" altLang="zh-TW" dirty="0"/>
              <a:t>We confirmed via tracking information that two undelivered packages were sent several weeks after our mailbox lease had ended, two additional transactions received no follow-up email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157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Knowledge of Spam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What do we know about spam?</a:t>
            </a:r>
          </a:p>
          <a:p>
            <a:pPr lvl="1"/>
            <a:r>
              <a:rPr lang="en-US" altLang="zh-TW" dirty="0" smtClean="0"/>
              <a:t>Annoying emails?</a:t>
            </a:r>
          </a:p>
          <a:p>
            <a:pPr lvl="1"/>
            <a:r>
              <a:rPr lang="en-US" altLang="zh-TW" dirty="0" smtClean="0"/>
              <a:t>Yahoo Mail!</a:t>
            </a:r>
          </a:p>
          <a:p>
            <a:r>
              <a:rPr lang="en-US" altLang="zh-TW" dirty="0"/>
              <a:t>Spam-based advertising is a huge business</a:t>
            </a:r>
          </a:p>
          <a:p>
            <a:endParaRPr lang="en-US" altLang="zh-TW" dirty="0"/>
          </a:p>
          <a:p>
            <a:r>
              <a:rPr lang="en-US" altLang="zh-TW" dirty="0"/>
              <a:t>While it has engendered both widespread antipathy and a multi-billion dollar anti-spam industry, it continues to exist because it fuels a profitable enterprise</a:t>
            </a:r>
          </a:p>
          <a:p>
            <a:endParaRPr lang="en-US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Operational </a:t>
            </a:r>
            <a:r>
              <a:rPr lang="en-US" altLang="zh-TW" dirty="0" smtClean="0"/>
              <a:t>protocol</a:t>
            </a:r>
          </a:p>
          <a:p>
            <a:pPr lvl="1"/>
            <a:r>
              <a:rPr lang="en-US" altLang="zh-TW" dirty="0"/>
              <a:t>We placed our purchases via VPN connections to IP addresses located in the geographic vicinity to the mailing addresses used.</a:t>
            </a:r>
            <a:endParaRPr lang="zh-TW" altLang="zh-TW" dirty="0"/>
          </a:p>
          <a:p>
            <a:pPr lvl="1"/>
            <a:r>
              <a:rPr lang="en-US" altLang="zh-TW" dirty="0"/>
              <a:t>This constraint is necessary to avoid failing common fraud checks that evaluate consistency between IP-based </a:t>
            </a:r>
            <a:r>
              <a:rPr lang="en-US" altLang="zh-TW" dirty="0" err="1"/>
              <a:t>geolocation</a:t>
            </a:r>
            <a:r>
              <a:rPr lang="en-US" altLang="zh-TW" dirty="0"/>
              <a:t>, mailing address and the Address Verification Service (AVS) information provided through the payment card association.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3382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Redirection</a:t>
            </a:r>
          </a:p>
          <a:p>
            <a:pPr lvl="1"/>
            <a:r>
              <a:rPr lang="en-US" altLang="zh-TW" dirty="0" smtClean="0"/>
              <a:t>32</a:t>
            </a:r>
            <a:r>
              <a:rPr lang="en-US" altLang="zh-TW" dirty="0"/>
              <a:t>% of crawled URLs in our data redirected at least once and of such URLs, roughly 6% did so through public URL </a:t>
            </a:r>
            <a:r>
              <a:rPr lang="en-US" altLang="zh-TW" dirty="0" err="1" smtClean="0"/>
              <a:t>shorteners</a:t>
            </a:r>
            <a:r>
              <a:rPr lang="en-US" altLang="zh-TW" dirty="0" smtClean="0"/>
              <a:t>, </a:t>
            </a:r>
            <a:r>
              <a:rPr lang="en-US" altLang="zh-TW" dirty="0"/>
              <a:t>9% through well-known “free hosting” </a:t>
            </a:r>
            <a:r>
              <a:rPr lang="en-US" altLang="zh-TW" dirty="0" smtClean="0"/>
              <a:t>services,</a:t>
            </a:r>
            <a:r>
              <a:rPr lang="en-US" altLang="zh-TW" dirty="0"/>
              <a:t> 40% were to a URL ending in .html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833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 descr="Screen Shot 2015-04-07 at 11.24.1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14" y="0"/>
            <a:ext cx="7334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Screen Shot 2015-04-07 at 11.24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24" y="0"/>
            <a:ext cx="7739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88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 descr="Screen Shot 2015-04-07 at 11.23.4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8668"/>
            <a:ext cx="9144000" cy="34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1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 descr="Screen Shot 2015-04-07 at 11.23.1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2289"/>
            <a:ext cx="9144000" cy="33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7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With this big picture, what do you think are the most effective mechanisms to defeat spam?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 descr="Screen Shot 2015-04-07 at 10.33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8012"/>
            <a:ext cx="9144000" cy="327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6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Intervention </a:t>
            </a:r>
            <a:r>
              <a:rPr lang="en-US" altLang="zh-TW" dirty="0" smtClean="0"/>
              <a:t>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Anti</a:t>
            </a:r>
            <a:r>
              <a:rPr lang="en-US" altLang="zh-TW" dirty="0"/>
              <a:t>-spam interventions need to be evaluated in terms of two factors: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their </a:t>
            </a:r>
            <a:r>
              <a:rPr lang="en-US" altLang="zh-TW" dirty="0"/>
              <a:t>overhead to </a:t>
            </a:r>
            <a:r>
              <a:rPr lang="en-US" altLang="zh-TW" dirty="0" smtClean="0"/>
              <a:t>implement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their </a:t>
            </a:r>
            <a:r>
              <a:rPr lang="en-US" altLang="zh-TW" dirty="0"/>
              <a:t>business impact on the spam value chain.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184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 descr="Screen Shot 2015-04-07 at 11.22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1076"/>
            <a:ext cx="9144000" cy="35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2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 of the slides, content, or pictures are borrowed from the following resources, and some pictures are obtained through Google search without being referenced below:</a:t>
            </a:r>
          </a:p>
          <a:p>
            <a:endParaRPr lang="en-US" sz="1600" dirty="0" smtClean="0"/>
          </a:p>
          <a:p>
            <a:r>
              <a:rPr lang="en-US" altLang="zh-TW" sz="1600" dirty="0" err="1">
                <a:hlinkClick r:id="rId2"/>
              </a:rPr>
              <a:t>MinHao</a:t>
            </a:r>
            <a:r>
              <a:rPr lang="en-US" altLang="zh-TW" sz="1600" dirty="0">
                <a:hlinkClick r:id="rId2"/>
              </a:rPr>
              <a:t> </a:t>
            </a:r>
            <a:r>
              <a:rPr lang="en-US" altLang="zh-TW" sz="1600" dirty="0" smtClean="0">
                <a:hlinkClick r:id="rId2"/>
              </a:rPr>
              <a:t>Wu’s slides online</a:t>
            </a:r>
            <a:endParaRPr lang="zh-TW" altLang="en-US" sz="1600" dirty="0"/>
          </a:p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3C50-780B-074C-BF56-86272B9C2D29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CS660 - Advanced Information Assurance - </a:t>
            </a:r>
            <a:r>
              <a:rPr lang="en-US" dirty="0" err="1" smtClean="0"/>
              <a:t>UMassAmherst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6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Studying Spam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It is a complex system</a:t>
            </a:r>
          </a:p>
          <a:p>
            <a:pPr lvl="1"/>
            <a:r>
              <a:rPr lang="en-US" altLang="zh-TW" dirty="0" smtClean="0"/>
              <a:t>Technical: name server, email server, webpages, etc.</a:t>
            </a:r>
          </a:p>
          <a:p>
            <a:pPr lvl="1"/>
            <a:r>
              <a:rPr lang="en-US" altLang="zh-TW" dirty="0" smtClean="0"/>
              <a:t>Business: </a:t>
            </a:r>
            <a:r>
              <a:rPr lang="en-US" dirty="0"/>
              <a:t>payment processing, merchant bank accounts, customer service, and fulfillment 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Previous work studied each of the elements in isolation</a:t>
            </a:r>
          </a:p>
          <a:p>
            <a:pPr lvl="1"/>
            <a:r>
              <a:rPr lang="en-US" dirty="0"/>
              <a:t>dynamics of </a:t>
            </a:r>
            <a:r>
              <a:rPr lang="en-US" dirty="0" smtClean="0"/>
              <a:t>botnets, </a:t>
            </a:r>
            <a:r>
              <a:rPr lang="en-US" dirty="0"/>
              <a:t>DNS fast-flux </a:t>
            </a:r>
            <a:r>
              <a:rPr lang="en-US" dirty="0" smtClean="0"/>
              <a:t>networks, Web </a:t>
            </a:r>
            <a:r>
              <a:rPr lang="en-US" dirty="0"/>
              <a:t>site </a:t>
            </a:r>
            <a:r>
              <a:rPr lang="en-US" dirty="0" smtClean="0"/>
              <a:t>hosting, </a:t>
            </a:r>
            <a:r>
              <a:rPr lang="en-US" dirty="0"/>
              <a:t>spam filtering, URL blacklisting, site takedown</a:t>
            </a:r>
            <a:r>
              <a:rPr lang="en-US" dirty="0" smtClean="0"/>
              <a:t> 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This </a:t>
            </a:r>
            <a:r>
              <a:rPr lang="en-US" altLang="zh-TW" dirty="0"/>
              <a:t>work: quantify the full set of resources employed to monetize spam email— including naming, hosting, payment and fulfillment</a:t>
            </a:r>
            <a:endParaRPr lang="zh-TW" alt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Extensive </a:t>
            </a:r>
            <a:r>
              <a:rPr lang="en-US" dirty="0"/>
              <a:t>measurements of </a:t>
            </a:r>
            <a:r>
              <a:rPr lang="en-US" b="1" dirty="0"/>
              <a:t>three months </a:t>
            </a:r>
            <a:r>
              <a:rPr lang="en-US" dirty="0"/>
              <a:t>of diverse spam </a:t>
            </a:r>
            <a:r>
              <a:rPr lang="en-US" dirty="0" smtClean="0"/>
              <a:t>data</a:t>
            </a:r>
            <a:endParaRPr lang="en-US" dirty="0"/>
          </a:p>
          <a:p>
            <a:pPr lvl="1"/>
            <a:r>
              <a:rPr lang="en-US" dirty="0"/>
              <a:t>captive botnets, raw spam feeds, and feeds of spam-advertised URLs </a:t>
            </a:r>
            <a:endParaRPr lang="en-US" dirty="0" smtClean="0"/>
          </a:p>
          <a:p>
            <a:r>
              <a:rPr lang="en-US" dirty="0" smtClean="0"/>
              <a:t>Broad </a:t>
            </a:r>
            <a:r>
              <a:rPr lang="en-US" dirty="0"/>
              <a:t>crawling of naming and hosting </a:t>
            </a:r>
            <a:r>
              <a:rPr lang="en-US" dirty="0" smtClean="0"/>
              <a:t>infrastructures</a:t>
            </a:r>
          </a:p>
          <a:p>
            <a:r>
              <a:rPr lang="en-US" dirty="0" smtClean="0"/>
              <a:t>Over </a:t>
            </a:r>
            <a:r>
              <a:rPr lang="en-US" dirty="0"/>
              <a:t>100 purchases from spam-advertised </a:t>
            </a:r>
            <a:r>
              <a:rPr lang="en-US" dirty="0" smtClean="0"/>
              <a:t>sites</a:t>
            </a:r>
            <a:endParaRPr lang="en-US" dirty="0"/>
          </a:p>
          <a:p>
            <a:r>
              <a:rPr lang="en-US" dirty="0" smtClean="0"/>
              <a:t>Identify three </a:t>
            </a:r>
            <a:r>
              <a:rPr lang="en-US" dirty="0"/>
              <a:t>popular classes of </a:t>
            </a:r>
            <a:r>
              <a:rPr lang="en-US" dirty="0" smtClean="0"/>
              <a:t>goods:</a:t>
            </a:r>
          </a:p>
          <a:p>
            <a:pPr lvl="1"/>
            <a:r>
              <a:rPr lang="en-US" dirty="0" smtClean="0"/>
              <a:t>pharmaceuticals</a:t>
            </a:r>
            <a:r>
              <a:rPr lang="en-US" dirty="0"/>
              <a:t>, replica luxury </a:t>
            </a:r>
            <a:r>
              <a:rPr lang="en-US" dirty="0" smtClean="0"/>
              <a:t>goods, </a:t>
            </a:r>
            <a:r>
              <a:rPr lang="en-US" dirty="0"/>
              <a:t>and counterfeit software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8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Screen Shot 2015-04-07 at 10.33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8012"/>
            <a:ext cx="9144000" cy="327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2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Advertising</a:t>
            </a:r>
          </a:p>
          <a:p>
            <a:r>
              <a:rPr lang="en-US" dirty="0" smtClean="0"/>
              <a:t>Click support</a:t>
            </a:r>
          </a:p>
          <a:p>
            <a:pPr lvl="1"/>
            <a:r>
              <a:rPr lang="en-US" dirty="0" smtClean="0"/>
              <a:t>Redirect sites</a:t>
            </a:r>
          </a:p>
          <a:p>
            <a:pPr lvl="1"/>
            <a:r>
              <a:rPr lang="en-US" dirty="0" smtClean="0"/>
              <a:t>Third-party DNS, spammers’ DNS</a:t>
            </a:r>
          </a:p>
          <a:p>
            <a:pPr lvl="1"/>
            <a:r>
              <a:rPr lang="en-US" dirty="0" smtClean="0"/>
              <a:t>Webservers</a:t>
            </a:r>
          </a:p>
          <a:p>
            <a:pPr lvl="1"/>
            <a:r>
              <a:rPr lang="en-US" dirty="0" smtClean="0"/>
              <a:t>Affiliate programs</a:t>
            </a:r>
          </a:p>
          <a:p>
            <a:r>
              <a:rPr lang="en-US" dirty="0" smtClean="0"/>
              <a:t>Realization</a:t>
            </a:r>
          </a:p>
          <a:p>
            <a:pPr lvl="1"/>
            <a:r>
              <a:rPr lang="en-US" dirty="0" smtClean="0"/>
              <a:t>Payment services</a:t>
            </a:r>
          </a:p>
          <a:p>
            <a:pPr lvl="1"/>
            <a:r>
              <a:rPr lang="en-US" dirty="0" smtClean="0"/>
              <a:t>Fulfillment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30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4498243" cy="2561695"/>
          </a:xfrm>
        </p:spPr>
        <p:txBody>
          <a:bodyPr>
            <a:normAutofit/>
          </a:bodyPr>
          <a:lstStyle/>
          <a:p>
            <a:r>
              <a:rPr lang="en-US" dirty="0" smtClean="0"/>
              <a:t>Data Collection and </a:t>
            </a:r>
            <a:br>
              <a:rPr lang="en-US" dirty="0" smtClean="0"/>
            </a:b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Screen Shot 2015-04-07 at 10.32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443" y="0"/>
            <a:ext cx="3731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90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Collect spam-advertised URLs</a:t>
            </a:r>
          </a:p>
          <a:p>
            <a:pPr lvl="1"/>
            <a:r>
              <a:rPr lang="en-US" altLang="zh-TW" dirty="0" smtClean="0"/>
              <a:t>data </a:t>
            </a:r>
            <a:r>
              <a:rPr lang="en-US" altLang="zh-TW" dirty="0"/>
              <a:t>sources of varying types, some of which are provided by third parties, while others we collect ourselves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we focus on the URLs embedded within such email, since these are the vectors used to drive </a:t>
            </a:r>
            <a:r>
              <a:rPr lang="en-US" altLang="zh-TW" dirty="0" smtClean="0"/>
              <a:t>recipient </a:t>
            </a:r>
            <a:r>
              <a:rPr lang="en-US" altLang="zh-TW" dirty="0"/>
              <a:t>traffic to particular Web sites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the “bot” feeds tend to be focused spam sources, while the other feeds are spam sinks comprised of a blend of spam from a variety of sources.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120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 Shot 2015-04-07 at 10.36.16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79" r="-16879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F3735-DF36-BA4D-8B7B-6E770590AE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9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4261</TotalTime>
  <Words>1043</Words>
  <Application>Microsoft Macintosh PowerPoint</Application>
  <PresentationFormat>On-screen Show (4:3)</PresentationFormat>
  <Paragraphs>131</Paragraphs>
  <Slides>29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Economics of Malware:  Spam</vt:lpstr>
      <vt:lpstr>Our Knowledge of Spam</vt:lpstr>
      <vt:lpstr>Studying Spam</vt:lpstr>
      <vt:lpstr>Methodology</vt:lpstr>
      <vt:lpstr>Big Picture</vt:lpstr>
      <vt:lpstr>Main Parts</vt:lpstr>
      <vt:lpstr>Data Collection and 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</vt:lpstr>
      <vt:lpstr>PowerPoint Presentation</vt:lpstr>
      <vt:lpstr>PowerPoint Presentation</vt:lpstr>
      <vt:lpstr>PowerPoint Presentation</vt:lpstr>
      <vt:lpstr>PowerPoint Presentation</vt:lpstr>
      <vt:lpstr>Discussion</vt:lpstr>
      <vt:lpstr>Intervention Analysis</vt:lpstr>
      <vt:lpstr>PowerPoint Presentation</vt:lpstr>
      <vt:lpstr>Acknowledgement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</dc:creator>
  <cp:lastModifiedBy>Amir</cp:lastModifiedBy>
  <cp:revision>105</cp:revision>
  <dcterms:created xsi:type="dcterms:W3CDTF">2014-09-04T22:08:14Z</dcterms:created>
  <dcterms:modified xsi:type="dcterms:W3CDTF">2015-04-07T15:38:27Z</dcterms:modified>
</cp:coreProperties>
</file>