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78" r:id="rId4"/>
    <p:sldId id="279" r:id="rId5"/>
    <p:sldId id="280" r:id="rId6"/>
    <p:sldId id="284" r:id="rId7"/>
    <p:sldId id="294" r:id="rId8"/>
    <p:sldId id="285" r:id="rId9"/>
    <p:sldId id="286" r:id="rId10"/>
    <p:sldId id="287" r:id="rId11"/>
    <p:sldId id="281" r:id="rId12"/>
    <p:sldId id="282" r:id="rId13"/>
    <p:sldId id="293" r:id="rId14"/>
    <p:sldId id="288" r:id="rId15"/>
    <p:sldId id="290" r:id="rId16"/>
    <p:sldId id="303" r:id="rId17"/>
    <p:sldId id="291" r:id="rId18"/>
    <p:sldId id="292" r:id="rId19"/>
    <p:sldId id="302" r:id="rId20"/>
    <p:sldId id="295" r:id="rId21"/>
    <p:sldId id="296" r:id="rId22"/>
    <p:sldId id="297" r:id="rId23"/>
    <p:sldId id="304" r:id="rId24"/>
    <p:sldId id="305" r:id="rId25"/>
    <p:sldId id="298" r:id="rId26"/>
    <p:sldId id="299" r:id="rId27"/>
    <p:sldId id="283" r:id="rId28"/>
    <p:sldId id="300" r:id="rId29"/>
    <p:sldId id="301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87DF1D32-A270-2A4E-9AD7-C9C7349CDC3F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20461F4A-DE55-894C-8C6B-E01ECBCA66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D376856E-AD5F-6F41-A3B5-A3EBFD428E2D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84FC7FA8-4CDD-6F4F-83CD-FC5103951778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47D7EB37-6E43-8E49-AF4B-CF370C392038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78F6DAE5-8351-A248-BAE6-1EBFA68F3678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2D9010F6-9B9B-9E49-B6A0-29E9B0D7BF1E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F808916D-C16D-E349-B7F7-8E76CA23F691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C4D80-F27D-994E-A97D-35C4759067D5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C9D272A5-714B-EC44-90C1-67D5338778CA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A6D2B95C-4A32-0C41-A335-0CF674AD6B7D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http://oakland31.cs.virginia.edu/slides/</a:t>
            </a:r>
            <a:r>
              <a:rPr lang="en-US" dirty="0" err="1" smtClean="0">
                <a:latin typeface="Times New Roman" charset="0"/>
              </a:rPr>
              <a:t>sonda-oakland.pdf</a:t>
            </a:r>
            <a:endParaRPr lang="en-US" dirty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30766" indent="-281064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24255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573957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23659" indent="-224851" defTabSz="913458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473361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23062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372764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22466" indent="-224851" algn="ctr" defTabSz="91345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fld id="{EE884BAE-87AA-B745-8FBE-59C886255355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opticlick.eff.org/browser-uniqueness.pdf" TargetMode="External"/><Relationship Id="rId3" Type="http://schemas.openxmlformats.org/officeDocument/2006/relationships/hyperlink" Target="https://panopticlick.eff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texas.edu/~shmat/courses/cs361s/webtrack.p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Online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cogmap.com/blog/wp-content/uploads/2010/10/LUMA-Display-Ad-Tech-Landscape-for-AdExcha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750"/>
            <a:ext cx="8077200" cy="60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D6892871-6E53-964A-8A26-22C7E5A48AD0}" type="slidenum">
              <a:rPr lang="en-US" sz="1200">
                <a:latin typeface="Arial" charset="0"/>
              </a:rPr>
              <a:pPr/>
              <a:t>10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62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cookies frequently</a:t>
            </a:r>
          </a:p>
          <a:p>
            <a:pPr lvl="1"/>
            <a:r>
              <a:rPr lang="en-US" dirty="0" smtClean="0"/>
              <a:t>One out of three users do it every month</a:t>
            </a:r>
          </a:p>
          <a:p>
            <a:r>
              <a:rPr lang="en-US" dirty="0" smtClean="0"/>
              <a:t>Browser extensions that reveal third-party tracking</a:t>
            </a:r>
          </a:p>
          <a:p>
            <a:r>
              <a:rPr lang="en-US" dirty="0" smtClean="0"/>
              <a:t>Modern browsers have native support to reject all third-party cookies</a:t>
            </a:r>
          </a:p>
          <a:p>
            <a:r>
              <a:rPr lang="en-US" dirty="0" smtClean="0"/>
              <a:t>Private browsing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Counter-countermeasure (!)</a:t>
            </a:r>
            <a:br>
              <a:rPr lang="en-US" dirty="0" smtClean="0"/>
            </a:br>
            <a:r>
              <a:rPr lang="en-US" dirty="0" smtClean="0"/>
              <a:t>By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no more reliable/accessible  </a:t>
            </a:r>
          </a:p>
          <a:p>
            <a:endParaRPr lang="en-US" dirty="0" smtClean="0"/>
          </a:p>
          <a:p>
            <a:r>
              <a:rPr lang="en-US" dirty="0" smtClean="0"/>
              <a:t>Counter-countermeasure: </a:t>
            </a:r>
            <a:r>
              <a:rPr lang="en-US" dirty="0" err="1" smtClean="0"/>
              <a:t>cookieless</a:t>
            </a:r>
            <a:r>
              <a:rPr lang="en-US" dirty="0" smtClean="0"/>
              <a:t>  tracking</a:t>
            </a:r>
          </a:p>
          <a:p>
            <a:pPr lvl="1"/>
            <a:r>
              <a:rPr lang="en-US" dirty="0" smtClean="0"/>
              <a:t>Browser (device) fingerprinting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Everything Has a Fingerprint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5975"/>
            <a:ext cx="11144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38375"/>
            <a:ext cx="1209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621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38375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67175"/>
            <a:ext cx="12192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19575"/>
            <a:ext cx="12858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43375"/>
            <a:ext cx="1362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1D6FBC8F-62A2-CB40-8B96-675C71E08EA8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87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</a:t>
            </a:r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Features </a:t>
            </a:r>
            <a:r>
              <a:rPr lang="en-US" dirty="0"/>
              <a:t>of a browser and its plugins </a:t>
            </a:r>
          </a:p>
          <a:p>
            <a:r>
              <a:rPr lang="en-US" dirty="0"/>
              <a:t>Introduced in 2009</a:t>
            </a:r>
          </a:p>
          <a:p>
            <a:r>
              <a:rPr lang="en-US" dirty="0" smtClean="0"/>
              <a:t>Small </a:t>
            </a:r>
            <a:r>
              <a:rPr lang="en-US" dirty="0"/>
              <a:t>number of commercial companies use such methods to provide “device identification”</a:t>
            </a:r>
            <a:r>
              <a:rPr lang="en-US" i="1" dirty="0"/>
              <a:t> </a:t>
            </a:r>
            <a:r>
              <a:rPr lang="en-US" dirty="0"/>
              <a:t>through web-based fingerprinting </a:t>
            </a:r>
          </a:p>
          <a:p>
            <a:endParaRPr lang="en-US" dirty="0" smtClean="0"/>
          </a:p>
          <a:p>
            <a:r>
              <a:rPr lang="en-US" dirty="0" smtClean="0"/>
              <a:t>Constructive </a:t>
            </a:r>
            <a:r>
              <a:rPr lang="en-US" dirty="0"/>
              <a:t>use: </a:t>
            </a:r>
            <a:endParaRPr lang="en-US" dirty="0" smtClean="0"/>
          </a:p>
          <a:p>
            <a:pPr lvl="1"/>
            <a:r>
              <a:rPr lang="en-US" dirty="0" smtClean="0"/>
              <a:t>Combat </a:t>
            </a:r>
            <a:r>
              <a:rPr lang="en-US" dirty="0"/>
              <a:t>fraud </a:t>
            </a:r>
          </a:p>
          <a:p>
            <a:r>
              <a:rPr lang="en-US" dirty="0"/>
              <a:t>Destructive use: 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users between sites, without their knowledge and without a simple way of opting-out</a:t>
            </a:r>
          </a:p>
          <a:p>
            <a:pPr lvl="1"/>
            <a:r>
              <a:rPr lang="en-US" dirty="0"/>
              <a:t>Deliver tailored malware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Fingerprinting Web Browsers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>
                <a:latin typeface="Tahoma" charset="0"/>
              </a:rPr>
              <a:t>User agent</a:t>
            </a:r>
          </a:p>
          <a:p>
            <a:r>
              <a:rPr lang="en-US">
                <a:latin typeface="Tahoma" charset="0"/>
              </a:rPr>
              <a:t>HTTP ACCEPT headers</a:t>
            </a:r>
          </a:p>
          <a:p>
            <a:r>
              <a:rPr lang="en-US">
                <a:latin typeface="Tahoma" charset="0"/>
              </a:rPr>
              <a:t>Browser plug-ins</a:t>
            </a:r>
          </a:p>
          <a:p>
            <a:r>
              <a:rPr lang="en-US">
                <a:latin typeface="Tahoma" charset="0"/>
              </a:rPr>
              <a:t>MIME support</a:t>
            </a:r>
          </a:p>
          <a:p>
            <a:r>
              <a:rPr lang="en-US">
                <a:latin typeface="Tahoma" charset="0"/>
              </a:rPr>
              <a:t>Clock skew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3200">
                <a:solidFill>
                  <a:schemeClr val="tx1"/>
                </a:solidFill>
                <a:latin typeface="+mn-lt"/>
                <a:ea typeface="+mn-ea"/>
              </a:rPr>
              <a:t>Installed fonts</a:t>
            </a:r>
          </a:p>
          <a:p>
            <a:pPr marL="342900" indent="-342900" algn="l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3200">
                <a:solidFill>
                  <a:schemeClr val="tx1"/>
                </a:solidFill>
                <a:latin typeface="+mn-lt"/>
                <a:ea typeface="+mn-ea"/>
              </a:rPr>
              <a:t>Cookies enabled?</a:t>
            </a:r>
          </a:p>
          <a:p>
            <a:pPr marL="342900" indent="-342900" algn="l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3200">
                <a:solidFill>
                  <a:schemeClr val="tx1"/>
                </a:solidFill>
                <a:latin typeface="+mn-lt"/>
                <a:ea typeface="+mn-ea"/>
              </a:rPr>
              <a:t>Browser add-ons</a:t>
            </a:r>
          </a:p>
          <a:p>
            <a:pPr marL="342900" indent="-342900" algn="l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3200">
                <a:solidFill>
                  <a:schemeClr val="tx1"/>
                </a:solidFill>
                <a:latin typeface="+mn-lt"/>
                <a:ea typeface="+mn-ea"/>
              </a:rPr>
              <a:t>Screen resolution</a:t>
            </a:r>
          </a:p>
          <a:p>
            <a:pPr marL="342900" indent="-342900" algn="l" eaLnBrk="1" fontAlgn="auto" hangingPunct="1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endParaRPr lang="en-US" sz="32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8BC680A-3C38-484E-B82E-04042B17174A}" type="slidenum">
              <a:rPr lang="en-US" sz="1200">
                <a:latin typeface="Arial" charset="0"/>
              </a:rPr>
              <a:pPr/>
              <a:t>15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38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demonstrated in </a:t>
            </a:r>
            <a:r>
              <a:rPr lang="en-US" dirty="0" smtClean="0">
                <a:hlinkClick r:id="rId2"/>
              </a:rPr>
              <a:t>P</a:t>
            </a:r>
            <a:r>
              <a:rPr lang="en-US" dirty="0">
                <a:hlinkClick r:id="rId2"/>
              </a:rPr>
              <a:t>. Eckersley, “How Unique Is Your Browser</a:t>
            </a:r>
            <a:r>
              <a:rPr lang="en-US" dirty="0" smtClean="0">
                <a:hlinkClick r:id="rId2"/>
              </a:rPr>
              <a:t>?</a:t>
            </a:r>
            <a:endParaRPr lang="en-US" dirty="0" smtClean="0"/>
          </a:p>
          <a:p>
            <a:r>
              <a:rPr lang="en-US" dirty="0" smtClean="0"/>
              <a:t>Try your own browser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rivazilla.files.wordpress.com/2011/06/panopticlick_131140566626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381000"/>
            <a:ext cx="89995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2644775"/>
            <a:ext cx="7543800" cy="83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Your browser fingerprint </a:t>
            </a:r>
            <a:r>
              <a:rPr lang="en-US" b="1">
                <a:solidFill>
                  <a:schemeClr val="tx1"/>
                </a:solidFill>
              </a:rPr>
              <a:t>appears to be unique</a:t>
            </a:r>
            <a:r>
              <a:rPr lang="en-US">
                <a:solidFill>
                  <a:schemeClr val="tx1"/>
                </a:solidFill>
              </a:rPr>
              <a:t> among the 3,435,834 tested so far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F524C6C-C03F-5B40-8B64-17DC77CFD7E9}" type="slidenum">
              <a:rPr lang="en-US" sz="1200">
                <a:latin typeface="Arial" charset="0"/>
              </a:rPr>
              <a:pPr/>
              <a:t>17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3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0" y="153670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Plugin 0: Adobe Acrobat; Adobe Acrobat Plug-In Version 7.00 for Netscape; nppdf32.dll; (Acrobat Portable Document Format; application/pdf; pdf) (Acrobat Forms Data Format; application/vnd.fdf; fdf) (XML Version of Acrobat Forms Data Format; application/vnd.adobe.xfdf; xfdf) ( Acrobat XML Data Package; application/vnd.adobe.xdp+xml; xdp) (Adobe FormFlow99 Data File; application/vnd.adobe.xfd+xml; xfd). Plugin 1: Adobe Acrobat; Adobe PDF Plug-In For Firefox and Netscape; nppdf32.dll; (Acrobat Portable Document Format; application/pdf; pdf) (Adobe PDF in XML Format; application/vnd.adobe.pdfxml; pdfxml) (Adobe PDF in XML Format; application/vnd.adobe.x-mars; mars) (Acrobat Forms Data Format; application/vnd.fdf; fdf) (XML Version of Acrobat Forms Data Format; application/vnd.adobe.xfdf; xfdf) ( Acrobat XML Data Package; application/vnd.adobe.xdp+xml; xdp) (Adobe FormFlow99 Data File; application/vnd.adobe.xfd+xml; xfd). Plugin 2: Google Update; Google Update; npGoogleOneClick8.dll; (; application/x-vnd.google.oneclickctrl.8; ). Plugin 3: MicrosoftÂ® Windows Media Player Firefox Plugin; np-mswmp; np-mswmp.dll; (np-mswmp; application/x-ms-wmp; *) (; application/asx; *) (; video/x-ms-asf-plugin; *) (; application/x-mplayer2; *) (; video/x-ms-asf; asf,asx,*) (; video/x-ms-wm; wm,*) (; audio/x-ms-wma; wma,*) (; audio/x-ms-wax; wax,*) (; video/x-ms-wmv; wmv,*) (; video/x-ms-wvx; wvx,*). Plugin 4: Move Media Player; npmnqmp 07103010; npmnqmp07103010.dll; (npmnqmp; application/x-vnd.moveplayer.qm; qmx,qpl) (npmnqmp; application/x-vnd.moveplay2.qm; ) (npmnqmp; application/x-vnd.movenetworks.qm; ). Plugin 5: Mozilla Default Plug-in; Default Plug-in; npnul32.dll; (Mozilla Default Plug-in; *; *). Plugin 6: Shockwave Flash; Shockwave Flash 10.0 r32; NPSWF32.dll; (Adobe Flash movie; application/x-shockwave-flash; swf) (FutureSplash movie; application/futuresplash; spl). Plugin 7: Windows Genuine Advantage; 1.7.0059.0; npLegitCheckPlugin.dll; (npLegitCheckPlugin; application/WGA-plugin; *). </a:t>
            </a:r>
          </a:p>
        </p:txBody>
      </p:sp>
      <p:sp>
        <p:nvSpPr>
          <p:cNvPr id="1945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Panopticlick Example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644775"/>
            <a:ext cx="7543800" cy="10398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sz="2800" b="1">
                <a:solidFill>
                  <a:srgbClr val="FF0000"/>
                </a:solidFill>
              </a:rPr>
              <a:t>84% of browser fingerprints are unique</a:t>
            </a:r>
          </a:p>
          <a:p>
            <a:pPr algn="l">
              <a:buFontTx/>
              <a:buNone/>
            </a:pPr>
            <a:r>
              <a:rPr lang="en-US" sz="2800" b="1">
                <a:solidFill>
                  <a:srgbClr val="FF0000"/>
                </a:solidFill>
              </a:rPr>
              <a:t>With Flash or Java, 94% are unique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C324F308-2A1C-0044-930F-81EFD7A79DA1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7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Screen Shot 2015-04-09 at 10.5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359"/>
            <a:ext cx="9144000" cy="3291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513" y="5421448"/>
            <a:ext cx="784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Cookieless</a:t>
            </a:r>
            <a:r>
              <a:rPr lang="en-US" dirty="0"/>
              <a:t> Monster: Exploring the Ecosystem of Web-based Device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211258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Billions of web users surf the web daily</a:t>
            </a:r>
          </a:p>
          <a:p>
            <a:r>
              <a:rPr lang="en-US" dirty="0" smtClean="0"/>
              <a:t>Some websites have billions of user accounts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Tracking users and their online habits</a:t>
            </a:r>
          </a:p>
          <a:p>
            <a:pPr lvl="1"/>
            <a:r>
              <a:rPr lang="en-US" dirty="0" smtClean="0"/>
              <a:t>Lucrative for advertising companies</a:t>
            </a:r>
          </a:p>
          <a:p>
            <a:pPr lvl="1"/>
            <a:r>
              <a:rPr lang="en-US" dirty="0" smtClean="0"/>
              <a:t>Privacy-intrusive to the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WebFonts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Problem: Clients ship with ugly fonts</a:t>
            </a:r>
          </a:p>
          <a:p>
            <a:r>
              <a:rPr lang="en-US">
                <a:latin typeface="Tahoma" charset="0"/>
              </a:rPr>
              <a:t>Solution: Browsers should download fonts from the Internet on demand!</a:t>
            </a:r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473075" y="3429000"/>
            <a:ext cx="81978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spcBef>
                <a:spcPts val="850"/>
              </a:spcBef>
              <a:buFontTx/>
              <a:buNone/>
            </a:pPr>
            <a:r>
              <a:rPr lang="en-US">
                <a:latin typeface="Courier New" charset="0"/>
                <a:cs typeface="Courier New" charset="0"/>
                <a:sym typeface="Courier New" charset="0"/>
              </a:rPr>
              <a:t>@font-face {  font-family: 'Sirin Stencil';  font-style: normal;  font-weight: 400;  src: url(http://themes.googleusercontent.com/static/fonts/sirinstencil/v1/</a:t>
            </a:r>
            <a:r>
              <a:rPr lang="en-US">
                <a:latin typeface="Courier New" charset="0"/>
                <a:cs typeface="Courier New" charset="0"/>
                <a:sym typeface="Courier New Italic" charset="0"/>
              </a:rPr>
              <a:t>[...]</a:t>
            </a:r>
            <a:r>
              <a:rPr lang="en-US">
                <a:latin typeface="Courier New" charset="0"/>
                <a:cs typeface="Courier New" charset="0"/>
                <a:sym typeface="Courier New" charset="0"/>
              </a:rPr>
              <a:t>.woff) format('woff');}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CE628C67-40A1-A445-AEEF-79E2B1492A24}" type="slidenum">
              <a:rPr lang="en-US" sz="1200">
                <a:latin typeface="Arial" charset="0"/>
              </a:rPr>
              <a:pPr/>
              <a:t>20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7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45 Ways To Sirin Stencil</a:t>
            </a:r>
          </a:p>
        </p:txBody>
      </p:sp>
      <p:sp>
        <p:nvSpPr>
          <p:cNvPr id="24579" name="Rectangle 2"/>
          <p:cNvSpPr>
            <a:spLocks/>
          </p:cNvSpPr>
          <p:nvPr/>
        </p:nvSpPr>
        <p:spPr bwMode="auto">
          <a:xfrm>
            <a:off x="795338" y="1687513"/>
            <a:ext cx="7545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buFontTx/>
              <a:buNone/>
            </a:pPr>
            <a:r>
              <a:rPr lang="en-US" sz="2500">
                <a:latin typeface="Courier New" charset="0"/>
                <a:cs typeface="Courier New" charset="0"/>
                <a:sym typeface="Courier New" charset="0"/>
              </a:rPr>
              <a:t>context.font = "12pt 'Sirin Stencil'";</a:t>
            </a:r>
          </a:p>
        </p:txBody>
      </p:sp>
      <p:sp>
        <p:nvSpPr>
          <p:cNvPr id="24580" name="Rectangle 3"/>
          <p:cNvSpPr>
            <a:spLocks/>
          </p:cNvSpPr>
          <p:nvPr/>
        </p:nvSpPr>
        <p:spPr bwMode="auto">
          <a:xfrm>
            <a:off x="1538288" y="2516188"/>
            <a:ext cx="122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buFontTx/>
              <a:buNone/>
            </a:pPr>
            <a:r>
              <a:rPr lang="en-US">
                <a:solidFill>
                  <a:schemeClr val="tx1"/>
                </a:solidFill>
                <a:cs typeface="Palatino" charset="0"/>
              </a:rPr>
              <a:t>Windows</a:t>
            </a:r>
          </a:p>
        </p:txBody>
      </p:sp>
      <p:sp>
        <p:nvSpPr>
          <p:cNvPr id="24581" name="Rectangle 4"/>
          <p:cNvSpPr>
            <a:spLocks/>
          </p:cNvSpPr>
          <p:nvPr/>
        </p:nvSpPr>
        <p:spPr bwMode="auto">
          <a:xfrm>
            <a:off x="5992813" y="2516188"/>
            <a:ext cx="66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buFontTx/>
              <a:buNone/>
            </a:pPr>
            <a:r>
              <a:rPr lang="en-US">
                <a:solidFill>
                  <a:schemeClr val="tx1"/>
                </a:solidFill>
                <a:cs typeface="Palatino" charset="0"/>
              </a:rPr>
              <a:t>OS X</a:t>
            </a:r>
          </a:p>
        </p:txBody>
      </p:sp>
      <p:sp>
        <p:nvSpPr>
          <p:cNvPr id="24582" name="Rectangle 5"/>
          <p:cNvSpPr>
            <a:spLocks/>
          </p:cNvSpPr>
          <p:nvPr/>
        </p:nvSpPr>
        <p:spPr bwMode="auto">
          <a:xfrm>
            <a:off x="5881688" y="44894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buFontTx/>
              <a:buNone/>
            </a:pPr>
            <a:r>
              <a:rPr lang="en-US">
                <a:solidFill>
                  <a:schemeClr val="tx1"/>
                </a:solidFill>
                <a:cs typeface="Palatino" charset="0"/>
              </a:rPr>
              <a:t>Linux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170238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598863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027488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456113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884738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313363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170238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98863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27488"/>
            <a:ext cx="3705225" cy="26828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054600"/>
            <a:ext cx="3705225" cy="2682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483225"/>
            <a:ext cx="3705225" cy="2682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41" name="AutoShape 17"/>
          <p:cNvSpPr>
            <a:spLocks/>
          </p:cNvSpPr>
          <p:nvPr/>
        </p:nvSpPr>
        <p:spPr bwMode="auto">
          <a:xfrm>
            <a:off x="527050" y="5232400"/>
            <a:ext cx="3946525" cy="420688"/>
          </a:xfrm>
          <a:prstGeom prst="roundRect">
            <a:avLst>
              <a:gd name="adj" fmla="val 31912"/>
            </a:avLst>
          </a:prstGeom>
          <a:noFill/>
          <a:ln w="25400">
            <a:solidFill>
              <a:srgbClr val="FF00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l">
              <a:buFontTx/>
              <a:buNone/>
            </a:pPr>
            <a:endParaRPr lang="en-US"/>
          </a:p>
        </p:txBody>
      </p:sp>
      <p:sp>
        <p:nvSpPr>
          <p:cNvPr id="245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4CECC4B-3ED8-024A-BC29-416E670C3506}" type="slidenum">
              <a:rPr lang="en-US" sz="1200">
                <a:latin typeface="Arial" charset="0"/>
              </a:rPr>
              <a:pPr/>
              <a:t>21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46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History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solidFill>
                  <a:srgbClr val="C00000"/>
                </a:solidFill>
                <a:latin typeface="Tahoma" charset="0"/>
              </a:rPr>
              <a:t>How can a webpage figure out which sites you 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>
                <a:solidFill>
                  <a:srgbClr val="C00000"/>
                </a:solidFill>
                <a:latin typeface="Tahoma" charset="0"/>
              </a:rPr>
              <a:t>visited previously?</a:t>
            </a:r>
          </a:p>
          <a:p>
            <a:r>
              <a:rPr lang="en-US">
                <a:latin typeface="Tahoma" charset="0"/>
              </a:rPr>
              <a:t>Color of links</a:t>
            </a:r>
          </a:p>
          <a:p>
            <a:pPr lvl="1"/>
            <a:r>
              <a:rPr lang="en-US">
                <a:latin typeface="Tahoma" charset="0"/>
              </a:rPr>
              <a:t>CSS </a:t>
            </a:r>
            <a:r>
              <a:rPr lang="en-US">
                <a:solidFill>
                  <a:schemeClr val="tx1"/>
                </a:solidFill>
                <a:latin typeface="Tahoma" charset="0"/>
              </a:rPr>
              <a:t>:visited </a:t>
            </a:r>
            <a:r>
              <a:rPr lang="en-US">
                <a:latin typeface="Tahoma" charset="0"/>
              </a:rPr>
              <a:t>property</a:t>
            </a:r>
          </a:p>
          <a:p>
            <a:pPr lvl="1"/>
            <a:r>
              <a:rPr lang="en-US">
                <a:latin typeface="Tahoma" charset="0"/>
              </a:rPr>
              <a:t>getComputedStyle()</a:t>
            </a:r>
          </a:p>
          <a:p>
            <a:r>
              <a:rPr lang="en-US">
                <a:latin typeface="Tahoma" charset="0"/>
              </a:rPr>
              <a:t>Cached Web content timing</a:t>
            </a:r>
          </a:p>
          <a:p>
            <a:r>
              <a:rPr lang="en-US">
                <a:latin typeface="Tahoma" charset="0"/>
              </a:rPr>
              <a:t>DNS timing</a:t>
            </a:r>
          </a:p>
        </p:txBody>
      </p:sp>
      <p:pic>
        <p:nvPicPr>
          <p:cNvPr id="9" name="Picture 2" descr="http://33bits.files.wordpress.com/2010/03/beencou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008438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E56206F8-2879-A24D-8DB4-F3669C20E0DD}" type="slidenum">
              <a:rPr lang="en-US" sz="1200">
                <a:latin typeface="Arial" charset="0"/>
              </a:rPr>
              <a:pPr/>
              <a:t>22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80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Screen Shot 2015-04-09 at 11.2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264"/>
            <a:ext cx="9144000" cy="44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Screen Shot 2015-04-09 at 11.21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0" y="447302"/>
            <a:ext cx="7824680" cy="590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3194" y="1839506"/>
            <a:ext cx="312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BeenCounter</a:t>
            </a:r>
            <a:r>
              <a:rPr lang="en-US" b="1" dirty="0" smtClean="0"/>
              <a:t> website is down!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51054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Tahoma" charset="0"/>
              </a:rPr>
              <a:t>All social networking sites allow users to join groups</a:t>
            </a:r>
          </a:p>
          <a:p>
            <a:r>
              <a:rPr lang="en-US">
                <a:latin typeface="Tahoma" charset="0"/>
              </a:rPr>
              <a:t>Users typically join multiple groups</a:t>
            </a:r>
          </a:p>
          <a:p>
            <a:pPr lvl="1"/>
            <a:r>
              <a:rPr lang="en-US">
                <a:latin typeface="Tahoma" charset="0"/>
              </a:rPr>
              <a:t>Some of these groups are public</a:t>
            </a:r>
          </a:p>
          <a:p>
            <a:r>
              <a:rPr lang="en-US">
                <a:latin typeface="Tahoma" charset="0"/>
              </a:rPr>
              <a:t>Group-specific URLs are predictable</a:t>
            </a:r>
          </a:p>
          <a:p>
            <a:pPr>
              <a:buFont typeface="Monotype Sorts" charset="0"/>
              <a:buNone/>
            </a:pP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Intersection of group affiliations acts as a fingerprint</a:t>
            </a:r>
          </a:p>
          <a:p>
            <a:pPr lvl="1"/>
            <a:r>
              <a:rPr lang="en-US">
                <a:latin typeface="Tahoma" charset="0"/>
              </a:rPr>
              <a:t>Can sometimes infer identity by computing the intersection of group membership lists</a:t>
            </a:r>
          </a:p>
        </p:txBody>
      </p:sp>
      <p:pic>
        <p:nvPicPr>
          <p:cNvPr id="31747" name="Picture 3" descr="grouplin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253787"/>
            <a:ext cx="7729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Identity Sniffing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334000" y="1230312"/>
            <a:ext cx="3733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Wondracek</a:t>
            </a:r>
            <a:r>
              <a:rPr lang="en-US" sz="1800" dirty="0">
                <a:solidFill>
                  <a:schemeClr val="tx1"/>
                </a:solidFill>
              </a:rPr>
              <a:t> et al.  Oakland 2010]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7D475D8-E7C5-7E44-AC34-E9EB22E21867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96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Do Not Track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b="1">
                <a:latin typeface="Tahoma" charset="0"/>
              </a:rPr>
              <a:t>Basics</a:t>
            </a:r>
          </a:p>
          <a:p>
            <a:pPr>
              <a:buFont typeface="Monotype Sorts" charset="0"/>
              <a:buNone/>
            </a:pPr>
            <a:endParaRPr lang="en-US" sz="2400">
              <a:latin typeface="Tahoma" charset="0"/>
            </a:endParaRPr>
          </a:p>
          <a:p>
            <a:pPr>
              <a:buFont typeface="Monotype Sorts" charset="0"/>
              <a:buNone/>
            </a:pPr>
            <a:r>
              <a:rPr lang="en-US" sz="2400">
                <a:latin typeface="Tahoma" charset="0"/>
              </a:rPr>
              <a:t>HTTP header</a:t>
            </a:r>
          </a:p>
          <a:p>
            <a:pPr lvl="1"/>
            <a:r>
              <a:rPr lang="en-US" sz="2000">
                <a:latin typeface="Tahoma" charset="0"/>
              </a:rPr>
              <a:t>DNT: 1</a:t>
            </a:r>
          </a:p>
          <a:p>
            <a:endParaRPr lang="en-US" sz="2400">
              <a:latin typeface="Tahoma" charset="0"/>
            </a:endParaRPr>
          </a:p>
          <a:p>
            <a:pPr>
              <a:buFont typeface="Monotype Sorts" charset="0"/>
              <a:buNone/>
            </a:pPr>
            <a:r>
              <a:rPr lang="en-US" sz="2400">
                <a:latin typeface="Tahoma" charset="0"/>
              </a:rPr>
              <a:t>Standardization</a:t>
            </a:r>
          </a:p>
          <a:p>
            <a:pPr>
              <a:buFont typeface="Monotype Sorts" charset="0"/>
              <a:buNone/>
            </a:pPr>
            <a:endParaRPr lang="en-US" sz="2400">
              <a:latin typeface="Tahoma" charset="0"/>
            </a:endParaRPr>
          </a:p>
          <a:p>
            <a:pPr>
              <a:buFont typeface="Monotype Sorts" charset="0"/>
              <a:buNone/>
            </a:pPr>
            <a:r>
              <a:rPr lang="en-US" sz="2400">
                <a:latin typeface="Tahoma" charset="0"/>
              </a:rPr>
              <a:t>Browser support in FF4, IE9</a:t>
            </a:r>
          </a:p>
          <a:p>
            <a:pPr>
              <a:buFont typeface="Monotype Sorts" charset="0"/>
              <a:buNone/>
            </a:pPr>
            <a:endParaRPr lang="en-US" sz="2400">
              <a:latin typeface="Tahoma" charset="0"/>
            </a:endParaRPr>
          </a:p>
          <a:p>
            <a:pPr>
              <a:buFont typeface="Monotype Sorts" charset="0"/>
              <a:buNone/>
            </a:pPr>
            <a:r>
              <a:rPr lang="en-US" sz="2400">
                <a:latin typeface="Tahoma" charset="0"/>
              </a:rPr>
              <a:t>Beginning to see adoption </a:t>
            </a:r>
          </a:p>
          <a:p>
            <a:pPr>
              <a:buFont typeface="Monotype Sorts" charset="0"/>
              <a:buNone/>
            </a:pPr>
            <a:r>
              <a:rPr lang="en-US" sz="2400">
                <a:latin typeface="Tahoma" charset="0"/>
              </a:rPr>
              <a:t>(AP, NAI)… or not</a:t>
            </a:r>
          </a:p>
          <a:p>
            <a:endParaRPr lang="en-US" sz="2400">
              <a:latin typeface="Tahoma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48200" y="1600200"/>
            <a:ext cx="4038600" cy="5105400"/>
          </a:xfrm>
          <a:prstGeom prst="rect">
            <a:avLst/>
          </a:prstGeom>
        </p:spPr>
        <p:txBody>
          <a:bodyPr/>
          <a:lstStyle>
            <a:lvl1pPr marL="342900" indent="-3429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Tx/>
              <a:buFont typeface="Monotype Sorts" charset="0"/>
              <a:buNone/>
            </a:pPr>
            <a:r>
              <a:rPr lang="en-US" b="1" dirty="0">
                <a:solidFill>
                  <a:schemeClr val="tx1"/>
                </a:solidFill>
              </a:rPr>
              <a:t>Privacy protections</a:t>
            </a:r>
          </a:p>
          <a:p>
            <a:pPr algn="l" eaLnBrk="1" hangingPunct="1">
              <a:buClrTx/>
              <a:buFont typeface="Monotype Sorts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buClrTx/>
              <a:buFont typeface="Monotype Sorts" charset="0"/>
              <a:buNone/>
            </a:pPr>
            <a:r>
              <a:rPr lang="en-US" dirty="0">
                <a:solidFill>
                  <a:schemeClr val="tx1"/>
                </a:solidFill>
              </a:rPr>
              <a:t>No tracking across sites</a:t>
            </a:r>
          </a:p>
          <a:p>
            <a:pPr lvl="1" algn="l" eaLnBrk="1" hangingPunct="1">
              <a:buClrTx/>
              <a:buFont typeface="Arial" charset="0"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Who is the </a:t>
            </a:r>
            <a:r>
              <a:rPr lang="ja-JP" altLang="en-US" sz="2000" dirty="0">
                <a:solidFill>
                  <a:schemeClr val="tx1"/>
                </a:solidFill>
              </a:rPr>
              <a:t>“</a:t>
            </a:r>
            <a:r>
              <a:rPr lang="en-US" sz="2000" dirty="0">
                <a:solidFill>
                  <a:schemeClr val="tx1"/>
                </a:solidFill>
              </a:rPr>
              <a:t>third</a:t>
            </a:r>
            <a:r>
              <a:rPr lang="ja-JP" altLang="en-US" sz="2000" dirty="0">
                <a:solidFill>
                  <a:schemeClr val="tx1"/>
                </a:solidFill>
              </a:rPr>
              <a:t>”</a:t>
            </a:r>
            <a:r>
              <a:rPr lang="en-US" sz="2000" dirty="0">
                <a:solidFill>
                  <a:schemeClr val="tx1"/>
                </a:solidFill>
              </a:rPr>
              <a:t> party?</a:t>
            </a:r>
          </a:p>
          <a:p>
            <a:pPr algn="l" eaLnBrk="1" hangingPunct="1">
              <a:buClrTx/>
              <a:buFont typeface="Monotype Sorts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buClrTx/>
              <a:buFont typeface="Monotype Sorts" charset="0"/>
              <a:buNone/>
            </a:pPr>
            <a:r>
              <a:rPr lang="en-US" dirty="0">
                <a:solidFill>
                  <a:schemeClr val="tx1"/>
                </a:solidFill>
              </a:rPr>
              <a:t>No intrusive tracking</a:t>
            </a:r>
          </a:p>
          <a:p>
            <a:pPr algn="l" eaLnBrk="1" hangingPunct="1">
              <a:buClrTx/>
              <a:buFont typeface="Monotype Sorts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buClrTx/>
              <a:buFont typeface="Monotype Sorts" charset="0"/>
              <a:buNone/>
            </a:pPr>
            <a:r>
              <a:rPr lang="en-US" dirty="0">
                <a:solidFill>
                  <a:schemeClr val="tx1"/>
                </a:solidFill>
              </a:rPr>
              <a:t>Limits on regular log data</a:t>
            </a:r>
          </a:p>
          <a:p>
            <a:pPr algn="l" eaLnBrk="1" hangingPunct="1">
              <a:buClrTx/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 eaLnBrk="1" hangingPunct="1">
              <a:buClrTx/>
              <a:buFont typeface="Monotype Sorts" charset="0"/>
              <a:buNone/>
            </a:pPr>
            <a:r>
              <a:rPr lang="en-US" dirty="0">
                <a:solidFill>
                  <a:schemeClr val="tx1"/>
                </a:solidFill>
              </a:rPr>
              <a:t>Exceptions for </a:t>
            </a:r>
            <a:r>
              <a:rPr lang="en-US" dirty="0" smtClean="0">
                <a:solidFill>
                  <a:schemeClr val="tx1"/>
                </a:solidFill>
              </a:rPr>
              <a:t>fraud</a:t>
            </a:r>
          </a:p>
          <a:p>
            <a:pPr algn="l" eaLnBrk="1" hangingPunct="1">
              <a:buClrTx/>
              <a:buFont typeface="Monotype Sorts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prevention, etc.</a:t>
            </a:r>
          </a:p>
          <a:p>
            <a:pPr algn="l" eaLnBrk="1" hangingPunct="1">
              <a:buClrTx/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845" name="Picture 2" descr="b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A482108B-550E-7442-A694-5BA64D440584}" type="slidenum">
              <a:rPr lang="en-US" sz="1200">
                <a:latin typeface="Arial" charset="0"/>
              </a:rPr>
              <a:pPr/>
              <a:t>26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61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“Do Not Track” (DNT)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user is still fingerprinted for fraud detection, but the companies </a:t>
            </a:r>
            <a:r>
              <a:rPr lang="en-US" dirty="0" smtClean="0"/>
              <a:t>“promise”</a:t>
            </a:r>
            <a:r>
              <a:rPr lang="en-US" i="1" dirty="0" smtClean="0"/>
              <a:t> </a:t>
            </a:r>
            <a:r>
              <a:rPr lang="en-US" dirty="0"/>
              <a:t>not to use the information for advertising </a:t>
            </a:r>
            <a:r>
              <a:rPr lang="en-US" dirty="0" smtClean="0"/>
              <a:t>purposes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fingerprinting scripts will execute regardless of the DNT value </a:t>
            </a:r>
          </a:p>
          <a:p>
            <a:pPr lvl="1"/>
            <a:r>
              <a:rPr lang="en-US" dirty="0" smtClean="0"/>
              <a:t>Hard to verify misuse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DNT Adoption Issues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14400" y="1676400"/>
            <a:ext cx="7162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sz="2000" dirty="0">
                <a:solidFill>
                  <a:schemeClr val="tx1"/>
                </a:solidFill>
              </a:rPr>
              <a:t>“</a:t>
            </a:r>
            <a:r>
              <a:rPr lang="en-US" sz="2000" dirty="0">
                <a:solidFill>
                  <a:schemeClr val="tx1"/>
                </a:solidFill>
              </a:rPr>
              <a:t>But the </a:t>
            </a:r>
            <a:r>
              <a:rPr lang="en-US" sz="2000" dirty="0"/>
              <a:t>NAI [Network Advertising Initiative] </a:t>
            </a:r>
            <a:r>
              <a:rPr lang="en-US" sz="2000" dirty="0">
                <a:solidFill>
                  <a:schemeClr val="tx1"/>
                </a:solidFill>
              </a:rPr>
              <a:t>code also recognizes that companies sometimes need to continue to collect data for operational reasons that are separate from ad targeting based on a user</a:t>
            </a:r>
            <a:r>
              <a:rPr lang="ja-JP" altLang="en-US" sz="2000" dirty="0">
                <a:solidFill>
                  <a:schemeClr val="tx1"/>
                </a:solidFill>
              </a:rPr>
              <a:t>’</a:t>
            </a:r>
            <a:r>
              <a:rPr lang="en-US" sz="2000" dirty="0">
                <a:solidFill>
                  <a:schemeClr val="tx1"/>
                </a:solidFill>
              </a:rPr>
              <a:t>s online behavior. For example, online advertising companies may need to gather data to prove to advertisers that an ad has been delivered and should be paid for; to limit the number of times a user sees the same ad; or to prevent fraud.</a:t>
            </a:r>
            <a:r>
              <a:rPr lang="ja-JP" altLang="en-US" sz="2000" dirty="0">
                <a:solidFill>
                  <a:schemeClr val="tx1"/>
                </a:solidFill>
              </a:rPr>
              <a:t>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4181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buFontTx/>
              <a:buNone/>
            </a:pPr>
            <a:r>
              <a:rPr lang="en-US">
                <a:solidFill>
                  <a:srgbClr val="C00000"/>
                </a:solidFill>
              </a:rPr>
              <a:t>Translation: we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>
                <a:solidFill>
                  <a:srgbClr val="C00000"/>
                </a:solidFill>
              </a:rPr>
              <a:t>re going to keep tracking you, but we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r>
              <a:rPr lang="en-US">
                <a:solidFill>
                  <a:srgbClr val="C00000"/>
                </a:solidFill>
              </a:rPr>
              <a:t>ll simply call it </a:t>
            </a:r>
            <a:r>
              <a:rPr lang="ja-JP" altLang="en-US">
                <a:solidFill>
                  <a:srgbClr val="C00000"/>
                </a:solidFill>
              </a:rPr>
              <a:t>“</a:t>
            </a:r>
            <a:r>
              <a:rPr lang="en-US">
                <a:solidFill>
                  <a:srgbClr val="C00000"/>
                </a:solidFill>
              </a:rPr>
              <a:t>operational reasons.</a:t>
            </a:r>
            <a:r>
              <a:rPr lang="ja-JP" altLang="en-US">
                <a:solidFill>
                  <a:srgbClr val="C00000"/>
                </a:solidFill>
              </a:rPr>
              <a:t>”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282FE12D-1112-E24C-8EF3-FAFDA1A0CA15}" type="slidenum">
              <a:rPr lang="en-US" sz="1200">
                <a:latin typeface="Arial" charset="0"/>
              </a:rPr>
              <a:pPr/>
              <a:t>28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65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Brave New World?</a:t>
            </a:r>
          </a:p>
        </p:txBody>
      </p:sp>
      <p:pic>
        <p:nvPicPr>
          <p:cNvPr id="30724" name="Picture 2" descr="The Limit Ad Tracking option in iOS 6 Sett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Oval 8"/>
          <p:cNvSpPr>
            <a:spLocks noChangeArrowheads="1"/>
          </p:cNvSpPr>
          <p:nvPr/>
        </p:nvSpPr>
        <p:spPr bwMode="auto">
          <a:xfrm>
            <a:off x="4699000" y="2362200"/>
            <a:ext cx="16637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6" name="Picture 4" descr="http://www.smartinsights.com/wp-content/uploads/2013/09/Goole-Ad-Id-550x3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343400"/>
            <a:ext cx="36210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914400" y="45720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Google AdID</a:t>
            </a:r>
          </a:p>
        </p:txBody>
      </p:sp>
      <p:sp>
        <p:nvSpPr>
          <p:cNvPr id="378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EC6A257B-EED0-904A-808F-1593ECDA36A4}" type="slidenum">
              <a:rPr lang="en-US" sz="1200">
                <a:latin typeface="Arial" charset="0"/>
              </a:rPr>
              <a:pPr/>
              <a:t>29</a:t>
            </a:fld>
            <a:endParaRPr lang="en-US" sz="1200">
              <a:latin typeface="Arial" charset="0"/>
            </a:endParaRPr>
          </a:p>
        </p:txBody>
      </p:sp>
      <p:pic>
        <p:nvPicPr>
          <p:cNvPr id="164866" name="Picture 2" descr="http://atlassolutionstwo.files.wordpress.com/2014/03/fb_atlas_home_icon-crossdevic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308600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72200" y="36576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Today, we are announcing the launch of Atlas.  We</a:t>
            </a:r>
            <a:r>
              <a:rPr lang="ja-JP" altLang="en-US" sz="1600">
                <a:solidFill>
                  <a:schemeClr val="tx1"/>
                </a:solidFill>
              </a:rPr>
              <a:t>’</a:t>
            </a:r>
            <a:r>
              <a:rPr lang="en-US" sz="1600">
                <a:solidFill>
                  <a:schemeClr val="tx1"/>
                </a:solidFill>
              </a:rPr>
              <a:t>ve rebuilt Atlas from the ground up to tackle today</a:t>
            </a:r>
            <a:r>
              <a:rPr lang="ja-JP" altLang="en-US" sz="1600">
                <a:solidFill>
                  <a:schemeClr val="tx1"/>
                </a:solidFill>
              </a:rPr>
              <a:t>’</a:t>
            </a:r>
            <a:r>
              <a:rPr lang="en-US" sz="1600">
                <a:solidFill>
                  <a:schemeClr val="tx1"/>
                </a:solidFill>
              </a:rPr>
              <a:t>s marketing challenges, like reaching people across devices and bridging the gap between online impressions and offline purchases</a:t>
            </a:r>
          </a:p>
        </p:txBody>
      </p:sp>
      <p:pic>
        <p:nvPicPr>
          <p:cNvPr id="164868" name="Picture 4" descr="https://encrypted-tbn3.gstatic.com/images?q=tbn:ANd9GcSuO8E90hTOT3UlZ8WBBfSoXT9t1KsYoVeHWIDcH5GVVrmmpb__g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0" r="50488" b="21951"/>
          <a:stretch>
            <a:fillRect/>
          </a:stretch>
        </p:blipFill>
        <p:spPr bwMode="auto">
          <a:xfrm>
            <a:off x="6656388" y="2262188"/>
            <a:ext cx="21859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781800" y="4800600"/>
            <a:ext cx="16002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1447800" y="3389313"/>
            <a:ext cx="6934200" cy="954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chemeClr val="bg1"/>
                </a:solidFill>
              </a:rPr>
              <a:t>How are these identifiers different from third-party cookies?</a:t>
            </a:r>
          </a:p>
        </p:txBody>
      </p:sp>
    </p:spTree>
    <p:extLst>
      <p:ext uri="{BB962C8B-B14F-4D97-AF65-F5344CB8AC3E}">
        <p14:creationId xmlns:p14="http://schemas.microsoft.com/office/powerpoint/2010/main" val="3548311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 animBg="1"/>
      <p:bldP spid="12" grpId="0"/>
      <p:bldP spid="14" grpId="0" animBg="1"/>
      <p:bldP spid="307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Device fingerprinting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r>
              <a:rPr lang="en-US" sz="2400" dirty="0" err="1" smtClean="0">
                <a:hlinkClick r:id="rId2"/>
              </a:rPr>
              <a:t>Vitaly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Shmatikov’s</a:t>
            </a:r>
            <a:r>
              <a:rPr lang="en-US" sz="2400" dirty="0" smtClean="0">
                <a:hlinkClick r:id="rId2"/>
              </a:rPr>
              <a:t> course lecture slides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protocol is stateless</a:t>
            </a:r>
          </a:p>
          <a:p>
            <a:r>
              <a:rPr lang="en-US" dirty="0" smtClean="0"/>
              <a:t>Cookies introduced by Napster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 web server to store a small amount of data on the computers of visiting users, which is then sent back to the web server </a:t>
            </a:r>
            <a:r>
              <a:rPr lang="en-US" dirty="0" smtClean="0"/>
              <a:t>upon subsequent </a:t>
            </a:r>
            <a:r>
              <a:rPr lang="en-US" dirty="0"/>
              <a:t>requests </a:t>
            </a:r>
            <a:endParaRPr lang="en-US" dirty="0" smtClean="0"/>
          </a:p>
          <a:p>
            <a:pPr lvl="1"/>
            <a:r>
              <a:rPr lang="en-US" dirty="0" smtClean="0"/>
              <a:t>Today, a </a:t>
            </a:r>
            <a:r>
              <a:rPr lang="en-US" dirty="0"/>
              <a:t>core </a:t>
            </a:r>
            <a:r>
              <a:rPr lang="en-US" dirty="0" smtClean="0"/>
              <a:t>technology </a:t>
            </a:r>
            <a:r>
              <a:rPr lang="en-US" dirty="0"/>
              <a:t>on which complex, </a:t>
            </a:r>
            <a:r>
              <a:rPr lang="en-US" dirty="0" err="1"/>
              <a:t>stateful</a:t>
            </a:r>
            <a:r>
              <a:rPr lang="en-US" dirty="0"/>
              <a:t> web applications are built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images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90" y="30709"/>
            <a:ext cx="2771710" cy="18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 Cookie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to track users</a:t>
            </a:r>
          </a:p>
          <a:p>
            <a:endParaRPr lang="en-US" dirty="0" smtClean="0"/>
          </a:p>
          <a:p>
            <a:r>
              <a:rPr lang="en-US" dirty="0" smtClean="0"/>
              <a:t>A Webpage contains various resources</a:t>
            </a:r>
          </a:p>
          <a:p>
            <a:pPr lvl="1"/>
            <a:r>
              <a:rPr lang="en-US" dirty="0" smtClean="0"/>
              <a:t>HTML, images, CSS, JavaScript</a:t>
            </a:r>
          </a:p>
          <a:p>
            <a:pPr lvl="1"/>
            <a:r>
              <a:rPr lang="en-US" dirty="0" smtClean="0"/>
              <a:t>Located on the hosting server, or a </a:t>
            </a:r>
            <a:r>
              <a:rPr lang="en-US" dirty="0" smtClean="0">
                <a:solidFill>
                  <a:srgbClr val="FF0000"/>
                </a:solidFill>
              </a:rPr>
              <a:t>third-party server</a:t>
            </a:r>
            <a:r>
              <a:rPr lang="en-US" dirty="0" smtClean="0"/>
              <a:t> </a:t>
            </a:r>
          </a:p>
          <a:p>
            <a:pPr lvl="2">
              <a:buFont typeface="Wingdings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Third-party cookies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1575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NYTimes.com</a:t>
            </a:r>
            <a:r>
              <a:rPr lang="en-US" dirty="0" smtClean="0"/>
              <a:t> </a:t>
            </a:r>
            <a:r>
              <a:rPr lang="en-US" dirty="0"/>
              <a:t>contains an image from </a:t>
            </a:r>
            <a:r>
              <a:rPr lang="en-US" dirty="0" err="1"/>
              <a:t>tracking.com</a:t>
            </a:r>
            <a:endParaRPr lang="en-US" dirty="0"/>
          </a:p>
          <a:p>
            <a:pPr lvl="1"/>
            <a:r>
              <a:rPr lang="en-US" dirty="0"/>
              <a:t>When downloaded, creates a cookie</a:t>
            </a:r>
          </a:p>
          <a:p>
            <a:r>
              <a:rPr lang="en-US" dirty="0"/>
              <a:t>When user goes to </a:t>
            </a:r>
            <a:r>
              <a:rPr lang="en-US" dirty="0" err="1" smtClean="0"/>
              <a:t>okcupid.com</a:t>
            </a:r>
            <a:r>
              <a:rPr lang="en-US" dirty="0"/>
              <a:t>, also containing a </a:t>
            </a:r>
            <a:r>
              <a:rPr lang="en-US" dirty="0" err="1"/>
              <a:t>tracking.com</a:t>
            </a:r>
            <a:r>
              <a:rPr lang="en-US" dirty="0"/>
              <a:t> image, </a:t>
            </a:r>
            <a:r>
              <a:rPr lang="en-US" dirty="0" err="1"/>
              <a:t>tracking.com</a:t>
            </a:r>
            <a:r>
              <a:rPr lang="en-US" dirty="0"/>
              <a:t> detects the user</a:t>
            </a:r>
          </a:p>
          <a:p>
            <a:r>
              <a:rPr lang="en-US" dirty="0"/>
              <a:t>Allows </a:t>
            </a:r>
            <a:r>
              <a:rPr lang="en-US" dirty="0" err="1"/>
              <a:t>tracking.com</a:t>
            </a:r>
            <a:r>
              <a:rPr lang="en-US" dirty="0"/>
              <a:t> to profile the user, e.g., for </a:t>
            </a:r>
            <a:r>
              <a:rPr lang="en-US" dirty="0">
                <a:solidFill>
                  <a:srgbClr val="FF0000"/>
                </a:solidFill>
              </a:rPr>
              <a:t>online behavioral advertising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537" y="3305175"/>
            <a:ext cx="5619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62" y="3298825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t3.gstatic.com/images?q=tbn:VnPLspm5-iz_VM:http://www.clker.com/cliparts/b/b/9/1/1214085216338227548computer%2520user.svg.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62" y="5248275"/>
            <a:ext cx="496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62" y="34956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6028861" y="4029075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28862" y="4333875"/>
            <a:ext cx="990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62" y="34956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248061" y="4029075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6754350" y="4752975"/>
            <a:ext cx="836612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62" y="34956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391061" y="4029075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7324262" y="4333875"/>
            <a:ext cx="990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6200312" y="2524125"/>
            <a:ext cx="13716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962312" y="3057525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7648112" y="3248025"/>
            <a:ext cx="1295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99" y="1743075"/>
            <a:ext cx="6905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314700"/>
            <a:ext cx="1114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444638" y="1373743"/>
            <a:ext cx="143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tracking.com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63108" y="60102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26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use of anonymity systems help?</a:t>
            </a:r>
          </a:p>
          <a:p>
            <a:pPr lvl="1"/>
            <a:r>
              <a:rPr lang="en-US" dirty="0" smtClean="0"/>
              <a:t>Degrades anonymity to </a:t>
            </a:r>
            <a:r>
              <a:rPr lang="en-US" dirty="0" err="1" smtClean="0"/>
              <a:t>pseudonymity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the case for all forms of tracking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663950"/>
            <a:ext cx="5619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5760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3663950"/>
            <a:ext cx="1114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http://t3.gstatic.com/images?q=tbn:VnPLspm5-iz_VM:http://www.clker.com/cliparts/b/b/9/1/1214085216338227548computer%2520user.svg.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15000"/>
            <a:ext cx="496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981200" y="4495800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1200" y="4800600"/>
            <a:ext cx="990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3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200400" y="4495800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706688" y="5219700"/>
            <a:ext cx="8366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8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4343400" y="4495800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3276600" y="4800600"/>
            <a:ext cx="990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http://t1.gstatic.com/images?q=tbn:SI4lDQM5btkBYM:http://indiandevs.com/blogimages/gimp/1-100/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400800" y="4495800"/>
            <a:ext cx="76200" cy="76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5906294" y="5220494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t3.gstatic.com/images?q=tbn:VnPLspm5-iz_VM:http://www.clker.com/cliparts/b/b/9/1/1214085216338227548computer%2520user.svg.h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15000"/>
            <a:ext cx="496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 descr="http://t0.gstatic.com/images?q=tbn:euTIeJiIDiolPM:http://www.comparebuyandsave.com/images/index/Aucti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905000"/>
            <a:ext cx="61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http://t0.gstatic.com/images?q=tbn:fjScP_MN39zP2M:http://www.filmmortal.com/upload/coca-cola_logo5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495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t0.gstatic.com/images?q=tbn:xQ3gBDlJ5Ev5CM:http://www.moodiereport.com/images/absolute_no_label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209800"/>
            <a:ext cx="45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4" descr="http://t0.gstatic.com/images?q=tbn:TeRcYF2nay4mDM:http://www.ccmr.cornell.edu/industry/icplogos/Ford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895600"/>
            <a:ext cx="685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rot="10800000" flipV="1">
            <a:off x="4572000" y="19812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198" idx="3"/>
          </p:cNvCxnSpPr>
          <p:nvPr/>
        </p:nvCxnSpPr>
        <p:spPr>
          <a:xfrm rot="10800000">
            <a:off x="4543425" y="2505075"/>
            <a:ext cx="17049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4572000" y="26670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H="1" flipV="1">
            <a:off x="2152650" y="2990850"/>
            <a:ext cx="13716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2914650" y="352425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3600450" y="3714750"/>
            <a:ext cx="1295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48200" y="31242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http://t0.gstatic.com/images?q=tbn:fjScP_MN39zP2M:http://www.filmmortal.com/upload/coca-cola_logo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457200" y="4267200"/>
            <a:ext cx="1066800" cy="228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FF"/>
              </a:gs>
              <a:gs pos="35001">
                <a:srgbClr val="CECEFF"/>
              </a:gs>
              <a:gs pos="100000">
                <a:srgbClr val="EAEAFF"/>
              </a:gs>
            </a:gsLst>
            <a:lin ang="16200000" scaled="1"/>
          </a:gradFill>
          <a:ln w="9525">
            <a:solidFill>
              <a:srgbClr val="ADADF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Publishers</a:t>
            </a: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2590800" y="2286000"/>
            <a:ext cx="1219200" cy="228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FF"/>
              </a:gs>
              <a:gs pos="35001">
                <a:srgbClr val="CECEFF"/>
              </a:gs>
              <a:gs pos="100000">
                <a:srgbClr val="EAEAFF"/>
              </a:gs>
            </a:gsLst>
            <a:lin ang="16200000" scaled="1"/>
          </a:gradFill>
          <a:ln w="9525">
            <a:solidFill>
              <a:srgbClr val="ADADF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Ad network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7034213" y="2414588"/>
            <a:ext cx="1143000" cy="228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FF"/>
              </a:gs>
              <a:gs pos="35001">
                <a:srgbClr val="CECEFF"/>
              </a:gs>
              <a:gs pos="100000">
                <a:srgbClr val="EAEAFF"/>
              </a:gs>
            </a:gsLst>
            <a:lin ang="16200000" scaled="1"/>
          </a:gradFill>
          <a:ln w="9525">
            <a:solidFill>
              <a:srgbClr val="ADADF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Advertisers</a:t>
            </a:r>
          </a:p>
        </p:txBody>
      </p:sp>
      <p:sp>
        <p:nvSpPr>
          <p:cNvPr id="8234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Behavioral Targeting</a:t>
            </a:r>
          </a:p>
        </p:txBody>
      </p:sp>
      <p:sp>
        <p:nvSpPr>
          <p:cNvPr id="82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78A70087-B68C-1C42-B0EF-5C8499735973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7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47800"/>
            <a:ext cx="8313737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Partial List of Ad Networks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451A3ED4-73BA-4D44-8C4D-34EC1EB2C92F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34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1604</Words>
  <Application>Microsoft Macintosh PowerPoint</Application>
  <PresentationFormat>On-screen Show (4:3)</PresentationFormat>
  <Paragraphs>213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Online Tracking</vt:lpstr>
      <vt:lpstr>PowerPoint Presentation</vt:lpstr>
      <vt:lpstr>Forms of Tracking</vt:lpstr>
      <vt:lpstr>Cookies</vt:lpstr>
      <vt:lpstr>But … Cookie Abuse</vt:lpstr>
      <vt:lpstr>Third-party Cookies</vt:lpstr>
      <vt:lpstr>PowerPoint Presentation</vt:lpstr>
      <vt:lpstr>Behavioral Targeting</vt:lpstr>
      <vt:lpstr>Partial List of Ad Networks</vt:lpstr>
      <vt:lpstr>PowerPoint Presentation</vt:lpstr>
      <vt:lpstr>Countermeasures? </vt:lpstr>
      <vt:lpstr>Counter-countermeasure (!) By Trackers</vt:lpstr>
      <vt:lpstr>Everything Has a Fingerprint</vt:lpstr>
      <vt:lpstr>Browser fingerprinting</vt:lpstr>
      <vt:lpstr>Fingerprinting Web Browsers</vt:lpstr>
      <vt:lpstr>PowerPoint Presentation</vt:lpstr>
      <vt:lpstr>PowerPoint Presentation</vt:lpstr>
      <vt:lpstr>Panopticlick Example</vt:lpstr>
      <vt:lpstr>Commercial Trackers</vt:lpstr>
      <vt:lpstr>WebFonts</vt:lpstr>
      <vt:lpstr>45 Ways To Sirin Stencil</vt:lpstr>
      <vt:lpstr>History Sniffing</vt:lpstr>
      <vt:lpstr>PowerPoint Presentation</vt:lpstr>
      <vt:lpstr>PowerPoint Presentation</vt:lpstr>
      <vt:lpstr>Identity Sniffing</vt:lpstr>
      <vt:lpstr>Do Not Track</vt:lpstr>
      <vt:lpstr>“Do Not Track” (DNT) header </vt:lpstr>
      <vt:lpstr>DNT Adoption Issues</vt:lpstr>
      <vt:lpstr>Brave New World?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118</cp:revision>
  <dcterms:created xsi:type="dcterms:W3CDTF">2014-09-04T22:08:14Z</dcterms:created>
  <dcterms:modified xsi:type="dcterms:W3CDTF">2015-04-14T17:37:16Z</dcterms:modified>
</cp:coreProperties>
</file>