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8" r:id="rId3"/>
    <p:sldId id="277" r:id="rId4"/>
    <p:sldId id="280" r:id="rId5"/>
    <p:sldId id="279" r:id="rId6"/>
    <p:sldId id="282" r:id="rId7"/>
    <p:sldId id="281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10" r:id="rId29"/>
    <p:sldId id="306" r:id="rId30"/>
    <p:sldId id="307" r:id="rId31"/>
    <p:sldId id="308" r:id="rId32"/>
    <p:sldId id="309" r:id="rId33"/>
    <p:sldId id="27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07" autoAdjust="0"/>
  </p:normalViewPr>
  <p:slideViewPr>
    <p:cSldViewPr snapToGrid="0" snapToObjects="1">
      <p:cViewPr>
        <p:scale>
          <a:sx n="65" d="100"/>
          <a:sy n="65" d="100"/>
        </p:scale>
        <p:origin x="-1776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05D286-4132-7E40-A084-11A6C7463ADA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86021F-214E-624E-A376-D3D3C9072497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C9FED2-0EC7-964B-AF68-122857FF69BD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8DD092-7E98-7D45-9080-5F7FBE5E4D60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6C0089-59A6-1D4D-9237-ECF67457218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A9071A-98EF-DA40-BF96-A9D51AA9799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At the first step, they perform coarse-grained clustering on a reduced feature space using a simple clustering algorithm.  The results of the first-step clustering is a set of C-flows (relatively large clusters).  Later a second step of clustering is done on each different dataset.  They implemented the 1</a:t>
            </a:r>
            <a:r>
              <a:rPr lang="en-US" baseline="30000">
                <a:latin typeface="Calibri" charset="0"/>
              </a:rPr>
              <a:t>st</a:t>
            </a:r>
            <a:r>
              <a:rPr lang="en-US">
                <a:latin typeface="Calibri" charset="0"/>
              </a:rPr>
              <a:t> and 2</a:t>
            </a:r>
            <a:r>
              <a:rPr lang="en-US" baseline="30000">
                <a:latin typeface="Calibri" charset="0"/>
              </a:rPr>
              <a:t>nd</a:t>
            </a:r>
            <a:r>
              <a:rPr lang="en-US">
                <a:latin typeface="Calibri" charset="0"/>
              </a:rPr>
              <a:t> step using the X means clustering algorithm (which is a efficient algorithm based on K-means).  X-means is fast and scales well with respect to the size of the dataset.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4D5872-5F40-AC41-AAF7-E02243B75874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5CD468-5987-1243-983D-AA39E04F5CEF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7F7409-5641-DF45-AC91-FF4C38C190BA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853459-7988-0842-A8F8-C928A3825692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41ACA6-C41B-FF4A-9B17-831367A63FD1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B641-E266-4444-A87F-F1B065D3B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9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D796DA-90A4-6742-95D0-4DE9D2916970}" type="slidenum">
              <a:rPr lang="en-US" sz="1200">
                <a:latin typeface="Calibri" charset="0"/>
              </a:rPr>
              <a:pPr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10825D-325B-7F46-BA01-A06D161B65BF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4D14EC-D49F-C642-9CF4-AB02486071A3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B641-E266-4444-A87F-F1B065D3B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823E93-29E4-794B-8AED-75FBBB84F700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A96101-D19A-334A-85EF-3F7646FFC9B2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3F3BBB-4D55-0C44-B8CB-89D8F019D308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62B01F-EA31-0646-B4D2-A4862E4B81DB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BCF0C9-4583-2240-86C9-B1AB3CAB42E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CC7640-15E4-A84A-A6EE-9A742F25CB1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e.sc.edu/~huangct/CSCE715F11/715presentation4.ppt" TargetMode="External"/><Relationship Id="rId3" Type="http://schemas.openxmlformats.org/officeDocument/2006/relationships/hyperlink" Target="http://faculty.cs.tamu.edu/guofei/paper/botMiner-Security08-slid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ncapsula.com/blog/bot-traffic-report-2013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networkworld.com/article/2260410/network-security/america-s-10-most-wanted-botne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Botnet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49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Botnet Detection is Hard!</a:t>
            </a:r>
            <a:endParaRPr lang="en-US" dirty="0">
              <a:latin typeface="Calibri" charset="0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sz="3000" dirty="0" smtClean="0">
                <a:latin typeface="Calibri" charset="0"/>
              </a:rPr>
              <a:t>One out of four PC infected</a:t>
            </a:r>
            <a:endParaRPr lang="en-US" altLang="ja-JP" sz="2600" i="1" dirty="0">
              <a:solidFill>
                <a:srgbClr val="FF0000"/>
              </a:solidFill>
              <a:latin typeface="Calibri" charset="0"/>
            </a:endParaRPr>
          </a:p>
          <a:p>
            <a:pPr eaLnBrk="1" hangingPunct="1"/>
            <a:r>
              <a:rPr lang="en-US" sz="3000" dirty="0" smtClean="0">
                <a:latin typeface="Calibri" charset="0"/>
              </a:rPr>
              <a:t>Bots are stealthy on infected machines</a:t>
            </a:r>
          </a:p>
          <a:p>
            <a:pPr eaLnBrk="1" hangingPunct="1"/>
            <a:r>
              <a:rPr lang="en-US" sz="3000" dirty="0" smtClean="0">
                <a:latin typeface="Calibri" charset="0"/>
              </a:rPr>
              <a:t>Botnets </a:t>
            </a:r>
            <a:r>
              <a:rPr lang="en-US" sz="3000" dirty="0">
                <a:latin typeface="Calibri" charset="0"/>
              </a:rPr>
              <a:t>are </a:t>
            </a:r>
            <a:r>
              <a:rPr lang="en-US" sz="3000" dirty="0" smtClean="0">
                <a:latin typeface="Calibri" charset="0"/>
              </a:rPr>
              <a:t>dynamically evolving </a:t>
            </a:r>
            <a:r>
              <a:rPr lang="en-US" sz="3000" dirty="0">
                <a:latin typeface="Calibri" charset="0"/>
              </a:rPr>
              <a:t>and becoming more </a:t>
            </a:r>
            <a:r>
              <a:rPr lang="en-US" sz="3000" dirty="0" smtClean="0">
                <a:latin typeface="Calibri" charset="0"/>
              </a:rPr>
              <a:t>flexible</a:t>
            </a:r>
          </a:p>
          <a:p>
            <a:pPr lvl="1"/>
            <a:r>
              <a:rPr lang="en-US" sz="2600" dirty="0" smtClean="0">
                <a:latin typeface="Calibri" charset="0"/>
              </a:rPr>
              <a:t>Static and signature-based approached less effective</a:t>
            </a:r>
            <a:endParaRPr lang="en-US" sz="2600" dirty="0">
              <a:latin typeface="Calibri" charset="0"/>
            </a:endParaRPr>
          </a:p>
          <a:p>
            <a:pPr eaLnBrk="1" hangingPunct="1"/>
            <a:r>
              <a:rPr lang="en-US" sz="3000" dirty="0" smtClean="0">
                <a:latin typeface="Calibri" charset="0"/>
              </a:rPr>
              <a:t>Come in many variations</a:t>
            </a:r>
          </a:p>
          <a:p>
            <a:pPr lvl="1"/>
            <a:r>
              <a:rPr lang="en-US" sz="2600" dirty="0" smtClean="0">
                <a:latin typeface="Calibri" charset="0"/>
              </a:rPr>
              <a:t>Centralized/distributed, different channels, etc.</a:t>
            </a:r>
          </a:p>
          <a:p>
            <a:pPr lvl="1"/>
            <a:r>
              <a:rPr lang="en-US" sz="2600" dirty="0" smtClean="0">
                <a:latin typeface="Calibri" charset="0"/>
              </a:rPr>
              <a:t>There’s no one-size-fits-all solution</a:t>
            </a:r>
          </a:p>
          <a:p>
            <a:pPr eaLnBrk="1" hangingPunct="1">
              <a:buFont typeface="Arial" charset="0"/>
              <a:buNone/>
            </a:pPr>
            <a:endParaRPr lang="en-US" sz="3000" dirty="0">
              <a:latin typeface="Calibri" charset="0"/>
            </a:endParaRPr>
          </a:p>
          <a:p>
            <a:pPr eaLnBrk="1" hangingPunct="1"/>
            <a:endParaRPr lang="en-US" sz="3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5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Techniques not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alibri" charset="0"/>
              </a:rPr>
              <a:t>AntiVirus</a:t>
            </a:r>
            <a:r>
              <a:rPr lang="en-US" dirty="0" smtClean="0">
                <a:latin typeface="Calibri" charset="0"/>
              </a:rPr>
              <a:t> tools are evaded</a:t>
            </a:r>
          </a:p>
          <a:p>
            <a:pPr lvl="1"/>
            <a:r>
              <a:rPr lang="en-US" dirty="0" smtClean="0">
                <a:latin typeface="Calibri" charset="0"/>
              </a:rPr>
              <a:t>need to update frequently</a:t>
            </a:r>
          </a:p>
          <a:p>
            <a:pPr lvl="1"/>
            <a:r>
              <a:rPr lang="en-US" dirty="0" smtClean="0">
                <a:latin typeface="Calibri" charset="0"/>
              </a:rPr>
              <a:t>Bots use rootkit</a:t>
            </a:r>
          </a:p>
          <a:p>
            <a:pPr lvl="1"/>
            <a:r>
              <a:rPr lang="en-US" dirty="0" smtClean="0">
                <a:latin typeface="Calibri" charset="0"/>
              </a:rPr>
              <a:t>…</a:t>
            </a:r>
          </a:p>
          <a:p>
            <a:r>
              <a:rPr lang="en-US" dirty="0" smtClean="0">
                <a:latin typeface="Calibri" charset="0"/>
              </a:rPr>
              <a:t>Intrusion detection systems </a:t>
            </a:r>
          </a:p>
          <a:p>
            <a:pPr lvl="1"/>
            <a:r>
              <a:rPr lang="en-US" dirty="0" smtClean="0">
                <a:latin typeface="Calibri" charset="0"/>
              </a:rPr>
              <a:t>Do not have a big picture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Past research aims are too specific</a:t>
            </a:r>
          </a:p>
          <a:p>
            <a:pPr lvl="1"/>
            <a:r>
              <a:rPr lang="en-US" dirty="0" smtClean="0">
                <a:latin typeface="Calibri" charset="0"/>
              </a:rPr>
              <a:t>Some apply to specific type of botnet (e.g., IRC-based only, or centralized only)</a:t>
            </a:r>
          </a:p>
          <a:p>
            <a:pPr lvl="1"/>
            <a:r>
              <a:rPr lang="en-US" dirty="0" smtClean="0">
                <a:latin typeface="Calibri" charset="0"/>
              </a:rPr>
              <a:t>Some apply to specific instances of botnet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 </a:t>
            </a:r>
          </a:p>
          <a:p>
            <a:pPr lvl="1"/>
            <a:r>
              <a:rPr lang="en-US" dirty="0" smtClean="0"/>
              <a:t>Bots part of a botnet have similar communications</a:t>
            </a:r>
          </a:p>
          <a:p>
            <a:pPr lvl="1"/>
            <a:r>
              <a:rPr lang="en-US" dirty="0"/>
              <a:t>Bots part of a botnet </a:t>
            </a:r>
            <a:r>
              <a:rPr lang="en-US" dirty="0" smtClean="0"/>
              <a:t>take similar actions</a:t>
            </a:r>
          </a:p>
          <a:p>
            <a:pPr lvl="1"/>
            <a:r>
              <a:rPr lang="en-US" dirty="0" smtClean="0"/>
              <a:t>Bots stay there for long term</a:t>
            </a:r>
          </a:p>
          <a:p>
            <a:endParaRPr lang="en-US" dirty="0" smtClean="0"/>
          </a:p>
          <a:p>
            <a:r>
              <a:rPr lang="en-US" dirty="0" smtClean="0"/>
              <a:t>Approach: Let’s find machines that have correlated (similar) communication and actions over time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is done over two planes: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C-plane (Communication plane): “who is talking to whom, and how”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A-plane (Activity plane):  “who is doing what”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BotMiner’s</a:t>
            </a:r>
            <a:r>
              <a:rPr lang="en-US" dirty="0" smtClean="0"/>
              <a:t> Main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Shot 2015-04-14 at 10.49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6448"/>
            <a:ext cx="9144000" cy="45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MAIN COMPONENTS OF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 BOTMINER DETECTION SYSTEM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  <a:p>
            <a:pPr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C-PLANE MONITOR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A-PLANE MONITOR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C-PLANE CLUSTERING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A-PLANE CLUSTERING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US">
                <a:latin typeface="Calibri" charset="0"/>
              </a:rPr>
              <a:t>CROSS-PLANE CORRELATOR</a:t>
            </a:r>
          </a:p>
        </p:txBody>
      </p:sp>
    </p:spTree>
    <p:extLst>
      <p:ext uri="{BB962C8B-B14F-4D97-AF65-F5344CB8AC3E}">
        <p14:creationId xmlns:p14="http://schemas.microsoft.com/office/powerpoint/2010/main" val="287317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Traffic Monitors</a:t>
            </a:r>
          </a:p>
        </p:txBody>
      </p:sp>
      <p:sp>
        <p:nvSpPr>
          <p:cNvPr id="43010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C-PLANE MONITOR		</a:t>
            </a:r>
          </a:p>
        </p:txBody>
      </p:sp>
      <p:sp>
        <p:nvSpPr>
          <p:cNvPr id="43011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97325"/>
          </a:xfrm>
        </p:spPr>
        <p:txBody>
          <a:bodyPr/>
          <a:lstStyle/>
          <a:p>
            <a:pPr eaLnBrk="1" hangingPunct="1"/>
            <a:r>
              <a:rPr lang="en-US" sz="2200">
                <a:latin typeface="Calibri" charset="0"/>
              </a:rPr>
              <a:t>Captures network flows and records information on </a:t>
            </a:r>
            <a:r>
              <a:rPr lang="ja-JP" altLang="en-US" sz="2200">
                <a:latin typeface="Calibri" charset="0"/>
              </a:rPr>
              <a:t>“</a:t>
            </a:r>
            <a:r>
              <a:rPr lang="en-US" altLang="ja-JP" sz="2200">
                <a:latin typeface="Calibri" charset="0"/>
              </a:rPr>
              <a:t>who is talking to whom</a:t>
            </a:r>
            <a:r>
              <a:rPr lang="ja-JP" altLang="en-US" sz="2200">
                <a:latin typeface="Calibri" charset="0"/>
              </a:rPr>
              <a:t>”</a:t>
            </a:r>
            <a:endParaRPr lang="en-US" altLang="ja-JP" sz="2200">
              <a:latin typeface="Calibri" charset="0"/>
            </a:endParaRPr>
          </a:p>
          <a:p>
            <a:pPr eaLnBrk="1" hangingPunct="1"/>
            <a:r>
              <a:rPr lang="en-US" sz="2200">
                <a:latin typeface="Calibri" charset="0"/>
              </a:rPr>
              <a:t>The fcapture tool was used (very efficient on high-speed networks)</a:t>
            </a:r>
          </a:p>
          <a:p>
            <a:pPr eaLnBrk="1" hangingPunct="1"/>
            <a:r>
              <a:rPr lang="en-US" sz="2200">
                <a:latin typeface="Calibri" charset="0"/>
              </a:rPr>
              <a:t>Each flow record contained: time, duration, source IP, destination IP, destination port, and # packets/bytes transferred in both directions</a:t>
            </a:r>
          </a:p>
        </p:txBody>
      </p:sp>
      <p:sp>
        <p:nvSpPr>
          <p:cNvPr id="43012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A-PLANE MONITOR</a:t>
            </a:r>
          </a:p>
        </p:txBody>
      </p:sp>
      <p:sp>
        <p:nvSpPr>
          <p:cNvPr id="43013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2200">
                <a:latin typeface="Calibri" charset="0"/>
              </a:rPr>
              <a:t>Logs information on </a:t>
            </a:r>
            <a:r>
              <a:rPr lang="ja-JP" altLang="en-US" sz="2200">
                <a:latin typeface="Calibri" charset="0"/>
              </a:rPr>
              <a:t>“</a:t>
            </a:r>
            <a:r>
              <a:rPr lang="en-US" altLang="ja-JP" sz="2200">
                <a:latin typeface="Calibri" charset="0"/>
              </a:rPr>
              <a:t>who is doing what</a:t>
            </a:r>
            <a:r>
              <a:rPr lang="ja-JP" altLang="en-US" sz="2200">
                <a:latin typeface="Calibri" charset="0"/>
              </a:rPr>
              <a:t>”</a:t>
            </a:r>
            <a:endParaRPr lang="en-US" altLang="ja-JP" sz="2200">
              <a:latin typeface="Calibri" charset="0"/>
            </a:endParaRPr>
          </a:p>
          <a:p>
            <a:pPr eaLnBrk="1" hangingPunct="1"/>
            <a:r>
              <a:rPr lang="en-US" sz="2200">
                <a:latin typeface="Calibri" charset="0"/>
              </a:rPr>
              <a:t>Based on Snort (open-source intrusion detection tool)</a:t>
            </a:r>
          </a:p>
          <a:p>
            <a:pPr eaLnBrk="1" hangingPunct="1"/>
            <a:r>
              <a:rPr lang="en-US" sz="2200">
                <a:latin typeface="Calibri" charset="0"/>
              </a:rPr>
              <a:t>Capable of detecting scanning activities, spamming, and binary downloading</a:t>
            </a:r>
          </a:p>
        </p:txBody>
      </p:sp>
    </p:spTree>
    <p:extLst>
      <p:ext uri="{BB962C8B-B14F-4D97-AF65-F5344CB8AC3E}">
        <p14:creationId xmlns:p14="http://schemas.microsoft.com/office/powerpoint/2010/main" val="405929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</a:t>
            </a:r>
            <a:r>
              <a:rPr lang="en-US" dirty="0" smtClean="0">
                <a:latin typeface="Calibri" charset="0"/>
              </a:rPr>
              <a:t>-plane Clustering </a:t>
            </a:r>
            <a:endParaRPr lang="en-US" sz="1600" dirty="0">
              <a:latin typeface="Calibri" charset="0"/>
            </a:endParaRPr>
          </a:p>
        </p:txBody>
      </p:sp>
      <p:sp>
        <p:nvSpPr>
          <p:cNvPr id="4505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Responsible for reading logs generated by the C-plane monitor and finding clusters of machines that share similar communication patterns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Start</a:t>
            </a:r>
            <a:r>
              <a:rPr lang="en-US" dirty="0">
                <a:latin typeface="Calibri" charset="0"/>
                <a:sym typeface="Wingdings" charset="0"/>
              </a:rPr>
              <a:t> </a:t>
            </a:r>
            <a:r>
              <a:rPr lang="en-US" dirty="0">
                <a:latin typeface="Calibri" charset="0"/>
              </a:rPr>
              <a:t>Irrelevant traffic flows are filtered out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libri" charset="0"/>
              </a:rPr>
              <a:t>(2 steps: basic filtering and white-listing)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After basic filtering and white-listing, traffic is reduced further by aggregating related flows into communication flows (C-flows)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8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Calibri" charset="0"/>
              </a:rPr>
              <a:t>Architecture of C-plane Clustering</a:t>
            </a:r>
            <a:endParaRPr lang="en-US" sz="4000" dirty="0">
              <a:latin typeface="Calibri" charset="0"/>
            </a:endParaRPr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62200"/>
            <a:ext cx="8153400" cy="3429000"/>
          </a:xfrm>
        </p:spPr>
      </p:pic>
    </p:spTree>
    <p:extLst>
      <p:ext uri="{BB962C8B-B14F-4D97-AF65-F5344CB8AC3E}">
        <p14:creationId xmlns:p14="http://schemas.microsoft.com/office/powerpoint/2010/main" val="261372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C-plane Clustering </a:t>
            </a:r>
            <a:endParaRPr lang="en-US" dirty="0">
              <a:latin typeface="Calibri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en-US" sz="2400" dirty="0" smtClean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Calibri" charset="0"/>
              </a:rPr>
              <a:t>Given </a:t>
            </a:r>
            <a:r>
              <a:rPr lang="en-US" sz="2400" dirty="0">
                <a:latin typeface="Calibri" charset="0"/>
              </a:rPr>
              <a:t>an epoch E (1 day</a:t>
            </a:r>
            <a:r>
              <a:rPr lang="en-US" sz="2400" dirty="0" smtClean="0">
                <a:latin typeface="Calibri" charset="0"/>
              </a:rPr>
              <a:t>)</a:t>
            </a:r>
            <a:endParaRPr lang="en-US" sz="24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 smtClean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Calibri" charset="0"/>
              </a:rPr>
              <a:t>A </a:t>
            </a:r>
            <a:r>
              <a:rPr lang="en-US" sz="2400" b="1" dirty="0" smtClean="0">
                <a:latin typeface="Calibri" charset="0"/>
              </a:rPr>
              <a:t>communication flow (C-flow) </a:t>
            </a:r>
            <a:r>
              <a:rPr lang="en-US" sz="2400" dirty="0" smtClean="0">
                <a:latin typeface="Calibri" charset="0"/>
              </a:rPr>
              <a:t>is determined by:</a:t>
            </a:r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protocol (TCP or UDP)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source IP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destination IP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Port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Calibri" charset="0"/>
              </a:rPr>
              <a:t>All matching TCP/UDP flows are aggregated </a:t>
            </a:r>
            <a:r>
              <a:rPr lang="en-US" sz="2400" dirty="0">
                <a:latin typeface="Calibri" charset="0"/>
              </a:rPr>
              <a:t>into the same C-</a:t>
            </a:r>
            <a:r>
              <a:rPr lang="en-US" sz="2400" dirty="0" smtClean="0">
                <a:latin typeface="Calibri" charset="0"/>
              </a:rPr>
              <a:t>flow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Calibri" charset="0"/>
              </a:rPr>
              <a:t>What is a Bot?</a:t>
            </a:r>
          </a:p>
        </p:txBody>
      </p:sp>
      <p:pic>
        <p:nvPicPr>
          <p:cNvPr id="3" name="Content Placeholder 2" descr="zombie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16" r="-14316"/>
          <a:stretch>
            <a:fillRect/>
          </a:stretch>
        </p:blipFill>
        <p:spPr>
          <a:xfrm>
            <a:off x="4739052" y="273050"/>
            <a:ext cx="3947748" cy="5853113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48572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malware instance that runs autonomously and automatically on a compromised computer (zombie) </a:t>
            </a:r>
            <a:r>
              <a:rPr lang="en-US" dirty="0" smtClean="0">
                <a:solidFill>
                  <a:srgbClr val="FF0000"/>
                </a:solidFill>
              </a:rPr>
              <a:t>without owner’s consent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Profit-driven, professionally written, widely propagated</a:t>
            </a:r>
          </a:p>
          <a:p>
            <a:r>
              <a:rPr lang="en-US" dirty="0" smtClean="0"/>
              <a:t>You might have seen them before in chat rooms, online games, etc.</a:t>
            </a:r>
          </a:p>
        </p:txBody>
      </p:sp>
    </p:spTree>
    <p:extLst>
      <p:ext uri="{BB962C8B-B14F-4D97-AF65-F5344CB8AC3E}">
        <p14:creationId xmlns:p14="http://schemas.microsoft.com/office/powerpoint/2010/main" val="266744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Vector Representation of C-flows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To apply clustering algorithms to C-flows they must be translated into suitable vector representation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A number of </a:t>
            </a:r>
            <a:r>
              <a:rPr lang="en-US" sz="2800" b="1" dirty="0" smtClean="0">
                <a:ea typeface="+mn-ea"/>
                <a:cs typeface="+mn-cs"/>
              </a:rPr>
              <a:t>statistical features </a:t>
            </a:r>
            <a:r>
              <a:rPr lang="en-US" sz="2800" dirty="0" smtClean="0">
                <a:ea typeface="+mn-ea"/>
                <a:cs typeface="+mn-cs"/>
              </a:rPr>
              <a:t>are extracted from each C-flow and then they are translated into a d-dimensional </a:t>
            </a:r>
            <a:r>
              <a:rPr lang="en-US" sz="2800" b="1" dirty="0" smtClean="0">
                <a:ea typeface="+mn-ea"/>
                <a:cs typeface="+mn-cs"/>
              </a:rPr>
              <a:t>pattern of vectors</a:t>
            </a:r>
            <a:r>
              <a:rPr lang="en-US" sz="2800" dirty="0" smtClean="0">
                <a:ea typeface="+mn-ea"/>
                <a:cs typeface="+mn-cs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ea typeface="+mn-ea"/>
                <a:cs typeface="+mn-cs"/>
              </a:rPr>
              <a:t>Given a C-flow, the discrete sample distribution is computed for 4 variables: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  <a:cs typeface="+mn-cs"/>
              </a:rPr>
              <a:t>The number of flows per hour (</a:t>
            </a:r>
            <a:r>
              <a:rPr lang="en-US" sz="2800" dirty="0" err="1" smtClean="0">
                <a:ea typeface="+mn-ea"/>
                <a:cs typeface="+mn-cs"/>
              </a:rPr>
              <a:t>fph</a:t>
            </a:r>
            <a:r>
              <a:rPr lang="en-US" sz="2800" dirty="0" smtClean="0">
                <a:ea typeface="+mn-ea"/>
                <a:cs typeface="+mn-cs"/>
              </a:rPr>
              <a:t>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The average # of bytes per second (bps</a:t>
            </a:r>
            <a:r>
              <a:rPr lang="en-US" sz="2800" dirty="0" smtClean="0"/>
              <a:t>)</a:t>
            </a:r>
            <a:endParaRPr lang="en-US" sz="2800" dirty="0" smtClean="0">
              <a:ea typeface="+mn-ea"/>
              <a:cs typeface="+mn-cs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  <a:cs typeface="+mn-cs"/>
              </a:rPr>
              <a:t>The number of packets per flow (</a:t>
            </a:r>
            <a:r>
              <a:rPr lang="en-US" sz="2800" dirty="0" err="1" smtClean="0">
                <a:ea typeface="+mn-ea"/>
                <a:cs typeface="+mn-cs"/>
              </a:rPr>
              <a:t>ppf</a:t>
            </a:r>
            <a:r>
              <a:rPr lang="en-US" sz="2800" dirty="0" smtClean="0">
                <a:ea typeface="+mn-ea"/>
                <a:cs typeface="+mn-cs"/>
              </a:rPr>
              <a:t>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ea typeface="+mn-ea"/>
                <a:cs typeface="+mn-cs"/>
              </a:rPr>
              <a:t>The average # of bytes per packet (</a:t>
            </a:r>
            <a:r>
              <a:rPr lang="en-US" sz="2800" dirty="0" err="1" smtClean="0">
                <a:ea typeface="+mn-ea"/>
                <a:cs typeface="+mn-cs"/>
              </a:rPr>
              <a:t>bpp</a:t>
            </a:r>
            <a:r>
              <a:rPr lang="en-US" sz="2800" dirty="0" smtClean="0"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213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Screen Shot 2015-04-14 at 10.58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2-Step Clustering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Clustering C-flows is very expensive</a:t>
            </a:r>
          </a:p>
          <a:p>
            <a:pPr eaLnBrk="1" hangingPunct="1"/>
            <a:r>
              <a:rPr lang="en-US">
                <a:latin typeface="Calibri" charset="0"/>
              </a:rPr>
              <a:t>Because the % of machines in a network that are infected by bots is generally small, the authors separate the botnet-related C-flows from a large number of benign C-flows</a:t>
            </a:r>
          </a:p>
          <a:p>
            <a:pPr eaLnBrk="1" hangingPunct="1"/>
            <a:r>
              <a:rPr lang="en-US">
                <a:latin typeface="Calibri" charset="0"/>
              </a:rPr>
              <a:t>To cope with the complexity of clustering the task is broken down into steps</a:t>
            </a:r>
          </a:p>
          <a:p>
            <a:pPr algn="ctr"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8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2-Step Clustering of C-flows </a:t>
            </a:r>
          </a:p>
        </p:txBody>
      </p:sp>
      <p:pic>
        <p:nvPicPr>
          <p:cNvPr id="57346" name="Content Placeholder 3" descr="2 step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752600"/>
            <a:ext cx="4276725" cy="4213225"/>
          </a:xfrm>
        </p:spPr>
      </p:pic>
    </p:spTree>
    <p:extLst>
      <p:ext uri="{BB962C8B-B14F-4D97-AF65-F5344CB8AC3E}">
        <p14:creationId xmlns:p14="http://schemas.microsoft.com/office/powerpoint/2010/main" val="311505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3"/>
          <p:cNvSpPr>
            <a:spLocks noGrp="1"/>
          </p:cNvSpPr>
          <p:nvPr>
            <p:ph type="title"/>
          </p:nvPr>
        </p:nvSpPr>
        <p:spPr>
          <a:xfrm>
            <a:off x="652584" y="190988"/>
            <a:ext cx="4290647" cy="829408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0" dirty="0">
                <a:latin typeface="Calibri" charset="0"/>
              </a:rPr>
              <a:t>A</a:t>
            </a:r>
            <a:r>
              <a:rPr lang="en-US" sz="3200" b="0" dirty="0" smtClean="0">
                <a:latin typeface="Calibri" charset="0"/>
              </a:rPr>
              <a:t>-plane Clustering</a:t>
            </a:r>
            <a:endParaRPr lang="en-US" sz="3200" b="0" dirty="0">
              <a:latin typeface="Calibri" charset="0"/>
            </a:endParaRPr>
          </a:p>
        </p:txBody>
      </p:sp>
      <p:pic>
        <p:nvPicPr>
          <p:cNvPr id="59394" name="Content Placeholder 6" descr="untitled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1817" y="1662723"/>
            <a:ext cx="5334000" cy="3886200"/>
          </a:xfrm>
        </p:spPr>
      </p:pic>
      <p:sp>
        <p:nvSpPr>
          <p:cNvPr id="59395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841262" cy="46910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In this stage, 2 layer clustering is performed on activity logs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A scan activity could include scanning ports (</a:t>
            </a:r>
            <a:r>
              <a:rPr lang="en-US" sz="1800" dirty="0" err="1">
                <a:latin typeface="Calibri" charset="0"/>
              </a:rPr>
              <a:t>e.g</a:t>
            </a:r>
            <a:r>
              <a:rPr lang="en-US" sz="1800" dirty="0">
                <a:latin typeface="Calibri" charset="0"/>
              </a:rPr>
              <a:t>, two machines scanning the same ports)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Another feature could be target subnet/distribution (e.g. when machines are scanning the same subnet)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For spam activity, two machines could be clustered together if their SMTP connection destinations are highly overlapped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endParaRPr lang="en-US" sz="1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In the paper, the authors cluster scanning activities according to the destination scanning ports</a:t>
            </a:r>
          </a:p>
        </p:txBody>
      </p:sp>
    </p:spTree>
    <p:extLst>
      <p:ext uri="{BB962C8B-B14F-4D97-AF65-F5344CB8AC3E}">
        <p14:creationId xmlns:p14="http://schemas.microsoft.com/office/powerpoint/2010/main" val="95084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563202" y="0"/>
            <a:ext cx="4954954" cy="11620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0" dirty="0" smtClean="0">
                <a:latin typeface="Calibri" charset="0"/>
              </a:rPr>
              <a:t>Cross-Plane Clustering</a:t>
            </a:r>
            <a:endParaRPr lang="en-US" sz="3600" b="0" dirty="0">
              <a:latin typeface="Calibri" charset="0"/>
            </a:endParaRPr>
          </a:p>
        </p:txBody>
      </p:sp>
      <p:pic>
        <p:nvPicPr>
          <p:cNvPr id="61442" name="Content Placeholder 5" descr="botnet score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7524" y="2797907"/>
            <a:ext cx="4529260" cy="1311245"/>
          </a:xfrm>
        </p:spPr>
      </p:pic>
      <p:sp>
        <p:nvSpPr>
          <p:cNvPr id="61443" name="Text Placeholder 4"/>
          <p:cNvSpPr>
            <a:spLocks noGrp="1"/>
          </p:cNvSpPr>
          <p:nvPr>
            <p:ph type="body" sz="half" idx="2"/>
          </p:nvPr>
        </p:nvSpPr>
        <p:spPr>
          <a:xfrm>
            <a:off x="633047" y="1392392"/>
            <a:ext cx="7944337" cy="4691063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1800" dirty="0">
                <a:latin typeface="Times"/>
                <a:cs typeface="Times"/>
              </a:rPr>
              <a:t>The idea is to cross-check both clusters (A-PLANE &amp; C-PLANE) to find out whether there is evidence of the host being a part of a </a:t>
            </a:r>
            <a:r>
              <a:rPr lang="en-US" sz="1800" dirty="0" smtClean="0">
                <a:latin typeface="Times"/>
                <a:cs typeface="Times"/>
              </a:rPr>
              <a:t>botnet</a:t>
            </a:r>
          </a:p>
          <a:p>
            <a:pPr eaLnBrk="1" hangingPunct="1">
              <a:buFont typeface="Arial" charset="0"/>
              <a:buChar char="•"/>
            </a:pPr>
            <a:endParaRPr lang="en-US" sz="1800" dirty="0">
              <a:latin typeface="Times"/>
              <a:cs typeface="Times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1800" dirty="0">
                <a:latin typeface="Times"/>
                <a:cs typeface="Times"/>
              </a:rPr>
              <a:t> The first step is to compute the bot score </a:t>
            </a:r>
            <a:r>
              <a:rPr lang="en-US" sz="1800" i="1" dirty="0">
                <a:latin typeface="Times"/>
                <a:cs typeface="Times"/>
              </a:rPr>
              <a:t>s(h)</a:t>
            </a:r>
            <a:r>
              <a:rPr lang="en-US" sz="1800" dirty="0">
                <a:latin typeface="Times"/>
                <a:cs typeface="Times"/>
              </a:rPr>
              <a:t> for each host </a:t>
            </a:r>
            <a:r>
              <a:rPr lang="en-US" sz="1800" i="1" dirty="0">
                <a:latin typeface="Times"/>
                <a:cs typeface="Times"/>
              </a:rPr>
              <a:t>h</a:t>
            </a:r>
            <a:r>
              <a:rPr lang="en-US" sz="1800" dirty="0">
                <a:latin typeface="Times"/>
                <a:cs typeface="Times"/>
              </a:rPr>
              <a:t> on which at least one kind of suspicious activity has been </a:t>
            </a:r>
            <a:r>
              <a:rPr lang="en-US" sz="1800" dirty="0" smtClean="0">
                <a:latin typeface="Times"/>
                <a:cs typeface="Times"/>
              </a:rPr>
              <a:t>performed</a:t>
            </a:r>
          </a:p>
          <a:p>
            <a:pPr eaLnBrk="1" hangingPunct="1">
              <a:buFont typeface="Arial" charset="0"/>
              <a:buChar char="•"/>
            </a:pPr>
            <a:endParaRPr lang="en-US" sz="1800" dirty="0" smtClean="0">
              <a:latin typeface="Times"/>
              <a:cs typeface="Times"/>
            </a:endParaRPr>
          </a:p>
          <a:p>
            <a:pPr eaLnBrk="1" hangingPunct="1"/>
            <a:endParaRPr lang="en-US" sz="1800" dirty="0" smtClean="0">
              <a:latin typeface="Times"/>
              <a:cs typeface="Times"/>
            </a:endParaRPr>
          </a:p>
          <a:p>
            <a:pPr eaLnBrk="1" hangingPunct="1"/>
            <a:endParaRPr lang="en-US" sz="1800" dirty="0">
              <a:latin typeface="Times"/>
              <a:cs typeface="Times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1800" dirty="0">
                <a:latin typeface="Times"/>
                <a:cs typeface="Times"/>
              </a:rPr>
              <a:t>Host that have a score below a certain threshold are filtered out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>
                <a:latin typeface="Times"/>
                <a:cs typeface="Times"/>
              </a:rPr>
              <a:t>The remaining most suspicious host are grouped together according to a similarity metric that takes into account A-PLANE and C-PLANE </a:t>
            </a:r>
            <a:r>
              <a:rPr lang="en-US" sz="1800" dirty="0" smtClean="0">
                <a:latin typeface="Times"/>
                <a:cs typeface="Times"/>
              </a:rPr>
              <a:t>clusters</a:t>
            </a:r>
          </a:p>
          <a:p>
            <a:pPr eaLnBrk="1" hangingPunct="1">
              <a:buFont typeface="Arial" charset="0"/>
              <a:buChar char="•"/>
            </a:pPr>
            <a:endParaRPr lang="en-US" sz="1800" dirty="0" smtClean="0">
              <a:latin typeface="Times"/>
              <a:cs typeface="Times"/>
            </a:endParaRPr>
          </a:p>
          <a:p>
            <a:pPr eaLnBrk="1" hangingPunct="1"/>
            <a:endParaRPr lang="en-US" sz="1800" dirty="0" smtClean="0">
              <a:latin typeface="Times"/>
              <a:cs typeface="Times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1800" dirty="0" smtClean="0">
                <a:latin typeface="Times"/>
                <a:cs typeface="Times"/>
              </a:rPr>
              <a:t>Two hosts in the same A-luster and at least one common C-cluster are clustered together</a:t>
            </a:r>
          </a:p>
          <a:p>
            <a:pPr lvl="1">
              <a:buFont typeface="Arial" charset="0"/>
              <a:buChar char="•"/>
            </a:pPr>
            <a:r>
              <a:rPr lang="en-US" sz="1800" dirty="0" smtClean="0">
                <a:latin typeface="Times"/>
                <a:cs typeface="Times"/>
              </a:rPr>
              <a:t>Hierarchical clustering</a:t>
            </a:r>
            <a:endParaRPr lang="en-US" sz="1800" dirty="0">
              <a:latin typeface="Times"/>
              <a:cs typeface="Times"/>
            </a:endParaRPr>
          </a:p>
        </p:txBody>
      </p:sp>
      <p:pic>
        <p:nvPicPr>
          <p:cNvPr id="61444" name="Picture 6" descr="similarity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02" y="4835766"/>
            <a:ext cx="4261338" cy="84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Evaluations </a:t>
            </a:r>
            <a:endParaRPr lang="en-US" dirty="0">
              <a:latin typeface="Calibri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Tested performance on several real-world network traces (campus network)</a:t>
            </a:r>
          </a:p>
          <a:p>
            <a:pPr eaLnBrk="1" hangingPunct="1"/>
            <a:r>
              <a:rPr lang="en-US">
                <a:latin typeface="Calibri" charset="0"/>
              </a:rPr>
              <a:t>C-PLANE and A-PLANE monitors were ran continuously for 10 days</a:t>
            </a:r>
          </a:p>
          <a:p>
            <a:pPr eaLnBrk="1" hangingPunct="1"/>
            <a:r>
              <a:rPr lang="en-US">
                <a:latin typeface="Calibri" charset="0"/>
              </a:rPr>
              <a:t>Collected 6 different botnets (IRC and HTTP)</a:t>
            </a:r>
          </a:p>
          <a:p>
            <a:pPr eaLnBrk="1" hangingPunct="1"/>
            <a:r>
              <a:rPr lang="en-US">
                <a:latin typeface="Calibri" charset="0"/>
              </a:rPr>
              <a:t>Two P2P botnets, namely Nugache (82 bots) and Storm(13 bots); the network trace lasted a whole day</a:t>
            </a:r>
          </a:p>
        </p:txBody>
      </p:sp>
    </p:spTree>
    <p:extLst>
      <p:ext uri="{BB962C8B-B14F-4D97-AF65-F5344CB8AC3E}">
        <p14:creationId xmlns:p14="http://schemas.microsoft.com/office/powerpoint/2010/main" val="14742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10 </a:t>
            </a:r>
            <a:r>
              <a:rPr lang="en-US" dirty="0" smtClean="0">
                <a:latin typeface="Calibri" charset="0"/>
              </a:rPr>
              <a:t>Days</a:t>
            </a:r>
            <a:endParaRPr lang="en-US" dirty="0">
              <a:latin typeface="Calibri" charset="0"/>
            </a:endParaRPr>
          </a:p>
        </p:txBody>
      </p:sp>
      <p:pic>
        <p:nvPicPr>
          <p:cNvPr id="69634" name="Content Placeholder 3" descr="network trac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09800"/>
            <a:ext cx="8686800" cy="3124200"/>
          </a:xfrm>
        </p:spPr>
      </p:pic>
    </p:spTree>
    <p:extLst>
      <p:ext uri="{BB962C8B-B14F-4D97-AF65-F5344CB8AC3E}">
        <p14:creationId xmlns:p14="http://schemas.microsoft.com/office/powerpoint/2010/main" val="46597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Screen Shot 2015-04-14 at 11.40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7563"/>
            <a:ext cx="9144000" cy="23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8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BotMiner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adversaries who know how </a:t>
            </a:r>
            <a:r>
              <a:rPr lang="en-US" dirty="0" err="1" smtClean="0"/>
              <a:t>BotMiner</a:t>
            </a:r>
            <a:r>
              <a:rPr lang="en-US" dirty="0" smtClean="0"/>
              <a:t> work evade it? Or decrease its accuracy?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8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Botnet </a:t>
            </a:r>
            <a:r>
              <a:rPr lang="en-US" dirty="0"/>
              <a:t>(Bot Army): </a:t>
            </a:r>
            <a:r>
              <a:rPr lang="en-US" b="1" dirty="0"/>
              <a:t>network of bots </a:t>
            </a:r>
            <a:r>
              <a:rPr lang="en-US" dirty="0"/>
              <a:t>controlled by criminals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Definition: “A coordinated group of malware instances that are controlled by a </a:t>
            </a:r>
            <a:r>
              <a:rPr lang="en-US" dirty="0" err="1"/>
              <a:t>botmaster</a:t>
            </a:r>
            <a:r>
              <a:rPr lang="en-US" dirty="0"/>
              <a:t> via some C&amp;C channel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Coordinated: do coordinated actions</a:t>
            </a:r>
          </a:p>
          <a:p>
            <a:pPr lvl="1"/>
            <a:r>
              <a:rPr lang="en-US" dirty="0" smtClean="0"/>
              <a:t>Group: yes, it’s a group of bots!</a:t>
            </a:r>
          </a:p>
          <a:p>
            <a:pPr lvl="1"/>
            <a:r>
              <a:rPr lang="en-US" dirty="0" err="1" smtClean="0"/>
              <a:t>Botmaster</a:t>
            </a:r>
            <a:r>
              <a:rPr lang="en-US" dirty="0" smtClean="0"/>
              <a:t>: meet the cybercriminal</a:t>
            </a:r>
          </a:p>
          <a:p>
            <a:pPr lvl="1"/>
            <a:r>
              <a:rPr lang="en-US" dirty="0"/>
              <a:t>C&amp;C </a:t>
            </a:r>
            <a:r>
              <a:rPr lang="en-US" dirty="0" smtClean="0"/>
              <a:t>channel: command and control channel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3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Evading C-PLANE </a:t>
            </a:r>
            <a:br>
              <a:rPr lang="en-US" sz="4000" dirty="0">
                <a:latin typeface="Calibri" charset="0"/>
              </a:rPr>
            </a:br>
            <a:r>
              <a:rPr lang="en-US" sz="4000" dirty="0">
                <a:latin typeface="Calibri" charset="0"/>
              </a:rPr>
              <a:t>Monitoring and </a:t>
            </a:r>
            <a:r>
              <a:rPr lang="en-US" sz="4000" dirty="0" smtClean="0">
                <a:latin typeface="Calibri" charset="0"/>
              </a:rPr>
              <a:t>Clustering</a:t>
            </a:r>
            <a:endParaRPr lang="en-US" sz="4000" dirty="0">
              <a:latin typeface="Calibri" charset="0"/>
            </a:endParaRPr>
          </a:p>
        </p:txBody>
      </p:sp>
      <p:sp>
        <p:nvSpPr>
          <p:cNvPr id="81922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Evasion Method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40188" cy="3951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Switch between multiple C&amp;C servers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Randomizing individual communication patterns (e.g. injecting random packets in a flow or by padding random bytes in a packet)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Bots could use covert channels to hide their actual C&amp;C communications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</p:txBody>
      </p:sp>
      <p:sp>
        <p:nvSpPr>
          <p:cNvPr id="81924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Examples</a:t>
            </a:r>
          </a:p>
        </p:txBody>
      </p:sp>
      <p:sp>
        <p:nvSpPr>
          <p:cNvPr id="81925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2209800"/>
            <a:ext cx="4041775" cy="3951288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Manipulate communication patterns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9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Evading A</a:t>
            </a:r>
            <a:r>
              <a:rPr lang="en-US" dirty="0" smtClean="0">
                <a:ea typeface="+mj-ea"/>
                <a:cs typeface="+mj-cs"/>
              </a:rPr>
              <a:t>-plane Monitoring </a:t>
            </a:r>
            <a:r>
              <a:rPr lang="en-US" dirty="0" smtClean="0">
                <a:ea typeface="+mj-ea"/>
                <a:cs typeface="+mj-cs"/>
              </a:rPr>
              <a:t>and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3970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Evasion Method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Performing very stealthy malicious activities </a:t>
            </a:r>
          </a:p>
          <a:p>
            <a:pPr eaLnBrk="1" hangingPunct="1"/>
            <a:r>
              <a:rPr lang="en-US" sz="2800">
                <a:latin typeface="Calibri" charset="0"/>
              </a:rPr>
              <a:t>Vary the way bots are commanded in the same monitored network</a:t>
            </a:r>
          </a:p>
          <a:p>
            <a:pPr eaLnBrk="1" hangingPunct="1"/>
            <a:endParaRPr lang="en-US" sz="3200">
              <a:latin typeface="Calibri" charset="0"/>
            </a:endParaRPr>
          </a:p>
        </p:txBody>
      </p:sp>
      <p:sp>
        <p:nvSpPr>
          <p:cNvPr id="83972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Example</a:t>
            </a:r>
          </a:p>
        </p:txBody>
      </p:sp>
      <p:sp>
        <p:nvSpPr>
          <p:cNvPr id="83973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Calibri" charset="0"/>
              </a:rPr>
              <a:t>Scan very slow (e.g. send one scan per hour)</a:t>
            </a:r>
          </a:p>
          <a:p>
            <a:pPr eaLnBrk="1" hangingPunct="1"/>
            <a:r>
              <a:rPr lang="en-US" sz="2800">
                <a:latin typeface="Calibri" charset="0"/>
              </a:rPr>
              <a:t>The </a:t>
            </a:r>
            <a:r>
              <a:rPr lang="ja-JP" altLang="en-US" sz="2800">
                <a:latin typeface="Calibri" charset="0"/>
              </a:rPr>
              <a:t>“</a:t>
            </a:r>
            <a:r>
              <a:rPr lang="en-US" altLang="ja-JP" sz="2800">
                <a:latin typeface="Calibri" charset="0"/>
              </a:rPr>
              <a:t>botmaster</a:t>
            </a:r>
            <a:r>
              <a:rPr lang="ja-JP" altLang="en-US" sz="2800">
                <a:latin typeface="Calibri" charset="0"/>
              </a:rPr>
              <a:t>”</a:t>
            </a:r>
            <a:r>
              <a:rPr lang="en-US" altLang="ja-JP" sz="2800">
                <a:latin typeface="Calibri" charset="0"/>
              </a:rPr>
              <a:t> sends out different commands to each bot</a:t>
            </a:r>
            <a:endParaRPr lang="en-US" sz="2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9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Evading Cross-Plane Analysis</a:t>
            </a:r>
          </a:p>
        </p:txBody>
      </p:sp>
      <p:sp>
        <p:nvSpPr>
          <p:cNvPr id="860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botmaster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can send commands that are extremely delayed tasks</a:t>
            </a:r>
          </a:p>
          <a:p>
            <a:pPr eaLnBrk="1" hangingPunct="1"/>
            <a:r>
              <a:rPr lang="en-US">
                <a:latin typeface="Calibri" charset="0"/>
              </a:rPr>
              <a:t>Malicious activities are performed on different days</a:t>
            </a:r>
          </a:p>
          <a:p>
            <a:pPr eaLnBrk="1" hangingPunct="1">
              <a:buFont typeface="Arial" charset="0"/>
              <a:buNone/>
            </a:pPr>
            <a:r>
              <a:rPr lang="en-US">
                <a:solidFill>
                  <a:srgbClr val="FF0000"/>
                </a:solidFill>
                <a:latin typeface="Calibri" charset="0"/>
              </a:rPr>
              <a:t>	Trade-off: </a:t>
            </a:r>
            <a:r>
              <a:rPr lang="en-US">
                <a:latin typeface="Calibri" charset="0"/>
              </a:rPr>
              <a:t>The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botmaster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also suffers because as the C&amp;C communications slow down, efficiency of controlling the bot army declines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6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2400" dirty="0">
                <a:latin typeface="Calibri" charset="0"/>
                <a:hlinkClick r:id="rId2"/>
              </a:rPr>
              <a:t>Latasha A. Gibbs’s slides for </a:t>
            </a:r>
            <a:r>
              <a:rPr lang="en-US" sz="2400" dirty="0" smtClean="0">
                <a:latin typeface="Calibri" charset="0"/>
                <a:hlinkClick r:id="rId2"/>
              </a:rPr>
              <a:t>BotMiner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Guofi </a:t>
            </a:r>
            <a:r>
              <a:rPr lang="en-US" sz="2400" dirty="0">
                <a:hlinkClick r:id="rId3"/>
              </a:rPr>
              <a:t>Gu’s </a:t>
            </a:r>
            <a:r>
              <a:rPr lang="en-US" sz="2400" dirty="0" smtClean="0">
                <a:hlinkClick r:id="rId3"/>
              </a:rPr>
              <a:t>slides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figur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96"/>
            <a:ext cx="9144000" cy="68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6185" cy="1897185"/>
          </a:xfrm>
        </p:spPr>
        <p:txBody>
          <a:bodyPr>
            <a:normAutofit/>
          </a:bodyPr>
          <a:lstStyle/>
          <a:p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IRC channels</a:t>
            </a:r>
          </a:p>
          <a:p>
            <a:pPr lvl="1"/>
            <a:r>
              <a:rPr lang="en-US" dirty="0" smtClean="0"/>
              <a:t>HTTP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5-04-14 at 10.19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6" y="3243384"/>
            <a:ext cx="7296850" cy="35367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85323" y="1727200"/>
            <a:ext cx="4056185" cy="189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P2P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830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Numerous variations of botnets</a:t>
            </a:r>
          </a:p>
          <a:p>
            <a:pPr lvl="1"/>
            <a:r>
              <a:rPr lang="en-US" dirty="0"/>
              <a:t>According to a </a:t>
            </a:r>
            <a:r>
              <a:rPr lang="en-US" dirty="0" smtClean="0">
                <a:hlinkClick r:id="rId3"/>
              </a:rPr>
              <a:t>study </a:t>
            </a:r>
            <a:r>
              <a:rPr lang="en-US" dirty="0" smtClean="0"/>
              <a:t>in 2013 by </a:t>
            </a:r>
            <a:r>
              <a:rPr lang="en-US" dirty="0" err="1"/>
              <a:t>Incapsula</a:t>
            </a:r>
            <a:r>
              <a:rPr lang="en-US" dirty="0"/>
              <a:t>, more than 61 percent of all Web traffic is now generated by </a:t>
            </a:r>
            <a:r>
              <a:rPr lang="en-US" dirty="0" smtClean="0"/>
              <a:t>bots</a:t>
            </a:r>
          </a:p>
          <a:p>
            <a:pPr lvl="1"/>
            <a:r>
              <a:rPr lang="en-US" dirty="0"/>
              <a:t>25% of Internet PCs are part of a botnet!” ( - </a:t>
            </a:r>
            <a:r>
              <a:rPr lang="en-US" dirty="0" err="1"/>
              <a:t>Vint</a:t>
            </a:r>
            <a:r>
              <a:rPr lang="en-US" dirty="0"/>
              <a:t> Cerf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It’s a real threat!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What is the Command and Control (C&amp;C) Channel?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0482" name="Content Placeholder 5" descr="remote control.bmp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3429000" cy="3762375"/>
          </a:xfrm>
        </p:spPr>
      </p:pic>
      <p:sp>
        <p:nvSpPr>
          <p:cNvPr id="20483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Command and Control (C&amp;C) channel is needed so bots can receive their commands and coordinate fraudulent activities</a:t>
            </a:r>
          </a:p>
          <a:p>
            <a:pPr eaLnBrk="1" hangingPunct="1"/>
            <a:r>
              <a:rPr lang="en-US">
                <a:latin typeface="Calibri" charset="0"/>
              </a:rPr>
              <a:t>The C&amp;C channel is the means by which individual bots form a botnet</a:t>
            </a:r>
          </a:p>
        </p:txBody>
      </p:sp>
    </p:spTree>
    <p:extLst>
      <p:ext uri="{BB962C8B-B14F-4D97-AF65-F5344CB8AC3E}">
        <p14:creationId xmlns:p14="http://schemas.microsoft.com/office/powerpoint/2010/main" val="26701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Calibri" charset="0"/>
              </a:rPr>
              <a:t>Amercia’s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alibri" charset="0"/>
              </a:rPr>
              <a:t>10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>
                <a:latin typeface="Calibri" charset="0"/>
              </a:rPr>
              <a:t>Most Wanted Botnets</a:t>
            </a:r>
            <a:br>
              <a:rPr lang="en-US" sz="4000" dirty="0">
                <a:latin typeface="Calibri" charset="0"/>
              </a:rPr>
            </a:br>
            <a:endParaRPr lang="en-US" sz="2000" dirty="0">
              <a:latin typeface="Calibri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Calibri" charset="0"/>
              </a:rPr>
              <a:t>Zeus (3.6 million)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 err="1">
                <a:latin typeface="Calibri" charset="0"/>
              </a:rPr>
              <a:t>Koobface</a:t>
            </a:r>
            <a:r>
              <a:rPr lang="en-US" sz="2700" dirty="0">
                <a:latin typeface="Calibri" charset="0"/>
              </a:rPr>
              <a:t> (2.9 million)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 err="1">
                <a:latin typeface="Calibri" charset="0"/>
              </a:rPr>
              <a:t>TidServ</a:t>
            </a:r>
            <a:r>
              <a:rPr lang="en-US" sz="2700" dirty="0">
                <a:latin typeface="Calibri" charset="0"/>
              </a:rPr>
              <a:t> (1.5 million)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 err="1">
                <a:latin typeface="Calibri" charset="0"/>
              </a:rPr>
              <a:t>Trojan.Fakeavalert</a:t>
            </a:r>
            <a:r>
              <a:rPr lang="en-US" sz="2700" dirty="0">
                <a:latin typeface="Calibri" charset="0"/>
              </a:rPr>
              <a:t> (1.4 million)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>
                <a:latin typeface="Calibri" charset="0"/>
              </a:rPr>
              <a:t>TR/</a:t>
            </a:r>
            <a:r>
              <a:rPr lang="en-US" sz="2700" dirty="0" err="1">
                <a:latin typeface="Calibri" charset="0"/>
              </a:rPr>
              <a:t>DIdr.Agent.JKH</a:t>
            </a:r>
            <a:r>
              <a:rPr lang="en-US" sz="2700" dirty="0">
                <a:latin typeface="Calibri" charset="0"/>
              </a:rPr>
              <a:t> (1.2 million)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 err="1">
                <a:latin typeface="Calibri" charset="0"/>
              </a:rPr>
              <a:t>Monkif</a:t>
            </a:r>
            <a:r>
              <a:rPr lang="en-US" sz="2700" dirty="0">
                <a:latin typeface="Calibri" charset="0"/>
              </a:rPr>
              <a:t> (520,000)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 err="1">
                <a:latin typeface="Calibri" charset="0"/>
              </a:rPr>
              <a:t>Hamweq</a:t>
            </a:r>
            <a:r>
              <a:rPr lang="en-US" sz="2700" dirty="0">
                <a:latin typeface="Calibri" charset="0"/>
              </a:rPr>
              <a:t> (480,000)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 err="1">
                <a:latin typeface="Calibri" charset="0"/>
              </a:rPr>
              <a:t>Swizzor</a:t>
            </a:r>
            <a:r>
              <a:rPr lang="en-US" sz="2700" dirty="0">
                <a:latin typeface="Calibri" charset="0"/>
              </a:rPr>
              <a:t> (370,000)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 err="1">
                <a:latin typeface="Calibri" charset="0"/>
              </a:rPr>
              <a:t>Gammima</a:t>
            </a:r>
            <a:r>
              <a:rPr lang="en-US" sz="2700" dirty="0">
                <a:latin typeface="Calibri" charset="0"/>
              </a:rPr>
              <a:t> (230,000)</a:t>
            </a:r>
          </a:p>
          <a:p>
            <a:pPr marL="514350" indent="-514350" eaLnBrk="1" hangingPunct="1">
              <a:lnSpc>
                <a:spcPct val="80000"/>
              </a:lnSpc>
              <a:buFont typeface="Calibri" charset="0"/>
              <a:buAutoNum type="arabicPeriod"/>
            </a:pPr>
            <a:r>
              <a:rPr lang="en-US" sz="2700" dirty="0" err="1">
                <a:latin typeface="Calibri" charset="0"/>
              </a:rPr>
              <a:t>Conficker</a:t>
            </a:r>
            <a:r>
              <a:rPr lang="en-US" sz="2700" dirty="0">
                <a:latin typeface="Calibri" charset="0"/>
              </a:rPr>
              <a:t> (210,000)</a:t>
            </a: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endParaRPr lang="en-US" sz="2700" dirty="0" smtClean="0">
              <a:latin typeface="Calibri" charset="0"/>
            </a:endParaRP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700" dirty="0" smtClean="0">
                <a:latin typeface="Calibri" charset="0"/>
                <a:hlinkClick r:id="rId3"/>
              </a:rPr>
              <a:t>Source</a:t>
            </a:r>
            <a:endParaRPr lang="en-US" sz="2700" dirty="0">
              <a:latin typeface="Calibri" charset="0"/>
            </a:endParaRPr>
          </a:p>
          <a:p>
            <a:pPr marL="514350" indent="-514350" eaLnBrk="1" hangingPunct="1">
              <a:lnSpc>
                <a:spcPct val="80000"/>
              </a:lnSpc>
              <a:buFont typeface="Arial" charset="0"/>
              <a:buNone/>
            </a:pPr>
            <a:endParaRPr lang="en-US" sz="27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What are they used for?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Distributed Denial-of-Service Attacks</a:t>
            </a:r>
          </a:p>
          <a:p>
            <a:pPr eaLnBrk="1" hangingPunct="1"/>
            <a:r>
              <a:rPr lang="en-US" dirty="0">
                <a:latin typeface="Calibri" charset="0"/>
              </a:rPr>
              <a:t>Spam</a:t>
            </a:r>
          </a:p>
          <a:p>
            <a:pPr eaLnBrk="1" hangingPunct="1"/>
            <a:r>
              <a:rPr lang="en-US" dirty="0">
                <a:latin typeface="Calibri" charset="0"/>
              </a:rPr>
              <a:t>Phishing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Information Theft</a:t>
            </a: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Distributing other malware</a:t>
            </a:r>
            <a:endParaRPr lang="en-US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4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1607</Words>
  <Application>Microsoft Macintosh PowerPoint</Application>
  <PresentationFormat>On-screen Show (4:3)</PresentationFormat>
  <Paragraphs>233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Botnet Detection</vt:lpstr>
      <vt:lpstr>What is a Bot?</vt:lpstr>
      <vt:lpstr>What is a Botnet</vt:lpstr>
      <vt:lpstr>PowerPoint Presentation</vt:lpstr>
      <vt:lpstr>Structures</vt:lpstr>
      <vt:lpstr>Breadth </vt:lpstr>
      <vt:lpstr>What is the Command and Control (C&amp;C) Channel?</vt:lpstr>
      <vt:lpstr>Amercia’s 10 Most Wanted Botnets </vt:lpstr>
      <vt:lpstr>What are they used for?</vt:lpstr>
      <vt:lpstr>Botnet Detection is Hard!</vt:lpstr>
      <vt:lpstr>Existing Techniques not Effective</vt:lpstr>
      <vt:lpstr>BotMiner</vt:lpstr>
      <vt:lpstr>BotMiner</vt:lpstr>
      <vt:lpstr>BotMiner’s Main Architecture</vt:lpstr>
      <vt:lpstr>MAIN COMPONENTS OF  BOTMINER DETECTION SYSTEM</vt:lpstr>
      <vt:lpstr>Traffic Monitors</vt:lpstr>
      <vt:lpstr>C-plane Clustering </vt:lpstr>
      <vt:lpstr>Architecture of C-plane Clustering</vt:lpstr>
      <vt:lpstr>C-plane Clustering </vt:lpstr>
      <vt:lpstr>Vector Representation of C-flows</vt:lpstr>
      <vt:lpstr>PowerPoint Presentation</vt:lpstr>
      <vt:lpstr>2-Step Clustering</vt:lpstr>
      <vt:lpstr>2-Step Clustering of C-flows </vt:lpstr>
      <vt:lpstr>A-plane Clustering</vt:lpstr>
      <vt:lpstr>Cross-Plane Clustering</vt:lpstr>
      <vt:lpstr>Evaluations </vt:lpstr>
      <vt:lpstr>10 Days</vt:lpstr>
      <vt:lpstr>Detection Results</vt:lpstr>
      <vt:lpstr>Limitations of BotMiner</vt:lpstr>
      <vt:lpstr>Evading C-PLANE  Monitoring and Clustering</vt:lpstr>
      <vt:lpstr>Evading A-plane Monitoring and Clustering</vt:lpstr>
      <vt:lpstr>Evading Cross-Plane Analysis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120</cp:revision>
  <dcterms:created xsi:type="dcterms:W3CDTF">2014-09-04T22:08:14Z</dcterms:created>
  <dcterms:modified xsi:type="dcterms:W3CDTF">2015-04-14T17:35:17Z</dcterms:modified>
</cp:coreProperties>
</file>