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4" r:id="rId3"/>
    <p:sldId id="305" r:id="rId4"/>
    <p:sldId id="324" r:id="rId5"/>
    <p:sldId id="313" r:id="rId6"/>
    <p:sldId id="314" r:id="rId7"/>
    <p:sldId id="315" r:id="rId8"/>
    <p:sldId id="318" r:id="rId9"/>
    <p:sldId id="316" r:id="rId10"/>
    <p:sldId id="317" r:id="rId11"/>
    <p:sldId id="319" r:id="rId12"/>
    <p:sldId id="320" r:id="rId13"/>
    <p:sldId id="321" r:id="rId14"/>
    <p:sldId id="323" r:id="rId15"/>
    <p:sldId id="259" r:id="rId16"/>
    <p:sldId id="297" r:id="rId17"/>
    <p:sldId id="258" r:id="rId18"/>
    <p:sldId id="306" r:id="rId19"/>
    <p:sldId id="307" r:id="rId20"/>
    <p:sldId id="262" r:id="rId21"/>
    <p:sldId id="263" r:id="rId22"/>
    <p:sldId id="293" r:id="rId23"/>
    <p:sldId id="264" r:id="rId24"/>
    <p:sldId id="265" r:id="rId25"/>
    <p:sldId id="308" r:id="rId26"/>
    <p:sldId id="310" r:id="rId27"/>
    <p:sldId id="309" r:id="rId28"/>
    <p:sldId id="294" r:id="rId29"/>
    <p:sldId id="303" r:id="rId30"/>
    <p:sldId id="311" r:id="rId31"/>
    <p:sldId id="268" r:id="rId32"/>
    <p:sldId id="267" r:id="rId33"/>
    <p:sldId id="312" r:id="rId34"/>
    <p:sldId id="266" r:id="rId35"/>
    <p:sldId id="271" r:id="rId36"/>
    <p:sldId id="275" r:id="rId37"/>
    <p:sldId id="276" r:id="rId38"/>
    <p:sldId id="277" r:id="rId39"/>
    <p:sldId id="278" r:id="rId40"/>
    <p:sldId id="279" r:id="rId41"/>
    <p:sldId id="299" r:id="rId42"/>
    <p:sldId id="292" r:id="rId43"/>
    <p:sldId id="300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8" autoAdjust="0"/>
    <p:restoredTop sz="87273" autoAdjust="0"/>
  </p:normalViewPr>
  <p:slideViewPr>
    <p:cSldViewPr>
      <p:cViewPr varScale="1">
        <p:scale>
          <a:sx n="62" d="100"/>
          <a:sy n="62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36D2-4D5D-F24E-AA05-5798A2FFB52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AA0A1-869F-EA46-977D-42712231A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0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211E-DBDD-4989-B240-D5411D1D4A35}" type="datetimeFigureOut">
              <a:rPr lang="en-US" smtClean="0"/>
              <a:pPr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754F-D1A2-4558-B4E2-4AE40AB64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7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AE12FF-13F9-4BAB-8782-C9340F0EA45E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AE12FF-13F9-4BAB-8782-C9340F0EA45E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AE12FF-13F9-4BAB-8782-C9340F0EA45E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56C05-B0B4-40F3-B70D-5D3A21833FE1}" type="slidenum">
              <a:rPr lang="en-US"/>
              <a:pPr/>
              <a:t>31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227F-7CB2-4AE1-AEB3-484D6D92856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DA450-FF05-4AD9-ACCD-D7C3BE33770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AE12FF-13F9-4BAB-8782-C9340F0EA45E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227F-7CB2-4AE1-AEB3-484D6D92856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CE568-E2CC-4A3D-9BFF-87A80614476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9F928-4570-409F-95D8-5C0701BC7DC9}" type="slidenum">
              <a:rPr lang="en-US"/>
              <a:pPr/>
              <a:t>42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986146-7C0A-4D92-B25F-E9EBB2678D7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C88174-9F9F-436F-8911-93A308CAA242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DA450-FF05-4AD9-ACCD-D7C3BE3377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754F-D1A2-4558-B4E2-4AE40AB64FE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8A4A-FF5B-144C-9DE1-8B24849F2C3D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6559-EB37-7645-841E-27417E3F641B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F8F6-89B2-5C4E-A3A7-13223C7F9E8B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C789-071B-A046-9552-846403A74BEB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2372-F9FE-4287-90DD-012FC1FA4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3874-8847-564F-88D9-0BFC54819734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ED54-9040-4A44-AFEA-DDA4B47D3405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274C-8377-8A44-AFE6-A189FBA6E62B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13DB-8D39-A445-9C88-C19570B8A8A7}" type="datetime1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EA4C-FF7A-A84C-A454-C7B8F2504DC4}" type="datetime1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C47B-3D2E-9B4B-80E1-FD9FF2D0C796}" type="datetime1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146D-0578-314B-A9B7-3D47A1B43348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DBF-C684-D54A-9F48-026A0828927B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9A01-E02E-DA45-8E1A-B4F89BA7FE16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21.wmf"/><Relationship Id="rId5" Type="http://schemas.openxmlformats.org/officeDocument/2006/relationships/image" Target="../media/image22.png"/><Relationship Id="rId6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13.wmf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yptome.org/2013/10/nsa-tor-stink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yptome.org/2013/10/nsa-tor-stinks.pdf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Traffic Analysis:</a:t>
            </a:r>
            <a:br>
              <a:rPr lang="en-US" dirty="0" smtClean="0"/>
            </a:br>
            <a:r>
              <a:rPr lang="en-US" dirty="0" smtClean="0"/>
              <a:t>Network Flow Watermarking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Amir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Houmansadr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CS660: Advanced Information Assurance</a:t>
            </a:r>
          </a:p>
          <a:p>
            <a:r>
              <a:rPr lang="en-US" sz="2800" dirty="0">
                <a:solidFill>
                  <a:schemeClr val="tx1"/>
                </a:solidFill>
                <a:cs typeface="Calibri"/>
              </a:rPr>
              <a:t>Spring 2015</a:t>
            </a:r>
            <a:endParaRPr lang="en-US" sz="2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umas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34000"/>
            <a:ext cx="2438400" cy="9753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creen Shot 2015-04-16 at 9.3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8040414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5-04-16 at 9.34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97427" cy="685800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Screen Shot 2015-04-16 at 9.3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1013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Screen Shot 2015-04-16 at 9.3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6" y="0"/>
            <a:ext cx="8477834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privacy-enhancing technologies (e.g., Tor) have backdoors for the law-enforcement?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r>
              <a:rPr lang="en-US" dirty="0"/>
              <a:t>inferring sensitive information from </a:t>
            </a:r>
            <a:r>
              <a:rPr lang="en-US" b="1" dirty="0"/>
              <a:t>communication patterns</a:t>
            </a:r>
            <a:r>
              <a:rPr lang="en-US" dirty="0"/>
              <a:t>, instead of traffic </a:t>
            </a:r>
            <a:r>
              <a:rPr lang="en-US" dirty="0" smtClean="0"/>
              <a:t>contents, no matter if </a:t>
            </a:r>
            <a:r>
              <a:rPr lang="en-US" b="1" dirty="0" smtClean="0"/>
              <a:t>encrypted</a:t>
            </a:r>
          </a:p>
          <a:p>
            <a:endParaRPr lang="en-US" dirty="0"/>
          </a:p>
          <a:p>
            <a:r>
              <a:rPr lang="en-US" dirty="0"/>
              <a:t>Related fields</a:t>
            </a:r>
          </a:p>
          <a:p>
            <a:pPr lvl="1"/>
            <a:r>
              <a:rPr lang="en-US" dirty="0"/>
              <a:t>Traffic </a:t>
            </a:r>
            <a:r>
              <a:rPr lang="en-US" dirty="0" smtClean="0"/>
              <a:t>shaping</a:t>
            </a:r>
            <a:endParaRPr lang="en-US" dirty="0"/>
          </a:p>
          <a:p>
            <a:pPr lvl="1"/>
            <a:r>
              <a:rPr lang="en-US" dirty="0"/>
              <a:t>Data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Inferring encrypted data (SSH, VoIP)</a:t>
            </a:r>
          </a:p>
          <a:p>
            <a:r>
              <a:rPr lang="en-US" dirty="0" smtClean="0"/>
              <a:t>Inferring </a:t>
            </a:r>
            <a:r>
              <a:rPr lang="en-US" dirty="0" smtClean="0"/>
              <a:t>events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Linking network flows in low-latency </a:t>
            </a:r>
            <a:r>
              <a:rPr lang="en-US" dirty="0">
                <a:solidFill>
                  <a:srgbClr val="3366FF"/>
                </a:solidFill>
              </a:rPr>
              <a:t>networking applications 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analysis in low-latency scenarios</a:t>
            </a:r>
          </a:p>
          <a:p>
            <a:r>
              <a:rPr lang="en-US" dirty="0" smtClean="0"/>
              <a:t>Passive traffic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Active traffic analysis: watermarks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59ED17A-9DC4-424F-93C7-BAE3E5853724}" type="slidenum">
              <a:rPr lang="en-US" sz="1200">
                <a:latin typeface="Arial Black" pitchFamily="34" charset="0"/>
              </a:rPr>
              <a:pPr eaLnBrk="1" hangingPunct="1"/>
              <a:t>18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Compromising anonymity </a:t>
            </a:r>
            <a:endParaRPr lang="en-US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pic>
        <p:nvPicPr>
          <p:cNvPr id="22533" name="Picture 4" descr="MCj042478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493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Cloud"/>
          <p:cNvSpPr>
            <a:spLocks noChangeAspect="1" noEditPoints="1" noChangeArrowheads="1"/>
          </p:cNvSpPr>
          <p:nvPr/>
        </p:nvSpPr>
        <p:spPr bwMode="auto">
          <a:xfrm>
            <a:off x="2590800" y="2819400"/>
            <a:ext cx="3505200" cy="30416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computr3"/>
          <p:cNvSpPr>
            <a:spLocks noChangeAspect="1" noEditPoints="1" noChangeArrowheads="1"/>
          </p:cNvSpPr>
          <p:nvPr/>
        </p:nvSpPr>
        <p:spPr bwMode="auto">
          <a:xfrm>
            <a:off x="7848600" y="39560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40" name="Picture 11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2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3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3179763" y="5867400"/>
            <a:ext cx="2535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Verdana" charset="0"/>
              </a:rPr>
              <a:t>Anonymous network</a:t>
            </a:r>
          </a:p>
        </p:txBody>
      </p:sp>
      <p:pic>
        <p:nvPicPr>
          <p:cNvPr id="18" name="Picture 9" descr="MCSO01675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71411"/>
            <a:ext cx="5762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MCSO01675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3390" y="3222869"/>
            <a:ext cx="5762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>
          <a:xfrm>
            <a:off x="1160585" y="3634154"/>
            <a:ext cx="2227384" cy="715108"/>
          </a:xfrm>
          <a:custGeom>
            <a:avLst/>
            <a:gdLst>
              <a:gd name="connsiteX0" fmla="*/ 0 w 2227384"/>
              <a:gd name="connsiteY0" fmla="*/ 715108 h 715108"/>
              <a:gd name="connsiteX1" fmla="*/ 2227384 w 2227384"/>
              <a:gd name="connsiteY1" fmla="*/ 0 h 715108"/>
              <a:gd name="connsiteX2" fmla="*/ 2227384 w 2227384"/>
              <a:gd name="connsiteY2" fmla="*/ 0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7384" h="715108">
                <a:moveTo>
                  <a:pt x="0" y="715108"/>
                </a:moveTo>
                <a:lnTo>
                  <a:pt x="2227384" y="0"/>
                </a:lnTo>
                <a:lnTo>
                  <a:pt x="2227384" y="0"/>
                </a:lnTo>
              </a:path>
            </a:pathLst>
          </a:cu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75538" y="3429000"/>
            <a:ext cx="1055077" cy="201119"/>
          </a:xfrm>
          <a:custGeom>
            <a:avLst/>
            <a:gdLst>
              <a:gd name="connsiteX0" fmla="*/ 0 w 1055077"/>
              <a:gd name="connsiteY0" fmla="*/ 119058 h 201119"/>
              <a:gd name="connsiteX1" fmla="*/ 492370 w 1055077"/>
              <a:gd name="connsiteY1" fmla="*/ 1827 h 201119"/>
              <a:gd name="connsiteX2" fmla="*/ 1055077 w 1055077"/>
              <a:gd name="connsiteY2" fmla="*/ 201119 h 20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077" h="201119">
                <a:moveTo>
                  <a:pt x="0" y="119058"/>
                </a:moveTo>
                <a:cubicBezTo>
                  <a:pt x="158262" y="53604"/>
                  <a:pt x="316524" y="-11850"/>
                  <a:pt x="492370" y="1827"/>
                </a:cubicBezTo>
                <a:cubicBezTo>
                  <a:pt x="668216" y="15504"/>
                  <a:pt x="861646" y="108311"/>
                  <a:pt x="1055077" y="201119"/>
                </a:cubicBezTo>
              </a:path>
            </a:pathLst>
          </a:cu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642338" y="3657600"/>
            <a:ext cx="961293" cy="926123"/>
          </a:xfrm>
          <a:custGeom>
            <a:avLst/>
            <a:gdLst>
              <a:gd name="connsiteX0" fmla="*/ 0 w 961293"/>
              <a:gd name="connsiteY0" fmla="*/ 0 h 926123"/>
              <a:gd name="connsiteX1" fmla="*/ 457200 w 961293"/>
              <a:gd name="connsiteY1" fmla="*/ 293077 h 926123"/>
              <a:gd name="connsiteX2" fmla="*/ 539262 w 961293"/>
              <a:gd name="connsiteY2" fmla="*/ 773723 h 926123"/>
              <a:gd name="connsiteX3" fmla="*/ 961293 w 961293"/>
              <a:gd name="connsiteY3" fmla="*/ 926123 h 9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93" h="926123">
                <a:moveTo>
                  <a:pt x="0" y="0"/>
                </a:moveTo>
                <a:cubicBezTo>
                  <a:pt x="183661" y="82061"/>
                  <a:pt x="367323" y="164123"/>
                  <a:pt x="457200" y="293077"/>
                </a:cubicBezTo>
                <a:cubicBezTo>
                  <a:pt x="547077" y="422031"/>
                  <a:pt x="455247" y="668215"/>
                  <a:pt x="539262" y="773723"/>
                </a:cubicBezTo>
                <a:cubicBezTo>
                  <a:pt x="623277" y="879231"/>
                  <a:pt x="792285" y="902677"/>
                  <a:pt x="961293" y="926123"/>
                </a:cubicBezTo>
              </a:path>
            </a:pathLst>
          </a:cu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627077" y="4314092"/>
            <a:ext cx="2227385" cy="260164"/>
          </a:xfrm>
          <a:custGeom>
            <a:avLst/>
            <a:gdLst>
              <a:gd name="connsiteX0" fmla="*/ 0 w 2227385"/>
              <a:gd name="connsiteY0" fmla="*/ 257908 h 260164"/>
              <a:gd name="connsiteX1" fmla="*/ 855785 w 2227385"/>
              <a:gd name="connsiteY1" fmla="*/ 222739 h 260164"/>
              <a:gd name="connsiteX2" fmla="*/ 2227385 w 2227385"/>
              <a:gd name="connsiteY2" fmla="*/ 0 h 2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7385" h="260164">
                <a:moveTo>
                  <a:pt x="0" y="257908"/>
                </a:moveTo>
                <a:cubicBezTo>
                  <a:pt x="242277" y="261816"/>
                  <a:pt x="484554" y="265724"/>
                  <a:pt x="855785" y="222739"/>
                </a:cubicBezTo>
                <a:cubicBezTo>
                  <a:pt x="1227016" y="179754"/>
                  <a:pt x="1727200" y="89877"/>
                  <a:pt x="2227385" y="0"/>
                </a:cubicBez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7" name="Picture 8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75025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9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0" descr="MCj0434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4289425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724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06822" y="4495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Stepping stone attack</a:t>
            </a:r>
          </a:p>
        </p:txBody>
      </p:sp>
      <p:pic>
        <p:nvPicPr>
          <p:cNvPr id="18" name="Picture 2" descr="C:\Users\Amir\Dropbox\ACADEMICd\presentations\Job\NKU\hacked-compu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4256088"/>
            <a:ext cx="927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21"/>
          <p:cNvSpPr>
            <a:spLocks/>
          </p:cNvSpPr>
          <p:nvPr/>
        </p:nvSpPr>
        <p:spPr bwMode="auto">
          <a:xfrm>
            <a:off x="1377950" y="3940175"/>
            <a:ext cx="2730500" cy="762000"/>
          </a:xfrm>
          <a:custGeom>
            <a:avLst/>
            <a:gdLst>
              <a:gd name="T0" fmla="*/ 0 w 2730322"/>
              <a:gd name="T1" fmla="*/ 0 h 762017"/>
              <a:gd name="T2" fmla="*/ 1738987 w 2730322"/>
              <a:gd name="T3" fmla="*/ 643902 h 762017"/>
              <a:gd name="T4" fmla="*/ 2730856 w 2730322"/>
              <a:gd name="T5" fmla="*/ 759803 h 7620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0322" h="762017">
                <a:moveTo>
                  <a:pt x="0" y="0"/>
                </a:moveTo>
                <a:cubicBezTo>
                  <a:pt x="641797" y="258651"/>
                  <a:pt x="1283594" y="517302"/>
                  <a:pt x="1738648" y="643944"/>
                </a:cubicBezTo>
                <a:cubicBezTo>
                  <a:pt x="2193702" y="770586"/>
                  <a:pt x="2462012" y="765220"/>
                  <a:pt x="2730322" y="759854"/>
                </a:cubicBezTo>
              </a:path>
            </a:pathLst>
          </a:custGeom>
          <a:noFill/>
          <a:ln w="73025" cap="flat" cmpd="sng">
            <a:solidFill>
              <a:srgbClr val="93C7FC"/>
            </a:solidFill>
            <a:prstDash val="solid"/>
            <a:round/>
            <a:headEnd/>
            <a:tailEnd type="stealth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9463" name="Picture 4" descr="C:\Users\Amir\Dropbox\ACADEMICd\presentations\Job\NKU\hacke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7213"/>
            <a:ext cx="1576388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5" descr="C:\Users\Amir\Dropbox\ACADEMICd\presentations\Job\NKU\Laptop-saf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0" b="6903"/>
          <a:stretch>
            <a:fillRect/>
          </a:stretch>
        </p:blipFill>
        <p:spPr bwMode="auto">
          <a:xfrm>
            <a:off x="7699375" y="3292475"/>
            <a:ext cx="1463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9"/>
          <p:cNvSpPr>
            <a:spLocks/>
          </p:cNvSpPr>
          <p:nvPr/>
        </p:nvSpPr>
        <p:spPr bwMode="auto">
          <a:xfrm>
            <a:off x="4919663" y="4138613"/>
            <a:ext cx="2925762" cy="627062"/>
          </a:xfrm>
          <a:custGeom>
            <a:avLst/>
            <a:gdLst>
              <a:gd name="T0" fmla="*/ 0 w 2781836"/>
              <a:gd name="T1" fmla="*/ 653708 h 618186"/>
              <a:gd name="T2" fmla="*/ 2175120 w 2781836"/>
              <a:gd name="T3" fmla="*/ 531138 h 618186"/>
              <a:gd name="T4" fmla="*/ 3404535 w 2781836"/>
              <a:gd name="T5" fmla="*/ 0 h 6181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1836" h="618186">
                <a:moveTo>
                  <a:pt x="0" y="618186"/>
                </a:moveTo>
                <a:cubicBezTo>
                  <a:pt x="656822" y="611746"/>
                  <a:pt x="1313645" y="605307"/>
                  <a:pt x="1777284" y="502276"/>
                </a:cubicBezTo>
                <a:cubicBezTo>
                  <a:pt x="2240923" y="399245"/>
                  <a:pt x="2511379" y="199622"/>
                  <a:pt x="2781836" y="0"/>
                </a:cubicBezTo>
              </a:path>
            </a:pathLst>
          </a:custGeom>
          <a:noFill/>
          <a:ln w="73025" cap="flat" cmpd="sng">
            <a:solidFill>
              <a:srgbClr val="FF0000"/>
            </a:solidFill>
            <a:prstDash val="solid"/>
            <a:round/>
            <a:headEnd/>
            <a:tailEnd type="stealth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861692-BD66-4F4E-8A38-1A7C8BE12606}" type="slidenum">
              <a:rPr lang="en-US" sz="1200">
                <a:latin typeface="Arial Black" pitchFamily="34" charset="0"/>
              </a:rPr>
              <a:pPr eaLnBrk="1" hangingPunct="1"/>
              <a:t>19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7" name="Cloud"/>
          <p:cNvSpPr>
            <a:spLocks noChangeAspect="1" noEditPoints="1" noChangeArrowheads="1"/>
          </p:cNvSpPr>
          <p:nvPr/>
        </p:nvSpPr>
        <p:spPr bwMode="auto">
          <a:xfrm>
            <a:off x="2914650" y="3128808"/>
            <a:ext cx="3276600" cy="289853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" name="Picture 18" descr="firewall.jpe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"/>
          <a:stretch>
            <a:fillRect/>
          </a:stretch>
        </p:blipFill>
        <p:spPr bwMode="auto">
          <a:xfrm>
            <a:off x="2450124" y="4318834"/>
            <a:ext cx="983640" cy="49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firewall.jpe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"/>
          <a:stretch>
            <a:fillRect/>
          </a:stretch>
        </p:blipFill>
        <p:spPr bwMode="auto">
          <a:xfrm>
            <a:off x="5699430" y="4457166"/>
            <a:ext cx="983640" cy="49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454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popular forms of anonymous communications</a:t>
            </a:r>
          </a:p>
          <a:p>
            <a:pPr lvl="1"/>
            <a:r>
              <a:rPr lang="en-US" dirty="0" smtClean="0"/>
              <a:t>Onion Routing (Tor)</a:t>
            </a:r>
          </a:p>
          <a:p>
            <a:pPr lvl="1"/>
            <a:r>
              <a:rPr lang="en-US" dirty="0" smtClean="0"/>
              <a:t>Mix Networks</a:t>
            </a:r>
          </a:p>
          <a:p>
            <a:pPr lvl="1"/>
            <a:endParaRPr lang="en-US" dirty="0"/>
          </a:p>
          <a:p>
            <a:r>
              <a:rPr lang="en-US" dirty="0" smtClean="0"/>
              <a:t>They aim to be </a:t>
            </a:r>
            <a:r>
              <a:rPr lang="en-US" dirty="0" smtClean="0">
                <a:solidFill>
                  <a:srgbClr val="FF0000"/>
                </a:solidFill>
              </a:rPr>
              <a:t>low-latency</a:t>
            </a:r>
            <a:r>
              <a:rPr lang="en-US" dirty="0" smtClean="0"/>
              <a:t> to be used for </a:t>
            </a:r>
            <a:r>
              <a:rPr lang="en-US" dirty="0" smtClean="0">
                <a:solidFill>
                  <a:srgbClr val="3366FF"/>
                </a:solidFill>
              </a:rPr>
              <a:t>interactive application</a:t>
            </a:r>
            <a:r>
              <a:rPr lang="en-US" dirty="0" smtClean="0"/>
              <a:t>, e.g., web browsing, IM, VoIP, etc.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Gives birth to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Analyzing network flow patterns by only </a:t>
            </a:r>
            <a:r>
              <a:rPr lang="en-US" b="1" dirty="0" smtClean="0"/>
              <a:t>Observing</a:t>
            </a:r>
            <a:r>
              <a:rPr lang="en-US" dirty="0" smtClean="0"/>
              <a:t> traffic:</a:t>
            </a:r>
          </a:p>
          <a:p>
            <a:pPr lvl="1"/>
            <a:r>
              <a:rPr lang="en-US" dirty="0" smtClean="0"/>
              <a:t>Packet counts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timings </a:t>
            </a:r>
          </a:p>
          <a:p>
            <a:pPr lvl="1"/>
            <a:r>
              <a:rPr lang="en-US" dirty="0" smtClean="0"/>
              <a:t>Packet sizes</a:t>
            </a:r>
          </a:p>
          <a:p>
            <a:pPr lvl="1"/>
            <a:r>
              <a:rPr lang="en-US" dirty="0" smtClean="0"/>
              <a:t>Flow rate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literature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/>
              <a:t>Stepping stone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Character frequencies [</a:t>
            </a:r>
            <a:r>
              <a:rPr lang="en-US" sz="2000" dirty="0" err="1"/>
              <a:t>Staniford</a:t>
            </a:r>
            <a:r>
              <a:rPr lang="en-US" sz="2000" dirty="0"/>
              <a:t>-Chen et al., S&amp;P’95]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ON/OFF behavior of interactive connections [Zhang et al., SEC’00]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Correlating inter-packet delays [Wang et al., ESORICS’02</a:t>
            </a:r>
            <a:r>
              <a:rPr lang="en-US" sz="2000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Flow-sketches [</a:t>
            </a:r>
            <a:r>
              <a:rPr lang="en-US" sz="2000" dirty="0" err="1" smtClean="0"/>
              <a:t>Coskun</a:t>
            </a:r>
            <a:r>
              <a:rPr lang="en-US" sz="2000" dirty="0" smtClean="0"/>
              <a:t> et al., ACSAC’09]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/>
              <a:t>Compromising </a:t>
            </a:r>
            <a:r>
              <a:rPr lang="en-US" sz="2400" dirty="0"/>
              <a:t>anonymity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Analysis of onion routing [</a:t>
            </a:r>
            <a:r>
              <a:rPr lang="en-US" sz="2000" dirty="0" err="1"/>
              <a:t>Syverson</a:t>
            </a:r>
            <a:r>
              <a:rPr lang="en-US" sz="2000" dirty="0"/>
              <a:t> et al., PET’00]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Freedom and </a:t>
            </a:r>
            <a:r>
              <a:rPr lang="en-US" sz="2000" dirty="0" err="1"/>
              <a:t>PipeNet</a:t>
            </a:r>
            <a:r>
              <a:rPr lang="en-US" sz="2000" dirty="0"/>
              <a:t> [Back et al., IH’01]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Mix-based systems: [Raymond et al., PET’00], [</a:t>
            </a:r>
            <a:r>
              <a:rPr lang="en-US" sz="2000" dirty="0" err="1"/>
              <a:t>Danezis</a:t>
            </a:r>
            <a:r>
              <a:rPr lang="en-US" sz="2000" dirty="0"/>
              <a:t> et al., PET’04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Passive Traffic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inter-packet delays of network flows [Wang et al., ESORICS’02]</a:t>
            </a:r>
          </a:p>
          <a:p>
            <a:pPr lvl="1"/>
            <a:r>
              <a:rPr lang="en-US" dirty="0" smtClean="0"/>
              <a:t>Min/Max Sum Ratio (MMS)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Statistical Correlation (STAT)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Normalized Dot Product (NDP)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24200"/>
            <a:ext cx="2895600" cy="62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3505200" cy="54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257800"/>
            <a:ext cx="3014662" cy="61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>
              <a:lnSpc>
                <a:spcPct val="90000"/>
              </a:lnSpc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Passive Traffic analysis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ON/OFF behavior of interactive connections [Zhang et al., SEC’00]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r>
              <a:rPr lang="en-US" dirty="0" smtClean="0"/>
              <a:t>Based on flow sketches [</a:t>
            </a:r>
            <a:r>
              <a:rPr lang="en-US" dirty="0" err="1" smtClean="0"/>
              <a:t>Coskun</a:t>
            </a:r>
            <a:r>
              <a:rPr lang="en-US" dirty="0" smtClean="0"/>
              <a:t> et al., ACSAC’09]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of passive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Intrinsic correlation of </a:t>
            </a:r>
            <a:r>
              <a:rPr lang="en-US" sz="3200" dirty="0" smtClean="0"/>
              <a:t>flows</a:t>
            </a:r>
          </a:p>
          <a:p>
            <a:pPr lvl="1"/>
            <a:r>
              <a:rPr lang="en-US" sz="2400" dirty="0" smtClean="0"/>
              <a:t>High </a:t>
            </a:r>
            <a:r>
              <a:rPr lang="en-US" sz="2400" dirty="0"/>
              <a:t>false error rates</a:t>
            </a:r>
          </a:p>
          <a:p>
            <a:pPr lvl="1"/>
            <a:r>
              <a:rPr lang="en-US" sz="2400" dirty="0" smtClean="0"/>
              <a:t>Need </a:t>
            </a:r>
            <a:r>
              <a:rPr lang="en-US" sz="2400" dirty="0"/>
              <a:t>long flows for detection 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Compromising anonymity 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F01FE7F-BF96-4120-8952-5C41CDC353A9}" type="slidenum">
              <a:rPr lang="en-US" sz="1200">
                <a:latin typeface="Arial Black" pitchFamily="34" charset="0"/>
              </a:rPr>
              <a:pPr eaLnBrk="1" hangingPunct="1"/>
              <a:t>25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73732" name="Cloud"/>
          <p:cNvSpPr>
            <a:spLocks noChangeAspect="1" noEditPoints="1" noChangeArrowheads="1"/>
          </p:cNvSpPr>
          <p:nvPr/>
        </p:nvSpPr>
        <p:spPr bwMode="auto">
          <a:xfrm>
            <a:off x="2133600" y="1600200"/>
            <a:ext cx="4787900" cy="411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computr3"/>
          <p:cNvSpPr>
            <a:spLocks noChangeAspect="1" noEditPoints="1" noChangeArrowheads="1"/>
          </p:cNvSpPr>
          <p:nvPr/>
        </p:nvSpPr>
        <p:spPr bwMode="auto">
          <a:xfrm>
            <a:off x="7812088" y="3498850"/>
            <a:ext cx="722312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/>
        </p:nvSpPr>
        <p:spPr bwMode="auto">
          <a:xfrm>
            <a:off x="3795713" y="5803900"/>
            <a:ext cx="2147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Anonymity</a:t>
            </a:r>
            <a:r>
              <a:rPr lang="en-US" i="1" dirty="0" smtClean="0"/>
              <a:t> </a:t>
            </a:r>
            <a:r>
              <a:rPr lang="en-US" dirty="0" smtClean="0"/>
              <a:t>network</a:t>
            </a:r>
          </a:p>
        </p:txBody>
      </p:sp>
      <p:sp>
        <p:nvSpPr>
          <p:cNvPr id="73735" name="computr3"/>
          <p:cNvSpPr>
            <a:spLocks noChangeAspect="1" noEditPoints="1" noChangeArrowheads="1"/>
          </p:cNvSpPr>
          <p:nvPr/>
        </p:nvSpPr>
        <p:spPr bwMode="auto">
          <a:xfrm>
            <a:off x="685800" y="20574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TextBox 30"/>
          <p:cNvSpPr txBox="1">
            <a:spLocks noChangeArrowheads="1"/>
          </p:cNvSpPr>
          <p:nvPr/>
        </p:nvSpPr>
        <p:spPr bwMode="auto">
          <a:xfrm>
            <a:off x="8043371" y="3962400"/>
            <a:ext cx="33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6" name="computr3"/>
          <p:cNvSpPr>
            <a:spLocks noChangeAspect="1" noEditPoints="1" noChangeArrowheads="1"/>
          </p:cNvSpPr>
          <p:nvPr/>
        </p:nvSpPr>
        <p:spPr bwMode="auto">
          <a:xfrm>
            <a:off x="762000" y="41910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1395413" y="2251075"/>
            <a:ext cx="6324600" cy="1497013"/>
          </a:xfrm>
          <a:custGeom>
            <a:avLst/>
            <a:gdLst>
              <a:gd name="T0" fmla="*/ 0 w 6324416"/>
              <a:gd name="T1" fmla="*/ 12653 h 1496473"/>
              <a:gd name="T2" fmla="*/ 2753733 w 6324416"/>
              <a:gd name="T3" fmla="*/ 100739 h 1496473"/>
              <a:gd name="T4" fmla="*/ 4753018 w 6324416"/>
              <a:gd name="T5" fmla="*/ 755102 h 1496473"/>
              <a:gd name="T6" fmla="*/ 6324784 w 6324416"/>
              <a:gd name="T7" fmla="*/ 1497553 h 1496473"/>
              <a:gd name="T8" fmla="*/ 6324784 w 6324416"/>
              <a:gd name="T9" fmla="*/ 1497553 h 1496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4416" h="1496473">
                <a:moveTo>
                  <a:pt x="0" y="12643"/>
                </a:moveTo>
                <a:cubicBezTo>
                  <a:pt x="980724" y="-5172"/>
                  <a:pt x="1961449" y="-22986"/>
                  <a:pt x="2753573" y="100667"/>
                </a:cubicBezTo>
                <a:cubicBezTo>
                  <a:pt x="3545697" y="224320"/>
                  <a:pt x="4157602" y="521924"/>
                  <a:pt x="4752742" y="754558"/>
                </a:cubicBezTo>
                <a:cubicBezTo>
                  <a:pt x="5347882" y="987192"/>
                  <a:pt x="6324416" y="1496473"/>
                  <a:pt x="6324416" y="1496473"/>
                </a:cubicBez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447801" y="3733800"/>
            <a:ext cx="6172200" cy="1124744"/>
          </a:xfrm>
          <a:custGeom>
            <a:avLst/>
            <a:gdLst>
              <a:gd name="T0" fmla="*/ 0 w 6123242"/>
              <a:gd name="T1" fmla="*/ 565926 h 704814"/>
              <a:gd name="T2" fmla="*/ 1961287 w 6123242"/>
              <a:gd name="T3" fmla="*/ 666534 h 704814"/>
              <a:gd name="T4" fmla="*/ 6122734 w 6123242"/>
              <a:gd name="T5" fmla="*/ 0 h 7048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3242" h="704814">
                <a:moveTo>
                  <a:pt x="0" y="565868"/>
                </a:moveTo>
                <a:cubicBezTo>
                  <a:pt x="470454" y="663322"/>
                  <a:pt x="940909" y="760777"/>
                  <a:pt x="1961449" y="666466"/>
                </a:cubicBezTo>
                <a:cubicBezTo>
                  <a:pt x="2981989" y="572155"/>
                  <a:pt x="6123242" y="0"/>
                  <a:pt x="6123242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computr3"/>
          <p:cNvSpPr>
            <a:spLocks noChangeAspect="1" noEditPoints="1" noChangeArrowheads="1"/>
          </p:cNvSpPr>
          <p:nvPr/>
        </p:nvSpPr>
        <p:spPr bwMode="auto">
          <a:xfrm>
            <a:off x="7772400" y="2295861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computr3"/>
          <p:cNvSpPr>
            <a:spLocks noChangeAspect="1" noEditPoints="1" noChangeArrowheads="1"/>
          </p:cNvSpPr>
          <p:nvPr/>
        </p:nvSpPr>
        <p:spPr bwMode="auto">
          <a:xfrm>
            <a:off x="7532077" y="4380829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3"/>
          <p:cNvSpPr>
            <a:spLocks noChangeAspect="1" noEditPoints="1" noChangeArrowheads="1"/>
          </p:cNvSpPr>
          <p:nvPr/>
        </p:nvSpPr>
        <p:spPr bwMode="auto">
          <a:xfrm>
            <a:off x="7532077" y="5096272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of passive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Intrinsic correlation of </a:t>
            </a:r>
            <a:r>
              <a:rPr lang="en-US" sz="3200" dirty="0" smtClean="0"/>
              <a:t>flows</a:t>
            </a:r>
          </a:p>
          <a:p>
            <a:pPr lvl="1"/>
            <a:r>
              <a:rPr lang="en-US" sz="2400" dirty="0" smtClean="0"/>
              <a:t>High </a:t>
            </a:r>
            <a:r>
              <a:rPr lang="en-US" sz="2400" dirty="0"/>
              <a:t>false error rates</a:t>
            </a:r>
          </a:p>
          <a:p>
            <a:pPr lvl="1"/>
            <a:r>
              <a:rPr lang="en-US" sz="2400" dirty="0" smtClean="0"/>
              <a:t>Need </a:t>
            </a:r>
            <a:r>
              <a:rPr lang="en-US" sz="2400" dirty="0"/>
              <a:t>long flows for detection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3200" dirty="0" smtClean="0"/>
              <a:t>Massive </a:t>
            </a:r>
            <a:r>
              <a:rPr lang="en-US" sz="3200" dirty="0"/>
              <a:t>computation and </a:t>
            </a:r>
            <a:r>
              <a:rPr lang="en-US" sz="3200" dirty="0" smtClean="0"/>
              <a:t>communication</a:t>
            </a:r>
          </a:p>
          <a:p>
            <a:pPr lvl="1"/>
            <a:r>
              <a:rPr lang="en-US" sz="2400" dirty="0" smtClean="0"/>
              <a:t>Not </a:t>
            </a:r>
            <a:r>
              <a:rPr lang="en-US" sz="2400" dirty="0"/>
              <a:t>scalable: </a:t>
            </a:r>
            <a:r>
              <a:rPr lang="en-US" sz="2400" i="1" dirty="0"/>
              <a:t>O(n)</a:t>
            </a:r>
            <a:r>
              <a:rPr lang="en-US" sz="2400" dirty="0"/>
              <a:t> communication, </a:t>
            </a:r>
            <a:r>
              <a:rPr lang="en-US" sz="2400" i="1" dirty="0"/>
              <a:t>O(n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computation 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Compromising anonymity 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F01FE7F-BF96-4120-8952-5C41CDC353A9}" type="slidenum">
              <a:rPr lang="en-US" sz="1200">
                <a:latin typeface="Arial Black" pitchFamily="34" charset="0"/>
              </a:rPr>
              <a:pPr eaLnBrk="1" hangingPunct="1"/>
              <a:t>27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73732" name="Cloud"/>
          <p:cNvSpPr>
            <a:spLocks noChangeAspect="1" noEditPoints="1" noChangeArrowheads="1"/>
          </p:cNvSpPr>
          <p:nvPr/>
        </p:nvSpPr>
        <p:spPr bwMode="auto">
          <a:xfrm>
            <a:off x="2133600" y="1600200"/>
            <a:ext cx="4787900" cy="411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computr3"/>
          <p:cNvSpPr>
            <a:spLocks noChangeAspect="1" noEditPoints="1" noChangeArrowheads="1"/>
          </p:cNvSpPr>
          <p:nvPr/>
        </p:nvSpPr>
        <p:spPr bwMode="auto">
          <a:xfrm>
            <a:off x="7812088" y="3498850"/>
            <a:ext cx="722312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/>
        </p:nvSpPr>
        <p:spPr bwMode="auto">
          <a:xfrm>
            <a:off x="3795713" y="5803900"/>
            <a:ext cx="2147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Anonymity</a:t>
            </a:r>
            <a:r>
              <a:rPr lang="en-US" i="1" dirty="0" smtClean="0"/>
              <a:t> </a:t>
            </a:r>
            <a:r>
              <a:rPr lang="en-US" dirty="0" smtClean="0"/>
              <a:t>network</a:t>
            </a:r>
          </a:p>
        </p:txBody>
      </p:sp>
      <p:sp>
        <p:nvSpPr>
          <p:cNvPr id="73735" name="computr3"/>
          <p:cNvSpPr>
            <a:spLocks noChangeAspect="1" noEditPoints="1" noChangeArrowheads="1"/>
          </p:cNvSpPr>
          <p:nvPr/>
        </p:nvSpPr>
        <p:spPr bwMode="auto">
          <a:xfrm>
            <a:off x="685800" y="20574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TextBox 30"/>
          <p:cNvSpPr txBox="1">
            <a:spLocks noChangeArrowheads="1"/>
          </p:cNvSpPr>
          <p:nvPr/>
        </p:nvSpPr>
        <p:spPr bwMode="auto">
          <a:xfrm>
            <a:off x="8043371" y="3962400"/>
            <a:ext cx="33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5" name="computr3"/>
          <p:cNvSpPr>
            <a:spLocks noChangeAspect="1" noEditPoints="1" noChangeArrowheads="1"/>
          </p:cNvSpPr>
          <p:nvPr/>
        </p:nvSpPr>
        <p:spPr bwMode="auto">
          <a:xfrm>
            <a:off x="685800" y="31305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computr3"/>
          <p:cNvSpPr>
            <a:spLocks noChangeAspect="1" noEditPoints="1" noChangeArrowheads="1"/>
          </p:cNvSpPr>
          <p:nvPr/>
        </p:nvSpPr>
        <p:spPr bwMode="auto">
          <a:xfrm>
            <a:off x="762000" y="41910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computr3"/>
          <p:cNvSpPr>
            <a:spLocks noChangeAspect="1" noEditPoints="1" noChangeArrowheads="1"/>
          </p:cNvSpPr>
          <p:nvPr/>
        </p:nvSpPr>
        <p:spPr bwMode="auto">
          <a:xfrm>
            <a:off x="838200" y="52641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1395413" y="2251075"/>
            <a:ext cx="6324600" cy="1497013"/>
          </a:xfrm>
          <a:custGeom>
            <a:avLst/>
            <a:gdLst>
              <a:gd name="T0" fmla="*/ 0 w 6324416"/>
              <a:gd name="T1" fmla="*/ 12653 h 1496473"/>
              <a:gd name="T2" fmla="*/ 2753733 w 6324416"/>
              <a:gd name="T3" fmla="*/ 100739 h 1496473"/>
              <a:gd name="T4" fmla="*/ 4753018 w 6324416"/>
              <a:gd name="T5" fmla="*/ 755102 h 1496473"/>
              <a:gd name="T6" fmla="*/ 6324784 w 6324416"/>
              <a:gd name="T7" fmla="*/ 1497553 h 1496473"/>
              <a:gd name="T8" fmla="*/ 6324784 w 6324416"/>
              <a:gd name="T9" fmla="*/ 1497553 h 1496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4416" h="1496473">
                <a:moveTo>
                  <a:pt x="0" y="12643"/>
                </a:moveTo>
                <a:cubicBezTo>
                  <a:pt x="980724" y="-5172"/>
                  <a:pt x="1961449" y="-22986"/>
                  <a:pt x="2753573" y="100667"/>
                </a:cubicBezTo>
                <a:cubicBezTo>
                  <a:pt x="3545697" y="224320"/>
                  <a:pt x="4157602" y="521924"/>
                  <a:pt x="4752742" y="754558"/>
                </a:cubicBezTo>
                <a:cubicBezTo>
                  <a:pt x="5347882" y="987192"/>
                  <a:pt x="6324416" y="1496473"/>
                  <a:pt x="6324416" y="1496473"/>
                </a:cubicBez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282700" y="2865068"/>
            <a:ext cx="6184900" cy="2399081"/>
          </a:xfrm>
          <a:custGeom>
            <a:avLst/>
            <a:gdLst>
              <a:gd name="T0" fmla="*/ 0 w 6274123"/>
              <a:gd name="T1" fmla="*/ 119547 h 459374"/>
              <a:gd name="T2" fmla="*/ 2539564 w 6274123"/>
              <a:gd name="T3" fmla="*/ 19204 h 459374"/>
              <a:gd name="T4" fmla="*/ 6273477 w 6274123"/>
              <a:gd name="T5" fmla="*/ 458201 h 459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74123" h="459374">
                <a:moveTo>
                  <a:pt x="0" y="119853"/>
                </a:moveTo>
                <a:cubicBezTo>
                  <a:pt x="747069" y="41260"/>
                  <a:pt x="1494139" y="-37333"/>
                  <a:pt x="2539826" y="19254"/>
                </a:cubicBezTo>
                <a:cubicBezTo>
                  <a:pt x="3585513" y="75841"/>
                  <a:pt x="6274123" y="459374"/>
                  <a:pt x="6274123" y="459374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447800" y="2482056"/>
            <a:ext cx="6278563" cy="2376488"/>
          </a:xfrm>
          <a:custGeom>
            <a:avLst/>
            <a:gdLst>
              <a:gd name="T0" fmla="*/ 0 w 6123242"/>
              <a:gd name="T1" fmla="*/ 565926 h 704814"/>
              <a:gd name="T2" fmla="*/ 1961287 w 6123242"/>
              <a:gd name="T3" fmla="*/ 666534 h 704814"/>
              <a:gd name="T4" fmla="*/ 6122734 w 6123242"/>
              <a:gd name="T5" fmla="*/ 0 h 7048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3242" h="704814">
                <a:moveTo>
                  <a:pt x="0" y="565868"/>
                </a:moveTo>
                <a:cubicBezTo>
                  <a:pt x="470454" y="663322"/>
                  <a:pt x="940909" y="760777"/>
                  <a:pt x="1961449" y="666466"/>
                </a:cubicBezTo>
                <a:cubicBezTo>
                  <a:pt x="2981989" y="572155"/>
                  <a:pt x="6123242" y="0"/>
                  <a:pt x="6123242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524000" y="4556859"/>
            <a:ext cx="6008077" cy="1005741"/>
          </a:xfrm>
          <a:custGeom>
            <a:avLst/>
            <a:gdLst>
              <a:gd name="T0" fmla="*/ 0 w 5959788"/>
              <a:gd name="T1" fmla="*/ 1645172 h 1647303"/>
              <a:gd name="T2" fmla="*/ 2765856 w 5959788"/>
              <a:gd name="T3" fmla="*/ 1255856 h 1647303"/>
              <a:gd name="T4" fmla="*/ 4739671 w 5959788"/>
              <a:gd name="T5" fmla="*/ 527459 h 1647303"/>
              <a:gd name="T6" fmla="*/ 5959162 w 5959788"/>
              <a:gd name="T7" fmla="*/ 0 h 1647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59788" h="1647303">
                <a:moveTo>
                  <a:pt x="0" y="1647303"/>
                </a:moveTo>
                <a:cubicBezTo>
                  <a:pt x="988059" y="1545656"/>
                  <a:pt x="1976118" y="1444010"/>
                  <a:pt x="2766146" y="1257483"/>
                </a:cubicBezTo>
                <a:cubicBezTo>
                  <a:pt x="3556174" y="1070956"/>
                  <a:pt x="4207895" y="737723"/>
                  <a:pt x="4740169" y="528143"/>
                </a:cubicBezTo>
                <a:cubicBezTo>
                  <a:pt x="5272443" y="318562"/>
                  <a:pt x="5959788" y="0"/>
                  <a:pt x="5959788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computr3"/>
          <p:cNvSpPr>
            <a:spLocks noChangeAspect="1" noEditPoints="1" noChangeArrowheads="1"/>
          </p:cNvSpPr>
          <p:nvPr/>
        </p:nvSpPr>
        <p:spPr bwMode="auto">
          <a:xfrm>
            <a:off x="7772400" y="2295861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computr3"/>
          <p:cNvSpPr>
            <a:spLocks noChangeAspect="1" noEditPoints="1" noChangeArrowheads="1"/>
          </p:cNvSpPr>
          <p:nvPr/>
        </p:nvSpPr>
        <p:spPr bwMode="auto">
          <a:xfrm>
            <a:off x="7532077" y="4380829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3"/>
          <p:cNvSpPr>
            <a:spLocks noChangeAspect="1" noEditPoints="1" noChangeArrowheads="1"/>
          </p:cNvSpPr>
          <p:nvPr/>
        </p:nvSpPr>
        <p:spPr bwMode="auto">
          <a:xfrm>
            <a:off x="7532077" y="5096272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watermarks:</a:t>
            </a:r>
            <a:br>
              <a:rPr lang="en-US" dirty="0" smtClean="0"/>
            </a:br>
            <a:r>
              <a:rPr lang="en-US" dirty="0" smtClean="0"/>
              <a:t>Active traffic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watermarking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Traffic analysis by </a:t>
            </a:r>
            <a:r>
              <a:rPr lang="en-US" b="1" dirty="0" smtClean="0"/>
              <a:t>perturbing</a:t>
            </a:r>
            <a:r>
              <a:rPr lang="en-US" dirty="0" smtClean="0"/>
              <a:t> network traffic</a:t>
            </a:r>
          </a:p>
          <a:p>
            <a:pPr lvl="1"/>
            <a:r>
              <a:rPr lang="en-US" dirty="0" smtClean="0"/>
              <a:t>Packet timings </a:t>
            </a:r>
          </a:p>
          <a:p>
            <a:pPr lvl="1"/>
            <a:r>
              <a:rPr lang="en-US" dirty="0" smtClean="0"/>
              <a:t>Packet counts </a:t>
            </a:r>
          </a:p>
          <a:p>
            <a:pPr lvl="1"/>
            <a:r>
              <a:rPr lang="en-US" dirty="0" smtClean="0"/>
              <a:t>Packet sizes</a:t>
            </a:r>
          </a:p>
          <a:p>
            <a:pPr lvl="1"/>
            <a:r>
              <a:rPr lang="en-US" dirty="0" smtClean="0"/>
              <a:t>Flow rate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Attacks on anonymity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Traffic analysis attacks</a:t>
            </a:r>
          </a:p>
          <a:p>
            <a:r>
              <a:rPr lang="en-US" dirty="0" smtClean="0"/>
              <a:t>Intersection attacks</a:t>
            </a:r>
          </a:p>
          <a:p>
            <a:r>
              <a:rPr lang="en-US" dirty="0" smtClean="0"/>
              <a:t>Fingerprinting attacks</a:t>
            </a:r>
          </a:p>
          <a:p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Compromising anonymity 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F01FE7F-BF96-4120-8952-5C41CDC353A9}" type="slidenum">
              <a:rPr lang="en-US" sz="1200">
                <a:latin typeface="Arial Black" pitchFamily="34" charset="0"/>
              </a:rPr>
              <a:pPr eaLnBrk="1" hangingPunct="1"/>
              <a:t>30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73732" name="Cloud"/>
          <p:cNvSpPr>
            <a:spLocks noChangeAspect="1" noEditPoints="1" noChangeArrowheads="1"/>
          </p:cNvSpPr>
          <p:nvPr/>
        </p:nvSpPr>
        <p:spPr bwMode="auto">
          <a:xfrm>
            <a:off x="2133600" y="1600200"/>
            <a:ext cx="4787900" cy="411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computr3"/>
          <p:cNvSpPr>
            <a:spLocks noChangeAspect="1" noEditPoints="1" noChangeArrowheads="1"/>
          </p:cNvSpPr>
          <p:nvPr/>
        </p:nvSpPr>
        <p:spPr bwMode="auto">
          <a:xfrm>
            <a:off x="7812088" y="3498850"/>
            <a:ext cx="722312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/>
        </p:nvSpPr>
        <p:spPr bwMode="auto">
          <a:xfrm>
            <a:off x="3795713" y="5803900"/>
            <a:ext cx="2147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Anonymity</a:t>
            </a:r>
            <a:r>
              <a:rPr lang="en-US" i="1" dirty="0" smtClean="0"/>
              <a:t> </a:t>
            </a:r>
            <a:r>
              <a:rPr lang="en-US" dirty="0" smtClean="0"/>
              <a:t>network</a:t>
            </a:r>
          </a:p>
        </p:txBody>
      </p:sp>
      <p:sp>
        <p:nvSpPr>
          <p:cNvPr id="73735" name="computr3"/>
          <p:cNvSpPr>
            <a:spLocks noChangeAspect="1" noEditPoints="1" noChangeArrowheads="1"/>
          </p:cNvSpPr>
          <p:nvPr/>
        </p:nvSpPr>
        <p:spPr bwMode="auto">
          <a:xfrm>
            <a:off x="685800" y="20574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TextBox 30"/>
          <p:cNvSpPr txBox="1">
            <a:spLocks noChangeArrowheads="1"/>
          </p:cNvSpPr>
          <p:nvPr/>
        </p:nvSpPr>
        <p:spPr bwMode="auto">
          <a:xfrm>
            <a:off x="8043371" y="3962400"/>
            <a:ext cx="33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5" name="computr3"/>
          <p:cNvSpPr>
            <a:spLocks noChangeAspect="1" noEditPoints="1" noChangeArrowheads="1"/>
          </p:cNvSpPr>
          <p:nvPr/>
        </p:nvSpPr>
        <p:spPr bwMode="auto">
          <a:xfrm>
            <a:off x="685800" y="31305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computr3"/>
          <p:cNvSpPr>
            <a:spLocks noChangeAspect="1" noEditPoints="1" noChangeArrowheads="1"/>
          </p:cNvSpPr>
          <p:nvPr/>
        </p:nvSpPr>
        <p:spPr bwMode="auto">
          <a:xfrm>
            <a:off x="762000" y="41910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computr3"/>
          <p:cNvSpPr>
            <a:spLocks noChangeAspect="1" noEditPoints="1" noChangeArrowheads="1"/>
          </p:cNvSpPr>
          <p:nvPr/>
        </p:nvSpPr>
        <p:spPr bwMode="auto">
          <a:xfrm>
            <a:off x="838200" y="52641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1395413" y="2251075"/>
            <a:ext cx="6324600" cy="1497013"/>
          </a:xfrm>
          <a:custGeom>
            <a:avLst/>
            <a:gdLst>
              <a:gd name="T0" fmla="*/ 0 w 6324416"/>
              <a:gd name="T1" fmla="*/ 12653 h 1496473"/>
              <a:gd name="T2" fmla="*/ 2753733 w 6324416"/>
              <a:gd name="T3" fmla="*/ 100739 h 1496473"/>
              <a:gd name="T4" fmla="*/ 4753018 w 6324416"/>
              <a:gd name="T5" fmla="*/ 755102 h 1496473"/>
              <a:gd name="T6" fmla="*/ 6324784 w 6324416"/>
              <a:gd name="T7" fmla="*/ 1497553 h 1496473"/>
              <a:gd name="T8" fmla="*/ 6324784 w 6324416"/>
              <a:gd name="T9" fmla="*/ 1497553 h 1496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4416" h="1496473">
                <a:moveTo>
                  <a:pt x="0" y="12643"/>
                </a:moveTo>
                <a:cubicBezTo>
                  <a:pt x="980724" y="-5172"/>
                  <a:pt x="1961449" y="-22986"/>
                  <a:pt x="2753573" y="100667"/>
                </a:cubicBezTo>
                <a:cubicBezTo>
                  <a:pt x="3545697" y="224320"/>
                  <a:pt x="4157602" y="521924"/>
                  <a:pt x="4752742" y="754558"/>
                </a:cubicBezTo>
                <a:cubicBezTo>
                  <a:pt x="5347882" y="987192"/>
                  <a:pt x="6324416" y="1496473"/>
                  <a:pt x="6324416" y="1496473"/>
                </a:cubicBez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282700" y="2865068"/>
            <a:ext cx="6184900" cy="2399081"/>
          </a:xfrm>
          <a:custGeom>
            <a:avLst/>
            <a:gdLst>
              <a:gd name="T0" fmla="*/ 0 w 6274123"/>
              <a:gd name="T1" fmla="*/ 119547 h 459374"/>
              <a:gd name="T2" fmla="*/ 2539564 w 6274123"/>
              <a:gd name="T3" fmla="*/ 19204 h 459374"/>
              <a:gd name="T4" fmla="*/ 6273477 w 6274123"/>
              <a:gd name="T5" fmla="*/ 458201 h 459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74123" h="459374">
                <a:moveTo>
                  <a:pt x="0" y="119853"/>
                </a:moveTo>
                <a:cubicBezTo>
                  <a:pt x="747069" y="41260"/>
                  <a:pt x="1494139" y="-37333"/>
                  <a:pt x="2539826" y="19254"/>
                </a:cubicBezTo>
                <a:cubicBezTo>
                  <a:pt x="3585513" y="75841"/>
                  <a:pt x="6274123" y="459374"/>
                  <a:pt x="6274123" y="459374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447800" y="2482056"/>
            <a:ext cx="6278563" cy="2376488"/>
          </a:xfrm>
          <a:custGeom>
            <a:avLst/>
            <a:gdLst>
              <a:gd name="T0" fmla="*/ 0 w 6123242"/>
              <a:gd name="T1" fmla="*/ 565926 h 704814"/>
              <a:gd name="T2" fmla="*/ 1961287 w 6123242"/>
              <a:gd name="T3" fmla="*/ 666534 h 704814"/>
              <a:gd name="T4" fmla="*/ 6122734 w 6123242"/>
              <a:gd name="T5" fmla="*/ 0 h 7048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3242" h="704814">
                <a:moveTo>
                  <a:pt x="0" y="565868"/>
                </a:moveTo>
                <a:cubicBezTo>
                  <a:pt x="470454" y="663322"/>
                  <a:pt x="940909" y="760777"/>
                  <a:pt x="1961449" y="666466"/>
                </a:cubicBezTo>
                <a:cubicBezTo>
                  <a:pt x="2981989" y="572155"/>
                  <a:pt x="6123242" y="0"/>
                  <a:pt x="6123242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524000" y="4556859"/>
            <a:ext cx="6008077" cy="1005741"/>
          </a:xfrm>
          <a:custGeom>
            <a:avLst/>
            <a:gdLst>
              <a:gd name="T0" fmla="*/ 0 w 5959788"/>
              <a:gd name="T1" fmla="*/ 1645172 h 1647303"/>
              <a:gd name="T2" fmla="*/ 2765856 w 5959788"/>
              <a:gd name="T3" fmla="*/ 1255856 h 1647303"/>
              <a:gd name="T4" fmla="*/ 4739671 w 5959788"/>
              <a:gd name="T5" fmla="*/ 527459 h 1647303"/>
              <a:gd name="T6" fmla="*/ 5959162 w 5959788"/>
              <a:gd name="T7" fmla="*/ 0 h 1647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59788" h="1647303">
                <a:moveTo>
                  <a:pt x="0" y="1647303"/>
                </a:moveTo>
                <a:cubicBezTo>
                  <a:pt x="988059" y="1545656"/>
                  <a:pt x="1976118" y="1444010"/>
                  <a:pt x="2766146" y="1257483"/>
                </a:cubicBezTo>
                <a:cubicBezTo>
                  <a:pt x="3556174" y="1070956"/>
                  <a:pt x="4207895" y="737723"/>
                  <a:pt x="4740169" y="528143"/>
                </a:cubicBezTo>
                <a:cubicBezTo>
                  <a:pt x="5272443" y="318562"/>
                  <a:pt x="5959788" y="0"/>
                  <a:pt x="5959788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>
            <a:off x="1600200" y="1828800"/>
            <a:ext cx="228600" cy="304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83C6FF"/>
              </a:gs>
              <a:gs pos="20000">
                <a:srgbClr val="85C6FF"/>
              </a:gs>
              <a:gs pos="100000">
                <a:srgbClr val="6597C9"/>
              </a:gs>
            </a:gsLst>
            <a:lin ang="5400000"/>
          </a:gradFill>
          <a:ln w="9525">
            <a:solidFill>
              <a:srgbClr val="93C7F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computr3"/>
          <p:cNvSpPr>
            <a:spLocks noChangeAspect="1" noEditPoints="1" noChangeArrowheads="1"/>
          </p:cNvSpPr>
          <p:nvPr/>
        </p:nvSpPr>
        <p:spPr bwMode="auto">
          <a:xfrm>
            <a:off x="7772400" y="2295861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computr3"/>
          <p:cNvSpPr>
            <a:spLocks noChangeAspect="1" noEditPoints="1" noChangeArrowheads="1"/>
          </p:cNvSpPr>
          <p:nvPr/>
        </p:nvSpPr>
        <p:spPr bwMode="auto">
          <a:xfrm>
            <a:off x="7532077" y="4380829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3"/>
          <p:cNvSpPr>
            <a:spLocks noChangeAspect="1" noEditPoints="1" noChangeArrowheads="1"/>
          </p:cNvSpPr>
          <p:nvPr/>
        </p:nvSpPr>
        <p:spPr bwMode="auto">
          <a:xfrm>
            <a:off x="7532077" y="5096272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4" name="Picture 11" descr="MCSO0167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MCSO0167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L 0.35833 0.03333 L 0.65 0.21111 " pathEditMode="relative" ptsTypes="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2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Stepping stone detection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F960-E2C5-44E0-8E11-EEA1E05231A7}" type="slidenum">
              <a:rPr lang="en-US"/>
              <a:pPr/>
              <a:t>31</a:t>
            </a:fld>
            <a:endParaRPr lang="en-US"/>
          </a:p>
        </p:txBody>
      </p:sp>
      <p:sp>
        <p:nvSpPr>
          <p:cNvPr id="226307" name="computr3"/>
          <p:cNvSpPr>
            <a:spLocks noChangeAspect="1" noEditPoints="1" noChangeArrowheads="1"/>
          </p:cNvSpPr>
          <p:nvPr/>
        </p:nvSpPr>
        <p:spPr bwMode="auto">
          <a:xfrm>
            <a:off x="4419600" y="3657600"/>
            <a:ext cx="722313" cy="5397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08" name="Cloud"/>
          <p:cNvSpPr>
            <a:spLocks noChangeAspect="1" noEditPoints="1" noChangeArrowheads="1"/>
          </p:cNvSpPr>
          <p:nvPr/>
        </p:nvSpPr>
        <p:spPr bwMode="auto">
          <a:xfrm>
            <a:off x="2743200" y="2209800"/>
            <a:ext cx="3962400" cy="3505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6309" name="Picture 5" descr="MCj042478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493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0" name="tower"/>
          <p:cNvSpPr>
            <a:spLocks noChangeAspect="1" noEditPoints="1" noChangeArrowheads="1"/>
          </p:cNvSpPr>
          <p:nvPr/>
        </p:nvSpPr>
        <p:spPr bwMode="auto">
          <a:xfrm>
            <a:off x="8001000" y="3462338"/>
            <a:ext cx="365125" cy="72866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11" name="computr3"/>
          <p:cNvSpPr>
            <a:spLocks noChangeAspect="1" noEditPoints="1" noChangeArrowheads="1"/>
          </p:cNvSpPr>
          <p:nvPr/>
        </p:nvSpPr>
        <p:spPr bwMode="auto">
          <a:xfrm>
            <a:off x="5029200" y="2590800"/>
            <a:ext cx="722313" cy="5397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12" name="computr3"/>
          <p:cNvSpPr>
            <a:spLocks noChangeAspect="1" noEditPoints="1" noChangeArrowheads="1"/>
          </p:cNvSpPr>
          <p:nvPr/>
        </p:nvSpPr>
        <p:spPr bwMode="auto">
          <a:xfrm>
            <a:off x="3962400" y="4572000"/>
            <a:ext cx="722313" cy="5397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1447800" y="3886200"/>
            <a:ext cx="2895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>
            <a:off x="5105400" y="3886200"/>
            <a:ext cx="2895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1371600" y="4953000"/>
            <a:ext cx="2590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6" name="Line 12"/>
          <p:cNvSpPr>
            <a:spLocks noChangeShapeType="1"/>
          </p:cNvSpPr>
          <p:nvPr/>
        </p:nvSpPr>
        <p:spPr bwMode="auto">
          <a:xfrm>
            <a:off x="5638800" y="2819400"/>
            <a:ext cx="2590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6317" name="Picture 13" descr="j02932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92500"/>
            <a:ext cx="5334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8" name="Picture 14" descr="j02932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59300"/>
            <a:ext cx="5334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9" name="Picture 15" descr="j02932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92500"/>
            <a:ext cx="5334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6320" name="Group 16"/>
          <p:cNvGrpSpPr>
            <a:grpSpLocks/>
          </p:cNvGrpSpPr>
          <p:nvPr/>
        </p:nvGrpSpPr>
        <p:grpSpPr bwMode="auto">
          <a:xfrm>
            <a:off x="1981200" y="2209800"/>
            <a:ext cx="600075" cy="3505200"/>
            <a:chOff x="1248" y="1392"/>
            <a:chExt cx="378" cy="2208"/>
          </a:xfrm>
        </p:grpSpPr>
        <p:sp>
          <p:nvSpPr>
            <p:cNvPr id="226321" name="Firewall"/>
            <p:cNvSpPr>
              <a:spLocks noEditPoints="1" noChangeArrowheads="1"/>
            </p:cNvSpPr>
            <p:nvPr/>
          </p:nvSpPr>
          <p:spPr bwMode="auto">
            <a:xfrm>
              <a:off x="1248" y="1392"/>
              <a:ext cx="378" cy="220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060 w 21600"/>
                <a:gd name="T7" fmla="*/ 10800 h 21600"/>
                <a:gd name="T8" fmla="*/ 21060 w 21600"/>
                <a:gd name="T9" fmla="*/ 21600 h 21600"/>
                <a:gd name="T10" fmla="*/ 10800 w 21600"/>
                <a:gd name="T11" fmla="*/ 21600 h 21600"/>
                <a:gd name="T12" fmla="*/ 540 w 21600"/>
                <a:gd name="T13" fmla="*/ 21600 h 21600"/>
                <a:gd name="T14" fmla="*/ 54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32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540" y="4628"/>
                  </a:moveTo>
                  <a:lnTo>
                    <a:pt x="0" y="462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4628"/>
                  </a:lnTo>
                  <a:lnTo>
                    <a:pt x="21060" y="4628"/>
                  </a:lnTo>
                  <a:lnTo>
                    <a:pt x="21060" y="21600"/>
                  </a:lnTo>
                  <a:lnTo>
                    <a:pt x="540" y="21600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540" y="4628"/>
                  </a:moveTo>
                  <a:lnTo>
                    <a:pt x="540" y="6171"/>
                  </a:lnTo>
                  <a:lnTo>
                    <a:pt x="2700" y="6171"/>
                  </a:lnTo>
                  <a:lnTo>
                    <a:pt x="2700" y="4628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2700" y="4628"/>
                  </a:moveTo>
                  <a:lnTo>
                    <a:pt x="2700" y="6171"/>
                  </a:lnTo>
                  <a:lnTo>
                    <a:pt x="4860" y="6171"/>
                  </a:lnTo>
                  <a:lnTo>
                    <a:pt x="4860" y="4628"/>
                  </a:lnTo>
                  <a:lnTo>
                    <a:pt x="2700" y="4628"/>
                  </a:lnTo>
                  <a:close/>
                </a:path>
                <a:path w="21600" h="21600" extrusionOk="0">
                  <a:moveTo>
                    <a:pt x="4860" y="4628"/>
                  </a:moveTo>
                  <a:lnTo>
                    <a:pt x="4860" y="6171"/>
                  </a:lnTo>
                  <a:lnTo>
                    <a:pt x="7020" y="6171"/>
                  </a:lnTo>
                  <a:lnTo>
                    <a:pt x="7020" y="4628"/>
                  </a:lnTo>
                  <a:lnTo>
                    <a:pt x="4860" y="4628"/>
                  </a:lnTo>
                  <a:close/>
                </a:path>
                <a:path w="21600" h="21600" extrusionOk="0">
                  <a:moveTo>
                    <a:pt x="7020" y="4628"/>
                  </a:moveTo>
                  <a:lnTo>
                    <a:pt x="7020" y="6171"/>
                  </a:lnTo>
                  <a:lnTo>
                    <a:pt x="9180" y="6171"/>
                  </a:lnTo>
                  <a:lnTo>
                    <a:pt x="9180" y="4628"/>
                  </a:lnTo>
                  <a:lnTo>
                    <a:pt x="7020" y="4628"/>
                  </a:lnTo>
                  <a:close/>
                </a:path>
                <a:path w="21600" h="21600" extrusionOk="0">
                  <a:moveTo>
                    <a:pt x="9180" y="4628"/>
                  </a:moveTo>
                  <a:lnTo>
                    <a:pt x="9180" y="6171"/>
                  </a:lnTo>
                  <a:lnTo>
                    <a:pt x="11340" y="6171"/>
                  </a:lnTo>
                  <a:lnTo>
                    <a:pt x="11340" y="4628"/>
                  </a:lnTo>
                  <a:lnTo>
                    <a:pt x="9180" y="4628"/>
                  </a:lnTo>
                  <a:close/>
                </a:path>
                <a:path w="21600" h="21600" extrusionOk="0">
                  <a:moveTo>
                    <a:pt x="11340" y="4628"/>
                  </a:moveTo>
                  <a:lnTo>
                    <a:pt x="11340" y="6171"/>
                  </a:lnTo>
                  <a:lnTo>
                    <a:pt x="13500" y="6171"/>
                  </a:lnTo>
                  <a:lnTo>
                    <a:pt x="13500" y="4628"/>
                  </a:lnTo>
                  <a:lnTo>
                    <a:pt x="11340" y="4628"/>
                  </a:lnTo>
                  <a:close/>
                </a:path>
                <a:path w="21600" h="21600" extrusionOk="0">
                  <a:moveTo>
                    <a:pt x="13500" y="4628"/>
                  </a:moveTo>
                  <a:lnTo>
                    <a:pt x="13500" y="6171"/>
                  </a:lnTo>
                  <a:lnTo>
                    <a:pt x="15660" y="6171"/>
                  </a:lnTo>
                  <a:lnTo>
                    <a:pt x="15660" y="4628"/>
                  </a:lnTo>
                  <a:lnTo>
                    <a:pt x="13500" y="4628"/>
                  </a:lnTo>
                  <a:close/>
                </a:path>
                <a:path w="21600" h="21600" extrusionOk="0">
                  <a:moveTo>
                    <a:pt x="15660" y="4628"/>
                  </a:moveTo>
                  <a:lnTo>
                    <a:pt x="15660" y="6171"/>
                  </a:lnTo>
                  <a:lnTo>
                    <a:pt x="17820" y="6171"/>
                  </a:lnTo>
                  <a:lnTo>
                    <a:pt x="17820" y="4628"/>
                  </a:lnTo>
                  <a:lnTo>
                    <a:pt x="15660" y="4628"/>
                  </a:lnTo>
                  <a:close/>
                </a:path>
                <a:path w="21600" h="21600" extrusionOk="0">
                  <a:moveTo>
                    <a:pt x="17820" y="4628"/>
                  </a:moveTo>
                  <a:lnTo>
                    <a:pt x="17820" y="6171"/>
                  </a:lnTo>
                  <a:lnTo>
                    <a:pt x="19980" y="6171"/>
                  </a:lnTo>
                  <a:lnTo>
                    <a:pt x="19980" y="4628"/>
                  </a:lnTo>
                  <a:lnTo>
                    <a:pt x="17820" y="4628"/>
                  </a:lnTo>
                  <a:close/>
                </a:path>
                <a:path w="21600" h="21600" extrusionOk="0">
                  <a:moveTo>
                    <a:pt x="1620" y="6171"/>
                  </a:moveTo>
                  <a:lnTo>
                    <a:pt x="1620" y="7714"/>
                  </a:lnTo>
                  <a:lnTo>
                    <a:pt x="3779" y="7714"/>
                  </a:lnTo>
                  <a:lnTo>
                    <a:pt x="3779" y="6171"/>
                  </a:lnTo>
                  <a:lnTo>
                    <a:pt x="1620" y="6171"/>
                  </a:lnTo>
                  <a:close/>
                </a:path>
                <a:path w="21600" h="21600" extrusionOk="0">
                  <a:moveTo>
                    <a:pt x="3779" y="6171"/>
                  </a:moveTo>
                  <a:lnTo>
                    <a:pt x="3779" y="7714"/>
                  </a:lnTo>
                  <a:lnTo>
                    <a:pt x="5940" y="7714"/>
                  </a:lnTo>
                  <a:lnTo>
                    <a:pt x="5940" y="6171"/>
                  </a:lnTo>
                  <a:lnTo>
                    <a:pt x="3779" y="6171"/>
                  </a:lnTo>
                  <a:close/>
                </a:path>
                <a:path w="21600" h="21600" extrusionOk="0">
                  <a:moveTo>
                    <a:pt x="5940" y="6171"/>
                  </a:moveTo>
                  <a:lnTo>
                    <a:pt x="5940" y="7714"/>
                  </a:lnTo>
                  <a:lnTo>
                    <a:pt x="8100" y="7714"/>
                  </a:lnTo>
                  <a:lnTo>
                    <a:pt x="8100" y="6171"/>
                  </a:lnTo>
                  <a:lnTo>
                    <a:pt x="5940" y="6171"/>
                  </a:lnTo>
                  <a:close/>
                </a:path>
                <a:path w="21600" h="21600" extrusionOk="0">
                  <a:moveTo>
                    <a:pt x="8100" y="6171"/>
                  </a:moveTo>
                  <a:lnTo>
                    <a:pt x="8100" y="7714"/>
                  </a:lnTo>
                  <a:lnTo>
                    <a:pt x="10260" y="7714"/>
                  </a:lnTo>
                  <a:lnTo>
                    <a:pt x="10260" y="6171"/>
                  </a:lnTo>
                  <a:lnTo>
                    <a:pt x="8100" y="6171"/>
                  </a:lnTo>
                  <a:close/>
                </a:path>
                <a:path w="21600" h="21600" extrusionOk="0">
                  <a:moveTo>
                    <a:pt x="10260" y="6171"/>
                  </a:moveTo>
                  <a:lnTo>
                    <a:pt x="10260" y="7714"/>
                  </a:lnTo>
                  <a:lnTo>
                    <a:pt x="12419" y="7714"/>
                  </a:lnTo>
                  <a:lnTo>
                    <a:pt x="12419" y="6171"/>
                  </a:lnTo>
                  <a:lnTo>
                    <a:pt x="10260" y="6171"/>
                  </a:lnTo>
                  <a:close/>
                </a:path>
                <a:path w="21600" h="21600" extrusionOk="0">
                  <a:moveTo>
                    <a:pt x="12419" y="6171"/>
                  </a:moveTo>
                  <a:lnTo>
                    <a:pt x="12419" y="7714"/>
                  </a:lnTo>
                  <a:lnTo>
                    <a:pt x="14580" y="7714"/>
                  </a:lnTo>
                  <a:lnTo>
                    <a:pt x="14580" y="6171"/>
                  </a:lnTo>
                  <a:lnTo>
                    <a:pt x="12419" y="6171"/>
                  </a:lnTo>
                  <a:close/>
                </a:path>
                <a:path w="21600" h="21600" extrusionOk="0">
                  <a:moveTo>
                    <a:pt x="14580" y="6171"/>
                  </a:moveTo>
                  <a:lnTo>
                    <a:pt x="14580" y="7714"/>
                  </a:lnTo>
                  <a:lnTo>
                    <a:pt x="16740" y="7714"/>
                  </a:lnTo>
                  <a:lnTo>
                    <a:pt x="16740" y="6171"/>
                  </a:lnTo>
                  <a:lnTo>
                    <a:pt x="14580" y="6171"/>
                  </a:lnTo>
                  <a:close/>
                </a:path>
                <a:path w="21600" h="21600" extrusionOk="0">
                  <a:moveTo>
                    <a:pt x="16740" y="6171"/>
                  </a:moveTo>
                  <a:lnTo>
                    <a:pt x="16740" y="7714"/>
                  </a:lnTo>
                  <a:lnTo>
                    <a:pt x="18900" y="7714"/>
                  </a:lnTo>
                  <a:lnTo>
                    <a:pt x="18900" y="6171"/>
                  </a:lnTo>
                  <a:lnTo>
                    <a:pt x="16740" y="6171"/>
                  </a:lnTo>
                  <a:close/>
                </a:path>
                <a:path w="21600" h="21600" extrusionOk="0">
                  <a:moveTo>
                    <a:pt x="18900" y="6171"/>
                  </a:moveTo>
                  <a:lnTo>
                    <a:pt x="18900" y="7714"/>
                  </a:lnTo>
                  <a:lnTo>
                    <a:pt x="21060" y="7714"/>
                  </a:lnTo>
                  <a:lnTo>
                    <a:pt x="21060" y="6171"/>
                  </a:lnTo>
                  <a:lnTo>
                    <a:pt x="18900" y="6171"/>
                  </a:lnTo>
                  <a:close/>
                </a:path>
                <a:path w="21600" h="21600" extrusionOk="0">
                  <a:moveTo>
                    <a:pt x="540" y="7714"/>
                  </a:moveTo>
                  <a:lnTo>
                    <a:pt x="540" y="9257"/>
                  </a:lnTo>
                  <a:lnTo>
                    <a:pt x="2700" y="9257"/>
                  </a:lnTo>
                  <a:lnTo>
                    <a:pt x="2700" y="7714"/>
                  </a:lnTo>
                  <a:lnTo>
                    <a:pt x="540" y="7714"/>
                  </a:lnTo>
                  <a:close/>
                </a:path>
                <a:path w="21600" h="21600" extrusionOk="0">
                  <a:moveTo>
                    <a:pt x="2700" y="7714"/>
                  </a:moveTo>
                  <a:lnTo>
                    <a:pt x="2700" y="9257"/>
                  </a:lnTo>
                  <a:lnTo>
                    <a:pt x="4860" y="9257"/>
                  </a:lnTo>
                  <a:lnTo>
                    <a:pt x="4860" y="7714"/>
                  </a:lnTo>
                  <a:lnTo>
                    <a:pt x="2700" y="7714"/>
                  </a:lnTo>
                  <a:close/>
                </a:path>
                <a:path w="21600" h="21600" extrusionOk="0">
                  <a:moveTo>
                    <a:pt x="4860" y="7714"/>
                  </a:moveTo>
                  <a:lnTo>
                    <a:pt x="4860" y="9257"/>
                  </a:lnTo>
                  <a:lnTo>
                    <a:pt x="7020" y="9257"/>
                  </a:lnTo>
                  <a:lnTo>
                    <a:pt x="7020" y="7714"/>
                  </a:lnTo>
                  <a:lnTo>
                    <a:pt x="4860" y="7714"/>
                  </a:lnTo>
                  <a:close/>
                </a:path>
                <a:path w="21600" h="21600" extrusionOk="0">
                  <a:moveTo>
                    <a:pt x="7020" y="7714"/>
                  </a:moveTo>
                  <a:lnTo>
                    <a:pt x="7020" y="9257"/>
                  </a:lnTo>
                  <a:lnTo>
                    <a:pt x="9180" y="9257"/>
                  </a:lnTo>
                  <a:lnTo>
                    <a:pt x="9180" y="7714"/>
                  </a:lnTo>
                  <a:lnTo>
                    <a:pt x="7020" y="7714"/>
                  </a:lnTo>
                  <a:close/>
                </a:path>
                <a:path w="21600" h="21600" extrusionOk="0">
                  <a:moveTo>
                    <a:pt x="9180" y="7714"/>
                  </a:moveTo>
                  <a:lnTo>
                    <a:pt x="9180" y="9257"/>
                  </a:lnTo>
                  <a:lnTo>
                    <a:pt x="11340" y="9257"/>
                  </a:lnTo>
                  <a:lnTo>
                    <a:pt x="11340" y="7714"/>
                  </a:lnTo>
                  <a:lnTo>
                    <a:pt x="9180" y="7714"/>
                  </a:lnTo>
                  <a:close/>
                </a:path>
                <a:path w="21600" h="21600" extrusionOk="0">
                  <a:moveTo>
                    <a:pt x="11340" y="7714"/>
                  </a:moveTo>
                  <a:lnTo>
                    <a:pt x="11340" y="9257"/>
                  </a:lnTo>
                  <a:lnTo>
                    <a:pt x="13500" y="9257"/>
                  </a:lnTo>
                  <a:lnTo>
                    <a:pt x="13500" y="7714"/>
                  </a:lnTo>
                  <a:lnTo>
                    <a:pt x="11340" y="7714"/>
                  </a:lnTo>
                  <a:close/>
                </a:path>
                <a:path w="21600" h="21600" extrusionOk="0">
                  <a:moveTo>
                    <a:pt x="13500" y="7714"/>
                  </a:moveTo>
                  <a:lnTo>
                    <a:pt x="13500" y="9257"/>
                  </a:lnTo>
                  <a:lnTo>
                    <a:pt x="15660" y="9257"/>
                  </a:lnTo>
                  <a:lnTo>
                    <a:pt x="15660" y="7714"/>
                  </a:lnTo>
                  <a:lnTo>
                    <a:pt x="13500" y="7714"/>
                  </a:lnTo>
                  <a:close/>
                </a:path>
                <a:path w="21600" h="21600" extrusionOk="0">
                  <a:moveTo>
                    <a:pt x="15660" y="7714"/>
                  </a:moveTo>
                  <a:lnTo>
                    <a:pt x="15660" y="9257"/>
                  </a:lnTo>
                  <a:lnTo>
                    <a:pt x="17820" y="9257"/>
                  </a:lnTo>
                  <a:lnTo>
                    <a:pt x="17820" y="7714"/>
                  </a:lnTo>
                  <a:lnTo>
                    <a:pt x="15660" y="7714"/>
                  </a:lnTo>
                  <a:close/>
                </a:path>
                <a:path w="21600" h="21600" extrusionOk="0">
                  <a:moveTo>
                    <a:pt x="17820" y="7714"/>
                  </a:moveTo>
                  <a:lnTo>
                    <a:pt x="17820" y="9257"/>
                  </a:lnTo>
                  <a:lnTo>
                    <a:pt x="19980" y="9257"/>
                  </a:lnTo>
                  <a:lnTo>
                    <a:pt x="19980" y="7714"/>
                  </a:lnTo>
                  <a:lnTo>
                    <a:pt x="17820" y="7714"/>
                  </a:lnTo>
                  <a:close/>
                </a:path>
                <a:path w="21600" h="21600" extrusionOk="0">
                  <a:moveTo>
                    <a:pt x="1620" y="9257"/>
                  </a:moveTo>
                  <a:lnTo>
                    <a:pt x="1620" y="10800"/>
                  </a:lnTo>
                  <a:lnTo>
                    <a:pt x="3779" y="10800"/>
                  </a:lnTo>
                  <a:lnTo>
                    <a:pt x="3779" y="9257"/>
                  </a:lnTo>
                  <a:lnTo>
                    <a:pt x="1620" y="9257"/>
                  </a:lnTo>
                  <a:close/>
                </a:path>
                <a:path w="21600" h="21600" extrusionOk="0">
                  <a:moveTo>
                    <a:pt x="3779" y="9257"/>
                  </a:moveTo>
                  <a:lnTo>
                    <a:pt x="3779" y="10800"/>
                  </a:lnTo>
                  <a:lnTo>
                    <a:pt x="5940" y="10800"/>
                  </a:lnTo>
                  <a:lnTo>
                    <a:pt x="5940" y="9257"/>
                  </a:lnTo>
                  <a:lnTo>
                    <a:pt x="3779" y="9257"/>
                  </a:lnTo>
                  <a:close/>
                </a:path>
                <a:path w="21600" h="21600" extrusionOk="0">
                  <a:moveTo>
                    <a:pt x="5940" y="9257"/>
                  </a:moveTo>
                  <a:lnTo>
                    <a:pt x="5940" y="10800"/>
                  </a:lnTo>
                  <a:lnTo>
                    <a:pt x="8100" y="10800"/>
                  </a:lnTo>
                  <a:lnTo>
                    <a:pt x="8100" y="9257"/>
                  </a:lnTo>
                  <a:lnTo>
                    <a:pt x="5940" y="9257"/>
                  </a:lnTo>
                  <a:close/>
                </a:path>
                <a:path w="21600" h="21600" extrusionOk="0">
                  <a:moveTo>
                    <a:pt x="8100" y="9257"/>
                  </a:moveTo>
                  <a:lnTo>
                    <a:pt x="8100" y="10800"/>
                  </a:lnTo>
                  <a:lnTo>
                    <a:pt x="10260" y="10800"/>
                  </a:lnTo>
                  <a:lnTo>
                    <a:pt x="10260" y="9257"/>
                  </a:lnTo>
                  <a:lnTo>
                    <a:pt x="8100" y="9257"/>
                  </a:lnTo>
                  <a:close/>
                </a:path>
                <a:path w="21600" h="21600" extrusionOk="0">
                  <a:moveTo>
                    <a:pt x="10260" y="9257"/>
                  </a:moveTo>
                  <a:lnTo>
                    <a:pt x="10260" y="10800"/>
                  </a:lnTo>
                  <a:lnTo>
                    <a:pt x="12419" y="10800"/>
                  </a:lnTo>
                  <a:lnTo>
                    <a:pt x="12419" y="9257"/>
                  </a:lnTo>
                  <a:lnTo>
                    <a:pt x="10260" y="9257"/>
                  </a:lnTo>
                  <a:close/>
                </a:path>
                <a:path w="21600" h="21600" extrusionOk="0">
                  <a:moveTo>
                    <a:pt x="12419" y="9257"/>
                  </a:moveTo>
                  <a:lnTo>
                    <a:pt x="12419" y="10800"/>
                  </a:lnTo>
                  <a:lnTo>
                    <a:pt x="14580" y="10800"/>
                  </a:lnTo>
                  <a:lnTo>
                    <a:pt x="14580" y="9257"/>
                  </a:lnTo>
                  <a:lnTo>
                    <a:pt x="12419" y="9257"/>
                  </a:lnTo>
                  <a:close/>
                </a:path>
                <a:path w="21600" h="21600" extrusionOk="0">
                  <a:moveTo>
                    <a:pt x="14580" y="9257"/>
                  </a:moveTo>
                  <a:lnTo>
                    <a:pt x="14580" y="10800"/>
                  </a:lnTo>
                  <a:lnTo>
                    <a:pt x="16740" y="10800"/>
                  </a:lnTo>
                  <a:lnTo>
                    <a:pt x="16740" y="9257"/>
                  </a:lnTo>
                  <a:lnTo>
                    <a:pt x="14580" y="9257"/>
                  </a:lnTo>
                  <a:close/>
                </a:path>
                <a:path w="21600" h="21600" extrusionOk="0">
                  <a:moveTo>
                    <a:pt x="16740" y="9257"/>
                  </a:moveTo>
                  <a:lnTo>
                    <a:pt x="16740" y="10800"/>
                  </a:lnTo>
                  <a:lnTo>
                    <a:pt x="18900" y="10800"/>
                  </a:lnTo>
                  <a:lnTo>
                    <a:pt x="18900" y="9257"/>
                  </a:lnTo>
                  <a:lnTo>
                    <a:pt x="16740" y="9257"/>
                  </a:lnTo>
                  <a:close/>
                </a:path>
                <a:path w="21600" h="21600" extrusionOk="0">
                  <a:moveTo>
                    <a:pt x="18900" y="9257"/>
                  </a:moveTo>
                  <a:lnTo>
                    <a:pt x="18900" y="10800"/>
                  </a:lnTo>
                  <a:lnTo>
                    <a:pt x="21060" y="10800"/>
                  </a:lnTo>
                  <a:lnTo>
                    <a:pt x="21060" y="9257"/>
                  </a:lnTo>
                  <a:lnTo>
                    <a:pt x="18900" y="9257"/>
                  </a:lnTo>
                  <a:close/>
                </a:path>
                <a:path w="21600" h="21600" extrusionOk="0">
                  <a:moveTo>
                    <a:pt x="540" y="10800"/>
                  </a:moveTo>
                  <a:lnTo>
                    <a:pt x="540" y="12342"/>
                  </a:lnTo>
                  <a:lnTo>
                    <a:pt x="2700" y="12342"/>
                  </a:lnTo>
                  <a:lnTo>
                    <a:pt x="2700" y="10800"/>
                  </a:lnTo>
                  <a:lnTo>
                    <a:pt x="540" y="10800"/>
                  </a:lnTo>
                  <a:close/>
                </a:path>
                <a:path w="21600" h="21600" extrusionOk="0">
                  <a:moveTo>
                    <a:pt x="2700" y="10800"/>
                  </a:moveTo>
                  <a:lnTo>
                    <a:pt x="2700" y="12342"/>
                  </a:lnTo>
                  <a:lnTo>
                    <a:pt x="4860" y="12342"/>
                  </a:lnTo>
                  <a:lnTo>
                    <a:pt x="4860" y="10800"/>
                  </a:lnTo>
                  <a:lnTo>
                    <a:pt x="2700" y="10800"/>
                  </a:lnTo>
                  <a:close/>
                </a:path>
                <a:path w="21600" h="21600" extrusionOk="0">
                  <a:moveTo>
                    <a:pt x="4860" y="10800"/>
                  </a:moveTo>
                  <a:lnTo>
                    <a:pt x="4860" y="12342"/>
                  </a:lnTo>
                  <a:lnTo>
                    <a:pt x="7020" y="12342"/>
                  </a:lnTo>
                  <a:lnTo>
                    <a:pt x="7020" y="10800"/>
                  </a:lnTo>
                  <a:lnTo>
                    <a:pt x="4860" y="10800"/>
                  </a:lnTo>
                  <a:close/>
                </a:path>
                <a:path w="21600" h="21600" extrusionOk="0">
                  <a:moveTo>
                    <a:pt x="7020" y="10800"/>
                  </a:moveTo>
                  <a:lnTo>
                    <a:pt x="7020" y="12342"/>
                  </a:lnTo>
                  <a:lnTo>
                    <a:pt x="9180" y="12342"/>
                  </a:lnTo>
                  <a:lnTo>
                    <a:pt x="9180" y="10800"/>
                  </a:lnTo>
                  <a:lnTo>
                    <a:pt x="7020" y="10800"/>
                  </a:lnTo>
                  <a:close/>
                </a:path>
                <a:path w="21600" h="21600" extrusionOk="0">
                  <a:moveTo>
                    <a:pt x="9180" y="10800"/>
                  </a:moveTo>
                  <a:lnTo>
                    <a:pt x="9180" y="12342"/>
                  </a:lnTo>
                  <a:lnTo>
                    <a:pt x="11340" y="12342"/>
                  </a:lnTo>
                  <a:lnTo>
                    <a:pt x="11340" y="10800"/>
                  </a:lnTo>
                  <a:lnTo>
                    <a:pt x="9180" y="10800"/>
                  </a:lnTo>
                  <a:close/>
                </a:path>
                <a:path w="21600" h="21600" extrusionOk="0">
                  <a:moveTo>
                    <a:pt x="11340" y="10800"/>
                  </a:moveTo>
                  <a:lnTo>
                    <a:pt x="11340" y="12342"/>
                  </a:lnTo>
                  <a:lnTo>
                    <a:pt x="13500" y="12342"/>
                  </a:lnTo>
                  <a:lnTo>
                    <a:pt x="13500" y="10800"/>
                  </a:lnTo>
                  <a:lnTo>
                    <a:pt x="11340" y="10800"/>
                  </a:lnTo>
                  <a:close/>
                </a:path>
                <a:path w="21600" h="21600" extrusionOk="0">
                  <a:moveTo>
                    <a:pt x="13500" y="10800"/>
                  </a:moveTo>
                  <a:lnTo>
                    <a:pt x="13500" y="12342"/>
                  </a:lnTo>
                  <a:lnTo>
                    <a:pt x="15660" y="12342"/>
                  </a:lnTo>
                  <a:lnTo>
                    <a:pt x="15660" y="10800"/>
                  </a:lnTo>
                  <a:lnTo>
                    <a:pt x="13500" y="10800"/>
                  </a:lnTo>
                  <a:close/>
                </a:path>
                <a:path w="21600" h="21600" extrusionOk="0">
                  <a:moveTo>
                    <a:pt x="15660" y="10800"/>
                  </a:moveTo>
                  <a:lnTo>
                    <a:pt x="15660" y="12342"/>
                  </a:lnTo>
                  <a:lnTo>
                    <a:pt x="17820" y="12342"/>
                  </a:lnTo>
                  <a:lnTo>
                    <a:pt x="17820" y="10800"/>
                  </a:lnTo>
                  <a:lnTo>
                    <a:pt x="15660" y="10800"/>
                  </a:lnTo>
                  <a:close/>
                </a:path>
                <a:path w="21600" h="21600" extrusionOk="0">
                  <a:moveTo>
                    <a:pt x="17820" y="10800"/>
                  </a:moveTo>
                  <a:lnTo>
                    <a:pt x="17820" y="12342"/>
                  </a:lnTo>
                  <a:lnTo>
                    <a:pt x="19980" y="12342"/>
                  </a:lnTo>
                  <a:lnTo>
                    <a:pt x="19980" y="10800"/>
                  </a:lnTo>
                  <a:lnTo>
                    <a:pt x="17820" y="10800"/>
                  </a:lnTo>
                  <a:close/>
                </a:path>
                <a:path w="21600" h="21600" extrusionOk="0">
                  <a:moveTo>
                    <a:pt x="1620" y="12342"/>
                  </a:moveTo>
                  <a:lnTo>
                    <a:pt x="1620" y="13885"/>
                  </a:lnTo>
                  <a:lnTo>
                    <a:pt x="3779" y="13885"/>
                  </a:lnTo>
                  <a:lnTo>
                    <a:pt x="3779" y="12342"/>
                  </a:lnTo>
                  <a:lnTo>
                    <a:pt x="1620" y="12342"/>
                  </a:lnTo>
                  <a:close/>
                </a:path>
                <a:path w="21600" h="21600" extrusionOk="0">
                  <a:moveTo>
                    <a:pt x="3779" y="12342"/>
                  </a:moveTo>
                  <a:lnTo>
                    <a:pt x="3779" y="13885"/>
                  </a:lnTo>
                  <a:lnTo>
                    <a:pt x="5940" y="13885"/>
                  </a:lnTo>
                  <a:lnTo>
                    <a:pt x="5940" y="12342"/>
                  </a:lnTo>
                  <a:lnTo>
                    <a:pt x="3779" y="12342"/>
                  </a:lnTo>
                  <a:close/>
                </a:path>
                <a:path w="21600" h="21600" extrusionOk="0">
                  <a:moveTo>
                    <a:pt x="5940" y="12342"/>
                  </a:moveTo>
                  <a:lnTo>
                    <a:pt x="5940" y="13885"/>
                  </a:lnTo>
                  <a:lnTo>
                    <a:pt x="8100" y="13885"/>
                  </a:lnTo>
                  <a:lnTo>
                    <a:pt x="8100" y="12342"/>
                  </a:lnTo>
                  <a:lnTo>
                    <a:pt x="5940" y="12342"/>
                  </a:lnTo>
                  <a:close/>
                </a:path>
                <a:path w="21600" h="21600" extrusionOk="0">
                  <a:moveTo>
                    <a:pt x="8100" y="12342"/>
                  </a:moveTo>
                  <a:lnTo>
                    <a:pt x="8100" y="13885"/>
                  </a:lnTo>
                  <a:lnTo>
                    <a:pt x="10260" y="13885"/>
                  </a:lnTo>
                  <a:lnTo>
                    <a:pt x="10260" y="12342"/>
                  </a:lnTo>
                  <a:lnTo>
                    <a:pt x="8100" y="12342"/>
                  </a:lnTo>
                  <a:close/>
                </a:path>
                <a:path w="21600" h="21600" extrusionOk="0">
                  <a:moveTo>
                    <a:pt x="10260" y="12342"/>
                  </a:moveTo>
                  <a:lnTo>
                    <a:pt x="10260" y="13885"/>
                  </a:lnTo>
                  <a:lnTo>
                    <a:pt x="12419" y="13885"/>
                  </a:lnTo>
                  <a:lnTo>
                    <a:pt x="12419" y="12342"/>
                  </a:lnTo>
                  <a:lnTo>
                    <a:pt x="10260" y="12342"/>
                  </a:lnTo>
                  <a:close/>
                </a:path>
                <a:path w="21600" h="21600" extrusionOk="0">
                  <a:moveTo>
                    <a:pt x="12419" y="12342"/>
                  </a:moveTo>
                  <a:lnTo>
                    <a:pt x="12419" y="13885"/>
                  </a:lnTo>
                  <a:lnTo>
                    <a:pt x="14580" y="13885"/>
                  </a:lnTo>
                  <a:lnTo>
                    <a:pt x="14580" y="12342"/>
                  </a:lnTo>
                  <a:lnTo>
                    <a:pt x="12419" y="12342"/>
                  </a:lnTo>
                  <a:close/>
                </a:path>
                <a:path w="21600" h="21600" extrusionOk="0">
                  <a:moveTo>
                    <a:pt x="14580" y="12342"/>
                  </a:moveTo>
                  <a:lnTo>
                    <a:pt x="14580" y="13885"/>
                  </a:lnTo>
                  <a:lnTo>
                    <a:pt x="16740" y="13885"/>
                  </a:lnTo>
                  <a:lnTo>
                    <a:pt x="16740" y="12342"/>
                  </a:lnTo>
                  <a:lnTo>
                    <a:pt x="14580" y="12342"/>
                  </a:lnTo>
                  <a:close/>
                </a:path>
                <a:path w="21600" h="21600" extrusionOk="0">
                  <a:moveTo>
                    <a:pt x="16740" y="12342"/>
                  </a:moveTo>
                  <a:lnTo>
                    <a:pt x="16740" y="13885"/>
                  </a:lnTo>
                  <a:lnTo>
                    <a:pt x="18900" y="13885"/>
                  </a:lnTo>
                  <a:lnTo>
                    <a:pt x="18900" y="12342"/>
                  </a:lnTo>
                  <a:lnTo>
                    <a:pt x="16740" y="12342"/>
                  </a:lnTo>
                  <a:close/>
                </a:path>
                <a:path w="21600" h="21600" extrusionOk="0">
                  <a:moveTo>
                    <a:pt x="18900" y="12342"/>
                  </a:moveTo>
                  <a:lnTo>
                    <a:pt x="18900" y="13885"/>
                  </a:lnTo>
                  <a:lnTo>
                    <a:pt x="21060" y="13885"/>
                  </a:lnTo>
                  <a:lnTo>
                    <a:pt x="21060" y="12342"/>
                  </a:lnTo>
                  <a:lnTo>
                    <a:pt x="18900" y="12342"/>
                  </a:lnTo>
                  <a:close/>
                </a:path>
                <a:path w="21600" h="21600" extrusionOk="0">
                  <a:moveTo>
                    <a:pt x="540" y="13885"/>
                  </a:moveTo>
                  <a:lnTo>
                    <a:pt x="540" y="15428"/>
                  </a:lnTo>
                  <a:lnTo>
                    <a:pt x="2700" y="15428"/>
                  </a:lnTo>
                  <a:lnTo>
                    <a:pt x="2700" y="13885"/>
                  </a:lnTo>
                  <a:lnTo>
                    <a:pt x="540" y="13885"/>
                  </a:lnTo>
                  <a:close/>
                </a:path>
                <a:path w="21600" h="21600" extrusionOk="0">
                  <a:moveTo>
                    <a:pt x="2700" y="13885"/>
                  </a:moveTo>
                  <a:lnTo>
                    <a:pt x="2700" y="15428"/>
                  </a:lnTo>
                  <a:lnTo>
                    <a:pt x="4860" y="15428"/>
                  </a:lnTo>
                  <a:lnTo>
                    <a:pt x="4860" y="13885"/>
                  </a:lnTo>
                  <a:lnTo>
                    <a:pt x="2700" y="13885"/>
                  </a:lnTo>
                  <a:close/>
                </a:path>
                <a:path w="21600" h="21600" extrusionOk="0">
                  <a:moveTo>
                    <a:pt x="4860" y="13885"/>
                  </a:moveTo>
                  <a:lnTo>
                    <a:pt x="4860" y="15428"/>
                  </a:lnTo>
                  <a:lnTo>
                    <a:pt x="7020" y="15428"/>
                  </a:lnTo>
                  <a:lnTo>
                    <a:pt x="7020" y="13885"/>
                  </a:lnTo>
                  <a:lnTo>
                    <a:pt x="4860" y="13885"/>
                  </a:lnTo>
                  <a:close/>
                </a:path>
                <a:path w="21600" h="21600" extrusionOk="0">
                  <a:moveTo>
                    <a:pt x="7020" y="13885"/>
                  </a:moveTo>
                  <a:lnTo>
                    <a:pt x="7020" y="15428"/>
                  </a:lnTo>
                  <a:lnTo>
                    <a:pt x="9180" y="15428"/>
                  </a:lnTo>
                  <a:lnTo>
                    <a:pt x="9180" y="13885"/>
                  </a:lnTo>
                  <a:lnTo>
                    <a:pt x="7020" y="13885"/>
                  </a:lnTo>
                  <a:close/>
                </a:path>
                <a:path w="21600" h="21600" extrusionOk="0">
                  <a:moveTo>
                    <a:pt x="9180" y="13885"/>
                  </a:moveTo>
                  <a:lnTo>
                    <a:pt x="9180" y="15428"/>
                  </a:lnTo>
                  <a:lnTo>
                    <a:pt x="11340" y="15428"/>
                  </a:lnTo>
                  <a:lnTo>
                    <a:pt x="11340" y="13885"/>
                  </a:lnTo>
                  <a:lnTo>
                    <a:pt x="9180" y="13885"/>
                  </a:lnTo>
                  <a:close/>
                </a:path>
                <a:path w="21600" h="21600" extrusionOk="0">
                  <a:moveTo>
                    <a:pt x="11340" y="13885"/>
                  </a:moveTo>
                  <a:lnTo>
                    <a:pt x="11340" y="15428"/>
                  </a:lnTo>
                  <a:lnTo>
                    <a:pt x="13500" y="15428"/>
                  </a:lnTo>
                  <a:lnTo>
                    <a:pt x="13500" y="13885"/>
                  </a:lnTo>
                  <a:lnTo>
                    <a:pt x="11340" y="13885"/>
                  </a:lnTo>
                  <a:close/>
                </a:path>
                <a:path w="21600" h="21600" extrusionOk="0">
                  <a:moveTo>
                    <a:pt x="13500" y="13885"/>
                  </a:moveTo>
                  <a:lnTo>
                    <a:pt x="13500" y="15428"/>
                  </a:lnTo>
                  <a:lnTo>
                    <a:pt x="15660" y="15428"/>
                  </a:lnTo>
                  <a:lnTo>
                    <a:pt x="15660" y="13885"/>
                  </a:lnTo>
                  <a:lnTo>
                    <a:pt x="13500" y="13885"/>
                  </a:lnTo>
                  <a:close/>
                </a:path>
                <a:path w="21600" h="21600" extrusionOk="0">
                  <a:moveTo>
                    <a:pt x="15660" y="13885"/>
                  </a:moveTo>
                  <a:lnTo>
                    <a:pt x="15660" y="15428"/>
                  </a:lnTo>
                  <a:lnTo>
                    <a:pt x="17820" y="15428"/>
                  </a:lnTo>
                  <a:lnTo>
                    <a:pt x="17820" y="13885"/>
                  </a:lnTo>
                  <a:lnTo>
                    <a:pt x="15660" y="13885"/>
                  </a:lnTo>
                  <a:close/>
                </a:path>
                <a:path w="21600" h="21600" extrusionOk="0">
                  <a:moveTo>
                    <a:pt x="17820" y="13885"/>
                  </a:moveTo>
                  <a:lnTo>
                    <a:pt x="17820" y="15428"/>
                  </a:lnTo>
                  <a:lnTo>
                    <a:pt x="19980" y="15428"/>
                  </a:lnTo>
                  <a:lnTo>
                    <a:pt x="19980" y="13885"/>
                  </a:lnTo>
                  <a:lnTo>
                    <a:pt x="17820" y="13885"/>
                  </a:lnTo>
                  <a:close/>
                </a:path>
                <a:path w="21600" h="21600" extrusionOk="0">
                  <a:moveTo>
                    <a:pt x="1620" y="15428"/>
                  </a:moveTo>
                  <a:lnTo>
                    <a:pt x="1620" y="16971"/>
                  </a:lnTo>
                  <a:lnTo>
                    <a:pt x="3779" y="16971"/>
                  </a:lnTo>
                  <a:lnTo>
                    <a:pt x="3779" y="15428"/>
                  </a:lnTo>
                  <a:lnTo>
                    <a:pt x="1620" y="15428"/>
                  </a:lnTo>
                  <a:close/>
                </a:path>
                <a:path w="21600" h="21600" extrusionOk="0">
                  <a:moveTo>
                    <a:pt x="3779" y="15428"/>
                  </a:moveTo>
                  <a:lnTo>
                    <a:pt x="3779" y="16971"/>
                  </a:lnTo>
                  <a:lnTo>
                    <a:pt x="5940" y="16971"/>
                  </a:lnTo>
                  <a:lnTo>
                    <a:pt x="5940" y="15428"/>
                  </a:lnTo>
                  <a:lnTo>
                    <a:pt x="3779" y="15428"/>
                  </a:lnTo>
                  <a:close/>
                </a:path>
                <a:path w="21600" h="21600" extrusionOk="0">
                  <a:moveTo>
                    <a:pt x="5940" y="15428"/>
                  </a:moveTo>
                  <a:lnTo>
                    <a:pt x="5940" y="16971"/>
                  </a:lnTo>
                  <a:lnTo>
                    <a:pt x="8100" y="16971"/>
                  </a:lnTo>
                  <a:lnTo>
                    <a:pt x="8100" y="15428"/>
                  </a:lnTo>
                  <a:lnTo>
                    <a:pt x="5940" y="15428"/>
                  </a:lnTo>
                  <a:close/>
                </a:path>
                <a:path w="21600" h="21600" extrusionOk="0">
                  <a:moveTo>
                    <a:pt x="8100" y="15428"/>
                  </a:moveTo>
                  <a:lnTo>
                    <a:pt x="8100" y="16971"/>
                  </a:lnTo>
                  <a:lnTo>
                    <a:pt x="10260" y="16971"/>
                  </a:lnTo>
                  <a:lnTo>
                    <a:pt x="10260" y="15428"/>
                  </a:lnTo>
                  <a:lnTo>
                    <a:pt x="8100" y="15428"/>
                  </a:lnTo>
                  <a:close/>
                </a:path>
                <a:path w="21600" h="21600" extrusionOk="0">
                  <a:moveTo>
                    <a:pt x="10260" y="15428"/>
                  </a:moveTo>
                  <a:lnTo>
                    <a:pt x="10260" y="16971"/>
                  </a:lnTo>
                  <a:lnTo>
                    <a:pt x="12419" y="16971"/>
                  </a:lnTo>
                  <a:lnTo>
                    <a:pt x="12419" y="15428"/>
                  </a:lnTo>
                  <a:lnTo>
                    <a:pt x="10260" y="15428"/>
                  </a:lnTo>
                  <a:close/>
                </a:path>
                <a:path w="21600" h="21600" extrusionOk="0">
                  <a:moveTo>
                    <a:pt x="12419" y="15428"/>
                  </a:moveTo>
                  <a:lnTo>
                    <a:pt x="12419" y="16971"/>
                  </a:lnTo>
                  <a:lnTo>
                    <a:pt x="14580" y="16971"/>
                  </a:lnTo>
                  <a:lnTo>
                    <a:pt x="14580" y="15428"/>
                  </a:lnTo>
                  <a:lnTo>
                    <a:pt x="12419" y="15428"/>
                  </a:lnTo>
                  <a:close/>
                </a:path>
                <a:path w="21600" h="21600" extrusionOk="0">
                  <a:moveTo>
                    <a:pt x="14580" y="15428"/>
                  </a:moveTo>
                  <a:lnTo>
                    <a:pt x="14580" y="16971"/>
                  </a:lnTo>
                  <a:lnTo>
                    <a:pt x="16740" y="16971"/>
                  </a:lnTo>
                  <a:lnTo>
                    <a:pt x="16740" y="15428"/>
                  </a:lnTo>
                  <a:lnTo>
                    <a:pt x="14580" y="15428"/>
                  </a:lnTo>
                  <a:close/>
                </a:path>
                <a:path w="21600" h="21600" extrusionOk="0">
                  <a:moveTo>
                    <a:pt x="16740" y="15428"/>
                  </a:moveTo>
                  <a:lnTo>
                    <a:pt x="16740" y="16971"/>
                  </a:lnTo>
                  <a:lnTo>
                    <a:pt x="18900" y="16971"/>
                  </a:lnTo>
                  <a:lnTo>
                    <a:pt x="18900" y="15428"/>
                  </a:lnTo>
                  <a:lnTo>
                    <a:pt x="16740" y="15428"/>
                  </a:lnTo>
                  <a:close/>
                </a:path>
                <a:path w="21600" h="21600" extrusionOk="0">
                  <a:moveTo>
                    <a:pt x="18900" y="15428"/>
                  </a:moveTo>
                  <a:lnTo>
                    <a:pt x="18900" y="16971"/>
                  </a:lnTo>
                  <a:lnTo>
                    <a:pt x="21060" y="16971"/>
                  </a:lnTo>
                  <a:lnTo>
                    <a:pt x="21060" y="15428"/>
                  </a:lnTo>
                  <a:lnTo>
                    <a:pt x="18900" y="15428"/>
                  </a:lnTo>
                  <a:close/>
                </a:path>
                <a:path w="21600" h="21600" extrusionOk="0">
                  <a:moveTo>
                    <a:pt x="540" y="16971"/>
                  </a:moveTo>
                  <a:lnTo>
                    <a:pt x="540" y="18514"/>
                  </a:lnTo>
                  <a:lnTo>
                    <a:pt x="2700" y="18514"/>
                  </a:lnTo>
                  <a:lnTo>
                    <a:pt x="2700" y="16971"/>
                  </a:lnTo>
                  <a:lnTo>
                    <a:pt x="540" y="16971"/>
                  </a:lnTo>
                  <a:close/>
                </a:path>
                <a:path w="21600" h="21600" extrusionOk="0">
                  <a:moveTo>
                    <a:pt x="2700" y="16971"/>
                  </a:moveTo>
                  <a:lnTo>
                    <a:pt x="2700" y="18514"/>
                  </a:lnTo>
                  <a:lnTo>
                    <a:pt x="4860" y="18514"/>
                  </a:lnTo>
                  <a:lnTo>
                    <a:pt x="4860" y="16971"/>
                  </a:lnTo>
                  <a:lnTo>
                    <a:pt x="2700" y="16971"/>
                  </a:lnTo>
                  <a:close/>
                </a:path>
                <a:path w="21600" h="21600" extrusionOk="0">
                  <a:moveTo>
                    <a:pt x="4860" y="16971"/>
                  </a:moveTo>
                  <a:lnTo>
                    <a:pt x="4860" y="18514"/>
                  </a:lnTo>
                  <a:lnTo>
                    <a:pt x="7020" y="18514"/>
                  </a:lnTo>
                  <a:lnTo>
                    <a:pt x="7020" y="16971"/>
                  </a:lnTo>
                  <a:lnTo>
                    <a:pt x="4860" y="16971"/>
                  </a:lnTo>
                  <a:close/>
                </a:path>
                <a:path w="21600" h="21600" extrusionOk="0">
                  <a:moveTo>
                    <a:pt x="7020" y="16971"/>
                  </a:moveTo>
                  <a:lnTo>
                    <a:pt x="7020" y="18514"/>
                  </a:lnTo>
                  <a:lnTo>
                    <a:pt x="9180" y="18514"/>
                  </a:lnTo>
                  <a:lnTo>
                    <a:pt x="9180" y="16971"/>
                  </a:lnTo>
                  <a:lnTo>
                    <a:pt x="7020" y="16971"/>
                  </a:lnTo>
                  <a:close/>
                </a:path>
                <a:path w="21600" h="21600" extrusionOk="0">
                  <a:moveTo>
                    <a:pt x="9180" y="16971"/>
                  </a:moveTo>
                  <a:lnTo>
                    <a:pt x="9180" y="18514"/>
                  </a:lnTo>
                  <a:lnTo>
                    <a:pt x="11340" y="18514"/>
                  </a:lnTo>
                  <a:lnTo>
                    <a:pt x="11340" y="16971"/>
                  </a:lnTo>
                  <a:lnTo>
                    <a:pt x="9180" y="16971"/>
                  </a:lnTo>
                  <a:close/>
                </a:path>
                <a:path w="21600" h="21600" extrusionOk="0">
                  <a:moveTo>
                    <a:pt x="11340" y="16971"/>
                  </a:moveTo>
                  <a:lnTo>
                    <a:pt x="11340" y="18514"/>
                  </a:lnTo>
                  <a:lnTo>
                    <a:pt x="13500" y="18514"/>
                  </a:lnTo>
                  <a:lnTo>
                    <a:pt x="13500" y="16971"/>
                  </a:lnTo>
                  <a:lnTo>
                    <a:pt x="11340" y="16971"/>
                  </a:lnTo>
                  <a:close/>
                </a:path>
                <a:path w="21600" h="21600" extrusionOk="0">
                  <a:moveTo>
                    <a:pt x="13500" y="16971"/>
                  </a:moveTo>
                  <a:lnTo>
                    <a:pt x="13500" y="18514"/>
                  </a:lnTo>
                  <a:lnTo>
                    <a:pt x="15660" y="18514"/>
                  </a:lnTo>
                  <a:lnTo>
                    <a:pt x="15660" y="16971"/>
                  </a:lnTo>
                  <a:lnTo>
                    <a:pt x="13500" y="16971"/>
                  </a:lnTo>
                  <a:close/>
                </a:path>
                <a:path w="21600" h="21600" extrusionOk="0">
                  <a:moveTo>
                    <a:pt x="15660" y="16971"/>
                  </a:moveTo>
                  <a:lnTo>
                    <a:pt x="15660" y="18514"/>
                  </a:lnTo>
                  <a:lnTo>
                    <a:pt x="17820" y="18514"/>
                  </a:lnTo>
                  <a:lnTo>
                    <a:pt x="17820" y="16971"/>
                  </a:lnTo>
                  <a:lnTo>
                    <a:pt x="15660" y="16971"/>
                  </a:lnTo>
                  <a:close/>
                </a:path>
                <a:path w="21600" h="21600" extrusionOk="0">
                  <a:moveTo>
                    <a:pt x="17820" y="16971"/>
                  </a:moveTo>
                  <a:lnTo>
                    <a:pt x="17820" y="18514"/>
                  </a:lnTo>
                  <a:lnTo>
                    <a:pt x="19980" y="18514"/>
                  </a:lnTo>
                  <a:lnTo>
                    <a:pt x="19980" y="16971"/>
                  </a:lnTo>
                  <a:lnTo>
                    <a:pt x="17820" y="16971"/>
                  </a:lnTo>
                  <a:close/>
                </a:path>
                <a:path w="21600" h="21600" extrusionOk="0">
                  <a:moveTo>
                    <a:pt x="1620" y="18514"/>
                  </a:moveTo>
                  <a:lnTo>
                    <a:pt x="1620" y="20057"/>
                  </a:lnTo>
                  <a:lnTo>
                    <a:pt x="3779" y="20057"/>
                  </a:lnTo>
                  <a:lnTo>
                    <a:pt x="3779" y="18514"/>
                  </a:lnTo>
                  <a:lnTo>
                    <a:pt x="1620" y="18514"/>
                  </a:lnTo>
                  <a:close/>
                </a:path>
                <a:path w="21600" h="21600" extrusionOk="0">
                  <a:moveTo>
                    <a:pt x="3779" y="18514"/>
                  </a:moveTo>
                  <a:lnTo>
                    <a:pt x="3779" y="20057"/>
                  </a:lnTo>
                  <a:lnTo>
                    <a:pt x="5940" y="20057"/>
                  </a:lnTo>
                  <a:lnTo>
                    <a:pt x="5940" y="18514"/>
                  </a:lnTo>
                  <a:lnTo>
                    <a:pt x="3779" y="18514"/>
                  </a:lnTo>
                  <a:close/>
                </a:path>
                <a:path w="21600" h="21600" extrusionOk="0">
                  <a:moveTo>
                    <a:pt x="5940" y="18514"/>
                  </a:moveTo>
                  <a:lnTo>
                    <a:pt x="5940" y="20057"/>
                  </a:lnTo>
                  <a:lnTo>
                    <a:pt x="8100" y="20057"/>
                  </a:lnTo>
                  <a:lnTo>
                    <a:pt x="8100" y="18514"/>
                  </a:lnTo>
                  <a:lnTo>
                    <a:pt x="5940" y="18514"/>
                  </a:lnTo>
                  <a:close/>
                </a:path>
                <a:path w="21600" h="21600" extrusionOk="0">
                  <a:moveTo>
                    <a:pt x="8100" y="18514"/>
                  </a:moveTo>
                  <a:lnTo>
                    <a:pt x="8100" y="20057"/>
                  </a:lnTo>
                  <a:lnTo>
                    <a:pt x="10260" y="20057"/>
                  </a:lnTo>
                  <a:lnTo>
                    <a:pt x="10260" y="18514"/>
                  </a:lnTo>
                  <a:lnTo>
                    <a:pt x="8100" y="18514"/>
                  </a:lnTo>
                  <a:close/>
                </a:path>
                <a:path w="21600" h="21600" extrusionOk="0">
                  <a:moveTo>
                    <a:pt x="10260" y="18514"/>
                  </a:moveTo>
                  <a:lnTo>
                    <a:pt x="10260" y="20057"/>
                  </a:lnTo>
                  <a:lnTo>
                    <a:pt x="12419" y="20057"/>
                  </a:lnTo>
                  <a:lnTo>
                    <a:pt x="12419" y="18514"/>
                  </a:lnTo>
                  <a:lnTo>
                    <a:pt x="10260" y="18514"/>
                  </a:lnTo>
                  <a:close/>
                </a:path>
                <a:path w="21600" h="21600" extrusionOk="0">
                  <a:moveTo>
                    <a:pt x="12419" y="18514"/>
                  </a:moveTo>
                  <a:lnTo>
                    <a:pt x="12419" y="20057"/>
                  </a:lnTo>
                  <a:lnTo>
                    <a:pt x="14580" y="20057"/>
                  </a:lnTo>
                  <a:lnTo>
                    <a:pt x="14580" y="18514"/>
                  </a:lnTo>
                  <a:lnTo>
                    <a:pt x="12419" y="18514"/>
                  </a:lnTo>
                  <a:close/>
                </a:path>
                <a:path w="21600" h="21600" extrusionOk="0">
                  <a:moveTo>
                    <a:pt x="14580" y="18514"/>
                  </a:moveTo>
                  <a:lnTo>
                    <a:pt x="14580" y="20057"/>
                  </a:lnTo>
                  <a:lnTo>
                    <a:pt x="16740" y="20057"/>
                  </a:lnTo>
                  <a:lnTo>
                    <a:pt x="16740" y="18514"/>
                  </a:lnTo>
                  <a:lnTo>
                    <a:pt x="14580" y="18514"/>
                  </a:lnTo>
                  <a:close/>
                </a:path>
                <a:path w="21600" h="21600" extrusionOk="0">
                  <a:moveTo>
                    <a:pt x="16740" y="18514"/>
                  </a:moveTo>
                  <a:lnTo>
                    <a:pt x="16740" y="20057"/>
                  </a:lnTo>
                  <a:lnTo>
                    <a:pt x="18900" y="20057"/>
                  </a:lnTo>
                  <a:lnTo>
                    <a:pt x="18900" y="18514"/>
                  </a:lnTo>
                  <a:lnTo>
                    <a:pt x="16740" y="18514"/>
                  </a:lnTo>
                  <a:close/>
                </a:path>
                <a:path w="21600" h="21600" extrusionOk="0">
                  <a:moveTo>
                    <a:pt x="18900" y="18514"/>
                  </a:moveTo>
                  <a:lnTo>
                    <a:pt x="18900" y="20057"/>
                  </a:lnTo>
                  <a:lnTo>
                    <a:pt x="21060" y="20057"/>
                  </a:lnTo>
                  <a:lnTo>
                    <a:pt x="21060" y="18514"/>
                  </a:lnTo>
                  <a:lnTo>
                    <a:pt x="18900" y="18514"/>
                  </a:lnTo>
                  <a:close/>
                </a:path>
                <a:path w="21600" h="21600" extrusionOk="0">
                  <a:moveTo>
                    <a:pt x="540" y="20057"/>
                  </a:moveTo>
                  <a:lnTo>
                    <a:pt x="540" y="21600"/>
                  </a:lnTo>
                  <a:lnTo>
                    <a:pt x="2700" y="21600"/>
                  </a:lnTo>
                  <a:lnTo>
                    <a:pt x="2700" y="20057"/>
                  </a:lnTo>
                  <a:lnTo>
                    <a:pt x="540" y="20057"/>
                  </a:lnTo>
                  <a:close/>
                </a:path>
                <a:path w="21600" h="21600" extrusionOk="0">
                  <a:moveTo>
                    <a:pt x="2700" y="20057"/>
                  </a:moveTo>
                  <a:lnTo>
                    <a:pt x="2700" y="21600"/>
                  </a:lnTo>
                  <a:lnTo>
                    <a:pt x="4860" y="21600"/>
                  </a:lnTo>
                  <a:lnTo>
                    <a:pt x="4860" y="20057"/>
                  </a:lnTo>
                  <a:lnTo>
                    <a:pt x="2700" y="20057"/>
                  </a:lnTo>
                  <a:close/>
                </a:path>
                <a:path w="21600" h="21600" extrusionOk="0">
                  <a:moveTo>
                    <a:pt x="4860" y="20057"/>
                  </a:moveTo>
                  <a:lnTo>
                    <a:pt x="4860" y="21600"/>
                  </a:lnTo>
                  <a:lnTo>
                    <a:pt x="7020" y="21600"/>
                  </a:lnTo>
                  <a:lnTo>
                    <a:pt x="7020" y="20057"/>
                  </a:lnTo>
                  <a:lnTo>
                    <a:pt x="4860" y="20057"/>
                  </a:lnTo>
                  <a:close/>
                </a:path>
                <a:path w="21600" h="21600" extrusionOk="0">
                  <a:moveTo>
                    <a:pt x="7020" y="20057"/>
                  </a:moveTo>
                  <a:lnTo>
                    <a:pt x="7020" y="21600"/>
                  </a:lnTo>
                  <a:lnTo>
                    <a:pt x="9180" y="21600"/>
                  </a:lnTo>
                  <a:lnTo>
                    <a:pt x="9180" y="20057"/>
                  </a:lnTo>
                  <a:lnTo>
                    <a:pt x="7020" y="20057"/>
                  </a:lnTo>
                  <a:close/>
                </a:path>
                <a:path w="21600" h="21600" extrusionOk="0">
                  <a:moveTo>
                    <a:pt x="9180" y="20057"/>
                  </a:moveTo>
                  <a:lnTo>
                    <a:pt x="9180" y="21600"/>
                  </a:lnTo>
                  <a:lnTo>
                    <a:pt x="11340" y="21600"/>
                  </a:lnTo>
                  <a:lnTo>
                    <a:pt x="11340" y="20057"/>
                  </a:lnTo>
                  <a:lnTo>
                    <a:pt x="9180" y="20057"/>
                  </a:lnTo>
                  <a:close/>
                </a:path>
                <a:path w="21600" h="21600" extrusionOk="0">
                  <a:moveTo>
                    <a:pt x="11340" y="20057"/>
                  </a:moveTo>
                  <a:lnTo>
                    <a:pt x="11340" y="21600"/>
                  </a:lnTo>
                  <a:lnTo>
                    <a:pt x="13500" y="21600"/>
                  </a:lnTo>
                  <a:lnTo>
                    <a:pt x="13500" y="20057"/>
                  </a:lnTo>
                  <a:lnTo>
                    <a:pt x="11340" y="20057"/>
                  </a:lnTo>
                  <a:close/>
                </a:path>
                <a:path w="21600" h="21600" extrusionOk="0">
                  <a:moveTo>
                    <a:pt x="13500" y="20057"/>
                  </a:moveTo>
                  <a:lnTo>
                    <a:pt x="13500" y="21600"/>
                  </a:lnTo>
                  <a:lnTo>
                    <a:pt x="15660" y="21600"/>
                  </a:lnTo>
                  <a:lnTo>
                    <a:pt x="15660" y="20057"/>
                  </a:lnTo>
                  <a:lnTo>
                    <a:pt x="13500" y="20057"/>
                  </a:lnTo>
                  <a:close/>
                </a:path>
                <a:path w="21600" h="21600" extrusionOk="0">
                  <a:moveTo>
                    <a:pt x="15660" y="20057"/>
                  </a:moveTo>
                  <a:lnTo>
                    <a:pt x="15660" y="21600"/>
                  </a:lnTo>
                  <a:lnTo>
                    <a:pt x="17820" y="21600"/>
                  </a:lnTo>
                  <a:lnTo>
                    <a:pt x="17820" y="20057"/>
                  </a:lnTo>
                  <a:lnTo>
                    <a:pt x="15660" y="20057"/>
                  </a:lnTo>
                  <a:close/>
                </a:path>
                <a:path w="21600" h="21600" extrusionOk="0">
                  <a:moveTo>
                    <a:pt x="17820" y="20057"/>
                  </a:moveTo>
                  <a:lnTo>
                    <a:pt x="17820" y="21600"/>
                  </a:lnTo>
                  <a:lnTo>
                    <a:pt x="19980" y="21600"/>
                  </a:lnTo>
                  <a:lnTo>
                    <a:pt x="19980" y="20057"/>
                  </a:lnTo>
                  <a:lnTo>
                    <a:pt x="17820" y="20057"/>
                  </a:lnTo>
                  <a:close/>
                </a:path>
                <a:path w="21600" h="21600" extrusionOk="0">
                  <a:moveTo>
                    <a:pt x="19980" y="4628"/>
                  </a:moveTo>
                  <a:lnTo>
                    <a:pt x="21060" y="4628"/>
                  </a:lnTo>
                  <a:lnTo>
                    <a:pt x="21060" y="6171"/>
                  </a:lnTo>
                  <a:lnTo>
                    <a:pt x="19980" y="6171"/>
                  </a:lnTo>
                  <a:lnTo>
                    <a:pt x="19980" y="4628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6322" name="Picture 18" descr="j0293236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48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6323" name="Group 19"/>
          <p:cNvGrpSpPr>
            <a:grpSpLocks/>
          </p:cNvGrpSpPr>
          <p:nvPr/>
        </p:nvGrpSpPr>
        <p:grpSpPr bwMode="auto">
          <a:xfrm>
            <a:off x="7010400" y="2286000"/>
            <a:ext cx="600075" cy="3505200"/>
            <a:chOff x="1248" y="1392"/>
            <a:chExt cx="378" cy="2208"/>
          </a:xfrm>
        </p:grpSpPr>
        <p:sp>
          <p:nvSpPr>
            <p:cNvPr id="226324" name="Firewall"/>
            <p:cNvSpPr>
              <a:spLocks noEditPoints="1" noChangeArrowheads="1"/>
            </p:cNvSpPr>
            <p:nvPr/>
          </p:nvSpPr>
          <p:spPr bwMode="auto">
            <a:xfrm>
              <a:off x="1248" y="1392"/>
              <a:ext cx="378" cy="220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060 w 21600"/>
                <a:gd name="T7" fmla="*/ 10800 h 21600"/>
                <a:gd name="T8" fmla="*/ 21060 w 21600"/>
                <a:gd name="T9" fmla="*/ 21600 h 21600"/>
                <a:gd name="T10" fmla="*/ 10800 w 21600"/>
                <a:gd name="T11" fmla="*/ 21600 h 21600"/>
                <a:gd name="T12" fmla="*/ 540 w 21600"/>
                <a:gd name="T13" fmla="*/ 21600 h 21600"/>
                <a:gd name="T14" fmla="*/ 54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32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540" y="4628"/>
                  </a:moveTo>
                  <a:lnTo>
                    <a:pt x="0" y="462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4628"/>
                  </a:lnTo>
                  <a:lnTo>
                    <a:pt x="21060" y="4628"/>
                  </a:lnTo>
                  <a:lnTo>
                    <a:pt x="21060" y="21600"/>
                  </a:lnTo>
                  <a:lnTo>
                    <a:pt x="540" y="21600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540" y="4628"/>
                  </a:moveTo>
                  <a:lnTo>
                    <a:pt x="540" y="6171"/>
                  </a:lnTo>
                  <a:lnTo>
                    <a:pt x="2700" y="6171"/>
                  </a:lnTo>
                  <a:lnTo>
                    <a:pt x="2700" y="4628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2700" y="4628"/>
                  </a:moveTo>
                  <a:lnTo>
                    <a:pt x="2700" y="6171"/>
                  </a:lnTo>
                  <a:lnTo>
                    <a:pt x="4860" y="6171"/>
                  </a:lnTo>
                  <a:lnTo>
                    <a:pt x="4860" y="4628"/>
                  </a:lnTo>
                  <a:lnTo>
                    <a:pt x="2700" y="4628"/>
                  </a:lnTo>
                  <a:close/>
                </a:path>
                <a:path w="21600" h="21600" extrusionOk="0">
                  <a:moveTo>
                    <a:pt x="4860" y="4628"/>
                  </a:moveTo>
                  <a:lnTo>
                    <a:pt x="4860" y="6171"/>
                  </a:lnTo>
                  <a:lnTo>
                    <a:pt x="7020" y="6171"/>
                  </a:lnTo>
                  <a:lnTo>
                    <a:pt x="7020" y="4628"/>
                  </a:lnTo>
                  <a:lnTo>
                    <a:pt x="4860" y="4628"/>
                  </a:lnTo>
                  <a:close/>
                </a:path>
                <a:path w="21600" h="21600" extrusionOk="0">
                  <a:moveTo>
                    <a:pt x="7020" y="4628"/>
                  </a:moveTo>
                  <a:lnTo>
                    <a:pt x="7020" y="6171"/>
                  </a:lnTo>
                  <a:lnTo>
                    <a:pt x="9180" y="6171"/>
                  </a:lnTo>
                  <a:lnTo>
                    <a:pt x="9180" y="4628"/>
                  </a:lnTo>
                  <a:lnTo>
                    <a:pt x="7020" y="4628"/>
                  </a:lnTo>
                  <a:close/>
                </a:path>
                <a:path w="21600" h="21600" extrusionOk="0">
                  <a:moveTo>
                    <a:pt x="9180" y="4628"/>
                  </a:moveTo>
                  <a:lnTo>
                    <a:pt x="9180" y="6171"/>
                  </a:lnTo>
                  <a:lnTo>
                    <a:pt x="11340" y="6171"/>
                  </a:lnTo>
                  <a:lnTo>
                    <a:pt x="11340" y="4628"/>
                  </a:lnTo>
                  <a:lnTo>
                    <a:pt x="9180" y="4628"/>
                  </a:lnTo>
                  <a:close/>
                </a:path>
                <a:path w="21600" h="21600" extrusionOk="0">
                  <a:moveTo>
                    <a:pt x="11340" y="4628"/>
                  </a:moveTo>
                  <a:lnTo>
                    <a:pt x="11340" y="6171"/>
                  </a:lnTo>
                  <a:lnTo>
                    <a:pt x="13500" y="6171"/>
                  </a:lnTo>
                  <a:lnTo>
                    <a:pt x="13500" y="4628"/>
                  </a:lnTo>
                  <a:lnTo>
                    <a:pt x="11340" y="4628"/>
                  </a:lnTo>
                  <a:close/>
                </a:path>
                <a:path w="21600" h="21600" extrusionOk="0">
                  <a:moveTo>
                    <a:pt x="13500" y="4628"/>
                  </a:moveTo>
                  <a:lnTo>
                    <a:pt x="13500" y="6171"/>
                  </a:lnTo>
                  <a:lnTo>
                    <a:pt x="15660" y="6171"/>
                  </a:lnTo>
                  <a:lnTo>
                    <a:pt x="15660" y="4628"/>
                  </a:lnTo>
                  <a:lnTo>
                    <a:pt x="13500" y="4628"/>
                  </a:lnTo>
                  <a:close/>
                </a:path>
                <a:path w="21600" h="21600" extrusionOk="0">
                  <a:moveTo>
                    <a:pt x="15660" y="4628"/>
                  </a:moveTo>
                  <a:lnTo>
                    <a:pt x="15660" y="6171"/>
                  </a:lnTo>
                  <a:lnTo>
                    <a:pt x="17820" y="6171"/>
                  </a:lnTo>
                  <a:lnTo>
                    <a:pt x="17820" y="4628"/>
                  </a:lnTo>
                  <a:lnTo>
                    <a:pt x="15660" y="4628"/>
                  </a:lnTo>
                  <a:close/>
                </a:path>
                <a:path w="21600" h="21600" extrusionOk="0">
                  <a:moveTo>
                    <a:pt x="17820" y="4628"/>
                  </a:moveTo>
                  <a:lnTo>
                    <a:pt x="17820" y="6171"/>
                  </a:lnTo>
                  <a:lnTo>
                    <a:pt x="19980" y="6171"/>
                  </a:lnTo>
                  <a:lnTo>
                    <a:pt x="19980" y="4628"/>
                  </a:lnTo>
                  <a:lnTo>
                    <a:pt x="17820" y="4628"/>
                  </a:lnTo>
                  <a:close/>
                </a:path>
                <a:path w="21600" h="21600" extrusionOk="0">
                  <a:moveTo>
                    <a:pt x="1620" y="6171"/>
                  </a:moveTo>
                  <a:lnTo>
                    <a:pt x="1620" y="7714"/>
                  </a:lnTo>
                  <a:lnTo>
                    <a:pt x="3779" y="7714"/>
                  </a:lnTo>
                  <a:lnTo>
                    <a:pt x="3779" y="6171"/>
                  </a:lnTo>
                  <a:lnTo>
                    <a:pt x="1620" y="6171"/>
                  </a:lnTo>
                  <a:close/>
                </a:path>
                <a:path w="21600" h="21600" extrusionOk="0">
                  <a:moveTo>
                    <a:pt x="3779" y="6171"/>
                  </a:moveTo>
                  <a:lnTo>
                    <a:pt x="3779" y="7714"/>
                  </a:lnTo>
                  <a:lnTo>
                    <a:pt x="5940" y="7714"/>
                  </a:lnTo>
                  <a:lnTo>
                    <a:pt x="5940" y="6171"/>
                  </a:lnTo>
                  <a:lnTo>
                    <a:pt x="3779" y="6171"/>
                  </a:lnTo>
                  <a:close/>
                </a:path>
                <a:path w="21600" h="21600" extrusionOk="0">
                  <a:moveTo>
                    <a:pt x="5940" y="6171"/>
                  </a:moveTo>
                  <a:lnTo>
                    <a:pt x="5940" y="7714"/>
                  </a:lnTo>
                  <a:lnTo>
                    <a:pt x="8100" y="7714"/>
                  </a:lnTo>
                  <a:lnTo>
                    <a:pt x="8100" y="6171"/>
                  </a:lnTo>
                  <a:lnTo>
                    <a:pt x="5940" y="6171"/>
                  </a:lnTo>
                  <a:close/>
                </a:path>
                <a:path w="21600" h="21600" extrusionOk="0">
                  <a:moveTo>
                    <a:pt x="8100" y="6171"/>
                  </a:moveTo>
                  <a:lnTo>
                    <a:pt x="8100" y="7714"/>
                  </a:lnTo>
                  <a:lnTo>
                    <a:pt x="10260" y="7714"/>
                  </a:lnTo>
                  <a:lnTo>
                    <a:pt x="10260" y="6171"/>
                  </a:lnTo>
                  <a:lnTo>
                    <a:pt x="8100" y="6171"/>
                  </a:lnTo>
                  <a:close/>
                </a:path>
                <a:path w="21600" h="21600" extrusionOk="0">
                  <a:moveTo>
                    <a:pt x="10260" y="6171"/>
                  </a:moveTo>
                  <a:lnTo>
                    <a:pt x="10260" y="7714"/>
                  </a:lnTo>
                  <a:lnTo>
                    <a:pt x="12419" y="7714"/>
                  </a:lnTo>
                  <a:lnTo>
                    <a:pt x="12419" y="6171"/>
                  </a:lnTo>
                  <a:lnTo>
                    <a:pt x="10260" y="6171"/>
                  </a:lnTo>
                  <a:close/>
                </a:path>
                <a:path w="21600" h="21600" extrusionOk="0">
                  <a:moveTo>
                    <a:pt x="12419" y="6171"/>
                  </a:moveTo>
                  <a:lnTo>
                    <a:pt x="12419" y="7714"/>
                  </a:lnTo>
                  <a:lnTo>
                    <a:pt x="14580" y="7714"/>
                  </a:lnTo>
                  <a:lnTo>
                    <a:pt x="14580" y="6171"/>
                  </a:lnTo>
                  <a:lnTo>
                    <a:pt x="12419" y="6171"/>
                  </a:lnTo>
                  <a:close/>
                </a:path>
                <a:path w="21600" h="21600" extrusionOk="0">
                  <a:moveTo>
                    <a:pt x="14580" y="6171"/>
                  </a:moveTo>
                  <a:lnTo>
                    <a:pt x="14580" y="7714"/>
                  </a:lnTo>
                  <a:lnTo>
                    <a:pt x="16740" y="7714"/>
                  </a:lnTo>
                  <a:lnTo>
                    <a:pt x="16740" y="6171"/>
                  </a:lnTo>
                  <a:lnTo>
                    <a:pt x="14580" y="6171"/>
                  </a:lnTo>
                  <a:close/>
                </a:path>
                <a:path w="21600" h="21600" extrusionOk="0">
                  <a:moveTo>
                    <a:pt x="16740" y="6171"/>
                  </a:moveTo>
                  <a:lnTo>
                    <a:pt x="16740" y="7714"/>
                  </a:lnTo>
                  <a:lnTo>
                    <a:pt x="18900" y="7714"/>
                  </a:lnTo>
                  <a:lnTo>
                    <a:pt x="18900" y="6171"/>
                  </a:lnTo>
                  <a:lnTo>
                    <a:pt x="16740" y="6171"/>
                  </a:lnTo>
                  <a:close/>
                </a:path>
                <a:path w="21600" h="21600" extrusionOk="0">
                  <a:moveTo>
                    <a:pt x="18900" y="6171"/>
                  </a:moveTo>
                  <a:lnTo>
                    <a:pt x="18900" y="7714"/>
                  </a:lnTo>
                  <a:lnTo>
                    <a:pt x="21060" y="7714"/>
                  </a:lnTo>
                  <a:lnTo>
                    <a:pt x="21060" y="6171"/>
                  </a:lnTo>
                  <a:lnTo>
                    <a:pt x="18900" y="6171"/>
                  </a:lnTo>
                  <a:close/>
                </a:path>
                <a:path w="21600" h="21600" extrusionOk="0">
                  <a:moveTo>
                    <a:pt x="540" y="7714"/>
                  </a:moveTo>
                  <a:lnTo>
                    <a:pt x="540" y="9257"/>
                  </a:lnTo>
                  <a:lnTo>
                    <a:pt x="2700" y="9257"/>
                  </a:lnTo>
                  <a:lnTo>
                    <a:pt x="2700" y="7714"/>
                  </a:lnTo>
                  <a:lnTo>
                    <a:pt x="540" y="7714"/>
                  </a:lnTo>
                  <a:close/>
                </a:path>
                <a:path w="21600" h="21600" extrusionOk="0">
                  <a:moveTo>
                    <a:pt x="2700" y="7714"/>
                  </a:moveTo>
                  <a:lnTo>
                    <a:pt x="2700" y="9257"/>
                  </a:lnTo>
                  <a:lnTo>
                    <a:pt x="4860" y="9257"/>
                  </a:lnTo>
                  <a:lnTo>
                    <a:pt x="4860" y="7714"/>
                  </a:lnTo>
                  <a:lnTo>
                    <a:pt x="2700" y="7714"/>
                  </a:lnTo>
                  <a:close/>
                </a:path>
                <a:path w="21600" h="21600" extrusionOk="0">
                  <a:moveTo>
                    <a:pt x="4860" y="7714"/>
                  </a:moveTo>
                  <a:lnTo>
                    <a:pt x="4860" y="9257"/>
                  </a:lnTo>
                  <a:lnTo>
                    <a:pt x="7020" y="9257"/>
                  </a:lnTo>
                  <a:lnTo>
                    <a:pt x="7020" y="7714"/>
                  </a:lnTo>
                  <a:lnTo>
                    <a:pt x="4860" y="7714"/>
                  </a:lnTo>
                  <a:close/>
                </a:path>
                <a:path w="21600" h="21600" extrusionOk="0">
                  <a:moveTo>
                    <a:pt x="7020" y="7714"/>
                  </a:moveTo>
                  <a:lnTo>
                    <a:pt x="7020" y="9257"/>
                  </a:lnTo>
                  <a:lnTo>
                    <a:pt x="9180" y="9257"/>
                  </a:lnTo>
                  <a:lnTo>
                    <a:pt x="9180" y="7714"/>
                  </a:lnTo>
                  <a:lnTo>
                    <a:pt x="7020" y="7714"/>
                  </a:lnTo>
                  <a:close/>
                </a:path>
                <a:path w="21600" h="21600" extrusionOk="0">
                  <a:moveTo>
                    <a:pt x="9180" y="7714"/>
                  </a:moveTo>
                  <a:lnTo>
                    <a:pt x="9180" y="9257"/>
                  </a:lnTo>
                  <a:lnTo>
                    <a:pt x="11340" y="9257"/>
                  </a:lnTo>
                  <a:lnTo>
                    <a:pt x="11340" y="7714"/>
                  </a:lnTo>
                  <a:lnTo>
                    <a:pt x="9180" y="7714"/>
                  </a:lnTo>
                  <a:close/>
                </a:path>
                <a:path w="21600" h="21600" extrusionOk="0">
                  <a:moveTo>
                    <a:pt x="11340" y="7714"/>
                  </a:moveTo>
                  <a:lnTo>
                    <a:pt x="11340" y="9257"/>
                  </a:lnTo>
                  <a:lnTo>
                    <a:pt x="13500" y="9257"/>
                  </a:lnTo>
                  <a:lnTo>
                    <a:pt x="13500" y="7714"/>
                  </a:lnTo>
                  <a:lnTo>
                    <a:pt x="11340" y="7714"/>
                  </a:lnTo>
                  <a:close/>
                </a:path>
                <a:path w="21600" h="21600" extrusionOk="0">
                  <a:moveTo>
                    <a:pt x="13500" y="7714"/>
                  </a:moveTo>
                  <a:lnTo>
                    <a:pt x="13500" y="9257"/>
                  </a:lnTo>
                  <a:lnTo>
                    <a:pt x="15660" y="9257"/>
                  </a:lnTo>
                  <a:lnTo>
                    <a:pt x="15660" y="7714"/>
                  </a:lnTo>
                  <a:lnTo>
                    <a:pt x="13500" y="7714"/>
                  </a:lnTo>
                  <a:close/>
                </a:path>
                <a:path w="21600" h="21600" extrusionOk="0">
                  <a:moveTo>
                    <a:pt x="15660" y="7714"/>
                  </a:moveTo>
                  <a:lnTo>
                    <a:pt x="15660" y="9257"/>
                  </a:lnTo>
                  <a:lnTo>
                    <a:pt x="17820" y="9257"/>
                  </a:lnTo>
                  <a:lnTo>
                    <a:pt x="17820" y="7714"/>
                  </a:lnTo>
                  <a:lnTo>
                    <a:pt x="15660" y="7714"/>
                  </a:lnTo>
                  <a:close/>
                </a:path>
                <a:path w="21600" h="21600" extrusionOk="0">
                  <a:moveTo>
                    <a:pt x="17820" y="7714"/>
                  </a:moveTo>
                  <a:lnTo>
                    <a:pt x="17820" y="9257"/>
                  </a:lnTo>
                  <a:lnTo>
                    <a:pt x="19980" y="9257"/>
                  </a:lnTo>
                  <a:lnTo>
                    <a:pt x="19980" y="7714"/>
                  </a:lnTo>
                  <a:lnTo>
                    <a:pt x="17820" y="7714"/>
                  </a:lnTo>
                  <a:close/>
                </a:path>
                <a:path w="21600" h="21600" extrusionOk="0">
                  <a:moveTo>
                    <a:pt x="1620" y="9257"/>
                  </a:moveTo>
                  <a:lnTo>
                    <a:pt x="1620" y="10800"/>
                  </a:lnTo>
                  <a:lnTo>
                    <a:pt x="3779" y="10800"/>
                  </a:lnTo>
                  <a:lnTo>
                    <a:pt x="3779" y="9257"/>
                  </a:lnTo>
                  <a:lnTo>
                    <a:pt x="1620" y="9257"/>
                  </a:lnTo>
                  <a:close/>
                </a:path>
                <a:path w="21600" h="21600" extrusionOk="0">
                  <a:moveTo>
                    <a:pt x="3779" y="9257"/>
                  </a:moveTo>
                  <a:lnTo>
                    <a:pt x="3779" y="10800"/>
                  </a:lnTo>
                  <a:lnTo>
                    <a:pt x="5940" y="10800"/>
                  </a:lnTo>
                  <a:lnTo>
                    <a:pt x="5940" y="9257"/>
                  </a:lnTo>
                  <a:lnTo>
                    <a:pt x="3779" y="9257"/>
                  </a:lnTo>
                  <a:close/>
                </a:path>
                <a:path w="21600" h="21600" extrusionOk="0">
                  <a:moveTo>
                    <a:pt x="5940" y="9257"/>
                  </a:moveTo>
                  <a:lnTo>
                    <a:pt x="5940" y="10800"/>
                  </a:lnTo>
                  <a:lnTo>
                    <a:pt x="8100" y="10800"/>
                  </a:lnTo>
                  <a:lnTo>
                    <a:pt x="8100" y="9257"/>
                  </a:lnTo>
                  <a:lnTo>
                    <a:pt x="5940" y="9257"/>
                  </a:lnTo>
                  <a:close/>
                </a:path>
                <a:path w="21600" h="21600" extrusionOk="0">
                  <a:moveTo>
                    <a:pt x="8100" y="9257"/>
                  </a:moveTo>
                  <a:lnTo>
                    <a:pt x="8100" y="10800"/>
                  </a:lnTo>
                  <a:lnTo>
                    <a:pt x="10260" y="10800"/>
                  </a:lnTo>
                  <a:lnTo>
                    <a:pt x="10260" y="9257"/>
                  </a:lnTo>
                  <a:lnTo>
                    <a:pt x="8100" y="9257"/>
                  </a:lnTo>
                  <a:close/>
                </a:path>
                <a:path w="21600" h="21600" extrusionOk="0">
                  <a:moveTo>
                    <a:pt x="10260" y="9257"/>
                  </a:moveTo>
                  <a:lnTo>
                    <a:pt x="10260" y="10800"/>
                  </a:lnTo>
                  <a:lnTo>
                    <a:pt x="12419" y="10800"/>
                  </a:lnTo>
                  <a:lnTo>
                    <a:pt x="12419" y="9257"/>
                  </a:lnTo>
                  <a:lnTo>
                    <a:pt x="10260" y="9257"/>
                  </a:lnTo>
                  <a:close/>
                </a:path>
                <a:path w="21600" h="21600" extrusionOk="0">
                  <a:moveTo>
                    <a:pt x="12419" y="9257"/>
                  </a:moveTo>
                  <a:lnTo>
                    <a:pt x="12419" y="10800"/>
                  </a:lnTo>
                  <a:lnTo>
                    <a:pt x="14580" y="10800"/>
                  </a:lnTo>
                  <a:lnTo>
                    <a:pt x="14580" y="9257"/>
                  </a:lnTo>
                  <a:lnTo>
                    <a:pt x="12419" y="9257"/>
                  </a:lnTo>
                  <a:close/>
                </a:path>
                <a:path w="21600" h="21600" extrusionOk="0">
                  <a:moveTo>
                    <a:pt x="14580" y="9257"/>
                  </a:moveTo>
                  <a:lnTo>
                    <a:pt x="14580" y="10800"/>
                  </a:lnTo>
                  <a:lnTo>
                    <a:pt x="16740" y="10800"/>
                  </a:lnTo>
                  <a:lnTo>
                    <a:pt x="16740" y="9257"/>
                  </a:lnTo>
                  <a:lnTo>
                    <a:pt x="14580" y="9257"/>
                  </a:lnTo>
                  <a:close/>
                </a:path>
                <a:path w="21600" h="21600" extrusionOk="0">
                  <a:moveTo>
                    <a:pt x="16740" y="9257"/>
                  </a:moveTo>
                  <a:lnTo>
                    <a:pt x="16740" y="10800"/>
                  </a:lnTo>
                  <a:lnTo>
                    <a:pt x="18900" y="10800"/>
                  </a:lnTo>
                  <a:lnTo>
                    <a:pt x="18900" y="9257"/>
                  </a:lnTo>
                  <a:lnTo>
                    <a:pt x="16740" y="9257"/>
                  </a:lnTo>
                  <a:close/>
                </a:path>
                <a:path w="21600" h="21600" extrusionOk="0">
                  <a:moveTo>
                    <a:pt x="18900" y="9257"/>
                  </a:moveTo>
                  <a:lnTo>
                    <a:pt x="18900" y="10800"/>
                  </a:lnTo>
                  <a:lnTo>
                    <a:pt x="21060" y="10800"/>
                  </a:lnTo>
                  <a:lnTo>
                    <a:pt x="21060" y="9257"/>
                  </a:lnTo>
                  <a:lnTo>
                    <a:pt x="18900" y="9257"/>
                  </a:lnTo>
                  <a:close/>
                </a:path>
                <a:path w="21600" h="21600" extrusionOk="0">
                  <a:moveTo>
                    <a:pt x="540" y="10800"/>
                  </a:moveTo>
                  <a:lnTo>
                    <a:pt x="540" y="12342"/>
                  </a:lnTo>
                  <a:lnTo>
                    <a:pt x="2700" y="12342"/>
                  </a:lnTo>
                  <a:lnTo>
                    <a:pt x="2700" y="10800"/>
                  </a:lnTo>
                  <a:lnTo>
                    <a:pt x="540" y="10800"/>
                  </a:lnTo>
                  <a:close/>
                </a:path>
                <a:path w="21600" h="21600" extrusionOk="0">
                  <a:moveTo>
                    <a:pt x="2700" y="10800"/>
                  </a:moveTo>
                  <a:lnTo>
                    <a:pt x="2700" y="12342"/>
                  </a:lnTo>
                  <a:lnTo>
                    <a:pt x="4860" y="12342"/>
                  </a:lnTo>
                  <a:lnTo>
                    <a:pt x="4860" y="10800"/>
                  </a:lnTo>
                  <a:lnTo>
                    <a:pt x="2700" y="10800"/>
                  </a:lnTo>
                  <a:close/>
                </a:path>
                <a:path w="21600" h="21600" extrusionOk="0">
                  <a:moveTo>
                    <a:pt x="4860" y="10800"/>
                  </a:moveTo>
                  <a:lnTo>
                    <a:pt x="4860" y="12342"/>
                  </a:lnTo>
                  <a:lnTo>
                    <a:pt x="7020" y="12342"/>
                  </a:lnTo>
                  <a:lnTo>
                    <a:pt x="7020" y="10800"/>
                  </a:lnTo>
                  <a:lnTo>
                    <a:pt x="4860" y="10800"/>
                  </a:lnTo>
                  <a:close/>
                </a:path>
                <a:path w="21600" h="21600" extrusionOk="0">
                  <a:moveTo>
                    <a:pt x="7020" y="10800"/>
                  </a:moveTo>
                  <a:lnTo>
                    <a:pt x="7020" y="12342"/>
                  </a:lnTo>
                  <a:lnTo>
                    <a:pt x="9180" y="12342"/>
                  </a:lnTo>
                  <a:lnTo>
                    <a:pt x="9180" y="10800"/>
                  </a:lnTo>
                  <a:lnTo>
                    <a:pt x="7020" y="10800"/>
                  </a:lnTo>
                  <a:close/>
                </a:path>
                <a:path w="21600" h="21600" extrusionOk="0">
                  <a:moveTo>
                    <a:pt x="9180" y="10800"/>
                  </a:moveTo>
                  <a:lnTo>
                    <a:pt x="9180" y="12342"/>
                  </a:lnTo>
                  <a:lnTo>
                    <a:pt x="11340" y="12342"/>
                  </a:lnTo>
                  <a:lnTo>
                    <a:pt x="11340" y="10800"/>
                  </a:lnTo>
                  <a:lnTo>
                    <a:pt x="9180" y="10800"/>
                  </a:lnTo>
                  <a:close/>
                </a:path>
                <a:path w="21600" h="21600" extrusionOk="0">
                  <a:moveTo>
                    <a:pt x="11340" y="10800"/>
                  </a:moveTo>
                  <a:lnTo>
                    <a:pt x="11340" y="12342"/>
                  </a:lnTo>
                  <a:lnTo>
                    <a:pt x="13500" y="12342"/>
                  </a:lnTo>
                  <a:lnTo>
                    <a:pt x="13500" y="10800"/>
                  </a:lnTo>
                  <a:lnTo>
                    <a:pt x="11340" y="10800"/>
                  </a:lnTo>
                  <a:close/>
                </a:path>
                <a:path w="21600" h="21600" extrusionOk="0">
                  <a:moveTo>
                    <a:pt x="13500" y="10800"/>
                  </a:moveTo>
                  <a:lnTo>
                    <a:pt x="13500" y="12342"/>
                  </a:lnTo>
                  <a:lnTo>
                    <a:pt x="15660" y="12342"/>
                  </a:lnTo>
                  <a:lnTo>
                    <a:pt x="15660" y="10800"/>
                  </a:lnTo>
                  <a:lnTo>
                    <a:pt x="13500" y="10800"/>
                  </a:lnTo>
                  <a:close/>
                </a:path>
                <a:path w="21600" h="21600" extrusionOk="0">
                  <a:moveTo>
                    <a:pt x="15660" y="10800"/>
                  </a:moveTo>
                  <a:lnTo>
                    <a:pt x="15660" y="12342"/>
                  </a:lnTo>
                  <a:lnTo>
                    <a:pt x="17820" y="12342"/>
                  </a:lnTo>
                  <a:lnTo>
                    <a:pt x="17820" y="10800"/>
                  </a:lnTo>
                  <a:lnTo>
                    <a:pt x="15660" y="10800"/>
                  </a:lnTo>
                  <a:close/>
                </a:path>
                <a:path w="21600" h="21600" extrusionOk="0">
                  <a:moveTo>
                    <a:pt x="17820" y="10800"/>
                  </a:moveTo>
                  <a:lnTo>
                    <a:pt x="17820" y="12342"/>
                  </a:lnTo>
                  <a:lnTo>
                    <a:pt x="19980" y="12342"/>
                  </a:lnTo>
                  <a:lnTo>
                    <a:pt x="19980" y="10800"/>
                  </a:lnTo>
                  <a:lnTo>
                    <a:pt x="17820" y="10800"/>
                  </a:lnTo>
                  <a:close/>
                </a:path>
                <a:path w="21600" h="21600" extrusionOk="0">
                  <a:moveTo>
                    <a:pt x="1620" y="12342"/>
                  </a:moveTo>
                  <a:lnTo>
                    <a:pt x="1620" y="13885"/>
                  </a:lnTo>
                  <a:lnTo>
                    <a:pt x="3779" y="13885"/>
                  </a:lnTo>
                  <a:lnTo>
                    <a:pt x="3779" y="12342"/>
                  </a:lnTo>
                  <a:lnTo>
                    <a:pt x="1620" y="12342"/>
                  </a:lnTo>
                  <a:close/>
                </a:path>
                <a:path w="21600" h="21600" extrusionOk="0">
                  <a:moveTo>
                    <a:pt x="3779" y="12342"/>
                  </a:moveTo>
                  <a:lnTo>
                    <a:pt x="3779" y="13885"/>
                  </a:lnTo>
                  <a:lnTo>
                    <a:pt x="5940" y="13885"/>
                  </a:lnTo>
                  <a:lnTo>
                    <a:pt x="5940" y="12342"/>
                  </a:lnTo>
                  <a:lnTo>
                    <a:pt x="3779" y="12342"/>
                  </a:lnTo>
                  <a:close/>
                </a:path>
                <a:path w="21600" h="21600" extrusionOk="0">
                  <a:moveTo>
                    <a:pt x="5940" y="12342"/>
                  </a:moveTo>
                  <a:lnTo>
                    <a:pt x="5940" y="13885"/>
                  </a:lnTo>
                  <a:lnTo>
                    <a:pt x="8100" y="13885"/>
                  </a:lnTo>
                  <a:lnTo>
                    <a:pt x="8100" y="12342"/>
                  </a:lnTo>
                  <a:lnTo>
                    <a:pt x="5940" y="12342"/>
                  </a:lnTo>
                  <a:close/>
                </a:path>
                <a:path w="21600" h="21600" extrusionOk="0">
                  <a:moveTo>
                    <a:pt x="8100" y="12342"/>
                  </a:moveTo>
                  <a:lnTo>
                    <a:pt x="8100" y="13885"/>
                  </a:lnTo>
                  <a:lnTo>
                    <a:pt x="10260" y="13885"/>
                  </a:lnTo>
                  <a:lnTo>
                    <a:pt x="10260" y="12342"/>
                  </a:lnTo>
                  <a:lnTo>
                    <a:pt x="8100" y="12342"/>
                  </a:lnTo>
                  <a:close/>
                </a:path>
                <a:path w="21600" h="21600" extrusionOk="0">
                  <a:moveTo>
                    <a:pt x="10260" y="12342"/>
                  </a:moveTo>
                  <a:lnTo>
                    <a:pt x="10260" y="13885"/>
                  </a:lnTo>
                  <a:lnTo>
                    <a:pt x="12419" y="13885"/>
                  </a:lnTo>
                  <a:lnTo>
                    <a:pt x="12419" y="12342"/>
                  </a:lnTo>
                  <a:lnTo>
                    <a:pt x="10260" y="12342"/>
                  </a:lnTo>
                  <a:close/>
                </a:path>
                <a:path w="21600" h="21600" extrusionOk="0">
                  <a:moveTo>
                    <a:pt x="12419" y="12342"/>
                  </a:moveTo>
                  <a:lnTo>
                    <a:pt x="12419" y="13885"/>
                  </a:lnTo>
                  <a:lnTo>
                    <a:pt x="14580" y="13885"/>
                  </a:lnTo>
                  <a:lnTo>
                    <a:pt x="14580" y="12342"/>
                  </a:lnTo>
                  <a:lnTo>
                    <a:pt x="12419" y="12342"/>
                  </a:lnTo>
                  <a:close/>
                </a:path>
                <a:path w="21600" h="21600" extrusionOk="0">
                  <a:moveTo>
                    <a:pt x="14580" y="12342"/>
                  </a:moveTo>
                  <a:lnTo>
                    <a:pt x="14580" y="13885"/>
                  </a:lnTo>
                  <a:lnTo>
                    <a:pt x="16740" y="13885"/>
                  </a:lnTo>
                  <a:lnTo>
                    <a:pt x="16740" y="12342"/>
                  </a:lnTo>
                  <a:lnTo>
                    <a:pt x="14580" y="12342"/>
                  </a:lnTo>
                  <a:close/>
                </a:path>
                <a:path w="21600" h="21600" extrusionOk="0">
                  <a:moveTo>
                    <a:pt x="16740" y="12342"/>
                  </a:moveTo>
                  <a:lnTo>
                    <a:pt x="16740" y="13885"/>
                  </a:lnTo>
                  <a:lnTo>
                    <a:pt x="18900" y="13885"/>
                  </a:lnTo>
                  <a:lnTo>
                    <a:pt x="18900" y="12342"/>
                  </a:lnTo>
                  <a:lnTo>
                    <a:pt x="16740" y="12342"/>
                  </a:lnTo>
                  <a:close/>
                </a:path>
                <a:path w="21600" h="21600" extrusionOk="0">
                  <a:moveTo>
                    <a:pt x="18900" y="12342"/>
                  </a:moveTo>
                  <a:lnTo>
                    <a:pt x="18900" y="13885"/>
                  </a:lnTo>
                  <a:lnTo>
                    <a:pt x="21060" y="13885"/>
                  </a:lnTo>
                  <a:lnTo>
                    <a:pt x="21060" y="12342"/>
                  </a:lnTo>
                  <a:lnTo>
                    <a:pt x="18900" y="12342"/>
                  </a:lnTo>
                  <a:close/>
                </a:path>
                <a:path w="21600" h="21600" extrusionOk="0">
                  <a:moveTo>
                    <a:pt x="540" y="13885"/>
                  </a:moveTo>
                  <a:lnTo>
                    <a:pt x="540" y="15428"/>
                  </a:lnTo>
                  <a:lnTo>
                    <a:pt x="2700" y="15428"/>
                  </a:lnTo>
                  <a:lnTo>
                    <a:pt x="2700" y="13885"/>
                  </a:lnTo>
                  <a:lnTo>
                    <a:pt x="540" y="13885"/>
                  </a:lnTo>
                  <a:close/>
                </a:path>
                <a:path w="21600" h="21600" extrusionOk="0">
                  <a:moveTo>
                    <a:pt x="2700" y="13885"/>
                  </a:moveTo>
                  <a:lnTo>
                    <a:pt x="2700" y="15428"/>
                  </a:lnTo>
                  <a:lnTo>
                    <a:pt x="4860" y="15428"/>
                  </a:lnTo>
                  <a:lnTo>
                    <a:pt x="4860" y="13885"/>
                  </a:lnTo>
                  <a:lnTo>
                    <a:pt x="2700" y="13885"/>
                  </a:lnTo>
                  <a:close/>
                </a:path>
                <a:path w="21600" h="21600" extrusionOk="0">
                  <a:moveTo>
                    <a:pt x="4860" y="13885"/>
                  </a:moveTo>
                  <a:lnTo>
                    <a:pt x="4860" y="15428"/>
                  </a:lnTo>
                  <a:lnTo>
                    <a:pt x="7020" y="15428"/>
                  </a:lnTo>
                  <a:lnTo>
                    <a:pt x="7020" y="13885"/>
                  </a:lnTo>
                  <a:lnTo>
                    <a:pt x="4860" y="13885"/>
                  </a:lnTo>
                  <a:close/>
                </a:path>
                <a:path w="21600" h="21600" extrusionOk="0">
                  <a:moveTo>
                    <a:pt x="7020" y="13885"/>
                  </a:moveTo>
                  <a:lnTo>
                    <a:pt x="7020" y="15428"/>
                  </a:lnTo>
                  <a:lnTo>
                    <a:pt x="9180" y="15428"/>
                  </a:lnTo>
                  <a:lnTo>
                    <a:pt x="9180" y="13885"/>
                  </a:lnTo>
                  <a:lnTo>
                    <a:pt x="7020" y="13885"/>
                  </a:lnTo>
                  <a:close/>
                </a:path>
                <a:path w="21600" h="21600" extrusionOk="0">
                  <a:moveTo>
                    <a:pt x="9180" y="13885"/>
                  </a:moveTo>
                  <a:lnTo>
                    <a:pt x="9180" y="15428"/>
                  </a:lnTo>
                  <a:lnTo>
                    <a:pt x="11340" y="15428"/>
                  </a:lnTo>
                  <a:lnTo>
                    <a:pt x="11340" y="13885"/>
                  </a:lnTo>
                  <a:lnTo>
                    <a:pt x="9180" y="13885"/>
                  </a:lnTo>
                  <a:close/>
                </a:path>
                <a:path w="21600" h="21600" extrusionOk="0">
                  <a:moveTo>
                    <a:pt x="11340" y="13885"/>
                  </a:moveTo>
                  <a:lnTo>
                    <a:pt x="11340" y="15428"/>
                  </a:lnTo>
                  <a:lnTo>
                    <a:pt x="13500" y="15428"/>
                  </a:lnTo>
                  <a:lnTo>
                    <a:pt x="13500" y="13885"/>
                  </a:lnTo>
                  <a:lnTo>
                    <a:pt x="11340" y="13885"/>
                  </a:lnTo>
                  <a:close/>
                </a:path>
                <a:path w="21600" h="21600" extrusionOk="0">
                  <a:moveTo>
                    <a:pt x="13500" y="13885"/>
                  </a:moveTo>
                  <a:lnTo>
                    <a:pt x="13500" y="15428"/>
                  </a:lnTo>
                  <a:lnTo>
                    <a:pt x="15660" y="15428"/>
                  </a:lnTo>
                  <a:lnTo>
                    <a:pt x="15660" y="13885"/>
                  </a:lnTo>
                  <a:lnTo>
                    <a:pt x="13500" y="13885"/>
                  </a:lnTo>
                  <a:close/>
                </a:path>
                <a:path w="21600" h="21600" extrusionOk="0">
                  <a:moveTo>
                    <a:pt x="15660" y="13885"/>
                  </a:moveTo>
                  <a:lnTo>
                    <a:pt x="15660" y="15428"/>
                  </a:lnTo>
                  <a:lnTo>
                    <a:pt x="17820" y="15428"/>
                  </a:lnTo>
                  <a:lnTo>
                    <a:pt x="17820" y="13885"/>
                  </a:lnTo>
                  <a:lnTo>
                    <a:pt x="15660" y="13885"/>
                  </a:lnTo>
                  <a:close/>
                </a:path>
                <a:path w="21600" h="21600" extrusionOk="0">
                  <a:moveTo>
                    <a:pt x="17820" y="13885"/>
                  </a:moveTo>
                  <a:lnTo>
                    <a:pt x="17820" y="15428"/>
                  </a:lnTo>
                  <a:lnTo>
                    <a:pt x="19980" y="15428"/>
                  </a:lnTo>
                  <a:lnTo>
                    <a:pt x="19980" y="13885"/>
                  </a:lnTo>
                  <a:lnTo>
                    <a:pt x="17820" y="13885"/>
                  </a:lnTo>
                  <a:close/>
                </a:path>
                <a:path w="21600" h="21600" extrusionOk="0">
                  <a:moveTo>
                    <a:pt x="1620" y="15428"/>
                  </a:moveTo>
                  <a:lnTo>
                    <a:pt x="1620" y="16971"/>
                  </a:lnTo>
                  <a:lnTo>
                    <a:pt x="3779" y="16971"/>
                  </a:lnTo>
                  <a:lnTo>
                    <a:pt x="3779" y="15428"/>
                  </a:lnTo>
                  <a:lnTo>
                    <a:pt x="1620" y="15428"/>
                  </a:lnTo>
                  <a:close/>
                </a:path>
                <a:path w="21600" h="21600" extrusionOk="0">
                  <a:moveTo>
                    <a:pt x="3779" y="15428"/>
                  </a:moveTo>
                  <a:lnTo>
                    <a:pt x="3779" y="16971"/>
                  </a:lnTo>
                  <a:lnTo>
                    <a:pt x="5940" y="16971"/>
                  </a:lnTo>
                  <a:lnTo>
                    <a:pt x="5940" y="15428"/>
                  </a:lnTo>
                  <a:lnTo>
                    <a:pt x="3779" y="15428"/>
                  </a:lnTo>
                  <a:close/>
                </a:path>
                <a:path w="21600" h="21600" extrusionOk="0">
                  <a:moveTo>
                    <a:pt x="5940" y="15428"/>
                  </a:moveTo>
                  <a:lnTo>
                    <a:pt x="5940" y="16971"/>
                  </a:lnTo>
                  <a:lnTo>
                    <a:pt x="8100" y="16971"/>
                  </a:lnTo>
                  <a:lnTo>
                    <a:pt x="8100" y="15428"/>
                  </a:lnTo>
                  <a:lnTo>
                    <a:pt x="5940" y="15428"/>
                  </a:lnTo>
                  <a:close/>
                </a:path>
                <a:path w="21600" h="21600" extrusionOk="0">
                  <a:moveTo>
                    <a:pt x="8100" y="15428"/>
                  </a:moveTo>
                  <a:lnTo>
                    <a:pt x="8100" y="16971"/>
                  </a:lnTo>
                  <a:lnTo>
                    <a:pt x="10260" y="16971"/>
                  </a:lnTo>
                  <a:lnTo>
                    <a:pt x="10260" y="15428"/>
                  </a:lnTo>
                  <a:lnTo>
                    <a:pt x="8100" y="15428"/>
                  </a:lnTo>
                  <a:close/>
                </a:path>
                <a:path w="21600" h="21600" extrusionOk="0">
                  <a:moveTo>
                    <a:pt x="10260" y="15428"/>
                  </a:moveTo>
                  <a:lnTo>
                    <a:pt x="10260" y="16971"/>
                  </a:lnTo>
                  <a:lnTo>
                    <a:pt x="12419" y="16971"/>
                  </a:lnTo>
                  <a:lnTo>
                    <a:pt x="12419" y="15428"/>
                  </a:lnTo>
                  <a:lnTo>
                    <a:pt x="10260" y="15428"/>
                  </a:lnTo>
                  <a:close/>
                </a:path>
                <a:path w="21600" h="21600" extrusionOk="0">
                  <a:moveTo>
                    <a:pt x="12419" y="15428"/>
                  </a:moveTo>
                  <a:lnTo>
                    <a:pt x="12419" y="16971"/>
                  </a:lnTo>
                  <a:lnTo>
                    <a:pt x="14580" y="16971"/>
                  </a:lnTo>
                  <a:lnTo>
                    <a:pt x="14580" y="15428"/>
                  </a:lnTo>
                  <a:lnTo>
                    <a:pt x="12419" y="15428"/>
                  </a:lnTo>
                  <a:close/>
                </a:path>
                <a:path w="21600" h="21600" extrusionOk="0">
                  <a:moveTo>
                    <a:pt x="14580" y="15428"/>
                  </a:moveTo>
                  <a:lnTo>
                    <a:pt x="14580" y="16971"/>
                  </a:lnTo>
                  <a:lnTo>
                    <a:pt x="16740" y="16971"/>
                  </a:lnTo>
                  <a:lnTo>
                    <a:pt x="16740" y="15428"/>
                  </a:lnTo>
                  <a:lnTo>
                    <a:pt x="14580" y="15428"/>
                  </a:lnTo>
                  <a:close/>
                </a:path>
                <a:path w="21600" h="21600" extrusionOk="0">
                  <a:moveTo>
                    <a:pt x="16740" y="15428"/>
                  </a:moveTo>
                  <a:lnTo>
                    <a:pt x="16740" y="16971"/>
                  </a:lnTo>
                  <a:lnTo>
                    <a:pt x="18900" y="16971"/>
                  </a:lnTo>
                  <a:lnTo>
                    <a:pt x="18900" y="15428"/>
                  </a:lnTo>
                  <a:lnTo>
                    <a:pt x="16740" y="15428"/>
                  </a:lnTo>
                  <a:close/>
                </a:path>
                <a:path w="21600" h="21600" extrusionOk="0">
                  <a:moveTo>
                    <a:pt x="18900" y="15428"/>
                  </a:moveTo>
                  <a:lnTo>
                    <a:pt x="18900" y="16971"/>
                  </a:lnTo>
                  <a:lnTo>
                    <a:pt x="21060" y="16971"/>
                  </a:lnTo>
                  <a:lnTo>
                    <a:pt x="21060" y="15428"/>
                  </a:lnTo>
                  <a:lnTo>
                    <a:pt x="18900" y="15428"/>
                  </a:lnTo>
                  <a:close/>
                </a:path>
                <a:path w="21600" h="21600" extrusionOk="0">
                  <a:moveTo>
                    <a:pt x="540" y="16971"/>
                  </a:moveTo>
                  <a:lnTo>
                    <a:pt x="540" y="18514"/>
                  </a:lnTo>
                  <a:lnTo>
                    <a:pt x="2700" y="18514"/>
                  </a:lnTo>
                  <a:lnTo>
                    <a:pt x="2700" y="16971"/>
                  </a:lnTo>
                  <a:lnTo>
                    <a:pt x="540" y="16971"/>
                  </a:lnTo>
                  <a:close/>
                </a:path>
                <a:path w="21600" h="21600" extrusionOk="0">
                  <a:moveTo>
                    <a:pt x="2700" y="16971"/>
                  </a:moveTo>
                  <a:lnTo>
                    <a:pt x="2700" y="18514"/>
                  </a:lnTo>
                  <a:lnTo>
                    <a:pt x="4860" y="18514"/>
                  </a:lnTo>
                  <a:lnTo>
                    <a:pt x="4860" y="16971"/>
                  </a:lnTo>
                  <a:lnTo>
                    <a:pt x="2700" y="16971"/>
                  </a:lnTo>
                  <a:close/>
                </a:path>
                <a:path w="21600" h="21600" extrusionOk="0">
                  <a:moveTo>
                    <a:pt x="4860" y="16971"/>
                  </a:moveTo>
                  <a:lnTo>
                    <a:pt x="4860" y="18514"/>
                  </a:lnTo>
                  <a:lnTo>
                    <a:pt x="7020" y="18514"/>
                  </a:lnTo>
                  <a:lnTo>
                    <a:pt x="7020" y="16971"/>
                  </a:lnTo>
                  <a:lnTo>
                    <a:pt x="4860" y="16971"/>
                  </a:lnTo>
                  <a:close/>
                </a:path>
                <a:path w="21600" h="21600" extrusionOk="0">
                  <a:moveTo>
                    <a:pt x="7020" y="16971"/>
                  </a:moveTo>
                  <a:lnTo>
                    <a:pt x="7020" y="18514"/>
                  </a:lnTo>
                  <a:lnTo>
                    <a:pt x="9180" y="18514"/>
                  </a:lnTo>
                  <a:lnTo>
                    <a:pt x="9180" y="16971"/>
                  </a:lnTo>
                  <a:lnTo>
                    <a:pt x="7020" y="16971"/>
                  </a:lnTo>
                  <a:close/>
                </a:path>
                <a:path w="21600" h="21600" extrusionOk="0">
                  <a:moveTo>
                    <a:pt x="9180" y="16971"/>
                  </a:moveTo>
                  <a:lnTo>
                    <a:pt x="9180" y="18514"/>
                  </a:lnTo>
                  <a:lnTo>
                    <a:pt x="11340" y="18514"/>
                  </a:lnTo>
                  <a:lnTo>
                    <a:pt x="11340" y="16971"/>
                  </a:lnTo>
                  <a:lnTo>
                    <a:pt x="9180" y="16971"/>
                  </a:lnTo>
                  <a:close/>
                </a:path>
                <a:path w="21600" h="21600" extrusionOk="0">
                  <a:moveTo>
                    <a:pt x="11340" y="16971"/>
                  </a:moveTo>
                  <a:lnTo>
                    <a:pt x="11340" y="18514"/>
                  </a:lnTo>
                  <a:lnTo>
                    <a:pt x="13500" y="18514"/>
                  </a:lnTo>
                  <a:lnTo>
                    <a:pt x="13500" y="16971"/>
                  </a:lnTo>
                  <a:lnTo>
                    <a:pt x="11340" y="16971"/>
                  </a:lnTo>
                  <a:close/>
                </a:path>
                <a:path w="21600" h="21600" extrusionOk="0">
                  <a:moveTo>
                    <a:pt x="13500" y="16971"/>
                  </a:moveTo>
                  <a:lnTo>
                    <a:pt x="13500" y="18514"/>
                  </a:lnTo>
                  <a:lnTo>
                    <a:pt x="15660" y="18514"/>
                  </a:lnTo>
                  <a:lnTo>
                    <a:pt x="15660" y="16971"/>
                  </a:lnTo>
                  <a:lnTo>
                    <a:pt x="13500" y="16971"/>
                  </a:lnTo>
                  <a:close/>
                </a:path>
                <a:path w="21600" h="21600" extrusionOk="0">
                  <a:moveTo>
                    <a:pt x="15660" y="16971"/>
                  </a:moveTo>
                  <a:lnTo>
                    <a:pt x="15660" y="18514"/>
                  </a:lnTo>
                  <a:lnTo>
                    <a:pt x="17820" y="18514"/>
                  </a:lnTo>
                  <a:lnTo>
                    <a:pt x="17820" y="16971"/>
                  </a:lnTo>
                  <a:lnTo>
                    <a:pt x="15660" y="16971"/>
                  </a:lnTo>
                  <a:close/>
                </a:path>
                <a:path w="21600" h="21600" extrusionOk="0">
                  <a:moveTo>
                    <a:pt x="17820" y="16971"/>
                  </a:moveTo>
                  <a:lnTo>
                    <a:pt x="17820" y="18514"/>
                  </a:lnTo>
                  <a:lnTo>
                    <a:pt x="19980" y="18514"/>
                  </a:lnTo>
                  <a:lnTo>
                    <a:pt x="19980" y="16971"/>
                  </a:lnTo>
                  <a:lnTo>
                    <a:pt x="17820" y="16971"/>
                  </a:lnTo>
                  <a:close/>
                </a:path>
                <a:path w="21600" h="21600" extrusionOk="0">
                  <a:moveTo>
                    <a:pt x="1620" y="18514"/>
                  </a:moveTo>
                  <a:lnTo>
                    <a:pt x="1620" y="20057"/>
                  </a:lnTo>
                  <a:lnTo>
                    <a:pt x="3779" y="20057"/>
                  </a:lnTo>
                  <a:lnTo>
                    <a:pt x="3779" y="18514"/>
                  </a:lnTo>
                  <a:lnTo>
                    <a:pt x="1620" y="18514"/>
                  </a:lnTo>
                  <a:close/>
                </a:path>
                <a:path w="21600" h="21600" extrusionOk="0">
                  <a:moveTo>
                    <a:pt x="3779" y="18514"/>
                  </a:moveTo>
                  <a:lnTo>
                    <a:pt x="3779" y="20057"/>
                  </a:lnTo>
                  <a:lnTo>
                    <a:pt x="5940" y="20057"/>
                  </a:lnTo>
                  <a:lnTo>
                    <a:pt x="5940" y="18514"/>
                  </a:lnTo>
                  <a:lnTo>
                    <a:pt x="3779" y="18514"/>
                  </a:lnTo>
                  <a:close/>
                </a:path>
                <a:path w="21600" h="21600" extrusionOk="0">
                  <a:moveTo>
                    <a:pt x="5940" y="18514"/>
                  </a:moveTo>
                  <a:lnTo>
                    <a:pt x="5940" y="20057"/>
                  </a:lnTo>
                  <a:lnTo>
                    <a:pt x="8100" y="20057"/>
                  </a:lnTo>
                  <a:lnTo>
                    <a:pt x="8100" y="18514"/>
                  </a:lnTo>
                  <a:lnTo>
                    <a:pt x="5940" y="18514"/>
                  </a:lnTo>
                  <a:close/>
                </a:path>
                <a:path w="21600" h="21600" extrusionOk="0">
                  <a:moveTo>
                    <a:pt x="8100" y="18514"/>
                  </a:moveTo>
                  <a:lnTo>
                    <a:pt x="8100" y="20057"/>
                  </a:lnTo>
                  <a:lnTo>
                    <a:pt x="10260" y="20057"/>
                  </a:lnTo>
                  <a:lnTo>
                    <a:pt x="10260" y="18514"/>
                  </a:lnTo>
                  <a:lnTo>
                    <a:pt x="8100" y="18514"/>
                  </a:lnTo>
                  <a:close/>
                </a:path>
                <a:path w="21600" h="21600" extrusionOk="0">
                  <a:moveTo>
                    <a:pt x="10260" y="18514"/>
                  </a:moveTo>
                  <a:lnTo>
                    <a:pt x="10260" y="20057"/>
                  </a:lnTo>
                  <a:lnTo>
                    <a:pt x="12419" y="20057"/>
                  </a:lnTo>
                  <a:lnTo>
                    <a:pt x="12419" y="18514"/>
                  </a:lnTo>
                  <a:lnTo>
                    <a:pt x="10260" y="18514"/>
                  </a:lnTo>
                  <a:close/>
                </a:path>
                <a:path w="21600" h="21600" extrusionOk="0">
                  <a:moveTo>
                    <a:pt x="12419" y="18514"/>
                  </a:moveTo>
                  <a:lnTo>
                    <a:pt x="12419" y="20057"/>
                  </a:lnTo>
                  <a:lnTo>
                    <a:pt x="14580" y="20057"/>
                  </a:lnTo>
                  <a:lnTo>
                    <a:pt x="14580" y="18514"/>
                  </a:lnTo>
                  <a:lnTo>
                    <a:pt x="12419" y="18514"/>
                  </a:lnTo>
                  <a:close/>
                </a:path>
                <a:path w="21600" h="21600" extrusionOk="0">
                  <a:moveTo>
                    <a:pt x="14580" y="18514"/>
                  </a:moveTo>
                  <a:lnTo>
                    <a:pt x="14580" y="20057"/>
                  </a:lnTo>
                  <a:lnTo>
                    <a:pt x="16740" y="20057"/>
                  </a:lnTo>
                  <a:lnTo>
                    <a:pt x="16740" y="18514"/>
                  </a:lnTo>
                  <a:lnTo>
                    <a:pt x="14580" y="18514"/>
                  </a:lnTo>
                  <a:close/>
                </a:path>
                <a:path w="21600" h="21600" extrusionOk="0">
                  <a:moveTo>
                    <a:pt x="16740" y="18514"/>
                  </a:moveTo>
                  <a:lnTo>
                    <a:pt x="16740" y="20057"/>
                  </a:lnTo>
                  <a:lnTo>
                    <a:pt x="18900" y="20057"/>
                  </a:lnTo>
                  <a:lnTo>
                    <a:pt x="18900" y="18514"/>
                  </a:lnTo>
                  <a:lnTo>
                    <a:pt x="16740" y="18514"/>
                  </a:lnTo>
                  <a:close/>
                </a:path>
                <a:path w="21600" h="21600" extrusionOk="0">
                  <a:moveTo>
                    <a:pt x="18900" y="18514"/>
                  </a:moveTo>
                  <a:lnTo>
                    <a:pt x="18900" y="20057"/>
                  </a:lnTo>
                  <a:lnTo>
                    <a:pt x="21060" y="20057"/>
                  </a:lnTo>
                  <a:lnTo>
                    <a:pt x="21060" y="18514"/>
                  </a:lnTo>
                  <a:lnTo>
                    <a:pt x="18900" y="18514"/>
                  </a:lnTo>
                  <a:close/>
                </a:path>
                <a:path w="21600" h="21600" extrusionOk="0">
                  <a:moveTo>
                    <a:pt x="540" y="20057"/>
                  </a:moveTo>
                  <a:lnTo>
                    <a:pt x="540" y="21600"/>
                  </a:lnTo>
                  <a:lnTo>
                    <a:pt x="2700" y="21600"/>
                  </a:lnTo>
                  <a:lnTo>
                    <a:pt x="2700" y="20057"/>
                  </a:lnTo>
                  <a:lnTo>
                    <a:pt x="540" y="20057"/>
                  </a:lnTo>
                  <a:close/>
                </a:path>
                <a:path w="21600" h="21600" extrusionOk="0">
                  <a:moveTo>
                    <a:pt x="2700" y="20057"/>
                  </a:moveTo>
                  <a:lnTo>
                    <a:pt x="2700" y="21600"/>
                  </a:lnTo>
                  <a:lnTo>
                    <a:pt x="4860" y="21600"/>
                  </a:lnTo>
                  <a:lnTo>
                    <a:pt x="4860" y="20057"/>
                  </a:lnTo>
                  <a:lnTo>
                    <a:pt x="2700" y="20057"/>
                  </a:lnTo>
                  <a:close/>
                </a:path>
                <a:path w="21600" h="21600" extrusionOk="0">
                  <a:moveTo>
                    <a:pt x="4860" y="20057"/>
                  </a:moveTo>
                  <a:lnTo>
                    <a:pt x="4860" y="21600"/>
                  </a:lnTo>
                  <a:lnTo>
                    <a:pt x="7020" y="21600"/>
                  </a:lnTo>
                  <a:lnTo>
                    <a:pt x="7020" y="20057"/>
                  </a:lnTo>
                  <a:lnTo>
                    <a:pt x="4860" y="20057"/>
                  </a:lnTo>
                  <a:close/>
                </a:path>
                <a:path w="21600" h="21600" extrusionOk="0">
                  <a:moveTo>
                    <a:pt x="7020" y="20057"/>
                  </a:moveTo>
                  <a:lnTo>
                    <a:pt x="7020" y="21600"/>
                  </a:lnTo>
                  <a:lnTo>
                    <a:pt x="9180" y="21600"/>
                  </a:lnTo>
                  <a:lnTo>
                    <a:pt x="9180" y="20057"/>
                  </a:lnTo>
                  <a:lnTo>
                    <a:pt x="7020" y="20057"/>
                  </a:lnTo>
                  <a:close/>
                </a:path>
                <a:path w="21600" h="21600" extrusionOk="0">
                  <a:moveTo>
                    <a:pt x="9180" y="20057"/>
                  </a:moveTo>
                  <a:lnTo>
                    <a:pt x="9180" y="21600"/>
                  </a:lnTo>
                  <a:lnTo>
                    <a:pt x="11340" y="21600"/>
                  </a:lnTo>
                  <a:lnTo>
                    <a:pt x="11340" y="20057"/>
                  </a:lnTo>
                  <a:lnTo>
                    <a:pt x="9180" y="20057"/>
                  </a:lnTo>
                  <a:close/>
                </a:path>
                <a:path w="21600" h="21600" extrusionOk="0">
                  <a:moveTo>
                    <a:pt x="11340" y="20057"/>
                  </a:moveTo>
                  <a:lnTo>
                    <a:pt x="11340" y="21600"/>
                  </a:lnTo>
                  <a:lnTo>
                    <a:pt x="13500" y="21600"/>
                  </a:lnTo>
                  <a:lnTo>
                    <a:pt x="13500" y="20057"/>
                  </a:lnTo>
                  <a:lnTo>
                    <a:pt x="11340" y="20057"/>
                  </a:lnTo>
                  <a:close/>
                </a:path>
                <a:path w="21600" h="21600" extrusionOk="0">
                  <a:moveTo>
                    <a:pt x="13500" y="20057"/>
                  </a:moveTo>
                  <a:lnTo>
                    <a:pt x="13500" y="21600"/>
                  </a:lnTo>
                  <a:lnTo>
                    <a:pt x="15660" y="21600"/>
                  </a:lnTo>
                  <a:lnTo>
                    <a:pt x="15660" y="20057"/>
                  </a:lnTo>
                  <a:lnTo>
                    <a:pt x="13500" y="20057"/>
                  </a:lnTo>
                  <a:close/>
                </a:path>
                <a:path w="21600" h="21600" extrusionOk="0">
                  <a:moveTo>
                    <a:pt x="15660" y="20057"/>
                  </a:moveTo>
                  <a:lnTo>
                    <a:pt x="15660" y="21600"/>
                  </a:lnTo>
                  <a:lnTo>
                    <a:pt x="17820" y="21600"/>
                  </a:lnTo>
                  <a:lnTo>
                    <a:pt x="17820" y="20057"/>
                  </a:lnTo>
                  <a:lnTo>
                    <a:pt x="15660" y="20057"/>
                  </a:lnTo>
                  <a:close/>
                </a:path>
                <a:path w="21600" h="21600" extrusionOk="0">
                  <a:moveTo>
                    <a:pt x="17820" y="20057"/>
                  </a:moveTo>
                  <a:lnTo>
                    <a:pt x="17820" y="21600"/>
                  </a:lnTo>
                  <a:lnTo>
                    <a:pt x="19980" y="21600"/>
                  </a:lnTo>
                  <a:lnTo>
                    <a:pt x="19980" y="20057"/>
                  </a:lnTo>
                  <a:lnTo>
                    <a:pt x="17820" y="20057"/>
                  </a:lnTo>
                  <a:close/>
                </a:path>
                <a:path w="21600" h="21600" extrusionOk="0">
                  <a:moveTo>
                    <a:pt x="19980" y="4628"/>
                  </a:moveTo>
                  <a:lnTo>
                    <a:pt x="21060" y="4628"/>
                  </a:lnTo>
                  <a:lnTo>
                    <a:pt x="21060" y="6171"/>
                  </a:lnTo>
                  <a:lnTo>
                    <a:pt x="19980" y="6171"/>
                  </a:lnTo>
                  <a:lnTo>
                    <a:pt x="19980" y="4628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6325" name="Picture 21" descr="j0293236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488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6326" name="Picture 22" descr="MCj0432537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65760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3657600" y="5715000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Enterprise network</a:t>
            </a:r>
          </a:p>
        </p:txBody>
      </p:sp>
      <p:pic>
        <p:nvPicPr>
          <p:cNvPr id="27" name="Picture 10" descr="MCSO01675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3" y="2930274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 animBg="1"/>
      <p:bldP spid="226314" grpId="0" animBg="1"/>
      <p:bldP spid="226315" grpId="0" animBg="1"/>
      <p:bldP spid="2263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38537-5CD9-48EC-B84F-5BF1353D6E46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Active Traffic Analysis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Improve detection efficiency (lower false errors, fewer packets)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O(1)</a:t>
            </a:r>
            <a:r>
              <a:rPr lang="en-US" dirty="0" smtClean="0"/>
              <a:t> communication and </a:t>
            </a:r>
            <a:r>
              <a:rPr lang="en-US" i="1" dirty="0" smtClean="0"/>
              <a:t>O(n)</a:t>
            </a:r>
            <a:r>
              <a:rPr lang="en-US" dirty="0" smtClean="0"/>
              <a:t> computation, instead of </a:t>
            </a:r>
            <a:r>
              <a:rPr lang="en-US" i="1" dirty="0" smtClean="0"/>
              <a:t>O(n)</a:t>
            </a:r>
            <a:r>
              <a:rPr lang="en-US" dirty="0" smtClean="0"/>
              <a:t> and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Faster detection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Compromising anonymity 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F01FE7F-BF96-4120-8952-5C41CDC353A9}" type="slidenum">
              <a:rPr lang="en-US" sz="1200">
                <a:latin typeface="Arial Black" pitchFamily="34" charset="0"/>
              </a:rPr>
              <a:pPr eaLnBrk="1" hangingPunct="1"/>
              <a:t>33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73732" name="Cloud"/>
          <p:cNvSpPr>
            <a:spLocks noChangeAspect="1" noEditPoints="1" noChangeArrowheads="1"/>
          </p:cNvSpPr>
          <p:nvPr/>
        </p:nvSpPr>
        <p:spPr bwMode="auto">
          <a:xfrm>
            <a:off x="2133600" y="1600200"/>
            <a:ext cx="4787900" cy="411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computr3"/>
          <p:cNvSpPr>
            <a:spLocks noChangeAspect="1" noEditPoints="1" noChangeArrowheads="1"/>
          </p:cNvSpPr>
          <p:nvPr/>
        </p:nvSpPr>
        <p:spPr bwMode="auto">
          <a:xfrm>
            <a:off x="7812088" y="3498850"/>
            <a:ext cx="722312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/>
        </p:nvSpPr>
        <p:spPr bwMode="auto">
          <a:xfrm>
            <a:off x="3795713" y="5803900"/>
            <a:ext cx="2147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Anonymity</a:t>
            </a:r>
            <a:r>
              <a:rPr lang="en-US" i="1" dirty="0" smtClean="0"/>
              <a:t> </a:t>
            </a:r>
            <a:r>
              <a:rPr lang="en-US" dirty="0" smtClean="0"/>
              <a:t>network</a:t>
            </a:r>
          </a:p>
        </p:txBody>
      </p:sp>
      <p:sp>
        <p:nvSpPr>
          <p:cNvPr id="73735" name="computr3"/>
          <p:cNvSpPr>
            <a:spLocks noChangeAspect="1" noEditPoints="1" noChangeArrowheads="1"/>
          </p:cNvSpPr>
          <p:nvPr/>
        </p:nvSpPr>
        <p:spPr bwMode="auto">
          <a:xfrm>
            <a:off x="685800" y="20574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TextBox 30"/>
          <p:cNvSpPr txBox="1">
            <a:spLocks noChangeArrowheads="1"/>
          </p:cNvSpPr>
          <p:nvPr/>
        </p:nvSpPr>
        <p:spPr bwMode="auto">
          <a:xfrm>
            <a:off x="8043371" y="3962400"/>
            <a:ext cx="33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5" name="computr3"/>
          <p:cNvSpPr>
            <a:spLocks noChangeAspect="1" noEditPoints="1" noChangeArrowheads="1"/>
          </p:cNvSpPr>
          <p:nvPr/>
        </p:nvSpPr>
        <p:spPr bwMode="auto">
          <a:xfrm>
            <a:off x="685800" y="31305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computr3"/>
          <p:cNvSpPr>
            <a:spLocks noChangeAspect="1" noEditPoints="1" noChangeArrowheads="1"/>
          </p:cNvSpPr>
          <p:nvPr/>
        </p:nvSpPr>
        <p:spPr bwMode="auto">
          <a:xfrm>
            <a:off x="762000" y="419100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computr3"/>
          <p:cNvSpPr>
            <a:spLocks noChangeAspect="1" noEditPoints="1" noChangeArrowheads="1"/>
          </p:cNvSpPr>
          <p:nvPr/>
        </p:nvSpPr>
        <p:spPr bwMode="auto">
          <a:xfrm>
            <a:off x="838200" y="5264150"/>
            <a:ext cx="722313" cy="53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>
            <a:spLocks/>
          </p:cNvSpPr>
          <p:nvPr/>
        </p:nvSpPr>
        <p:spPr bwMode="auto">
          <a:xfrm>
            <a:off x="1395413" y="2251075"/>
            <a:ext cx="6324600" cy="1497013"/>
          </a:xfrm>
          <a:custGeom>
            <a:avLst/>
            <a:gdLst>
              <a:gd name="T0" fmla="*/ 0 w 6324416"/>
              <a:gd name="T1" fmla="*/ 12653 h 1496473"/>
              <a:gd name="T2" fmla="*/ 2753733 w 6324416"/>
              <a:gd name="T3" fmla="*/ 100739 h 1496473"/>
              <a:gd name="T4" fmla="*/ 4753018 w 6324416"/>
              <a:gd name="T5" fmla="*/ 755102 h 1496473"/>
              <a:gd name="T6" fmla="*/ 6324784 w 6324416"/>
              <a:gd name="T7" fmla="*/ 1497553 h 1496473"/>
              <a:gd name="T8" fmla="*/ 6324784 w 6324416"/>
              <a:gd name="T9" fmla="*/ 1497553 h 1496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4416" h="1496473">
                <a:moveTo>
                  <a:pt x="0" y="12643"/>
                </a:moveTo>
                <a:cubicBezTo>
                  <a:pt x="980724" y="-5172"/>
                  <a:pt x="1961449" y="-22986"/>
                  <a:pt x="2753573" y="100667"/>
                </a:cubicBezTo>
                <a:cubicBezTo>
                  <a:pt x="3545697" y="224320"/>
                  <a:pt x="4157602" y="521924"/>
                  <a:pt x="4752742" y="754558"/>
                </a:cubicBezTo>
                <a:cubicBezTo>
                  <a:pt x="5347882" y="987192"/>
                  <a:pt x="6324416" y="1496473"/>
                  <a:pt x="6324416" y="1496473"/>
                </a:cubicBez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282700" y="2865068"/>
            <a:ext cx="6184900" cy="2399081"/>
          </a:xfrm>
          <a:custGeom>
            <a:avLst/>
            <a:gdLst>
              <a:gd name="T0" fmla="*/ 0 w 6274123"/>
              <a:gd name="T1" fmla="*/ 119547 h 459374"/>
              <a:gd name="T2" fmla="*/ 2539564 w 6274123"/>
              <a:gd name="T3" fmla="*/ 19204 h 459374"/>
              <a:gd name="T4" fmla="*/ 6273477 w 6274123"/>
              <a:gd name="T5" fmla="*/ 458201 h 459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74123" h="459374">
                <a:moveTo>
                  <a:pt x="0" y="119853"/>
                </a:moveTo>
                <a:cubicBezTo>
                  <a:pt x="747069" y="41260"/>
                  <a:pt x="1494139" y="-37333"/>
                  <a:pt x="2539826" y="19254"/>
                </a:cubicBezTo>
                <a:cubicBezTo>
                  <a:pt x="3585513" y="75841"/>
                  <a:pt x="6274123" y="459374"/>
                  <a:pt x="6274123" y="459374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447800" y="2482056"/>
            <a:ext cx="6278563" cy="2376488"/>
          </a:xfrm>
          <a:custGeom>
            <a:avLst/>
            <a:gdLst>
              <a:gd name="T0" fmla="*/ 0 w 6123242"/>
              <a:gd name="T1" fmla="*/ 565926 h 704814"/>
              <a:gd name="T2" fmla="*/ 1961287 w 6123242"/>
              <a:gd name="T3" fmla="*/ 666534 h 704814"/>
              <a:gd name="T4" fmla="*/ 6122734 w 6123242"/>
              <a:gd name="T5" fmla="*/ 0 h 7048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3242" h="704814">
                <a:moveTo>
                  <a:pt x="0" y="565868"/>
                </a:moveTo>
                <a:cubicBezTo>
                  <a:pt x="470454" y="663322"/>
                  <a:pt x="940909" y="760777"/>
                  <a:pt x="1961449" y="666466"/>
                </a:cubicBezTo>
                <a:cubicBezTo>
                  <a:pt x="2981989" y="572155"/>
                  <a:pt x="6123242" y="0"/>
                  <a:pt x="6123242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524000" y="4556859"/>
            <a:ext cx="6008077" cy="1005741"/>
          </a:xfrm>
          <a:custGeom>
            <a:avLst/>
            <a:gdLst>
              <a:gd name="T0" fmla="*/ 0 w 5959788"/>
              <a:gd name="T1" fmla="*/ 1645172 h 1647303"/>
              <a:gd name="T2" fmla="*/ 2765856 w 5959788"/>
              <a:gd name="T3" fmla="*/ 1255856 h 1647303"/>
              <a:gd name="T4" fmla="*/ 4739671 w 5959788"/>
              <a:gd name="T5" fmla="*/ 527459 h 1647303"/>
              <a:gd name="T6" fmla="*/ 5959162 w 5959788"/>
              <a:gd name="T7" fmla="*/ 0 h 1647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59788" h="1647303">
                <a:moveTo>
                  <a:pt x="0" y="1647303"/>
                </a:moveTo>
                <a:cubicBezTo>
                  <a:pt x="988059" y="1545656"/>
                  <a:pt x="1976118" y="1444010"/>
                  <a:pt x="2766146" y="1257483"/>
                </a:cubicBezTo>
                <a:cubicBezTo>
                  <a:pt x="3556174" y="1070956"/>
                  <a:pt x="4207895" y="737723"/>
                  <a:pt x="4740169" y="528143"/>
                </a:cubicBezTo>
                <a:cubicBezTo>
                  <a:pt x="5272443" y="318562"/>
                  <a:pt x="5959788" y="0"/>
                  <a:pt x="5959788" y="0"/>
                </a:cubicBezTo>
              </a:path>
            </a:pathLst>
          </a:custGeom>
          <a:noFill/>
          <a:ln w="50800" cap="flat" cmpd="sng">
            <a:solidFill>
              <a:srgbClr val="00B05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>
            <a:off x="1600200" y="1828800"/>
            <a:ext cx="228600" cy="304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83C6FF"/>
              </a:gs>
              <a:gs pos="20000">
                <a:srgbClr val="85C6FF"/>
              </a:gs>
              <a:gs pos="100000">
                <a:srgbClr val="6597C9"/>
              </a:gs>
            </a:gsLst>
            <a:lin ang="5400000"/>
          </a:gradFill>
          <a:ln w="9525">
            <a:solidFill>
              <a:srgbClr val="93C7F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computr3"/>
          <p:cNvSpPr>
            <a:spLocks noChangeAspect="1" noEditPoints="1" noChangeArrowheads="1"/>
          </p:cNvSpPr>
          <p:nvPr/>
        </p:nvSpPr>
        <p:spPr bwMode="auto">
          <a:xfrm>
            <a:off x="7772400" y="2295861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computr3"/>
          <p:cNvSpPr>
            <a:spLocks noChangeAspect="1" noEditPoints="1" noChangeArrowheads="1"/>
          </p:cNvSpPr>
          <p:nvPr/>
        </p:nvSpPr>
        <p:spPr bwMode="auto">
          <a:xfrm>
            <a:off x="7532077" y="4380829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3"/>
          <p:cNvSpPr>
            <a:spLocks noChangeAspect="1" noEditPoints="1" noChangeArrowheads="1"/>
          </p:cNvSpPr>
          <p:nvPr/>
        </p:nvSpPr>
        <p:spPr bwMode="auto">
          <a:xfrm>
            <a:off x="7532077" y="5096272"/>
            <a:ext cx="449320" cy="335756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514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4" name="Picture 11" descr="MCSO0167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MCSO0167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L 0.35833 0.03333 L 0.65 0.21111 " pathEditMode="relative" ptsTypes="AA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2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Detection </a:t>
            </a:r>
            <a:r>
              <a:rPr lang="en-US" dirty="0"/>
              <a:t>efficiency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Invisibility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Robustness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Resource  efficiency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1EC60-A083-41D6-A892-66CA9E6320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838200" y="5029200"/>
            <a:ext cx="7315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auto">
          <a:xfrm>
            <a:off x="4495800" y="5029200"/>
            <a:ext cx="12192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Inter-Packet Delay vs. Interval-Based</a:t>
            </a:r>
            <a:br>
              <a:rPr lang="en-US" dirty="0" smtClean="0"/>
            </a:br>
            <a:r>
              <a:rPr lang="en-US" dirty="0" smtClean="0"/>
              <a:t>Watermarking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1"/>
            <a:ext cx="8229600" cy="13715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Interval-Based Watermarking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Robustness to packet modifications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IBW[Infocom’07], ICBW[S&amp;P’07], DSSS[S&amp;P’07]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838200" y="5029200"/>
            <a:ext cx="12192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3276600" y="5029200"/>
            <a:ext cx="12192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715000" y="5029200"/>
            <a:ext cx="12192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2209800" y="4662487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CLEAR</a:t>
            </a:r>
          </a:p>
        </p:txBody>
      </p:sp>
      <p:sp>
        <p:nvSpPr>
          <p:cNvPr id="18444" name="Text Box 18"/>
          <p:cNvSpPr txBox="1">
            <a:spLocks noChangeArrowheads="1"/>
          </p:cNvSpPr>
          <p:nvPr/>
        </p:nvSpPr>
        <p:spPr bwMode="auto">
          <a:xfrm>
            <a:off x="5899150" y="4662487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LOAD</a:t>
            </a:r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6934200" y="5029200"/>
            <a:ext cx="12192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1066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3733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4876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6400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24"/>
          <p:cNvSpPr>
            <a:spLocks noChangeArrowheads="1"/>
          </p:cNvSpPr>
          <p:nvPr/>
        </p:nvSpPr>
        <p:spPr bwMode="auto">
          <a:xfrm>
            <a:off x="7543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22098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27432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7086600" y="52578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Inter-Packet Delay (IPD) watermarking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38200" y="2057400"/>
            <a:ext cx="73152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066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3733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876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400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7543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2098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432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7086600" y="2286000"/>
            <a:ext cx="152400" cy="533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733800" y="2895600"/>
            <a:ext cx="1143000" cy="0"/>
          </a:xfrm>
          <a:prstGeom prst="line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81400" y="2133600"/>
            <a:ext cx="1600200" cy="0"/>
          </a:xfrm>
          <a:prstGeom prst="line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29979E-6 L 0.03334 8.2997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29979E-6 L -0.025 8.29979E-6 " pathEditMode="relative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29979E-6 L -0.01667 8.29979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0021E-6 L 0.03333 1.70021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29979E-6 L -0.025 8.29979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29979E-6 L -0.01666 8.29979E-6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4166 1.11022E-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0834 -4.44444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125 -4.44444E-6 " pathEditMode="relative" ptsTypes="AA">
                                      <p:cBhvr>
                                        <p:cTn id="27" dur="20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0.10833 -5.55556E-6 " pathEditMode="relative" ptsTypes="AA">
                                      <p:cBhvr>
                                        <p:cTn id="29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nimBg="1"/>
      <p:bldP spid="73750" grpId="0" animBg="1"/>
      <p:bldP spid="73753" grpId="0" animBg="1"/>
      <p:bldP spid="73754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RAINBOW: Robust And Invisible Non-Blind Watermark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NDSS 2009</a:t>
            </a:r>
          </a:p>
          <a:p>
            <a:r>
              <a:rPr lang="en-US" sz="2400" dirty="0" smtClean="0"/>
              <a:t>With </a:t>
            </a:r>
            <a:r>
              <a:rPr lang="en-US" sz="2400" dirty="0" err="1" smtClean="0"/>
              <a:t>Negar</a:t>
            </a:r>
            <a:r>
              <a:rPr lang="en-US" sz="2400" dirty="0" smtClean="0"/>
              <a:t> </a:t>
            </a:r>
            <a:r>
              <a:rPr lang="en-US" sz="2400" dirty="0" err="1" smtClean="0"/>
              <a:t>Kiyavash</a:t>
            </a:r>
            <a:r>
              <a:rPr lang="en-US" sz="2400" dirty="0" smtClean="0"/>
              <a:t> and Nikita </a:t>
            </a:r>
            <a:r>
              <a:rPr lang="en-US" sz="2400" dirty="0" err="1" smtClean="0"/>
              <a:t>Borisov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18B252-F7B2-4607-BC1D-A142E168B141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RAINBOW Scheme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0"/>
            <a:ext cx="7924800" cy="228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Insert spread spectrum watermark within Inter-Packet Delay (IPD)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At the </a:t>
            </a:r>
            <a:r>
              <a:rPr lang="en-US" sz="2000" i="1" dirty="0" err="1" smtClean="0"/>
              <a:t>watermarker</a:t>
            </a:r>
            <a:r>
              <a:rPr lang="en-US" sz="2000" i="1" dirty="0" smtClean="0"/>
              <a:t>:  IPD</a:t>
            </a:r>
            <a:r>
              <a:rPr lang="en-US" sz="2000" i="1" baseline="30000" dirty="0" smtClean="0"/>
              <a:t>W</a:t>
            </a:r>
            <a:r>
              <a:rPr lang="en-US" sz="2000" i="1" dirty="0" smtClean="0"/>
              <a:t>= IPD + WM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At the detector:          IPD</a:t>
            </a:r>
            <a:r>
              <a:rPr lang="en-US" sz="2000" i="1" baseline="30000" dirty="0" smtClean="0"/>
              <a:t>R</a:t>
            </a:r>
            <a:r>
              <a:rPr lang="en-US" sz="2000" i="1" dirty="0" smtClean="0"/>
              <a:t> - IPD = WM + Jitter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IPD Database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Last </a:t>
            </a:r>
            <a:r>
              <a:rPr lang="en-US" sz="2000" i="1" dirty="0" smtClean="0"/>
              <a:t>n</a:t>
            </a:r>
            <a:r>
              <a:rPr lang="en-US" sz="2000" dirty="0" smtClean="0"/>
              <a:t> packets, removed after connection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Low memory resources for moderate-size enterprises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38400" y="2819400"/>
            <a:ext cx="11430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Watermarker</a:t>
            </a:r>
            <a:endParaRPr lang="en-US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315200" y="2819400"/>
            <a:ext cx="1066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Receiver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486400" y="2819400"/>
            <a:ext cx="1066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Detector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2819400"/>
            <a:ext cx="1066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Sender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0" y="1905000"/>
            <a:ext cx="11430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IPD Database</a:t>
            </a:r>
            <a:endParaRPr lang="en-US" sz="1200" b="1" dirty="0"/>
          </a:p>
        </p:txBody>
      </p: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>
            <a:off x="1600200" y="30480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3581400" y="3048000"/>
            <a:ext cx="1905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0" idx="1"/>
          </p:cNvCxnSpPr>
          <p:nvPr/>
        </p:nvCxnSpPr>
        <p:spPr>
          <a:xfrm>
            <a:off x="6553200" y="30480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13" idx="1"/>
          </p:cNvCxnSpPr>
          <p:nvPr/>
        </p:nvCxnSpPr>
        <p:spPr>
          <a:xfrm flipV="1">
            <a:off x="3009900" y="2171700"/>
            <a:ext cx="800100" cy="647700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1" idx="0"/>
          </p:cNvCxnSpPr>
          <p:nvPr/>
        </p:nvCxnSpPr>
        <p:spPr>
          <a:xfrm>
            <a:off x="4953000" y="2171700"/>
            <a:ext cx="1066800" cy="647700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1402" y="2743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05200" y="2743200"/>
            <a:ext cx="58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r>
              <a:rPr lang="en-US" sz="1600" i="1" baseline="30000" dirty="0" smtClean="0"/>
              <a:t>W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60602" y="22098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44264" y="274320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r>
              <a:rPr lang="en-US" sz="1600" i="1" baseline="30000" dirty="0" smtClean="0"/>
              <a:t>R</a:t>
            </a:r>
            <a:endParaRPr lang="en-US" sz="16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75202" y="22098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endParaRPr lang="en-US" sz="1600" i="1" dirty="0"/>
          </a:p>
        </p:txBody>
      </p:sp>
      <p:sp>
        <p:nvSpPr>
          <p:cNvPr id="36" name="Rectangle 35"/>
          <p:cNvSpPr/>
          <p:nvPr/>
        </p:nvSpPr>
        <p:spPr>
          <a:xfrm>
            <a:off x="4038600" y="3429000"/>
            <a:ext cx="685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WM</a:t>
            </a:r>
            <a:endParaRPr lang="en-US" dirty="0"/>
          </a:p>
        </p:txBody>
      </p:sp>
      <p:cxnSp>
        <p:nvCxnSpPr>
          <p:cNvPr id="38" name="Shape 37"/>
          <p:cNvCxnSpPr>
            <a:stCxn id="9" idx="2"/>
            <a:endCxn id="36" idx="1"/>
          </p:cNvCxnSpPr>
          <p:nvPr/>
        </p:nvCxnSpPr>
        <p:spPr>
          <a:xfrm rot="16200000" flipH="1">
            <a:off x="3371850" y="2914650"/>
            <a:ext cx="304800" cy="1028700"/>
          </a:xfrm>
          <a:prstGeom prst="bentConnector2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6" idx="3"/>
            <a:endCxn id="11" idx="2"/>
          </p:cNvCxnSpPr>
          <p:nvPr/>
        </p:nvCxnSpPr>
        <p:spPr>
          <a:xfrm flipV="1">
            <a:off x="4724400" y="3276600"/>
            <a:ext cx="1295400" cy="304800"/>
          </a:xfrm>
          <a:prstGeom prst="bentConnector2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4114800" y="2667000"/>
            <a:ext cx="685800" cy="60666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09600" y="1295400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Non-Blind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watermarking: provide invisibility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876800" y="2895600"/>
            <a:ext cx="3962400" cy="1371600"/>
          </a:xfrm>
          <a:prstGeom prst="rect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7CC3BD-6CF1-4956-AC7D-AB829D41D1E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Detection Analysis	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Using the last </a:t>
            </a:r>
            <a:r>
              <a:rPr lang="en-US" sz="2800" i="1" dirty="0" smtClean="0"/>
              <a:t>n</a:t>
            </a:r>
            <a:r>
              <a:rPr lang="en-US" sz="2800" dirty="0" smtClean="0"/>
              <a:t> samples of IPD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Y= IPD</a:t>
            </a:r>
            <a:r>
              <a:rPr lang="en-US" sz="2000" i="1" baseline="30000" dirty="0" smtClean="0"/>
              <a:t>R</a:t>
            </a:r>
            <a:r>
              <a:rPr lang="en-US" sz="2000" i="1" dirty="0" smtClean="0"/>
              <a:t> - IPD = WM + Jitter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Normalized correlation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Detection threshold </a:t>
            </a:r>
            <a:r>
              <a:rPr lang="el-GR" sz="2000" i="1" dirty="0" smtClean="0"/>
              <a:t>η</a:t>
            </a:r>
            <a:r>
              <a:rPr lang="en-US" sz="2000" i="1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System parameters: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a</a:t>
            </a:r>
            <a:r>
              <a:rPr lang="en-US" sz="2000" dirty="0" smtClean="0"/>
              <a:t>: watermark amplitude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b</a:t>
            </a:r>
            <a:r>
              <a:rPr lang="en-US" sz="2000" dirty="0" smtClean="0"/>
              <a:t>: standard deviation of jitter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        represents the SNR</a:t>
            </a:r>
            <a:endParaRPr lang="en-US" sz="2000" i="1" dirty="0" smtClean="0"/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n</a:t>
            </a:r>
            <a:r>
              <a:rPr lang="en-US" sz="2000" dirty="0" smtClean="0"/>
              <a:t>: watermark length  	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Detection analysis: Hypothesis testing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990600" y="5643513"/>
          <a:ext cx="7239000" cy="44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4" imgW="3886200" imgH="241300" progId="Equation.3">
                  <p:embed/>
                </p:oleObj>
              </mc:Choice>
              <mc:Fallback>
                <p:oleObj name="Equation" r:id="rId4" imgW="3886200" imgH="241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43513"/>
                        <a:ext cx="7239000" cy="447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19200" y="4038600"/>
          <a:ext cx="517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6" imgW="393359" imgH="406048" progId="Equation.3">
                  <p:embed/>
                </p:oleObj>
              </mc:Choice>
              <mc:Fallback>
                <p:oleObj name="Equation" r:id="rId6" imgW="393359" imgH="406048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517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29200" y="3657600"/>
            <a:ext cx="9144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Subtraction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50520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r>
              <a:rPr lang="en-US" sz="1600" i="1" baseline="30000" dirty="0" smtClean="0"/>
              <a:t>R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30480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IPD</a:t>
            </a:r>
            <a:endParaRPr lang="en-US" sz="16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6477000" y="3657600"/>
            <a:ext cx="9144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Normalized Correlation</a:t>
            </a:r>
            <a:endParaRPr lang="en-US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848600" y="3657600"/>
            <a:ext cx="9144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Decision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209800"/>
            <a:ext cx="9144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IPD Database</a:t>
            </a:r>
            <a:endParaRPr lang="en-US" sz="1200" b="1" dirty="0"/>
          </a:p>
        </p:txBody>
      </p: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5943600" y="38481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>
            <a:off x="7391400" y="3848100"/>
            <a:ext cx="457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5800" y="38862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40424" y="3048000"/>
            <a:ext cx="990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Watermark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2"/>
            <a:endCxn id="15" idx="0"/>
          </p:cNvCxnSpPr>
          <p:nvPr/>
        </p:nvCxnSpPr>
        <p:spPr>
          <a:xfrm rot="5400000">
            <a:off x="6744462" y="3466338"/>
            <a:ext cx="3810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01000" y="2667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Detector</a:t>
            </a:r>
            <a:endParaRPr lang="en-US" sz="1200" b="1" dirty="0"/>
          </a:p>
        </p:txBody>
      </p:sp>
      <p:cxnSp>
        <p:nvCxnSpPr>
          <p:cNvPr id="34" name="Straight Arrow Connector 33"/>
          <p:cNvCxnSpPr>
            <a:stCxn id="17" idx="2"/>
            <a:endCxn id="10" idx="0"/>
          </p:cNvCxnSpPr>
          <p:nvPr/>
        </p:nvCxnSpPr>
        <p:spPr>
          <a:xfrm rot="5400000">
            <a:off x="4953000" y="3124200"/>
            <a:ext cx="1066800" cy="1588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40548" y="354764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Y</a:t>
            </a:r>
            <a:endParaRPr lang="en-US" sz="16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EF9FEC-7F1E-4C5E-A4AC-A0C164EEE10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Design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Cross-Over Error Rate (COER) versus system parameters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Increasing</a:t>
            </a:r>
            <a:endParaRPr 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Lower error, more visible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Increasing </a:t>
            </a:r>
            <a:r>
              <a:rPr lang="en-US" sz="2400" i="1" dirty="0" smtClean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 lower error, slower detection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a</a:t>
            </a:r>
            <a:r>
              <a:rPr lang="en-US" sz="2400" dirty="0" smtClean="0"/>
              <a:t> can be traded for </a:t>
            </a:r>
            <a:r>
              <a:rPr lang="en-US" sz="2400" i="1" dirty="0" smtClean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a</a:t>
            </a:r>
            <a:r>
              <a:rPr lang="en-US" sz="2400" dirty="0" smtClean="0"/>
              <a:t> should be adjusted to jitter</a:t>
            </a:r>
            <a:endParaRPr lang="el-GR" sz="2400" dirty="0" smtClean="0"/>
          </a:p>
        </p:txBody>
      </p:sp>
      <p:pic>
        <p:nvPicPr>
          <p:cNvPr id="307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828800"/>
            <a:ext cx="41910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9330" name="Object 5"/>
          <p:cNvGraphicFramePr>
            <a:graphicFrameLocks noChangeAspect="1"/>
          </p:cNvGraphicFramePr>
          <p:nvPr/>
        </p:nvGraphicFramePr>
        <p:xfrm>
          <a:off x="2308225" y="2590800"/>
          <a:ext cx="282575" cy="36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126780" imgH="164814" progId="Equation.3">
                  <p:embed/>
                </p:oleObj>
              </mc:Choice>
              <mc:Fallback>
                <p:oleObj name="Equation" r:id="rId5" imgW="126780" imgH="16481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590800"/>
                        <a:ext cx="282575" cy="366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Wants to Attack 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has the ability to attack Tor?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7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BAFFF-AC56-4AC6-8C22-012A57AF9FE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Devise a </a:t>
            </a:r>
            <a:r>
              <a:rPr lang="en-US" sz="2800" i="1" dirty="0" smtClean="0"/>
              <a:t>selective correlation</a:t>
            </a:r>
            <a:r>
              <a:rPr lang="en-US" sz="2800" dirty="0" smtClean="0"/>
              <a:t> to compensate for packet-level modifications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Sliding window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Invisibility analyzed using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Kolmogorov</a:t>
            </a:r>
            <a:r>
              <a:rPr lang="en-US" sz="2400" dirty="0" smtClean="0"/>
              <a:t>-Smirnov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Entropy-based tools of [</a:t>
            </a:r>
            <a:r>
              <a:rPr lang="en-US" sz="2400" dirty="0" err="1" smtClean="0"/>
              <a:t>Gianvecchio</a:t>
            </a:r>
            <a:r>
              <a:rPr lang="en-US" sz="2400" dirty="0" smtClean="0"/>
              <a:t>, CCS07]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Performance summary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Fast detection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Detection time ≈ 3 min  of SSH traffic (400 packets)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False errors of order 10</a:t>
            </a:r>
            <a:r>
              <a:rPr lang="en-US" sz="2400" baseline="30000" dirty="0" smtClean="0"/>
              <a:t>-6</a:t>
            </a: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Linking flows in low-latency applications</a:t>
            </a:r>
          </a:p>
          <a:p>
            <a:pPr lvl="1"/>
            <a:r>
              <a:rPr lang="en-US" dirty="0" smtClean="0"/>
              <a:t>Stepping stone detection</a:t>
            </a:r>
          </a:p>
          <a:p>
            <a:pPr lvl="1"/>
            <a:r>
              <a:rPr lang="en-US" dirty="0" smtClean="0"/>
              <a:t>Compromising anonymous networks</a:t>
            </a:r>
          </a:p>
          <a:p>
            <a:pPr lvl="1"/>
            <a:r>
              <a:rPr lang="en-US" dirty="0" smtClean="0"/>
              <a:t>Long path attack</a:t>
            </a:r>
          </a:p>
          <a:p>
            <a:pPr lvl="1"/>
            <a:r>
              <a:rPr lang="en-US" dirty="0" smtClean="0"/>
              <a:t>IRC-based </a:t>
            </a:r>
            <a:r>
              <a:rPr lang="en-US" dirty="0" err="1" smtClean="0"/>
              <a:t>botnet</a:t>
            </a:r>
            <a:r>
              <a:rPr lang="en-US" dirty="0" smtClean="0"/>
              <a:t> detection</a:t>
            </a:r>
          </a:p>
          <a:p>
            <a:pPr lvl="1"/>
            <a:r>
              <a:rPr lang="en-US" dirty="0" smtClean="0"/>
              <a:t>VoIP de-</a:t>
            </a:r>
            <a:r>
              <a:rPr lang="en-US" dirty="0" err="1" smtClean="0"/>
              <a:t>anonymization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Long-path attack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70513-4730-42A3-B3D8-B6B2968B0E19}" type="slidenum">
              <a:rPr lang="en-US"/>
              <a:pPr/>
              <a:t>42</a:t>
            </a:fld>
            <a:endParaRPr lang="en-US"/>
          </a:p>
        </p:txBody>
      </p:sp>
      <p:sp>
        <p:nvSpPr>
          <p:cNvPr id="207877" name="Cloud"/>
          <p:cNvSpPr>
            <a:spLocks noChangeAspect="1" noEditPoints="1" noChangeArrowheads="1"/>
          </p:cNvSpPr>
          <p:nvPr/>
        </p:nvSpPr>
        <p:spPr bwMode="auto">
          <a:xfrm>
            <a:off x="1932446" y="2209799"/>
            <a:ext cx="5001754" cy="361293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computr3"/>
          <p:cNvSpPr>
            <a:spLocks noChangeAspect="1" noEditPoints="1" noChangeArrowheads="1"/>
          </p:cNvSpPr>
          <p:nvPr/>
        </p:nvSpPr>
        <p:spPr bwMode="auto">
          <a:xfrm>
            <a:off x="7812087" y="3498850"/>
            <a:ext cx="722313" cy="5397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7880" name="Picture 8" descr="j02932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5334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2" name="Picture 10" descr="MCSO01675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3" y="2930274"/>
            <a:ext cx="576263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4" name="Picture 12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60" y="2971800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6" name="Picture 14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7" name="Picture 15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99" y="4518025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8" name="Picture 16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94225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89" name="Picture 17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0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90" name="Picture 18" descr="MCj043484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94225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3298435" y="5804440"/>
            <a:ext cx="1309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Tor</a:t>
            </a:r>
            <a:r>
              <a:rPr lang="en-US" dirty="0"/>
              <a:t>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422400" y="3062817"/>
            <a:ext cx="5054600" cy="1771650"/>
          </a:xfrm>
          <a:custGeom>
            <a:avLst/>
            <a:gdLst>
              <a:gd name="connsiteX0" fmla="*/ 0 w 5054600"/>
              <a:gd name="connsiteY0" fmla="*/ 124883 h 1771650"/>
              <a:gd name="connsiteX1" fmla="*/ 1854200 w 5054600"/>
              <a:gd name="connsiteY1" fmla="*/ 124883 h 1771650"/>
              <a:gd name="connsiteX2" fmla="*/ 3289300 w 5054600"/>
              <a:gd name="connsiteY2" fmla="*/ 150283 h 1771650"/>
              <a:gd name="connsiteX3" fmla="*/ 4826000 w 5054600"/>
              <a:gd name="connsiteY3" fmla="*/ 226483 h 1771650"/>
              <a:gd name="connsiteX4" fmla="*/ 4660900 w 5054600"/>
              <a:gd name="connsiteY4" fmla="*/ 1509183 h 1771650"/>
              <a:gd name="connsiteX5" fmla="*/ 3048000 w 5054600"/>
              <a:gd name="connsiteY5" fmla="*/ 1737783 h 1771650"/>
              <a:gd name="connsiteX6" fmla="*/ 1181100 w 5054600"/>
              <a:gd name="connsiteY6" fmla="*/ 1712383 h 1771650"/>
              <a:gd name="connsiteX7" fmla="*/ 876300 w 5054600"/>
              <a:gd name="connsiteY7" fmla="*/ 1686983 h 1771650"/>
              <a:gd name="connsiteX8" fmla="*/ 876300 w 5054600"/>
              <a:gd name="connsiteY8" fmla="*/ 1686983 h 1771650"/>
              <a:gd name="connsiteX0" fmla="*/ 0 w 5054600"/>
              <a:gd name="connsiteY0" fmla="*/ 124883 h 1771650"/>
              <a:gd name="connsiteX1" fmla="*/ 1854200 w 5054600"/>
              <a:gd name="connsiteY1" fmla="*/ 124883 h 1771650"/>
              <a:gd name="connsiteX2" fmla="*/ 3289300 w 5054600"/>
              <a:gd name="connsiteY2" fmla="*/ 150283 h 1771650"/>
              <a:gd name="connsiteX3" fmla="*/ 4826000 w 5054600"/>
              <a:gd name="connsiteY3" fmla="*/ 226483 h 1771650"/>
              <a:gd name="connsiteX4" fmla="*/ 4660900 w 5054600"/>
              <a:gd name="connsiteY4" fmla="*/ 1509183 h 1771650"/>
              <a:gd name="connsiteX5" fmla="*/ 3048000 w 5054600"/>
              <a:gd name="connsiteY5" fmla="*/ 1737783 h 1771650"/>
              <a:gd name="connsiteX6" fmla="*/ 1181100 w 5054600"/>
              <a:gd name="connsiteY6" fmla="*/ 1712383 h 1771650"/>
              <a:gd name="connsiteX7" fmla="*/ 876300 w 5054600"/>
              <a:gd name="connsiteY7" fmla="*/ 1686983 h 1771650"/>
              <a:gd name="connsiteX8" fmla="*/ 876300 w 5054600"/>
              <a:gd name="connsiteY8" fmla="*/ 1686983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54600" h="1771650">
                <a:moveTo>
                  <a:pt x="0" y="124883"/>
                </a:moveTo>
                <a:lnTo>
                  <a:pt x="1854200" y="124883"/>
                </a:lnTo>
                <a:lnTo>
                  <a:pt x="3289300" y="150283"/>
                </a:lnTo>
                <a:cubicBezTo>
                  <a:pt x="3784600" y="167216"/>
                  <a:pt x="4597400" y="0"/>
                  <a:pt x="4826000" y="226483"/>
                </a:cubicBezTo>
                <a:cubicBezTo>
                  <a:pt x="5054600" y="452966"/>
                  <a:pt x="4957233" y="1257300"/>
                  <a:pt x="4660900" y="1509183"/>
                </a:cubicBezTo>
                <a:cubicBezTo>
                  <a:pt x="4364567" y="1761066"/>
                  <a:pt x="3627967" y="1703916"/>
                  <a:pt x="3048000" y="1737783"/>
                </a:cubicBezTo>
                <a:cubicBezTo>
                  <a:pt x="2468033" y="1771650"/>
                  <a:pt x="1543050" y="1720850"/>
                  <a:pt x="1181100" y="1712383"/>
                </a:cubicBezTo>
                <a:cubicBezTo>
                  <a:pt x="819150" y="1703916"/>
                  <a:pt x="876300" y="1686983"/>
                  <a:pt x="876300" y="1686983"/>
                </a:cubicBezTo>
                <a:lnTo>
                  <a:pt x="876300" y="1686983"/>
                </a:lnTo>
              </a:path>
            </a:pathLst>
          </a:cu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096000" y="3810000"/>
            <a:ext cx="551198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447800" y="3177116"/>
            <a:ext cx="6972300" cy="1775884"/>
          </a:xfrm>
          <a:custGeom>
            <a:avLst/>
            <a:gdLst>
              <a:gd name="connsiteX0" fmla="*/ 0 w 6972300"/>
              <a:gd name="connsiteY0" fmla="*/ 59267 h 1775884"/>
              <a:gd name="connsiteX1" fmla="*/ 2286000 w 6972300"/>
              <a:gd name="connsiteY1" fmla="*/ 71967 h 1775884"/>
              <a:gd name="connsiteX2" fmla="*/ 3378200 w 6972300"/>
              <a:gd name="connsiteY2" fmla="*/ 84667 h 1775884"/>
              <a:gd name="connsiteX3" fmla="*/ 4775200 w 6972300"/>
              <a:gd name="connsiteY3" fmla="*/ 84667 h 1775884"/>
              <a:gd name="connsiteX4" fmla="*/ 6413500 w 6972300"/>
              <a:gd name="connsiteY4" fmla="*/ 148167 h 1775884"/>
              <a:gd name="connsiteX5" fmla="*/ 6553200 w 6972300"/>
              <a:gd name="connsiteY5" fmla="*/ 973667 h 1775884"/>
              <a:gd name="connsiteX6" fmla="*/ 3898900 w 6972300"/>
              <a:gd name="connsiteY6" fmla="*/ 1659467 h 1775884"/>
              <a:gd name="connsiteX7" fmla="*/ 774700 w 6972300"/>
              <a:gd name="connsiteY7" fmla="*/ 1672167 h 177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2300" h="1775884">
                <a:moveTo>
                  <a:pt x="0" y="59267"/>
                </a:moveTo>
                <a:lnTo>
                  <a:pt x="2286000" y="71967"/>
                </a:lnTo>
                <a:lnTo>
                  <a:pt x="3378200" y="84667"/>
                </a:lnTo>
                <a:cubicBezTo>
                  <a:pt x="3793067" y="86784"/>
                  <a:pt x="4269317" y="74084"/>
                  <a:pt x="4775200" y="84667"/>
                </a:cubicBezTo>
                <a:cubicBezTo>
                  <a:pt x="5281083" y="95250"/>
                  <a:pt x="6117167" y="0"/>
                  <a:pt x="6413500" y="148167"/>
                </a:cubicBezTo>
                <a:cubicBezTo>
                  <a:pt x="6709833" y="296334"/>
                  <a:pt x="6972300" y="721784"/>
                  <a:pt x="6553200" y="973667"/>
                </a:cubicBezTo>
                <a:cubicBezTo>
                  <a:pt x="6134100" y="1225550"/>
                  <a:pt x="4861983" y="1543050"/>
                  <a:pt x="3898900" y="1659467"/>
                </a:cubicBezTo>
                <a:cubicBezTo>
                  <a:pt x="2935817" y="1775884"/>
                  <a:pt x="1855258" y="1724025"/>
                  <a:pt x="774700" y="1672167"/>
                </a:cubicBezTo>
              </a:path>
            </a:pathLst>
          </a:cu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697202" y="4518025"/>
            <a:ext cx="551198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037E-7 C 0.06805 -0.00926 0.1361 -0.01852 0.17499 3.7037E-7 C 0.21388 0.01852 0.26666 0.07222 0.23333 0.11111 C 0.19999 0.15 0.08749 0.19166 -0.02501 0.23333 " pathEditMode="relative" ptsTypes="aaaA">
                                      <p:cBhvr>
                                        <p:cTn id="31" dur="20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animBg="1"/>
      <p:bldP spid="30" grpId="0" animBg="1"/>
      <p:bldP spid="30" grpId="1" animBg="1"/>
      <p:bldP spid="14" grpId="0" animBg="1"/>
      <p:bldP spid="14" grpId="1" animBg="1"/>
      <p:bldP spid="37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IRC-based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4210" name="Picture 2" descr="D:\My Dropbox\Advanced_Internetworking\botnet-water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6496050" cy="4022725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Tor stinks</a:t>
            </a:r>
            <a:endParaRPr lang="en-US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NSA tries to break Tor</a:t>
            </a:r>
          </a:p>
          <a:p>
            <a:pPr lvl="1"/>
            <a:r>
              <a:rPr lang="en-US" dirty="0" smtClean="0">
                <a:hlinkClick r:id="rId2"/>
              </a:rPr>
              <a:t>Tor stinks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creen Shot 2015-04-16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67259"/>
            <a:ext cx="5791200" cy="480166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they want to break Tor</a:t>
            </a:r>
            <a:br>
              <a:rPr lang="en-US" dirty="0" smtClean="0"/>
            </a:br>
            <a:r>
              <a:rPr lang="en-US" dirty="0" smtClean="0"/>
              <a:t>(or, what do they say?)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Shot 2015-04-16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983"/>
            <a:ext cx="9144000" cy="26176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5-04-16 at 10.0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23717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5-04-16 at 10.0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4474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creen Shot 2015-04-16 at 9.30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4064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.6|18.4|4.3|11.3|1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1302</Words>
  <Application>Microsoft Macintosh PowerPoint</Application>
  <PresentationFormat>On-screen Show (4:3)</PresentationFormat>
  <Paragraphs>334</Paragraphs>
  <Slides>44</Slides>
  <Notes>30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Traffic Analysis: Network Flow Watermarking</vt:lpstr>
      <vt:lpstr>Previously</vt:lpstr>
      <vt:lpstr>Attacks on anonymity systems</vt:lpstr>
      <vt:lpstr>Who Wants to Attack Tor?</vt:lpstr>
      <vt:lpstr>PowerPoint Presentation</vt:lpstr>
      <vt:lpstr>Why do they want to break Tor (or, what do they say?)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Traffic Analysis</vt:lpstr>
      <vt:lpstr>Use cases of traffic analysis</vt:lpstr>
      <vt:lpstr>Outline </vt:lpstr>
      <vt:lpstr>Compromising anonymity </vt:lpstr>
      <vt:lpstr>Stepping stone attack</vt:lpstr>
      <vt:lpstr>Passive Traffic analysis</vt:lpstr>
      <vt:lpstr>Some literature </vt:lpstr>
      <vt:lpstr>Passive Traffic analysis</vt:lpstr>
      <vt:lpstr>Passive Traffic analysis</vt:lpstr>
      <vt:lpstr>Issues of passive traffic analysis</vt:lpstr>
      <vt:lpstr>Compromising anonymity </vt:lpstr>
      <vt:lpstr>Issues of passive traffic analysis</vt:lpstr>
      <vt:lpstr>Compromising anonymity </vt:lpstr>
      <vt:lpstr>Flow watermarks: Active traffic analysis</vt:lpstr>
      <vt:lpstr>Flow watermarking</vt:lpstr>
      <vt:lpstr>Compromising anonymity </vt:lpstr>
      <vt:lpstr>Stepping stone detection</vt:lpstr>
      <vt:lpstr>Active Traffic Analysis</vt:lpstr>
      <vt:lpstr>Compromising anonymity </vt:lpstr>
      <vt:lpstr>Watermark features</vt:lpstr>
      <vt:lpstr>Inter-Packet Delay vs. Interval-Based Watermarking</vt:lpstr>
      <vt:lpstr>RAINBOW: Robust And Invisible Non-Blind Watermark</vt:lpstr>
      <vt:lpstr>RAINBOW Scheme</vt:lpstr>
      <vt:lpstr>Detection Analysis </vt:lpstr>
      <vt:lpstr>System Design</vt:lpstr>
      <vt:lpstr>Evaluation </vt:lpstr>
      <vt:lpstr>Other applications</vt:lpstr>
      <vt:lpstr>Long-path attack</vt:lpstr>
      <vt:lpstr>IRC-based botnets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72</cp:revision>
  <dcterms:created xsi:type="dcterms:W3CDTF">2006-08-16T00:00:00Z</dcterms:created>
  <dcterms:modified xsi:type="dcterms:W3CDTF">2015-04-16T18:38:17Z</dcterms:modified>
</cp:coreProperties>
</file>