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259" r:id="rId4"/>
    <p:sldId id="309" r:id="rId5"/>
    <p:sldId id="260" r:id="rId6"/>
    <p:sldId id="268" r:id="rId7"/>
    <p:sldId id="270" r:id="rId8"/>
    <p:sldId id="269" r:id="rId9"/>
    <p:sldId id="262" r:id="rId10"/>
    <p:sldId id="271" r:id="rId11"/>
    <p:sldId id="272" r:id="rId12"/>
    <p:sldId id="264" r:id="rId13"/>
    <p:sldId id="308" r:id="rId14"/>
    <p:sldId id="263" r:id="rId15"/>
    <p:sldId id="306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303" r:id="rId27"/>
    <p:sldId id="304" r:id="rId28"/>
    <p:sldId id="284" r:id="rId29"/>
    <p:sldId id="285" r:id="rId30"/>
    <p:sldId id="286" r:id="rId31"/>
    <p:sldId id="287" r:id="rId32"/>
    <p:sldId id="288" r:id="rId33"/>
    <p:sldId id="289" r:id="rId34"/>
    <p:sldId id="307" r:id="rId35"/>
    <p:sldId id="290" r:id="rId36"/>
    <p:sldId id="302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5" r:id="rId48"/>
    <p:sldId id="267" r:id="rId49"/>
    <p:sldId id="30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2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4D940-C4A7-C340-80C3-77480B8642BA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B4BA7-B276-2844-A676-74DF5188F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104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7A88C-71EB-104F-8352-195AD7F1D770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74C66-A7B5-184F-9F62-A0C5EF0C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6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C23F-51C5-0C41-8A8A-5C4097830026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39A67-49C9-7A41-B934-8DCE209AD8F0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7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2CC8-1654-C040-89A3-19DF86F2B034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6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383-7618-CE44-825C-7AED9E0177C3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E7D3-A06B-7945-BA0F-F7F345D5A156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FDCBD-3095-C44A-8054-7F05A7637D20}" type="datetime1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B734-3418-9C4E-AF0D-2C8D3C500392}" type="datetime1">
              <a:rPr lang="en-US" smtClean="0"/>
              <a:t>2/6/15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CA53-629E-E545-9816-BA3CDF39D1D0}" type="datetime1">
              <a:rPr lang="en-US" smtClean="0"/>
              <a:t>2/6/15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4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338A-4D32-B148-B78B-9A65C124C382}" type="datetime1">
              <a:rPr lang="en-US" smtClean="0"/>
              <a:t>2/6/15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21EB-3871-784A-9AC6-20617CE8B23F}" type="datetime1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C3DC-ABA1-DA4D-B4D7-809106609CF0}" type="datetime1">
              <a:rPr lang="en-US" smtClean="0"/>
              <a:t>2/6/15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DD743-D129-1F47-ACC5-5C49F2C4F472}" type="datetime1">
              <a:rPr lang="en-US" smtClean="0"/>
              <a:t>2/6/15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46FDB-379E-6644-BF18-5AA5854BF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9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oxpara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serpages.umbc.edu/~chauhan2/CMSC691I/Embedding_Covert_channels_into_TCP_IP.ppt" TargetMode="External"/><Relationship Id="rId3" Type="http://schemas.openxmlformats.org/officeDocument/2006/relationships/hyperlink" Target="http://www.slideserve.com/Albert_Lan/covert-channel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438" y="2130425"/>
            <a:ext cx="8787990" cy="1470025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Information Hiding:</a:t>
            </a:r>
            <a:br>
              <a:rPr lang="en-US" sz="5400" dirty="0" smtClean="0"/>
            </a:br>
            <a:r>
              <a:rPr lang="en-US" sz="5400" dirty="0" smtClean="0"/>
              <a:t>Covert Channels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769" y="3886200"/>
            <a:ext cx="7170616" cy="17526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solidFill>
                  <a:schemeClr val="tx1"/>
                </a:solidFill>
                <a:latin typeface="Calibri"/>
                <a:cs typeface="Calibri"/>
              </a:rPr>
              <a:t>Amir </a:t>
            </a:r>
            <a:r>
              <a:rPr lang="en-US" sz="3500" dirty="0" err="1" smtClean="0">
                <a:solidFill>
                  <a:schemeClr val="tx1"/>
                </a:solidFill>
                <a:latin typeface="Calibri"/>
                <a:cs typeface="Calibri"/>
              </a:rPr>
              <a:t>Houmansadr</a:t>
            </a:r>
            <a:endParaRPr lang="en-US" sz="35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CS660: Advanced Information Assurance</a:t>
            </a:r>
          </a:p>
          <a:p>
            <a:r>
              <a:rPr lang="en-US" dirty="0" smtClean="0">
                <a:solidFill>
                  <a:schemeClr val="tx1"/>
                </a:solidFill>
                <a:latin typeface="Calibri"/>
                <a:cs typeface="Calibri"/>
              </a:rPr>
              <a:t>Spring 2015</a:t>
            </a: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4" name="Picture 3" descr="cslogo1200x63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0" b="23591"/>
          <a:stretch/>
        </p:blipFill>
        <p:spPr>
          <a:xfrm>
            <a:off x="2661925" y="5825103"/>
            <a:ext cx="3657600" cy="10328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6225" y="1391067"/>
            <a:ext cx="475983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Content may be borrowed from other resources. </a:t>
            </a:r>
          </a:p>
          <a:p>
            <a:pPr algn="ctr"/>
            <a:r>
              <a:rPr lang="en-US" dirty="0" smtClean="0"/>
              <a:t>See the last slide for acknowledgements!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resources:</a:t>
            </a:r>
          </a:p>
          <a:p>
            <a:pPr lvl="1"/>
            <a:r>
              <a:rPr lang="en-US" dirty="0" smtClean="0"/>
              <a:t>CPU</a:t>
            </a:r>
          </a:p>
          <a:p>
            <a:pPr lvl="1"/>
            <a:r>
              <a:rPr lang="en-US" dirty="0" smtClean="0"/>
              <a:t>RAM</a:t>
            </a:r>
          </a:p>
          <a:p>
            <a:pPr lvl="1"/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8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Shared resources: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Microphone/speaker</a:t>
            </a:r>
          </a:p>
          <a:p>
            <a:pPr lvl="1"/>
            <a:r>
              <a:rPr lang="en-US" dirty="0" smtClean="0"/>
              <a:t>Battery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Examples?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(Network)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CS660 - Advanced Information Assurance - </a:t>
            </a:r>
            <a:r>
              <a:rPr lang="en-US" dirty="0" err="1" smtClean="0"/>
              <a:t>UMassAmherst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 smtClean="0"/>
              <a:t>shared resource here?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Timing</a:t>
            </a:r>
          </a:p>
          <a:p>
            <a:pPr lvl="1"/>
            <a:r>
              <a:rPr lang="en-US" dirty="0"/>
              <a:t>E.g., packet timings</a:t>
            </a:r>
          </a:p>
          <a:p>
            <a:endParaRPr lang="en-US" dirty="0" smtClean="0"/>
          </a:p>
          <a:p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E.g., packet headers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How about the information hidden </a:t>
            </a:r>
            <a:r>
              <a:rPr lang="en-US" dirty="0"/>
              <a:t>in packet </a:t>
            </a:r>
            <a:r>
              <a:rPr lang="en-US" dirty="0" smtClean="0"/>
              <a:t>payload?</a:t>
            </a:r>
          </a:p>
          <a:p>
            <a:pPr lvl="1"/>
            <a:r>
              <a:rPr lang="en-US" dirty="0" smtClean="0"/>
              <a:t>Steganography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OSI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54" y="1322819"/>
            <a:ext cx="5522976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7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Header Hiding</a:t>
            </a:r>
          </a:p>
        </p:txBody>
      </p:sp>
      <p:grpSp>
        <p:nvGrpSpPr>
          <p:cNvPr id="523294" name="Group 30"/>
          <p:cNvGrpSpPr>
            <a:grpSpLocks/>
          </p:cNvGrpSpPr>
          <p:nvPr/>
        </p:nvGrpSpPr>
        <p:grpSpPr bwMode="auto">
          <a:xfrm>
            <a:off x="562708" y="1828800"/>
            <a:ext cx="8088923" cy="4038600"/>
            <a:chOff x="384" y="912"/>
            <a:chExt cx="5520" cy="2544"/>
          </a:xfrm>
        </p:grpSpPr>
        <p:sp>
          <p:nvSpPr>
            <p:cNvPr id="523289" name="Line 25"/>
            <p:cNvSpPr>
              <a:spLocks noChangeShapeType="1"/>
            </p:cNvSpPr>
            <p:nvPr/>
          </p:nvSpPr>
          <p:spPr bwMode="auto">
            <a:xfrm flipH="1">
              <a:off x="3792" y="1440"/>
              <a:ext cx="0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69" name="Text Box 5"/>
            <p:cNvSpPr txBox="1">
              <a:spLocks noChangeArrowheads="1"/>
            </p:cNvSpPr>
            <p:nvPr/>
          </p:nvSpPr>
          <p:spPr bwMode="auto">
            <a:xfrm>
              <a:off x="585" y="1130"/>
              <a:ext cx="1047" cy="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latin typeface="Times" charset="0"/>
                </a:rPr>
                <a:t>IP  Header</a:t>
              </a:r>
            </a:p>
          </p:txBody>
        </p:sp>
        <p:sp>
          <p:nvSpPr>
            <p:cNvPr id="523270" name="Text Box 6"/>
            <p:cNvSpPr txBox="1">
              <a:spLocks noChangeArrowheads="1"/>
            </p:cNvSpPr>
            <p:nvPr/>
          </p:nvSpPr>
          <p:spPr bwMode="auto">
            <a:xfrm>
              <a:off x="1605" y="1130"/>
              <a:ext cx="1227" cy="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latin typeface="Times" charset="0"/>
                </a:rPr>
                <a:t>TCP  Header</a:t>
              </a:r>
            </a:p>
          </p:txBody>
        </p:sp>
        <p:sp>
          <p:nvSpPr>
            <p:cNvPr id="523271" name="Text Box 7"/>
            <p:cNvSpPr txBox="1">
              <a:spLocks noChangeArrowheads="1"/>
            </p:cNvSpPr>
            <p:nvPr/>
          </p:nvSpPr>
          <p:spPr bwMode="auto">
            <a:xfrm>
              <a:off x="2832" y="1137"/>
              <a:ext cx="3072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latin typeface="Times" charset="0"/>
                </a:rPr>
                <a:t> DATA </a:t>
              </a:r>
            </a:p>
          </p:txBody>
        </p:sp>
        <p:sp>
          <p:nvSpPr>
            <p:cNvPr id="523272" name="Text Box 8"/>
            <p:cNvSpPr txBox="1">
              <a:spLocks noChangeArrowheads="1"/>
            </p:cNvSpPr>
            <p:nvPr/>
          </p:nvSpPr>
          <p:spPr bwMode="auto">
            <a:xfrm>
              <a:off x="720" y="912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latin typeface="Times" charset="0"/>
                </a:rPr>
                <a:t>20-64 bytes</a:t>
              </a:r>
            </a:p>
          </p:txBody>
        </p:sp>
        <p:sp>
          <p:nvSpPr>
            <p:cNvPr id="523273" name="Text Box 9"/>
            <p:cNvSpPr txBox="1">
              <a:spLocks noChangeArrowheads="1"/>
            </p:cNvSpPr>
            <p:nvPr/>
          </p:nvSpPr>
          <p:spPr bwMode="auto">
            <a:xfrm>
              <a:off x="1728" y="912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latin typeface="Times" charset="0"/>
                </a:rPr>
                <a:t>20-64 bytes</a:t>
              </a:r>
            </a:p>
          </p:txBody>
        </p:sp>
        <p:sp>
          <p:nvSpPr>
            <p:cNvPr id="523274" name="Text Box 10"/>
            <p:cNvSpPr txBox="1">
              <a:spLocks noChangeArrowheads="1"/>
            </p:cNvSpPr>
            <p:nvPr/>
          </p:nvSpPr>
          <p:spPr bwMode="auto">
            <a:xfrm>
              <a:off x="2880" y="912"/>
              <a:ext cx="129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>
                  <a:latin typeface="Times" charset="0"/>
                </a:rPr>
                <a:t>0-65,488 bytes</a:t>
              </a:r>
            </a:p>
          </p:txBody>
        </p:sp>
        <p:sp>
          <p:nvSpPr>
            <p:cNvPr id="523275" name="Rectangle 11"/>
            <p:cNvSpPr>
              <a:spLocks noChangeArrowheads="1"/>
            </p:cNvSpPr>
            <p:nvPr/>
          </p:nvSpPr>
          <p:spPr bwMode="auto">
            <a:xfrm>
              <a:off x="437" y="2971"/>
              <a:ext cx="1539" cy="4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6" name="Line 12"/>
            <p:cNvSpPr>
              <a:spLocks noChangeShapeType="1"/>
            </p:cNvSpPr>
            <p:nvPr/>
          </p:nvSpPr>
          <p:spPr bwMode="auto">
            <a:xfrm flipV="1">
              <a:off x="437" y="2729"/>
              <a:ext cx="849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7" name="Line 13"/>
            <p:cNvSpPr>
              <a:spLocks noChangeShapeType="1"/>
            </p:cNvSpPr>
            <p:nvPr/>
          </p:nvSpPr>
          <p:spPr bwMode="auto">
            <a:xfrm>
              <a:off x="1286" y="2729"/>
              <a:ext cx="690" cy="2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8" name="Text Box 14"/>
            <p:cNvSpPr txBox="1">
              <a:spLocks noChangeArrowheads="1"/>
            </p:cNvSpPr>
            <p:nvPr/>
          </p:nvSpPr>
          <p:spPr bwMode="auto">
            <a:xfrm>
              <a:off x="384" y="2962"/>
              <a:ext cx="97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Times" charset="0"/>
                </a:rPr>
                <a:t>IP  Source Address</a:t>
              </a:r>
            </a:p>
          </p:txBody>
        </p:sp>
        <p:sp>
          <p:nvSpPr>
            <p:cNvPr id="523279" name="Text Box 15"/>
            <p:cNvSpPr txBox="1">
              <a:spLocks noChangeArrowheads="1"/>
            </p:cNvSpPr>
            <p:nvPr/>
          </p:nvSpPr>
          <p:spPr bwMode="auto">
            <a:xfrm>
              <a:off x="756" y="3166"/>
              <a:ext cx="1178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Times" charset="0"/>
                </a:rPr>
                <a:t>IP  Destination Address</a:t>
              </a:r>
            </a:p>
          </p:txBody>
        </p:sp>
        <p:sp>
          <p:nvSpPr>
            <p:cNvPr id="523280" name="Rectangle 16"/>
            <p:cNvSpPr>
              <a:spLocks noChangeArrowheads="1"/>
            </p:cNvSpPr>
            <p:nvPr/>
          </p:nvSpPr>
          <p:spPr bwMode="auto">
            <a:xfrm>
              <a:off x="1764" y="2278"/>
              <a:ext cx="1327" cy="34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1" name="Line 17"/>
            <p:cNvSpPr>
              <a:spLocks noChangeShapeType="1"/>
            </p:cNvSpPr>
            <p:nvPr/>
          </p:nvSpPr>
          <p:spPr bwMode="auto">
            <a:xfrm flipV="1">
              <a:off x="1764" y="2071"/>
              <a:ext cx="690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2" name="Line 18"/>
            <p:cNvSpPr>
              <a:spLocks noChangeShapeType="1"/>
            </p:cNvSpPr>
            <p:nvPr/>
          </p:nvSpPr>
          <p:spPr bwMode="auto">
            <a:xfrm>
              <a:off x="2454" y="2071"/>
              <a:ext cx="637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3" name="Text Box 19"/>
            <p:cNvSpPr txBox="1">
              <a:spLocks noChangeArrowheads="1"/>
            </p:cNvSpPr>
            <p:nvPr/>
          </p:nvSpPr>
          <p:spPr bwMode="auto">
            <a:xfrm>
              <a:off x="1711" y="2267"/>
              <a:ext cx="91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Times" charset="0"/>
                </a:rPr>
                <a:t>TCP  Source Port</a:t>
              </a:r>
            </a:p>
          </p:txBody>
        </p:sp>
        <p:sp>
          <p:nvSpPr>
            <p:cNvPr id="523284" name="Text Box 20"/>
            <p:cNvSpPr txBox="1">
              <a:spLocks noChangeArrowheads="1"/>
            </p:cNvSpPr>
            <p:nvPr/>
          </p:nvSpPr>
          <p:spPr bwMode="auto">
            <a:xfrm>
              <a:off x="2029" y="2473"/>
              <a:ext cx="1124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Times" charset="0"/>
                </a:rPr>
                <a:t>TCP  Destination Port</a:t>
              </a:r>
            </a:p>
          </p:txBody>
        </p:sp>
        <p:sp>
          <p:nvSpPr>
            <p:cNvPr id="523285" name="Line 21"/>
            <p:cNvSpPr>
              <a:spLocks noChangeShapeType="1"/>
            </p:cNvSpPr>
            <p:nvPr/>
          </p:nvSpPr>
          <p:spPr bwMode="auto">
            <a:xfrm flipH="1">
              <a:off x="1764" y="2694"/>
              <a:ext cx="265" cy="1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6" name="Rectangle 22"/>
            <p:cNvSpPr>
              <a:spLocks noChangeArrowheads="1"/>
            </p:cNvSpPr>
            <p:nvPr/>
          </p:nvSpPr>
          <p:spPr bwMode="auto">
            <a:xfrm>
              <a:off x="3273" y="1690"/>
              <a:ext cx="986" cy="2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7" name="Text Box 23"/>
            <p:cNvSpPr txBox="1">
              <a:spLocks noChangeArrowheads="1"/>
            </p:cNvSpPr>
            <p:nvPr/>
          </p:nvSpPr>
          <p:spPr bwMode="auto">
            <a:xfrm>
              <a:off x="3274" y="1678"/>
              <a:ext cx="10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latin typeface="Times" charset="0"/>
                </a:rPr>
                <a:t>This is Information </a:t>
              </a:r>
            </a:p>
            <a:p>
              <a:r>
                <a:rPr lang="en-US" sz="1200" b="1">
                  <a:latin typeface="Times" charset="0"/>
                </a:rPr>
                <a:t>Assurance Class</a:t>
              </a:r>
            </a:p>
          </p:txBody>
        </p:sp>
        <p:sp>
          <p:nvSpPr>
            <p:cNvPr id="523288" name="Line 24"/>
            <p:cNvSpPr>
              <a:spLocks noChangeShapeType="1"/>
            </p:cNvSpPr>
            <p:nvPr/>
          </p:nvSpPr>
          <p:spPr bwMode="auto">
            <a:xfrm flipH="1">
              <a:off x="2826" y="1967"/>
              <a:ext cx="371" cy="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0" name="Line 26"/>
            <p:cNvSpPr>
              <a:spLocks noChangeShapeType="1"/>
            </p:cNvSpPr>
            <p:nvPr/>
          </p:nvSpPr>
          <p:spPr bwMode="auto">
            <a:xfrm flipH="1">
              <a:off x="2208" y="144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1" name="Line 27"/>
            <p:cNvSpPr>
              <a:spLocks noChangeShapeType="1"/>
            </p:cNvSpPr>
            <p:nvPr/>
          </p:nvSpPr>
          <p:spPr bwMode="auto">
            <a:xfrm flipH="1">
              <a:off x="1104" y="1440"/>
              <a:ext cx="0" cy="1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2" name="Text Box 28"/>
            <p:cNvSpPr txBox="1">
              <a:spLocks noChangeArrowheads="1"/>
            </p:cNvSpPr>
            <p:nvPr/>
          </p:nvSpPr>
          <p:spPr bwMode="auto">
            <a:xfrm>
              <a:off x="3168" y="2496"/>
              <a:ext cx="264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241D65"/>
                </a:buClr>
                <a:buFont typeface="ZapfDingbats" charset="0"/>
                <a:buNone/>
              </a:pPr>
              <a:r>
                <a:rPr lang="en-US" sz="2000" dirty="0"/>
                <a:t>	TCP/IP Header can serve as a carrier </a:t>
              </a:r>
              <a:r>
                <a:rPr lang="en-US" sz="2000" dirty="0" smtClean="0"/>
                <a:t>for </a:t>
              </a:r>
              <a:r>
                <a:rPr lang="en-US" sz="2000" dirty="0" err="1" smtClean="0"/>
                <a:t>acovert</a:t>
              </a:r>
              <a:r>
                <a:rPr lang="en-US" sz="2000" dirty="0" smtClean="0"/>
                <a:t> </a:t>
              </a:r>
              <a:r>
                <a:rPr lang="en-US" sz="2000" dirty="0"/>
                <a:t>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25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</a:t>
            </a:r>
          </a:p>
        </p:txBody>
      </p:sp>
      <p:grpSp>
        <p:nvGrpSpPr>
          <p:cNvPr id="524306" name="Group 18"/>
          <p:cNvGrpSpPr>
            <a:grpSpLocks/>
          </p:cNvGrpSpPr>
          <p:nvPr/>
        </p:nvGrpSpPr>
        <p:grpSpPr bwMode="auto">
          <a:xfrm>
            <a:off x="990402" y="1828800"/>
            <a:ext cx="6923907" cy="4022398"/>
            <a:chOff x="354" y="864"/>
            <a:chExt cx="5310" cy="2825"/>
          </a:xfrm>
        </p:grpSpPr>
        <p:grpSp>
          <p:nvGrpSpPr>
            <p:cNvPr id="524298" name="Group 10"/>
            <p:cNvGrpSpPr>
              <a:grpSpLocks/>
            </p:cNvGrpSpPr>
            <p:nvPr/>
          </p:nvGrpSpPr>
          <p:grpSpPr bwMode="auto">
            <a:xfrm>
              <a:off x="354" y="864"/>
              <a:ext cx="5310" cy="2475"/>
              <a:chOff x="114" y="1056"/>
              <a:chExt cx="5310" cy="2475"/>
            </a:xfrm>
          </p:grpSpPr>
          <p:pic>
            <p:nvPicPr>
              <p:cNvPr id="524295" name="Picture 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000"/>
              <a:stretch>
                <a:fillRect/>
              </a:stretch>
            </p:blipFill>
            <p:spPr bwMode="auto">
              <a:xfrm>
                <a:off x="336" y="1056"/>
                <a:ext cx="5088" cy="2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524296" name="Text Box 8"/>
              <p:cNvSpPr txBox="1">
                <a:spLocks noChangeArrowheads="1"/>
              </p:cNvSpPr>
              <p:nvPr/>
            </p:nvSpPr>
            <p:spPr bwMode="auto">
              <a:xfrm>
                <a:off x="114" y="3120"/>
                <a:ext cx="624" cy="4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latin typeface="Verdana" charset="0"/>
                  </a:rPr>
                  <a:t>0-44</a:t>
                </a:r>
              </a:p>
              <a:p>
                <a:pPr algn="ctr"/>
                <a:r>
                  <a:rPr lang="en-US" sz="1600" b="1">
                    <a:latin typeface="Verdana" charset="0"/>
                  </a:rPr>
                  <a:t>bytes</a:t>
                </a:r>
              </a:p>
            </p:txBody>
          </p:sp>
        </p:grpSp>
        <p:sp>
          <p:nvSpPr>
            <p:cNvPr id="524299" name="Rectangle 11"/>
            <p:cNvSpPr>
              <a:spLocks noChangeArrowheads="1"/>
            </p:cNvSpPr>
            <p:nvPr/>
          </p:nvSpPr>
          <p:spPr bwMode="auto">
            <a:xfrm>
              <a:off x="2160" y="1248"/>
              <a:ext cx="960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00" name="Rectangle 12"/>
            <p:cNvSpPr>
              <a:spLocks noChangeArrowheads="1"/>
            </p:cNvSpPr>
            <p:nvPr/>
          </p:nvSpPr>
          <p:spPr bwMode="auto">
            <a:xfrm>
              <a:off x="1632" y="1584"/>
              <a:ext cx="960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01" name="Rectangle 13"/>
            <p:cNvSpPr>
              <a:spLocks noChangeArrowheads="1"/>
            </p:cNvSpPr>
            <p:nvPr/>
          </p:nvSpPr>
          <p:spPr bwMode="auto">
            <a:xfrm>
              <a:off x="3888" y="1584"/>
              <a:ext cx="1008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02" name="Rectangle 14"/>
            <p:cNvSpPr>
              <a:spLocks noChangeArrowheads="1"/>
            </p:cNvSpPr>
            <p:nvPr/>
          </p:nvSpPr>
          <p:spPr bwMode="auto">
            <a:xfrm>
              <a:off x="3216" y="1584"/>
              <a:ext cx="336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03" name="Rectangle 15"/>
            <p:cNvSpPr>
              <a:spLocks noChangeArrowheads="1"/>
            </p:cNvSpPr>
            <p:nvPr/>
          </p:nvSpPr>
          <p:spPr bwMode="auto">
            <a:xfrm>
              <a:off x="2592" y="2976"/>
              <a:ext cx="528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04" name="Rectangle 16"/>
            <p:cNvSpPr>
              <a:spLocks noChangeArrowheads="1"/>
            </p:cNvSpPr>
            <p:nvPr/>
          </p:nvSpPr>
          <p:spPr bwMode="auto">
            <a:xfrm>
              <a:off x="576" y="3456"/>
              <a:ext cx="528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05" name="Text Box 17"/>
            <p:cNvSpPr txBox="1">
              <a:spLocks noChangeArrowheads="1"/>
            </p:cNvSpPr>
            <p:nvPr/>
          </p:nvSpPr>
          <p:spPr bwMode="auto">
            <a:xfrm>
              <a:off x="1248" y="3408"/>
              <a:ext cx="413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80000"/>
                </a:spcBef>
                <a:buClr>
                  <a:srgbClr val="241D65"/>
                </a:buClr>
                <a:buFont typeface="ZapfDingbats" charset="0"/>
                <a:buNone/>
              </a:pPr>
              <a:r>
                <a:rPr lang="en-US" sz="2000" dirty="0"/>
                <a:t>Fields that may be used to embed </a:t>
              </a:r>
              <a:r>
                <a:rPr lang="en-US" sz="2000" dirty="0" smtClean="0"/>
                <a:t>covert data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896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grpSp>
        <p:nvGrpSpPr>
          <p:cNvPr id="526347" name="Group 11"/>
          <p:cNvGrpSpPr>
            <a:grpSpLocks/>
          </p:cNvGrpSpPr>
          <p:nvPr/>
        </p:nvGrpSpPr>
        <p:grpSpPr bwMode="auto">
          <a:xfrm>
            <a:off x="580508" y="1828801"/>
            <a:ext cx="7649092" cy="4121334"/>
            <a:chOff x="172" y="960"/>
            <a:chExt cx="5252" cy="2859"/>
          </a:xfrm>
        </p:grpSpPr>
        <p:pic>
          <p:nvPicPr>
            <p:cNvPr id="52634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74"/>
            <a:stretch>
              <a:fillRect/>
            </a:stretch>
          </p:blipFill>
          <p:spPr bwMode="auto">
            <a:xfrm>
              <a:off x="384" y="960"/>
              <a:ext cx="5040" cy="2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526341" name="Text Box 5"/>
            <p:cNvSpPr txBox="1">
              <a:spLocks noChangeArrowheads="1"/>
            </p:cNvSpPr>
            <p:nvPr/>
          </p:nvSpPr>
          <p:spPr bwMode="auto">
            <a:xfrm>
              <a:off x="172" y="3008"/>
              <a:ext cx="55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Verdana" charset="0"/>
                </a:rPr>
                <a:t>0-44</a:t>
              </a:r>
            </a:p>
            <a:p>
              <a:pPr algn="ctr"/>
              <a:r>
                <a:rPr lang="en-US" sz="1600" b="1">
                  <a:latin typeface="Verdana" charset="0"/>
                </a:rPr>
                <a:t>bytes</a:t>
              </a:r>
            </a:p>
          </p:txBody>
        </p:sp>
        <p:sp>
          <p:nvSpPr>
            <p:cNvPr id="526342" name="Rectangle 6"/>
            <p:cNvSpPr>
              <a:spLocks noChangeArrowheads="1"/>
            </p:cNvSpPr>
            <p:nvPr/>
          </p:nvSpPr>
          <p:spPr bwMode="auto">
            <a:xfrm>
              <a:off x="2400" y="1728"/>
              <a:ext cx="1104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4" name="Rectangle 8"/>
            <p:cNvSpPr>
              <a:spLocks noChangeArrowheads="1"/>
            </p:cNvSpPr>
            <p:nvPr/>
          </p:nvSpPr>
          <p:spPr bwMode="auto">
            <a:xfrm>
              <a:off x="2304" y="3072"/>
              <a:ext cx="576" cy="19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5" name="Text Box 9"/>
            <p:cNvSpPr txBox="1">
              <a:spLocks noChangeArrowheads="1"/>
            </p:cNvSpPr>
            <p:nvPr/>
          </p:nvSpPr>
          <p:spPr bwMode="auto">
            <a:xfrm>
              <a:off x="1920" y="3456"/>
              <a:ext cx="72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241D65"/>
                </a:buClr>
                <a:buFont typeface="ZapfDingbats" charset="0"/>
                <a:buNone/>
              </a:pPr>
              <a:r>
                <a:rPr lang="en-US" sz="1400" b="1"/>
                <a:t>Timestamp</a:t>
              </a:r>
            </a:p>
          </p:txBody>
        </p:sp>
        <p:sp>
          <p:nvSpPr>
            <p:cNvPr id="526346" name="Line 10"/>
            <p:cNvSpPr>
              <a:spLocks noChangeShapeType="1"/>
            </p:cNvSpPr>
            <p:nvPr/>
          </p:nvSpPr>
          <p:spPr bwMode="auto">
            <a:xfrm flipV="1">
              <a:off x="2208" y="326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357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Based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is </a:t>
            </a:r>
            <a:r>
              <a:rPr lang="en-US" dirty="0" smtClean="0"/>
              <a:t>embedded by </a:t>
            </a:r>
            <a:r>
              <a:rPr lang="en-US" dirty="0"/>
              <a:t>hiding data in packet header fields</a:t>
            </a:r>
          </a:p>
          <a:p>
            <a:pPr lvl="2"/>
            <a:r>
              <a:rPr lang="en-US" sz="2800" dirty="0"/>
              <a:t> IP identification</a:t>
            </a:r>
          </a:p>
          <a:p>
            <a:pPr lvl="2"/>
            <a:r>
              <a:rPr lang="en-US" sz="2800" dirty="0"/>
              <a:t> Offset</a:t>
            </a:r>
          </a:p>
          <a:p>
            <a:pPr lvl="2"/>
            <a:r>
              <a:rPr lang="en-US" sz="2800" dirty="0"/>
              <a:t> Options</a:t>
            </a:r>
          </a:p>
          <a:p>
            <a:pPr lvl="2"/>
            <a:r>
              <a:rPr lang="en-US" sz="2800" dirty="0"/>
              <a:t> TCP Checksum</a:t>
            </a:r>
          </a:p>
          <a:p>
            <a:pPr lvl="2"/>
            <a:r>
              <a:rPr lang="en-US" sz="2800" dirty="0"/>
              <a:t> TCP Sequence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76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Digital watermarking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Steganography</a:t>
            </a:r>
          </a:p>
          <a:p>
            <a:r>
              <a:rPr lang="en-US" dirty="0">
                <a:solidFill>
                  <a:srgbClr val="FF0000"/>
                </a:solidFill>
              </a:rPr>
              <a:t>Covert channels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Anonymous communication</a:t>
            </a:r>
          </a:p>
          <a:p>
            <a:r>
              <a:rPr lang="en-US" dirty="0"/>
              <a:t>Protocol obfuscation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Channels 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Information is </a:t>
            </a:r>
            <a:r>
              <a:rPr lang="en-US" dirty="0" smtClean="0"/>
              <a:t>hidden by </a:t>
            </a:r>
            <a:r>
              <a:rPr lang="en-US" dirty="0"/>
              <a:t>triggering or delaying events at specific time intervals</a:t>
            </a:r>
          </a:p>
        </p:txBody>
      </p:sp>
    </p:spTree>
    <p:extLst>
      <p:ext uri="{BB962C8B-B14F-4D97-AF65-F5344CB8AC3E}">
        <p14:creationId xmlns:p14="http://schemas.microsoft.com/office/powerpoint/2010/main" val="2482827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Channels </a:t>
            </a:r>
          </a:p>
        </p:txBody>
      </p:sp>
      <p:pic>
        <p:nvPicPr>
          <p:cNvPr id="5396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6820" y="2206626"/>
            <a:ext cx="5125915" cy="335756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56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</a:t>
            </a:r>
            <a:r>
              <a:rPr lang="en-US" dirty="0"/>
              <a:t>M</a:t>
            </a:r>
            <a:r>
              <a:rPr lang="en-US" dirty="0" smtClean="0"/>
              <a:t>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Storage-based</a:t>
            </a:r>
          </a:p>
          <a:p>
            <a:pPr lvl="1"/>
            <a:r>
              <a:rPr lang="en-US" dirty="0" smtClean="0"/>
              <a:t>Data analysis</a:t>
            </a:r>
          </a:p>
          <a:p>
            <a:pPr lvl="1"/>
            <a:endParaRPr lang="en-US" dirty="0"/>
          </a:p>
          <a:p>
            <a:r>
              <a:rPr lang="en-US" dirty="0" smtClean="0"/>
              <a:t>Timing-based</a:t>
            </a:r>
          </a:p>
          <a:p>
            <a:pPr lvl="1"/>
            <a:r>
              <a:rPr lang="en-US" dirty="0" smtClean="0"/>
              <a:t>Timing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5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3600" dirty="0"/>
              <a:t>Passive Warden Threat </a:t>
            </a:r>
            <a:r>
              <a:rPr lang="en-US" sz="3600" dirty="0" smtClean="0"/>
              <a:t>Model</a:t>
            </a:r>
          </a:p>
          <a:p>
            <a:pPr lvl="1"/>
            <a:r>
              <a:rPr lang="en-US" dirty="0" smtClean="0"/>
              <a:t>Detect, then remove</a:t>
            </a:r>
            <a:endParaRPr lang="en-US" dirty="0"/>
          </a:p>
          <a:p>
            <a:r>
              <a:rPr lang="en-US" sz="3600" dirty="0"/>
              <a:t>Active Warden Threat </a:t>
            </a:r>
            <a:r>
              <a:rPr lang="en-US" sz="3600" dirty="0" smtClean="0"/>
              <a:t>Model</a:t>
            </a:r>
          </a:p>
          <a:p>
            <a:pPr lvl="1"/>
            <a:r>
              <a:rPr lang="en-US" dirty="0" smtClean="0"/>
              <a:t>Modify traffic regardless of suspicion</a:t>
            </a:r>
          </a:p>
          <a:p>
            <a:pPr lvl="1"/>
            <a:r>
              <a:rPr lang="en-US" dirty="0" smtClean="0"/>
              <a:t>Constraint?  </a:t>
            </a:r>
            <a:endParaRPr lang="en-US" dirty="0"/>
          </a:p>
          <a:p>
            <a:pPr>
              <a:buFont typeface="Wingdings" charset="0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564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2031" y="457200"/>
            <a:ext cx="8721969" cy="1295400"/>
          </a:xfrm>
        </p:spPr>
        <p:txBody>
          <a:bodyPr/>
          <a:lstStyle/>
          <a:p>
            <a:r>
              <a:rPr lang="en-US" dirty="0"/>
              <a:t>IP ID and TCP ISN Implementation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Two fields which are commonly used to embed </a:t>
            </a:r>
            <a:r>
              <a:rPr lang="en-US" dirty="0" smtClean="0"/>
              <a:t>covert data </a:t>
            </a:r>
            <a:r>
              <a:rPr lang="en-US" dirty="0"/>
              <a:t>are the IP ID and TCP ISN</a:t>
            </a:r>
          </a:p>
          <a:p>
            <a:r>
              <a:rPr lang="en-US" dirty="0"/>
              <a:t>Due to their construction, these fields contain some structure</a:t>
            </a:r>
          </a:p>
          <a:p>
            <a:pPr lvl="2"/>
            <a:r>
              <a:rPr lang="en-US" dirty="0"/>
              <a:t>Partially unpredictable</a:t>
            </a:r>
          </a:p>
        </p:txBody>
      </p:sp>
    </p:spTree>
    <p:extLst>
      <p:ext uri="{BB962C8B-B14F-4D97-AF65-F5344CB8AC3E}">
        <p14:creationId xmlns:p14="http://schemas.microsoft.com/office/powerpoint/2010/main" val="3998299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1015" y="457200"/>
            <a:ext cx="8932985" cy="1371600"/>
          </a:xfrm>
        </p:spPr>
        <p:txBody>
          <a:bodyPr/>
          <a:lstStyle/>
          <a:p>
            <a:r>
              <a:rPr lang="en-US" dirty="0"/>
              <a:t>Detection of TCP/IP </a:t>
            </a:r>
            <a:r>
              <a:rPr lang="en-US" dirty="0" smtClean="0"/>
              <a:t>Covert Channels</a:t>
            </a:r>
            <a:endParaRPr lang="en-US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75785" cy="3886200"/>
          </a:xfrm>
        </p:spPr>
        <p:txBody>
          <a:bodyPr/>
          <a:lstStyle/>
          <a:p>
            <a:r>
              <a:rPr lang="en-US" dirty="0"/>
              <a:t>Each operating system exhibits well defined characteristics in generated TCP/IP  fields</a:t>
            </a:r>
          </a:p>
          <a:p>
            <a:pPr lvl="2"/>
            <a:r>
              <a:rPr lang="en-US" dirty="0"/>
              <a:t>can be used to identify any anomalies that may indicate the use of steganography</a:t>
            </a:r>
          </a:p>
          <a:p>
            <a:r>
              <a:rPr lang="en-US" dirty="0"/>
              <a:t>S</a:t>
            </a:r>
            <a:r>
              <a:rPr lang="en-US" dirty="0" smtClean="0"/>
              <a:t>uite </a:t>
            </a:r>
            <a:r>
              <a:rPr lang="en-US" dirty="0"/>
              <a:t>of tests</a:t>
            </a:r>
          </a:p>
          <a:p>
            <a:pPr lvl="2"/>
            <a:r>
              <a:rPr lang="en-US" dirty="0"/>
              <a:t>applied to network traces to identify whether the results are consistent with known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06909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Screen Shot 2015-01-29 at 10.24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6" y="72995"/>
            <a:ext cx="75311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1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Screen Shot 2015-01-29 at 10.24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167"/>
            <a:ext cx="91440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ID Characteristics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charset="0"/>
              <a:buAutoNum type="arabicPeriod"/>
            </a:pPr>
            <a:r>
              <a:rPr lang="en-US" sz="3600" dirty="0"/>
              <a:t>Sequential Global IP ID</a:t>
            </a:r>
          </a:p>
          <a:p>
            <a:pPr marL="609600" indent="-609600">
              <a:buFont typeface="Wingdings" charset="0"/>
              <a:buAutoNum type="arabicPeriod"/>
            </a:pPr>
            <a:r>
              <a:rPr lang="en-US" sz="3600" dirty="0"/>
              <a:t>Sequential Per-host IP ID</a:t>
            </a:r>
          </a:p>
          <a:p>
            <a:pPr marL="609600" indent="-609600">
              <a:buFont typeface="Wingdings" charset="0"/>
              <a:buAutoNum type="arabicPeriod"/>
            </a:pPr>
            <a:r>
              <a:rPr lang="en-US" sz="3600" dirty="0"/>
              <a:t>IP-ID MSB Toggle</a:t>
            </a:r>
          </a:p>
          <a:p>
            <a:pPr marL="609600" indent="-609600">
              <a:buFont typeface="Wingdings" charset="0"/>
              <a:buAutoNum type="arabicPeriod"/>
            </a:pPr>
            <a:r>
              <a:rPr lang="en-US" sz="3600" dirty="0"/>
              <a:t>IP-ID Permutation</a:t>
            </a:r>
          </a:p>
        </p:txBody>
      </p:sp>
    </p:spTree>
    <p:extLst>
      <p:ext uri="{BB962C8B-B14F-4D97-AF65-F5344CB8AC3E}">
        <p14:creationId xmlns:p14="http://schemas.microsoft.com/office/powerpoint/2010/main" val="1900168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ISN Characteristics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charset="0"/>
              <a:buAutoNum type="arabicPeriod" startAt="5"/>
            </a:pPr>
            <a:r>
              <a:rPr lang="en-US" dirty="0"/>
              <a:t>Rekey Timer</a:t>
            </a:r>
          </a:p>
          <a:p>
            <a:pPr marL="609600" indent="-609600">
              <a:buFont typeface="Wingdings" charset="0"/>
              <a:buAutoNum type="arabicPeriod" startAt="5"/>
            </a:pPr>
            <a:r>
              <a:rPr lang="en-US" dirty="0"/>
              <a:t>Rekey Counter</a:t>
            </a:r>
          </a:p>
          <a:p>
            <a:pPr marL="609600" indent="-609600">
              <a:buFont typeface="Wingdings" charset="0"/>
              <a:buAutoNum type="arabicPeriod" startAt="5"/>
            </a:pPr>
            <a:r>
              <a:rPr lang="en-US" dirty="0"/>
              <a:t>ISN MSB Toggle</a:t>
            </a:r>
          </a:p>
          <a:p>
            <a:pPr marL="609600" indent="-609600">
              <a:buFont typeface="Wingdings" charset="0"/>
              <a:buAutoNum type="arabicPeriod" startAt="5"/>
            </a:pPr>
            <a:r>
              <a:rPr lang="en-US" dirty="0"/>
              <a:t>ISN Permutation</a:t>
            </a:r>
          </a:p>
          <a:p>
            <a:pPr marL="609600" indent="-609600">
              <a:buFont typeface="Wingdings" charset="0"/>
              <a:buAutoNum type="arabicPeriod" startAt="5"/>
            </a:pPr>
            <a:r>
              <a:rPr lang="en-US" dirty="0"/>
              <a:t>Zero bit 15</a:t>
            </a:r>
          </a:p>
          <a:p>
            <a:pPr marL="609600" indent="-609600">
              <a:buFont typeface="Wingdings" charset="0"/>
              <a:buAutoNum type="arabicPeriod" startAt="5"/>
            </a:pPr>
            <a:r>
              <a:rPr lang="en-US" dirty="0"/>
              <a:t>Full TCP Collisions</a:t>
            </a:r>
          </a:p>
          <a:p>
            <a:pPr marL="609600" indent="-609600">
              <a:buFont typeface="Wingdings" charset="0"/>
              <a:buAutoNum type="arabicPeriod" startAt="5"/>
            </a:pPr>
            <a:r>
              <a:rPr lang="en-US" dirty="0"/>
              <a:t>Partial TCP Collisions</a:t>
            </a:r>
          </a:p>
        </p:txBody>
      </p:sp>
    </p:spTree>
    <p:extLst>
      <p:ext uri="{BB962C8B-B14F-4D97-AF65-F5344CB8AC3E}">
        <p14:creationId xmlns:p14="http://schemas.microsoft.com/office/powerpoint/2010/main" val="181373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Definition: Communicate information between two computer </a:t>
            </a:r>
            <a:r>
              <a:rPr lang="en-US" dirty="0" smtClean="0">
                <a:solidFill>
                  <a:srgbClr val="3366FF"/>
                </a:solidFill>
              </a:rPr>
              <a:t>processes</a:t>
            </a:r>
            <a:r>
              <a:rPr lang="en-US" dirty="0" smtClean="0"/>
              <a:t> that are </a:t>
            </a:r>
            <a:r>
              <a:rPr lang="en-US" dirty="0" smtClean="0">
                <a:solidFill>
                  <a:srgbClr val="3366FF"/>
                </a:solidFill>
              </a:rPr>
              <a:t>not allowed to communicate</a:t>
            </a:r>
            <a:r>
              <a:rPr lang="en-US" dirty="0" smtClean="0"/>
              <a:t>, by hiding information into </a:t>
            </a:r>
            <a:r>
              <a:rPr lang="en-US" dirty="0" smtClean="0">
                <a:solidFill>
                  <a:srgbClr val="FF6600"/>
                </a:solidFill>
              </a:rPr>
              <a:t>shared resources</a:t>
            </a:r>
            <a:endParaRPr lang="en-US" dirty="0" smtClean="0">
              <a:solidFill>
                <a:srgbClr val="008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Steganography: hiding information into </a:t>
            </a:r>
            <a:r>
              <a:rPr lang="en-US" dirty="0" smtClean="0">
                <a:solidFill>
                  <a:srgbClr val="FF6600"/>
                </a:solidFill>
              </a:rPr>
              <a:t>digital media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354" y="457200"/>
            <a:ext cx="8862646" cy="1295400"/>
          </a:xfrm>
        </p:spPr>
        <p:txBody>
          <a:bodyPr/>
          <a:lstStyle/>
          <a:p>
            <a:r>
              <a:rPr lang="en-US" dirty="0"/>
              <a:t>Explicit Steganography Detection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354" y="1981200"/>
            <a:ext cx="8676543" cy="36703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12. </a:t>
            </a:r>
            <a:r>
              <a:rPr lang="en-US" dirty="0" err="1"/>
              <a:t>Nushu</a:t>
            </a:r>
            <a:r>
              <a:rPr lang="en-US" dirty="0"/>
              <a:t> Cryptography</a:t>
            </a:r>
          </a:p>
          <a:p>
            <a:pPr lvl="2"/>
            <a:r>
              <a:rPr lang="en-US" dirty="0"/>
              <a:t>encrypts data before including it in the ISN field</a:t>
            </a:r>
          </a:p>
          <a:p>
            <a:pPr lvl="2"/>
            <a:r>
              <a:rPr lang="en-US" dirty="0"/>
              <a:t>results in a distribution which is different from normally generated by Linux and so will be detected by the other TCP tests</a:t>
            </a:r>
          </a:p>
        </p:txBody>
      </p:sp>
    </p:spTree>
    <p:extLst>
      <p:ext uri="{BB962C8B-B14F-4D97-AF65-F5344CB8AC3E}">
        <p14:creationId xmlns:p14="http://schemas.microsoft.com/office/powerpoint/2010/main" val="12963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13. TCP Timestamp</a:t>
            </a:r>
          </a:p>
          <a:p>
            <a:pPr lvl="2"/>
            <a:r>
              <a:rPr lang="en-US" dirty="0"/>
              <a:t>If a low bandwidth TCP connection is being used to leak information</a:t>
            </a:r>
          </a:p>
          <a:p>
            <a:pPr lvl="2"/>
            <a:r>
              <a:rPr lang="en-US" dirty="0"/>
              <a:t>a randomness test can be applied to the least significant bits of the timestamps in the TCP packets</a:t>
            </a:r>
          </a:p>
          <a:p>
            <a:pPr lvl="2"/>
            <a:r>
              <a:rPr lang="en-US" dirty="0"/>
              <a:t>If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too much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 randomness is detected in the LSBs  </a:t>
            </a:r>
            <a:r>
              <a:rPr lang="en-US" dirty="0">
                <a:cs typeface="Arial" charset="0"/>
              </a:rPr>
              <a:t>→</a:t>
            </a:r>
            <a:r>
              <a:rPr lang="en-US" dirty="0"/>
              <a:t> a </a:t>
            </a:r>
            <a:r>
              <a:rPr lang="en-US" dirty="0" err="1"/>
              <a:t>steganographic</a:t>
            </a:r>
            <a:r>
              <a:rPr lang="en-US" dirty="0"/>
              <a:t> covert channel is in use</a:t>
            </a:r>
          </a:p>
        </p:txBody>
      </p:sp>
    </p:spTree>
    <p:extLst>
      <p:ext uri="{BB962C8B-B14F-4D97-AF65-F5344CB8AC3E}">
        <p14:creationId xmlns:p14="http://schemas.microsoft.com/office/powerpoint/2010/main" val="310139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600" dirty="0"/>
              <a:t>14. Other Anomalies</a:t>
            </a:r>
          </a:p>
          <a:p>
            <a:pPr lvl="2"/>
            <a:r>
              <a:rPr lang="en-US" dirty="0"/>
              <a:t>unusual flags (e.g. DF when not expected, </a:t>
            </a:r>
            <a:r>
              <a:rPr lang="en-US" dirty="0" err="1"/>
              <a:t>ToS</a:t>
            </a:r>
            <a:r>
              <a:rPr lang="en-US" dirty="0"/>
              <a:t> set)</a:t>
            </a:r>
          </a:p>
          <a:p>
            <a:pPr lvl="2"/>
            <a:r>
              <a:rPr lang="en-US" dirty="0"/>
              <a:t>excessive fragmentation</a:t>
            </a:r>
          </a:p>
          <a:p>
            <a:pPr lvl="2"/>
            <a:r>
              <a:rPr lang="en-US" dirty="0"/>
              <a:t>use of IP options</a:t>
            </a:r>
          </a:p>
          <a:p>
            <a:pPr lvl="2"/>
            <a:r>
              <a:rPr lang="en-US" dirty="0"/>
              <a:t>non-zero padding</a:t>
            </a:r>
          </a:p>
          <a:p>
            <a:pPr lvl="2"/>
            <a:r>
              <a:rPr lang="en-US" dirty="0"/>
              <a:t>unexpected TCP options (e.g. timestamps from operating systems which do not generate them)</a:t>
            </a:r>
          </a:p>
          <a:p>
            <a:pPr lvl="2"/>
            <a:r>
              <a:rPr lang="en-US" dirty="0"/>
              <a:t>excessive re-ordering</a:t>
            </a:r>
          </a:p>
        </p:txBody>
      </p:sp>
    </p:spTree>
    <p:extLst>
      <p:ext uri="{BB962C8B-B14F-4D97-AF65-F5344CB8AC3E}">
        <p14:creationId xmlns:p14="http://schemas.microsoft.com/office/powerpoint/2010/main" val="335743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601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723" y="2133601"/>
            <a:ext cx="7285892" cy="3440113"/>
          </a:xfrm>
        </p:spPr>
      </p:pic>
    </p:spTree>
    <p:extLst>
      <p:ext uri="{BB962C8B-B14F-4D97-AF65-F5344CB8AC3E}">
        <p14:creationId xmlns:p14="http://schemas.microsoft.com/office/powerpoint/2010/main" val="3904777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false negatives</a:t>
            </a:r>
          </a:p>
          <a:p>
            <a:r>
              <a:rPr lang="en-US" dirty="0" smtClean="0"/>
              <a:t>Possible false positives</a:t>
            </a:r>
          </a:p>
          <a:p>
            <a:endParaRPr lang="en-US" dirty="0" smtClean="0"/>
          </a:p>
          <a:p>
            <a:r>
              <a:rPr lang="en-US" dirty="0" smtClean="0"/>
              <a:t>The accuracy  depends on the size of observation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6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Detection-Resistant </a:t>
            </a:r>
            <a:r>
              <a:rPr lang="en-US" sz="3600" dirty="0" smtClean="0"/>
              <a:t>Schemes</a:t>
            </a:r>
            <a:endParaRPr lang="en-US" sz="3600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Lathra</a:t>
            </a:r>
            <a:r>
              <a:rPr lang="en-US" dirty="0"/>
              <a:t> - Robust scheme, using the TCP ISNs generated by </a:t>
            </a:r>
            <a:r>
              <a:rPr lang="en-US" dirty="0" err="1"/>
              <a:t>OpenBSD</a:t>
            </a:r>
            <a:r>
              <a:rPr lang="en-US" dirty="0"/>
              <a:t> and Linux as a </a:t>
            </a:r>
            <a:r>
              <a:rPr lang="en-US" dirty="0" err="1"/>
              <a:t>steganographic</a:t>
            </a:r>
            <a:r>
              <a:rPr lang="en-US" dirty="0"/>
              <a:t> carrier</a:t>
            </a:r>
          </a:p>
          <a:p>
            <a:r>
              <a:rPr lang="en-US" dirty="0"/>
              <a:t>Simply encoding data within the least significant 24 bits of the ISN could be detected by the warden</a:t>
            </a:r>
          </a:p>
        </p:txBody>
      </p:sp>
    </p:spTree>
    <p:extLst>
      <p:ext uri="{BB962C8B-B14F-4D97-AF65-F5344CB8AC3E}">
        <p14:creationId xmlns:p14="http://schemas.microsoft.com/office/powerpoint/2010/main" val="2405734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Other Network Channels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ICMP Channels</a:t>
            </a:r>
          </a:p>
        </p:txBody>
      </p:sp>
      <p:sp>
        <p:nvSpPr>
          <p:cNvPr id="35843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3048000"/>
            <a:ext cx="8229600" cy="3460750"/>
          </a:xfrm>
        </p:spPr>
        <p:txBody>
          <a:bodyPr/>
          <a:lstStyle/>
          <a:p>
            <a:r>
              <a:rPr lang="en-US"/>
              <a:t>ICMP echo request/reply can tunnel arbitrary user data</a:t>
            </a:r>
          </a:p>
          <a:p>
            <a:pPr lvl="1"/>
            <a:r>
              <a:rPr lang="en-US"/>
              <a:t>Payload capacity depends on path MTU (this feature often used to measure PMTU)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5438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6629400" y="2286000"/>
            <a:ext cx="164782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800">
                <a:ea typeface="宋体" charset="0"/>
              </a:rPr>
              <a:t>www.erg.abdn.ac.uk/users/gorry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4419600" y="1371600"/>
            <a:ext cx="2667000" cy="1066800"/>
          </a:xfrm>
          <a:prstGeom prst="rect">
            <a:avLst/>
          </a:prstGeom>
          <a:noFill/>
          <a:ln w="38100" cap="sq">
            <a:solidFill>
              <a:srgbClr val="FF5D5D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0" y="6553200"/>
            <a:ext cx="830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ea typeface="宋体" charset="0"/>
              </a:rPr>
              <a:t>Sohn, Noh, Moon 2003, </a:t>
            </a:r>
            <a:r>
              <a:rPr lang="ja-JP" altLang="en-US" sz="1400">
                <a:ea typeface="宋体" charset="0"/>
              </a:rPr>
              <a:t>“</a:t>
            </a:r>
            <a:r>
              <a:rPr lang="en-US" sz="1400">
                <a:ea typeface="宋体" charset="0"/>
              </a:rPr>
              <a:t>Support Vector Machine Based ICMP Covert Channel Attack Detection</a:t>
            </a:r>
            <a:r>
              <a:rPr lang="ja-JP" altLang="en-US" sz="1400">
                <a:ea typeface="宋体" charset="0"/>
              </a:rPr>
              <a:t>”</a:t>
            </a:r>
            <a:endParaRPr lang="en-US" sz="14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8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Channels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Fields in the header</a:t>
            </a:r>
          </a:p>
          <a:p>
            <a:pPr lvl="1"/>
            <a:r>
              <a:rPr lang="en-US" dirty="0" err="1" smtClean="0"/>
              <a:t>Infranet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StegoTorus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Channels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DNS can hold arbitrary text in its various fields</a:t>
            </a:r>
          </a:p>
          <a:p>
            <a:r>
              <a:rPr lang="en-US"/>
              <a:t>High bandwidth: 110-220 bytes per request!</a:t>
            </a:r>
          </a:p>
          <a:p>
            <a:pPr lvl="1"/>
            <a:r>
              <a:rPr lang="en-US"/>
              <a:t>Used for SSH, streaming audio</a:t>
            </a:r>
          </a:p>
          <a:p>
            <a:r>
              <a:rPr lang="en-US"/>
              <a:t>Not yet filtered by firewalls</a:t>
            </a:r>
          </a:p>
          <a:p>
            <a:r>
              <a:rPr lang="en-US"/>
              <a:t>Proof of concept available: OzyManDNS (</a:t>
            </a:r>
            <a:r>
              <a:rPr lang="en-US">
                <a:hlinkClick r:id="rId2"/>
              </a:rPr>
              <a:t>http://www.doxpara.com</a:t>
            </a:r>
            <a:r>
              <a:rPr lang="en-US"/>
              <a:t>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Prisoners’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Alice, Bob, and Walter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Pris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87" y="2433092"/>
            <a:ext cx="5545918" cy="36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8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Channel </a:t>
            </a:r>
            <a:r>
              <a:rPr lang="en-US" dirty="0" smtClean="0"/>
              <a:t>Detection </a:t>
            </a:r>
            <a:r>
              <a:rPr lang="en-US" dirty="0"/>
              <a:t>and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Techniques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Information flow</a:t>
            </a:r>
          </a:p>
          <a:p>
            <a:pPr lvl="1"/>
            <a:r>
              <a:rPr lang="en-US"/>
              <a:t>Operates at high-level language level</a:t>
            </a:r>
          </a:p>
          <a:p>
            <a:pPr lvl="1"/>
            <a:r>
              <a:rPr lang="en-US"/>
              <a:t>Often overestimates flows, flags non-existant flows</a:t>
            </a:r>
          </a:p>
          <a:p>
            <a:r>
              <a:rPr lang="en-US"/>
              <a:t>Noninterference</a:t>
            </a:r>
          </a:p>
          <a:p>
            <a:pPr lvl="1"/>
            <a:r>
              <a:rPr lang="en-US"/>
              <a:t>Analysis performed on abstract model, not real system</a:t>
            </a:r>
          </a:p>
          <a:p>
            <a:r>
              <a:rPr lang="en-US"/>
              <a:t>Shared Resource Matrix</a:t>
            </a:r>
          </a:p>
          <a:p>
            <a:pPr lvl="1"/>
            <a:r>
              <a:rPr lang="en-US"/>
              <a:t>Very popular with systems folks</a:t>
            </a:r>
          </a:p>
          <a:p>
            <a:pPr lvl="1"/>
            <a:endParaRPr lang="en-US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6553200"/>
            <a:ext cx="5791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ea typeface="宋体" charset="0"/>
              </a:rPr>
              <a:t>Sabelfeld, Myers 2003, </a:t>
            </a:r>
            <a:r>
              <a:rPr lang="ja-JP" altLang="en-US" sz="1400">
                <a:ea typeface="宋体" charset="0"/>
              </a:rPr>
              <a:t>“</a:t>
            </a:r>
            <a:r>
              <a:rPr lang="en-US" sz="1400">
                <a:ea typeface="宋体" charset="0"/>
              </a:rPr>
              <a:t>Language-Based Information-Flow Security</a:t>
            </a:r>
            <a:r>
              <a:rPr lang="ja-JP" altLang="en-US" sz="1400">
                <a:ea typeface="宋体" charset="0"/>
              </a:rPr>
              <a:t>”</a:t>
            </a:r>
            <a:endParaRPr lang="en-US" sz="14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15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Resource Matrix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381125"/>
            <a:ext cx="3429000" cy="51276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1546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0" y="6599238"/>
            <a:ext cx="891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ea typeface="宋体" charset="0"/>
              </a:rPr>
              <a:t>Kemmerer 1983, </a:t>
            </a:r>
            <a:r>
              <a:rPr lang="ja-JP" altLang="en-US" sz="1200">
                <a:ea typeface="宋体" charset="0"/>
              </a:rPr>
              <a:t>“</a:t>
            </a:r>
            <a:r>
              <a:rPr lang="en-US" sz="1200">
                <a:ea typeface="宋体" charset="0"/>
              </a:rPr>
              <a:t>Shared Resource Matrix Methodology: An Approach to Identifying Storage and Timing Channels</a:t>
            </a:r>
            <a:r>
              <a:rPr lang="ja-JP" altLang="en-US" sz="1200">
                <a:ea typeface="宋体" charset="0"/>
              </a:rPr>
              <a:t>”</a:t>
            </a:r>
            <a:endParaRPr lang="en-US" sz="12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Active Channel Mitigation</a:t>
            </a:r>
            <a:endParaRPr lang="en-US" dirty="0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7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All covert </a:t>
            </a:r>
            <a:r>
              <a:rPr lang="en-US" sz="2800" u="sng"/>
              <a:t>timing</a:t>
            </a:r>
            <a:r>
              <a:rPr lang="en-US" sz="2800"/>
              <a:t> channels rely on accurate clock</a:t>
            </a:r>
          </a:p>
          <a:p>
            <a:r>
              <a:rPr lang="en-US" sz="2800"/>
              <a:t>You can either attempt to disrupt the timing of the channel (add noise or slow it down), or reduce the accuracy of the clock</a:t>
            </a:r>
          </a:p>
          <a:p>
            <a:r>
              <a:rPr lang="en-US" sz="2800"/>
              <a:t>VAX security kernel slows down timer interrupt periods to be uniformly distributed with a mean of 20 ms.</a:t>
            </a:r>
          </a:p>
          <a:p>
            <a:r>
              <a:rPr lang="en-US" sz="2800"/>
              <a:t>Randomly modifies the completion time of I/O requests, so they can</a:t>
            </a:r>
            <a:r>
              <a:rPr lang="ja-JP" altLang="en-US" sz="2800"/>
              <a:t>’</a:t>
            </a:r>
            <a:r>
              <a:rPr lang="en-US" sz="2800"/>
              <a:t>t be used as a clock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0" y="6553200"/>
            <a:ext cx="5791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ea typeface="宋体" charset="0"/>
              </a:rPr>
              <a:t>Hu 1991, </a:t>
            </a:r>
            <a:r>
              <a:rPr lang="ja-JP" altLang="en-US" sz="1400">
                <a:ea typeface="宋体" charset="0"/>
              </a:rPr>
              <a:t>“</a:t>
            </a:r>
            <a:r>
              <a:rPr lang="en-US" sz="1400">
                <a:ea typeface="宋体" charset="0"/>
              </a:rPr>
              <a:t>Reducing Timing Channels with Fuzzy Time</a:t>
            </a:r>
            <a:r>
              <a:rPr lang="ja-JP" altLang="en-US" sz="1400">
                <a:ea typeface="宋体" charset="0"/>
              </a:rPr>
              <a:t>”</a:t>
            </a:r>
            <a:endParaRPr lang="en-US" sz="14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Lattice Scheduling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local covert channels require simultaneous operation of spy and Trojan</a:t>
            </a:r>
          </a:p>
          <a:p>
            <a:r>
              <a:rPr lang="en-US" dirty="0"/>
              <a:t>Process scheduler can be modified to prevent this </a:t>
            </a:r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0" y="6553200"/>
            <a:ext cx="5791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ea typeface="宋体" charset="0"/>
              </a:rPr>
              <a:t>Hu 1992, </a:t>
            </a:r>
            <a:r>
              <a:rPr lang="ja-JP" altLang="en-US" sz="1400">
                <a:ea typeface="宋体" charset="0"/>
              </a:rPr>
              <a:t>“</a:t>
            </a:r>
            <a:r>
              <a:rPr lang="en-US" sz="1400">
                <a:ea typeface="宋体" charset="0"/>
              </a:rPr>
              <a:t>Lattice Scheduling and Covert Channels</a:t>
            </a:r>
            <a:r>
              <a:rPr lang="ja-JP" altLang="en-US" sz="1400">
                <a:ea typeface="宋体" charset="0"/>
              </a:rPr>
              <a:t>”</a:t>
            </a:r>
            <a:endParaRPr lang="en-US" sz="14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covert channels pose a </a:t>
            </a:r>
            <a:r>
              <a:rPr lang="en-US" sz="2800" i="1" dirty="0"/>
              <a:t>real</a:t>
            </a:r>
            <a:r>
              <a:rPr lang="en-US" sz="2800" dirty="0"/>
              <a:t> threat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pPr lvl="1"/>
            <a:r>
              <a:rPr lang="en-US" sz="2400" dirty="0"/>
              <a:t>Some are difficult to exploit, requiring a skillful attacker</a:t>
            </a:r>
          </a:p>
          <a:p>
            <a:pPr lvl="1"/>
            <a:r>
              <a:rPr lang="en-US" sz="2400" dirty="0" smtClean="0"/>
              <a:t>Others </a:t>
            </a:r>
            <a:r>
              <a:rPr lang="en-US" sz="2400" dirty="0"/>
              <a:t>are fairly easy to exploit:</a:t>
            </a:r>
          </a:p>
          <a:p>
            <a:pPr lvl="2"/>
            <a:r>
              <a:rPr lang="en-US" sz="2000" dirty="0"/>
              <a:t>Acoustic </a:t>
            </a:r>
            <a:r>
              <a:rPr lang="en-US" sz="2000" dirty="0" err="1"/>
              <a:t>keylogger</a:t>
            </a:r>
            <a:endParaRPr lang="en-US" sz="2000" dirty="0"/>
          </a:p>
          <a:p>
            <a:pPr lvl="2"/>
            <a:r>
              <a:rPr lang="en-US" sz="2000" dirty="0"/>
              <a:t>HTTP tunnels</a:t>
            </a:r>
          </a:p>
          <a:p>
            <a:pPr lvl="1"/>
            <a:r>
              <a:rPr lang="en-US" sz="2400" dirty="0"/>
              <a:t>Definitely a threat!</a:t>
            </a:r>
          </a:p>
        </p:txBody>
      </p:sp>
    </p:spTree>
    <p:extLst>
      <p:ext uri="{BB962C8B-B14F-4D97-AF65-F5344CB8AC3E}">
        <p14:creationId xmlns:p14="http://schemas.microsoft.com/office/powerpoint/2010/main" val="252295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Digital watermarking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Steganography</a:t>
            </a:r>
          </a:p>
          <a:p>
            <a:r>
              <a:rPr lang="en-US" dirty="0">
                <a:solidFill>
                  <a:srgbClr val="FF0000"/>
                </a:solidFill>
              </a:rPr>
              <a:t>Covert channels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Anonymous communication</a:t>
            </a:r>
          </a:p>
          <a:p>
            <a:r>
              <a:rPr lang="en-US" dirty="0"/>
              <a:t>Protocol obfuscation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1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covert channels, but information is leaked </a:t>
            </a:r>
            <a:r>
              <a:rPr lang="en-US" dirty="0" smtClean="0">
                <a:solidFill>
                  <a:srgbClr val="FF6600"/>
                </a:solidFill>
              </a:rPr>
              <a:t>unintentionally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Examples?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3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 of the slides, content, or pictures are borrowed from the following resources, and some pictures are obtained through Google search without being </a:t>
            </a:r>
            <a:r>
              <a:rPr lang="en-US" sz="2400" dirty="0" smtClean="0"/>
              <a:t>referenced below</a:t>
            </a:r>
            <a:r>
              <a:rPr lang="en-US" sz="2400" dirty="0"/>
              <a:t>:</a:t>
            </a:r>
          </a:p>
          <a:p>
            <a:r>
              <a:rPr lang="en-US" sz="1600" dirty="0" smtClean="0">
                <a:hlinkClick r:id="rId2"/>
              </a:rPr>
              <a:t>TCP/IP covert channels -UMBC</a:t>
            </a:r>
            <a:endParaRPr lang="en-US" sz="1600" dirty="0" smtClean="0"/>
          </a:p>
          <a:p>
            <a:r>
              <a:rPr lang="en-US" sz="1600" dirty="0">
                <a:hlinkClick r:id="rId3"/>
              </a:rPr>
              <a:t>Covert </a:t>
            </a:r>
            <a:r>
              <a:rPr lang="en-US" sz="1600" dirty="0" smtClean="0">
                <a:hlinkClick r:id="rId3"/>
              </a:rPr>
              <a:t>Channels</a:t>
            </a:r>
            <a:r>
              <a:rPr lang="en-US" sz="1600" dirty="0">
                <a:hlinkClick r:id="rId3"/>
              </a:rPr>
              <a:t>, by Michael </a:t>
            </a:r>
            <a:r>
              <a:rPr lang="en-US" sz="1600" dirty="0" smtClean="0">
                <a:hlinkClick r:id="rId3"/>
              </a:rPr>
              <a:t>LeMay </a:t>
            </a:r>
            <a:r>
              <a:rPr lang="en-US" sz="1600" dirty="0" smtClean="0">
                <a:hlinkClick r:id="rId3"/>
              </a:rPr>
              <a:t>@UIUC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3C50-780B-074C-BF56-86272B9C2D2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4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Applications, </a:t>
            </a:r>
            <a:br>
              <a:rPr lang="en-US" dirty="0" smtClean="0"/>
            </a:br>
            <a:r>
              <a:rPr lang="en-US" dirty="0" smtClean="0"/>
              <a:t>or Why Use Covert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Bypass </a:t>
            </a:r>
            <a:r>
              <a:rPr lang="en-US" dirty="0"/>
              <a:t>security </a:t>
            </a:r>
            <a:r>
              <a:rPr lang="en-US" dirty="0" smtClean="0"/>
              <a:t>policy by malicious/compromised computer processes</a:t>
            </a:r>
          </a:p>
          <a:p>
            <a:endParaRPr lang="en-US" dirty="0"/>
          </a:p>
          <a:p>
            <a:r>
              <a:rPr lang="en-US" dirty="0" smtClean="0"/>
              <a:t>Evade surveillance </a:t>
            </a:r>
          </a:p>
          <a:p>
            <a:endParaRPr lang="en-US" dirty="0" smtClean="0"/>
          </a:p>
          <a:p>
            <a:r>
              <a:rPr lang="en-US" dirty="0" smtClean="0"/>
              <a:t>Bypass communication restrictions</a:t>
            </a:r>
          </a:p>
          <a:p>
            <a:endParaRPr lang="en-US" dirty="0"/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Importance?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 to </a:t>
            </a:r>
            <a:r>
              <a:rPr lang="en-US" dirty="0" smtClean="0"/>
              <a:t>detect</a:t>
            </a:r>
          </a:p>
          <a:p>
            <a:endParaRPr lang="en-US" dirty="0"/>
          </a:p>
          <a:p>
            <a:r>
              <a:rPr lang="en-US" dirty="0"/>
              <a:t>Can operate for a long time and leak a substantial amount of classified data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Can compromise an otherwise secure system, including one that has been formally verified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2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Classification: Hiding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rgbClr val="FF6600"/>
                </a:solidFill>
              </a:rPr>
              <a:t>Storage </a:t>
            </a:r>
            <a:r>
              <a:rPr lang="en-US" dirty="0" smtClean="0">
                <a:solidFill>
                  <a:srgbClr val="FF6600"/>
                </a:solidFill>
              </a:rPr>
              <a:t>channel</a:t>
            </a:r>
          </a:p>
          <a:p>
            <a:pPr lvl="2"/>
            <a:r>
              <a:rPr lang="en-US" dirty="0" smtClean="0"/>
              <a:t>Data transmitted by writing or abstaining from writing, e.g., writing into RAM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Timing channel</a:t>
            </a:r>
          </a:p>
          <a:p>
            <a:pPr lvl="2"/>
            <a:r>
              <a:rPr lang="en-US" dirty="0" smtClean="0"/>
              <a:t>Data modulated into the timing, </a:t>
            </a:r>
            <a:r>
              <a:rPr lang="en-US" smtClean="0"/>
              <a:t>or occurrence </a:t>
            </a:r>
            <a:r>
              <a:rPr lang="en-US" dirty="0" smtClean="0"/>
              <a:t>of events, e.g., the times between network packets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Classification: Shared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Network resource</a:t>
            </a:r>
            <a:r>
              <a:rPr lang="en-US" dirty="0" smtClean="0"/>
              <a:t>: an </a:t>
            </a:r>
            <a:r>
              <a:rPr lang="en-US" dirty="0"/>
              <a:t>existing, legitimate communication channel designed for some </a:t>
            </a:r>
            <a:r>
              <a:rPr lang="en-US" dirty="0" smtClean="0"/>
              <a:t>purpose </a:t>
            </a:r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rgbClr val="008000"/>
                </a:solidFill>
              </a:rPr>
              <a:t>Remote (network) covert channels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8000"/>
              </a:solidFill>
            </a:endParaRP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Computer resource</a:t>
            </a:r>
            <a:r>
              <a:rPr lang="en-US" dirty="0" smtClean="0"/>
              <a:t>: RAM, </a:t>
            </a:r>
            <a:r>
              <a:rPr lang="en-US" dirty="0" err="1" smtClean="0"/>
              <a:t>HardDisk</a:t>
            </a:r>
            <a:r>
              <a:rPr lang="en-US" dirty="0" smtClean="0"/>
              <a:t>, CPU, </a:t>
            </a:r>
            <a:r>
              <a:rPr lang="en-US" dirty="0" smtClean="0"/>
              <a:t>etc.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dirty="0" smtClean="0">
                <a:solidFill>
                  <a:srgbClr val="008000"/>
                </a:solidFill>
              </a:rPr>
              <a:t>Local covert channels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Local Channels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CS660 - Advanced Information Assurance - UMassAmherst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46FDB-379E-6644-BF18-5AA5854BF0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8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1308</Words>
  <Application>Microsoft Macintosh PowerPoint</Application>
  <PresentationFormat>On-screen Show (4:3)</PresentationFormat>
  <Paragraphs>271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Information Hiding: Covert Channels</vt:lpstr>
      <vt:lpstr>Classes of Information Hiding</vt:lpstr>
      <vt:lpstr>Covert Channels</vt:lpstr>
      <vt:lpstr>Prisoners’ problem</vt:lpstr>
      <vt:lpstr>Applications,  or Why Use Covert Channels</vt:lpstr>
      <vt:lpstr>What Is the Importance?</vt:lpstr>
      <vt:lpstr>Classification: Hiding Method</vt:lpstr>
      <vt:lpstr>Classification: Shared Resources</vt:lpstr>
      <vt:lpstr>Local Channels</vt:lpstr>
      <vt:lpstr>Virtual Machines</vt:lpstr>
      <vt:lpstr>Smartphones</vt:lpstr>
      <vt:lpstr>Remote (Network) Channels</vt:lpstr>
      <vt:lpstr>PowerPoint Presentation</vt:lpstr>
      <vt:lpstr>Types</vt:lpstr>
      <vt:lpstr>Protocol Stack</vt:lpstr>
      <vt:lpstr>Packet Header Hiding</vt:lpstr>
      <vt:lpstr>IP Header</vt:lpstr>
      <vt:lpstr>TCP Header</vt:lpstr>
      <vt:lpstr>Storage Based</vt:lpstr>
      <vt:lpstr>Timing Channels </vt:lpstr>
      <vt:lpstr>Timing Channels </vt:lpstr>
      <vt:lpstr>Detection Mechanisms</vt:lpstr>
      <vt:lpstr>Threat Model</vt:lpstr>
      <vt:lpstr>IP ID and TCP ISN Implementation</vt:lpstr>
      <vt:lpstr>Detection of TCP/IP Covert Channels</vt:lpstr>
      <vt:lpstr>PowerPoint Presentation</vt:lpstr>
      <vt:lpstr>PowerPoint Presentation</vt:lpstr>
      <vt:lpstr>IP ID Characteristics</vt:lpstr>
      <vt:lpstr>TCP ISN Characteristics</vt:lpstr>
      <vt:lpstr>Explicit Steganography Detection</vt:lpstr>
      <vt:lpstr>PowerPoint Presentation</vt:lpstr>
      <vt:lpstr>PowerPoint Presentation</vt:lpstr>
      <vt:lpstr>Results</vt:lpstr>
      <vt:lpstr>Accuracy</vt:lpstr>
      <vt:lpstr>Detection-Resistant Schemes</vt:lpstr>
      <vt:lpstr>Other Network Channels</vt:lpstr>
      <vt:lpstr>ICMP Channels</vt:lpstr>
      <vt:lpstr>HTTP Channels</vt:lpstr>
      <vt:lpstr>DNS Channels</vt:lpstr>
      <vt:lpstr>Channel Detection and Analysis</vt:lpstr>
      <vt:lpstr>Analysis Techniques</vt:lpstr>
      <vt:lpstr>Shared Resource Matrix</vt:lpstr>
      <vt:lpstr>Active Channel Mitigation</vt:lpstr>
      <vt:lpstr>Fuzzy Time</vt:lpstr>
      <vt:lpstr>Lattice Scheduling</vt:lpstr>
      <vt:lpstr>Wrapping Up</vt:lpstr>
      <vt:lpstr>Classes of Information Hiding</vt:lpstr>
      <vt:lpstr>Side Channels</vt:lpstr>
      <vt:lpstr>Acknowledgement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58</cp:revision>
  <dcterms:created xsi:type="dcterms:W3CDTF">2015-01-19T05:51:49Z</dcterms:created>
  <dcterms:modified xsi:type="dcterms:W3CDTF">2015-02-07T03:39:44Z</dcterms:modified>
</cp:coreProperties>
</file>