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67" r:id="rId4"/>
    <p:sldId id="302" r:id="rId5"/>
    <p:sldId id="328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6" r:id="rId21"/>
    <p:sldId id="327" r:id="rId22"/>
    <p:sldId id="303" r:id="rId23"/>
    <p:sldId id="329" r:id="rId24"/>
    <p:sldId id="30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4D940-C4A7-C340-80C3-77480B8642BA}" type="datetimeFigureOut">
              <a:rPr lang="en-US" smtClean="0"/>
              <a:t>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B4BA7-B276-2844-A676-74DF5188F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104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7A88C-71EB-104F-8352-195AD7F1D770}" type="datetimeFigureOut">
              <a:rPr lang="en-US" smtClean="0"/>
              <a:t>2/6/15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74C66-A7B5-184F-9F62-A0C5EF0C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865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2B68-161D-BF4D-AD00-7B9DBD8A2170}" type="datetime1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7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05F2-AB4C-D442-A150-5E77BC959521}" type="datetime1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7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CD75-6ABA-A540-BDE3-EC1C0161479D}" type="datetime1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6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188A-4742-8D4B-987D-00617A167864}" type="datetime1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8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FB6-CA54-914D-A350-3796CB599522}" type="datetime1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0495-697F-AE44-881A-1DB58A319DA6}" type="datetime1">
              <a:rPr lang="en-US" smtClean="0"/>
              <a:t>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2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1EC-A12E-1742-A439-C6E350FAD71E}" type="datetime1">
              <a:rPr lang="en-US" smtClean="0"/>
              <a:t>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0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F78C-166E-2A49-AB5C-9F2581E8208C}" type="datetime1">
              <a:rPr lang="en-US" smtClean="0"/>
              <a:t>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4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CD81-01FC-8948-A4C2-A11EB2DA0A58}" type="datetime1">
              <a:rPr lang="en-US" smtClean="0"/>
              <a:t>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8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1B94-4611-884E-A2DD-254F4FC582AA}" type="datetime1">
              <a:rPr lang="en-US" smtClean="0"/>
              <a:t>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9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1FEE-E4CC-5D4A-B075-BDA7B1ACED9F}" type="datetime1">
              <a:rPr lang="en-US" smtClean="0"/>
              <a:t>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4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4B325-C9C8-BD4B-96B0-D64A1EC8BAAE}" type="datetime1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9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urses.cs.washington.edu/courses/csep590a/11wi/slides/class5.ppt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438" y="2130425"/>
            <a:ext cx="878799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Side Channels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769" y="3886200"/>
            <a:ext cx="7170616" cy="1752600"/>
          </a:xfrm>
        </p:spPr>
        <p:txBody>
          <a:bodyPr>
            <a:normAutofit lnSpcReduction="10000"/>
          </a:bodyPr>
          <a:lstStyle/>
          <a:p>
            <a:r>
              <a:rPr lang="en-US" sz="3500" dirty="0" smtClean="0">
                <a:solidFill>
                  <a:schemeClr val="tx1"/>
                </a:solidFill>
                <a:latin typeface="Calibri"/>
                <a:cs typeface="Calibri"/>
              </a:rPr>
              <a:t>Amir </a:t>
            </a:r>
            <a:r>
              <a:rPr lang="en-US" sz="3500" dirty="0" err="1" smtClean="0">
                <a:solidFill>
                  <a:schemeClr val="tx1"/>
                </a:solidFill>
                <a:latin typeface="Calibri"/>
                <a:cs typeface="Calibri"/>
              </a:rPr>
              <a:t>Houmansadr</a:t>
            </a:r>
            <a:endParaRPr lang="en-US" sz="35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CS660: Advanced Information Assurance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Spring 2015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4" name="Picture 3" descr="cslogo1200x63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0" b="23591"/>
          <a:stretch/>
        </p:blipFill>
        <p:spPr>
          <a:xfrm>
            <a:off x="2661925" y="5825103"/>
            <a:ext cx="3657600" cy="1032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6225" y="1391067"/>
            <a:ext cx="475983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Content may be borrowed from other resources. </a:t>
            </a:r>
          </a:p>
          <a:p>
            <a:pPr algn="ctr"/>
            <a:r>
              <a:rPr lang="en-US" dirty="0" smtClean="0"/>
              <a:t>See the last slide for acknowledgements!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7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Attacks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long does it take to perform a decryption?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The answer may be data-dependent.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 smtClean="0"/>
                  <a:t>For instance…</a:t>
                </a:r>
              </a:p>
              <a:p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𝑃𝑄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8F1A-C5D7-4CDD-B860-BC70C668CFB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97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Attacks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long does it take to perform a decryption?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The answer may be data-dependent.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 smtClean="0"/>
                  <a:t>For instance…</a:t>
                </a:r>
              </a:p>
              <a:p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𝑃𝑄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Watch decryption times for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 and where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111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8F1A-C5D7-4CDD-B860-BC70C668CFB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26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Attacks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long does it take to perform a decryption?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The answer may be data-dependent.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 smtClean="0"/>
                  <a:t>For instance…</a:t>
                </a:r>
              </a:p>
              <a:p>
                <a:endParaRPr lang="en-US" b="0" dirty="0" smtClean="0"/>
              </a:p>
              <a:p>
                <a:r>
                  <a:rPr lang="en-US" dirty="0" smtClean="0"/>
                  <a:t>Watch decryption times for  where  and where .</a:t>
                </a:r>
              </a:p>
              <a:p>
                <a:r>
                  <a:rPr lang="en-US" dirty="0" smtClean="0"/>
                  <a:t>If there is a minute difference,  can be determined with binary search.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111" r="-222" b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8F1A-C5D7-4CDD-B860-BC70C668CFB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10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If you can run code on the same device where a decryption is being performed, you may be able to selectively force certain cache lines to be flushed.</a:t>
            </a:r>
          </a:p>
          <a:p>
            <a:pPr marL="0" indent="0">
              <a:buNone/>
            </a:pPr>
            <a:r>
              <a:rPr lang="en-US" sz="3200" dirty="0" smtClean="0"/>
              <a:t>Decryption times may vary in a key-dependent manner based upon which lines have been flushed.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8F1A-C5D7-4CDD-B860-BC70C668CFB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3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3200" dirty="0" smtClean="0"/>
              <a:t>Power usage of a device may vary in a key-dependent manner.</a:t>
            </a:r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8F1A-C5D7-4CDD-B860-BC70C668CFB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40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3200" dirty="0" smtClean="0"/>
              <a:t>Power usage of a device may vary in a key-dependent manner.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Careful measurement and analysis of power consumption can be used to determine the key.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8F1A-C5D7-4CDD-B860-BC70C668CFB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76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Electromagnetic Emissions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3200" dirty="0" smtClean="0"/>
              <a:t>One can record electromagnetic emissions of a device – often at a distance.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8F1A-C5D7-4CDD-B860-BC70C668CFB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42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Electromagnetic Emissions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3200" dirty="0" smtClean="0"/>
              <a:t>One can record electromagnetic emissions of a device – often at a distance.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Careful analysis of the emissions may reveal a secret key.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8F1A-C5D7-4CDD-B860-BC70C668CFB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6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Acoustic Emissions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3200" dirty="0" smtClean="0"/>
              <a:t>Modular exponentiation is done with repeated squaring and conditional “side” multiplications.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8F1A-C5D7-4CDD-B860-BC70C668CFB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5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Acoustic Emissions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3200" dirty="0" smtClean="0"/>
              <a:t>Modular exponentiation is done with repeated squaring and conditional “side” multiplications.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It can actually be possible to hear whether or not these conditional multiplications are performed.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8F1A-C5D7-4CDD-B860-BC70C668CFB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32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Information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Digital watermarking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Steganography</a:t>
            </a:r>
          </a:p>
          <a:p>
            <a:r>
              <a:rPr lang="en-US" dirty="0">
                <a:solidFill>
                  <a:srgbClr val="FF0000"/>
                </a:solidFill>
              </a:rPr>
              <a:t>Covert channels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Anonymous communication</a:t>
            </a:r>
          </a:p>
          <a:p>
            <a:r>
              <a:rPr lang="en-US" dirty="0"/>
              <a:t>Protocol obfuscation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8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Disclosures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(N.B. </a:t>
            </a:r>
            <a:r>
              <a:rPr lang="en-US" dirty="0" err="1" smtClean="0"/>
              <a:t>Bleichenbacher</a:t>
            </a:r>
            <a:r>
              <a:rPr lang="en-US" dirty="0" smtClean="0"/>
              <a:t> Attack)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dirty="0" smtClean="0"/>
              <a:t>A protocol may respond differently to properly and improperly formed data.</a:t>
            </a:r>
          </a:p>
          <a:p>
            <a:pPr marL="0" indent="0">
              <a:buNone/>
            </a:pPr>
            <a:endParaRPr lang="en-US" sz="12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8F1A-C5D7-4CDD-B860-BC70C668CFB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8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Disclosures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(N.B. </a:t>
            </a:r>
            <a:r>
              <a:rPr lang="en-US" dirty="0" err="1" smtClean="0"/>
              <a:t>Bleichenbacher</a:t>
            </a:r>
            <a:r>
              <a:rPr lang="en-US" dirty="0" smtClean="0"/>
              <a:t> Attack)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dirty="0" smtClean="0"/>
              <a:t>A protocol may respond differently to properly and improperly formed data.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Careful manipulation of data may elicit responses which disclose information about a desired key or decryption value.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8F1A-C5D7-4CDD-B860-BC70C668CFB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Passive</a:t>
            </a:r>
          </a:p>
          <a:p>
            <a:endParaRPr lang="en-US" dirty="0" smtClean="0"/>
          </a:p>
          <a:p>
            <a:r>
              <a:rPr lang="en-US" dirty="0" smtClean="0"/>
              <a:t>Active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3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System Side-Channel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/>
              <a:t>Examples:</a:t>
            </a:r>
          </a:p>
          <a:p>
            <a:r>
              <a:rPr lang="en-US" sz="2400" dirty="0" smtClean="0"/>
              <a:t>Fault Attacks</a:t>
            </a:r>
          </a:p>
          <a:p>
            <a:r>
              <a:rPr lang="en-US" sz="2400" dirty="0" smtClean="0"/>
              <a:t>Timing Attacks</a:t>
            </a:r>
          </a:p>
          <a:p>
            <a:r>
              <a:rPr lang="en-US" sz="2400" dirty="0" smtClean="0"/>
              <a:t>Cache Attacks</a:t>
            </a:r>
          </a:p>
          <a:p>
            <a:r>
              <a:rPr lang="en-US" sz="2400" dirty="0" smtClean="0"/>
              <a:t>Power Analysis</a:t>
            </a:r>
          </a:p>
          <a:p>
            <a:r>
              <a:rPr lang="en-US" sz="2400" dirty="0" smtClean="0"/>
              <a:t>Electromagnetic Emissions</a:t>
            </a:r>
          </a:p>
          <a:p>
            <a:r>
              <a:rPr lang="en-US" sz="2400" dirty="0" smtClean="0"/>
              <a:t>Acoustic Emissions</a:t>
            </a:r>
          </a:p>
          <a:p>
            <a:r>
              <a:rPr lang="en-US" sz="2400" dirty="0" smtClean="0"/>
              <a:t>Information Disclosure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8F1A-C5D7-4CDD-B860-BC70C668CFB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43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Some of the slides, content, or pictures are borrowed from the following resources, and some pictures are obtained through Google search without being </a:t>
            </a:r>
            <a:r>
              <a:rPr lang="en-US" sz="2400" dirty="0" smtClean="0"/>
              <a:t>referenced below</a:t>
            </a:r>
            <a:r>
              <a:rPr lang="en-US" sz="2400" dirty="0"/>
              <a:t>:</a:t>
            </a:r>
          </a:p>
          <a:p>
            <a:r>
              <a:rPr lang="en-US" sz="2400" dirty="0" smtClean="0">
                <a:solidFill>
                  <a:srgbClr val="000000"/>
                </a:solidFill>
                <a:hlinkClick r:id="rId2"/>
              </a:rPr>
              <a:t>Josh </a:t>
            </a:r>
            <a:r>
              <a:rPr lang="en-US" sz="2400" dirty="0" smtClean="0">
                <a:solidFill>
                  <a:srgbClr val="000000"/>
                </a:solidFill>
                <a:hlinkClick r:id="rId2"/>
              </a:rPr>
              <a:t>Benaloh and Brian LaMacchia, </a:t>
            </a:r>
            <a:r>
              <a:rPr lang="en-US" sz="2400" dirty="0" smtClean="0">
                <a:hlinkClick r:id="rId2"/>
              </a:rPr>
              <a:t>Practical </a:t>
            </a:r>
            <a:r>
              <a:rPr lang="en-US" sz="2400" dirty="0">
                <a:hlinkClick r:id="rId2"/>
              </a:rPr>
              <a:t>Aspects </a:t>
            </a:r>
            <a:r>
              <a:rPr lang="en-US" sz="2400" dirty="0" smtClean="0">
                <a:hlinkClick r:id="rId2"/>
              </a:rPr>
              <a:t>of Modern Cryptography, Winter 2011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3C50-780B-074C-BF56-86272B9C2D29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48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side-channel attack is any attack based on information gained from the </a:t>
            </a:r>
            <a:r>
              <a:rPr lang="en-US" dirty="0">
                <a:solidFill>
                  <a:srgbClr val="FF0000"/>
                </a:solidFill>
              </a:rPr>
              <a:t>physical implementation </a:t>
            </a:r>
            <a:r>
              <a:rPr lang="en-US" dirty="0"/>
              <a:t>of a </a:t>
            </a:r>
            <a:r>
              <a:rPr lang="en-US" dirty="0" smtClean="0">
                <a:solidFill>
                  <a:srgbClr val="3366FF"/>
                </a:solidFill>
              </a:rPr>
              <a:t>system (process)</a:t>
            </a:r>
            <a:r>
              <a:rPr lang="en-US" dirty="0" smtClean="0"/>
              <a:t>, </a:t>
            </a:r>
            <a:r>
              <a:rPr lang="en-US" dirty="0"/>
              <a:t>rather than </a:t>
            </a:r>
            <a:r>
              <a:rPr lang="en-US" dirty="0" smtClean="0"/>
              <a:t>theoretical </a:t>
            </a:r>
            <a:r>
              <a:rPr lang="en-US" dirty="0"/>
              <a:t>weaknesses in the </a:t>
            </a:r>
            <a:r>
              <a:rPr lang="en-US" dirty="0" smtClean="0"/>
              <a:t>algorithms</a:t>
            </a:r>
          </a:p>
          <a:p>
            <a:endParaRPr lang="en-US" dirty="0" smtClean="0"/>
          </a:p>
          <a:p>
            <a:r>
              <a:rPr lang="en-US" dirty="0"/>
              <a:t>Similar to covert channels, but information is leaked </a:t>
            </a:r>
            <a:r>
              <a:rPr lang="en-US" dirty="0">
                <a:solidFill>
                  <a:srgbClr val="FF6600"/>
                </a:solidFill>
              </a:rPr>
              <a:t>unintentionally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Usually, some </a:t>
            </a:r>
            <a:r>
              <a:rPr lang="en-US" dirty="0" smtClean="0">
                <a:solidFill>
                  <a:srgbClr val="FF0000"/>
                </a:solidFill>
              </a:rPr>
              <a:t>shared resource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30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System (computer) channels</a:t>
            </a:r>
          </a:p>
          <a:p>
            <a:r>
              <a:rPr lang="en-US" dirty="0" smtClean="0"/>
              <a:t>Network channels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7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channels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crytosystems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82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Faults may be unintentional or induced by …</a:t>
            </a:r>
          </a:p>
          <a:p>
            <a:r>
              <a:rPr lang="en-US" dirty="0" smtClean="0"/>
              <a:t>Heat</a:t>
            </a:r>
          </a:p>
          <a:p>
            <a:r>
              <a:rPr lang="en-US" dirty="0" smtClean="0"/>
              <a:t>Cold</a:t>
            </a:r>
          </a:p>
          <a:p>
            <a:r>
              <a:rPr lang="en-US" dirty="0" smtClean="0"/>
              <a:t>Low power</a:t>
            </a:r>
          </a:p>
          <a:p>
            <a:r>
              <a:rPr lang="en-US" dirty="0" smtClean="0"/>
              <a:t>Microwaves</a:t>
            </a:r>
          </a:p>
          <a:p>
            <a:r>
              <a:rPr lang="en-US" dirty="0" smtClean="0"/>
              <a:t>…etc.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8F1A-C5D7-4CDD-B860-BC70C668CFB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74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long does it take to perform a decryption?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8F1A-C5D7-4CDD-B860-BC70C668CFB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5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long does it take to perform a decryption?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answer may be data-dependent.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8F1A-C5D7-4CDD-B860-BC70C668CFB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71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long does it take to perform a decryption?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answer may be data-dependent.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 smtClean="0"/>
              <a:t>For instance…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8F1A-C5D7-4CDD-B860-BC70C668CFB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2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3856</TotalTime>
  <Words>781</Words>
  <Application>Microsoft Macintosh PowerPoint</Application>
  <PresentationFormat>On-screen Show (4:3)</PresentationFormat>
  <Paragraphs>165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Side Channels</vt:lpstr>
      <vt:lpstr>Classes of Information Hiding</vt:lpstr>
      <vt:lpstr>Side Channels</vt:lpstr>
      <vt:lpstr>Types</vt:lpstr>
      <vt:lpstr>System channels </vt:lpstr>
      <vt:lpstr>Fault Attacks</vt:lpstr>
      <vt:lpstr>Timing Attacks</vt:lpstr>
      <vt:lpstr>Timing Attacks</vt:lpstr>
      <vt:lpstr>Timing Attacks</vt:lpstr>
      <vt:lpstr>Timing Attacks</vt:lpstr>
      <vt:lpstr>Timing Attacks</vt:lpstr>
      <vt:lpstr>Timing Attacks</vt:lpstr>
      <vt:lpstr>Cache Attacks</vt:lpstr>
      <vt:lpstr>Power Analysis</vt:lpstr>
      <vt:lpstr>Power Analysis</vt:lpstr>
      <vt:lpstr>Electromagnetic Emissions</vt:lpstr>
      <vt:lpstr>Electromagnetic Emissions</vt:lpstr>
      <vt:lpstr>Acoustic Emissions</vt:lpstr>
      <vt:lpstr>Acoustic Emissions</vt:lpstr>
      <vt:lpstr>Information Disclosures</vt:lpstr>
      <vt:lpstr>Information Disclosures</vt:lpstr>
      <vt:lpstr>Types</vt:lpstr>
      <vt:lpstr> System Side-Channel Attacks</vt:lpstr>
      <vt:lpstr>Acknowledgement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</dc:creator>
  <cp:lastModifiedBy>Amir</cp:lastModifiedBy>
  <cp:revision>77</cp:revision>
  <dcterms:created xsi:type="dcterms:W3CDTF">2015-01-19T05:51:49Z</dcterms:created>
  <dcterms:modified xsi:type="dcterms:W3CDTF">2015-02-07T03:23:12Z</dcterms:modified>
</cp:coreProperties>
</file>