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302" r:id="rId4"/>
    <p:sldId id="303" r:id="rId5"/>
    <p:sldId id="304" r:id="rId6"/>
    <p:sldId id="305" r:id="rId7"/>
    <p:sldId id="306" r:id="rId8"/>
    <p:sldId id="308" r:id="rId9"/>
    <p:sldId id="307" r:id="rId10"/>
    <p:sldId id="309" r:id="rId11"/>
    <p:sldId id="310" r:id="rId12"/>
    <p:sldId id="311" r:id="rId13"/>
    <p:sldId id="312" r:id="rId14"/>
    <p:sldId id="313" r:id="rId15"/>
    <p:sldId id="355" r:id="rId16"/>
    <p:sldId id="315" r:id="rId17"/>
    <p:sldId id="316" r:id="rId18"/>
    <p:sldId id="317" r:id="rId19"/>
    <p:sldId id="318" r:id="rId20"/>
    <p:sldId id="319" r:id="rId21"/>
    <p:sldId id="356" r:id="rId22"/>
    <p:sldId id="321" r:id="rId23"/>
    <p:sldId id="322" r:id="rId24"/>
    <p:sldId id="323" r:id="rId25"/>
    <p:sldId id="324" r:id="rId26"/>
    <p:sldId id="358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57" r:id="rId36"/>
    <p:sldId id="334" r:id="rId37"/>
    <p:sldId id="335" r:id="rId38"/>
    <p:sldId id="336" r:id="rId39"/>
    <p:sldId id="337" r:id="rId40"/>
    <p:sldId id="338" r:id="rId41"/>
    <p:sldId id="339" r:id="rId42"/>
    <p:sldId id="359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60" r:id="rId55"/>
    <p:sldId id="361" r:id="rId56"/>
    <p:sldId id="30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4D940-C4A7-C340-80C3-77480B8642BA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B4BA7-B276-2844-A676-74DF5188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0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A88C-71EB-104F-8352-195AD7F1D770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4C66-A7B5-184F-9F62-A0C5EF0C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6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C23F-51C5-0C41-8A8A-5C4097830026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9A67-49C9-7A41-B934-8DCE209AD8F0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2CC8-1654-C040-89A3-19DF86F2B034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383-7618-CE44-825C-7AED9E0177C3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7D3-A06B-7945-BA0F-F7F345D5A156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DCBD-3095-C44A-8054-7F05A7637D20}" type="datetime1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B734-3418-9C4E-AF0D-2C8D3C500392}" type="datetime1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CA53-629E-E545-9816-BA3CDF39D1D0}" type="datetime1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338A-4D32-B148-B78B-9A65C124C382}" type="datetime1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21EB-3871-784A-9AC6-20617CE8B23F}" type="datetime1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C3DC-ABA1-DA4D-B4D7-809106609CF0}" type="datetime1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D743-D129-1F47-ACC5-5C49F2C4F472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jpe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3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4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.neu.edu/home/cbw/4700/slides/22_Anonymous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Information Hiding:</a:t>
            </a:r>
            <a:br>
              <a:rPr lang="en-US" sz="5400" dirty="0" smtClean="0"/>
            </a:br>
            <a:r>
              <a:rPr lang="en-US" sz="5400" dirty="0" smtClean="0"/>
              <a:t>Anonymous Communication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2015</a:t>
            </a: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6673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Anonymity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Sender anonymity</a:t>
            </a:r>
          </a:p>
          <a:p>
            <a:r>
              <a:rPr lang="en-US" dirty="0" smtClean="0"/>
              <a:t>Receiver anonymity</a:t>
            </a:r>
          </a:p>
          <a:p>
            <a:r>
              <a:rPr lang="en-US" dirty="0" smtClean="0"/>
              <a:t>Sender-Receiver anonymity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Unlinkability</a:t>
            </a:r>
            <a:r>
              <a:rPr lang="en-US" dirty="0"/>
              <a:t>: the inability </a:t>
            </a:r>
            <a:r>
              <a:rPr lang="en-US" dirty="0" smtClean="0"/>
              <a:t>of link </a:t>
            </a:r>
            <a:r>
              <a:rPr lang="en-US" dirty="0"/>
              <a:t>two or more items of interests to break anonymity, like packets, events, people, actions,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Unobservability</a:t>
            </a:r>
            <a:r>
              <a:rPr lang="en-US" dirty="0"/>
              <a:t>: </a:t>
            </a:r>
            <a:r>
              <a:rPr lang="en-US" dirty="0" smtClean="0"/>
              <a:t>items </a:t>
            </a:r>
            <a:r>
              <a:rPr lang="en-US" dirty="0"/>
              <a:t>of interest are indistinguishable from all other items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Anonymity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265830"/>
          </a:xfrm>
        </p:spPr>
        <p:txBody>
          <a:bodyPr/>
          <a:lstStyle/>
          <a:p>
            <a:r>
              <a:rPr lang="en-US" dirty="0" smtClean="0"/>
              <a:t>How can we calculate how anonymous we are?</a:t>
            </a:r>
          </a:p>
          <a:p>
            <a:pPr lvl="1"/>
            <a:r>
              <a:rPr lang="en-US" b="1" dirty="0" smtClean="0"/>
              <a:t>Anonymity Sets</a:t>
            </a:r>
            <a:endParaRPr lang="en-US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68320" y="6155140"/>
            <a:ext cx="8839200" cy="6164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Larger anonymity set = stronger anonymity</a:t>
            </a:r>
            <a:endParaRPr lang="en-US" b="1" dirty="0"/>
          </a:p>
        </p:txBody>
      </p:sp>
      <p:pic>
        <p:nvPicPr>
          <p:cNvPr id="3074" name="Picture 2" descr="D:\Classes\5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3" y="4808039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Classes\5700\assets\Email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80" y="5036967"/>
            <a:ext cx="888052" cy="8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 flipH="1">
            <a:off x="4951287" y="4970912"/>
            <a:ext cx="2691457" cy="954107"/>
            <a:chOff x="1219200" y="4876799"/>
            <a:chExt cx="5181605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2523"/>
                <a:gd name="adj2" fmla="val -62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Who sent this message?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8320" y="2729553"/>
            <a:ext cx="8839200" cy="185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5070" y="2729554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Suspects (Anonymity Set)</a:t>
            </a:r>
            <a:endParaRPr lang="en-US" sz="2400" dirty="0"/>
          </a:p>
        </p:txBody>
      </p:sp>
      <p:pic>
        <p:nvPicPr>
          <p:cNvPr id="3076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79" y="285641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8" y="296038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59" y="285641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71" y="312416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19" y="312416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95" y="312416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61" y="346483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92" y="346483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5" y="346483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89" y="346483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Pictures\soft-scraps icons\User Administrator Red-0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14" y="346483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62" y="346482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2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asses\5700\assets\crow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9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Anonymity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(SSL)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06482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Classes\5700\assets\w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18" y="1554887"/>
            <a:ext cx="880470" cy="20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1473958" y="1784524"/>
            <a:ext cx="6387152" cy="1504580"/>
          </a:xfrm>
          <a:prstGeom prst="leftRightArrow">
            <a:avLst>
              <a:gd name="adj1" fmla="val 50000"/>
              <a:gd name="adj2" fmla="val 57257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746913" y="2123348"/>
            <a:ext cx="5800300" cy="852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Traffic</a:t>
            </a:r>
            <a:endParaRPr lang="en-US" sz="2400" dirty="0"/>
          </a:p>
        </p:txBody>
      </p:sp>
      <p:pic>
        <p:nvPicPr>
          <p:cNvPr id="10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4" y="425651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2027547" y="2615829"/>
            <a:ext cx="812044" cy="8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>
          <a:xfrm rot="5400000">
            <a:off x="2385508" y="2865545"/>
            <a:ext cx="2374711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4294346" y="3684888"/>
            <a:ext cx="4683606" cy="26476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 is unobservable</a:t>
            </a:r>
          </a:p>
          <a:p>
            <a:pPr lvl="1"/>
            <a:r>
              <a:rPr lang="en-US" dirty="0" smtClean="0"/>
              <a:t>Due to encryption</a:t>
            </a:r>
          </a:p>
          <a:p>
            <a:r>
              <a:rPr lang="en-US" dirty="0" smtClean="0"/>
              <a:t>Source and destination are trivially linkable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No anonymity!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6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Anonymizing Proxies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Source is known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Destination anonymity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2562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67072" y="3806648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 Proxy</a:t>
            </a:r>
            <a:endParaRPr lang="en-US" sz="2400" dirty="0"/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743352" y="4963192"/>
            <a:ext cx="2468888" cy="18060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Destination is known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Source anonymity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30" y="251083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 anonymity!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9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3" grpId="0" animBg="1"/>
      <p:bldP spid="24" grpId="0" animBg="1"/>
      <p:bldP spid="25" grpId="0" animBg="1"/>
      <p:bldP spid="11" grpId="0" animBg="1"/>
      <p:bldP spid="11" grpId="1" animBg="1"/>
      <p:bldP spid="29" grpId="0"/>
      <p:bldP spid="29" grpId="1"/>
      <p:bldP spid="31" grpId="0" animBg="1"/>
      <p:bldP spid="31" grpId="1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Anonymizing VPNs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Source is known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Destination anonymity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67072" y="3806648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VPN Gateway</a:t>
            </a:r>
            <a:endParaRPr lang="en-US" sz="2400" dirty="0"/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743352" y="4963192"/>
            <a:ext cx="2468888" cy="18060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Destination is known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Source anonymity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 anonymity!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170" name="Picture 2" descr="D:\Pictures\Server_icons_lnx\Icons\128X128\firewall_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37" y="25335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37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4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29" grpId="0"/>
      <p:bldP spid="3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Content to </a:t>
            </a:r>
            <a:r>
              <a:rPr lang="en-US" dirty="0" err="1" smtClean="0"/>
              <a:t>Deanonymize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827056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987496"/>
            <a:ext cx="2773920" cy="528250"/>
            <a:chOff x="1160802" y="1830459"/>
            <a:chExt cx="2773920" cy="528250"/>
          </a:xfrm>
        </p:grpSpPr>
        <p:sp>
          <p:nvSpPr>
            <p:cNvPr id="8" name="Left-Right Arrow 7"/>
            <p:cNvSpPr/>
            <p:nvPr/>
          </p:nvSpPr>
          <p:spPr>
            <a:xfrm>
              <a:off x="1160802" y="187435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1642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66139" y="2862320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 Proxy</a:t>
            </a:r>
            <a:endParaRPr lang="en-US" sz="2400" dirty="0"/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776272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5317771" y="2031389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061035" y="4164564"/>
            <a:ext cx="2897228" cy="646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 anonymity!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12" y="2862320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6354181" y="2239961"/>
            <a:ext cx="1035264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flipH="1">
            <a:off x="255004" y="3405977"/>
            <a:ext cx="5709068" cy="1815883"/>
            <a:chOff x="1219200" y="4876799"/>
            <a:chExt cx="5181605" cy="1384995"/>
          </a:xfrm>
        </p:grpSpPr>
        <p:sp>
          <p:nvSpPr>
            <p:cNvPr id="35" name="Rectangular Callout 3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8611"/>
                <a:gd name="adj2" fmla="val -9619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19204" y="4876799"/>
              <a:ext cx="5181601" cy="1164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Reading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Gmail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800" kern="0" baseline="0" dirty="0" smtClean="0">
                  <a:solidFill>
                    <a:sysClr val="window" lastClr="FFFFFF"/>
                  </a:solidFill>
                </a:rPr>
                <a:t>Looking up directions to home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Updating your G+ profile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800" kern="0" baseline="0" dirty="0" smtClean="0">
                  <a:solidFill>
                    <a:sysClr val="window" lastClr="FFFFFF"/>
                  </a:solidFill>
                </a:rPr>
                <a:t>Etc…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5527343"/>
            <a:ext cx="8460562" cy="1182719"/>
          </a:xfrm>
        </p:spPr>
        <p:txBody>
          <a:bodyPr>
            <a:normAutofit/>
          </a:bodyPr>
          <a:lstStyle/>
          <a:p>
            <a:r>
              <a:rPr lang="en-US" dirty="0" smtClean="0"/>
              <a:t>Fact: the NSA leverages common cookies from ad networks, social networks, etc. to track users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3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watermarking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Steganography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Covert channels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Anonymous communication</a:t>
            </a:r>
          </a:p>
          <a:p>
            <a:r>
              <a:rPr lang="en-US" dirty="0"/>
              <a:t>Protocol obfuscation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Protect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Personally Identifiable Information (PII)</a:t>
            </a:r>
          </a:p>
          <a:p>
            <a:pPr lvl="1"/>
            <a:r>
              <a:rPr lang="en-US" dirty="0" smtClean="0"/>
              <a:t>Name, address, phone number, etc.</a:t>
            </a:r>
          </a:p>
          <a:p>
            <a:r>
              <a:rPr lang="en-US" dirty="0" smtClean="0"/>
              <a:t>OS and browser information</a:t>
            </a:r>
          </a:p>
          <a:p>
            <a:pPr lvl="1"/>
            <a:r>
              <a:rPr lang="en-US" dirty="0" smtClean="0"/>
              <a:t>Cookies, etc.</a:t>
            </a:r>
          </a:p>
          <a:p>
            <a:r>
              <a:rPr lang="en-US" dirty="0" smtClean="0"/>
              <a:t>Language information</a:t>
            </a:r>
          </a:p>
          <a:p>
            <a:r>
              <a:rPr lang="en-US" dirty="0" smtClean="0"/>
              <a:t>IP address</a:t>
            </a:r>
          </a:p>
          <a:p>
            <a:r>
              <a:rPr lang="en-US" dirty="0" smtClean="0"/>
              <a:t>Amount of data sent and received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Traffic timing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Crypto Background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Symmetric algorithms</a:t>
            </a:r>
          </a:p>
          <a:p>
            <a:pPr lvl="1"/>
            <a:r>
              <a:rPr lang="en-US" dirty="0" smtClean="0"/>
              <a:t>Conventional algorithms</a:t>
            </a:r>
          </a:p>
          <a:p>
            <a:pPr lvl="1"/>
            <a:r>
              <a:rPr lang="en-US" dirty="0" smtClean="0"/>
              <a:t>Encryption and decryption keys are the </a:t>
            </a:r>
            <a:r>
              <a:rPr lang="en-US" dirty="0" smtClean="0">
                <a:solidFill>
                  <a:schemeClr val="accent1"/>
                </a:solidFill>
              </a:rPr>
              <a:t>same</a:t>
            </a:r>
          </a:p>
          <a:p>
            <a:pPr lvl="1"/>
            <a:r>
              <a:rPr lang="en-US" dirty="0" smtClean="0"/>
              <a:t>Examples: DES, 3DES, AES, Blowfish</a:t>
            </a:r>
          </a:p>
          <a:p>
            <a:r>
              <a:rPr lang="en-US" dirty="0" smtClean="0"/>
              <a:t>Asymmetric algorithms</a:t>
            </a:r>
          </a:p>
          <a:p>
            <a:pPr lvl="1"/>
            <a:r>
              <a:rPr lang="en-US" dirty="0" smtClean="0"/>
              <a:t>Commonly known as Public Key algorithms</a:t>
            </a:r>
          </a:p>
          <a:p>
            <a:pPr lvl="1"/>
            <a:r>
              <a:rPr lang="en-US" dirty="0" smtClean="0"/>
              <a:t>Encryption key and decryption key are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Diffie</a:t>
            </a:r>
            <a:r>
              <a:rPr lang="en-US" dirty="0" smtClean="0"/>
              <a:t>-Hellman, RSA, Elliptic curve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50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Key Crypto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say we have a plaintext message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… a symmetric encryption algorithm </a:t>
            </a:r>
            <a:r>
              <a:rPr lang="en-US" i="1" dirty="0" smtClean="0"/>
              <a:t>E</a:t>
            </a:r>
          </a:p>
          <a:p>
            <a:pPr lvl="1"/>
            <a:r>
              <a:rPr lang="en-US" dirty="0" smtClean="0"/>
              <a:t>… and a key </a:t>
            </a:r>
            <a:r>
              <a:rPr lang="en-US" i="1" dirty="0" smtClean="0"/>
              <a:t>K</a:t>
            </a:r>
            <a:endParaRPr lang="en-US" dirty="0" smtClean="0"/>
          </a:p>
          <a:p>
            <a:pPr marL="45720" indent="0">
              <a:buNone/>
            </a:pPr>
            <a:endParaRPr lang="en-US" i="1" dirty="0" smtClean="0"/>
          </a:p>
          <a:p>
            <a:pPr marL="45720" indent="0" algn="ctr">
              <a:buNone/>
            </a:pPr>
            <a:r>
              <a:rPr lang="en-US" i="1" dirty="0" smtClean="0"/>
              <a:t>M </a:t>
            </a:r>
            <a:r>
              <a:rPr lang="en-US" i="1" dirty="0" smtClean="0">
                <a:sym typeface="Wingdings" panose="05000000000000000000" pitchFamily="2" charset="2"/>
              </a:rPr>
              <a:t> E(K, M) = C  E(K, C) = M</a:t>
            </a:r>
          </a:p>
          <a:p>
            <a:pPr marL="45720" indent="0"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marL="502920" indent="-457200"/>
            <a:r>
              <a:rPr lang="en-US" dirty="0" smtClean="0">
                <a:sym typeface="Wingdings" panose="05000000000000000000" pitchFamily="2" charset="2"/>
              </a:rPr>
              <a:t>Advantages:</a:t>
            </a:r>
          </a:p>
          <a:p>
            <a:pPr marL="822960" lvl="1" indent="-457200"/>
            <a:r>
              <a:rPr lang="en-US" dirty="0" smtClean="0">
                <a:sym typeface="Wingdings" panose="05000000000000000000" pitchFamily="2" charset="2"/>
              </a:rPr>
              <a:t>Fast and easy to use</a:t>
            </a:r>
          </a:p>
          <a:p>
            <a:pPr marL="502920" indent="-457200"/>
            <a:r>
              <a:rPr lang="en-US" dirty="0" smtClean="0">
                <a:sym typeface="Wingdings" panose="05000000000000000000" pitchFamily="2" charset="2"/>
              </a:rPr>
              <a:t>Disadvantages</a:t>
            </a:r>
          </a:p>
          <a:p>
            <a:pPr marL="822960" lvl="1" indent="-457200"/>
            <a:r>
              <a:rPr lang="en-US" dirty="0" smtClean="0">
                <a:sym typeface="Wingdings" panose="05000000000000000000" pitchFamily="2" charset="2"/>
              </a:rPr>
              <a:t>How to securely communicate the key?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3613807" y="2853318"/>
            <a:ext cx="2330741" cy="502619"/>
            <a:chOff x="1219200" y="4876799"/>
            <a:chExt cx="5181605" cy="1384995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654"/>
                <a:gd name="adj2" fmla="val 1033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Cyphertext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0" i="1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5106718" y="4425087"/>
            <a:ext cx="3805267" cy="1103670"/>
            <a:chOff x="1219200" y="4876799"/>
            <a:chExt cx="5181605" cy="1571613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5532"/>
                <a:gd name="adj2" fmla="val -8190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4" y="4876799"/>
              <a:ext cx="5181601" cy="1571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Symmetric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encryption is reversible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88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say we have plaintext message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… a public key algorithm </a:t>
            </a:r>
            <a:r>
              <a:rPr lang="en-US" i="1" dirty="0" smtClean="0"/>
              <a:t>F</a:t>
            </a:r>
            <a:endParaRPr lang="en-US" dirty="0" smtClean="0"/>
          </a:p>
          <a:p>
            <a:pPr lvl="1"/>
            <a:r>
              <a:rPr lang="en-US" dirty="0" smtClean="0"/>
              <a:t>… and two keys </a:t>
            </a:r>
            <a:r>
              <a:rPr lang="en-US" i="1" dirty="0" smtClean="0"/>
              <a:t>K</a:t>
            </a:r>
            <a:r>
              <a:rPr lang="en-US" i="1" baseline="-25000" dirty="0" smtClean="0"/>
              <a:t>P</a:t>
            </a:r>
            <a:r>
              <a:rPr lang="en-US" dirty="0" smtClean="0"/>
              <a:t> (public) and </a:t>
            </a:r>
            <a:r>
              <a:rPr lang="en-US" i="1" dirty="0" smtClean="0"/>
              <a:t>K</a:t>
            </a:r>
            <a:r>
              <a:rPr lang="en-US" i="1" baseline="-25000" dirty="0" smtClean="0"/>
              <a:t>S </a:t>
            </a:r>
            <a:r>
              <a:rPr lang="en-US" dirty="0" smtClean="0"/>
              <a:t>(private)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i="1" dirty="0" smtClean="0"/>
              <a:t>M </a:t>
            </a:r>
            <a:r>
              <a:rPr lang="en-US" i="1" dirty="0" smtClean="0">
                <a:sym typeface="Wingdings" panose="05000000000000000000" pitchFamily="2" charset="2"/>
              </a:rPr>
              <a:t> F(</a:t>
            </a:r>
            <a:r>
              <a:rPr lang="en-US" i="1" dirty="0" smtClean="0"/>
              <a:t>K</a:t>
            </a:r>
            <a:r>
              <a:rPr lang="en-US" i="1" baseline="-25000" dirty="0" smtClean="0"/>
              <a:t>P</a:t>
            </a:r>
            <a:r>
              <a:rPr lang="en-US" i="1" dirty="0" smtClean="0"/>
              <a:t>, M) = C </a:t>
            </a:r>
            <a:r>
              <a:rPr lang="en-US" i="1" dirty="0" smtClean="0">
                <a:sym typeface="Wingdings" panose="05000000000000000000" pitchFamily="2" charset="2"/>
              </a:rPr>
              <a:t> F(</a:t>
            </a:r>
            <a:r>
              <a:rPr lang="en-US" i="1" dirty="0" smtClean="0"/>
              <a:t>K</a:t>
            </a:r>
            <a:r>
              <a:rPr lang="en-US" i="1" baseline="-25000" dirty="0" smtClean="0"/>
              <a:t>S</a:t>
            </a:r>
            <a:r>
              <a:rPr lang="en-US" i="1" dirty="0" smtClean="0">
                <a:sym typeface="Wingdings" panose="05000000000000000000" pitchFamily="2" charset="2"/>
              </a:rPr>
              <a:t>, C) = M</a:t>
            </a: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i="1" dirty="0" smtClean="0">
              <a:sym typeface="Wingdings" panose="05000000000000000000" pitchFamily="2" charset="2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i="1" dirty="0"/>
              <a:t>M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F(</a:t>
            </a:r>
            <a:r>
              <a:rPr lang="en-US" i="1" dirty="0" smtClean="0"/>
              <a:t>K</a:t>
            </a:r>
            <a:r>
              <a:rPr lang="en-US" i="1" baseline="-25000" dirty="0" smtClean="0"/>
              <a:t>S</a:t>
            </a:r>
            <a:r>
              <a:rPr lang="en-US" i="1" dirty="0" smtClean="0"/>
              <a:t>, </a:t>
            </a:r>
            <a:r>
              <a:rPr lang="en-US" i="1" dirty="0"/>
              <a:t>M) = C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F(</a:t>
            </a:r>
            <a:r>
              <a:rPr lang="en-US" i="1" dirty="0" smtClean="0"/>
              <a:t>K</a:t>
            </a:r>
            <a:r>
              <a:rPr lang="en-US" i="1" baseline="-25000" dirty="0" smtClean="0"/>
              <a:t>P</a:t>
            </a:r>
            <a:r>
              <a:rPr lang="en-US" i="1" dirty="0" smtClean="0">
                <a:sym typeface="Wingdings" panose="05000000000000000000" pitchFamily="2" charset="2"/>
              </a:rPr>
              <a:t>, </a:t>
            </a:r>
            <a:r>
              <a:rPr lang="en-US" i="1" dirty="0">
                <a:sym typeface="Wingdings" panose="05000000000000000000" pitchFamily="2" charset="2"/>
              </a:rPr>
              <a:t>C) = M</a:t>
            </a:r>
            <a:endParaRPr lang="en-US" i="1" dirty="0"/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614152" y="3030057"/>
            <a:ext cx="4997925" cy="518620"/>
            <a:chOff x="1219205" y="4831914"/>
            <a:chExt cx="5224395" cy="1429882"/>
          </a:xfrm>
        </p:grpSpPr>
        <p:sp>
          <p:nvSpPr>
            <p:cNvPr id="8" name="Rectangular Callout 7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5" y="4831914"/>
              <a:ext cx="5181600" cy="1427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Encrypt with the public key…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3973775" y="6082818"/>
            <a:ext cx="4997925" cy="523220"/>
            <a:chOff x="1219205" y="4876799"/>
            <a:chExt cx="5224395" cy="1442565"/>
          </a:xfrm>
        </p:grpSpPr>
        <p:sp>
          <p:nvSpPr>
            <p:cNvPr id="11" name="Rectangular Callout 10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15787"/>
                <a:gd name="adj2" fmla="val -95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Decrypt with the private key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1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eft Arrow 20"/>
          <p:cNvSpPr/>
          <p:nvPr/>
        </p:nvSpPr>
        <p:spPr>
          <a:xfrm rot="169667">
            <a:off x="2548871" y="2584859"/>
            <a:ext cx="5129687" cy="334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433015" y="1746313"/>
            <a:ext cx="6250675" cy="4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 in 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26842"/>
            <a:ext cx="8839200" cy="1778758"/>
          </a:xfrm>
        </p:spPr>
        <p:txBody>
          <a:bodyPr>
            <a:normAutofit/>
          </a:bodyPr>
          <a:lstStyle/>
          <a:p>
            <a:r>
              <a:rPr lang="en-US" dirty="0" smtClean="0"/>
              <a:t>Safe to distribute the public key </a:t>
            </a:r>
            <a:r>
              <a:rPr lang="en-US" sz="3200" dirty="0" smtClean="0"/>
              <a:t>K</a:t>
            </a:r>
            <a:r>
              <a:rPr lang="en-US" sz="3200" baseline="-25000" dirty="0" smtClean="0"/>
              <a:t>P</a:t>
            </a:r>
          </a:p>
          <a:p>
            <a:pPr lvl="1"/>
            <a:r>
              <a:rPr lang="en-US" dirty="0" smtClean="0"/>
              <a:t>Can only decrypt with the private key </a:t>
            </a:r>
            <a:r>
              <a:rPr lang="en-US" sz="2400" dirty="0"/>
              <a:t>K</a:t>
            </a:r>
            <a:r>
              <a:rPr lang="en-US" sz="2400" baseline="-25000" dirty="0"/>
              <a:t>S</a:t>
            </a:r>
            <a:endParaRPr lang="en-US" dirty="0" smtClean="0"/>
          </a:p>
          <a:p>
            <a:pPr lvl="1"/>
            <a:r>
              <a:rPr lang="en-US" dirty="0" smtClean="0"/>
              <a:t>Computationally infeasible to derive </a:t>
            </a:r>
            <a:r>
              <a:rPr lang="en-US" sz="2800" dirty="0"/>
              <a:t>K</a:t>
            </a:r>
            <a:r>
              <a:rPr lang="en-US" sz="2800" baseline="-25000" dirty="0"/>
              <a:t>S </a:t>
            </a:r>
            <a:r>
              <a:rPr lang="en-US" dirty="0" smtClean="0"/>
              <a:t>from </a:t>
            </a:r>
            <a:r>
              <a:rPr lang="en-US" sz="2800" dirty="0" smtClean="0"/>
              <a:t>K</a:t>
            </a:r>
            <a:r>
              <a:rPr lang="en-US" sz="2800" baseline="-25000" dirty="0" smtClean="0"/>
              <a:t>P</a:t>
            </a: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8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52" y="308447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40" y="2622875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75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9325" y="2553310"/>
            <a:ext cx="137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&lt;K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S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3690198" y="2246211"/>
            <a:ext cx="1463855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59072" y="420309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3855" y="235254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P</a:t>
            </a:r>
            <a:endParaRPr lang="en-US" sz="2400" dirty="0"/>
          </a:p>
        </p:txBody>
      </p:sp>
      <p:pic>
        <p:nvPicPr>
          <p:cNvPr id="16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7689498" y="2898657"/>
            <a:ext cx="440195" cy="4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70" y="3887321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4955228" y="4163103"/>
            <a:ext cx="440195" cy="4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83" y="2293997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1534541" y="2569779"/>
            <a:ext cx="440195" cy="4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&quot;No&quot; Symbol 21"/>
          <p:cNvSpPr/>
          <p:nvPr/>
        </p:nvSpPr>
        <p:spPr>
          <a:xfrm>
            <a:off x="5001185" y="3767924"/>
            <a:ext cx="976534" cy="976534"/>
          </a:xfrm>
          <a:prstGeom prst="noSmoking">
            <a:avLst>
              <a:gd name="adj" fmla="val 13955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12" grpId="1" animBg="1"/>
      <p:bldP spid="4" grpId="0" build="p"/>
      <p:bldP spid="14" grpId="0"/>
      <p:bldP spid="15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Crowds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Key idea</a:t>
                </a:r>
              </a:p>
              <a:p>
                <a:pPr lvl="1"/>
                <a:r>
                  <a:rPr lang="en-US" dirty="0" smtClean="0"/>
                  <a:t>Users’ traffic blends into a crowd of users</a:t>
                </a:r>
              </a:p>
              <a:p>
                <a:pPr lvl="1"/>
                <a:r>
                  <a:rPr lang="en-US" dirty="0" smtClean="0"/>
                  <a:t>Eavesdroppers and end-hosts don’t know which user originated what traffic</a:t>
                </a:r>
              </a:p>
              <a:p>
                <a:r>
                  <a:rPr lang="en-US" dirty="0" smtClean="0"/>
                  <a:t>High-level implementation</a:t>
                </a:r>
              </a:p>
              <a:p>
                <a:pPr lvl="1"/>
                <a:r>
                  <a:rPr lang="en-US" dirty="0" smtClean="0"/>
                  <a:t>Every user runs a proxy on their system</a:t>
                </a:r>
              </a:p>
              <a:p>
                <a:pPr lvl="1"/>
                <a:r>
                  <a:rPr lang="en-US" dirty="0" smtClean="0"/>
                  <a:t>Proxy is called a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jondo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 smtClean="0"/>
                  <a:t>From “John Doe,” i.e. an unknown person</a:t>
                </a:r>
              </a:p>
              <a:p>
                <a:pPr lvl="1"/>
                <a:r>
                  <a:rPr lang="en-US" dirty="0" smtClean="0"/>
                  <a:t>When a message is received, select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[0, 1]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lvl="2"/>
                <a:r>
                  <a:rPr lang="en-US" dirty="0" smtClean="0"/>
                  <a:t>If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&gt; </a:t>
                </a:r>
                <a:r>
                  <a:rPr lang="en-US" i="1" dirty="0" err="1" smtClean="0"/>
                  <a:t>p</a:t>
                </a:r>
                <a:r>
                  <a:rPr lang="en-US" i="1" baseline="-25000" dirty="0" err="1" smtClean="0"/>
                  <a:t>f</a:t>
                </a:r>
                <a:r>
                  <a:rPr lang="en-US" dirty="0" smtClean="0"/>
                  <a:t>: forward the message to a random </a:t>
                </a:r>
                <a:r>
                  <a:rPr lang="en-US" dirty="0" err="1" smtClean="0"/>
                  <a:t>jondo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Else: deliver the message to the actual receiver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45" t="-1195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8" y="5368785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261699"/>
            <a:ext cx="6262545" cy="14921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Links between users use public key crypto</a:t>
            </a:r>
          </a:p>
          <a:p>
            <a:r>
              <a:rPr lang="en-US" dirty="0" smtClean="0"/>
              <a:t>Users may appear on the path multiple times</a:t>
            </a:r>
            <a:endParaRPr lang="en-US" dirty="0"/>
          </a:p>
        </p:txBody>
      </p:sp>
      <p:pic>
        <p:nvPicPr>
          <p:cNvPr id="6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8" y="184751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25" y="186415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92" y="224638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54" y="164967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25" y="197218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40725" y="629218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Destination</a:t>
            </a:r>
            <a:endParaRPr lang="en-US" sz="2400" dirty="0"/>
          </a:p>
        </p:txBody>
      </p:sp>
      <p:sp>
        <p:nvSpPr>
          <p:cNvPr id="19" name="Curved Down Arrow 18"/>
          <p:cNvSpPr/>
          <p:nvPr/>
        </p:nvSpPr>
        <p:spPr>
          <a:xfrm rot="10800000">
            <a:off x="1034003" y="2930680"/>
            <a:ext cx="2840582" cy="8581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2336286" y="2430462"/>
            <a:ext cx="1525642" cy="2596112"/>
          </a:xfrm>
          <a:prstGeom prst="bentArrow">
            <a:avLst>
              <a:gd name="adj1" fmla="val 13371"/>
              <a:gd name="adj2" fmla="val 14713"/>
              <a:gd name="adj3" fmla="val 17844"/>
              <a:gd name="adj4" fmla="val 3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59412" y="2981074"/>
            <a:ext cx="7696745" cy="13283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63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5" y="32035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50" y="4216355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57" y="5059934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3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C 0.0191 0.00301 0.03819 0.00139 0.05781 -0.00139 C 0.06771 -0.00578 0.0776 -0.01018 0.08767 -0.01318 C 0.09305 -0.02058 0.10121 -0.02267 0.10851 -0.02521 C 0.11823 -0.02868 0.12726 -0.03654 0.1368 -0.04117 C 0.14114 -0.04649 0.14462 -0.04718 0.15035 -0.04903 C 0.1684 -0.06106 0.18559 -0.07401 0.2026 -0.08881 C 0.20486 -0.09089 0.20625 -0.09436 0.20851 -0.09667 C 0.21684 -0.10569 0.21649 -0.10245 0.22344 -0.11078 C 0.23785 -0.12789 0.22726 -0.11795 0.2368 -0.1265 C 0.24201 -0.13645 0.23837 -0.13113 0.24878 -0.14061 C 0.25434 -0.1457 0.26111 -0.15726 0.26528 -0.16443 C 0.26788 -0.16883 0.275 -0.18062 0.27708 -0.18617 C 0.27778 -0.18802 0.27778 -0.19033 0.27864 -0.19218 C 0.27986 -0.1945 0.28177 -0.19588 0.28316 -0.1982 C 0.28542 -0.2019 0.28715 -0.20606 0.28906 -0.20999 C 0.29271 -0.21716 0.29305 -0.22341 0.29809 -0.22988 C 0.29965 -0.23682 0.30243 -0.24283 0.30399 -0.24977 C 0.30451 -0.25254 0.30555 -0.25786 0.30555 -0.25786 " pathEditMode="relative" ptsTypes="ffffffffffffffffffA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-0.25763 C 0.30278 -0.24723 0.30122 -0.23682 0.29653 -0.2278 C 0.29253 -0.21046 0.28472 -0.19565 0.27118 -0.1901 C 0.26562 -0.18224 0.24792 -0.17276 0.23993 -0.16813 C 0.23785 -0.16698 0.23316 -0.16513 0.2309 -0.1642 C 0.22795 -0.16281 0.22205 -0.16027 0.22205 -0.16027 C 0.21701 -0.15356 0.21059 -0.1531 0.20399 -0.15033 C 0.19219 -0.13899 0.17187 -0.13622 0.15781 -0.13437 C 0.13889 -0.13506 0.11997 -0.13506 0.10104 -0.13622 C 0.09444 -0.13668 0.08941 -0.14015 0.08316 -0.14223 C 0.06545 -0.14801 0.04983 -0.15888 0.03247 -0.16605 C 0.02656 -0.17438 0.01719 -0.17392 0.01007 -0.18016 C 0.00295 -0.1864 -0.00226 -0.18872 -0.00938 -0.19404 C -0.01944 -0.20167 -0.02431 -0.21554 -0.03333 -0.22387 C -0.03438 -0.22572 -0.03559 -0.22757 -0.03628 -0.22965 C -0.03698 -0.2315 -0.03681 -0.23381 -0.03767 -0.23566 C -0.03924 -0.2389 -0.04184 -0.24098 -0.04375 -0.24376 C -0.04566 -0.25139 -0.04514 -0.24746 -0.04514 -0.25555 " pathEditMode="relative" ptsTypes="fffffffffffffffffA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-0.25555 C -0.03056 -0.24584 -0.04514 -0.25787 -0.03768 -0.24561 C -0.03646 -0.24376 -0.03455 -0.2433 -0.03316 -0.24168 C -0.03056 -0.23867 -0.02847 -0.23451 -0.0257 -0.23173 C -0.01806 -0.22387 -0.01059 -0.21624 -0.0033 -0.20768 C -0.00122 -0.20514 0.00087 -0.20259 0.0026 -0.19982 C 0.00382 -0.19797 0.00434 -0.19542 0.00555 -0.19381 C 0.00677 -0.19219 0.00868 -0.19149 0.01007 -0.18987 C 0.01805 -0.18062 0.025 -0.16999 0.03403 -0.16212 C 0.03784 -0.15426 0.04635 -0.14524 0.0533 -0.14223 C 0.06163 -0.13506 0.06718 -0.12558 0.07725 -0.12234 C 0.0901 -0.11101 0.10451 -0.10454 0.11909 -0.09852 C 0.12413 -0.09159 0.12882 -0.0932 0.13541 -0.08858 C 0.15451 -0.07563 0.17708 -0.07077 0.19809 -0.06661 C 0.2059 -0.06337 0.21406 -0.06221 0.22205 -0.0606 C 0.24201 -0.05227 0.26389 -0.04926 0.28472 -0.04672 C 0.30312 -0.04094 0.32274 -0.04071 0.34149 -0.03886 C 0.36441 -0.03955 0.38715 -0.03955 0.40989 -0.04071 C 0.4283 -0.04163 0.44705 -0.05065 0.46528 -0.05273 C 0.47708 -0.05597 0.48923 -0.05666 0.50121 -0.05875 C 0.51284 -0.06083 0.52361 -0.06499 0.53541 -0.06661 C 0.55364 -0.07285 0.57291 -0.07401 0.59062 -0.08257 C 0.59618 -0.0895 0.60382 -0.08835 0.61007 -0.09436 C 0.6118 -0.09598 0.61284 -0.09875 0.61458 -0.10037 C 0.61597 -0.10153 0.61771 -0.10153 0.61909 -0.10246 C 0.62569 -0.10685 0.63142 -0.11124 0.63854 -0.11425 C 0.64392 -0.11934 0.64843 -0.12211 0.65486 -0.12419 C 0.6592 -0.13044 0.66528 -0.13159 0.67135 -0.13414 C 0.67569 -0.1383 0.68055 -0.13946 0.68472 -0.14408 C 0.68975 -0.14963 0.68837 -0.15287 0.69514 -0.15611 C 0.69635 -0.16097 0.70278 -0.17091 0.70555 -0.17392 C 0.70677 -0.1753 0.70868 -0.17507 0.71007 -0.176 C 0.71146 -0.17715 0.71319 -0.17831 0.71458 -0.17993 C 0.71771 -0.18363 0.7217 -0.18687 0.72361 -0.19196 C 0.72465 -0.1945 0.725 -0.19774 0.72656 -0.19982 C 0.7276 -0.20121 0.72951 -0.20121 0.73107 -0.2019 C 0.7342 -0.21462 0.73194 -0.21069 0.73541 -0.21578 " pathEditMode="relative" ptsTypes="ffffffffffffffffffffffffffffffffffffA">
                                      <p:cBhvr>
                                        <p:cTn id="2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41 -0.21578 C 0.73802 -0.16929 0.73888 -0.12304 0.74288 -0.07655 C 0.74236 -0.06268 0.74236 -0.0488 0.74149 -0.03492 C 0.74027 -0.01434 0.73368 0.00693 0.72951 0.02682 C 0.72708 0.03792 0.72534 0.04903 0.72048 0.05874 C 0.71649 0.0747 0.7125 0.08811 0.70555 0.10245 C 0.70347 0.111 0.69982 0.11794 0.69513 0.12419 " pathEditMode="relative" ptsTypes="ffffffA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4089E-6 C 0.0099 -0.00347 0.01042 -0.00948 0.01649 -0.01989 C 0.0191 -0.03122 0.02049 -0.04324 0.02691 -0.0518 C 0.02795 -0.0666 0.0276 -0.08325 0.03142 -0.09736 C 0.03264 -0.1073 0.03351 -0.11748 0.03576 -0.12719 C 0.03663 -0.13136 0.03889 -0.13922 0.03889 -0.13922 C 0.04219 -0.17298 0.04063 -0.15911 0.04323 -0.18108 C 0.04514 -0.21739 0.05573 -0.26688 0.04028 -0.29833 C 0.03785 -0.30897 0.03038 -0.31544 0.02396 -0.32215 C 0.0158 -0.33071 0.02622 -0.32076 0.01788 -0.3321 C 0.0151 -0.3358 0.01181 -0.33834 0.00903 -0.34204 C 0.00156 -0.33557 0.00052 -0.32308 -0.00747 -0.31614 C -0.01267 -0.3055 -0.01354 -0.30203 -0.0224 -0.29833 C -0.03403 -0.28792 -0.02795 -0.29186 -0.04028 -0.28631 C -0.04653 -0.28353 -0.05174 -0.27705 -0.05816 -0.27451 C -0.07049 -0.26272 -0.08385 -0.25624 -0.09705 -0.24653 C -0.10937 -0.23751 -0.09653 -0.24236 -0.10903 -0.23866 C -0.11615 -0.23219 -0.12465 -0.22826 -0.13281 -0.22479 C -0.13872 -0.21669 -0.13229 -0.22409 -0.14184 -0.21878 C -0.14358 -0.21785 -0.14479 -0.216 -0.14635 -0.21484 C -0.15556 -0.2086 -0.16962 -0.20791 -0.17917 -0.20675 C -0.18889 -0.20259 -0.20017 -0.20097 -0.21042 -0.19889 C -0.21875 -0.19495 -0.22691 -0.19426 -0.23576 -0.19287 C -0.26128 -0.18108 -0.28819 -0.17368 -0.31493 -0.16905 C -0.32726 -0.16327 -0.34219 -0.1635 -0.35521 -0.16119 C -0.38073 -0.1568 -0.40573 -0.14986 -0.43142 -0.14708 C -0.46406 -0.13691 -0.50087 -0.14731 -0.53437 -0.15124 C -0.54201 -0.15448 -0.55816 -0.15703 -0.55816 -0.15703 C -0.57101 -0.16304 -0.55035 -0.15402 -0.57917 -0.16119 C -0.58177 -0.16188 -0.58403 -0.16443 -0.58663 -0.16512 C -0.59045 -0.16628 -0.59444 -0.16628 -0.59844 -0.16697 C -0.60851 -0.1716 -0.61771 -0.17692 -0.6283 -0.179 C -0.63872 -0.18385 -0.62604 -0.17853 -0.64479 -0.18293 C -0.64826 -0.18385 -0.65174 -0.18594 -0.65521 -0.18686 C -0.67448 -0.19195 -0.69583 -0.19588 -0.71337 -0.20883 C -0.72066 -0.21415 -0.72726 -0.22109 -0.73437 -0.22664 C -0.73819 -0.22964 -0.74271 -0.23126 -0.74635 -0.23473 C -0.76476 -0.25138 -0.73455 -0.22363 -0.75521 -0.24468 C -0.75799 -0.24768 -0.76424 -0.25254 -0.76424 -0.25254 C -0.76788 -0.26017 -0.77326 -0.26364 -0.7776 -0.27035 C -0.78177 -0.27682 -0.78351 -0.2833 -0.78663 -0.29024 C -0.7908 -0.29949 -0.79479 -0.30527 -0.79705 -0.31614 C -0.79896 -0.33788 -0.8 -0.35245 -0.8 -0.37581 C -0.79219 -0.3691 -0.7967 -0.36817 -0.79253 -0.35985 C -0.78785 -0.3506 -0.78125 -0.3425 -0.77604 -0.33395 C -0.7717 -0.32678 -0.76858 -0.31938 -0.76267 -0.31429 C -0.75486 -0.29833 -0.7651 -0.31753 -0.75521 -0.30434 C -0.74983 -0.29717 -0.74635 -0.287 -0.74028 -0.28029 C -0.7349 -0.27451 -0.72778 -0.27497 -0.7224 -0.27035 C -0.7151 -0.26387 -0.70573 -0.26133 -0.69705 -0.25855 C -0.66424 -0.25971 -0.65156 -0.25925 -0.62535 -0.26457 C -0.61163 -0.27012 -0.59757 -0.27312 -0.58351 -0.27636 C -0.56979 -0.2796 -0.55712 -0.28445 -0.54323 -0.28631 C -0.53368 -0.29093 -0.52396 -0.29417 -0.51493 -0.30018 C -0.50625 -0.31244 -0.5184 -0.29671 -0.50747 -0.30619 C -0.50104 -0.31174 -0.49722 -0.321 -0.48958 -0.324 C -0.48281 -0.33371 -0.47448 -0.34112 -0.46858 -0.35198 C -0.4651 -0.35846 -0.46545 -0.36424 -0.46111 -0.36979 C -0.45851 -0.38112 -0.45365 -0.38945 -0.45365 -0.40171 C -0.4526 -0.35222 -0.45122 -0.33603 -0.45365 -0.29024 C -0.45417 -0.27937 -0.46233 -0.26295 -0.46719 -0.25462 C -0.47483 -0.24167 -0.4776 -0.23681 -0.48663 -0.22479 C -0.49462 -0.21415 -0.48368 -0.22317 -0.4941 -0.21276 C -0.50417 -0.20282 -0.51528 -0.19472 -0.52535 -0.18501 C -0.53247 -0.1783 -0.53906 -0.17206 -0.54774 -0.16905 C -0.55503 -0.16281 -0.56389 -0.15772 -0.5717 -0.1531 C -0.57604 -0.15055 -0.5809 -0.14986 -0.58507 -0.14708 C -0.60747 -0.13228 -0.63212 -0.12557 -0.65677 -0.12326 C -0.67222 -0.1184 -0.6901 -0.11517 -0.70451 -0.12534 " pathEditMode="relative" ptsTypes="ffffffffffffffffffffffffffffffffffffffffffffffffffffffffffffffffffffA">
                                      <p:cBhvr>
                                        <p:cTn id="5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8545" y="4475973"/>
            <a:ext cx="8159294" cy="25048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source anonymity</a:t>
            </a:r>
          </a:p>
          <a:p>
            <a:pPr lvl="1"/>
            <a:r>
              <a:rPr lang="en-US" dirty="0" smtClean="0"/>
              <a:t>Target receives </a:t>
            </a:r>
            <a:r>
              <a:rPr lang="en-US" i="1" dirty="0"/>
              <a:t>m</a:t>
            </a:r>
            <a:r>
              <a:rPr lang="en-US" i="1" dirty="0" smtClean="0"/>
              <a:t> </a:t>
            </a:r>
            <a:r>
              <a:rPr lang="en-US" dirty="0" smtClean="0"/>
              <a:t>incoming messages (</a:t>
            </a:r>
            <a:r>
              <a:rPr lang="en-US" i="1" dirty="0"/>
              <a:t>m</a:t>
            </a:r>
            <a:r>
              <a:rPr lang="en-US" dirty="0" smtClean="0"/>
              <a:t> may = 0)</a:t>
            </a:r>
          </a:p>
          <a:p>
            <a:pPr lvl="1"/>
            <a:r>
              <a:rPr lang="en-US" dirty="0" smtClean="0"/>
              <a:t>Target sends </a:t>
            </a:r>
            <a:r>
              <a:rPr lang="en-US" i="1" dirty="0"/>
              <a:t>m</a:t>
            </a:r>
            <a:r>
              <a:rPr lang="en-US" i="1" dirty="0" smtClean="0"/>
              <a:t> + 1</a:t>
            </a:r>
            <a:r>
              <a:rPr lang="en-US" dirty="0" smtClean="0"/>
              <a:t> outgoing messages</a:t>
            </a:r>
          </a:p>
          <a:p>
            <a:pPr lvl="1"/>
            <a:r>
              <a:rPr lang="en-US" dirty="0" smtClean="0"/>
              <a:t>Thus, the target is sending something</a:t>
            </a:r>
          </a:p>
          <a:p>
            <a:r>
              <a:rPr lang="en-US" dirty="0" smtClean="0"/>
              <a:t>Destination anonymity is maintained</a:t>
            </a:r>
          </a:p>
          <a:p>
            <a:pPr lvl="1"/>
            <a:r>
              <a:rPr lang="en-US" dirty="0" smtClean="0"/>
              <a:t>If the source isn’t sending directly to the receiver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9" y="3234523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entagon 14"/>
          <p:cNvSpPr/>
          <p:nvPr/>
        </p:nvSpPr>
        <p:spPr>
          <a:xfrm rot="5400000">
            <a:off x="1081609" y="250234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Hiding the </a:t>
            </a:r>
            <a:r>
              <a:rPr lang="en-US" dirty="0" err="1" smtClean="0">
                <a:solidFill>
                  <a:srgbClr val="FF0000"/>
                </a:solidFill>
              </a:rPr>
              <a:t>identitie</a:t>
            </a:r>
            <a:r>
              <a:rPr lang="en-US" dirty="0" smtClean="0">
                <a:solidFill>
                  <a:srgbClr val="FF0000"/>
                </a:solidFill>
              </a:rPr>
              <a:t>(s)</a:t>
            </a:r>
            <a:r>
              <a:rPr lang="en-US" dirty="0" smtClean="0"/>
              <a:t> of the parties involved in digital communications from </a:t>
            </a:r>
            <a:r>
              <a:rPr lang="en-US" dirty="0" smtClean="0">
                <a:solidFill>
                  <a:srgbClr val="3366FF"/>
                </a:solidFill>
              </a:rPr>
              <a:t>each other</a:t>
            </a:r>
            <a:r>
              <a:rPr lang="en-US" dirty="0" smtClean="0"/>
              <a:t>, or from </a:t>
            </a:r>
            <a:r>
              <a:rPr lang="en-US" dirty="0" smtClean="0">
                <a:solidFill>
                  <a:srgbClr val="3366FF"/>
                </a:solidFill>
              </a:rPr>
              <a:t>third-parties</a:t>
            </a:r>
          </a:p>
          <a:p>
            <a:pPr lvl="1"/>
            <a:r>
              <a:rPr lang="en-US" sz="3000" dirty="0"/>
              <a:t>“Who you are” from the</a:t>
            </a:r>
            <a:r>
              <a:rPr lang="en-US" dirty="0"/>
              <a:t> communicating party</a:t>
            </a:r>
          </a:p>
          <a:p>
            <a:pPr lvl="1"/>
            <a:r>
              <a:rPr lang="en-US" dirty="0"/>
              <a:t>“Who you are talking to” from everyone else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811" y="4653394"/>
            <a:ext cx="8677289" cy="2204605"/>
          </a:xfrm>
        </p:spPr>
        <p:txBody>
          <a:bodyPr>
            <a:normAutofit/>
          </a:bodyPr>
          <a:lstStyle/>
          <a:p>
            <a:r>
              <a:rPr lang="en-US" dirty="0" smtClean="0"/>
              <a:t>Source and destination are anonymous</a:t>
            </a:r>
          </a:p>
          <a:p>
            <a:pPr lvl="1"/>
            <a:r>
              <a:rPr lang="en-US" dirty="0" smtClean="0"/>
              <a:t>Source and destination are </a:t>
            </a:r>
            <a:r>
              <a:rPr lang="en-US" dirty="0" err="1" smtClean="0"/>
              <a:t>jondo</a:t>
            </a:r>
            <a:r>
              <a:rPr lang="en-US" dirty="0" smtClean="0"/>
              <a:t> proxies</a:t>
            </a:r>
          </a:p>
          <a:p>
            <a:pPr lvl="1"/>
            <a:r>
              <a:rPr lang="en-US" dirty="0" smtClean="0"/>
              <a:t>Destination is hidden by encryption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0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 rot="5400000">
            <a:off x="2978648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36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18"/>
          <p:cNvSpPr/>
          <p:nvPr/>
        </p:nvSpPr>
        <p:spPr>
          <a:xfrm rot="5400000">
            <a:off x="5033684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812" y="4339248"/>
            <a:ext cx="8854710" cy="24163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Destination is known</a:t>
            </a:r>
          </a:p>
          <a:p>
            <a:pPr lvl="1"/>
            <a:r>
              <a:rPr lang="en-US" dirty="0" smtClean="0"/>
              <a:t>Obviously</a:t>
            </a:r>
          </a:p>
          <a:p>
            <a:r>
              <a:rPr lang="en-US" dirty="0" smtClean="0"/>
              <a:t>Source is anonymous</a:t>
            </a:r>
          </a:p>
          <a:p>
            <a:pPr lvl="1"/>
            <a:r>
              <a:rPr lang="en-US" dirty="0" smtClean="0"/>
              <a:t>O(n) possible sources, where n is the number of </a:t>
            </a:r>
            <a:r>
              <a:rPr lang="en-US" dirty="0" err="1" smtClean="0"/>
              <a:t>jondos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88" y="3220630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/>
          <p:cNvSpPr/>
          <p:nvPr/>
        </p:nvSpPr>
        <p:spPr>
          <a:xfrm rot="5400000">
            <a:off x="7025436" y="247529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12" y="1536948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38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812" y="3589361"/>
            <a:ext cx="8854710" cy="3166281"/>
          </a:xfrm>
        </p:spPr>
        <p:txBody>
          <a:bodyPr>
            <a:normAutofit/>
          </a:bodyPr>
          <a:lstStyle/>
          <a:p>
            <a:r>
              <a:rPr lang="en-US" dirty="0" smtClean="0"/>
              <a:t>Destination is known</a:t>
            </a:r>
          </a:p>
          <a:p>
            <a:pPr lvl="1"/>
            <a:r>
              <a:rPr lang="en-US" dirty="0" smtClean="0"/>
              <a:t>Evil </a:t>
            </a:r>
            <a:r>
              <a:rPr lang="en-US" dirty="0" err="1" smtClean="0"/>
              <a:t>jondo</a:t>
            </a:r>
            <a:r>
              <a:rPr lang="en-US" dirty="0" smtClean="0"/>
              <a:t> is able to decrypt the message</a:t>
            </a:r>
          </a:p>
          <a:p>
            <a:r>
              <a:rPr lang="en-US" dirty="0" smtClean="0"/>
              <a:t>Source is somewhat anonymous</a:t>
            </a:r>
          </a:p>
          <a:p>
            <a:pPr lvl="1"/>
            <a:r>
              <a:rPr lang="en-US" dirty="0" smtClean="0"/>
              <a:t>Suppose there are </a:t>
            </a:r>
            <a:r>
              <a:rPr lang="en-US" i="1" dirty="0" smtClean="0"/>
              <a:t>c</a:t>
            </a:r>
            <a:r>
              <a:rPr lang="en-US" dirty="0" smtClean="0"/>
              <a:t> evil </a:t>
            </a:r>
            <a:r>
              <a:rPr lang="en-US" dirty="0" err="1"/>
              <a:t>jondos</a:t>
            </a:r>
            <a:r>
              <a:rPr lang="en-US" dirty="0"/>
              <a:t> in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f</a:t>
            </a:r>
            <a:r>
              <a:rPr lang="en-US" i="1" dirty="0" smtClean="0"/>
              <a:t> </a:t>
            </a:r>
            <a:r>
              <a:rPr lang="en-US" dirty="0" smtClean="0"/>
              <a:t>&gt; 0.5, and </a:t>
            </a:r>
            <a:r>
              <a:rPr lang="en-US" i="1" dirty="0" smtClean="0"/>
              <a:t>n</a:t>
            </a:r>
            <a:r>
              <a:rPr lang="en-US" dirty="0" smtClean="0"/>
              <a:t> &gt; 3(</a:t>
            </a:r>
            <a:r>
              <a:rPr lang="en-US" i="1" dirty="0" smtClean="0"/>
              <a:t>c</a:t>
            </a:r>
            <a:r>
              <a:rPr lang="en-US" dirty="0" smtClean="0"/>
              <a:t> + 1), then the source cannot be inferred with probability &gt; 0.5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33" y="235554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68" y="242564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Implementation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 requires a central server called a </a:t>
            </a:r>
            <a:r>
              <a:rPr lang="en-US" dirty="0" smtClean="0">
                <a:solidFill>
                  <a:schemeClr val="accent1"/>
                </a:solidFill>
              </a:rPr>
              <a:t>Blender</a:t>
            </a:r>
          </a:p>
          <a:p>
            <a:pPr lvl="1"/>
            <a:r>
              <a:rPr lang="en-US" dirty="0" smtClean="0"/>
              <a:t>Keep track of who is running </a:t>
            </a:r>
            <a:r>
              <a:rPr lang="en-US" dirty="0" err="1" smtClean="0"/>
              <a:t>jondos</a:t>
            </a:r>
            <a:endParaRPr lang="en-US" dirty="0" smtClean="0"/>
          </a:p>
          <a:p>
            <a:pPr lvl="2"/>
            <a:r>
              <a:rPr lang="en-US" dirty="0" smtClean="0"/>
              <a:t>Kind of like a BitTorrent tracker</a:t>
            </a:r>
          </a:p>
          <a:p>
            <a:pPr lvl="1"/>
            <a:r>
              <a:rPr lang="en-US" dirty="0" smtClean="0"/>
              <a:t>Broadcasts new </a:t>
            </a:r>
            <a:r>
              <a:rPr lang="en-US" dirty="0" err="1" smtClean="0"/>
              <a:t>jondos</a:t>
            </a:r>
            <a:r>
              <a:rPr lang="en-US" dirty="0" smtClean="0"/>
              <a:t> to existing </a:t>
            </a:r>
            <a:r>
              <a:rPr lang="en-US" dirty="0" err="1" smtClean="0"/>
              <a:t>jondos</a:t>
            </a:r>
            <a:endParaRPr lang="en-US" dirty="0" smtClean="0"/>
          </a:p>
          <a:p>
            <a:pPr lvl="1"/>
            <a:r>
              <a:rPr lang="en-US" dirty="0" smtClean="0"/>
              <a:t>Facilitates exchanges of public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Crowds has excellent scalability</a:t>
            </a:r>
          </a:p>
          <a:p>
            <a:pPr lvl="2"/>
            <a:r>
              <a:rPr lang="en-US" dirty="0" smtClean="0"/>
              <a:t>Each user helps forward messages and handle load</a:t>
            </a:r>
          </a:p>
          <a:p>
            <a:pPr lvl="2"/>
            <a:r>
              <a:rPr lang="en-US" dirty="0" smtClean="0"/>
              <a:t>More users = better anonymity for everyone</a:t>
            </a:r>
          </a:p>
          <a:p>
            <a:pPr lvl="1"/>
            <a:r>
              <a:rPr lang="en-US" dirty="0" smtClean="0"/>
              <a:t>Strong source anonymity guarantees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Very weak destination anonymity</a:t>
            </a:r>
          </a:p>
          <a:p>
            <a:pPr lvl="2"/>
            <a:r>
              <a:rPr lang="en-US" dirty="0" smtClean="0"/>
              <a:t>Evil </a:t>
            </a:r>
            <a:r>
              <a:rPr lang="en-US" dirty="0" err="1" smtClean="0"/>
              <a:t>jondos</a:t>
            </a:r>
            <a:r>
              <a:rPr lang="en-US" dirty="0" smtClean="0"/>
              <a:t> can always see the destination</a:t>
            </a:r>
          </a:p>
          <a:p>
            <a:pPr lvl="1"/>
            <a:r>
              <a:rPr lang="en-US" dirty="0" smtClean="0"/>
              <a:t>Weak </a:t>
            </a:r>
            <a:r>
              <a:rPr lang="en-US" dirty="0" err="1" smtClean="0"/>
              <a:t>unlinkability</a:t>
            </a:r>
            <a:r>
              <a:rPr lang="en-US" dirty="0" smtClean="0"/>
              <a:t> guarantees</a:t>
            </a:r>
          </a:p>
        </p:txBody>
      </p:sp>
    </p:spTree>
    <p:extLst>
      <p:ext uri="{BB962C8B-B14F-4D97-AF65-F5344CB8AC3E}">
        <p14:creationId xmlns:p14="http://schemas.microsoft.com/office/powerpoint/2010/main" val="30194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different approach to anonymity than Crowds</a:t>
            </a:r>
          </a:p>
          <a:p>
            <a:r>
              <a:rPr lang="en-US" dirty="0" smtClean="0"/>
              <a:t>Originally designed for anonymous email</a:t>
            </a:r>
          </a:p>
          <a:p>
            <a:pPr lvl="1"/>
            <a:r>
              <a:rPr lang="en-US" dirty="0" smtClean="0"/>
              <a:t>David </a:t>
            </a:r>
            <a:r>
              <a:rPr lang="en-US" dirty="0" err="1" smtClean="0"/>
              <a:t>Chaum</a:t>
            </a:r>
            <a:r>
              <a:rPr lang="en-US" dirty="0" smtClean="0"/>
              <a:t>, 1981</a:t>
            </a:r>
          </a:p>
          <a:p>
            <a:pPr lvl="1"/>
            <a:r>
              <a:rPr lang="en-US" dirty="0" smtClean="0"/>
              <a:t>Concept has since been generalized for TCP traffic</a:t>
            </a:r>
          </a:p>
          <a:p>
            <a:r>
              <a:rPr lang="en-US" dirty="0" smtClean="0"/>
              <a:t>Hugely influential ideas</a:t>
            </a:r>
          </a:p>
          <a:p>
            <a:pPr lvl="1"/>
            <a:r>
              <a:rPr lang="en-US" dirty="0"/>
              <a:t>Onion routing</a:t>
            </a:r>
          </a:p>
          <a:p>
            <a:pPr lvl="1"/>
            <a:r>
              <a:rPr lang="en-US" dirty="0" smtClean="0"/>
              <a:t>Traffic mixing</a:t>
            </a:r>
          </a:p>
          <a:p>
            <a:pPr lvl="1"/>
            <a:r>
              <a:rPr lang="en-US" dirty="0" smtClean="0"/>
              <a:t>Dummy traffic (a.k.a. cover traffic)</a:t>
            </a:r>
          </a:p>
        </p:txBody>
      </p:sp>
    </p:spTree>
    <p:extLst>
      <p:ext uri="{BB962C8B-B14F-4D97-AF65-F5344CB8AC3E}">
        <p14:creationId xmlns:p14="http://schemas.microsoft.com/office/powerpoint/2010/main" val="125377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Proxies and Onion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589358"/>
            <a:ext cx="8839200" cy="1170833"/>
          </a:xfrm>
        </p:spPr>
        <p:txBody>
          <a:bodyPr>
            <a:normAutofit/>
          </a:bodyPr>
          <a:lstStyle/>
          <a:p>
            <a:r>
              <a:rPr lang="en-US" dirty="0" smtClean="0"/>
              <a:t>Mixes form a cascade of anonymous proxies</a:t>
            </a:r>
          </a:p>
          <a:p>
            <a:r>
              <a:rPr lang="en-US" dirty="0" smtClean="0"/>
              <a:t>All traffic is protected with layers of encryption</a:t>
            </a:r>
            <a:endParaRPr lang="en-US" dirty="0"/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3" y="1591815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23" y="4263958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05" y="19333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26" y="324576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08" y="1646844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2" y="3013895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298718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76" y="188054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44" y="339589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28" y="2296249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5773618" y="1202987"/>
            <a:ext cx="1067371" cy="523220"/>
            <a:chOff x="1219205" y="4876799"/>
            <a:chExt cx="5224395" cy="1442565"/>
          </a:xfrm>
        </p:grpSpPr>
        <p:sp>
          <p:nvSpPr>
            <p:cNvPr id="16" name="Rectangular Callout 15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Mix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85989" y="3839031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K</a:t>
            </a:r>
            <a:r>
              <a:rPr lang="en-US" sz="2000" baseline="-25000" dirty="0" smtClean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C00000"/>
                </a:solidFill>
              </a:rPr>
              <a:t>, K</a:t>
            </a:r>
            <a:r>
              <a:rPr lang="en-US" sz="2000" baseline="-25000" dirty="0" smtClean="0">
                <a:solidFill>
                  <a:srgbClr val="C00000"/>
                </a:solidFill>
              </a:rPr>
              <a:t>S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6669" y="273239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&lt;</a:t>
            </a:r>
            <a:r>
              <a:rPr lang="en-US" sz="2000" dirty="0" smtClean="0">
                <a:solidFill>
                  <a:srgbClr val="7030A0"/>
                </a:solidFill>
              </a:rPr>
              <a:t>K</a:t>
            </a:r>
            <a:r>
              <a:rPr lang="en-US" sz="2000" baseline="-25000" dirty="0" smtClean="0">
                <a:solidFill>
                  <a:srgbClr val="7030A0"/>
                </a:solidFill>
              </a:rPr>
              <a:t>P</a:t>
            </a:r>
            <a:r>
              <a:rPr lang="en-US" sz="2000" dirty="0" smtClean="0">
                <a:solidFill>
                  <a:srgbClr val="7030A0"/>
                </a:solidFill>
              </a:rPr>
              <a:t>, K</a:t>
            </a:r>
            <a:r>
              <a:rPr lang="en-US" sz="2000" baseline="-25000" dirty="0" smtClean="0">
                <a:solidFill>
                  <a:srgbClr val="7030A0"/>
                </a:solidFill>
              </a:rPr>
              <a:t>S</a:t>
            </a:r>
            <a:r>
              <a:rPr lang="en-US" sz="2000" dirty="0" smtClean="0">
                <a:solidFill>
                  <a:srgbClr val="7030A0"/>
                </a:solidFill>
              </a:rPr>
              <a:t>&gt;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5090" y="4036681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002060"/>
                </a:solidFill>
              </a:rPr>
              <a:t>K</a:t>
            </a:r>
            <a:r>
              <a:rPr lang="en-US" sz="2000" baseline="-25000" dirty="0" smtClean="0">
                <a:solidFill>
                  <a:srgbClr val="00206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, K</a:t>
            </a:r>
            <a:r>
              <a:rPr lang="en-US" sz="2000" baseline="-25000" dirty="0" smtClean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3292" y="3095105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baseline="-25000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>
                <a:solidFill>
                  <a:srgbClr val="0070C0"/>
                </a:solidFill>
              </a:rPr>
              <a:t>, K</a:t>
            </a:r>
            <a:r>
              <a:rPr lang="en-US" sz="2000" baseline="-25000" dirty="0" smtClean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&gt;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6996" y="3804424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&lt;</a:t>
            </a:r>
            <a:r>
              <a:rPr lang="en-US" sz="2000" dirty="0" smtClean="0">
                <a:solidFill>
                  <a:srgbClr val="00B050"/>
                </a:solidFill>
              </a:rPr>
              <a:t>K</a:t>
            </a:r>
            <a:r>
              <a:rPr lang="en-US" sz="2000" baseline="-25000" dirty="0" smtClean="0">
                <a:solidFill>
                  <a:srgbClr val="00B050"/>
                </a:solidFill>
              </a:rPr>
              <a:t>P</a:t>
            </a:r>
            <a:r>
              <a:rPr lang="en-US" sz="2000" dirty="0" smtClean="0">
                <a:solidFill>
                  <a:srgbClr val="00B050"/>
                </a:solidFill>
              </a:rPr>
              <a:t>, K</a:t>
            </a:r>
            <a:r>
              <a:rPr lang="en-US" sz="2000" baseline="-25000" dirty="0" smtClean="0">
                <a:solidFill>
                  <a:srgbClr val="00B050"/>
                </a:solidFill>
              </a:rPr>
              <a:t>S</a:t>
            </a:r>
            <a:r>
              <a:rPr lang="en-US" sz="2000" dirty="0" smtClean="0">
                <a:solidFill>
                  <a:srgbClr val="00B050"/>
                </a:solidFill>
              </a:rPr>
              <a:t>&gt;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3115" y="2648248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FF0000"/>
                </a:solidFill>
              </a:rPr>
              <a:t>, K</a:t>
            </a:r>
            <a:r>
              <a:rPr lang="en-US" sz="2000" baseline="-25000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2908" y="4186809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smtClean="0">
                <a:solidFill>
                  <a:srgbClr val="FFC000"/>
                </a:solidFill>
              </a:rPr>
              <a:t>K</a:t>
            </a:r>
            <a:r>
              <a:rPr lang="en-US" sz="2000" baseline="-25000" dirty="0" smtClean="0">
                <a:solidFill>
                  <a:srgbClr val="FFC000"/>
                </a:solidFill>
              </a:rPr>
              <a:t>P</a:t>
            </a:r>
            <a:r>
              <a:rPr lang="en-US" sz="2000" dirty="0" smtClean="0">
                <a:solidFill>
                  <a:srgbClr val="FFC000"/>
                </a:solidFill>
              </a:rPr>
              <a:t>, K</a:t>
            </a:r>
            <a:r>
              <a:rPr lang="en-US" sz="2000" baseline="-25000" dirty="0" smtClean="0">
                <a:solidFill>
                  <a:srgbClr val="FFC000"/>
                </a:solidFill>
              </a:rPr>
              <a:t>S</a:t>
            </a:r>
            <a:r>
              <a:rPr lang="en-US" sz="2000" dirty="0" smtClean="0">
                <a:solidFill>
                  <a:srgbClr val="FFC000"/>
                </a:solidFill>
              </a:rPr>
              <a:t>&gt;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072" y="242746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&lt;</a:t>
            </a:r>
            <a:r>
              <a:rPr lang="en-US" sz="2000" dirty="0" smtClean="0">
                <a:solidFill>
                  <a:srgbClr val="92D050"/>
                </a:solidFill>
              </a:rPr>
              <a:t>K</a:t>
            </a:r>
            <a:r>
              <a:rPr lang="en-US" sz="2000" baseline="-25000" dirty="0" smtClean="0">
                <a:solidFill>
                  <a:srgbClr val="92D050"/>
                </a:solidFill>
              </a:rPr>
              <a:t>P</a:t>
            </a:r>
            <a:r>
              <a:rPr lang="en-US" sz="2000" dirty="0" smtClean="0">
                <a:solidFill>
                  <a:srgbClr val="92D050"/>
                </a:solidFill>
              </a:rPr>
              <a:t>, K</a:t>
            </a:r>
            <a:r>
              <a:rPr lang="en-US" sz="2000" baseline="-25000" dirty="0" smtClean="0">
                <a:solidFill>
                  <a:srgbClr val="92D050"/>
                </a:solidFill>
              </a:rPr>
              <a:t>S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423273">
            <a:off x="1259324" y="2095669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325028">
            <a:off x="3449677" y="2735698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20648856">
            <a:off x="5709087" y="3083420"/>
            <a:ext cx="1583826" cy="269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8024" y="2359226"/>
            <a:ext cx="16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7030A0"/>
                </a:solidFill>
              </a:rPr>
              <a:t>K</a:t>
            </a:r>
            <a:r>
              <a:rPr lang="en-US" sz="2000" baseline="-25000" dirty="0" smtClean="0">
                <a:solidFill>
                  <a:srgbClr val="7030A0"/>
                </a:solidFill>
              </a:rPr>
              <a:t>P</a:t>
            </a:r>
            <a:r>
              <a:rPr lang="en-US" sz="2000" dirty="0" smtClean="0"/>
              <a:t> ,</a:t>
            </a:r>
            <a:r>
              <a:rPr lang="en-US" sz="2000" dirty="0" smtClean="0">
                <a:solidFill>
                  <a:srgbClr val="00B050"/>
                </a:solidFill>
              </a:rPr>
              <a:t> K</a:t>
            </a:r>
            <a:r>
              <a:rPr lang="en-US" sz="2000" baseline="-25000" dirty="0" smtClean="0">
                <a:solidFill>
                  <a:srgbClr val="00B050"/>
                </a:solidFill>
              </a:rPr>
              <a:t>P </a:t>
            </a:r>
            <a:r>
              <a:rPr lang="en-US" sz="2000" dirty="0" smtClean="0"/>
              <a:t>,</a:t>
            </a:r>
            <a:r>
              <a:rPr lang="en-US" sz="2000" baseline="-25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K</a:t>
            </a:r>
            <a:r>
              <a:rPr lang="en-US" sz="2000" baseline="-25000" dirty="0" smtClean="0">
                <a:solidFill>
                  <a:srgbClr val="00B0F0"/>
                </a:solidFill>
              </a:rPr>
              <a:t>P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 flipH="1">
            <a:off x="2597770" y="863915"/>
            <a:ext cx="2151758" cy="954107"/>
            <a:chOff x="1219205" y="4876799"/>
            <a:chExt cx="5224395" cy="1450076"/>
          </a:xfrm>
        </p:grpSpPr>
        <p:sp>
          <p:nvSpPr>
            <p:cNvPr id="37" name="Rectangular Callout 36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5235"/>
                <a:gd name="adj2" fmla="val 1245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76799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Encrypted Tunnels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Up-Down Arrow 38"/>
          <p:cNvSpPr/>
          <p:nvPr/>
        </p:nvSpPr>
        <p:spPr>
          <a:xfrm rot="20195750">
            <a:off x="7906328" y="3445584"/>
            <a:ext cx="342893" cy="865969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5418160" y="4623479"/>
            <a:ext cx="2643124" cy="954107"/>
            <a:chOff x="1219205" y="4876799"/>
            <a:chExt cx="5224395" cy="1450076"/>
          </a:xfrm>
        </p:grpSpPr>
        <p:sp>
          <p:nvSpPr>
            <p:cNvPr id="42" name="Rectangular Callout 41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45843"/>
                <a:gd name="adj2" fmla="val -1120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5" y="4876799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Non-encrypted data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36425" y="4700422"/>
            <a:ext cx="330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E(</a:t>
            </a:r>
            <a:r>
              <a:rPr lang="en-US" sz="2000" i="1" dirty="0" smtClean="0">
                <a:solidFill>
                  <a:srgbClr val="7030A0"/>
                </a:solidFill>
              </a:rPr>
              <a:t>K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P </a:t>
            </a:r>
            <a:r>
              <a:rPr lang="en-US" sz="2000" i="1" dirty="0" smtClean="0"/>
              <a:t>, E(</a:t>
            </a:r>
            <a:r>
              <a:rPr lang="en-US" sz="2000" i="1" dirty="0" smtClean="0">
                <a:solidFill>
                  <a:srgbClr val="00B050"/>
                </a:solidFill>
              </a:rPr>
              <a:t>K</a:t>
            </a:r>
            <a:r>
              <a:rPr lang="en-US" sz="2000" i="1" baseline="-25000" dirty="0" smtClean="0">
                <a:solidFill>
                  <a:srgbClr val="00B050"/>
                </a:solidFill>
              </a:rPr>
              <a:t>P </a:t>
            </a:r>
            <a:r>
              <a:rPr lang="en-US" sz="2000" i="1" dirty="0" smtClean="0"/>
              <a:t>, E(</a:t>
            </a:r>
            <a:r>
              <a:rPr lang="en-US" sz="2000" i="1" dirty="0" smtClean="0">
                <a:solidFill>
                  <a:srgbClr val="00B0F0"/>
                </a:solidFill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</a:rPr>
              <a:t>P </a:t>
            </a:r>
            <a:r>
              <a:rPr lang="en-US" sz="2000" i="1" dirty="0" smtClean="0"/>
              <a:t>, M))) = C</a:t>
            </a:r>
            <a:endParaRPr lang="en-US" sz="2000" i="1" dirty="0"/>
          </a:p>
        </p:txBody>
      </p:sp>
      <p:sp>
        <p:nvSpPr>
          <p:cNvPr id="35" name="Oval 34"/>
          <p:cNvSpPr/>
          <p:nvPr/>
        </p:nvSpPr>
        <p:spPr>
          <a:xfrm>
            <a:off x="222657" y="2820618"/>
            <a:ext cx="1176903" cy="11769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8243" y="2876204"/>
            <a:ext cx="1065730" cy="106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2066" y="2990027"/>
            <a:ext cx="838084" cy="8380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8" y="3104519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3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774 -0.13367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668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34 -0.13182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-659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618 -0.13159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659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479 -0.12974 " pathEditMode="relative" rAng="0" ptsTypes="AA">
                                      <p:cBhvr>
                                        <p:cTn id="6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6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47 -0.01896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73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65 -0.02081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64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309 -0.02081 " pathEditMode="relative" rAng="0" ptsTypes="AA">
                                      <p:cBhvr>
                                        <p:cTn id="8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5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027 -0.09898 " pathEditMode="relative" rAng="0" ptsTypes="AA">
                                      <p:cBhvr>
                                        <p:cTn id="8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400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166 -0.10106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4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027 -0.09898 L 0.85208 0.09528 " pathEditMode="relative" rAng="0" ptsTypes="AA">
                                      <p:cBhvr>
                                        <p:cTn id="10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9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28" grpId="0" animBg="1"/>
      <p:bldP spid="29" grpId="0" animBg="1"/>
      <p:bldP spid="31" grpId="0"/>
      <p:bldP spid="39" grpId="0" animBg="1"/>
      <p:bldP spid="40" grpId="0"/>
      <p:bldP spid="35" grpId="0" animBg="1"/>
      <p:bldP spid="35" grpId="1" animBg="1"/>
      <p:bldP spid="35" grpId="2" animBg="1"/>
      <p:bldP spid="34" grpId="0" animBg="1"/>
      <p:bldP spid="34" grpId="1" animBg="1"/>
      <p:bldP spid="34" grpId="2" animBg="1"/>
      <p:bldP spid="34" grpId="3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3" idx="2"/>
          </p:cNvCxnSpPr>
          <p:nvPr/>
        </p:nvCxnSpPr>
        <p:spPr>
          <a:xfrm flipH="1">
            <a:off x="3535336" y="3378044"/>
            <a:ext cx="1" cy="23267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40090" y="3364396"/>
            <a:ext cx="1" cy="23267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684562" y="3364396"/>
            <a:ext cx="1" cy="232672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84563" y="4695961"/>
            <a:ext cx="14358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0475" y="4444475"/>
            <a:ext cx="135994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 rot="16200000">
            <a:off x="5385534" y="3598668"/>
            <a:ext cx="947808" cy="1910686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3674801" y="3575709"/>
            <a:ext cx="1253035" cy="1910686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Encrypted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1985748" y="3553958"/>
            <a:ext cx="1542196" cy="19106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2" y="4267977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57" y="425213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848502" y="3869134"/>
            <a:ext cx="293426" cy="12530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79393" y="4106193"/>
            <a:ext cx="204348" cy="778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13" y="212608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46777" y="2977934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smtClean="0">
                <a:solidFill>
                  <a:schemeClr val="accent1"/>
                </a:solidFill>
              </a:rPr>
              <a:t>K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P</a:t>
            </a:r>
            <a:r>
              <a:rPr lang="en-US" sz="2000" dirty="0" smtClean="0">
                <a:solidFill>
                  <a:schemeClr val="accent1"/>
                </a:solidFill>
              </a:rPr>
              <a:t>, K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S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68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51532" y="296428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&lt;</a:t>
            </a:r>
            <a:r>
              <a:rPr lang="en-US" sz="2000" dirty="0" smtClean="0">
                <a:solidFill>
                  <a:schemeClr val="accent2"/>
                </a:solidFill>
              </a:rPr>
              <a:t>K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P</a:t>
            </a:r>
            <a:r>
              <a:rPr lang="en-US" sz="2000" dirty="0" smtClean="0">
                <a:solidFill>
                  <a:schemeClr val="accent2"/>
                </a:solidFill>
              </a:rPr>
              <a:t>, K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&gt;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1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39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96003" y="296428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&lt;</a:t>
            </a:r>
            <a:r>
              <a:rPr lang="en-US" sz="2000" dirty="0" smtClean="0">
                <a:solidFill>
                  <a:schemeClr val="accent3"/>
                </a:solidFill>
              </a:rPr>
              <a:t>K</a:t>
            </a:r>
            <a:r>
              <a:rPr lang="en-US" sz="2000" baseline="-25000" dirty="0" smtClean="0">
                <a:solidFill>
                  <a:schemeClr val="accent3"/>
                </a:solidFill>
              </a:rPr>
              <a:t>P</a:t>
            </a:r>
            <a:r>
              <a:rPr lang="en-US" sz="2000" dirty="0" smtClean="0">
                <a:solidFill>
                  <a:schemeClr val="accent3"/>
                </a:solidFill>
              </a:rPr>
              <a:t>, K</a:t>
            </a:r>
            <a:r>
              <a:rPr lang="en-US" sz="2000" baseline="-25000" dirty="0" smtClean="0">
                <a:solidFill>
                  <a:schemeClr val="accent3"/>
                </a:solidFill>
              </a:rPr>
              <a:t>S</a:t>
            </a:r>
            <a:r>
              <a:rPr lang="en-US" sz="2000" dirty="0" smtClean="0">
                <a:solidFill>
                  <a:schemeClr val="accent3"/>
                </a:solidFill>
              </a:rPr>
              <a:t>&gt;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43866" y="4695961"/>
            <a:ext cx="93770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43866" y="4444475"/>
            <a:ext cx="9377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576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mix network, how can the destination respond to the sender?</a:t>
            </a:r>
          </a:p>
          <a:p>
            <a:r>
              <a:rPr lang="en-US" dirty="0" smtClean="0"/>
              <a:t>During path establishment, the sender places keys at each mix along the path</a:t>
            </a:r>
          </a:p>
          <a:p>
            <a:pPr lvl="1"/>
            <a:r>
              <a:rPr lang="en-US" dirty="0" smtClean="0"/>
              <a:t>Data is re-encrypted as it travels the reverse path</a:t>
            </a:r>
            <a:endParaRPr lang="en-US" dirty="0"/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862441" y="4578027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16200000">
            <a:off x="7463854" y="4145555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2912013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4971698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2093" y="514048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baseline="-25000" dirty="0" smtClean="0">
                <a:solidFill>
                  <a:schemeClr val="accent2"/>
                </a:solidFill>
              </a:rPr>
              <a:t>P1</a:t>
            </a:r>
            <a:r>
              <a:rPr lang="en-US" dirty="0" smtClean="0">
                <a:solidFill>
                  <a:schemeClr val="accent2"/>
                </a:solidFill>
              </a:rPr>
              <a:t> , K</a:t>
            </a:r>
            <a:r>
              <a:rPr lang="en-US" baseline="-25000" dirty="0" smtClean="0">
                <a:solidFill>
                  <a:schemeClr val="accent2"/>
                </a:solidFill>
              </a:rPr>
              <a:t>S1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093" y="545589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&lt;</a:t>
            </a:r>
            <a:r>
              <a:rPr lang="en-US" dirty="0" smtClean="0">
                <a:solidFill>
                  <a:schemeClr val="accent3"/>
                </a:solidFill>
              </a:rPr>
              <a:t>K</a:t>
            </a:r>
            <a:r>
              <a:rPr lang="en-US" baseline="-25000" dirty="0" smtClean="0">
                <a:solidFill>
                  <a:schemeClr val="accent3"/>
                </a:solidFill>
              </a:rPr>
              <a:t>P2</a:t>
            </a:r>
            <a:r>
              <a:rPr lang="en-US" dirty="0" smtClean="0">
                <a:solidFill>
                  <a:schemeClr val="accent3"/>
                </a:solidFill>
              </a:rPr>
              <a:t> , K</a:t>
            </a:r>
            <a:r>
              <a:rPr lang="en-US" baseline="-25000" dirty="0" smtClean="0">
                <a:solidFill>
                  <a:schemeClr val="accent3"/>
                </a:solidFill>
              </a:rPr>
              <a:t>S2</a:t>
            </a:r>
            <a:r>
              <a:rPr lang="en-US" dirty="0" smtClean="0">
                <a:solidFill>
                  <a:schemeClr val="accent3"/>
                </a:solidFill>
              </a:rPr>
              <a:t>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093" y="577282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&lt;</a:t>
            </a:r>
            <a:r>
              <a:rPr lang="en-US" dirty="0" smtClean="0">
                <a:solidFill>
                  <a:schemeClr val="accent4"/>
                </a:solidFill>
              </a:rPr>
              <a:t>K</a:t>
            </a:r>
            <a:r>
              <a:rPr lang="en-US" baseline="-25000" dirty="0" smtClean="0">
                <a:solidFill>
                  <a:schemeClr val="accent4"/>
                </a:solidFill>
              </a:rPr>
              <a:t>P3</a:t>
            </a:r>
            <a:r>
              <a:rPr lang="en-US" dirty="0" smtClean="0">
                <a:solidFill>
                  <a:schemeClr val="accent4"/>
                </a:solidFill>
              </a:rPr>
              <a:t> , K</a:t>
            </a:r>
            <a:r>
              <a:rPr lang="en-US" baseline="-25000" dirty="0" smtClean="0">
                <a:solidFill>
                  <a:schemeClr val="accent4"/>
                </a:solidFill>
              </a:rPr>
              <a:t>S3</a:t>
            </a:r>
            <a:r>
              <a:rPr lang="en-US" dirty="0" smtClean="0">
                <a:solidFill>
                  <a:schemeClr val="accent4"/>
                </a:solidFill>
              </a:rPr>
              <a:t>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3036" y="51494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baseline="-25000" dirty="0" smtClean="0">
                <a:solidFill>
                  <a:schemeClr val="accent2"/>
                </a:solidFill>
              </a:rPr>
              <a:t>P1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2721" y="51404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K</a:t>
            </a:r>
            <a:r>
              <a:rPr lang="en-US" baseline="-25000" dirty="0" smtClean="0">
                <a:solidFill>
                  <a:schemeClr val="accent3"/>
                </a:solidFill>
              </a:rPr>
              <a:t>P2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2406" y="51126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</a:t>
            </a:r>
            <a:r>
              <a:rPr lang="en-US" baseline="-25000" dirty="0" smtClean="0">
                <a:solidFill>
                  <a:schemeClr val="accent4"/>
                </a:solidFill>
              </a:rPr>
              <a:t>P3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7637" y="5553704"/>
            <a:ext cx="1176903" cy="11769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12909" y="5609292"/>
            <a:ext cx="1065730" cy="1065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9535" y="5723115"/>
            <a:ext cx="838084" cy="838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5837606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4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58E-6 L -0.21355 -0.00046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55 -0.00046 L -0.43143 -0.00115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L -0.2217 -0.00093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3 -0.00115 L -0.66129 -0.00162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75 -0.00115 L -0.44722 -0.00185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116 L -0.2224 -0.00162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29 -0.00162 L -0.84792 -0.00416 " pathEditMode="relative" rAng="0" ptsTypes="AA">
                                      <p:cBhvr>
                                        <p:cTn id="43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61 -0.00162 L -0.63524 -0.00208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96 -0.00162 L -0.41198 -0.00208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162 L -0.18698 -0.00208 " pathEditMode="relative" rAng="0" ptsTypes="AA">
                                      <p:cBhvr>
                                        <p:cTn id="4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16" presetClass="exit" presetSubtype="2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16" presetClass="exit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Anonymous?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are a cyber-criminal!</a:t>
            </a:r>
          </a:p>
          <a:p>
            <a:pPr lvl="1"/>
            <a:r>
              <a:rPr lang="en-US" dirty="0" smtClean="0"/>
              <a:t>DRM infringement, hacker, spammer, terrorist, etc.</a:t>
            </a:r>
          </a:p>
          <a:p>
            <a:r>
              <a:rPr lang="en-US" dirty="0" smtClean="0"/>
              <a:t>But, also if you are:</a:t>
            </a:r>
          </a:p>
          <a:p>
            <a:pPr lvl="1"/>
            <a:r>
              <a:rPr lang="en-US" dirty="0" smtClean="0"/>
              <a:t>Journalist</a:t>
            </a:r>
          </a:p>
          <a:p>
            <a:pPr lvl="1"/>
            <a:r>
              <a:rPr lang="en-US" dirty="0" smtClean="0"/>
              <a:t>Whistleblower </a:t>
            </a:r>
          </a:p>
          <a:p>
            <a:pPr lvl="1"/>
            <a:r>
              <a:rPr lang="en-US" dirty="0" smtClean="0"/>
              <a:t>Human rights activist</a:t>
            </a:r>
          </a:p>
          <a:p>
            <a:pPr lvl="1"/>
            <a:r>
              <a:rPr lang="en-US" dirty="0" smtClean="0"/>
              <a:t>Business executive </a:t>
            </a:r>
          </a:p>
          <a:p>
            <a:pPr lvl="1"/>
            <a:r>
              <a:rPr lang="en-US" dirty="0"/>
              <a:t>Military/intelligence personnel</a:t>
            </a:r>
          </a:p>
          <a:p>
            <a:pPr lvl="1"/>
            <a:r>
              <a:rPr lang="en-US" dirty="0"/>
              <a:t>Abuse victims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903916" y="3877944"/>
            <a:ext cx="1229353" cy="122935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Mixing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1690512"/>
            <a:ext cx="3164381" cy="50150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Hinders timing attacks</a:t>
            </a:r>
          </a:p>
          <a:p>
            <a:pPr lvl="1"/>
            <a:r>
              <a:rPr lang="en-US" sz="2100" dirty="0"/>
              <a:t>Messages may be artificially delayed</a:t>
            </a:r>
          </a:p>
          <a:p>
            <a:pPr lvl="1"/>
            <a:r>
              <a:rPr lang="en-US" sz="2100" dirty="0" smtClean="0"/>
              <a:t>Temporal correlation is warped</a:t>
            </a:r>
          </a:p>
          <a:p>
            <a:r>
              <a:rPr lang="en-US" sz="2400" dirty="0" smtClean="0"/>
              <a:t>Problems:</a:t>
            </a:r>
          </a:p>
          <a:p>
            <a:pPr lvl="1"/>
            <a:r>
              <a:rPr lang="en-US" sz="2100" dirty="0" smtClean="0"/>
              <a:t>Requires lots of traffic</a:t>
            </a:r>
          </a:p>
          <a:p>
            <a:pPr lvl="1"/>
            <a:r>
              <a:rPr lang="en-US" sz="2100" dirty="0" smtClean="0"/>
              <a:t>Adds latency to network flows</a:t>
            </a:r>
            <a:endParaRPr lang="en-US" sz="2100" dirty="0"/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68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5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81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81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81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165091" y="3520613"/>
            <a:ext cx="1652075" cy="605674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061479" y="4369130"/>
            <a:ext cx="1755687" cy="615288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061479" y="4614406"/>
            <a:ext cx="1755687" cy="1102415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65091" y="3985897"/>
            <a:ext cx="1652075" cy="461665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72634" y="2998104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Arrival Order</a:t>
            </a:r>
            <a:endParaRPr lang="en-US" sz="2000" u="sng" dirty="0"/>
          </a:p>
        </p:txBody>
      </p:sp>
      <p:grpSp>
        <p:nvGrpSpPr>
          <p:cNvPr id="67" name="Group 66"/>
          <p:cNvGrpSpPr/>
          <p:nvPr/>
        </p:nvGrpSpPr>
        <p:grpSpPr>
          <a:xfrm>
            <a:off x="7236681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83174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236682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36681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133269" y="301197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Send Order</a:t>
            </a:r>
            <a:endParaRPr lang="en-US" sz="2000" u="sng" dirty="0"/>
          </a:p>
        </p:txBody>
      </p:sp>
      <p:pic>
        <p:nvPicPr>
          <p:cNvPr id="5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51" y="5603386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entagon 57"/>
          <p:cNvSpPr/>
          <p:nvPr/>
        </p:nvSpPr>
        <p:spPr>
          <a:xfrm rot="5400000">
            <a:off x="6263880" y="5207675"/>
            <a:ext cx="476407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 flipH="1">
            <a:off x="4027018" y="109182"/>
            <a:ext cx="4580538" cy="2318566"/>
            <a:chOff x="1219200" y="4876798"/>
            <a:chExt cx="5181605" cy="1384996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963"/>
                <a:gd name="adj2" fmla="val 126751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5" y="4876798"/>
              <a:ext cx="5181600" cy="134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Mix collects messages for </a:t>
              </a:r>
              <a:r>
                <a:rPr lang="en-US" sz="2800" i="1" kern="0" dirty="0" smtClean="0">
                  <a:solidFill>
                    <a:sysClr val="window" lastClr="FFFFFF"/>
                  </a:solidFill>
                </a:rPr>
                <a:t>t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seconds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Messages are randomly shuffled and sent in a different order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2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/ Cover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156648"/>
          </a:xfrm>
        </p:spPr>
        <p:txBody>
          <a:bodyPr/>
          <a:lstStyle/>
          <a:p>
            <a:r>
              <a:rPr lang="en-US" dirty="0" smtClean="0"/>
              <a:t>Simple idea:</a:t>
            </a:r>
          </a:p>
          <a:p>
            <a:pPr lvl="1"/>
            <a:r>
              <a:rPr lang="en-US" dirty="0" smtClean="0"/>
              <a:t>Send useless traffic to help obfuscate real traffic</a:t>
            </a:r>
            <a:endParaRPr lang="en-US" dirty="0"/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968991" y="3420301"/>
            <a:ext cx="1091174" cy="12942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2912013" y="3420301"/>
            <a:ext cx="1207837" cy="25680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9" idx="1"/>
          </p:cNvCxnSpPr>
          <p:nvPr/>
        </p:nvCxnSpPr>
        <p:spPr>
          <a:xfrm flipV="1">
            <a:off x="4971698" y="4714564"/>
            <a:ext cx="1207837" cy="127379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6" idx="1"/>
          </p:cNvCxnSpPr>
          <p:nvPr/>
        </p:nvCxnSpPr>
        <p:spPr>
          <a:xfrm>
            <a:off x="7031383" y="4714564"/>
            <a:ext cx="1207835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968991" y="4714564"/>
            <a:ext cx="1091174" cy="1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968991" y="4714565"/>
            <a:ext cx="1091174" cy="1273789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 flipV="1">
            <a:off x="2912013" y="3420301"/>
            <a:ext cx="1207837" cy="1294263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2912013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4971698" y="3420301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5" idx="1"/>
          </p:cNvCxnSpPr>
          <p:nvPr/>
        </p:nvCxnSpPr>
        <p:spPr>
          <a:xfrm>
            <a:off x="4971698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&quot;No&quot; Symbol 36"/>
          <p:cNvSpPr/>
          <p:nvPr/>
        </p:nvSpPr>
        <p:spPr>
          <a:xfrm>
            <a:off x="6699771" y="3325988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>
            <a:off x="6699771" y="5917672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4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Well, not Thor!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Tor: The 2</a:t>
            </a:r>
            <a:r>
              <a:rPr lang="en-US" baseline="30000" dirty="0" smtClean="0"/>
              <a:t>nd</a:t>
            </a:r>
            <a:r>
              <a:rPr lang="en-US" dirty="0" smtClean="0"/>
              <a:t> Generation Onion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design: a mix network with improvements</a:t>
            </a:r>
          </a:p>
          <a:p>
            <a:pPr lvl="1"/>
            <a:r>
              <a:rPr lang="en-US" dirty="0" smtClean="0"/>
              <a:t>Perfect forward secrecy</a:t>
            </a:r>
          </a:p>
          <a:p>
            <a:pPr lvl="1"/>
            <a:r>
              <a:rPr lang="en-US" dirty="0" smtClean="0"/>
              <a:t>Introduces </a:t>
            </a:r>
            <a:r>
              <a:rPr lang="en-US" dirty="0" smtClean="0">
                <a:solidFill>
                  <a:schemeClr val="accent1"/>
                </a:solidFill>
              </a:rPr>
              <a:t>guards</a:t>
            </a:r>
            <a:r>
              <a:rPr lang="en-US" dirty="0" smtClean="0"/>
              <a:t> to improve source anonymity</a:t>
            </a:r>
          </a:p>
          <a:p>
            <a:pPr lvl="1"/>
            <a:r>
              <a:rPr lang="en-US" dirty="0" smtClean="0"/>
              <a:t>Introduces </a:t>
            </a:r>
            <a:r>
              <a:rPr lang="en-US" dirty="0" smtClean="0">
                <a:solidFill>
                  <a:schemeClr val="accent1"/>
                </a:solidFill>
              </a:rPr>
              <a:t>sessions</a:t>
            </a:r>
            <a:r>
              <a:rPr lang="en-US" dirty="0" smtClean="0"/>
              <a:t> for long term </a:t>
            </a:r>
            <a:r>
              <a:rPr lang="en-US" dirty="0" err="1" smtClean="0"/>
              <a:t>communicatios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Takes bandwidth into account when selecting </a:t>
            </a:r>
            <a:r>
              <a:rPr lang="en-US" dirty="0" smtClean="0">
                <a:solidFill>
                  <a:schemeClr val="accent1"/>
                </a:solidFill>
              </a:rPr>
              <a:t>relays</a:t>
            </a:r>
          </a:p>
          <a:p>
            <a:pPr lvl="2"/>
            <a:r>
              <a:rPr lang="en-US" dirty="0" smtClean="0"/>
              <a:t>Mixes in Tor are called relays</a:t>
            </a:r>
          </a:p>
          <a:p>
            <a:pPr lvl="1"/>
            <a:r>
              <a:rPr lang="en-US" dirty="0" smtClean="0"/>
              <a:t>Introduces </a:t>
            </a:r>
            <a:r>
              <a:rPr lang="en-US" dirty="0" smtClean="0">
                <a:solidFill>
                  <a:schemeClr val="accent1"/>
                </a:solidFill>
              </a:rPr>
              <a:t>hidden services</a:t>
            </a:r>
          </a:p>
          <a:p>
            <a:pPr lvl="2"/>
            <a:r>
              <a:rPr lang="en-US" dirty="0" smtClean="0"/>
              <a:t>Servers that are only accessible via the Tor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3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Largest, most well deployed anonymity preserving service on the Internet</a:t>
            </a:r>
          </a:p>
          <a:p>
            <a:pPr lvl="1"/>
            <a:r>
              <a:rPr lang="en-US" dirty="0" smtClean="0"/>
              <a:t>Publicly available since 2002</a:t>
            </a:r>
          </a:p>
          <a:p>
            <a:pPr lvl="1"/>
            <a:r>
              <a:rPr lang="en-US" dirty="0" smtClean="0"/>
              <a:t>Continues to be developed and improved</a:t>
            </a:r>
          </a:p>
          <a:p>
            <a:r>
              <a:rPr lang="en-US" dirty="0" smtClean="0"/>
              <a:t>Currently, ~5000 Tor relays around the world</a:t>
            </a:r>
          </a:p>
          <a:p>
            <a:pPr lvl="1"/>
            <a:r>
              <a:rPr lang="en-US" dirty="0" smtClean="0"/>
              <a:t>All relays are run by volunteers</a:t>
            </a:r>
          </a:p>
          <a:p>
            <a:pPr lvl="1"/>
            <a:r>
              <a:rPr lang="en-US" dirty="0" smtClean="0"/>
              <a:t>It is suspected that some are controlled by intelligence agencies</a:t>
            </a:r>
          </a:p>
          <a:p>
            <a:r>
              <a:rPr lang="en-US" dirty="0" smtClean="0"/>
              <a:t>500K – 900K daily users</a:t>
            </a:r>
          </a:p>
          <a:p>
            <a:pPr lvl="1"/>
            <a:r>
              <a:rPr lang="en-US" dirty="0" smtClean="0"/>
              <a:t>Numbers are likely larger now, thanks to Snowden</a:t>
            </a:r>
          </a:p>
          <a:p>
            <a:endParaRPr lang="en-US" dirty="0" smtClean="0"/>
          </a:p>
        </p:txBody>
      </p:sp>
      <p:pic>
        <p:nvPicPr>
          <p:cNvPr id="7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3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Celebrities Use 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Content Placeholder 10"/>
          <p:cNvPicPr>
            <a:picLocks noGrp="1" noChangeAspect="1"/>
          </p:cNvPicPr>
          <p:nvPr/>
        </p:nvPicPr>
        <p:blipFill>
          <a:blip r:embed="rId2"/>
          <a:srcRect t="16393" b="16393"/>
          <a:stretch>
            <a:fillRect/>
          </a:stretch>
        </p:blipFill>
        <p:spPr>
          <a:xfrm>
            <a:off x="2482769" y="2302085"/>
            <a:ext cx="4044950" cy="3591311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0633745">
            <a:off x="6497818" y="4804014"/>
            <a:ext cx="1569493" cy="107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D:\Classes\5700\assets\Torproj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Tor?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Download, install, and execute the Tor client</a:t>
            </a:r>
          </a:p>
          <a:p>
            <a:pPr marL="834390" lvl="1" indent="-514350"/>
            <a:r>
              <a:rPr lang="en-US" dirty="0" smtClean="0"/>
              <a:t>The client acts as a SOCKS proxy</a:t>
            </a:r>
          </a:p>
          <a:p>
            <a:pPr marL="834390" lvl="1" indent="-514350"/>
            <a:r>
              <a:rPr lang="en-US" dirty="0" smtClean="0"/>
              <a:t>The client builds and maintains </a:t>
            </a:r>
            <a:r>
              <a:rPr lang="en-US" dirty="0" smtClean="0">
                <a:solidFill>
                  <a:schemeClr val="accent1"/>
                </a:solidFill>
              </a:rPr>
              <a:t>circuits</a:t>
            </a:r>
            <a:r>
              <a:rPr lang="en-US" dirty="0" smtClean="0"/>
              <a:t> of relays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your browser to use the Tor client as a proxy</a:t>
            </a:r>
          </a:p>
          <a:p>
            <a:pPr marL="834390" lvl="1" indent="-514350"/>
            <a:r>
              <a:rPr lang="en-US" dirty="0" smtClean="0"/>
              <a:t>Any app that supports SOCKS proxies will work with 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traffic from the browser will now be routed through the Tor overlay</a:t>
            </a:r>
          </a:p>
        </p:txBody>
      </p:sp>
      <p:pic>
        <p:nvPicPr>
          <p:cNvPr id="9219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6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Relays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890971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clients locate the Tor relays?</a:t>
            </a:r>
          </a:p>
          <a:p>
            <a:r>
              <a:rPr lang="en-US" dirty="0" smtClean="0"/>
              <a:t>Tor Consensus File</a:t>
            </a:r>
          </a:p>
          <a:p>
            <a:pPr lvl="1"/>
            <a:r>
              <a:rPr lang="en-US" dirty="0" smtClean="0"/>
              <a:t>Hosted by trusted </a:t>
            </a:r>
            <a:r>
              <a:rPr lang="en-US" dirty="0" smtClean="0">
                <a:solidFill>
                  <a:schemeClr val="accent1"/>
                </a:solidFill>
              </a:rPr>
              <a:t>directory</a:t>
            </a:r>
            <a:r>
              <a:rPr lang="en-US" dirty="0" smtClean="0"/>
              <a:t> servers</a:t>
            </a:r>
          </a:p>
          <a:p>
            <a:pPr lvl="1"/>
            <a:r>
              <a:rPr lang="en-US" dirty="0" smtClean="0"/>
              <a:t>Lists all known relays</a:t>
            </a:r>
          </a:p>
          <a:p>
            <a:pPr lvl="2"/>
            <a:r>
              <a:rPr lang="en-US" dirty="0" smtClean="0"/>
              <a:t>IP address, uptime, measured bandwidth, etc.</a:t>
            </a:r>
          </a:p>
          <a:p>
            <a:r>
              <a:rPr lang="en-US" dirty="0" smtClean="0"/>
              <a:t>Not all relays are created equal</a:t>
            </a:r>
          </a:p>
          <a:p>
            <a:pPr lvl="1"/>
            <a:r>
              <a:rPr lang="en-US" dirty="0" smtClean="0"/>
              <a:t>Entry/guard and exit relays are specially labelled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Tor does not select relays randomly</a:t>
            </a:r>
          </a:p>
          <a:p>
            <a:pPr lvl="1"/>
            <a:r>
              <a:rPr lang="en-US" dirty="0" smtClean="0"/>
              <a:t>Chance of selection is proportional to bandwidth</a:t>
            </a:r>
          </a:p>
          <a:p>
            <a:pPr lvl="1"/>
            <a:r>
              <a:rPr lang="en-US" dirty="0" smtClean="0"/>
              <a:t>Why? Is this a good idea?</a:t>
            </a:r>
          </a:p>
        </p:txBody>
      </p:sp>
      <p:pic>
        <p:nvPicPr>
          <p:cNvPr id="9219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1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Against Tor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5103" y="5131558"/>
            <a:ext cx="8927041" cy="17264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Tor users can choose any number of relays</a:t>
            </a:r>
          </a:p>
          <a:p>
            <a:pPr lvl="1"/>
            <a:r>
              <a:rPr lang="en-US" dirty="0" smtClean="0"/>
              <a:t>Default configuration is 3</a:t>
            </a:r>
          </a:p>
          <a:p>
            <a:pPr lvl="1"/>
            <a:r>
              <a:rPr lang="en-US" dirty="0" smtClean="0"/>
              <a:t>Why would higher or lower number be better or worse?</a:t>
            </a:r>
          </a:p>
        </p:txBody>
      </p:sp>
      <p:pic>
        <p:nvPicPr>
          <p:cNvPr id="5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1" y="331477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88" y="329893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35" y="324618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20" y="324618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05" y="324618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-Right Arrow 10"/>
          <p:cNvSpPr/>
          <p:nvPr/>
        </p:nvSpPr>
        <p:spPr>
          <a:xfrm>
            <a:off x="930011" y="3535567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16200000">
            <a:off x="7531424" y="3103095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2979583" y="357122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5039268" y="357122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05459" y="4252870"/>
            <a:ext cx="896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Entry/</a:t>
            </a:r>
          </a:p>
          <a:p>
            <a:pPr algn="ctr"/>
            <a:r>
              <a:rPr lang="en-US" sz="2000" dirty="0" smtClean="0"/>
              <a:t>Guard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2703" y="425334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Middle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366695" y="427406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Exit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 flipH="1">
            <a:off x="632572" y="1755335"/>
            <a:ext cx="2945774" cy="966609"/>
            <a:chOff x="1219200" y="4876799"/>
            <a:chExt cx="5181605" cy="1384995"/>
          </a:xfrm>
          <a:solidFill>
            <a:schemeClr val="accent3"/>
          </a:solidFill>
        </p:grpSpPr>
        <p:sp>
          <p:nvSpPr>
            <p:cNvPr id="20" name="Rectangular Callout 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8730"/>
                <a:gd name="adj2" fmla="val 92022"/>
              </a:avLst>
            </a:prstGeom>
            <a:grp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5" y="4876799"/>
              <a:ext cx="5181600" cy="1367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Source: known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Dest</a:t>
              </a:r>
              <a:r>
                <a:rPr kumimoji="0" lang="en-US" sz="2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  <a:r>
                <a:rPr kumimoji="0" lang="en-US" sz="2800" b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unknown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2645184" y="1755333"/>
            <a:ext cx="3084471" cy="966610"/>
            <a:chOff x="1219200" y="4876798"/>
            <a:chExt cx="5181605" cy="1384996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8730"/>
                <a:gd name="adj2" fmla="val 9202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5" y="4876798"/>
              <a:ext cx="5181600" cy="136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Source: unknown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Dest</a:t>
              </a:r>
              <a:r>
                <a:rPr kumimoji="0" lang="en-US" sz="2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 unknown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4893808" y="1755335"/>
            <a:ext cx="2945774" cy="966609"/>
            <a:chOff x="1219200" y="4876799"/>
            <a:chExt cx="5181605" cy="1384995"/>
          </a:xfrm>
          <a:solidFill>
            <a:schemeClr val="accent3"/>
          </a:solidFill>
        </p:grpSpPr>
        <p:sp>
          <p:nvSpPr>
            <p:cNvPr id="34" name="Rectangular Callout 3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8730"/>
                <a:gd name="adj2" fmla="val 92022"/>
              </a:avLst>
            </a:prstGeom>
            <a:grp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19205" y="4876799"/>
              <a:ext cx="5181600" cy="1367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Source: unknown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Dest</a:t>
              </a:r>
              <a:r>
                <a:rPr kumimoji="0" lang="en-US" sz="2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  <a:r>
                <a:rPr kumimoji="0" lang="en-US" sz="2800" b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known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147310" y="1749083"/>
            <a:ext cx="2932068" cy="966610"/>
            <a:chOff x="1219200" y="4876798"/>
            <a:chExt cx="5181605" cy="1384996"/>
          </a:xfrm>
        </p:grpSpPr>
        <p:sp>
          <p:nvSpPr>
            <p:cNvPr id="37" name="Rectangular Callout 36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213"/>
                <a:gd name="adj2" fmla="val 45429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76798"/>
              <a:ext cx="5181600" cy="136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Source: known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Dest</a:t>
              </a:r>
              <a:r>
                <a:rPr kumimoji="0" lang="en-US" sz="2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 known</a:t>
              </a:r>
            </a:p>
          </p:txBody>
        </p:sp>
      </p:grpSp>
      <p:pic>
        <p:nvPicPr>
          <p:cNvPr id="39" name="Picture 2" descr="D:\Classes\5700\assets\Tor_logo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22" y="3475816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Classes\5700\assets\Tor_logo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03" y="3440104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Classes\5700\assets\Tor_logo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00" y="3440104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51" y="313113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36" y="3155450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77" y="3215963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7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Predecessor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total relays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of which are controlled by an attacker</a:t>
            </a:r>
          </a:p>
          <a:p>
            <a:r>
              <a:rPr lang="en-US" dirty="0" smtClean="0"/>
              <a:t>Attacker goal: control the first and last relay</a:t>
            </a:r>
          </a:p>
          <a:p>
            <a:pPr lvl="1"/>
            <a:r>
              <a:rPr lang="en-US" dirty="0" smtClean="0"/>
              <a:t>M/N chance for first relay</a:t>
            </a:r>
          </a:p>
          <a:p>
            <a:pPr lvl="1"/>
            <a:r>
              <a:rPr lang="en-US" dirty="0" smtClean="0"/>
              <a:t>(M-1)/(N-1) chance for the last relay</a:t>
            </a:r>
          </a:p>
          <a:p>
            <a:pPr lvl="1"/>
            <a:r>
              <a:rPr lang="en-US" dirty="0" smtClean="0"/>
              <a:t>Roughly (M/N)</a:t>
            </a:r>
            <a:r>
              <a:rPr lang="en-US" baseline="30000" dirty="0" smtClean="0"/>
              <a:t>2 </a:t>
            </a:r>
            <a:r>
              <a:rPr lang="en-US" dirty="0" smtClean="0"/>
              <a:t>chance overall, </a:t>
            </a:r>
            <a:r>
              <a:rPr lang="en-US" dirty="0" smtClean="0">
                <a:solidFill>
                  <a:schemeClr val="accent1"/>
                </a:solidFill>
              </a:rPr>
              <a:t>for a single circuit</a:t>
            </a:r>
          </a:p>
          <a:p>
            <a:r>
              <a:rPr lang="en-US" dirty="0" smtClean="0"/>
              <a:t>However, client periodically builds new circuits</a:t>
            </a:r>
          </a:p>
          <a:p>
            <a:pPr lvl="1"/>
            <a:r>
              <a:rPr lang="en-US" dirty="0" smtClean="0"/>
              <a:t>Over time, the chances for the attacker to be in the correct positions improves!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023578" y="2251880"/>
            <a:ext cx="7438015" cy="2320118"/>
            <a:chOff x="1219200" y="4876799"/>
            <a:chExt cx="5181600" cy="1384995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213"/>
                <a:gd name="adj2" fmla="val 45429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321" y="5007150"/>
              <a:ext cx="4896385" cy="108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This</a:t>
              </a:r>
              <a:r>
                <a:rPr kumimoji="0" lang="en-US" sz="2800" b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the predecessor attack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Attacker controls the first and last relay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Probability</a:t>
              </a:r>
              <a:r>
                <a:rPr kumimoji="0" lang="en-US" sz="2800" b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of being in the right positions increases over time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54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Anonymous?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about normal people?</a:t>
            </a:r>
          </a:p>
          <a:p>
            <a:pPr lvl="1"/>
            <a:r>
              <a:rPr lang="en-US" dirty="0" smtClean="0"/>
              <a:t>Avoid tracking by advertising companies</a:t>
            </a:r>
          </a:p>
          <a:p>
            <a:pPr lvl="1"/>
            <a:r>
              <a:rPr lang="en-US" dirty="0" smtClean="0"/>
              <a:t>Protect sensitive personal information from businesses, like insurance companies, banks, etc.</a:t>
            </a:r>
          </a:p>
          <a:p>
            <a:pPr lvl="1"/>
            <a:r>
              <a:rPr lang="en-US" dirty="0" smtClean="0"/>
              <a:t>Express </a:t>
            </a:r>
            <a:r>
              <a:rPr lang="en-US" dirty="0"/>
              <a:t>unpopular or controversial opinions </a:t>
            </a:r>
            <a:endParaRPr lang="en-US" dirty="0" smtClean="0"/>
          </a:p>
          <a:p>
            <a:pPr lvl="1"/>
            <a:r>
              <a:rPr lang="en-US" dirty="0" smtClean="0"/>
              <a:t>Have a dual life</a:t>
            </a:r>
          </a:p>
          <a:p>
            <a:pPr lvl="2"/>
            <a:r>
              <a:rPr lang="en-US" dirty="0" smtClean="0"/>
              <a:t>A professor who is also a pro in World of </a:t>
            </a:r>
            <a:r>
              <a:rPr lang="en-US" dirty="0" err="1" smtClean="0"/>
              <a:t>Warcraft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Try uncommon things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It feels good to have some privacy!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Relays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Guard relays help prevent attackers from becoming the first relay</a:t>
            </a:r>
          </a:p>
          <a:p>
            <a:pPr lvl="1"/>
            <a:r>
              <a:rPr lang="en-US" dirty="0" smtClean="0"/>
              <a:t>Tor </a:t>
            </a:r>
            <a:r>
              <a:rPr lang="en-US" dirty="0"/>
              <a:t>selects 3 guard relays and uses them for 3 months</a:t>
            </a:r>
          </a:p>
          <a:p>
            <a:pPr lvl="1"/>
            <a:r>
              <a:rPr lang="en-US" dirty="0"/>
              <a:t>After 3 months, 3 new guards are selected</a:t>
            </a:r>
          </a:p>
          <a:p>
            <a:r>
              <a:rPr lang="en-US" dirty="0" smtClean="0"/>
              <a:t>Only relays that:</a:t>
            </a:r>
          </a:p>
          <a:p>
            <a:pPr lvl="1"/>
            <a:r>
              <a:rPr lang="en-US" dirty="0" smtClean="0"/>
              <a:t>Have long and consistent uptimes…</a:t>
            </a:r>
          </a:p>
          <a:p>
            <a:pPr lvl="1"/>
            <a:r>
              <a:rPr lang="en-US" dirty="0" smtClean="0"/>
              <a:t>Have high bandwidth…</a:t>
            </a:r>
          </a:p>
          <a:p>
            <a:pPr lvl="1"/>
            <a:r>
              <a:rPr lang="en-US" dirty="0" smtClean="0"/>
              <a:t>And are manually vetted may become guards</a:t>
            </a:r>
          </a:p>
          <a:p>
            <a:r>
              <a:rPr lang="en-US" dirty="0" smtClean="0"/>
              <a:t>Problem: what happens if you choose an evil guard?</a:t>
            </a:r>
          </a:p>
          <a:p>
            <a:pPr lvl="1"/>
            <a:r>
              <a:rPr lang="en-US" dirty="0" smtClean="0"/>
              <a:t>M/N chance of full compromise</a:t>
            </a:r>
          </a:p>
        </p:txBody>
      </p:sp>
      <p:pic>
        <p:nvPicPr>
          <p:cNvPr id="5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0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4901"/>
            <a:ext cx="8839200" cy="5343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Tor is very good at hiding the source of traffic</a:t>
            </a:r>
          </a:p>
          <a:p>
            <a:pPr lvl="1"/>
            <a:r>
              <a:rPr lang="en-US" dirty="0" smtClean="0"/>
              <a:t>But the destination is often an exposed website</a:t>
            </a:r>
          </a:p>
          <a:p>
            <a:r>
              <a:rPr lang="en-US" dirty="0" smtClean="0"/>
              <a:t>What if we want to run an anonymous service?</a:t>
            </a:r>
          </a:p>
          <a:p>
            <a:pPr lvl="1"/>
            <a:r>
              <a:rPr lang="en-US" dirty="0" smtClean="0"/>
              <a:t>i.e. a website, where nobody knows the IP address?</a:t>
            </a:r>
          </a:p>
          <a:p>
            <a:r>
              <a:rPr lang="en-US" dirty="0" smtClean="0"/>
              <a:t>Tor supports Hidden Services</a:t>
            </a:r>
          </a:p>
          <a:p>
            <a:pPr lvl="1"/>
            <a:r>
              <a:rPr lang="en-US" dirty="0" smtClean="0"/>
              <a:t>Allows you to run a server and have people connect</a:t>
            </a:r>
          </a:p>
          <a:p>
            <a:pPr lvl="1"/>
            <a:r>
              <a:rPr lang="en-US" dirty="0" smtClean="0"/>
              <a:t>… without disclosing the IP or DNS name</a:t>
            </a:r>
          </a:p>
          <a:p>
            <a:r>
              <a:rPr lang="en-US" dirty="0" smtClean="0"/>
              <a:t>Many hidden services</a:t>
            </a:r>
          </a:p>
          <a:p>
            <a:pPr lvl="1"/>
            <a:r>
              <a:rPr lang="en-US" dirty="0" smtClean="0"/>
              <a:t>Tor Mail, Tor Char</a:t>
            </a:r>
          </a:p>
          <a:p>
            <a:pPr lvl="1"/>
            <a:r>
              <a:rPr lang="en-US" dirty="0" err="1" smtClean="0"/>
              <a:t>DuckDuckGo</a:t>
            </a:r>
            <a:endParaRPr lang="en-US" dirty="0" smtClean="0"/>
          </a:p>
          <a:p>
            <a:pPr lvl="1"/>
            <a:r>
              <a:rPr lang="en-US" dirty="0" err="1" smtClean="0"/>
              <a:t>Wikileaks</a:t>
            </a:r>
            <a:endParaRPr lang="en-US" dirty="0" smtClean="0"/>
          </a:p>
        </p:txBody>
      </p:sp>
      <p:pic>
        <p:nvPicPr>
          <p:cNvPr id="5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862316" y="5349922"/>
            <a:ext cx="3794078" cy="10508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Pirate Bay</a:t>
            </a:r>
          </a:p>
          <a:p>
            <a:pPr lvl="1"/>
            <a:r>
              <a:rPr lang="en-US" dirty="0" smtClean="0"/>
              <a:t>Silk Road (2.0)</a:t>
            </a:r>
          </a:p>
        </p:txBody>
      </p:sp>
    </p:spTree>
    <p:extLst>
      <p:ext uri="{BB962C8B-B14F-4D97-AF65-F5344CB8AC3E}">
        <p14:creationId xmlns:p14="http://schemas.microsoft.com/office/powerpoint/2010/main" val="293581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659272" y="1665800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https://go2ndkjdf8whfanf4o.onion</a:t>
            </a:r>
            <a:endParaRPr lang="en-US" sz="2000" b="1" u="sng" dirty="0"/>
          </a:p>
        </p:txBody>
      </p:sp>
      <p:sp>
        <p:nvSpPr>
          <p:cNvPr id="44" name="Oval 43"/>
          <p:cNvSpPr/>
          <p:nvPr/>
        </p:nvSpPr>
        <p:spPr>
          <a:xfrm>
            <a:off x="5026183" y="3357242"/>
            <a:ext cx="979209" cy="97920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20257" y="2207079"/>
            <a:ext cx="979209" cy="97920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Service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6803" y="5868538"/>
            <a:ext cx="8839200" cy="9598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Onion URL is a hash, allows any Tor user to find the introduction points</a:t>
            </a:r>
            <a:endParaRPr lang="en-US" dirty="0"/>
          </a:p>
        </p:txBody>
      </p:sp>
      <p:pic>
        <p:nvPicPr>
          <p:cNvPr id="5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Classes\5700\assets\User Coat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8" y="2719563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86" y="2586934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66" y="227566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5" y="229754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 rot="1970188">
            <a:off x="838435" y="3394827"/>
            <a:ext cx="857845" cy="2578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16759542">
            <a:off x="7360879" y="2383567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1573725">
            <a:off x="2320553" y="4431958"/>
            <a:ext cx="598862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73" y="2816570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849" y="2469591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60" y="2491471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63" y="2275319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50" y="2504955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56" y="473943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43" y="4969069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23" y="391052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10" y="4140163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17" y="340834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04" y="3637982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45" y="386998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32" y="4099618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black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837" y="2879399"/>
            <a:ext cx="815166" cy="8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93493" y="216854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Hidden</a:t>
            </a:r>
          </a:p>
          <a:p>
            <a:pPr algn="ctr"/>
            <a:r>
              <a:rPr lang="en-US" sz="2000" dirty="0" smtClean="0"/>
              <a:t>Service</a:t>
            </a:r>
            <a:endParaRPr lang="en-US" sz="2000" dirty="0"/>
          </a:p>
        </p:txBody>
      </p:sp>
      <p:sp>
        <p:nvSpPr>
          <p:cNvPr id="37" name="Up-Down Arrow 36"/>
          <p:cNvSpPr/>
          <p:nvPr/>
        </p:nvSpPr>
        <p:spPr>
          <a:xfrm rot="14157603">
            <a:off x="7712483" y="3256922"/>
            <a:ext cx="342893" cy="930528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8023515">
            <a:off x="6172701" y="3740905"/>
            <a:ext cx="342893" cy="739150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472890" y="2287249"/>
            <a:ext cx="342893" cy="778304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flipH="1">
            <a:off x="3628624" y="725341"/>
            <a:ext cx="2063294" cy="966610"/>
            <a:chOff x="1219200" y="4876798"/>
            <a:chExt cx="5181605" cy="1384996"/>
          </a:xfrm>
        </p:grpSpPr>
        <p:sp>
          <p:nvSpPr>
            <p:cNvPr id="41" name="Rectangular Callout 4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8730"/>
                <a:gd name="adj2" fmla="val 9202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19205" y="4876798"/>
              <a:ext cx="5181600" cy="136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Introduction Points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9" y="47218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56" y="4951466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9" y="365268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:\Classes\5700\assets\Tor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96" y="3882319"/>
            <a:ext cx="447098" cy="6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eft-Up Arrow 42"/>
          <p:cNvSpPr/>
          <p:nvPr/>
        </p:nvSpPr>
        <p:spPr>
          <a:xfrm>
            <a:off x="6092217" y="3775619"/>
            <a:ext cx="2683293" cy="1683485"/>
          </a:xfrm>
          <a:prstGeom prst="leftUpArrow">
            <a:avLst>
              <a:gd name="adj1" fmla="val 8782"/>
              <a:gd name="adj2" fmla="val 11362"/>
              <a:gd name="adj3" fmla="val 1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 rot="21410273">
            <a:off x="3659890" y="4956732"/>
            <a:ext cx="1542680" cy="3820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 descr="D:\Classes\5700\assets\Email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4" y="3104519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 flipH="1">
            <a:off x="235709" y="4721830"/>
            <a:ext cx="2249047" cy="966610"/>
            <a:chOff x="1219200" y="4876798"/>
            <a:chExt cx="5181605" cy="1384996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6378"/>
                <a:gd name="adj2" fmla="val -1246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76798"/>
              <a:ext cx="5181600" cy="136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Rendezvous Point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61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2.39593E-6 C 0.01162 -0.00277 0.02621 -0.00647 0.03732 -0.01202 C 0.04756 -0.01711 0.05659 -0.02544 0.06718 -0.02983 C 0.06978 -0.03214 0.07187 -0.03561 0.07465 -0.03792 C 0.07742 -0.04001 0.0809 -0.03977 0.08367 -0.04186 C 0.09253 -0.04833 0.09357 -0.05064 0.10312 -0.05365 C 0.10867 -0.05897 0.11492 -0.06174 0.121 -0.06568 C 0.1276 -0.07007 0.13315 -0.07516 0.14044 -0.0777 C 0.14669 -0.08325 0.15069 -0.08372 0.15833 -0.08557 C 0.17621 -0.08418 0.18801 -0.0821 0.20451 -0.0777 C 0.2085 -0.07655 0.21405 -0.07631 0.21787 -0.07354 C 0.23697 -0.06059 0.25468 -0.04718 0.27621 -0.04186 C 0.28367 -0.04255 0.29114 -0.04232 0.2986 -0.04371 C 0.30485 -0.04486 0.31162 -0.05018 0.31805 -0.0518 C 0.3302 -0.05504 0.35017 -0.05689 0.36128 -0.0636 C 0.37274 -0.07053 0.37083 -0.07123 0.38072 -0.07562 C 0.38558 -0.07793 0.39079 -0.07886 0.39565 -0.08163 C 0.40069 -0.08464 0.40103 -0.08603 0.40607 -0.08765 C 0.41215 -0.08973 0.41805 -0.09088 0.42395 -0.09343 C 0.43454 -0.10337 0.42673 -0.09736 0.45069 -0.10152 C 0.47395 -0.10569 0.49583 -0.10638 0.51944 -0.10754 C 0.52499 -0.10846 0.53037 -0.11147 0.53593 -0.11147 C 0.54965 -0.11147 0.56006 -0.10962 0.57326 -0.10754 C 0.58697 -0.10083 0.60346 -0.10222 0.61787 -0.09944 C 0.62499 -0.09644 0.63159 -0.09482 0.63888 -0.09343 C 0.64774 -0.08973 0.65694 -0.08903 0.66579 -0.08557 C 0.6743 -0.0821 0.68246 -0.07816 0.69114 -0.07562 C 0.7026 -0.06799 0.71596 -0.06568 0.72846 -0.0636 C 0.73992 -0.05897 0.72655 -0.06383 0.75086 -0.05966 C 0.7644 -0.05735 0.7776 -0.05018 0.79114 -0.04787 C 0.79826 -0.04463 0.80451 -0.04024 0.81197 -0.03792 C 0.81666 -0.03376 0.82065 -0.03307 0.82551 -0.02983 C 0.83593 -0.02266 0.82395 -0.02844 0.83437 -0.02405 C 0.83836 -0.0185 0.84149 -0.01942 0.84635 -0.01595 C 0.84947 -0.01364 0.85537 -0.00809 0.85537 -0.00809 C 0.86162 0.00463 0.85867 0.00047 0.86267 0.00579 " pathEditMode="relative" ptsTypes="fffffffffffffffffffffffffffffffffffA">
                                      <p:cBhvr>
                                        <p:cTn id="69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 animBg="1"/>
      <p:bldP spid="35" grpId="0" animBg="1"/>
      <p:bldP spid="4" grpId="0" build="p"/>
      <p:bldP spid="12" grpId="0" animBg="1"/>
      <p:bldP spid="13" grpId="0" animBg="1"/>
      <p:bldP spid="15" grpId="0" animBg="1"/>
      <p:bldP spid="37" grpId="0" animBg="1"/>
      <p:bldP spid="38" grpId="0" animBg="1"/>
      <p:bldP spid="39" grpId="0" animBg="1"/>
      <p:bldP spid="43" grpId="0" animBg="1"/>
      <p:bldP spid="5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 Secrecy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traditional mix networks, all traffic is encrypted using public/private </a:t>
            </a:r>
            <a:r>
              <a:rPr lang="en-US" dirty="0" err="1" smtClean="0"/>
              <a:t>keypairs</a:t>
            </a:r>
            <a:endParaRPr lang="en-US" dirty="0" smtClean="0"/>
          </a:p>
          <a:p>
            <a:r>
              <a:rPr lang="en-US" dirty="0" smtClean="0"/>
              <a:t>Problem: what happens if a private key is stolen?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>
                <a:solidFill>
                  <a:schemeClr val="accent1"/>
                </a:solidFill>
              </a:rPr>
              <a:t>future</a:t>
            </a:r>
            <a:r>
              <a:rPr lang="en-US" dirty="0" smtClean="0"/>
              <a:t> traffic can be observed and decrypted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past</a:t>
            </a:r>
            <a:r>
              <a:rPr lang="en-US" dirty="0" smtClean="0"/>
              <a:t> traffic has been logged, it can also be decrypted</a:t>
            </a:r>
          </a:p>
          <a:p>
            <a:r>
              <a:rPr lang="en-US" dirty="0" smtClean="0"/>
              <a:t>Tor implements Perfect Forward Secrecy (PFC)</a:t>
            </a:r>
          </a:p>
          <a:p>
            <a:pPr lvl="1"/>
            <a:r>
              <a:rPr lang="en-US" dirty="0" smtClean="0"/>
              <a:t>The client negotiates a new public key pair with each relay</a:t>
            </a:r>
          </a:p>
          <a:p>
            <a:pPr lvl="1"/>
            <a:r>
              <a:rPr lang="en-US" dirty="0" smtClean="0"/>
              <a:t>Original </a:t>
            </a:r>
            <a:r>
              <a:rPr lang="en-US" dirty="0" err="1" smtClean="0"/>
              <a:t>keypairs</a:t>
            </a:r>
            <a:r>
              <a:rPr lang="en-US" dirty="0" smtClean="0"/>
              <a:t> are only used for signatures</a:t>
            </a:r>
          </a:p>
          <a:p>
            <a:pPr lvl="2"/>
            <a:r>
              <a:rPr lang="en-US" dirty="0" smtClean="0"/>
              <a:t>i.e. to verify the authenticity of messages</a:t>
            </a:r>
          </a:p>
        </p:txBody>
      </p:sp>
      <p:pic>
        <p:nvPicPr>
          <p:cNvPr id="5" name="Picture 3" descr="D:\Classes\5700\assets\Tor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24" y="95536"/>
            <a:ext cx="1484147" cy="11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 flipH="1">
            <a:off x="1009921" y="1705969"/>
            <a:ext cx="7438015" cy="2320118"/>
            <a:chOff x="1219200" y="4876799"/>
            <a:chExt cx="5181600" cy="1384995"/>
          </a:xfrm>
        </p:grpSpPr>
        <p:sp>
          <p:nvSpPr>
            <p:cNvPr id="7" name="Rectangular Callout 6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213"/>
                <a:gd name="adj2" fmla="val 45429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321" y="5007150"/>
              <a:ext cx="4896385" cy="108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An</a:t>
              </a:r>
              <a:r>
                <a:rPr kumimoji="0" lang="en-US" sz="2800" b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attacker who compromises a private key can still eavesdrop on future traffic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800" kern="0" baseline="0" dirty="0" smtClean="0">
                  <a:solidFill>
                    <a:sysClr val="window" lastClr="FFFFFF"/>
                  </a:solidFill>
                </a:rPr>
                <a:t>… but past traffic is encrypted with </a:t>
              </a:r>
              <a:r>
                <a:rPr lang="en-US" sz="2800" kern="0" baseline="0" dirty="0" smtClean="0">
                  <a:solidFill>
                    <a:schemeClr val="accent1"/>
                  </a:solidFill>
                </a:rPr>
                <a:t>ephemeral</a:t>
              </a:r>
              <a:r>
                <a:rPr lang="en-US" sz="2800" kern="0" baseline="0" dirty="0" smtClean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baseline="0" dirty="0" err="1" smtClean="0">
                  <a:solidFill>
                    <a:sysClr val="window" lastClr="FFFFFF"/>
                  </a:solidFill>
                </a:rPr>
                <a:t>keypairs</a:t>
              </a:r>
              <a:r>
                <a:rPr lang="en-US" sz="2800" kern="0" baseline="0" dirty="0" smtClean="0">
                  <a:solidFill>
                    <a:sysClr val="window" lastClr="FFFFFF"/>
                  </a:solidFill>
                </a:rPr>
                <a:t> that are not stored</a:t>
              </a:r>
              <a:endPara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challenges?</a:t>
            </a:r>
          </a:p>
          <a:p>
            <a:pPr lvl="1"/>
            <a:r>
              <a:rPr lang="en-US" dirty="0" smtClean="0"/>
              <a:t>Performance </a:t>
            </a:r>
          </a:p>
          <a:p>
            <a:pPr lvl="1"/>
            <a:r>
              <a:rPr lang="en-US" dirty="0" smtClean="0"/>
              <a:t>Scalability </a:t>
            </a:r>
          </a:p>
          <a:p>
            <a:pPr lvl="1"/>
            <a:r>
              <a:rPr lang="en-US" dirty="0" smtClean="0"/>
              <a:t>Resourceful adversaries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Alternatives to Tor?</a:t>
            </a:r>
          </a:p>
          <a:p>
            <a:pPr lvl="1"/>
            <a:r>
              <a:rPr lang="en-US" dirty="0" smtClean="0"/>
              <a:t>Peer-to-peer structures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watermarking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Steganography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Covert channels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Anonymous communication</a:t>
            </a:r>
          </a:p>
          <a:p>
            <a:r>
              <a:rPr lang="en-US" dirty="0"/>
              <a:t>Protocol obfuscation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slides, content, or pictures are borrowed from the following resources, and some pictures are obtained through Google search without being </a:t>
            </a:r>
            <a:r>
              <a:rPr lang="en-US" sz="2400" dirty="0" smtClean="0"/>
              <a:t>referenced </a:t>
            </a:r>
            <a:r>
              <a:rPr lang="en-US" sz="2400" dirty="0" smtClean="0"/>
              <a:t>below:</a:t>
            </a:r>
          </a:p>
          <a:p>
            <a:r>
              <a:rPr lang="en-US" sz="1800" dirty="0" smtClean="0"/>
              <a:t>Most of the slides borrowed (with some changes) from </a:t>
            </a:r>
            <a:r>
              <a:rPr lang="en-US" sz="1800" dirty="0"/>
              <a:t>Prof. Christo </a:t>
            </a:r>
            <a:r>
              <a:rPr lang="en-US" sz="1800" dirty="0" smtClean="0"/>
              <a:t>Wilson’s presentation in</a:t>
            </a:r>
            <a:r>
              <a:rPr lang="en-US" sz="1800" dirty="0"/>
              <a:t> </a:t>
            </a:r>
            <a:r>
              <a:rPr lang="en-US" sz="1800" dirty="0" smtClean="0">
                <a:hlinkClick r:id="rId2"/>
              </a:rPr>
              <a:t>NEU CS4700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Bottomline</a:t>
            </a:r>
            <a:r>
              <a:rPr lang="en-US" dirty="0" smtClean="0"/>
              <a:t>: Anonymity is </a:t>
            </a:r>
            <a:r>
              <a:rPr lang="en-US" dirty="0" smtClean="0">
                <a:solidFill>
                  <a:srgbClr val="FF6600"/>
                </a:solidFill>
              </a:rPr>
              <a:t>not </a:t>
            </a:r>
            <a:r>
              <a:rPr lang="en-US" dirty="0" smtClean="0"/>
              <a:t>for criminals only!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It’s </a:t>
            </a:r>
            <a:r>
              <a:rPr lang="en-US" dirty="0" smtClean="0">
                <a:solidFill>
                  <a:srgbClr val="FF6600"/>
                </a:solidFill>
              </a:rPr>
              <a:t>Hard</a:t>
            </a:r>
            <a:r>
              <a:rPr lang="en-US" dirty="0" smtClean="0"/>
              <a:t> to be Anonymous!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</a:t>
            </a:r>
            <a:r>
              <a:rPr lang="en-US" dirty="0" smtClean="0">
                <a:solidFill>
                  <a:srgbClr val="FF6600"/>
                </a:solidFill>
              </a:rPr>
              <a:t>network location </a:t>
            </a:r>
            <a:r>
              <a:rPr lang="en-US" dirty="0" smtClean="0"/>
              <a:t>(IP address) </a:t>
            </a:r>
            <a:r>
              <a:rPr lang="en-US" dirty="0"/>
              <a:t>can be linked directly to you</a:t>
            </a:r>
          </a:p>
          <a:p>
            <a:pPr lvl="1"/>
            <a:r>
              <a:rPr lang="en-US" dirty="0"/>
              <a:t>ISPs store communications records</a:t>
            </a:r>
          </a:p>
          <a:p>
            <a:pPr lvl="1"/>
            <a:r>
              <a:rPr lang="en-US" dirty="0"/>
              <a:t>Usually for several years (Data Retention Laws)</a:t>
            </a:r>
          </a:p>
          <a:p>
            <a:pPr lvl="1"/>
            <a:r>
              <a:rPr lang="en-US" dirty="0"/>
              <a:t>Law enforcement can subpoena these records</a:t>
            </a:r>
          </a:p>
          <a:p>
            <a:r>
              <a:rPr lang="en-US" dirty="0"/>
              <a:t>Your </a:t>
            </a:r>
            <a:r>
              <a:rPr lang="en-US" dirty="0" smtClean="0">
                <a:solidFill>
                  <a:srgbClr val="FF6600"/>
                </a:solidFill>
              </a:rPr>
              <a:t>application </a:t>
            </a:r>
            <a:r>
              <a:rPr lang="en-US" dirty="0" smtClean="0"/>
              <a:t>is </a:t>
            </a:r>
            <a:r>
              <a:rPr lang="en-US" dirty="0"/>
              <a:t>being tracked</a:t>
            </a:r>
          </a:p>
          <a:p>
            <a:pPr lvl="1"/>
            <a:r>
              <a:rPr lang="en-US" dirty="0"/>
              <a:t>Cookies, Flash cookies, E-Tags, HTML5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Centralized services like Skype, Google voice</a:t>
            </a:r>
            <a:endParaRPr lang="en-US" dirty="0"/>
          </a:p>
          <a:p>
            <a:pPr lvl="1"/>
            <a:r>
              <a:rPr lang="en-US" dirty="0"/>
              <a:t>Browser fingerprinting</a:t>
            </a:r>
          </a:p>
          <a:p>
            <a:r>
              <a:rPr lang="en-US" dirty="0"/>
              <a:t>Your </a:t>
            </a:r>
            <a:r>
              <a:rPr lang="en-US" dirty="0">
                <a:solidFill>
                  <a:srgbClr val="FF6600"/>
                </a:solidFill>
              </a:rPr>
              <a:t>activities</a:t>
            </a:r>
            <a:r>
              <a:rPr lang="en-US" dirty="0"/>
              <a:t> can be used to identify you</a:t>
            </a:r>
          </a:p>
          <a:p>
            <a:pPr lvl="1"/>
            <a:r>
              <a:rPr lang="en-US" dirty="0"/>
              <a:t>Unique websites and apps that you use</a:t>
            </a:r>
          </a:p>
          <a:p>
            <a:pPr lvl="1"/>
            <a:r>
              <a:rPr lang="en-US" dirty="0"/>
              <a:t>Types of links that you click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It’s </a:t>
            </a:r>
            <a:r>
              <a:rPr lang="en-US" dirty="0">
                <a:solidFill>
                  <a:srgbClr val="FF6600"/>
                </a:solidFill>
              </a:rPr>
              <a:t>Hard</a:t>
            </a:r>
            <a:r>
              <a:rPr lang="en-US" dirty="0"/>
              <a:t> to be Anonymous!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</a:t>
            </a:r>
            <a:r>
              <a:rPr lang="en-US" dirty="0" smtClean="0">
                <a:solidFill>
                  <a:srgbClr val="FF6600"/>
                </a:solidFill>
              </a:rPr>
              <a:t>Internet access point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wiretapped </a:t>
            </a:r>
          </a:p>
          <a:p>
            <a:pPr lvl="1"/>
            <a:r>
              <a:rPr lang="en-US" dirty="0"/>
              <a:t>Wireless traffic can be trivially intercepted</a:t>
            </a:r>
          </a:p>
          <a:p>
            <a:pPr lvl="2"/>
            <a:r>
              <a:rPr lang="en-US" dirty="0" err="1"/>
              <a:t>Airsnort</a:t>
            </a:r>
            <a:r>
              <a:rPr lang="en-US" dirty="0"/>
              <a:t>, </a:t>
            </a:r>
            <a:r>
              <a:rPr lang="en-US" dirty="0" err="1"/>
              <a:t>Firesheep</a:t>
            </a:r>
            <a:r>
              <a:rPr lang="en-US" dirty="0"/>
              <a:t>, etc.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Cellular traffic!</a:t>
            </a:r>
          </a:p>
          <a:p>
            <a:pPr lvl="2"/>
            <a:r>
              <a:rPr lang="en-US" dirty="0"/>
              <a:t>Encryption helps, if it’s strong</a:t>
            </a:r>
          </a:p>
          <a:p>
            <a:pPr lvl="3"/>
            <a:r>
              <a:rPr lang="en-US" dirty="0"/>
              <a:t>WEP and WPA are both vulnerable!</a:t>
            </a:r>
          </a:p>
          <a:p>
            <a:pPr lvl="1"/>
            <a:r>
              <a:rPr lang="en-US" dirty="0"/>
              <a:t>Tier 1 ASs and IXPs are compromised</a:t>
            </a:r>
          </a:p>
          <a:p>
            <a:pPr lvl="2"/>
            <a:r>
              <a:rPr lang="en-US" dirty="0"/>
              <a:t>NSA, GCHQ, “5 Eyes”</a:t>
            </a:r>
          </a:p>
          <a:p>
            <a:pPr lvl="2"/>
            <a:r>
              <a:rPr lang="en-US" dirty="0"/>
              <a:t>~1% of all Internet traffic</a:t>
            </a:r>
          </a:p>
          <a:p>
            <a:pPr lvl="2"/>
            <a:r>
              <a:rPr lang="en-US" dirty="0"/>
              <a:t>Focus on </a:t>
            </a:r>
            <a:r>
              <a:rPr lang="en-US" dirty="0">
                <a:solidFill>
                  <a:schemeClr val="accent1"/>
                </a:solidFill>
              </a:rPr>
              <a:t>encrypted</a:t>
            </a:r>
            <a:r>
              <a:rPr lang="en-US" dirty="0"/>
              <a:t> traffic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to Protect at All Layers!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5" descr="tcpipstac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8" r="-27928"/>
          <a:stretch>
            <a:fillRect/>
          </a:stretch>
        </p:blipFill>
        <p:spPr>
          <a:xfrm>
            <a:off x="-1260087" y="1600200"/>
            <a:ext cx="7531138" cy="41418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69439" y="1600200"/>
            <a:ext cx="4034701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Challenge: </a:t>
            </a:r>
          </a:p>
          <a:p>
            <a:pPr marL="0" indent="0">
              <a:buNone/>
            </a:pPr>
            <a:r>
              <a:rPr lang="en-US" dirty="0" smtClean="0"/>
              <a:t>Maintain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4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2387</Words>
  <Application>Microsoft Macintosh PowerPoint</Application>
  <PresentationFormat>On-screen Show (4:3)</PresentationFormat>
  <Paragraphs>483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Information Hiding: Anonymous Communication</vt:lpstr>
      <vt:lpstr>Classes of Information Hiding</vt:lpstr>
      <vt:lpstr>Definition</vt:lpstr>
      <vt:lpstr>Why be Anonymous?</vt:lpstr>
      <vt:lpstr>Why be Anonymous?</vt:lpstr>
      <vt:lpstr>PowerPoint Presentation</vt:lpstr>
      <vt:lpstr>But, It’s Hard to be Anonymous!</vt:lpstr>
      <vt:lpstr>But, It’s Hard to be Anonymous!</vt:lpstr>
      <vt:lpstr>You Have to Protect at All Layers!</vt:lpstr>
      <vt:lpstr>Definitions </vt:lpstr>
      <vt:lpstr>Types of Anonymity </vt:lpstr>
      <vt:lpstr>Properties </vt:lpstr>
      <vt:lpstr>Quantifying Anonymity</vt:lpstr>
      <vt:lpstr>PowerPoint Presentation</vt:lpstr>
      <vt:lpstr>Anonymity Systems</vt:lpstr>
      <vt:lpstr>Crypto (SSL)</vt:lpstr>
      <vt:lpstr>Anonymizing Proxies</vt:lpstr>
      <vt:lpstr>Anonymizing VPNs</vt:lpstr>
      <vt:lpstr>Using Content to Deanonymize</vt:lpstr>
      <vt:lpstr>Data To Protect</vt:lpstr>
      <vt:lpstr>Some Crypto Background </vt:lpstr>
      <vt:lpstr>Crypto Algorithms</vt:lpstr>
      <vt:lpstr>Symmetric Key Crypto</vt:lpstr>
      <vt:lpstr>Public Key Crypto</vt:lpstr>
      <vt:lpstr>Public Key Crypto in Action</vt:lpstr>
      <vt:lpstr>Crowds</vt:lpstr>
      <vt:lpstr>Crowds</vt:lpstr>
      <vt:lpstr>Crowds Example</vt:lpstr>
      <vt:lpstr>Anonymity in Crowds</vt:lpstr>
      <vt:lpstr>Anonymity in Crowds</vt:lpstr>
      <vt:lpstr>Anonymity in Crowds</vt:lpstr>
      <vt:lpstr>Anonymity in Crowds</vt:lpstr>
      <vt:lpstr>Other Implementation Details</vt:lpstr>
      <vt:lpstr>Summary of Crowds</vt:lpstr>
      <vt:lpstr>Mixes</vt:lpstr>
      <vt:lpstr>Mix Networks</vt:lpstr>
      <vt:lpstr>Mix Proxies and Onion Routing</vt:lpstr>
      <vt:lpstr>Another View of Encrypted Paths</vt:lpstr>
      <vt:lpstr>Return Traffic</vt:lpstr>
      <vt:lpstr>Traffic Mixing</vt:lpstr>
      <vt:lpstr>Dummy / Cover Traffic</vt:lpstr>
      <vt:lpstr>Tor</vt:lpstr>
      <vt:lpstr>Tor: The 2nd Generation Onion Router</vt:lpstr>
      <vt:lpstr>Deployment and Statistics</vt:lpstr>
      <vt:lpstr>Celebrities Use Tor</vt:lpstr>
      <vt:lpstr>How Do You Use Tor?</vt:lpstr>
      <vt:lpstr>Selecting Relays</vt:lpstr>
      <vt:lpstr>Attacks Against Tor Circuits</vt:lpstr>
      <vt:lpstr>Predecessor Attack</vt:lpstr>
      <vt:lpstr>Guard Relays</vt:lpstr>
      <vt:lpstr>Hidden Services</vt:lpstr>
      <vt:lpstr>Hidden Service Example</vt:lpstr>
      <vt:lpstr>Perfect Forward Secrecy</vt:lpstr>
      <vt:lpstr>Discussion</vt:lpstr>
      <vt:lpstr>Classes of Information Hiding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97</cp:revision>
  <dcterms:created xsi:type="dcterms:W3CDTF">2015-01-19T05:51:49Z</dcterms:created>
  <dcterms:modified xsi:type="dcterms:W3CDTF">2015-02-07T21:39:30Z</dcterms:modified>
</cp:coreProperties>
</file>