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804" r:id="rId1"/>
  </p:sldMasterIdLst>
  <p:notesMasterIdLst>
    <p:notesMasterId r:id="rId57"/>
  </p:notesMasterIdLst>
  <p:handoutMasterIdLst>
    <p:handoutMasterId r:id="rId58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334" r:id="rId11"/>
    <p:sldId id="414" r:id="rId12"/>
    <p:sldId id="336" r:id="rId13"/>
    <p:sldId id="265" r:id="rId14"/>
    <p:sldId id="337" r:id="rId15"/>
    <p:sldId id="456" r:id="rId16"/>
    <p:sldId id="457" r:id="rId17"/>
    <p:sldId id="266" r:id="rId18"/>
    <p:sldId id="340" r:id="rId19"/>
    <p:sldId id="416" r:id="rId20"/>
    <p:sldId id="417" r:id="rId21"/>
    <p:sldId id="425" r:id="rId22"/>
    <p:sldId id="419" r:id="rId23"/>
    <p:sldId id="420" r:id="rId24"/>
    <p:sldId id="273" r:id="rId25"/>
    <p:sldId id="338" r:id="rId26"/>
    <p:sldId id="395" r:id="rId27"/>
    <p:sldId id="394" r:id="rId28"/>
    <p:sldId id="397" r:id="rId29"/>
    <p:sldId id="398" r:id="rId30"/>
    <p:sldId id="275" r:id="rId31"/>
    <p:sldId id="396" r:id="rId32"/>
    <p:sldId id="280" r:id="rId33"/>
    <p:sldId id="281" r:id="rId34"/>
    <p:sldId id="362" r:id="rId35"/>
    <p:sldId id="283" r:id="rId36"/>
    <p:sldId id="401" r:id="rId37"/>
    <p:sldId id="407" r:id="rId38"/>
    <p:sldId id="404" r:id="rId39"/>
    <p:sldId id="402" r:id="rId40"/>
    <p:sldId id="447" r:id="rId41"/>
    <p:sldId id="345" r:id="rId42"/>
    <p:sldId id="406" r:id="rId43"/>
    <p:sldId id="363" r:id="rId44"/>
    <p:sldId id="442" r:id="rId45"/>
    <p:sldId id="364" r:id="rId46"/>
    <p:sldId id="446" r:id="rId47"/>
    <p:sldId id="408" r:id="rId48"/>
    <p:sldId id="409" r:id="rId49"/>
    <p:sldId id="365" r:id="rId50"/>
    <p:sldId id="443" r:id="rId51"/>
    <p:sldId id="366" r:id="rId52"/>
    <p:sldId id="444" r:id="rId53"/>
    <p:sldId id="448" r:id="rId54"/>
    <p:sldId id="445" r:id="rId55"/>
    <p:sldId id="46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1457-BE10-7945-ADFF-991FC221525E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F68A-8AF6-DA4B-B607-536FC70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8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9051-1D39-1547-8880-42B5A4D40EA2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8A12A-964E-6245-889F-A5265D50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359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Repressistan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Imititiating</a:t>
            </a:r>
            <a:r>
              <a:rPr lang="en-US" dirty="0" smtClean="0"/>
              <a:t> is hard, lets find things that are </a:t>
            </a:r>
            <a:r>
              <a:rPr lang="en-US" dirty="0" err="1" smtClean="0"/>
              <a:t>alreafy</a:t>
            </a:r>
            <a:r>
              <a:rPr lang="en-US" baseline="0" dirty="0" smtClean="0"/>
              <a:t> popular, and already have channels to </a:t>
            </a:r>
            <a:r>
              <a:rPr lang="en-US" baseline="0" dirty="0" err="1" smtClean="0"/>
              <a:t>outisde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repressistan</a:t>
            </a:r>
            <a:r>
              <a:rPr lang="en-US" baseline="0" dirty="0" smtClean="0"/>
              <a:t>. What could that pipe be? We have lots of candidates, 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cloud, video streaming. __&gt; </a:t>
            </a:r>
            <a:r>
              <a:rPr lang="en-US" baseline="0" dirty="0" err="1" smtClean="0"/>
              <a:t>titile</a:t>
            </a:r>
            <a:r>
              <a:rPr lang="en-US" baseline="0" dirty="0" smtClean="0"/>
              <a:t> they don’t block the, because collateral damage. How do we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previous </a:t>
            </a:r>
            <a:r>
              <a:rPr lang="en-US" baseline="0" dirty="0" err="1" smtClean="0"/>
              <a:t>attemps</a:t>
            </a:r>
            <a:r>
              <a:rPr lang="en-US" baseline="0" dirty="0" smtClean="0"/>
              <a:t> based on making your own tunnel, lets find an existing tunnel</a:t>
            </a:r>
          </a:p>
          <a:p>
            <a:r>
              <a:rPr lang="en-US" baseline="0" dirty="0" smtClean="0"/>
              <a:t>It’s </a:t>
            </a:r>
            <a:r>
              <a:rPr lang="en-US" baseline="0" dirty="0" err="1" smtClean="0"/>
              <a:t>indistiniguishable</a:t>
            </a:r>
            <a:r>
              <a:rPr lang="en-US" baseline="0" dirty="0" smtClean="0"/>
              <a:t> from real torrent, because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real tunnel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Circm</a:t>
            </a:r>
            <a:r>
              <a:rPr lang="en-US" dirty="0" smtClean="0"/>
              <a:t> systems</a:t>
            </a:r>
            <a:r>
              <a:rPr lang="en-US" baseline="0" dirty="0" smtClean="0"/>
              <a:t> design new protocols that work as tunnels to exchange data between </a:t>
            </a:r>
            <a:r>
              <a:rPr lang="en-US" baseline="0" dirty="0" err="1" smtClean="0"/>
              <a:t>cens</a:t>
            </a:r>
            <a:r>
              <a:rPr lang="en-US" baseline="0" dirty="0" smtClean="0"/>
              <a:t> users and blocked destinations. </a:t>
            </a:r>
          </a:p>
          <a:p>
            <a:r>
              <a:rPr lang="en-US" baseline="0" dirty="0" smtClean="0"/>
              <a:t>However, these tunnels are detected and compromised after some time, so they need to frequently improve/complicate themselves.</a:t>
            </a:r>
          </a:p>
          <a:p>
            <a:r>
              <a:rPr lang="en-US" baseline="0" dirty="0" smtClean="0"/>
              <a:t>However, there are already tunnels used for other </a:t>
            </a:r>
            <a:r>
              <a:rPr lang="en-US" baseline="0" dirty="0" err="1" smtClean="0"/>
              <a:t>communicatiosn</a:t>
            </a:r>
            <a:r>
              <a:rPr lang="en-US" baseline="0" dirty="0" smtClean="0"/>
              <a:t>, such as </a:t>
            </a:r>
            <a:r>
              <a:rPr lang="en-US" baseline="0" dirty="0" err="1" smtClean="0"/>
              <a:t>voip</a:t>
            </a:r>
            <a:r>
              <a:rPr lang="en-US" baseline="0" dirty="0" smtClean="0"/>
              <a:t>… that are not blocked, and are used to exchange other types of </a:t>
            </a:r>
            <a:r>
              <a:rPr lang="en-US" baseline="0" dirty="0" err="1" smtClean="0"/>
              <a:t>informmation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Why not using these Tunnels to exchange </a:t>
            </a:r>
            <a:r>
              <a:rPr lang="en-US" baseline="0" dirty="0" err="1" smtClean="0"/>
              <a:t>circumvtion</a:t>
            </a:r>
            <a:r>
              <a:rPr lang="en-US" baseline="0" dirty="0" smtClean="0"/>
              <a:t>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4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Circm</a:t>
            </a:r>
            <a:r>
              <a:rPr lang="en-US" dirty="0" smtClean="0"/>
              <a:t> systems</a:t>
            </a:r>
            <a:r>
              <a:rPr lang="en-US" baseline="0" dirty="0" smtClean="0"/>
              <a:t> design new protocols that work as tunnels to exchange data between </a:t>
            </a:r>
            <a:r>
              <a:rPr lang="en-US" baseline="0" dirty="0" err="1" smtClean="0"/>
              <a:t>cens</a:t>
            </a:r>
            <a:r>
              <a:rPr lang="en-US" baseline="0" dirty="0" smtClean="0"/>
              <a:t> users and blocked destinations. </a:t>
            </a:r>
          </a:p>
          <a:p>
            <a:r>
              <a:rPr lang="en-US" baseline="0" dirty="0" smtClean="0"/>
              <a:t>However, these tunnels are detected and compromised after some time, so they need to frequently improve/complicate themselves.</a:t>
            </a:r>
          </a:p>
          <a:p>
            <a:r>
              <a:rPr lang="en-US" baseline="0" dirty="0" smtClean="0"/>
              <a:t>However, there are already tunnels used for other </a:t>
            </a:r>
            <a:r>
              <a:rPr lang="en-US" baseline="0" dirty="0" err="1" smtClean="0"/>
              <a:t>communicatiosn</a:t>
            </a:r>
            <a:r>
              <a:rPr lang="en-US" baseline="0" dirty="0" smtClean="0"/>
              <a:t>, such as </a:t>
            </a:r>
            <a:r>
              <a:rPr lang="en-US" baseline="0" dirty="0" err="1" smtClean="0"/>
              <a:t>voip</a:t>
            </a:r>
            <a:r>
              <a:rPr lang="en-US" baseline="0" dirty="0" smtClean="0"/>
              <a:t>… that are not blocked, and are used to exchange other types of </a:t>
            </a:r>
            <a:r>
              <a:rPr lang="en-US" baseline="0" dirty="0" err="1" smtClean="0"/>
              <a:t>informmation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Why not using these Tunnels to exchange </a:t>
            </a:r>
            <a:r>
              <a:rPr lang="en-US" baseline="0" dirty="0" err="1" smtClean="0"/>
              <a:t>circumvtion</a:t>
            </a:r>
            <a:r>
              <a:rPr lang="en-US" baseline="0" dirty="0" smtClean="0"/>
              <a:t>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Imititiating</a:t>
            </a:r>
            <a:r>
              <a:rPr lang="en-US" dirty="0" smtClean="0"/>
              <a:t> is hard, lets find things that are </a:t>
            </a:r>
            <a:r>
              <a:rPr lang="en-US" dirty="0" err="1" smtClean="0"/>
              <a:t>alreafy</a:t>
            </a:r>
            <a:r>
              <a:rPr lang="en-US" baseline="0" dirty="0" smtClean="0"/>
              <a:t> popular, and already have channels to </a:t>
            </a:r>
            <a:r>
              <a:rPr lang="en-US" baseline="0" dirty="0" err="1" smtClean="0"/>
              <a:t>outisde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repressistan</a:t>
            </a:r>
            <a:r>
              <a:rPr lang="en-US" baseline="0" dirty="0" smtClean="0"/>
              <a:t>. What could that pipe be? We have lots of candidates, 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cloud, video streaming. __&gt; </a:t>
            </a:r>
            <a:r>
              <a:rPr lang="en-US" baseline="0" dirty="0" err="1" smtClean="0"/>
              <a:t>titile</a:t>
            </a:r>
            <a:r>
              <a:rPr lang="en-US" baseline="0" dirty="0" smtClean="0"/>
              <a:t> they don’t block the, because collateral damage. How do we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previous </a:t>
            </a:r>
            <a:r>
              <a:rPr lang="en-US" baseline="0" dirty="0" err="1" smtClean="0"/>
              <a:t>attemps</a:t>
            </a:r>
            <a:r>
              <a:rPr lang="en-US" baseline="0" dirty="0" smtClean="0"/>
              <a:t> based on making your own tunnel, lets find an existing tunnel</a:t>
            </a:r>
          </a:p>
          <a:p>
            <a:r>
              <a:rPr lang="en-US" baseline="0" dirty="0" smtClean="0"/>
              <a:t>It’s </a:t>
            </a:r>
            <a:r>
              <a:rPr lang="en-US" baseline="0" dirty="0" err="1" smtClean="0"/>
              <a:t>indistiniguishable</a:t>
            </a:r>
            <a:r>
              <a:rPr lang="en-US" baseline="0" dirty="0" smtClean="0"/>
              <a:t> from real torrent, because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real tunnel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Infranet</a:t>
            </a:r>
            <a:r>
              <a:rPr lang="en-US" dirty="0" smtClean="0"/>
              <a:t>: its operation is not independent</a:t>
            </a:r>
            <a:r>
              <a:rPr lang="en-US" baseline="0" dirty="0" smtClean="0"/>
              <a:t> of network entities. </a:t>
            </a:r>
            <a:endParaRPr lang="en-US" dirty="0" smtClean="0"/>
          </a:p>
          <a:p>
            <a:r>
              <a:rPr lang="en-US" dirty="0" smtClean="0"/>
              <a:t>Collage: it is not in the </a:t>
            </a:r>
            <a:r>
              <a:rPr lang="en-US" dirty="0" err="1" smtClean="0"/>
              <a:t>applciation</a:t>
            </a:r>
            <a:r>
              <a:rPr lang="en-US" dirty="0" smtClean="0"/>
              <a:t> layer (hence, high latency)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35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BOXES around layers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5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Spectrum of censorship techniques </a:t>
            </a:r>
          </a:p>
          <a:p>
            <a:endParaRPr lang="en-US" dirty="0" smtClean="0"/>
          </a:p>
          <a:p>
            <a:r>
              <a:rPr lang="en-US" dirty="0" smtClean="0"/>
              <a:t>Exhaust the censors resources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8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classifiers (fuzzy clustering)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6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complex</a:t>
            </a:r>
            <a:r>
              <a:rPr lang="en-US" baseline="0" dirty="0" smtClean="0"/>
              <a:t> network of proxies </a:t>
            </a:r>
          </a:p>
          <a:p>
            <a:r>
              <a:rPr lang="en-US" baseline="0" dirty="0" smtClean="0"/>
              <a:t>+ add survivability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7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Regain, reclaim, restore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Repressistan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3F6D-7C6A-5341-B4C2-6BFC6963B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3F6D-7C6A-5341-B4C2-6BFC6963B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blue for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skype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others red. Circle users on the top. Tor link not red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the list</a:t>
            </a:r>
          </a:p>
          <a:p>
            <a:endParaRPr lang="en-US" dirty="0" smtClean="0"/>
          </a:p>
          <a:p>
            <a:r>
              <a:rPr lang="en-US" dirty="0" smtClean="0"/>
              <a:t>Bugs, implementation quirks, …</a:t>
            </a:r>
          </a:p>
          <a:p>
            <a:r>
              <a:rPr lang="en-US" dirty="0" smtClean="0"/>
              <a:t>Mention</a:t>
            </a:r>
            <a:r>
              <a:rPr lang="en-US" baseline="0" dirty="0" smtClean="0"/>
              <a:t> lessons from other </a:t>
            </a:r>
            <a:r>
              <a:rPr lang="en-US" baseline="0" dirty="0" err="1" smtClean="0"/>
              <a:t>fileds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3F6D-7C6A-5341-B4C2-6BFC6963B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not only need to mimic all the details and dynamic dependencies</a:t>
            </a:r>
            <a:r>
              <a:rPr lang="en-US" baseline="0" dirty="0" smtClean="0"/>
              <a:t> and behavior, but we should also </a:t>
            </a:r>
            <a:r>
              <a:rPr lang="en-US" baseline="0" dirty="0" err="1" smtClean="0"/>
              <a:t>imitat</a:t>
            </a:r>
            <a:r>
              <a:rPr lang="en-US" baseline="0" dirty="0" smtClean="0"/>
              <a:t> a specific </a:t>
            </a:r>
            <a:r>
              <a:rPr lang="en-US" baseline="0" dirty="0" err="1" smtClean="0"/>
              <a:t>imple</a:t>
            </a:r>
            <a:endParaRPr lang="en-US" baseline="0" dirty="0" smtClean="0"/>
          </a:p>
          <a:p>
            <a:r>
              <a:rPr lang="en-US" baseline="0" dirty="0" err="1" smtClean="0"/>
              <a:t>Lessones</a:t>
            </a:r>
            <a:r>
              <a:rPr lang="en-US" baseline="0" dirty="0" smtClean="0"/>
              <a:t> learned in other areas of 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8A12A-964E-6245-889F-A5265D507A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2D4F-84B4-6945-BEAD-EF69AF5A30BB}" type="datetime1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03B6-9EB6-124C-9DCC-DA462DF73E5F}" type="datetime1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64CC-59F4-DD44-A06C-D44768E3EA6F}" type="datetime1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27A6-F118-1445-85A2-E12692AF6ED5}" type="datetime1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E93-5A51-394A-8DCC-2B414F35A28D}" type="datetime1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F24-4118-6540-9608-18C86D71CDF9}" type="datetime1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4B43-A479-7C4D-89E2-3D46A50585BC}" type="datetime1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A8B-45A2-A143-A3A6-2C0F85367F5E}" type="datetime1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B043-BA0F-7642-8420-92A05366610C}" type="datetime1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A951-B9C0-3047-929C-A55D3956EBB6}" type="datetime1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8B0D-98F3-AC45-97EE-7D7C370D7887}" type="datetime1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039F-164E-DC4E-92E4-0DCDD50A2527}" type="datetime1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CCAD-8032-864E-98AA-654F9FA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6" r:id="rId2"/>
    <p:sldLayoutId id="2147484807" r:id="rId3"/>
    <p:sldLayoutId id="2147484808" r:id="rId4"/>
    <p:sldLayoutId id="2147484809" r:id="rId5"/>
    <p:sldLayoutId id="2147484810" r:id="rId6"/>
    <p:sldLayoutId id="2147484811" r:id="rId7"/>
    <p:sldLayoutId id="2147484812" r:id="rId8"/>
    <p:sldLayoutId id="2147484813" r:id="rId9"/>
    <p:sldLayoutId id="2147484814" r:id="rId10"/>
    <p:sldLayoutId id="214748481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6.jp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gif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4" Type="http://schemas.openxmlformats.org/officeDocument/2006/relationships/image" Target="../media/image20.png"/><Relationship Id="rId5" Type="http://schemas.openxmlformats.org/officeDocument/2006/relationships/image" Target="../media/image5.jpg"/><Relationship Id="rId6" Type="http://schemas.openxmlformats.org/officeDocument/2006/relationships/image" Target="../media/image14.png"/><Relationship Id="rId7" Type="http://schemas.openxmlformats.org/officeDocument/2006/relationships/image" Target="../media/image23.PNG"/><Relationship Id="rId8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19.jpe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7.gif"/><Relationship Id="rId5" Type="http://schemas.openxmlformats.org/officeDocument/2006/relationships/image" Target="../media/image31.emf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35.jpeg"/><Relationship Id="rId7" Type="http://schemas.openxmlformats.org/officeDocument/2006/relationships/image" Target="../media/image36.jpeg"/><Relationship Id="rId8" Type="http://schemas.openxmlformats.org/officeDocument/2006/relationships/image" Target="../media/image37.png"/><Relationship Id="rId9" Type="http://schemas.openxmlformats.org/officeDocument/2006/relationships/image" Target="../media/image1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35.jpeg"/><Relationship Id="rId7" Type="http://schemas.openxmlformats.org/officeDocument/2006/relationships/image" Target="../media/image36.jpeg"/><Relationship Id="rId8" Type="http://schemas.openxmlformats.org/officeDocument/2006/relationships/image" Target="../media/image37.png"/><Relationship Id="rId9" Type="http://schemas.openxmlformats.org/officeDocument/2006/relationships/image" Target="../media/image1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Censorship Resistance: </a:t>
            </a:r>
            <a:br>
              <a:rPr lang="en-US" sz="5400" dirty="0" smtClean="0"/>
            </a:br>
            <a:r>
              <a:rPr lang="en-US" sz="5400" dirty="0" smtClean="0"/>
              <a:t>Parrots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225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>
            <a:spLocks noGrp="1"/>
          </p:cNvSpPr>
          <p:nvPr>
            <p:ph type="title"/>
          </p:nvPr>
        </p:nvSpPr>
        <p:spPr>
          <a:xfrm>
            <a:off x="1597703" y="-158863"/>
            <a:ext cx="7060316" cy="790417"/>
          </a:xfrm>
        </p:spPr>
        <p:txBody>
          <a:bodyPr/>
          <a:lstStyle/>
          <a:p>
            <a:r>
              <a:rPr lang="en-US" dirty="0" smtClean="0"/>
              <a:t>Using Tor for circumvention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71379" y="1340657"/>
            <a:ext cx="469543" cy="539077"/>
            <a:chOff x="4131995" y="2828104"/>
            <a:chExt cx="713468" cy="711103"/>
          </a:xfrm>
        </p:grpSpPr>
        <p:pic>
          <p:nvPicPr>
            <p:cNvPr id="15" name="Picture 14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8" name="Picture 7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240314" y="1340657"/>
            <a:ext cx="469543" cy="539077"/>
            <a:chOff x="4131995" y="2828104"/>
            <a:chExt cx="713468" cy="711103"/>
          </a:xfrm>
        </p:grpSpPr>
        <p:pic>
          <p:nvPicPr>
            <p:cNvPr id="18" name="Picture 17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19" name="Picture 18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979811" y="1340657"/>
            <a:ext cx="469543" cy="539077"/>
            <a:chOff x="4131995" y="2828104"/>
            <a:chExt cx="713468" cy="711103"/>
          </a:xfrm>
        </p:grpSpPr>
        <p:pic>
          <p:nvPicPr>
            <p:cNvPr id="21" name="Picture 20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22" name="Picture 21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471379" y="2197897"/>
            <a:ext cx="469543" cy="539077"/>
            <a:chOff x="4131995" y="2828104"/>
            <a:chExt cx="713468" cy="711103"/>
          </a:xfrm>
        </p:grpSpPr>
        <p:pic>
          <p:nvPicPr>
            <p:cNvPr id="24" name="Picture 23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25" name="Picture 24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240314" y="2197897"/>
            <a:ext cx="469543" cy="539077"/>
            <a:chOff x="4131995" y="2828104"/>
            <a:chExt cx="713468" cy="711103"/>
          </a:xfrm>
        </p:grpSpPr>
        <p:pic>
          <p:nvPicPr>
            <p:cNvPr id="27" name="Picture 26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28" name="Picture 27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979811" y="2197897"/>
            <a:ext cx="469543" cy="539077"/>
            <a:chOff x="4131995" y="2828104"/>
            <a:chExt cx="713468" cy="711103"/>
          </a:xfrm>
        </p:grpSpPr>
        <p:pic>
          <p:nvPicPr>
            <p:cNvPr id="30" name="Picture 29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31" name="Picture 30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471379" y="3152132"/>
            <a:ext cx="469543" cy="539077"/>
            <a:chOff x="4131995" y="2828104"/>
            <a:chExt cx="713468" cy="711103"/>
          </a:xfrm>
        </p:grpSpPr>
        <p:pic>
          <p:nvPicPr>
            <p:cNvPr id="33" name="Picture 32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34" name="Picture 33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240314" y="3152132"/>
            <a:ext cx="469543" cy="539077"/>
            <a:chOff x="4131995" y="2828104"/>
            <a:chExt cx="713468" cy="711103"/>
          </a:xfrm>
        </p:grpSpPr>
        <p:pic>
          <p:nvPicPr>
            <p:cNvPr id="36" name="Picture 35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37" name="Picture 36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979811" y="3152132"/>
            <a:ext cx="469543" cy="539077"/>
            <a:chOff x="4131995" y="2828104"/>
            <a:chExt cx="713468" cy="711103"/>
          </a:xfrm>
        </p:grpSpPr>
        <p:pic>
          <p:nvPicPr>
            <p:cNvPr id="39" name="Picture 38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9" y="2828104"/>
              <a:ext cx="619144" cy="619144"/>
            </a:xfrm>
            <a:prstGeom prst="rect">
              <a:avLst/>
            </a:prstGeom>
          </p:spPr>
        </p:pic>
        <p:pic>
          <p:nvPicPr>
            <p:cNvPr id="40" name="Picture 39" descr="Vidalia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995" y="3069664"/>
              <a:ext cx="469543" cy="469543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54" name="Freeform 53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56" name="Picture 55" descr="MC9004339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56774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65" name="Group 64"/>
          <p:cNvGrpSpPr/>
          <p:nvPr/>
        </p:nvGrpSpPr>
        <p:grpSpPr>
          <a:xfrm>
            <a:off x="7188384" y="4786225"/>
            <a:ext cx="1263875" cy="1425586"/>
            <a:chOff x="6510735" y="4135394"/>
            <a:chExt cx="1263875" cy="1425586"/>
          </a:xfrm>
        </p:grpSpPr>
        <p:pic>
          <p:nvPicPr>
            <p:cNvPr id="66" name="Picture 65" descr="red-computer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510735" y="4914649"/>
              <a:ext cx="1263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Blocked</a:t>
              </a:r>
            </a:p>
            <a:p>
              <a:pPr algn="ctr"/>
              <a:r>
                <a:rPr lang="en-US" dirty="0" smtClean="0"/>
                <a:t>Destination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45359" y="561732"/>
            <a:ext cx="2894505" cy="3763312"/>
            <a:chOff x="4708288" y="637024"/>
            <a:chExt cx="3609118" cy="3871092"/>
          </a:xfrm>
        </p:grpSpPr>
        <p:sp>
          <p:nvSpPr>
            <p:cNvPr id="71" name="Cloud 70"/>
            <p:cNvSpPr/>
            <p:nvPr/>
          </p:nvSpPr>
          <p:spPr>
            <a:xfrm>
              <a:off x="4708288" y="924668"/>
              <a:ext cx="3609118" cy="358344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7168" y="637024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Tor Network</a:t>
              </a:r>
              <a:endParaRPr lang="en-US" dirty="0"/>
            </a:p>
          </p:txBody>
        </p:sp>
      </p:grpSp>
      <p:sp>
        <p:nvSpPr>
          <p:cNvPr id="74" name="Oval 73"/>
          <p:cNvSpPr/>
          <p:nvPr/>
        </p:nvSpPr>
        <p:spPr>
          <a:xfrm>
            <a:off x="6879547" y="3121066"/>
            <a:ext cx="637969" cy="627353"/>
          </a:xfrm>
          <a:prstGeom prst="ellipse">
            <a:avLst/>
          </a:prstGeom>
          <a:noFill/>
          <a:ln w="508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81661" y="1306331"/>
            <a:ext cx="637969" cy="627353"/>
          </a:xfrm>
          <a:prstGeom prst="ellipse">
            <a:avLst/>
          </a:prstGeom>
          <a:noFill/>
          <a:ln w="508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399560" y="2159665"/>
            <a:ext cx="637969" cy="627353"/>
          </a:xfrm>
          <a:prstGeom prst="ellipse">
            <a:avLst/>
          </a:prstGeom>
          <a:noFill/>
          <a:ln w="508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endCxn id="19" idx="0"/>
          </p:cNvCxnSpPr>
          <p:nvPr/>
        </p:nvCxnSpPr>
        <p:spPr>
          <a:xfrm flipV="1">
            <a:off x="5836467" y="1523780"/>
            <a:ext cx="558354" cy="799435"/>
          </a:xfrm>
          <a:prstGeom prst="straightConnector1">
            <a:avLst/>
          </a:prstGeom>
          <a:ln w="60325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8" idx="3"/>
          </p:cNvCxnSpPr>
          <p:nvPr/>
        </p:nvCxnSpPr>
        <p:spPr>
          <a:xfrm>
            <a:off x="6709857" y="1575339"/>
            <a:ext cx="440994" cy="1759916"/>
          </a:xfrm>
          <a:prstGeom prst="straightConnector1">
            <a:avLst/>
          </a:prstGeom>
          <a:ln w="60325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6" idx="0"/>
          </p:cNvCxnSpPr>
          <p:nvPr/>
        </p:nvCxnSpPr>
        <p:spPr>
          <a:xfrm flipH="1" flipV="1">
            <a:off x="7288824" y="3640173"/>
            <a:ext cx="444533" cy="1146052"/>
          </a:xfrm>
          <a:prstGeom prst="straightConnector1">
            <a:avLst/>
          </a:prstGeom>
          <a:ln w="60325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870456" y="2060140"/>
            <a:ext cx="831778" cy="826404"/>
            <a:chOff x="4512486" y="5205892"/>
            <a:chExt cx="1155984" cy="1195706"/>
          </a:xfrm>
        </p:grpSpPr>
        <p:pic>
          <p:nvPicPr>
            <p:cNvPr id="78" name="Picture 77" descr="proxy_serve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4512486" y="6000814"/>
              <a:ext cx="1155984" cy="400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Tor Bridge</a:t>
              </a:r>
              <a:endParaRPr lang="en-US" sz="1200" dirty="0"/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4474422" y="2411385"/>
            <a:ext cx="1081915" cy="21068"/>
          </a:xfrm>
          <a:prstGeom prst="straightConnector1">
            <a:avLst/>
          </a:prstGeom>
          <a:ln w="60325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3788043" y="4519081"/>
            <a:ext cx="2761283" cy="1692730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Not effective anymore!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593411" y="1759298"/>
            <a:ext cx="887675" cy="1078942"/>
            <a:chOff x="2664005" y="3551597"/>
            <a:chExt cx="887675" cy="1078942"/>
          </a:xfrm>
        </p:grpSpPr>
        <p:pic>
          <p:nvPicPr>
            <p:cNvPr id="69" name="Picture 68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81" name="Straight Arrow Connector 80"/>
          <p:cNvCxnSpPr>
            <a:endCxn id="78" idx="1"/>
          </p:cNvCxnSpPr>
          <p:nvPr/>
        </p:nvCxnSpPr>
        <p:spPr>
          <a:xfrm>
            <a:off x="1674670" y="2159665"/>
            <a:ext cx="2388281" cy="172647"/>
          </a:xfrm>
          <a:prstGeom prst="straightConnector1">
            <a:avLst/>
          </a:prstGeom>
          <a:ln w="60325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314921" y="2609545"/>
            <a:ext cx="1496060" cy="1215294"/>
            <a:chOff x="3314921" y="2609545"/>
            <a:chExt cx="1496060" cy="1215294"/>
          </a:xfrm>
        </p:grpSpPr>
        <p:sp>
          <p:nvSpPr>
            <p:cNvPr id="85" name="TextBox 84"/>
            <p:cNvSpPr txBox="1"/>
            <p:nvPr/>
          </p:nvSpPr>
          <p:spPr>
            <a:xfrm>
              <a:off x="3314921" y="3455507"/>
              <a:ext cx="1496060" cy="369332"/>
            </a:xfrm>
            <a:prstGeom prst="rect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Active probes</a:t>
              </a:r>
              <a:endParaRPr lang="en-US" b="1" dirty="0"/>
            </a:p>
          </p:txBody>
        </p:sp>
        <p:cxnSp>
          <p:nvCxnSpPr>
            <p:cNvPr id="5" name="Straight Arrow Connector 4"/>
            <p:cNvCxnSpPr>
              <a:stCxn id="85" idx="0"/>
            </p:cNvCxnSpPr>
            <p:nvPr/>
          </p:nvCxnSpPr>
          <p:spPr>
            <a:xfrm flipV="1">
              <a:off x="4062951" y="2609545"/>
              <a:ext cx="108507" cy="84596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666081" y="673602"/>
            <a:ext cx="2119353" cy="1524295"/>
            <a:chOff x="1961044" y="673602"/>
            <a:chExt cx="2119353" cy="1524295"/>
          </a:xfrm>
        </p:grpSpPr>
        <p:sp>
          <p:nvSpPr>
            <p:cNvPr id="2" name="TextBox 1"/>
            <p:cNvSpPr txBox="1"/>
            <p:nvPr/>
          </p:nvSpPr>
          <p:spPr>
            <a:xfrm>
              <a:off x="1961044" y="673602"/>
              <a:ext cx="2119353" cy="646331"/>
            </a:xfrm>
            <a:prstGeom prst="rect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Easily recognizable </a:t>
              </a:r>
            </a:p>
            <a:p>
              <a:pPr algn="ctr"/>
              <a:r>
                <a:rPr lang="en-US" b="1" dirty="0" smtClean="0"/>
                <a:t>at the network level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stCxn id="2" idx="2"/>
            </p:cNvCxnSpPr>
            <p:nvPr/>
          </p:nvCxnSpPr>
          <p:spPr>
            <a:xfrm>
              <a:off x="3020721" y="1319933"/>
              <a:ext cx="104666" cy="87796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85"/>
          <p:cNvSpPr/>
          <p:nvPr/>
        </p:nvSpPr>
        <p:spPr>
          <a:xfrm>
            <a:off x="681830" y="1470356"/>
            <a:ext cx="1230743" cy="11791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32930" y="2492229"/>
            <a:ext cx="750458" cy="788629"/>
            <a:chOff x="1674670" y="2492229"/>
            <a:chExt cx="750458" cy="788629"/>
          </a:xfrm>
        </p:grpSpPr>
        <p:pic>
          <p:nvPicPr>
            <p:cNvPr id="87" name="Picture 86" descr="MC9004339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689" y="2665891"/>
              <a:ext cx="526863" cy="52686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90" name="Oval 89"/>
            <p:cNvSpPr/>
            <p:nvPr/>
          </p:nvSpPr>
          <p:spPr>
            <a:xfrm>
              <a:off x="1674670" y="2492229"/>
              <a:ext cx="750458" cy="78862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96289" y="3749119"/>
            <a:ext cx="750458" cy="788629"/>
            <a:chOff x="1706340" y="3354805"/>
            <a:chExt cx="750458" cy="788629"/>
          </a:xfrm>
        </p:grpSpPr>
        <p:pic>
          <p:nvPicPr>
            <p:cNvPr id="89" name="Picture 88" descr="MC9004339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541" y="3455507"/>
              <a:ext cx="526863" cy="52686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92" name="Oval 91"/>
            <p:cNvSpPr/>
            <p:nvPr/>
          </p:nvSpPr>
          <p:spPr>
            <a:xfrm>
              <a:off x="1706340" y="3354805"/>
              <a:ext cx="750458" cy="78862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6223" y="603047"/>
            <a:ext cx="3318598" cy="1594850"/>
            <a:chOff x="2447400" y="1292356"/>
            <a:chExt cx="3318598" cy="1594850"/>
          </a:xfrm>
        </p:grpSpPr>
        <p:sp>
          <p:nvSpPr>
            <p:cNvPr id="82" name="TextBox 81"/>
            <p:cNvSpPr txBox="1"/>
            <p:nvPr/>
          </p:nvSpPr>
          <p:spPr>
            <a:xfrm>
              <a:off x="3337479" y="1292356"/>
              <a:ext cx="2428519" cy="646331"/>
            </a:xfrm>
            <a:prstGeom prst="rect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Deep Packet Inspection</a:t>
              </a:r>
            </a:p>
            <a:p>
              <a:pPr algn="ctr"/>
              <a:r>
                <a:rPr lang="en-US" b="1" dirty="0" smtClean="0"/>
                <a:t>(DPI)</a:t>
              </a:r>
              <a:endParaRPr lang="en-US" b="1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2447400" y="1943964"/>
              <a:ext cx="1969136" cy="94324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9884" y="2945752"/>
            <a:ext cx="1572027" cy="1172143"/>
            <a:chOff x="3276942" y="2652696"/>
            <a:chExt cx="1572027" cy="1172143"/>
          </a:xfrm>
        </p:grpSpPr>
        <p:sp>
          <p:nvSpPr>
            <p:cNvPr id="91" name="TextBox 90"/>
            <p:cNvSpPr txBox="1"/>
            <p:nvPr/>
          </p:nvSpPr>
          <p:spPr>
            <a:xfrm>
              <a:off x="3276942" y="3455507"/>
              <a:ext cx="1572027" cy="369332"/>
            </a:xfrm>
            <a:prstGeom prst="rect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Insider attacks</a:t>
              </a:r>
              <a:endParaRPr lang="en-US" b="1" dirty="0"/>
            </a:p>
          </p:txBody>
        </p:sp>
        <p:cxnSp>
          <p:nvCxnSpPr>
            <p:cNvPr id="94" name="Straight Arrow Connector 93"/>
            <p:cNvCxnSpPr>
              <a:stCxn id="91" idx="0"/>
              <a:endCxn id="90" idx="3"/>
            </p:cNvCxnSpPr>
            <p:nvPr/>
          </p:nvCxnSpPr>
          <p:spPr>
            <a:xfrm flipV="1">
              <a:off x="4062956" y="2652696"/>
              <a:ext cx="579788" cy="80281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Challenge!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600" dirty="0" smtClean="0"/>
              <a:t>We need </a:t>
            </a:r>
            <a:r>
              <a:rPr lang="en-US" sz="3600" dirty="0" smtClean="0">
                <a:solidFill>
                  <a:srgbClr val="008000"/>
                </a:solidFill>
              </a:rPr>
              <a:t>unobservable circumvention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Censors should not be able to easily identify circumvention traffic or end-hosts through  passive, active, or proactive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2900265" y="-107688"/>
            <a:ext cx="4238422" cy="885999"/>
          </a:xfrm>
        </p:spPr>
        <p:txBody>
          <a:bodyPr/>
          <a:lstStyle/>
          <a:p>
            <a:r>
              <a:rPr lang="en-US" dirty="0" smtClean="0"/>
              <a:t>Hide and seek!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8" name="Freeform 7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11" name="Picture 10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56774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6" name="Group 15"/>
          <p:cNvGrpSpPr/>
          <p:nvPr/>
        </p:nvGrpSpPr>
        <p:grpSpPr>
          <a:xfrm>
            <a:off x="7103895" y="3061612"/>
            <a:ext cx="1263875" cy="1245472"/>
            <a:chOff x="6244272" y="4135394"/>
            <a:chExt cx="1796801" cy="1619890"/>
          </a:xfrm>
        </p:grpSpPr>
        <p:pic>
          <p:nvPicPr>
            <p:cNvPr id="17" name="Picture 16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244272" y="4914651"/>
              <a:ext cx="1796801" cy="840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Blocked</a:t>
              </a:r>
            </a:p>
            <a:p>
              <a:pPr algn="ctr"/>
              <a:r>
                <a:rPr lang="en-US" dirty="0" smtClean="0"/>
                <a:t>Destination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43655" y="2042135"/>
            <a:ext cx="831778" cy="826404"/>
            <a:chOff x="4512486" y="5205892"/>
            <a:chExt cx="1155984" cy="1195706"/>
          </a:xfrm>
        </p:grpSpPr>
        <p:pic>
          <p:nvPicPr>
            <p:cNvPr id="68" name="Picture 67" descr="proxy_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512486" y="6000814"/>
              <a:ext cx="1155984" cy="400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Tor Bridge</a:t>
              </a:r>
              <a:endParaRPr lang="en-US" sz="12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34776" y="1690419"/>
            <a:ext cx="1103911" cy="1072696"/>
            <a:chOff x="5151485" y="4217234"/>
            <a:chExt cx="1629019" cy="1274541"/>
          </a:xfrm>
        </p:grpSpPr>
        <p:sp>
          <p:nvSpPr>
            <p:cNvPr id="71" name="Cloud 70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51485" y="4217234"/>
              <a:ext cx="1627081" cy="3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Tor Network</a:t>
              </a:r>
              <a:endParaRPr lang="en-US" sz="1400" dirty="0"/>
            </a:p>
          </p:txBody>
        </p:sp>
      </p:grpSp>
      <p:pic>
        <p:nvPicPr>
          <p:cNvPr id="3" name="Picture 2" descr="osa_user_gre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1" y="2819228"/>
            <a:ext cx="769017" cy="769017"/>
          </a:xfrm>
          <a:prstGeom prst="rect">
            <a:avLst/>
          </a:prstGeom>
        </p:spPr>
      </p:pic>
      <p:pic>
        <p:nvPicPr>
          <p:cNvPr id="73" name="Picture 72" descr="green-server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4847078" y="2981374"/>
            <a:ext cx="676656" cy="84713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594515" y="2311268"/>
            <a:ext cx="1876279" cy="778050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osa_user_gre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51" y="4890228"/>
            <a:ext cx="769017" cy="769017"/>
          </a:xfrm>
          <a:prstGeom prst="rect">
            <a:avLst/>
          </a:prstGeom>
        </p:spPr>
      </p:pic>
      <p:pic>
        <p:nvPicPr>
          <p:cNvPr id="80" name="Picture 79" descr="green-server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151878" y="5052374"/>
            <a:ext cx="676656" cy="847139"/>
          </a:xfrm>
          <a:prstGeom prst="rect">
            <a:avLst/>
          </a:prstGeom>
        </p:spPr>
      </p:pic>
      <p:pic>
        <p:nvPicPr>
          <p:cNvPr id="82" name="Picture 81" descr="osa_user_gre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60" y="3864984"/>
            <a:ext cx="769017" cy="769017"/>
          </a:xfrm>
          <a:prstGeom prst="rect">
            <a:avLst/>
          </a:prstGeom>
        </p:spPr>
      </p:pic>
      <p:pic>
        <p:nvPicPr>
          <p:cNvPr id="83" name="Picture 82" descr="green-server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256187" y="4027130"/>
            <a:ext cx="676656" cy="84713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31242" y="1781637"/>
            <a:ext cx="852719" cy="853927"/>
            <a:chOff x="2664005" y="3551597"/>
            <a:chExt cx="887675" cy="1078942"/>
          </a:xfrm>
        </p:grpSpPr>
        <p:pic>
          <p:nvPicPr>
            <p:cNvPr id="37" name="Picture 36" descr="osa_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1678957" y="2042135"/>
            <a:ext cx="3489980" cy="26913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osa_user_gre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72" y="745933"/>
            <a:ext cx="769017" cy="769017"/>
          </a:xfrm>
          <a:prstGeom prst="rect">
            <a:avLst/>
          </a:prstGeom>
        </p:spPr>
      </p:pic>
      <p:pic>
        <p:nvPicPr>
          <p:cNvPr id="34" name="Picture 33" descr="green-server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241599" y="908079"/>
            <a:ext cx="676656" cy="84713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683270" y="2889846"/>
            <a:ext cx="852719" cy="853927"/>
            <a:chOff x="2664005" y="3551597"/>
            <a:chExt cx="887675" cy="1078942"/>
          </a:xfrm>
        </p:grpSpPr>
        <p:pic>
          <p:nvPicPr>
            <p:cNvPr id="40" name="Picture 39" descr="osa_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30424" y="3989166"/>
            <a:ext cx="852719" cy="853927"/>
            <a:chOff x="2664005" y="3551597"/>
            <a:chExt cx="887675" cy="1078942"/>
          </a:xfrm>
        </p:grpSpPr>
        <p:pic>
          <p:nvPicPr>
            <p:cNvPr id="43" name="Picture 42" descr="osa_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54029" y="4978782"/>
            <a:ext cx="852719" cy="853927"/>
            <a:chOff x="2664005" y="3551597"/>
            <a:chExt cx="887675" cy="1078942"/>
          </a:xfrm>
        </p:grpSpPr>
        <p:pic>
          <p:nvPicPr>
            <p:cNvPr id="46" name="Picture 45" descr="osa_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93495" y="778311"/>
            <a:ext cx="852719" cy="853927"/>
            <a:chOff x="2664005" y="3551597"/>
            <a:chExt cx="887675" cy="1078942"/>
          </a:xfrm>
        </p:grpSpPr>
        <p:pic>
          <p:nvPicPr>
            <p:cNvPr id="49" name="Picture 48" descr="osa_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733756" y="1150533"/>
            <a:ext cx="3507843" cy="181116"/>
          </a:xfrm>
          <a:prstGeom prst="straightConnector1">
            <a:avLst/>
          </a:prstGeom>
          <a:ln w="76200" cmpd="sng">
            <a:solidFill>
              <a:srgbClr val="42BF1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3" idx="1"/>
          </p:cNvCxnSpPr>
          <p:nvPr/>
        </p:nvCxnSpPr>
        <p:spPr>
          <a:xfrm>
            <a:off x="1339235" y="3223828"/>
            <a:ext cx="3507843" cy="181116"/>
          </a:xfrm>
          <a:prstGeom prst="straightConnector1">
            <a:avLst/>
          </a:prstGeom>
          <a:ln w="76200" cmpd="sng">
            <a:solidFill>
              <a:srgbClr val="42BF1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54757" y="4291549"/>
            <a:ext cx="3507843" cy="181116"/>
          </a:xfrm>
          <a:prstGeom prst="straightConnector1">
            <a:avLst/>
          </a:prstGeom>
          <a:ln w="76200" cmpd="sng">
            <a:solidFill>
              <a:srgbClr val="42BF1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651189" y="5313568"/>
            <a:ext cx="3507843" cy="181116"/>
          </a:xfrm>
          <a:prstGeom prst="straightConnector1">
            <a:avLst/>
          </a:prstGeom>
          <a:ln w="76200" cmpd="sng">
            <a:solidFill>
              <a:srgbClr val="42BF1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2AA1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Parrot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Imitate a popular protocol </a:t>
            </a:r>
          </a:p>
          <a:p>
            <a:endParaRPr lang="en-US" sz="3600" dirty="0" smtClean="0"/>
          </a:p>
          <a:p>
            <a:pPr lvl="1"/>
            <a:r>
              <a:rPr lang="en-US" sz="3600" dirty="0" err="1" smtClean="0"/>
              <a:t>SkypeMorph</a:t>
            </a:r>
            <a:r>
              <a:rPr lang="en-US" sz="3600" dirty="0"/>
              <a:t> </a:t>
            </a:r>
            <a:r>
              <a:rPr lang="en-US" sz="3600" dirty="0" smtClean="0"/>
              <a:t>(CCS’12)</a:t>
            </a:r>
            <a:endParaRPr lang="en-US" sz="3600" dirty="0"/>
          </a:p>
          <a:p>
            <a:pPr lvl="1"/>
            <a:r>
              <a:rPr lang="en-US" sz="3600" dirty="0" err="1" smtClean="0"/>
              <a:t>StegoTorus</a:t>
            </a:r>
            <a:r>
              <a:rPr lang="en-US" sz="3600" dirty="0" smtClean="0"/>
              <a:t> </a:t>
            </a:r>
            <a:r>
              <a:rPr lang="en-US" sz="3600" dirty="0"/>
              <a:t>(CCS’12)</a:t>
            </a:r>
          </a:p>
          <a:p>
            <a:pPr lvl="1"/>
            <a:r>
              <a:rPr lang="en-US" sz="3600" dirty="0" err="1" smtClean="0"/>
              <a:t>CensorSpoofer</a:t>
            </a:r>
            <a:r>
              <a:rPr lang="en-US" sz="3600" dirty="0" smtClean="0"/>
              <a:t> </a:t>
            </a:r>
            <a:r>
              <a:rPr lang="en-US" sz="3600" dirty="0"/>
              <a:t>(CCS’12)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parr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52" y="2975066"/>
            <a:ext cx="1962926" cy="19572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37333" y="-135008"/>
            <a:ext cx="5633849" cy="1143000"/>
          </a:xfrm>
        </p:spPr>
        <p:txBody>
          <a:bodyPr/>
          <a:lstStyle/>
          <a:p>
            <a:r>
              <a:rPr lang="en-US" dirty="0" err="1" smtClean="0"/>
              <a:t>SkypeMorph</a:t>
            </a:r>
            <a:r>
              <a:rPr lang="en-US" dirty="0" smtClean="0"/>
              <a:t> (CCS’12)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8" name="Freeform 7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11" name="Picture 10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56774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6" name="Group 15"/>
          <p:cNvGrpSpPr/>
          <p:nvPr/>
        </p:nvGrpSpPr>
        <p:grpSpPr>
          <a:xfrm>
            <a:off x="6930860" y="2363424"/>
            <a:ext cx="1623611" cy="1387803"/>
            <a:chOff x="5627463" y="4135394"/>
            <a:chExt cx="2308225" cy="1805010"/>
          </a:xfrm>
        </p:grpSpPr>
        <p:pic>
          <p:nvPicPr>
            <p:cNvPr id="17" name="Picture 16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27463" y="4859589"/>
              <a:ext cx="2308225" cy="1080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Blocked</a:t>
              </a:r>
            </a:p>
            <a:p>
              <a:pPr algn="ctr"/>
              <a:r>
                <a:rPr lang="en-US" sz="2400" dirty="0" smtClean="0"/>
                <a:t>Destination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71394" y="1790412"/>
            <a:ext cx="1776298" cy="1380402"/>
            <a:chOff x="3856155" y="5205892"/>
            <a:chExt cx="2468657" cy="1997273"/>
          </a:xfrm>
        </p:grpSpPr>
        <p:pic>
          <p:nvPicPr>
            <p:cNvPr id="68" name="Picture 67" descr="proxy_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856155" y="6000814"/>
              <a:ext cx="2468657" cy="1202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SkypeMorph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Bridge</a:t>
              </a:r>
              <a:endParaRPr lang="en-US" sz="2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57262" y="1274847"/>
            <a:ext cx="1762021" cy="1236556"/>
            <a:chOff x="4889535" y="4022546"/>
            <a:chExt cx="2600178" cy="1469229"/>
          </a:xfrm>
        </p:grpSpPr>
        <p:sp>
          <p:nvSpPr>
            <p:cNvPr id="71" name="Cloud 70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89535" y="4022546"/>
              <a:ext cx="2600178" cy="54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Tor Network</a:t>
              </a:r>
              <a:endParaRPr lang="en-US" sz="2400" dirty="0"/>
            </a:p>
          </p:txBody>
        </p:sp>
      </p:grpSp>
      <p:sp>
        <p:nvSpPr>
          <p:cNvPr id="7" name="Freeform 6"/>
          <p:cNvSpPr/>
          <p:nvPr/>
        </p:nvSpPr>
        <p:spPr>
          <a:xfrm>
            <a:off x="5594515" y="2059544"/>
            <a:ext cx="2093653" cy="652415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677563" y="5044275"/>
            <a:ext cx="3458587" cy="60192"/>
          </a:xfrm>
          <a:prstGeom prst="straightConnector1">
            <a:avLst/>
          </a:prstGeom>
          <a:ln w="762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069879" y="4639675"/>
            <a:ext cx="769017" cy="769017"/>
            <a:chOff x="1069879" y="4639675"/>
            <a:chExt cx="769017" cy="769017"/>
          </a:xfrm>
        </p:grpSpPr>
        <p:pic>
          <p:nvPicPr>
            <p:cNvPr id="3" name="Picture 2" descr="osa_user_gree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48" name="Picture 47" descr="logo-skype-transparent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619" y="5003165"/>
              <a:ext cx="352767" cy="34929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960652" y="4740977"/>
            <a:ext cx="769017" cy="769017"/>
            <a:chOff x="1069879" y="4639675"/>
            <a:chExt cx="769017" cy="769017"/>
          </a:xfrm>
        </p:grpSpPr>
        <p:pic>
          <p:nvPicPr>
            <p:cNvPr id="51" name="Picture 50" descr="osa_user_gree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52" name="Picture 51" descr="logo-skype-transparent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619" y="5003165"/>
              <a:ext cx="352767" cy="34929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8964" y="2321100"/>
            <a:ext cx="1776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SkypeMorph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86802" y="5299452"/>
            <a:ext cx="1713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Skype</a:t>
            </a:r>
            <a:r>
              <a:rPr lang="en-US" sz="2400" dirty="0"/>
              <a:t> </a:t>
            </a:r>
            <a:r>
              <a:rPr lang="en-US" sz="2400" dirty="0" smtClean="0"/>
              <a:t>Client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416003" y="3170814"/>
            <a:ext cx="417917" cy="700046"/>
            <a:chOff x="4341770" y="3097631"/>
            <a:chExt cx="417917" cy="700046"/>
          </a:xfrm>
        </p:grpSpPr>
        <p:pic>
          <p:nvPicPr>
            <p:cNvPr id="30" name="Picture 29" descr="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770" y="3153388"/>
              <a:ext cx="417917" cy="644289"/>
            </a:xfrm>
            <a:prstGeom prst="rect">
              <a:avLst/>
            </a:prstGeom>
          </p:spPr>
        </p:pic>
        <p:pic>
          <p:nvPicPr>
            <p:cNvPr id="31" name="Picture 30" descr="skype.jpe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180" y="3097631"/>
              <a:ext cx="326507" cy="330899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/>
          <p:nvPr/>
        </p:nvCxnSpPr>
        <p:spPr>
          <a:xfrm>
            <a:off x="1743316" y="2363425"/>
            <a:ext cx="2625788" cy="1138288"/>
          </a:xfrm>
          <a:prstGeom prst="straightConnector1">
            <a:avLst/>
          </a:prstGeom>
          <a:ln w="76200" cmpd="sng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570371" y="3652193"/>
            <a:ext cx="2798733" cy="1088784"/>
          </a:xfrm>
          <a:prstGeom prst="straightConnector1">
            <a:avLst/>
          </a:prstGeom>
          <a:ln w="76200" cmpd="sng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638647" y="1132578"/>
            <a:ext cx="3588814" cy="736232"/>
          </a:xfrm>
          <a:custGeom>
            <a:avLst/>
            <a:gdLst>
              <a:gd name="connsiteX0" fmla="*/ 0 w 5875425"/>
              <a:gd name="connsiteY0" fmla="*/ 736232 h 736232"/>
              <a:gd name="connsiteX1" fmla="*/ 2718126 w 5875425"/>
              <a:gd name="connsiteY1" fmla="*/ 281 h 736232"/>
              <a:gd name="connsiteX2" fmla="*/ 5875425 w 5875425"/>
              <a:gd name="connsiteY2" fmla="*/ 641271 h 736232"/>
              <a:gd name="connsiteX3" fmla="*/ 5875425 w 5875425"/>
              <a:gd name="connsiteY3" fmla="*/ 641271 h 73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5425" h="736232">
                <a:moveTo>
                  <a:pt x="0" y="736232"/>
                </a:moveTo>
                <a:cubicBezTo>
                  <a:pt x="869444" y="376170"/>
                  <a:pt x="1738889" y="16108"/>
                  <a:pt x="2718126" y="281"/>
                </a:cubicBezTo>
                <a:cubicBezTo>
                  <a:pt x="3697363" y="-15546"/>
                  <a:pt x="5875425" y="641271"/>
                  <a:pt x="5875425" y="641271"/>
                </a:cubicBezTo>
                <a:lnTo>
                  <a:pt x="5875425" y="641271"/>
                </a:lnTo>
              </a:path>
            </a:pathLst>
          </a:custGeom>
          <a:ln w="38100"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798386" y="5194748"/>
            <a:ext cx="3337759" cy="652072"/>
          </a:xfrm>
          <a:custGeom>
            <a:avLst/>
            <a:gdLst>
              <a:gd name="connsiteX0" fmla="*/ 0 w 3430298"/>
              <a:gd name="connsiteY0" fmla="*/ 35610 h 652943"/>
              <a:gd name="connsiteX1" fmla="*/ 1507432 w 3430298"/>
              <a:gd name="connsiteY1" fmla="*/ 652860 h 652943"/>
              <a:gd name="connsiteX2" fmla="*/ 3430298 w 3430298"/>
              <a:gd name="connsiteY2" fmla="*/ 0 h 65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0298" h="652943">
                <a:moveTo>
                  <a:pt x="0" y="35610"/>
                </a:moveTo>
                <a:cubicBezTo>
                  <a:pt x="467858" y="347202"/>
                  <a:pt x="935716" y="658795"/>
                  <a:pt x="1507432" y="652860"/>
                </a:cubicBezTo>
                <a:cubicBezTo>
                  <a:pt x="2079148" y="646925"/>
                  <a:pt x="3430298" y="0"/>
                  <a:pt x="3430298" y="0"/>
                </a:cubicBezTo>
              </a:path>
            </a:pathLst>
          </a:custGeom>
          <a:ln w="38100"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663908" y="2045889"/>
            <a:ext cx="3458587" cy="60192"/>
          </a:xfrm>
          <a:prstGeom prst="straightConnector1">
            <a:avLst/>
          </a:prstGeom>
          <a:ln w="762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782547" y="2106081"/>
            <a:ext cx="2772220" cy="2910739"/>
            <a:chOff x="3782547" y="2106081"/>
            <a:chExt cx="2772220" cy="2910739"/>
          </a:xfrm>
        </p:grpSpPr>
        <p:sp>
          <p:nvSpPr>
            <p:cNvPr id="40" name="TextBox 39"/>
            <p:cNvSpPr txBox="1"/>
            <p:nvPr/>
          </p:nvSpPr>
          <p:spPr>
            <a:xfrm>
              <a:off x="4527650" y="3393452"/>
              <a:ext cx="2027117" cy="46166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Traffic Shaping</a:t>
              </a:r>
              <a:endParaRPr lang="en-US" sz="2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782547" y="2106081"/>
              <a:ext cx="1339948" cy="12873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64480" y="3855117"/>
              <a:ext cx="1258015" cy="11617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41797" y="4268804"/>
            <a:ext cx="140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StegoTorus</a:t>
            </a:r>
            <a:endParaRPr lang="en-US" dirty="0" smtClean="0"/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38603" y="1970451"/>
            <a:ext cx="0" cy="4534411"/>
          </a:xfrm>
          <a:prstGeom prst="line">
            <a:avLst/>
          </a:prstGeom>
          <a:ln w="73025" cmpd="thinThick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026" y="1448156"/>
            <a:ext cx="22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Censorship Region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44836" y="1309060"/>
            <a:ext cx="155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Internet</a:t>
            </a:r>
            <a:endParaRPr lang="en-US" b="1" dirty="0"/>
          </a:p>
        </p:txBody>
      </p:sp>
      <p:pic>
        <p:nvPicPr>
          <p:cNvPr id="21" name="Picture 20" descr="mycomputer_Clipart_Fr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4" y="3624706"/>
            <a:ext cx="719611" cy="719611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5" idx="3"/>
            <a:endCxn id="23" idx="1"/>
          </p:cNvCxnSpPr>
          <p:nvPr/>
        </p:nvCxnSpPr>
        <p:spPr>
          <a:xfrm flipV="1">
            <a:off x="6342486" y="3904839"/>
            <a:ext cx="1229769" cy="22999"/>
          </a:xfrm>
          <a:prstGeom prst="straightConnector1">
            <a:avLst/>
          </a:prstGeom>
          <a:ln w="76200" cmpd="sng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0169"/>
          </a:xfrm>
        </p:spPr>
        <p:txBody>
          <a:bodyPr/>
          <a:lstStyle/>
          <a:p>
            <a:r>
              <a:rPr lang="en-US" dirty="0" err="1" smtClean="0"/>
              <a:t>StegoTorus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7240709" y="3465927"/>
            <a:ext cx="1352353" cy="1259592"/>
            <a:chOff x="7240709" y="4633947"/>
            <a:chExt cx="1352353" cy="1259592"/>
          </a:xfrm>
        </p:grpSpPr>
        <p:pic>
          <p:nvPicPr>
            <p:cNvPr id="23" name="Picture 22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7572255" y="4633947"/>
              <a:ext cx="718618" cy="877824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240709" y="5524207"/>
              <a:ext cx="135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Tor node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263394" y="3534038"/>
            <a:ext cx="1400594" cy="1381882"/>
            <a:chOff x="4669894" y="4724738"/>
            <a:chExt cx="1400594" cy="1381882"/>
          </a:xfrm>
        </p:grpSpPr>
        <p:pic>
          <p:nvPicPr>
            <p:cNvPr id="45" name="Picture 44" descr="proxy_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10" y="4724738"/>
              <a:ext cx="655676" cy="787599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669894" y="5460289"/>
              <a:ext cx="1400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StegoTorus</a:t>
              </a:r>
              <a:endParaRPr lang="en-US" dirty="0" smtClean="0"/>
            </a:p>
            <a:p>
              <a:pPr algn="ctr"/>
              <a:r>
                <a:rPr lang="en-US" dirty="0" smtClean="0"/>
                <a:t>Bridge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42190" y="2049358"/>
            <a:ext cx="4144619" cy="1575348"/>
            <a:chOff x="1542190" y="2049358"/>
            <a:chExt cx="4144619" cy="1575348"/>
          </a:xfrm>
        </p:grpSpPr>
        <p:sp>
          <p:nvSpPr>
            <p:cNvPr id="41" name="Freeform 40"/>
            <p:cNvSpPr/>
            <p:nvPr/>
          </p:nvSpPr>
          <p:spPr>
            <a:xfrm>
              <a:off x="1542190" y="2324746"/>
              <a:ext cx="4144619" cy="1299960"/>
            </a:xfrm>
            <a:custGeom>
              <a:avLst/>
              <a:gdLst>
                <a:gd name="connsiteX0" fmla="*/ 0 w 4002892"/>
                <a:gd name="connsiteY0" fmla="*/ 861860 h 861860"/>
                <a:gd name="connsiteX1" fmla="*/ 1666926 w 4002892"/>
                <a:gd name="connsiteY1" fmla="*/ 3 h 861860"/>
                <a:gd name="connsiteX2" fmla="*/ 4002892 w 4002892"/>
                <a:gd name="connsiteY2" fmla="*/ 850520 h 86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2892" h="861860">
                  <a:moveTo>
                    <a:pt x="0" y="861860"/>
                  </a:moveTo>
                  <a:cubicBezTo>
                    <a:pt x="499888" y="431876"/>
                    <a:pt x="999777" y="1893"/>
                    <a:pt x="1666926" y="3"/>
                  </a:cubicBezTo>
                  <a:cubicBezTo>
                    <a:pt x="2334075" y="-1887"/>
                    <a:pt x="4002892" y="850520"/>
                    <a:pt x="4002892" y="850520"/>
                  </a:cubicBezTo>
                </a:path>
              </a:pathLst>
            </a:custGeom>
            <a:ln w="76200" cmpd="sng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92406" y="2049358"/>
              <a:ext cx="7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6927" y="2598663"/>
            <a:ext cx="4002892" cy="1200312"/>
            <a:chOff x="1666927" y="2598663"/>
            <a:chExt cx="4002892" cy="1200312"/>
          </a:xfrm>
        </p:grpSpPr>
        <p:sp>
          <p:nvSpPr>
            <p:cNvPr id="2" name="Freeform 1"/>
            <p:cNvSpPr/>
            <p:nvPr/>
          </p:nvSpPr>
          <p:spPr>
            <a:xfrm>
              <a:off x="1666927" y="2937115"/>
              <a:ext cx="4002892" cy="861860"/>
            </a:xfrm>
            <a:custGeom>
              <a:avLst/>
              <a:gdLst>
                <a:gd name="connsiteX0" fmla="*/ 0 w 4002892"/>
                <a:gd name="connsiteY0" fmla="*/ 861860 h 861860"/>
                <a:gd name="connsiteX1" fmla="*/ 1666926 w 4002892"/>
                <a:gd name="connsiteY1" fmla="*/ 3 h 861860"/>
                <a:gd name="connsiteX2" fmla="*/ 4002892 w 4002892"/>
                <a:gd name="connsiteY2" fmla="*/ 850520 h 86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2892" h="861860">
                  <a:moveTo>
                    <a:pt x="0" y="861860"/>
                  </a:moveTo>
                  <a:cubicBezTo>
                    <a:pt x="499888" y="431876"/>
                    <a:pt x="999777" y="1893"/>
                    <a:pt x="1666926" y="3"/>
                  </a:cubicBezTo>
                  <a:cubicBezTo>
                    <a:pt x="2334075" y="-1887"/>
                    <a:pt x="4002892" y="850520"/>
                    <a:pt x="4002892" y="850520"/>
                  </a:cubicBezTo>
                </a:path>
              </a:pathLst>
            </a:custGeom>
            <a:ln w="76200" cmpd="sng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8603" y="2598663"/>
              <a:ext cx="7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1568" y="3614309"/>
            <a:ext cx="4065242" cy="370203"/>
            <a:chOff x="1621568" y="3614309"/>
            <a:chExt cx="4065242" cy="370203"/>
          </a:xfrm>
        </p:grpSpPr>
        <p:cxnSp>
          <p:nvCxnSpPr>
            <p:cNvPr id="36" name="Straight Arrow Connector 35"/>
            <p:cNvCxnSpPr>
              <a:endCxn id="45" idx="1"/>
            </p:cNvCxnSpPr>
            <p:nvPr/>
          </p:nvCxnSpPr>
          <p:spPr>
            <a:xfrm flipV="1">
              <a:off x="1621568" y="3927838"/>
              <a:ext cx="4065242" cy="56674"/>
            </a:xfrm>
            <a:prstGeom prst="straightConnector1">
              <a:avLst/>
            </a:prstGeom>
            <a:ln w="76200" cmpd="sng">
              <a:solidFill>
                <a:schemeClr val="accent5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06643" y="3614309"/>
              <a:ext cx="841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Skype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21568" y="3984513"/>
            <a:ext cx="4014232" cy="1159054"/>
            <a:chOff x="1621568" y="3984513"/>
            <a:chExt cx="4014232" cy="1159054"/>
          </a:xfrm>
        </p:grpSpPr>
        <p:sp>
          <p:nvSpPr>
            <p:cNvPr id="3" name="Freeform 2"/>
            <p:cNvSpPr/>
            <p:nvPr/>
          </p:nvSpPr>
          <p:spPr>
            <a:xfrm>
              <a:off x="1621568" y="3984513"/>
              <a:ext cx="4014232" cy="846422"/>
            </a:xfrm>
            <a:custGeom>
              <a:avLst/>
              <a:gdLst>
                <a:gd name="connsiteX0" fmla="*/ 0 w 4014232"/>
                <a:gd name="connsiteY0" fmla="*/ 0 h 964162"/>
                <a:gd name="connsiteX1" fmla="*/ 1542191 w 4014232"/>
                <a:gd name="connsiteY1" fmla="*/ 963919 h 964162"/>
                <a:gd name="connsiteX2" fmla="*/ 4014232 w 4014232"/>
                <a:gd name="connsiteY2" fmla="*/ 102062 h 9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4232" h="964162">
                  <a:moveTo>
                    <a:pt x="0" y="0"/>
                  </a:moveTo>
                  <a:cubicBezTo>
                    <a:pt x="436576" y="473454"/>
                    <a:pt x="873152" y="946909"/>
                    <a:pt x="1542191" y="963919"/>
                  </a:cubicBezTo>
                  <a:cubicBezTo>
                    <a:pt x="2211230" y="980929"/>
                    <a:pt x="4014232" y="102062"/>
                    <a:pt x="4014232" y="102062"/>
                  </a:cubicBezTo>
                </a:path>
              </a:pathLst>
            </a:custGeom>
            <a:ln w="76200" cmpd="sng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5243" y="4774235"/>
              <a:ext cx="101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Ventrilo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42190" y="4116501"/>
            <a:ext cx="4093610" cy="1686631"/>
            <a:chOff x="1542190" y="4116501"/>
            <a:chExt cx="4093610" cy="1686631"/>
          </a:xfrm>
        </p:grpSpPr>
        <p:sp>
          <p:nvSpPr>
            <p:cNvPr id="34" name="Freeform 33"/>
            <p:cNvSpPr/>
            <p:nvPr/>
          </p:nvSpPr>
          <p:spPr>
            <a:xfrm>
              <a:off x="1542190" y="4116501"/>
              <a:ext cx="4093610" cy="1326806"/>
            </a:xfrm>
            <a:custGeom>
              <a:avLst/>
              <a:gdLst>
                <a:gd name="connsiteX0" fmla="*/ 0 w 4014232"/>
                <a:gd name="connsiteY0" fmla="*/ 0 h 964162"/>
                <a:gd name="connsiteX1" fmla="*/ 1542191 w 4014232"/>
                <a:gd name="connsiteY1" fmla="*/ 963919 h 964162"/>
                <a:gd name="connsiteX2" fmla="*/ 4014232 w 4014232"/>
                <a:gd name="connsiteY2" fmla="*/ 102062 h 9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4232" h="964162">
                  <a:moveTo>
                    <a:pt x="0" y="0"/>
                  </a:moveTo>
                  <a:cubicBezTo>
                    <a:pt x="436576" y="473454"/>
                    <a:pt x="873152" y="946909"/>
                    <a:pt x="1542191" y="963919"/>
                  </a:cubicBezTo>
                  <a:cubicBezTo>
                    <a:pt x="2211230" y="980929"/>
                    <a:pt x="4014232" y="102062"/>
                    <a:pt x="4014232" y="102062"/>
                  </a:cubicBezTo>
                </a:path>
              </a:pathLst>
            </a:custGeom>
            <a:ln w="76200" cmpd="sng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81066" y="5433800"/>
              <a:ext cx="7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</a:t>
              </a:r>
              <a:endParaRPr lang="en-US" dirty="0"/>
            </a:p>
          </p:txBody>
        </p:sp>
      </p:grpSp>
      <p:pic>
        <p:nvPicPr>
          <p:cNvPr id="47" name="Picture 46" descr="officer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r="12882"/>
          <a:stretch/>
        </p:blipFill>
        <p:spPr>
          <a:xfrm>
            <a:off x="2541394" y="799250"/>
            <a:ext cx="996696" cy="11416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87657" y="4829740"/>
            <a:ext cx="1036199" cy="1449439"/>
            <a:chOff x="5287657" y="4220714"/>
            <a:chExt cx="1036199" cy="1449439"/>
          </a:xfrm>
        </p:grpSpPr>
        <p:pic>
          <p:nvPicPr>
            <p:cNvPr id="7" name="Picture 6" descr="web.gi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2" t="8186" r="16539" b="8363"/>
            <a:stretch/>
          </p:blipFill>
          <p:spPr>
            <a:xfrm>
              <a:off x="5455093" y="4220714"/>
              <a:ext cx="749808" cy="93268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287657" y="5023822"/>
              <a:ext cx="1036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Dummy </a:t>
              </a:r>
            </a:p>
            <a:p>
              <a:pPr algn="ctr"/>
              <a:r>
                <a:rPr lang="en-US" dirty="0" smtClean="0"/>
                <a:t>host</a:t>
              </a:r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3038603" y="1983409"/>
            <a:ext cx="0" cy="4534411"/>
          </a:xfrm>
          <a:prstGeom prst="line">
            <a:avLst/>
          </a:prstGeom>
          <a:ln w="73025" cmpd="thinThick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026" y="1448156"/>
            <a:ext cx="22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Censorship Region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44836" y="1309060"/>
            <a:ext cx="155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Internet</a:t>
            </a:r>
            <a:endParaRPr lang="en-US" b="1" dirty="0"/>
          </a:p>
        </p:txBody>
      </p:sp>
      <p:pic>
        <p:nvPicPr>
          <p:cNvPr id="21" name="Picture 20" descr="mycomputer_Clipart_F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4" y="4829800"/>
            <a:ext cx="719611" cy="71961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849784" y="2609708"/>
            <a:ext cx="1054017" cy="0"/>
          </a:xfrm>
          <a:prstGeom prst="straightConnector1">
            <a:avLst/>
          </a:prstGeom>
          <a:ln w="76200" cmpd="sng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0169"/>
          </a:xfrm>
        </p:spPr>
        <p:txBody>
          <a:bodyPr/>
          <a:lstStyle/>
          <a:p>
            <a:r>
              <a:rPr lang="en-US" dirty="0" err="1" smtClean="0"/>
              <a:t>CensorSpoofer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7572255" y="2131922"/>
            <a:ext cx="1404313" cy="1536591"/>
            <a:chOff x="7240709" y="4633947"/>
            <a:chExt cx="1404313" cy="1536591"/>
          </a:xfrm>
        </p:grpSpPr>
        <p:pic>
          <p:nvPicPr>
            <p:cNvPr id="23" name="Picture 22" descr="red-computer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7572255" y="4633947"/>
              <a:ext cx="718618" cy="877824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240709" y="5524207"/>
              <a:ext cx="1404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Censored</a:t>
              </a:r>
            </a:p>
            <a:p>
              <a:pPr algn="ctr"/>
              <a:r>
                <a:rPr lang="en-US" dirty="0" smtClean="0"/>
                <a:t>destination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73339" y="2155980"/>
            <a:ext cx="1031577" cy="1104883"/>
            <a:chOff x="4854404" y="4724738"/>
            <a:chExt cx="1031577" cy="1104883"/>
          </a:xfrm>
        </p:grpSpPr>
        <p:pic>
          <p:nvPicPr>
            <p:cNvPr id="45" name="Picture 44" descr="proxy_serv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10" y="4724738"/>
              <a:ext cx="655676" cy="787599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854404" y="5460289"/>
              <a:ext cx="1031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Spoofer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80964" y="5276474"/>
            <a:ext cx="3943086" cy="369332"/>
            <a:chOff x="1827180" y="4066701"/>
            <a:chExt cx="3943086" cy="369332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1827180" y="4066701"/>
              <a:ext cx="3943086" cy="56674"/>
            </a:xfrm>
            <a:prstGeom prst="straightConnector1">
              <a:avLst/>
            </a:prstGeom>
            <a:ln w="76200" cmpd="sng">
              <a:solidFill>
                <a:schemeClr val="accent5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06643" y="4066701"/>
              <a:ext cx="1744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RTP upstream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8006" y="3022182"/>
            <a:ext cx="4755850" cy="2031422"/>
            <a:chOff x="1568006" y="2487928"/>
            <a:chExt cx="4846563" cy="2206839"/>
          </a:xfrm>
        </p:grpSpPr>
        <p:sp>
          <p:nvSpPr>
            <p:cNvPr id="9" name="Freeform 8"/>
            <p:cNvSpPr/>
            <p:nvPr/>
          </p:nvSpPr>
          <p:spPr>
            <a:xfrm>
              <a:off x="1568006" y="2487928"/>
              <a:ext cx="4846563" cy="2206839"/>
            </a:xfrm>
            <a:custGeom>
              <a:avLst/>
              <a:gdLst>
                <a:gd name="connsiteX0" fmla="*/ 4846563 w 4846563"/>
                <a:gd name="connsiteY0" fmla="*/ 0 h 2206839"/>
                <a:gd name="connsiteX1" fmla="*/ 4561471 w 4846563"/>
                <a:gd name="connsiteY1" fmla="*/ 1645661 h 2206839"/>
                <a:gd name="connsiteX2" fmla="*/ 3654360 w 4846563"/>
                <a:gd name="connsiteY2" fmla="*/ 2138063 h 2206839"/>
                <a:gd name="connsiteX3" fmla="*/ 0 w 4846563"/>
                <a:gd name="connsiteY3" fmla="*/ 2202853 h 220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6563" h="2206839">
                  <a:moveTo>
                    <a:pt x="4846563" y="0"/>
                  </a:moveTo>
                  <a:cubicBezTo>
                    <a:pt x="4803367" y="644658"/>
                    <a:pt x="4760171" y="1289317"/>
                    <a:pt x="4561471" y="1645661"/>
                  </a:cubicBezTo>
                  <a:cubicBezTo>
                    <a:pt x="4362771" y="2002005"/>
                    <a:pt x="4414605" y="2045198"/>
                    <a:pt x="3654360" y="2138063"/>
                  </a:cubicBezTo>
                  <a:cubicBezTo>
                    <a:pt x="2894115" y="2230928"/>
                    <a:pt x="0" y="2202853"/>
                    <a:pt x="0" y="2202853"/>
                  </a:cubicBezTo>
                </a:path>
              </a:pathLst>
            </a:custGeom>
            <a:ln w="76200" cmpd="sng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12823" y="4321184"/>
              <a:ext cx="2041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RTP downstream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59427" y="2086808"/>
            <a:ext cx="892751" cy="1412180"/>
            <a:chOff x="3953812" y="1594404"/>
            <a:chExt cx="892751" cy="1412180"/>
          </a:xfrm>
        </p:grpSpPr>
        <p:pic>
          <p:nvPicPr>
            <p:cNvPr id="22" name="Picture 21" descr="MC900431637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453" y="1594404"/>
              <a:ext cx="764110" cy="85677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953812" y="2360253"/>
              <a:ext cx="852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SIP </a:t>
              </a:r>
            </a:p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>
            <a:off x="1347707" y="2617509"/>
            <a:ext cx="2565828" cy="2280601"/>
          </a:xfrm>
          <a:custGeom>
            <a:avLst/>
            <a:gdLst>
              <a:gd name="connsiteX0" fmla="*/ 0 w 2565828"/>
              <a:gd name="connsiteY0" fmla="*/ 2280601 h 2280601"/>
              <a:gd name="connsiteX1" fmla="*/ 557226 w 2565828"/>
              <a:gd name="connsiteY1" fmla="*/ 609024 h 2280601"/>
              <a:gd name="connsiteX2" fmla="*/ 2565828 w 2565828"/>
              <a:gd name="connsiteY2" fmla="*/ 0 h 228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828" h="2280601">
                <a:moveTo>
                  <a:pt x="0" y="2280601"/>
                </a:moveTo>
                <a:cubicBezTo>
                  <a:pt x="64794" y="1634862"/>
                  <a:pt x="129588" y="989124"/>
                  <a:pt x="557226" y="609024"/>
                </a:cubicBezTo>
                <a:cubicBezTo>
                  <a:pt x="984864" y="228924"/>
                  <a:pt x="2565828" y="0"/>
                  <a:pt x="2565828" y="0"/>
                </a:cubicBezTo>
              </a:path>
            </a:pathLst>
          </a:custGeom>
          <a:ln w="5715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2" idx="3"/>
            <a:endCxn id="45" idx="1"/>
          </p:cNvCxnSpPr>
          <p:nvPr/>
        </p:nvCxnSpPr>
        <p:spPr>
          <a:xfrm>
            <a:off x="4652178" y="2515194"/>
            <a:ext cx="1560067" cy="34586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officer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r="12882"/>
          <a:stretch/>
        </p:blipFill>
        <p:spPr>
          <a:xfrm>
            <a:off x="2541394" y="799250"/>
            <a:ext cx="996696" cy="114160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1148" y="5533048"/>
            <a:ext cx="179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CensorSpoofer</a:t>
            </a:r>
            <a:endParaRPr lang="en-US" dirty="0" smtClean="0"/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18444"/>
            <a:ext cx="7543800" cy="2593975"/>
          </a:xfrm>
        </p:spPr>
        <p:txBody>
          <a:bodyPr/>
          <a:lstStyle/>
          <a:p>
            <a:r>
              <a:rPr lang="en-US" dirty="0"/>
              <a:t>The Parrot </a:t>
            </a:r>
            <a:r>
              <a:rPr lang="en-US" dirty="0" smtClean="0"/>
              <a:t>is Dead: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Observing </a:t>
            </a:r>
            <a:r>
              <a:rPr lang="en-US" dirty="0" smtClean="0"/>
              <a:t>Unobservable </a:t>
            </a:r>
            <a:r>
              <a:rPr lang="en-US" dirty="0"/>
              <a:t>Network Communications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3824111"/>
            <a:ext cx="7543800" cy="2221089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Amir </a:t>
            </a:r>
            <a:r>
              <a:rPr lang="en-US" sz="2800" b="1" dirty="0" err="1" smtClean="0"/>
              <a:t>Houmansadr</a:t>
            </a:r>
            <a:r>
              <a:rPr lang="en-US" sz="2800" dirty="0" smtClean="0"/>
              <a:t>, Chad Brubaker, </a:t>
            </a:r>
            <a:r>
              <a:rPr lang="en-US" sz="2800" dirty="0" err="1" smtClean="0"/>
              <a:t>Vitaly</a:t>
            </a:r>
            <a:r>
              <a:rPr lang="en-US" sz="2800" dirty="0" smtClean="0"/>
              <a:t> </a:t>
            </a:r>
            <a:r>
              <a:rPr lang="en-US" sz="2800" dirty="0" err="1"/>
              <a:t>Shmatikov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i="1" dirty="0" smtClean="0"/>
              <a:t>IEEE S&amp;P (Oakland) 2013</a:t>
            </a:r>
          </a:p>
          <a:p>
            <a:endParaRPr lang="en-US" sz="2800" i="1" dirty="0"/>
          </a:p>
          <a:p>
            <a:r>
              <a:rPr lang="en-US" sz="2800" dirty="0" smtClean="0"/>
              <a:t>Received the </a:t>
            </a:r>
            <a:r>
              <a:rPr lang="en-US" sz="2800" b="1" dirty="0" smtClean="0"/>
              <a:t>Best Practical Paper Award</a:t>
            </a:r>
          </a:p>
          <a:p>
            <a:endParaRPr lang="en-US" dirty="0"/>
          </a:p>
        </p:txBody>
      </p:sp>
      <p:pic>
        <p:nvPicPr>
          <p:cNvPr id="2" name="Picture 1" descr="gold-medal-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05" y="4725709"/>
            <a:ext cx="971712" cy="15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9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2841605" y="-113526"/>
            <a:ext cx="5633849" cy="1143000"/>
          </a:xfrm>
        </p:spPr>
        <p:txBody>
          <a:bodyPr/>
          <a:lstStyle/>
          <a:p>
            <a:r>
              <a:rPr lang="en-US" dirty="0" smtClean="0"/>
              <a:t>Detecting </a:t>
            </a:r>
            <a:r>
              <a:rPr lang="en-US" dirty="0" err="1" smtClean="0"/>
              <a:t>SkypeMorph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8" name="Freeform 7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11" name="Picture 10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56774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6" name="Group 15"/>
          <p:cNvGrpSpPr/>
          <p:nvPr/>
        </p:nvGrpSpPr>
        <p:grpSpPr>
          <a:xfrm>
            <a:off x="7280060" y="2363425"/>
            <a:ext cx="1263875" cy="1245471"/>
            <a:chOff x="6123906" y="4135394"/>
            <a:chExt cx="1796802" cy="1619889"/>
          </a:xfrm>
        </p:grpSpPr>
        <p:pic>
          <p:nvPicPr>
            <p:cNvPr id="17" name="Picture 16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23906" y="4914650"/>
              <a:ext cx="1796802" cy="840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Blocked</a:t>
              </a:r>
            </a:p>
            <a:p>
              <a:pPr algn="ctr"/>
              <a:r>
                <a:rPr lang="en-US" dirty="0" smtClean="0"/>
                <a:t>Destination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27951" y="1790413"/>
            <a:ext cx="1263186" cy="949515"/>
            <a:chOff x="4212706" y="5205892"/>
            <a:chExt cx="1755544" cy="1373832"/>
          </a:xfrm>
        </p:grpSpPr>
        <p:pic>
          <p:nvPicPr>
            <p:cNvPr id="68" name="Picture 67" descr="proxy_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212706" y="6000814"/>
              <a:ext cx="1755544" cy="57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Tor Bridge</a:t>
              </a:r>
              <a:endParaRPr lang="en-US" sz="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34777" y="1354035"/>
            <a:ext cx="1495997" cy="1157362"/>
            <a:chOff x="5151485" y="4116638"/>
            <a:chExt cx="2207612" cy="1375137"/>
          </a:xfrm>
        </p:grpSpPr>
        <p:sp>
          <p:nvSpPr>
            <p:cNvPr id="71" name="Cloud 70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51485" y="4116638"/>
              <a:ext cx="2207612" cy="475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Tor Network</a:t>
              </a:r>
              <a:endParaRPr lang="en-US" sz="2000" dirty="0"/>
            </a:p>
          </p:txBody>
        </p:sp>
      </p:grpSp>
      <p:sp>
        <p:nvSpPr>
          <p:cNvPr id="7" name="Freeform 6"/>
          <p:cNvSpPr/>
          <p:nvPr/>
        </p:nvSpPr>
        <p:spPr>
          <a:xfrm>
            <a:off x="5594515" y="2094497"/>
            <a:ext cx="2093653" cy="652415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677563" y="5044275"/>
            <a:ext cx="3458587" cy="60192"/>
          </a:xfrm>
          <a:prstGeom prst="straightConnector1">
            <a:avLst/>
          </a:prstGeom>
          <a:ln w="762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069879" y="4639675"/>
            <a:ext cx="769017" cy="769017"/>
            <a:chOff x="1069879" y="4639675"/>
            <a:chExt cx="769017" cy="769017"/>
          </a:xfrm>
        </p:grpSpPr>
        <p:pic>
          <p:nvPicPr>
            <p:cNvPr id="3" name="Picture 2" descr="osa_user_gree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48" name="Picture 47" descr="logo-skype-transparent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619" y="5003165"/>
              <a:ext cx="352767" cy="34929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960652" y="4740977"/>
            <a:ext cx="769017" cy="769017"/>
            <a:chOff x="1069879" y="4639675"/>
            <a:chExt cx="769017" cy="769017"/>
          </a:xfrm>
        </p:grpSpPr>
        <p:pic>
          <p:nvPicPr>
            <p:cNvPr id="51" name="Picture 50" descr="osa_user_gree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52" name="Picture 51" descr="logo-skype-transparent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619" y="5003165"/>
              <a:ext cx="352767" cy="349295"/>
            </a:xfrm>
            <a:prstGeom prst="rect">
              <a:avLst/>
            </a:prstGeom>
          </p:spPr>
        </p:pic>
      </p:grpSp>
      <p:cxnSp>
        <p:nvCxnSpPr>
          <p:cNvPr id="44" name="Straight Arrow Connector 43"/>
          <p:cNvCxnSpPr/>
          <p:nvPr/>
        </p:nvCxnSpPr>
        <p:spPr>
          <a:xfrm>
            <a:off x="1666122" y="2071590"/>
            <a:ext cx="3458587" cy="60192"/>
          </a:xfrm>
          <a:prstGeom prst="straightConnector1">
            <a:avLst/>
          </a:prstGeom>
          <a:ln w="762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73654" y="1635945"/>
            <a:ext cx="1771178" cy="3318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00915" y="4609395"/>
            <a:ext cx="1771178" cy="331816"/>
            <a:chOff x="3958491" y="4019768"/>
            <a:chExt cx="1771178" cy="331816"/>
          </a:xfrm>
        </p:grpSpPr>
        <p:sp>
          <p:nvSpPr>
            <p:cNvPr id="46" name="Rectangle 45"/>
            <p:cNvSpPr/>
            <p:nvPr/>
          </p:nvSpPr>
          <p:spPr>
            <a:xfrm>
              <a:off x="3958491" y="4019768"/>
              <a:ext cx="1771178" cy="3318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81373" y="4019768"/>
              <a:ext cx="675002" cy="3318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SOM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75504" y="5226598"/>
            <a:ext cx="3326323" cy="369332"/>
            <a:chOff x="1786945" y="5238040"/>
            <a:chExt cx="33263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786945" y="5246465"/>
              <a:ext cx="3326323" cy="7402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53973" y="5238040"/>
              <a:ext cx="200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TCP control stream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97202" y="3199946"/>
            <a:ext cx="541694" cy="597069"/>
            <a:chOff x="1069879" y="4639675"/>
            <a:chExt cx="769017" cy="769017"/>
          </a:xfrm>
        </p:grpSpPr>
        <p:pic>
          <p:nvPicPr>
            <p:cNvPr id="38" name="Picture 37" descr="osa_user_gree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39" name="Picture 38" descr="logo-skype-transparent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619" y="5003165"/>
              <a:ext cx="352767" cy="349295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3667639" y="5915472"/>
            <a:ext cx="541694" cy="597069"/>
            <a:chOff x="1069879" y="4639675"/>
            <a:chExt cx="769017" cy="769017"/>
          </a:xfrm>
        </p:grpSpPr>
        <p:pic>
          <p:nvPicPr>
            <p:cNvPr id="41" name="Picture 40" descr="osa_user_gree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42" name="Picture 41" descr="logo-skype-transparent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619" y="5003165"/>
              <a:ext cx="352767" cy="349295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639103" y="3262920"/>
            <a:ext cx="541694" cy="597069"/>
            <a:chOff x="1069879" y="4639675"/>
            <a:chExt cx="769017" cy="769017"/>
          </a:xfrm>
        </p:grpSpPr>
        <p:pic>
          <p:nvPicPr>
            <p:cNvPr id="45" name="Picture 44" descr="osa_user_gree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49" name="Picture 48" descr="logo-skype-transparent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619" y="5003165"/>
              <a:ext cx="352767" cy="349295"/>
            </a:xfrm>
            <a:prstGeom prst="rect">
              <a:avLst/>
            </a:prstGeom>
          </p:spPr>
        </p:pic>
      </p:grpSp>
      <p:cxnSp>
        <p:nvCxnSpPr>
          <p:cNvPr id="53" name="Straight Arrow Connector 52"/>
          <p:cNvCxnSpPr>
            <a:stCxn id="3" idx="0"/>
            <a:endCxn id="39" idx="1"/>
          </p:cNvCxnSpPr>
          <p:nvPr/>
        </p:nvCxnSpPr>
        <p:spPr>
          <a:xfrm flipV="1">
            <a:off x="1454388" y="3617760"/>
            <a:ext cx="107484" cy="102191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561872" y="3617760"/>
            <a:ext cx="2202127" cy="112321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75504" y="5352460"/>
            <a:ext cx="1988495" cy="84522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DeadParr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8" y="451068"/>
            <a:ext cx="7817208" cy="606862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81912" y="569769"/>
            <a:ext cx="2457532" cy="1165898"/>
            <a:chOff x="1281912" y="569769"/>
            <a:chExt cx="2195860" cy="964551"/>
          </a:xfrm>
        </p:grpSpPr>
        <p:sp>
          <p:nvSpPr>
            <p:cNvPr id="7" name="Rectangular Callout 6"/>
            <p:cNvSpPr/>
            <p:nvPr/>
          </p:nvSpPr>
          <p:spPr>
            <a:xfrm>
              <a:off x="1281912" y="569769"/>
              <a:ext cx="1922866" cy="964551"/>
            </a:xfrm>
            <a:prstGeom prst="wedgeRectCallou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3812" y="700338"/>
              <a:ext cx="2123960" cy="68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No, no....</a:t>
              </a:r>
              <a:r>
                <a:rPr lang="en-US" sz="2400" dirty="0" smtClean="0"/>
                <a:t>. no</a:t>
              </a:r>
              <a:r>
                <a:rPr lang="en-US" sz="2400" dirty="0"/>
                <a:t>, </a:t>
              </a:r>
              <a:endParaRPr lang="en-US" sz="2400" dirty="0" smtClean="0"/>
            </a:p>
            <a:p>
              <a:r>
                <a:rPr lang="en-US" sz="2400" dirty="0" smtClean="0"/>
                <a:t>'</a:t>
              </a:r>
              <a:r>
                <a:rPr lang="en-US" sz="2400" dirty="0"/>
                <a:t>e's stunned!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Digital watermarking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Steganography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Covert channels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Anonymous communications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Protocol </a:t>
            </a:r>
            <a:r>
              <a:rPr lang="en-US" sz="3200" dirty="0">
                <a:solidFill>
                  <a:srgbClr val="FF0000"/>
                </a:solidFill>
              </a:rPr>
              <a:t>obfuscation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SkypeMorph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Let’s imitate the missing parts!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11430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Problem</a:t>
            </a:r>
            <a:r>
              <a:rPr lang="en-US" sz="3600" dirty="0"/>
              <a:t>: hard to mimic dynamic behavior in response to active </a:t>
            </a:r>
            <a:r>
              <a:rPr lang="en-US" sz="3600" dirty="0" smtClean="0"/>
              <a:t>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UDP packets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 descr="tcp-comparis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2" y="2030381"/>
            <a:ext cx="6947516" cy="33942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tests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08904"/>
              </p:ext>
            </p:extLst>
          </p:nvPr>
        </p:nvGraphicFramePr>
        <p:xfrm>
          <a:off x="276177" y="1784533"/>
          <a:ext cx="8042274" cy="438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58"/>
                <a:gridCol w="2680758"/>
                <a:gridCol w="2680758"/>
              </a:tblGrid>
              <a:tr h="4180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Skype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SkypeMorph</a:t>
                      </a:r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180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Flush </a:t>
                      </a:r>
                      <a:r>
                        <a:rPr lang="en-US" sz="2000" dirty="0" err="1" smtClean="0"/>
                        <a:t>Supernode</a:t>
                      </a:r>
                      <a:r>
                        <a:rPr lang="en-US" sz="2000" dirty="0" smtClean="0"/>
                        <a:t> cache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Serves as a SN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Rejects all Skype messages</a:t>
                      </a:r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180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Drop UDP packets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Burst of packets in TCP</a:t>
                      </a:r>
                      <a:r>
                        <a:rPr lang="en-US" sz="2000" baseline="0" dirty="0" smtClean="0"/>
                        <a:t> control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reaction</a:t>
                      </a:r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180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Close TCP channel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Ends the UDP</a:t>
                      </a:r>
                      <a:r>
                        <a:rPr lang="en-US" sz="2000" baseline="0" dirty="0" smtClean="0"/>
                        <a:t> stream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en-US" sz="2000" baseline="0" dirty="0" smtClean="0"/>
                        <a:t> reaction</a:t>
                      </a:r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180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Delay TCP packets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Reacts depending on the type of message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en-US" sz="2000" baseline="0" dirty="0" smtClean="0"/>
                        <a:t> reaction</a:t>
                      </a:r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180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Close TCP connection to a SN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Initiates UDP probes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reaction</a:t>
                      </a:r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180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the default TCP</a:t>
                      </a:r>
                      <a:r>
                        <a:rPr lang="en-US" sz="2000" baseline="0" dirty="0" smtClean="0"/>
                        <a:t> 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Connects</a:t>
                      </a:r>
                      <a:r>
                        <a:rPr lang="en-US" sz="2000" baseline="0" dirty="0" smtClean="0"/>
                        <a:t> to TCP ports 80 and 443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reaction</a:t>
                      </a:r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DeadParr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8" y="451068"/>
            <a:ext cx="7817208" cy="606862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78381" y="2667719"/>
            <a:ext cx="2658779" cy="1650282"/>
            <a:chOff x="4878381" y="2667725"/>
            <a:chExt cx="2658779" cy="1210704"/>
          </a:xfrm>
        </p:grpSpPr>
        <p:sp>
          <p:nvSpPr>
            <p:cNvPr id="7" name="Rounded Rectangular Callout 6"/>
            <p:cNvSpPr/>
            <p:nvPr/>
          </p:nvSpPr>
          <p:spPr>
            <a:xfrm flipV="1">
              <a:off x="4878381" y="2667725"/>
              <a:ext cx="2658779" cy="1000162"/>
            </a:xfrm>
            <a:prstGeom prst="wedgeRoundRectCallou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0600" y="2678101"/>
              <a:ext cx="249655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Now that's what </a:t>
              </a:r>
              <a:endParaRPr lang="en-US" sz="2400" dirty="0" smtClean="0"/>
            </a:p>
            <a:p>
              <a:r>
                <a:rPr lang="en-US" sz="2400" dirty="0" smtClean="0"/>
                <a:t>I </a:t>
              </a:r>
              <a:r>
                <a:rPr lang="en-US" sz="2400" dirty="0"/>
                <a:t>call a dead parrot.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4400" b="1" dirty="0" err="1" smtClean="0"/>
              <a:t>Unobservability</a:t>
            </a:r>
            <a:r>
              <a:rPr lang="en-US" sz="4400" b="1" dirty="0" smtClean="0"/>
              <a:t> </a:t>
            </a:r>
            <a:r>
              <a:rPr lang="en-US" sz="4400" b="1" dirty="0"/>
              <a:t>by imitation </a:t>
            </a:r>
            <a:r>
              <a:rPr lang="en-US" sz="4400" b="1" dirty="0" smtClean="0"/>
              <a:t>is</a:t>
            </a:r>
          </a:p>
          <a:p>
            <a:pPr marL="0" indent="0" algn="ctr">
              <a:buNone/>
            </a:pPr>
            <a:r>
              <a:rPr lang="en-US" sz="4400" b="1" dirty="0" smtClean="0"/>
              <a:t>fundamentally flawed!</a:t>
            </a:r>
            <a:endParaRPr lang="en-US" sz="4400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Perfect imitation of a complex real system is extremely </a:t>
            </a:r>
            <a:r>
              <a:rPr lang="en-US" sz="4800" dirty="0" smtClean="0"/>
              <a:t>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2000"/>
            <a:ext cx="7462934" cy="320804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complex protocol in it entirety </a:t>
            </a:r>
          </a:p>
          <a:p>
            <a:r>
              <a:rPr lang="en-US" sz="3000" dirty="0"/>
              <a:t>Inter-dependent sub-protocols with </a:t>
            </a:r>
          </a:p>
          <a:p>
            <a:pPr marL="114300" indent="0">
              <a:buNone/>
            </a:pPr>
            <a:r>
              <a:rPr lang="en-US" sz="3000" dirty="0" smtClean="0"/>
              <a:t>   complex</a:t>
            </a:r>
            <a:r>
              <a:rPr lang="en-US" sz="3000" dirty="0"/>
              <a:t>, dynamic </a:t>
            </a:r>
            <a:r>
              <a:rPr lang="en-US" sz="3000" dirty="0" smtClean="0"/>
              <a:t>behavior</a:t>
            </a:r>
          </a:p>
          <a:p>
            <a:r>
              <a:rPr lang="en-US" sz="3000" dirty="0" smtClean="0"/>
              <a:t>Bugs in specific versions of the software</a:t>
            </a:r>
          </a:p>
          <a:p>
            <a:r>
              <a:rPr lang="en-US" sz="3000" dirty="0" smtClean="0"/>
              <a:t>User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389" y="1936482"/>
            <a:ext cx="8223278" cy="107721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</a:rPr>
              <a:t>Not enough to mimic a "protocol," need to mimic 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a specific implementation </a:t>
            </a:r>
            <a:r>
              <a:rPr lang="en-US" sz="3100" dirty="0">
                <a:solidFill>
                  <a:srgbClr val="FF0000"/>
                </a:solidFill>
              </a:rPr>
              <a:t>with all its </a:t>
            </a:r>
            <a:r>
              <a:rPr lang="en-US" sz="3100" dirty="0" smtClean="0">
                <a:solidFill>
                  <a:srgbClr val="FF0000"/>
                </a:solidFill>
              </a:rPr>
              <a:t>quirks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47331"/>
            <a:ext cx="7543800" cy="1041753"/>
          </a:xfrm>
        </p:spPr>
        <p:txBody>
          <a:bodyPr/>
          <a:lstStyle/>
          <a:p>
            <a:r>
              <a:rPr lang="en-US" dirty="0" smtClean="0"/>
              <a:t>So, what is the real problem?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45" name="Picture 44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9" y="2138202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6" name="Picture 45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62" y="4280992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7" name="Picture 46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0" y="4320331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8" name="Picture 47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11" y="2813127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9" name="Picture 48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10" y="882455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72" name="Group 71"/>
          <p:cNvGrpSpPr/>
          <p:nvPr/>
        </p:nvGrpSpPr>
        <p:grpSpPr>
          <a:xfrm>
            <a:off x="2216450" y="511681"/>
            <a:ext cx="3709995" cy="553365"/>
            <a:chOff x="2189140" y="1491435"/>
            <a:chExt cx="3620491" cy="802316"/>
          </a:xfrm>
        </p:grpSpPr>
        <p:grpSp>
          <p:nvGrpSpPr>
            <p:cNvPr id="43" name="Group 42"/>
            <p:cNvGrpSpPr/>
            <p:nvPr/>
          </p:nvGrpSpPr>
          <p:grpSpPr>
            <a:xfrm>
              <a:off x="2189140" y="1954803"/>
              <a:ext cx="3620491" cy="338948"/>
              <a:chOff x="1574647" y="4603786"/>
              <a:chExt cx="3620491" cy="33894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stCxn id="38" idx="0"/>
                <a:endCxn id="40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1614066" y="4942732"/>
                <a:ext cx="3512008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427747" y="1491435"/>
              <a:ext cx="1995958" cy="535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Tor (and its flavors)</a:t>
              </a:r>
              <a:endParaRPr lang="en-US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493633" y="4944523"/>
            <a:ext cx="3992684" cy="599229"/>
            <a:chOff x="2548253" y="4647124"/>
            <a:chExt cx="3620491" cy="754938"/>
          </a:xfrm>
        </p:grpSpPr>
        <p:grpSp>
          <p:nvGrpSpPr>
            <p:cNvPr id="58" name="Group 57"/>
            <p:cNvGrpSpPr/>
            <p:nvPr/>
          </p:nvGrpSpPr>
          <p:grpSpPr>
            <a:xfrm>
              <a:off x="2548253" y="5063111"/>
              <a:ext cx="3620491" cy="338951"/>
              <a:chOff x="1574647" y="4603786"/>
              <a:chExt cx="3620491" cy="33895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59" idx="0"/>
                <a:endCxn id="61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1614066" y="4942734"/>
                <a:ext cx="3512008" cy="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3786860" y="4647124"/>
              <a:ext cx="952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Psiphon</a:t>
              </a:r>
              <a:endParaRPr lang="en-US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640174" y="2739404"/>
            <a:ext cx="4086083" cy="618114"/>
            <a:chOff x="2700653" y="3702316"/>
            <a:chExt cx="3620491" cy="771502"/>
          </a:xfrm>
        </p:grpSpPr>
        <p:grpSp>
          <p:nvGrpSpPr>
            <p:cNvPr id="65" name="Group 64"/>
            <p:cNvGrpSpPr/>
            <p:nvPr/>
          </p:nvGrpSpPr>
          <p:grpSpPr>
            <a:xfrm>
              <a:off x="2700653" y="4134870"/>
              <a:ext cx="3620491" cy="338948"/>
              <a:chOff x="1574647" y="4603786"/>
              <a:chExt cx="3620491" cy="33894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6" idx="0"/>
                <a:endCxn id="68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614066" y="4942732"/>
                <a:ext cx="3512008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3939260" y="3702316"/>
              <a:ext cx="1043876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Ultrasurf</a:t>
              </a:r>
              <a:endParaRPr lang="en-US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091904" y="605495"/>
            <a:ext cx="1566700" cy="674926"/>
            <a:chOff x="6696399" y="4135394"/>
            <a:chExt cx="2227310" cy="877824"/>
          </a:xfrm>
        </p:grpSpPr>
        <p:pic>
          <p:nvPicPr>
            <p:cNvPr id="80" name="Picture 79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494371" y="4317022"/>
              <a:ext cx="1429338" cy="440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Tor relays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766603" y="2910625"/>
            <a:ext cx="1542331" cy="674926"/>
            <a:chOff x="6696399" y="4135394"/>
            <a:chExt cx="2192666" cy="877824"/>
          </a:xfrm>
        </p:grpSpPr>
        <p:pic>
          <p:nvPicPr>
            <p:cNvPr id="86" name="Picture 85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569115" y="4170197"/>
              <a:ext cx="1319950" cy="76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Ultrasurf</a:t>
              </a:r>
              <a:endParaRPr lang="en-US" sz="1600" dirty="0" smtClean="0"/>
            </a:p>
            <a:p>
              <a:pPr algn="ctr"/>
              <a:r>
                <a:rPr lang="en-US" sz="1600" dirty="0"/>
                <a:t>p</a:t>
              </a:r>
              <a:r>
                <a:rPr lang="en-US" sz="1600" dirty="0" smtClean="0"/>
                <a:t>roxies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35459" y="5103707"/>
            <a:ext cx="1502905" cy="674926"/>
            <a:chOff x="6696399" y="4135394"/>
            <a:chExt cx="2136617" cy="877824"/>
          </a:xfrm>
        </p:grpSpPr>
        <p:pic>
          <p:nvPicPr>
            <p:cNvPr id="89" name="Picture 88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7625158" y="4170197"/>
              <a:ext cx="1207858" cy="76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Psiphon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proxies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620811" y="379719"/>
            <a:ext cx="430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X</a:t>
            </a:r>
            <a:endParaRPr lang="en-US" sz="6000" b="1" dirty="0">
              <a:solidFill>
                <a:srgbClr val="8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63012" y="2667231"/>
            <a:ext cx="430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X</a:t>
            </a:r>
            <a:endParaRPr lang="en-US" sz="6000" b="1" dirty="0">
              <a:solidFill>
                <a:srgbClr val="8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76183" y="4847636"/>
            <a:ext cx="430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X</a:t>
            </a:r>
            <a:endParaRPr lang="en-US" sz="6000" b="1" dirty="0">
              <a:solidFill>
                <a:srgbClr val="8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29059" y="1732981"/>
            <a:ext cx="5756955" cy="523220"/>
          </a:xfrm>
          <a:prstGeom prst="rect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Custom tunnels are easy to recognize!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1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pPr marL="114300" indent="0" algn="ctr">
              <a:buNone/>
            </a:pPr>
            <a:r>
              <a:rPr lang="en-US" sz="4000" dirty="0" smtClean="0"/>
              <a:t>Wait! We already have </a:t>
            </a:r>
          </a:p>
          <a:p>
            <a:pPr marL="114300" indent="0" algn="ctr">
              <a:buNone/>
            </a:pPr>
            <a:r>
              <a:rPr lang="en-US" sz="4000" dirty="0" smtClean="0"/>
              <a:t>lots of encrypted tunnels!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45" name="Picture 44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9" y="2138202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6" name="Picture 45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62" y="4280992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7" name="Picture 46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0" y="4320331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8" name="Picture 47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11" y="2813127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9" name="Picture 48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10" y="882455"/>
            <a:ext cx="601202" cy="601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94" name="Picture 93" descr="green-server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003866" y="2700320"/>
            <a:ext cx="676656" cy="847139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357499" y="2615591"/>
            <a:ext cx="2548624" cy="618114"/>
            <a:chOff x="2700653" y="3702316"/>
            <a:chExt cx="3620491" cy="771502"/>
          </a:xfrm>
        </p:grpSpPr>
        <p:grpSp>
          <p:nvGrpSpPr>
            <p:cNvPr id="96" name="Group 95"/>
            <p:cNvGrpSpPr/>
            <p:nvPr/>
          </p:nvGrpSpPr>
          <p:grpSpPr>
            <a:xfrm>
              <a:off x="2700653" y="4134870"/>
              <a:ext cx="3620491" cy="338948"/>
              <a:chOff x="1574647" y="4603786"/>
              <a:chExt cx="3620491" cy="338948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rgbClr val="CCFFCC"/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rgbClr val="CCFFCC"/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>
                <a:stCxn id="98" idx="0"/>
                <a:endCxn id="100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614066" y="4942732"/>
                <a:ext cx="3512008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3939260" y="3702316"/>
              <a:ext cx="557904" cy="460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VoIP</a:t>
              </a:r>
              <a:endParaRPr lang="en-US" b="1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553514" y="2885888"/>
            <a:ext cx="1250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VoIP servers</a:t>
            </a:r>
          </a:p>
          <a:p>
            <a:pPr algn="ctr"/>
            <a:r>
              <a:rPr lang="en-US" sz="1600" dirty="0" smtClean="0"/>
              <a:t>(e.g., Skype)</a:t>
            </a:r>
          </a:p>
        </p:txBody>
      </p:sp>
      <p:pic>
        <p:nvPicPr>
          <p:cNvPr id="104" name="Picture 103" descr="green-server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224967" y="1528111"/>
            <a:ext cx="676656" cy="847139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2216451" y="1483657"/>
            <a:ext cx="2905936" cy="618114"/>
            <a:chOff x="2700653" y="3702316"/>
            <a:chExt cx="3620491" cy="7715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2700653" y="4134870"/>
              <a:ext cx="3620491" cy="338948"/>
              <a:chOff x="1574647" y="4603786"/>
              <a:chExt cx="3620491" cy="338948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rgbClr val="CCFFCC"/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rgbClr val="CCFFCC"/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>
                <a:stCxn id="108" idx="0"/>
                <a:endCxn id="110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1614066" y="4942732"/>
                <a:ext cx="3512008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3939260" y="3702316"/>
              <a:ext cx="631207" cy="460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Email</a:t>
              </a:r>
              <a:endParaRPr lang="en-US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826385" y="1713679"/>
            <a:ext cx="1288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Email servers</a:t>
            </a:r>
          </a:p>
          <a:p>
            <a:pPr algn="ctr"/>
            <a:r>
              <a:rPr lang="en-US" sz="1600" dirty="0" smtClean="0"/>
              <a:t>(e.g., Gmail)</a:t>
            </a:r>
          </a:p>
        </p:txBody>
      </p:sp>
      <p:pic>
        <p:nvPicPr>
          <p:cNvPr id="73" name="Picture 72" descr="green-server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307562" y="3757074"/>
            <a:ext cx="676656" cy="847139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2556290" y="3712620"/>
            <a:ext cx="2645185" cy="618114"/>
            <a:chOff x="2700653" y="3702316"/>
            <a:chExt cx="3620491" cy="771502"/>
          </a:xfrm>
        </p:grpSpPr>
        <p:grpSp>
          <p:nvGrpSpPr>
            <p:cNvPr id="77" name="Group 76"/>
            <p:cNvGrpSpPr/>
            <p:nvPr/>
          </p:nvGrpSpPr>
          <p:grpSpPr>
            <a:xfrm>
              <a:off x="2700653" y="4134870"/>
              <a:ext cx="3620491" cy="338948"/>
              <a:chOff x="1574647" y="4603786"/>
              <a:chExt cx="3620491" cy="33894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rgbClr val="CCFFCC"/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rgbClr val="CCFFCC"/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>
                <a:stCxn id="82" idx="0"/>
                <a:endCxn id="84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1614066" y="4942732"/>
                <a:ext cx="3512008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3939260" y="3702316"/>
              <a:ext cx="1129460" cy="460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File sharin</a:t>
              </a:r>
              <a:r>
                <a:rPr lang="en-US" b="1" dirty="0"/>
                <a:t>g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805637" y="3942642"/>
            <a:ext cx="14947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File hosts</a:t>
            </a:r>
          </a:p>
          <a:p>
            <a:pPr algn="ctr"/>
            <a:r>
              <a:rPr lang="en-US" sz="1600" dirty="0" smtClean="0"/>
              <a:t>(e.g., </a:t>
            </a:r>
            <a:r>
              <a:rPr lang="en-US" sz="1600" dirty="0" err="1" smtClean="0"/>
              <a:t>BitTorent</a:t>
            </a:r>
            <a:r>
              <a:rPr lang="en-US" sz="1600" dirty="0" smtClean="0"/>
              <a:t>)</a:t>
            </a:r>
          </a:p>
        </p:txBody>
      </p:sp>
      <p:pic>
        <p:nvPicPr>
          <p:cNvPr id="117" name="Picture 116" descr="green-server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103471" y="4893311"/>
            <a:ext cx="676656" cy="847139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2231779" y="4816686"/>
            <a:ext cx="2759239" cy="618114"/>
            <a:chOff x="2700653" y="3702316"/>
            <a:chExt cx="3620491" cy="771502"/>
          </a:xfrm>
        </p:grpSpPr>
        <p:grpSp>
          <p:nvGrpSpPr>
            <p:cNvPr id="119" name="Group 118"/>
            <p:cNvGrpSpPr/>
            <p:nvPr/>
          </p:nvGrpSpPr>
          <p:grpSpPr>
            <a:xfrm>
              <a:off x="2700653" y="4134870"/>
              <a:ext cx="3620491" cy="338948"/>
              <a:chOff x="1574647" y="4603786"/>
              <a:chExt cx="3620491" cy="338948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rgbClr val="CCFFCC"/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rgbClr val="CCFFCC"/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1" idx="0"/>
                <a:endCxn id="123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1614066" y="4942732"/>
                <a:ext cx="3512008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3939260" y="3702316"/>
              <a:ext cx="1322627" cy="460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Online games</a:t>
              </a:r>
              <a:endParaRPr lang="en-US" b="1" dirty="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668058" y="5078879"/>
            <a:ext cx="14745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Gaming servers</a:t>
            </a:r>
          </a:p>
          <a:p>
            <a:pPr algn="ctr"/>
            <a:r>
              <a:rPr lang="en-US" sz="1600" dirty="0" smtClean="0"/>
              <a:t>(e.g., </a:t>
            </a:r>
            <a:r>
              <a:rPr lang="en-US" sz="1600" dirty="0" err="1" smtClean="0"/>
              <a:t>Warcraft</a:t>
            </a:r>
            <a:r>
              <a:rPr lang="en-US" sz="1600" dirty="0" smtClean="0"/>
              <a:t>)</a:t>
            </a:r>
          </a:p>
        </p:txBody>
      </p:sp>
      <p:pic>
        <p:nvPicPr>
          <p:cNvPr id="127" name="Picture 126" descr="green-server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238742" y="588550"/>
            <a:ext cx="676656" cy="847139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2231780" y="570478"/>
            <a:ext cx="2871692" cy="618114"/>
            <a:chOff x="2700653" y="3702316"/>
            <a:chExt cx="3620491" cy="771502"/>
          </a:xfrm>
        </p:grpSpPr>
        <p:grpSp>
          <p:nvGrpSpPr>
            <p:cNvPr id="129" name="Group 128"/>
            <p:cNvGrpSpPr/>
            <p:nvPr/>
          </p:nvGrpSpPr>
          <p:grpSpPr>
            <a:xfrm>
              <a:off x="2700653" y="4134870"/>
              <a:ext cx="3620491" cy="338948"/>
              <a:chOff x="1574647" y="4603786"/>
              <a:chExt cx="3620491" cy="338948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574647" y="4603788"/>
                <a:ext cx="132881" cy="334540"/>
              </a:xfrm>
              <a:prstGeom prst="ellipse">
                <a:avLst/>
              </a:prstGeom>
              <a:solidFill>
                <a:srgbClr val="CCFFCC"/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641376" y="4603787"/>
                <a:ext cx="3483333" cy="334541"/>
              </a:xfrm>
              <a:prstGeom prst="rect">
                <a:avLst/>
              </a:prstGeom>
              <a:solidFill>
                <a:srgbClr val="CCFFCC"/>
              </a:solidFill>
              <a:ln w="571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083744" y="4603786"/>
                <a:ext cx="111394" cy="3289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>
                <a:stCxn id="131" idx="0"/>
                <a:endCxn id="133" idx="0"/>
              </p:cNvCxnSpPr>
              <p:nvPr/>
            </p:nvCxnSpPr>
            <p:spPr>
              <a:xfrm flipV="1">
                <a:off x="1641088" y="4603786"/>
                <a:ext cx="3498353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614066" y="4942732"/>
                <a:ext cx="3512008" cy="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3939260" y="3702316"/>
              <a:ext cx="1333990" cy="460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Cloud storage</a:t>
              </a:r>
              <a:endParaRPr lang="en-US" b="1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750172" y="731785"/>
            <a:ext cx="1746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Cloud servers</a:t>
            </a:r>
          </a:p>
          <a:p>
            <a:pPr algn="ctr"/>
            <a:r>
              <a:rPr lang="en-US" sz="1600" dirty="0" smtClean="0"/>
              <a:t>(e.g., Amazon EC2)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814881" y="2746544"/>
            <a:ext cx="628418" cy="1221706"/>
            <a:chOff x="6521622" y="4096154"/>
            <a:chExt cx="893396" cy="1588979"/>
          </a:xfrm>
        </p:grpSpPr>
        <p:pic>
          <p:nvPicPr>
            <p:cNvPr id="138" name="Picture 137" descr="red-computer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521622" y="4096154"/>
              <a:ext cx="893396" cy="109132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647899" y="5164741"/>
              <a:ext cx="759622" cy="52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Tor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660001" y="2984923"/>
            <a:ext cx="2070214" cy="278389"/>
            <a:chOff x="1574647" y="4603786"/>
            <a:chExt cx="3620491" cy="338948"/>
          </a:xfrm>
        </p:grpSpPr>
        <p:sp>
          <p:nvSpPr>
            <p:cNvPr id="144" name="Oval 143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4" idx="0"/>
              <a:endCxn id="146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Protocol obfuscation: Concealing the </a:t>
            </a:r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 smtClean="0"/>
              <a:t>of the underlying network protocol from a traffic monitoring entity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67553"/>
            <a:ext cx="7543800" cy="1521531"/>
          </a:xfrm>
        </p:spPr>
        <p:txBody>
          <a:bodyPr/>
          <a:lstStyle/>
          <a:p>
            <a:r>
              <a:rPr lang="en-US" dirty="0" smtClean="0"/>
              <a:t>Hide-within circumvention</a:t>
            </a:r>
            <a:br>
              <a:rPr lang="en-US" dirty="0" smtClean="0"/>
            </a:br>
            <a:r>
              <a:rPr lang="en-US" dirty="0" smtClean="0"/>
              <a:t>(or, parasites!)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4000" dirty="0" smtClean="0"/>
              <a:t>Tunneling </a:t>
            </a:r>
            <a:r>
              <a:rPr lang="en-US" sz="4000" dirty="0"/>
              <a:t>circumvention traffic through a popular service provider via an allowed, already deployed network protocol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481670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en-US" dirty="0"/>
              <a:t>I Want My Voice to Be Heard:</a:t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IP </a:t>
            </a:r>
            <a:r>
              <a:rPr lang="en-US" dirty="0">
                <a:solidFill>
                  <a:srgbClr val="FF0000"/>
                </a:solidFill>
              </a:rPr>
              <a:t>over Voice-over-IP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Unobservable Censorship Circumvention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3" y="4572000"/>
            <a:ext cx="8359422" cy="149577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Amir </a:t>
            </a:r>
            <a:r>
              <a:rPr lang="en-US" sz="2400" b="1" dirty="0" err="1" smtClean="0"/>
              <a:t>Houmansadr</a:t>
            </a:r>
            <a:r>
              <a:rPr lang="en-US" sz="2400" dirty="0" smtClean="0"/>
              <a:t>, </a:t>
            </a:r>
            <a:r>
              <a:rPr lang="en-US" sz="2400" dirty="0"/>
              <a:t>Thomas </a:t>
            </a:r>
            <a:r>
              <a:rPr lang="en-US" sz="2400" dirty="0" err="1"/>
              <a:t>Riedl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/>
              <a:t>Nikita </a:t>
            </a:r>
            <a:r>
              <a:rPr lang="en-US" sz="2400" dirty="0" err="1" smtClean="0"/>
              <a:t>Borisov</a:t>
            </a:r>
            <a:r>
              <a:rPr lang="en-US" sz="2400" dirty="0" smtClean="0"/>
              <a:t>,</a:t>
            </a:r>
            <a:r>
              <a:rPr lang="en-US" sz="2400" dirty="0"/>
              <a:t> Andrew Singer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NDSS 2013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190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FreeWave</a:t>
            </a:r>
            <a:r>
              <a:rPr lang="en-US" sz="4400" dirty="0" smtClean="0"/>
              <a:t>: IP over Voice-over-IP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Target protocol: Voice-over IP (VoIP)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sz="2800" dirty="0" smtClean="0"/>
              <a:t>Why VoIP</a:t>
            </a:r>
          </a:p>
          <a:p>
            <a:pPr lvl="1"/>
            <a:r>
              <a:rPr lang="en-US" sz="2800" dirty="0" smtClean="0"/>
              <a:t>Widely used</a:t>
            </a:r>
          </a:p>
          <a:p>
            <a:pPr lvl="1"/>
            <a:r>
              <a:rPr lang="en-US" sz="2800" dirty="0" smtClean="0"/>
              <a:t>Encrypted</a:t>
            </a:r>
          </a:p>
          <a:p>
            <a:pPr lvl="1"/>
            <a:r>
              <a:rPr lang="en-US" sz="2800" dirty="0" smtClean="0"/>
              <a:t>Many VoIP provider options</a:t>
            </a:r>
          </a:p>
          <a:p>
            <a:pPr lvl="1"/>
            <a:endParaRPr lang="en-US" dirty="0"/>
          </a:p>
          <a:p>
            <a:r>
              <a:rPr lang="en-US" sz="2800" dirty="0" smtClean="0"/>
              <a:t>How to hide?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dial-up modems </a:t>
            </a:r>
            <a:r>
              <a:rPr lang="en-US" sz="2800" dirty="0" smtClean="0"/>
              <a:t>are back!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 descr="dialupmod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27" y="4517521"/>
            <a:ext cx="2699184" cy="20243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30509" y="1998111"/>
            <a:ext cx="887675" cy="1078942"/>
            <a:chOff x="2664005" y="3551597"/>
            <a:chExt cx="887675" cy="1078942"/>
          </a:xfrm>
        </p:grpSpPr>
        <p:pic>
          <p:nvPicPr>
            <p:cNvPr id="9" name="Picture 8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7931218" y="3716769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BCCAD-8032-864E-98AA-654F9FA4FE1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" name="Picture 11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91100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7627850" y="3082664"/>
            <a:ext cx="904139" cy="1060805"/>
            <a:chOff x="6499983" y="4135394"/>
            <a:chExt cx="1285379" cy="1379708"/>
          </a:xfrm>
        </p:grpSpPr>
        <p:pic>
          <p:nvPicPr>
            <p:cNvPr id="14" name="Picture 13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499983" y="4914650"/>
              <a:ext cx="1285379" cy="6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Blocked</a:t>
              </a:r>
            </a:p>
            <a:p>
              <a:pPr algn="ctr"/>
              <a:r>
                <a:rPr lang="en-US" sz="1200" dirty="0" smtClean="0"/>
                <a:t>Destination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91736" y="2114414"/>
            <a:ext cx="831778" cy="826404"/>
            <a:chOff x="4512484" y="5205892"/>
            <a:chExt cx="1155984" cy="1195706"/>
          </a:xfrm>
        </p:grpSpPr>
        <p:pic>
          <p:nvPicPr>
            <p:cNvPr id="18" name="Picture 17" descr="proxy_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12484" y="6000814"/>
              <a:ext cx="1155984" cy="400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Tor Bridge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63795" y="1757464"/>
            <a:ext cx="1103911" cy="1072696"/>
            <a:chOff x="5151485" y="4217234"/>
            <a:chExt cx="1629019" cy="1274541"/>
          </a:xfrm>
        </p:grpSpPr>
        <p:sp>
          <p:nvSpPr>
            <p:cNvPr id="21" name="Cloud 20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485" y="4217234"/>
              <a:ext cx="1627081" cy="3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Tor Network</a:t>
              </a:r>
              <a:endParaRPr lang="en-US" sz="14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5851900" y="2424638"/>
            <a:ext cx="2093653" cy="652415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93743" y="2435147"/>
            <a:ext cx="3659103" cy="421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4931" y="2021187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26" name="Picture 25" descr="skype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70" y="1773903"/>
            <a:ext cx="296164" cy="300148"/>
          </a:xfrm>
          <a:prstGeom prst="rect">
            <a:avLst/>
          </a:prstGeom>
        </p:spPr>
      </p:pic>
      <p:pic>
        <p:nvPicPr>
          <p:cNvPr id="27" name="Picture 26" descr="wave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t="11744" r="18805" b="40844"/>
          <a:stretch/>
        </p:blipFill>
        <p:spPr>
          <a:xfrm>
            <a:off x="5428934" y="1750050"/>
            <a:ext cx="530557" cy="321911"/>
          </a:xfrm>
          <a:prstGeom prst="rect">
            <a:avLst/>
          </a:prstGeom>
        </p:spPr>
      </p:pic>
      <p:pic>
        <p:nvPicPr>
          <p:cNvPr id="28" name="Picture 27" descr="skype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1" y="1572949"/>
            <a:ext cx="333570" cy="338058"/>
          </a:xfrm>
          <a:prstGeom prst="rect">
            <a:avLst/>
          </a:prstGeom>
        </p:spPr>
      </p:pic>
      <p:pic>
        <p:nvPicPr>
          <p:cNvPr id="29" name="Picture 28" descr="wave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t="11744" r="18805" b="40844"/>
          <a:stretch/>
        </p:blipFill>
        <p:spPr>
          <a:xfrm>
            <a:off x="5428934" y="1745044"/>
            <a:ext cx="530557" cy="321911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819594" y="2436175"/>
            <a:ext cx="3393263" cy="0"/>
          </a:xfrm>
          <a:prstGeom prst="line">
            <a:avLst/>
          </a:prstGeom>
          <a:ln w="2190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9507" y="2439358"/>
            <a:ext cx="3543757" cy="1"/>
          </a:xfrm>
          <a:prstGeom prst="line">
            <a:avLst/>
          </a:prstGeom>
          <a:ln w="6985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3395" y="1884729"/>
            <a:ext cx="1061486" cy="10360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265270" y="-183040"/>
            <a:ext cx="63328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FreeWave</a:t>
            </a:r>
            <a:r>
              <a:rPr lang="en-US" dirty="0" smtClean="0"/>
              <a:t> architecture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9111E-7 4.2599E-6 L -0.4538 -0.013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9" y="-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5" grpId="0"/>
      <p:bldP spid="25" grpId="1"/>
      <p:bldP spid="32" grpId="0" animBg="1"/>
      <p:bldP spid="3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1516" y="1892787"/>
            <a:ext cx="7747000" cy="1828800"/>
            <a:chOff x="381516" y="2809911"/>
            <a:chExt cx="7747000" cy="1828800"/>
          </a:xfrm>
        </p:grpSpPr>
        <p:pic>
          <p:nvPicPr>
            <p:cNvPr id="7" name="Picture 6" descr="clien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16" y="2809911"/>
              <a:ext cx="7747000" cy="1828800"/>
            </a:xfrm>
            <a:prstGeom prst="rect">
              <a:avLst/>
            </a:prstGeom>
          </p:spPr>
        </p:pic>
        <p:pic>
          <p:nvPicPr>
            <p:cNvPr id="6" name="Picture 5" descr="google-chrome-logo-transparentnew-chrome-logo-coming----page-12---web-browser-discussion-3wwmjmr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2" y="3115480"/>
              <a:ext cx="420474" cy="420474"/>
            </a:xfrm>
            <a:prstGeom prst="rect">
              <a:avLst/>
            </a:prstGeom>
          </p:spPr>
        </p:pic>
        <p:pic>
          <p:nvPicPr>
            <p:cNvPr id="11" name="Picture 10" descr="logo-skype-transparen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37" y="3150754"/>
              <a:ext cx="352767" cy="34929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668" y="3891307"/>
            <a:ext cx="8275204" cy="1682510"/>
            <a:chOff x="115463" y="3773727"/>
            <a:chExt cx="8275204" cy="1682510"/>
          </a:xfrm>
        </p:grpSpPr>
        <p:pic>
          <p:nvPicPr>
            <p:cNvPr id="8" name="Picture 7" descr="server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63" y="3773727"/>
              <a:ext cx="8275204" cy="1682510"/>
            </a:xfrm>
            <a:prstGeom prst="rect">
              <a:avLst/>
            </a:prstGeom>
          </p:spPr>
        </p:pic>
        <p:pic>
          <p:nvPicPr>
            <p:cNvPr id="3" name="Picture 2" descr="logo-skype-transparen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661" y="4033080"/>
              <a:ext cx="352767" cy="349295"/>
            </a:xfrm>
            <a:prstGeom prst="rect">
              <a:avLst/>
            </a:prstGeom>
          </p:spPr>
        </p:pic>
        <p:pic>
          <p:nvPicPr>
            <p:cNvPr id="15" name="Picture 14" descr="proxy_serv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480" y="4016665"/>
              <a:ext cx="334827" cy="402195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MoDem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typical acoustic modem</a:t>
            </a:r>
          </a:p>
          <a:p>
            <a:pPr lvl="1"/>
            <a:r>
              <a:rPr lang="en-US" sz="2400" dirty="0"/>
              <a:t>QAM </a:t>
            </a:r>
            <a:r>
              <a:rPr lang="en-US" sz="2400" dirty="0" smtClean="0"/>
              <a:t>modulation</a:t>
            </a:r>
            <a:endParaRPr lang="en-US" dirty="0" smtClean="0"/>
          </a:p>
          <a:p>
            <a:r>
              <a:rPr lang="en-US" sz="2800" dirty="0" smtClean="0"/>
              <a:t>Reliable transmission</a:t>
            </a:r>
          </a:p>
          <a:p>
            <a:pPr lvl="1"/>
            <a:r>
              <a:rPr lang="en-US" sz="2400" dirty="0" smtClean="0"/>
              <a:t>Turbo codes</a:t>
            </a:r>
          </a:p>
          <a:p>
            <a:pPr lvl="1"/>
            <a:r>
              <a:rPr lang="en-US" sz="2400" dirty="0" smtClean="0"/>
              <a:t>Use Preambles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 descr="data_SI_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" y="4240598"/>
            <a:ext cx="8403115" cy="18050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8895"/>
            <a:ext cx="7543800" cy="2593975"/>
          </a:xfrm>
        </p:spPr>
        <p:txBody>
          <a:bodyPr/>
          <a:lstStyle/>
          <a:p>
            <a:r>
              <a:rPr lang="en-US" dirty="0" err="1" smtClean="0"/>
              <a:t>Unobservability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Unobservability</a:t>
            </a:r>
            <a:r>
              <a:rPr lang="en-US" dirty="0" smtClean="0"/>
              <a:t> in hide-within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883020"/>
              </p:ext>
            </p:extLst>
          </p:nvPr>
        </p:nvGraphicFramePr>
        <p:xfrm>
          <a:off x="3853142" y="1627498"/>
          <a:ext cx="3795420" cy="44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870"/>
                <a:gridCol w="2193550"/>
              </a:tblGrid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 Application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 Presentation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 Session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4. Transport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Segments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3. Network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Packet/Datagram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2. Data 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Bit/Frame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1. Physical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62312" y="6222388"/>
            <a:ext cx="154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9" y="4210115"/>
            <a:ext cx="3834911" cy="369332"/>
            <a:chOff x="259762" y="1670788"/>
            <a:chExt cx="3434638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59762" y="1670788"/>
              <a:ext cx="16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Parrot systems</a:t>
              </a:r>
              <a:endParaRPr lang="en-US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647301" y="1904799"/>
              <a:ext cx="204709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9111" y="1670788"/>
            <a:ext cx="3434638" cy="369332"/>
            <a:chOff x="259762" y="1670788"/>
            <a:chExt cx="34346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259762" y="1670788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Hide-within systems</a:t>
              </a:r>
              <a:endParaRPr lang="en-US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393680" y="1898744"/>
              <a:ext cx="1300720" cy="605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900128" y="1580894"/>
            <a:ext cx="7034965" cy="3184316"/>
            <a:chOff x="900128" y="1580894"/>
            <a:chExt cx="7034965" cy="3184316"/>
          </a:xfrm>
        </p:grpSpPr>
        <p:sp>
          <p:nvSpPr>
            <p:cNvPr id="5" name="Rectangle 4"/>
            <p:cNvSpPr/>
            <p:nvPr/>
          </p:nvSpPr>
          <p:spPr>
            <a:xfrm>
              <a:off x="3600505" y="1580894"/>
              <a:ext cx="4334588" cy="3184316"/>
            </a:xfrm>
            <a:prstGeom prst="rect">
              <a:avLst/>
            </a:prstGeom>
            <a:noFill/>
            <a:ln w="952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1"/>
              <a:endCxn id="16" idx="0"/>
            </p:cNvCxnSpPr>
            <p:nvPr/>
          </p:nvCxnSpPr>
          <p:spPr>
            <a:xfrm flipH="1">
              <a:off x="900128" y="3173052"/>
              <a:ext cx="2700377" cy="1037063"/>
            </a:xfrm>
            <a:prstGeom prst="line">
              <a:avLst/>
            </a:prstGeom>
            <a:ln w="82550">
              <a:solidFill>
                <a:srgbClr val="8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456070" y="1565929"/>
            <a:ext cx="6204144" cy="682691"/>
            <a:chOff x="1456070" y="1565929"/>
            <a:chExt cx="6204144" cy="682691"/>
          </a:xfrm>
        </p:grpSpPr>
        <p:sp>
          <p:nvSpPr>
            <p:cNvPr id="21" name="Rectangle 20"/>
            <p:cNvSpPr/>
            <p:nvPr/>
          </p:nvSpPr>
          <p:spPr>
            <a:xfrm>
              <a:off x="3835401" y="1565929"/>
              <a:ext cx="3824813" cy="682691"/>
            </a:xfrm>
            <a:prstGeom prst="rect">
              <a:avLst/>
            </a:prstGeom>
            <a:noFill/>
            <a:ln w="952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endCxn id="8" idx="2"/>
            </p:cNvCxnSpPr>
            <p:nvPr/>
          </p:nvCxnSpPr>
          <p:spPr>
            <a:xfrm flipH="1" flipV="1">
              <a:off x="1456070" y="2040120"/>
              <a:ext cx="2367679" cy="208500"/>
            </a:xfrm>
            <a:prstGeom prst="line">
              <a:avLst/>
            </a:prstGeom>
            <a:ln w="82550">
              <a:solidFill>
                <a:srgbClr val="008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804"/>
            <a:ext cx="7620000" cy="1143000"/>
          </a:xfrm>
        </p:spPr>
        <p:txBody>
          <a:bodyPr/>
          <a:lstStyle/>
          <a:p>
            <a:r>
              <a:rPr lang="en-US" dirty="0" smtClean="0"/>
              <a:t>Costs of censorship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9718" y="811371"/>
            <a:ext cx="4279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More resource</a:t>
            </a:r>
            <a:r>
              <a:rPr lang="en-US" sz="3100" dirty="0">
                <a:solidFill>
                  <a:srgbClr val="FF0000"/>
                </a:solidFill>
              </a:rPr>
              <a:t>-</a:t>
            </a:r>
            <a:r>
              <a:rPr lang="en-US" sz="3100" dirty="0" smtClean="0">
                <a:solidFill>
                  <a:srgbClr val="FF0000"/>
                </a:solidFill>
              </a:rPr>
              <a:t>intensive 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Slower</a:t>
            </a:r>
            <a:endParaRPr lang="en-US" sz="3100" dirty="0">
              <a:solidFill>
                <a:srgbClr val="FF0000"/>
              </a:solidFill>
            </a:endParaRP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More false </a:t>
            </a:r>
            <a:r>
              <a:rPr lang="en-US" sz="3100" dirty="0">
                <a:solidFill>
                  <a:srgbClr val="FF0000"/>
                </a:solidFill>
              </a:rPr>
              <a:t>positives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4723" y="5651382"/>
            <a:ext cx="48965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Cheap and fast</a:t>
            </a:r>
          </a:p>
          <a:p>
            <a:pPr algn="ctr"/>
            <a:r>
              <a:rPr lang="en-US" sz="2400" dirty="0" smtClean="0"/>
              <a:t>Doable at line speed</a:t>
            </a:r>
          </a:p>
          <a:p>
            <a:pPr algn="ctr"/>
            <a:r>
              <a:rPr lang="en-US" sz="2400" dirty="0" smtClean="0"/>
              <a:t>Very accurate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64535"/>
              </p:ext>
            </p:extLst>
          </p:nvPr>
        </p:nvGraphicFramePr>
        <p:xfrm>
          <a:off x="1557863" y="1241779"/>
          <a:ext cx="2921000" cy="52211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21000"/>
              </a:tblGrid>
              <a:tr h="69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Machine learning </a:t>
                      </a:r>
                    </a:p>
                  </a:txBody>
                  <a:tcPr/>
                </a:tc>
              </a:tr>
              <a:tr h="69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Statistical analysis</a:t>
                      </a:r>
                    </a:p>
                  </a:txBody>
                  <a:tcPr/>
                </a:tc>
              </a:tr>
              <a:tr h="69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Proactive probing</a:t>
                      </a:r>
                    </a:p>
                  </a:txBody>
                  <a:tcPr/>
                </a:tc>
              </a:tr>
              <a:tr h="69002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 probing</a:t>
                      </a:r>
                    </a:p>
                  </a:txBody>
                  <a:tcPr/>
                </a:tc>
              </a:tr>
              <a:tr h="1080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Inspecting protocol signatures</a:t>
                      </a:r>
                    </a:p>
                  </a:txBody>
                  <a:tcPr/>
                </a:tc>
              </a:tr>
              <a:tr h="69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Inspecting keywords</a:t>
                      </a:r>
                    </a:p>
                  </a:txBody>
                  <a:tcPr/>
                </a:tc>
              </a:tr>
              <a:tr h="69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IP filtering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Notched Right Arrow 14"/>
          <p:cNvSpPr/>
          <p:nvPr/>
        </p:nvSpPr>
        <p:spPr>
          <a:xfrm rot="16200000">
            <a:off x="4617995" y="3691179"/>
            <a:ext cx="3369152" cy="54641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298222" y="1241779"/>
            <a:ext cx="259641" cy="1382888"/>
          </a:xfrm>
          <a:prstGeom prst="leftBrace">
            <a:avLst/>
          </a:prstGeom>
          <a:ln w="6032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1612" y="1146051"/>
            <a:ext cx="553998" cy="159394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 smtClean="0"/>
              <a:t>Hide-within</a:t>
            </a:r>
            <a:endParaRPr lang="en-US" sz="2400" b="1" dirty="0"/>
          </a:p>
        </p:txBody>
      </p:sp>
      <p:sp>
        <p:nvSpPr>
          <p:cNvPr id="20" name="Left Brace 19"/>
          <p:cNvSpPr/>
          <p:nvPr/>
        </p:nvSpPr>
        <p:spPr>
          <a:xfrm>
            <a:off x="655347" y="1241778"/>
            <a:ext cx="259641" cy="5206997"/>
          </a:xfrm>
          <a:prstGeom prst="leftBrace">
            <a:avLst/>
          </a:prstGeom>
          <a:ln w="6032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7590" y="2174216"/>
            <a:ext cx="553998" cy="25808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 smtClean="0"/>
              <a:t>Traditional systems</a:t>
            </a:r>
            <a:endParaRPr lang="en-US" sz="2400" b="1" dirty="0"/>
          </a:p>
        </p:txBody>
      </p:sp>
      <p:pic>
        <p:nvPicPr>
          <p:cNvPr id="28" name="Picture 27" descr="7920278-golden-coin-with-dollar-sig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76" y="5259024"/>
            <a:ext cx="321143" cy="328976"/>
          </a:xfrm>
          <a:prstGeom prst="rect">
            <a:avLst/>
          </a:prstGeom>
        </p:spPr>
      </p:pic>
      <p:pic>
        <p:nvPicPr>
          <p:cNvPr id="34" name="Picture 33" descr="money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7" y="2279807"/>
            <a:ext cx="1085451" cy="108545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Hide the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 ISP restrictions:</a:t>
            </a:r>
          </a:p>
          <a:p>
            <a:pPr lvl="1"/>
            <a:r>
              <a:rPr lang="en-US" dirty="0" err="1" smtClean="0"/>
              <a:t>BitTorrent</a:t>
            </a:r>
            <a:r>
              <a:rPr lang="en-US" dirty="0" smtClean="0"/>
              <a:t> blocked on campus</a:t>
            </a:r>
          </a:p>
          <a:p>
            <a:pPr lvl="1"/>
            <a:r>
              <a:rPr lang="en-US" dirty="0" smtClean="0"/>
              <a:t>Skype blocked in some corporate networks</a:t>
            </a:r>
          </a:p>
          <a:p>
            <a:pPr lvl="1"/>
            <a:endParaRPr lang="en-US" dirty="0"/>
          </a:p>
          <a:p>
            <a:r>
              <a:rPr lang="en-US" dirty="0" smtClean="0"/>
              <a:t>Bypass nation-state censorship (censorship circumvention):</a:t>
            </a:r>
          </a:p>
          <a:p>
            <a:pPr lvl="1"/>
            <a:r>
              <a:rPr lang="en-US" dirty="0" smtClean="0"/>
              <a:t>Tor is blocked by various countries</a:t>
            </a:r>
          </a:p>
          <a:p>
            <a:pPr lvl="1"/>
            <a:r>
              <a:rPr lang="en-US" dirty="0" smtClean="0"/>
              <a:t>VPN is blocked by the Great Firewall of China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of the tools used to analyze the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Probability theory to model types of traffic</a:t>
            </a:r>
          </a:p>
          <a:p>
            <a:pPr lvl="1"/>
            <a:r>
              <a:rPr lang="en-US" sz="2800" dirty="0" smtClean="0"/>
              <a:t>E.g., </a:t>
            </a:r>
            <a:r>
              <a:rPr lang="en-US" sz="2800" dirty="0" err="1" smtClean="0"/>
              <a:t>Chernoff</a:t>
            </a:r>
            <a:r>
              <a:rPr lang="en-US" sz="2800" dirty="0" smtClean="0"/>
              <a:t> bound, stochastic processes</a:t>
            </a:r>
          </a:p>
          <a:p>
            <a:r>
              <a:rPr lang="en-US" sz="3200" dirty="0" smtClean="0"/>
              <a:t>Detection and estimation theory to distinguish instances of a traffic type</a:t>
            </a:r>
          </a:p>
          <a:p>
            <a:pPr lvl="1"/>
            <a:r>
              <a:rPr lang="en-US" sz="2800" dirty="0" smtClean="0"/>
              <a:t>E.g., hypothesis testing, LRT tests</a:t>
            </a:r>
          </a:p>
          <a:p>
            <a:r>
              <a:rPr lang="en-US" sz="3200" dirty="0" smtClean="0"/>
              <a:t>Statistics to find deviations from a type</a:t>
            </a:r>
          </a:p>
          <a:p>
            <a:pPr lvl="1"/>
            <a:r>
              <a:rPr lang="en-US" sz="2800" dirty="0" smtClean="0"/>
              <a:t>E.g., K-S test, Q-Q plot</a:t>
            </a:r>
            <a:endParaRPr lang="en-US" sz="2800" dirty="0"/>
          </a:p>
          <a:p>
            <a:r>
              <a:rPr lang="en-US" sz="3200" dirty="0" smtClean="0"/>
              <a:t>Information theory to derive the bounds of deviation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82893"/>
            <a:ext cx="6708422" cy="2593975"/>
          </a:xfrm>
        </p:spPr>
        <p:txBody>
          <a:bodyPr/>
          <a:lstStyle/>
          <a:p>
            <a:r>
              <a:rPr lang="en-US" dirty="0" smtClean="0"/>
              <a:t>Unique properties of  hide-within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9450"/>
            <a:ext cx="7543800" cy="2593975"/>
          </a:xfrm>
        </p:spPr>
        <p:txBody>
          <a:bodyPr/>
          <a:lstStyle/>
          <a:p>
            <a:r>
              <a:rPr lang="en-US" dirty="0" smtClean="0"/>
              <a:t>1. Resistant to partial compromise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00315" y="2011632"/>
            <a:ext cx="819140" cy="957407"/>
            <a:chOff x="2664005" y="3551597"/>
            <a:chExt cx="887675" cy="1078942"/>
          </a:xfrm>
        </p:grpSpPr>
        <p:pic>
          <p:nvPicPr>
            <p:cNvPr id="9" name="Picture 8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7931218" y="3716769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BCCAD-8032-864E-98AA-654F9FA4FE1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2" name="Picture 11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91100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7627850" y="3082664"/>
            <a:ext cx="904139" cy="1060805"/>
            <a:chOff x="6499983" y="4135394"/>
            <a:chExt cx="1285379" cy="1379708"/>
          </a:xfrm>
        </p:grpSpPr>
        <p:pic>
          <p:nvPicPr>
            <p:cNvPr id="14" name="Picture 13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499983" y="4914650"/>
              <a:ext cx="1285379" cy="6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Blocked</a:t>
              </a:r>
            </a:p>
            <a:p>
              <a:pPr algn="ctr"/>
              <a:r>
                <a:rPr lang="en-US" sz="1200" dirty="0" smtClean="0"/>
                <a:t>Destination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1736" y="2114414"/>
            <a:ext cx="831778" cy="826404"/>
            <a:chOff x="4512484" y="5205892"/>
            <a:chExt cx="1155984" cy="1195706"/>
          </a:xfrm>
        </p:grpSpPr>
        <p:pic>
          <p:nvPicPr>
            <p:cNvPr id="17" name="Picture 16" descr="proxy_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12484" y="6000814"/>
              <a:ext cx="1155984" cy="400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Tor Bridge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3795" y="1757464"/>
            <a:ext cx="1103911" cy="1072696"/>
            <a:chOff x="5151485" y="4217234"/>
            <a:chExt cx="1629019" cy="1274541"/>
          </a:xfrm>
        </p:grpSpPr>
        <p:sp>
          <p:nvSpPr>
            <p:cNvPr id="20" name="Cloud 19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51485" y="4217234"/>
              <a:ext cx="1627081" cy="3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Tor Network</a:t>
              </a:r>
              <a:endParaRPr lang="en-US" sz="1400" dirty="0"/>
            </a:p>
          </p:txBody>
        </p:sp>
      </p:grpSp>
      <p:sp>
        <p:nvSpPr>
          <p:cNvPr id="22" name="Freeform 21"/>
          <p:cNvSpPr/>
          <p:nvPr/>
        </p:nvSpPr>
        <p:spPr>
          <a:xfrm>
            <a:off x="5851900" y="2424638"/>
            <a:ext cx="2093653" cy="652415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93743" y="2423705"/>
            <a:ext cx="3659103" cy="421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80782" y="1981930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516962" y="-171598"/>
            <a:ext cx="53603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Tor</a:t>
            </a:r>
            <a:endParaRPr lang="en-US" dirty="0"/>
          </a:p>
        </p:txBody>
      </p:sp>
      <p:pic>
        <p:nvPicPr>
          <p:cNvPr id="26" name="Picture 25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65" y="971402"/>
            <a:ext cx="673616" cy="67361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8" name="Picture 27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43" y="3344996"/>
            <a:ext cx="673616" cy="67361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3414282" y="4892713"/>
            <a:ext cx="4831771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Detecting one user makes it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easier to detect other users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63395" y="1884729"/>
            <a:ext cx="1061486" cy="10360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570732" y="3257019"/>
            <a:ext cx="934578" cy="9142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70732" y="851087"/>
            <a:ext cx="934578" cy="9142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53979" y="1998153"/>
            <a:ext cx="1063207" cy="10206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736667" y="2994258"/>
            <a:ext cx="819140" cy="957407"/>
            <a:chOff x="2664005" y="3551597"/>
            <a:chExt cx="887675" cy="1078942"/>
          </a:xfrm>
        </p:grpSpPr>
        <p:pic>
          <p:nvPicPr>
            <p:cNvPr id="39" name="Picture 38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314481" y="2551548"/>
            <a:ext cx="3038365" cy="120604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87629" y="2994258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654615" y="1107848"/>
            <a:ext cx="819140" cy="957407"/>
            <a:chOff x="2664005" y="3551597"/>
            <a:chExt cx="887675" cy="1078942"/>
          </a:xfrm>
        </p:grpSpPr>
        <p:pic>
          <p:nvPicPr>
            <p:cNvPr id="42" name="Picture 41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2314481" y="1308210"/>
            <a:ext cx="3038365" cy="980174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02982" y="1121775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 animBg="1"/>
      <p:bldP spid="33" grpId="0" animBg="1"/>
      <p:bldP spid="34" grpId="0" animBg="1"/>
      <p:bldP spid="35" grpId="0" animBg="1"/>
      <p:bldP spid="36" grpId="0" animBg="1"/>
      <p:bldP spid="31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94" name="Picture 93" descr="green-serv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003866" y="2700320"/>
            <a:ext cx="676656" cy="847139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2301054" y="3034336"/>
            <a:ext cx="2646367" cy="162261"/>
            <a:chOff x="1574647" y="4603786"/>
            <a:chExt cx="3620491" cy="338948"/>
          </a:xfrm>
        </p:grpSpPr>
        <p:sp>
          <p:nvSpPr>
            <p:cNvPr id="98" name="Oval 97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8" idx="0"/>
              <a:endCxn id="100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33155" y="2813127"/>
            <a:ext cx="2015546" cy="875961"/>
            <a:chOff x="933155" y="2813127"/>
            <a:chExt cx="2015546" cy="875961"/>
          </a:xfrm>
        </p:grpSpPr>
        <p:pic>
          <p:nvPicPr>
            <p:cNvPr id="48" name="Picture 47" descr="MC90043394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077" y="2813127"/>
              <a:ext cx="601202" cy="60120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2" name="TextBox 1"/>
            <p:cNvSpPr txBox="1"/>
            <p:nvPr/>
          </p:nvSpPr>
          <p:spPr>
            <a:xfrm>
              <a:off x="933155" y="3319756"/>
              <a:ext cx="201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Circumvention user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4802" y="1534371"/>
            <a:ext cx="2015546" cy="861850"/>
            <a:chOff x="763823" y="2813127"/>
            <a:chExt cx="2015546" cy="861850"/>
          </a:xfrm>
        </p:grpSpPr>
        <p:pic>
          <p:nvPicPr>
            <p:cNvPr id="74" name="Picture 73" descr="MC90043394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077" y="2813127"/>
              <a:ext cx="601202" cy="60120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75" name="TextBox 74"/>
            <p:cNvSpPr txBox="1"/>
            <p:nvPr/>
          </p:nvSpPr>
          <p:spPr>
            <a:xfrm>
              <a:off x="763823" y="3305645"/>
              <a:ext cx="201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Circumvention user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 rot="1113554">
            <a:off x="2253385" y="2253206"/>
            <a:ext cx="2740503" cy="156916"/>
            <a:chOff x="1574647" y="4603786"/>
            <a:chExt cx="3620491" cy="338948"/>
          </a:xfrm>
        </p:grpSpPr>
        <p:sp>
          <p:nvSpPr>
            <p:cNvPr id="80" name="Oval 79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0" idx="0"/>
              <a:endCxn id="85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88" descr="osa_user_g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00" y="3841251"/>
            <a:ext cx="543302" cy="563713"/>
          </a:xfrm>
          <a:prstGeom prst="rect">
            <a:avLst/>
          </a:prstGeom>
        </p:spPr>
      </p:pic>
      <p:pic>
        <p:nvPicPr>
          <p:cNvPr id="92" name="Picture 91" descr="osa_user_g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22" y="4698302"/>
            <a:ext cx="543302" cy="563713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 rot="20609292">
            <a:off x="2316695" y="3636033"/>
            <a:ext cx="2646367" cy="162261"/>
            <a:chOff x="1574647" y="4603786"/>
            <a:chExt cx="3620491" cy="338948"/>
          </a:xfrm>
        </p:grpSpPr>
        <p:sp>
          <p:nvSpPr>
            <p:cNvPr id="140" name="Oval 139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>
              <a:stCxn id="140" idx="0"/>
              <a:endCxn id="143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 rot="19899474">
            <a:off x="2477595" y="4186576"/>
            <a:ext cx="2646367" cy="162261"/>
            <a:chOff x="1574647" y="4603786"/>
            <a:chExt cx="3620491" cy="338948"/>
          </a:xfrm>
        </p:grpSpPr>
        <p:sp>
          <p:nvSpPr>
            <p:cNvPr id="152" name="Oval 151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>
              <a:stCxn id="152" idx="0"/>
              <a:endCxn id="154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542966" y="4234409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 user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1723588" y="5050026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3866" y="349305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Oblivious 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7814881" y="2746544"/>
            <a:ext cx="628418" cy="1221706"/>
            <a:chOff x="6521622" y="4096154"/>
            <a:chExt cx="893396" cy="1588979"/>
          </a:xfrm>
        </p:grpSpPr>
        <p:pic>
          <p:nvPicPr>
            <p:cNvPr id="165" name="Picture 164" descr="red-computer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521622" y="4096154"/>
              <a:ext cx="893396" cy="1091323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6647899" y="5164741"/>
              <a:ext cx="759622" cy="52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Tor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660001" y="2984923"/>
            <a:ext cx="2070214" cy="278389"/>
            <a:chOff x="1574647" y="4603786"/>
            <a:chExt cx="3620491" cy="338948"/>
          </a:xfrm>
        </p:grpSpPr>
        <p:sp>
          <p:nvSpPr>
            <p:cNvPr id="168" name="Oval 167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>
              <a:stCxn id="168" idx="0"/>
              <a:endCxn id="170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2906368" y="2673110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77" name="Title 1"/>
          <p:cNvSpPr txBox="1">
            <a:spLocks/>
          </p:cNvSpPr>
          <p:nvPr/>
        </p:nvSpPr>
        <p:spPr>
          <a:xfrm>
            <a:off x="2425445" y="-27819"/>
            <a:ext cx="58981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Hide-within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1430759" y="2673110"/>
            <a:ext cx="793682" cy="7818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161753" y="4917335"/>
            <a:ext cx="3338975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Detecting one user 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does not help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detect others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3" grpId="0"/>
      <p:bldP spid="174" grpId="0"/>
      <p:bldP spid="178" grpId="0" animBg="1"/>
      <p:bldP spid="18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91646" y="2082645"/>
            <a:ext cx="786883" cy="796789"/>
            <a:chOff x="2664005" y="3551597"/>
            <a:chExt cx="887675" cy="1078942"/>
          </a:xfrm>
        </p:grpSpPr>
        <p:pic>
          <p:nvPicPr>
            <p:cNvPr id="9" name="Picture 8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7931218" y="3716769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BCCAD-8032-864E-98AA-654F9FA4FE16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627850" y="3082664"/>
            <a:ext cx="904139" cy="1060805"/>
            <a:chOff x="6499983" y="4135394"/>
            <a:chExt cx="1285379" cy="1379708"/>
          </a:xfrm>
        </p:grpSpPr>
        <p:pic>
          <p:nvPicPr>
            <p:cNvPr id="13" name="Picture 12" descr="red-computer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499983" y="4914650"/>
              <a:ext cx="1285379" cy="6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Blocked</a:t>
              </a:r>
            </a:p>
            <a:p>
              <a:pPr algn="ctr"/>
              <a:r>
                <a:rPr lang="en-US" sz="1200" dirty="0" smtClean="0"/>
                <a:t>Destination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91740" y="2114415"/>
            <a:ext cx="831778" cy="1011070"/>
            <a:chOff x="4512488" y="5205892"/>
            <a:chExt cx="1155984" cy="1462895"/>
          </a:xfrm>
        </p:grpSpPr>
        <p:pic>
          <p:nvPicPr>
            <p:cNvPr id="16" name="Picture 15" descr="proxy_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12488" y="6000814"/>
              <a:ext cx="1155984" cy="66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FreeWave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Tor Bridge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63795" y="1757464"/>
            <a:ext cx="1103911" cy="1072696"/>
            <a:chOff x="5151485" y="4217234"/>
            <a:chExt cx="1629019" cy="1274541"/>
          </a:xfrm>
        </p:grpSpPr>
        <p:sp>
          <p:nvSpPr>
            <p:cNvPr id="19" name="Cloud 18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51485" y="4217234"/>
              <a:ext cx="1627081" cy="3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Tor Network</a:t>
              </a:r>
              <a:endParaRPr lang="en-US" sz="1400" dirty="0"/>
            </a:p>
          </p:txBody>
        </p:sp>
      </p:grpSp>
      <p:sp>
        <p:nvSpPr>
          <p:cNvPr id="21" name="Freeform 20"/>
          <p:cNvSpPr/>
          <p:nvPr/>
        </p:nvSpPr>
        <p:spPr>
          <a:xfrm>
            <a:off x="5851900" y="2424638"/>
            <a:ext cx="2093653" cy="652415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82302" y="2423705"/>
            <a:ext cx="3701930" cy="421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3306" y="2023420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425445" y="-183040"/>
            <a:ext cx="58981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FreeWave</a:t>
            </a:r>
            <a:endParaRPr lang="en-US" dirty="0"/>
          </a:p>
        </p:txBody>
      </p:sp>
      <p:pic>
        <p:nvPicPr>
          <p:cNvPr id="26" name="Picture 25" descr="wave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t="11744" r="18805" b="40844"/>
          <a:stretch/>
        </p:blipFill>
        <p:spPr>
          <a:xfrm>
            <a:off x="5469074" y="1814617"/>
            <a:ext cx="467031" cy="283367"/>
          </a:xfrm>
          <a:prstGeom prst="rect">
            <a:avLst/>
          </a:prstGeom>
        </p:spPr>
      </p:pic>
      <p:pic>
        <p:nvPicPr>
          <p:cNvPr id="27" name="Picture 26" descr="gvoice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6" y="1814795"/>
            <a:ext cx="297125" cy="2971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4055738" y="1693405"/>
            <a:ext cx="675003" cy="1143696"/>
            <a:chOff x="4462762" y="1669465"/>
            <a:chExt cx="1002282" cy="1360585"/>
          </a:xfrm>
        </p:grpSpPr>
        <p:pic>
          <p:nvPicPr>
            <p:cNvPr id="29" name="Picture 28" descr="google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762" y="1669465"/>
              <a:ext cx="1002282" cy="56127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942" t="-37722" r="-30084"/>
            <a:stretch/>
          </p:blipFill>
          <p:spPr>
            <a:xfrm>
              <a:off x="4462762" y="1765091"/>
              <a:ext cx="1002281" cy="1264959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087723" y="3190808"/>
            <a:ext cx="543302" cy="563713"/>
            <a:chOff x="1069879" y="4639675"/>
            <a:chExt cx="769017" cy="769017"/>
          </a:xfrm>
        </p:grpSpPr>
        <p:pic>
          <p:nvPicPr>
            <p:cNvPr id="32" name="Picture 31" descr="osa_user_gree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33" name="Picture 32" descr="gvoice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749" y="5054357"/>
              <a:ext cx="297125" cy="297125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084228" y="4024523"/>
            <a:ext cx="543302" cy="563713"/>
            <a:chOff x="1069879" y="4639675"/>
            <a:chExt cx="769017" cy="769017"/>
          </a:xfrm>
        </p:grpSpPr>
        <p:pic>
          <p:nvPicPr>
            <p:cNvPr id="36" name="Picture 35" descr="osa_user_gree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37" name="Picture 36" descr="gvoice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749" y="5054357"/>
              <a:ext cx="297125" cy="29712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91088" y="5045886"/>
            <a:ext cx="543302" cy="563713"/>
            <a:chOff x="1069879" y="4639675"/>
            <a:chExt cx="769017" cy="769017"/>
          </a:xfrm>
        </p:grpSpPr>
        <p:pic>
          <p:nvPicPr>
            <p:cNvPr id="39" name="Picture 38" descr="osa_user_gree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40" name="Picture 39" descr="gvoice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749" y="5054357"/>
              <a:ext cx="297125" cy="297125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837720" y="1911006"/>
            <a:ext cx="1013778" cy="905596"/>
            <a:chOff x="837720" y="1911006"/>
            <a:chExt cx="1013778" cy="905596"/>
          </a:xfrm>
        </p:grpSpPr>
        <p:pic>
          <p:nvPicPr>
            <p:cNvPr id="44" name="Picture 43" descr="MC900433944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20" y="1911006"/>
              <a:ext cx="905596" cy="905596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45" name="Picture 44" descr="wave3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11744" r="18805" b="40844"/>
            <a:stretch/>
          </p:blipFill>
          <p:spPr>
            <a:xfrm>
              <a:off x="1384467" y="1926622"/>
              <a:ext cx="467031" cy="28336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709510" y="1040075"/>
            <a:ext cx="703281" cy="607421"/>
            <a:chOff x="837720" y="1911006"/>
            <a:chExt cx="1013778" cy="905596"/>
          </a:xfrm>
        </p:grpSpPr>
        <p:pic>
          <p:nvPicPr>
            <p:cNvPr id="47" name="Picture 46" descr="MC900433944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20" y="1911006"/>
              <a:ext cx="905596" cy="905596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48" name="Picture 47" descr="wave3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11744" r="18805" b="40844"/>
            <a:stretch/>
          </p:blipFill>
          <p:spPr>
            <a:xfrm>
              <a:off x="1384467" y="1926622"/>
              <a:ext cx="467031" cy="283367"/>
            </a:xfrm>
            <a:prstGeom prst="rect">
              <a:avLst/>
            </a:prstGeom>
          </p:spPr>
        </p:pic>
      </p:grpSp>
      <p:sp>
        <p:nvSpPr>
          <p:cNvPr id="49" name="Oval 48"/>
          <p:cNvSpPr/>
          <p:nvPr/>
        </p:nvSpPr>
        <p:spPr>
          <a:xfrm>
            <a:off x="763395" y="1884729"/>
            <a:ext cx="1061486" cy="10360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760563" y="1388248"/>
            <a:ext cx="657925" cy="627318"/>
            <a:chOff x="2583947" y="3551597"/>
            <a:chExt cx="967733" cy="1032492"/>
          </a:xfrm>
        </p:grpSpPr>
        <p:pic>
          <p:nvPicPr>
            <p:cNvPr id="59" name="Picture 58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583947" y="4276312"/>
              <a:ext cx="82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2310004" y="1324290"/>
            <a:ext cx="1831539" cy="840920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775507" y="2810173"/>
            <a:ext cx="657925" cy="627318"/>
            <a:chOff x="2583947" y="3551597"/>
            <a:chExt cx="967733" cy="1032492"/>
          </a:xfrm>
        </p:grpSpPr>
        <p:pic>
          <p:nvPicPr>
            <p:cNvPr id="62" name="Picture 61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2583947" y="4276312"/>
              <a:ext cx="82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58218" y="3494783"/>
            <a:ext cx="657925" cy="627318"/>
            <a:chOff x="2583947" y="3551597"/>
            <a:chExt cx="967733" cy="1032492"/>
          </a:xfrm>
        </p:grpSpPr>
        <p:pic>
          <p:nvPicPr>
            <p:cNvPr id="65" name="Picture 64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2583947" y="4276312"/>
              <a:ext cx="82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84741" y="4471135"/>
            <a:ext cx="657925" cy="627318"/>
            <a:chOff x="2583947" y="3551597"/>
            <a:chExt cx="967733" cy="1032492"/>
          </a:xfrm>
        </p:grpSpPr>
        <p:pic>
          <p:nvPicPr>
            <p:cNvPr id="68" name="Picture 67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2583947" y="4276312"/>
              <a:ext cx="82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2831213" y="2764272"/>
            <a:ext cx="1493381" cy="248506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27530" y="2663820"/>
            <a:ext cx="1514013" cy="1664678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0"/>
          </p:cNvCxnSpPr>
          <p:nvPr/>
        </p:nvCxnSpPr>
        <p:spPr>
          <a:xfrm flipV="1">
            <a:off x="2516868" y="2517222"/>
            <a:ext cx="1624675" cy="97756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 algn="ctr">
              <a:buNone/>
            </a:pPr>
            <a:endParaRPr lang="en-US" sz="4000" dirty="0" smtClean="0">
              <a:solidFill>
                <a:srgbClr val="008000"/>
              </a:solidFill>
            </a:endParaRPr>
          </a:p>
          <a:p>
            <a:pPr marL="114300" indent="0" algn="ctr"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 marL="114300" indent="0" algn="ctr"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This is a big step forward!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7111"/>
            <a:ext cx="6920089" cy="2593975"/>
          </a:xfrm>
        </p:spPr>
        <p:txBody>
          <a:bodyPr/>
          <a:lstStyle/>
          <a:p>
            <a:r>
              <a:rPr lang="en-US" dirty="0" smtClean="0"/>
              <a:t>2. Censorship causes collateral damage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 are rational!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Screen Shot 2014-01-14 at 4.2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9602"/>
            <a:ext cx="5273204" cy="3308510"/>
          </a:xfrm>
          <a:prstGeom prst="rect">
            <a:avLst/>
          </a:prstGeom>
        </p:spPr>
      </p:pic>
      <p:pic>
        <p:nvPicPr>
          <p:cNvPr id="7" name="Picture 6" descr="Screen Shot 2014-01-14 at 4.30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13" y="3126017"/>
            <a:ext cx="5184287" cy="342419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25786" y="2013077"/>
            <a:ext cx="794315" cy="887675"/>
            <a:chOff x="2664005" y="3551597"/>
            <a:chExt cx="887675" cy="1078942"/>
          </a:xfrm>
        </p:grpSpPr>
        <p:pic>
          <p:nvPicPr>
            <p:cNvPr id="9" name="Picture 8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7931218" y="3716769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BCCAD-8032-864E-98AA-654F9FA4FE16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2" name="Picture 11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91100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7627850" y="3082664"/>
            <a:ext cx="904139" cy="1060805"/>
            <a:chOff x="6499983" y="4135394"/>
            <a:chExt cx="1285379" cy="1379708"/>
          </a:xfrm>
        </p:grpSpPr>
        <p:pic>
          <p:nvPicPr>
            <p:cNvPr id="14" name="Picture 13" descr="red-computer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499983" y="4914650"/>
              <a:ext cx="1285379" cy="6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Blocked</a:t>
              </a:r>
            </a:p>
            <a:p>
              <a:pPr algn="ctr"/>
              <a:r>
                <a:rPr lang="en-US" sz="1200" dirty="0" smtClean="0"/>
                <a:t>Destination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1736" y="2114414"/>
            <a:ext cx="831778" cy="826404"/>
            <a:chOff x="4512484" y="5205892"/>
            <a:chExt cx="1155984" cy="1195706"/>
          </a:xfrm>
        </p:grpSpPr>
        <p:pic>
          <p:nvPicPr>
            <p:cNvPr id="17" name="Picture 16" descr="proxy_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12484" y="6000814"/>
              <a:ext cx="1155984" cy="400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Tor Bridge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3795" y="1757464"/>
            <a:ext cx="1103911" cy="1072696"/>
            <a:chOff x="5151485" y="4217234"/>
            <a:chExt cx="1629019" cy="1274541"/>
          </a:xfrm>
        </p:grpSpPr>
        <p:sp>
          <p:nvSpPr>
            <p:cNvPr id="20" name="Cloud 19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51485" y="4217234"/>
              <a:ext cx="1627081" cy="3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Tor Network</a:t>
              </a:r>
              <a:endParaRPr lang="en-US" sz="1400" dirty="0"/>
            </a:p>
          </p:txBody>
        </p:sp>
      </p:grpSp>
      <p:sp>
        <p:nvSpPr>
          <p:cNvPr id="22" name="Freeform 21"/>
          <p:cNvSpPr/>
          <p:nvPr/>
        </p:nvSpPr>
        <p:spPr>
          <a:xfrm>
            <a:off x="5851900" y="2424638"/>
            <a:ext cx="2093653" cy="652415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93743" y="2423705"/>
            <a:ext cx="3659103" cy="421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80782" y="1981930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516962" y="-171598"/>
            <a:ext cx="53603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Tor</a:t>
            </a:r>
            <a:endParaRPr lang="en-US" dirty="0"/>
          </a:p>
        </p:txBody>
      </p:sp>
      <p:pic>
        <p:nvPicPr>
          <p:cNvPr id="26" name="Picture 25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65" y="971402"/>
            <a:ext cx="673616" cy="67361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8" name="Picture 27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43" y="3344996"/>
            <a:ext cx="673616" cy="67361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3390807" y="4508116"/>
            <a:ext cx="4880863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Censoring Tor bridges has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zero impact on benign users</a:t>
            </a:r>
          </a:p>
        </p:txBody>
      </p:sp>
      <p:sp>
        <p:nvSpPr>
          <p:cNvPr id="33" name="Oval 32"/>
          <p:cNvSpPr/>
          <p:nvPr/>
        </p:nvSpPr>
        <p:spPr>
          <a:xfrm>
            <a:off x="763395" y="1884729"/>
            <a:ext cx="1061486" cy="10360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570732" y="3257019"/>
            <a:ext cx="934578" cy="9142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70732" y="851087"/>
            <a:ext cx="934578" cy="9142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760649" y="3008369"/>
            <a:ext cx="794315" cy="887675"/>
            <a:chOff x="2664005" y="3551597"/>
            <a:chExt cx="887675" cy="1078942"/>
          </a:xfrm>
        </p:grpSpPr>
        <p:pic>
          <p:nvPicPr>
            <p:cNvPr id="37" name="Picture 36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314481" y="2551548"/>
            <a:ext cx="3038365" cy="120604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87629" y="2994258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54876" y="1094255"/>
            <a:ext cx="794315" cy="887675"/>
            <a:chOff x="2664005" y="3551597"/>
            <a:chExt cx="887675" cy="1078942"/>
          </a:xfrm>
        </p:grpSpPr>
        <p:pic>
          <p:nvPicPr>
            <p:cNvPr id="40" name="Picture 39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2314481" y="1308210"/>
            <a:ext cx="3038365" cy="980174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02982" y="1121775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 animBg="1"/>
      <p:bldP spid="33" grpId="0" animBg="1"/>
      <p:bldP spid="34" grpId="0" animBg="1"/>
      <p:bldP spid="35" grpId="0" animBg="1"/>
      <p:bldP spid="31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Protocol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De-identification: look like nothing</a:t>
            </a:r>
          </a:p>
          <a:p>
            <a:endParaRPr lang="en-US" dirty="0"/>
          </a:p>
          <a:p>
            <a:r>
              <a:rPr lang="en-US" dirty="0" smtClean="0"/>
              <a:t>Impersonation: look like some other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pic>
        <p:nvPicPr>
          <p:cNvPr id="94" name="Picture 93" descr="green-serv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5003866" y="2700320"/>
            <a:ext cx="676656" cy="847139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2301054" y="3034336"/>
            <a:ext cx="2646367" cy="162261"/>
            <a:chOff x="1574647" y="4603786"/>
            <a:chExt cx="3620491" cy="338948"/>
          </a:xfrm>
        </p:grpSpPr>
        <p:sp>
          <p:nvSpPr>
            <p:cNvPr id="98" name="Oval 97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8" idx="0"/>
              <a:endCxn id="100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33155" y="2813127"/>
            <a:ext cx="2015546" cy="875961"/>
            <a:chOff x="933155" y="2813127"/>
            <a:chExt cx="2015546" cy="875961"/>
          </a:xfrm>
        </p:grpSpPr>
        <p:pic>
          <p:nvPicPr>
            <p:cNvPr id="48" name="Picture 47" descr="MC90043394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077" y="2813127"/>
              <a:ext cx="601202" cy="60120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2" name="TextBox 1"/>
            <p:cNvSpPr txBox="1"/>
            <p:nvPr/>
          </p:nvSpPr>
          <p:spPr>
            <a:xfrm>
              <a:off x="933155" y="3319756"/>
              <a:ext cx="201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Circumvention user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4802" y="1534371"/>
            <a:ext cx="2015546" cy="861850"/>
            <a:chOff x="763823" y="2813127"/>
            <a:chExt cx="2015546" cy="861850"/>
          </a:xfrm>
        </p:grpSpPr>
        <p:pic>
          <p:nvPicPr>
            <p:cNvPr id="74" name="Picture 73" descr="MC90043394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077" y="2813127"/>
              <a:ext cx="601202" cy="60120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75" name="TextBox 74"/>
            <p:cNvSpPr txBox="1"/>
            <p:nvPr/>
          </p:nvSpPr>
          <p:spPr>
            <a:xfrm>
              <a:off x="763823" y="3305645"/>
              <a:ext cx="201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Circumvention user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 rot="1113554">
            <a:off x="2253385" y="2253206"/>
            <a:ext cx="2740503" cy="156916"/>
            <a:chOff x="1574647" y="4603786"/>
            <a:chExt cx="3620491" cy="338948"/>
          </a:xfrm>
        </p:grpSpPr>
        <p:sp>
          <p:nvSpPr>
            <p:cNvPr id="80" name="Oval 79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0" idx="0"/>
              <a:endCxn id="85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88" descr="osa_user_g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00" y="3841251"/>
            <a:ext cx="543302" cy="563713"/>
          </a:xfrm>
          <a:prstGeom prst="rect">
            <a:avLst/>
          </a:prstGeom>
        </p:spPr>
      </p:pic>
      <p:pic>
        <p:nvPicPr>
          <p:cNvPr id="92" name="Picture 91" descr="osa_user_g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22" y="4698302"/>
            <a:ext cx="543302" cy="563713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 rot="20609292">
            <a:off x="2316695" y="3636033"/>
            <a:ext cx="2646367" cy="162261"/>
            <a:chOff x="1574647" y="4603786"/>
            <a:chExt cx="3620491" cy="338948"/>
          </a:xfrm>
        </p:grpSpPr>
        <p:sp>
          <p:nvSpPr>
            <p:cNvPr id="140" name="Oval 139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>
              <a:stCxn id="140" idx="0"/>
              <a:endCxn id="143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 rot="19899474">
            <a:off x="2477595" y="4186576"/>
            <a:ext cx="2646367" cy="162261"/>
            <a:chOff x="1574647" y="4603786"/>
            <a:chExt cx="3620491" cy="338948"/>
          </a:xfrm>
        </p:grpSpPr>
        <p:sp>
          <p:nvSpPr>
            <p:cNvPr id="152" name="Oval 151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rgbClr val="CCFFCC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>
              <a:stCxn id="152" idx="0"/>
              <a:endCxn id="154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542966" y="4234409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 user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1723588" y="5050026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3866" y="349305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Oblivious 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7814881" y="2746544"/>
            <a:ext cx="628418" cy="1221706"/>
            <a:chOff x="6521622" y="4096154"/>
            <a:chExt cx="893396" cy="1588979"/>
          </a:xfrm>
        </p:grpSpPr>
        <p:pic>
          <p:nvPicPr>
            <p:cNvPr id="165" name="Picture 164" descr="red-computer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521622" y="4096154"/>
              <a:ext cx="893396" cy="1091323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6647899" y="5164741"/>
              <a:ext cx="759622" cy="52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Tor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660001" y="2984923"/>
            <a:ext cx="2070214" cy="278389"/>
            <a:chOff x="1574647" y="4603786"/>
            <a:chExt cx="3620491" cy="338948"/>
          </a:xfrm>
        </p:grpSpPr>
        <p:sp>
          <p:nvSpPr>
            <p:cNvPr id="168" name="Oval 167"/>
            <p:cNvSpPr/>
            <p:nvPr/>
          </p:nvSpPr>
          <p:spPr>
            <a:xfrm>
              <a:off x="1574647" y="4603788"/>
              <a:ext cx="132881" cy="3345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641376" y="4603787"/>
              <a:ext cx="3483333" cy="3345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083744" y="4603786"/>
              <a:ext cx="111394" cy="3289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>
              <a:stCxn id="168" idx="0"/>
              <a:endCxn id="170" idx="0"/>
            </p:cNvCxnSpPr>
            <p:nvPr/>
          </p:nvCxnSpPr>
          <p:spPr>
            <a:xfrm flipV="1">
              <a:off x="1641088" y="4603786"/>
              <a:ext cx="3498353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1614066" y="4942732"/>
              <a:ext cx="3512008" cy="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2880782" y="1742043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906368" y="2673110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920479" y="3422635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969588" y="4190798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77" name="Title 1"/>
          <p:cNvSpPr txBox="1">
            <a:spLocks/>
          </p:cNvSpPr>
          <p:nvPr/>
        </p:nvSpPr>
        <p:spPr>
          <a:xfrm>
            <a:off x="2425445" y="28625"/>
            <a:ext cx="58981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Hide-within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49529" y="4917335"/>
            <a:ext cx="4963418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Censoring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disrupts benign users as well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48706" y="2586148"/>
            <a:ext cx="649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X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  <p:bldP spid="56" grpId="0" animBg="1"/>
      <p:bldP spid="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6" name="Freeform 5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51408" y="2124177"/>
            <a:ext cx="640456" cy="625983"/>
            <a:chOff x="2580766" y="3551597"/>
            <a:chExt cx="970914" cy="1010599"/>
          </a:xfrm>
        </p:grpSpPr>
        <p:pic>
          <p:nvPicPr>
            <p:cNvPr id="9" name="Picture 8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80766" y="4254418"/>
              <a:ext cx="82899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7931218" y="3716769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BCCAD-8032-864E-98AA-654F9FA4FE16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627850" y="3082664"/>
            <a:ext cx="904139" cy="1060805"/>
            <a:chOff x="6499983" y="4135394"/>
            <a:chExt cx="1285379" cy="1379708"/>
          </a:xfrm>
        </p:grpSpPr>
        <p:pic>
          <p:nvPicPr>
            <p:cNvPr id="13" name="Picture 12" descr="red-computer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499983" y="4914650"/>
              <a:ext cx="1285379" cy="6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Blocked</a:t>
              </a:r>
            </a:p>
            <a:p>
              <a:pPr algn="ctr"/>
              <a:r>
                <a:rPr lang="en-US" sz="1200" dirty="0" smtClean="0"/>
                <a:t>Destination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91740" y="2114415"/>
            <a:ext cx="831778" cy="1011070"/>
            <a:chOff x="4512488" y="5205892"/>
            <a:chExt cx="1155984" cy="1462895"/>
          </a:xfrm>
        </p:grpSpPr>
        <p:pic>
          <p:nvPicPr>
            <p:cNvPr id="16" name="Picture 15" descr="proxy_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10" y="5205892"/>
              <a:ext cx="655676" cy="78759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12488" y="6000814"/>
              <a:ext cx="1155984" cy="66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FreeWave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Tor Bridge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63795" y="1757464"/>
            <a:ext cx="1103911" cy="1072696"/>
            <a:chOff x="5151485" y="4217234"/>
            <a:chExt cx="1629019" cy="1274541"/>
          </a:xfrm>
        </p:grpSpPr>
        <p:sp>
          <p:nvSpPr>
            <p:cNvPr id="19" name="Cloud 18"/>
            <p:cNvSpPr/>
            <p:nvPr/>
          </p:nvSpPr>
          <p:spPr>
            <a:xfrm>
              <a:off x="5202134" y="4586566"/>
              <a:ext cx="1578370" cy="905209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51485" y="4217234"/>
              <a:ext cx="1627081" cy="3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Tor Network</a:t>
              </a:r>
              <a:endParaRPr lang="en-US" sz="1400" dirty="0"/>
            </a:p>
          </p:txBody>
        </p:sp>
      </p:grpSp>
      <p:sp>
        <p:nvSpPr>
          <p:cNvPr id="21" name="Freeform 20"/>
          <p:cNvSpPr/>
          <p:nvPr/>
        </p:nvSpPr>
        <p:spPr>
          <a:xfrm>
            <a:off x="5851900" y="2424638"/>
            <a:ext cx="2093653" cy="652415"/>
          </a:xfrm>
          <a:custGeom>
            <a:avLst/>
            <a:gdLst>
              <a:gd name="connsiteX0" fmla="*/ 0 w 1876279"/>
              <a:gd name="connsiteY0" fmla="*/ 0 h 778050"/>
              <a:gd name="connsiteX1" fmla="*/ 1109750 w 1876279"/>
              <a:gd name="connsiteY1" fmla="*/ 80093 h 778050"/>
              <a:gd name="connsiteX2" fmla="*/ 1876279 w 1876279"/>
              <a:gd name="connsiteY2" fmla="*/ 778050 h 7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279" h="778050">
                <a:moveTo>
                  <a:pt x="0" y="0"/>
                </a:moveTo>
                <a:lnTo>
                  <a:pt x="1109750" y="80093"/>
                </a:lnTo>
                <a:cubicBezTo>
                  <a:pt x="1422463" y="209768"/>
                  <a:pt x="1876279" y="778050"/>
                  <a:pt x="1876279" y="778050"/>
                </a:cubicBezTo>
              </a:path>
            </a:pathLst>
          </a:custGeom>
          <a:ln w="762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82302" y="2423705"/>
            <a:ext cx="2459241" cy="0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265270" y="-183040"/>
            <a:ext cx="63328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FreeWave</a:t>
            </a:r>
            <a:endParaRPr lang="en-US" dirty="0"/>
          </a:p>
        </p:txBody>
      </p:sp>
      <p:pic>
        <p:nvPicPr>
          <p:cNvPr id="25" name="Picture 24" descr="wave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t="11744" r="18805" b="40844"/>
          <a:stretch/>
        </p:blipFill>
        <p:spPr>
          <a:xfrm>
            <a:off x="5469074" y="1814617"/>
            <a:ext cx="467031" cy="283367"/>
          </a:xfrm>
          <a:prstGeom prst="rect">
            <a:avLst/>
          </a:prstGeom>
        </p:spPr>
      </p:pic>
      <p:pic>
        <p:nvPicPr>
          <p:cNvPr id="26" name="Picture 25" descr="gvoice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6" y="1814795"/>
            <a:ext cx="297125" cy="2971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055738" y="1693405"/>
            <a:ext cx="675003" cy="1143696"/>
            <a:chOff x="4462762" y="1669465"/>
            <a:chExt cx="1002282" cy="1360585"/>
          </a:xfrm>
        </p:grpSpPr>
        <p:pic>
          <p:nvPicPr>
            <p:cNvPr id="28" name="Picture 27" descr="google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762" y="1669465"/>
              <a:ext cx="1002282" cy="56127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942" t="-37722" r="-30084"/>
            <a:stretch/>
          </p:blipFill>
          <p:spPr>
            <a:xfrm>
              <a:off x="4462762" y="1765091"/>
              <a:ext cx="1002281" cy="1264959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2214722" y="3190808"/>
            <a:ext cx="543302" cy="563713"/>
            <a:chOff x="1069879" y="4639675"/>
            <a:chExt cx="769017" cy="769017"/>
          </a:xfrm>
        </p:grpSpPr>
        <p:pic>
          <p:nvPicPr>
            <p:cNvPr id="31" name="Picture 30" descr="osa_user_gree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32" name="Picture 31" descr="gvoice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749" y="5054357"/>
              <a:ext cx="297125" cy="29712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310004" y="3770525"/>
            <a:ext cx="543302" cy="563713"/>
            <a:chOff x="1069879" y="4639675"/>
            <a:chExt cx="769017" cy="769017"/>
          </a:xfrm>
        </p:grpSpPr>
        <p:pic>
          <p:nvPicPr>
            <p:cNvPr id="35" name="Picture 34" descr="osa_user_gree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36" name="Picture 35" descr="gvoice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749" y="5054357"/>
              <a:ext cx="297125" cy="297125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362540" y="4482173"/>
            <a:ext cx="543302" cy="563713"/>
            <a:chOff x="1069879" y="4639675"/>
            <a:chExt cx="769017" cy="769017"/>
          </a:xfrm>
        </p:grpSpPr>
        <p:pic>
          <p:nvPicPr>
            <p:cNvPr id="38" name="Picture 37" descr="osa_user_gree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79" y="4639675"/>
              <a:ext cx="769017" cy="769017"/>
            </a:xfrm>
            <a:prstGeom prst="rect">
              <a:avLst/>
            </a:prstGeom>
          </p:spPr>
        </p:pic>
        <p:pic>
          <p:nvPicPr>
            <p:cNvPr id="39" name="Picture 38" descr="gvoice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749" y="5054357"/>
              <a:ext cx="297125" cy="29712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37720" y="1911006"/>
            <a:ext cx="1013778" cy="905596"/>
            <a:chOff x="837720" y="1911006"/>
            <a:chExt cx="1013778" cy="905596"/>
          </a:xfrm>
        </p:grpSpPr>
        <p:pic>
          <p:nvPicPr>
            <p:cNvPr id="43" name="Picture 42" descr="MC900433944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20" y="1911006"/>
              <a:ext cx="905596" cy="905596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44" name="Picture 43" descr="wave3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11744" r="18805" b="40844"/>
            <a:stretch/>
          </p:blipFill>
          <p:spPr>
            <a:xfrm>
              <a:off x="1384467" y="1926622"/>
              <a:ext cx="467031" cy="28336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1709510" y="1040075"/>
            <a:ext cx="703281" cy="607421"/>
            <a:chOff x="837720" y="1911006"/>
            <a:chExt cx="1013778" cy="905596"/>
          </a:xfrm>
        </p:grpSpPr>
        <p:pic>
          <p:nvPicPr>
            <p:cNvPr id="46" name="Picture 45" descr="MC900433944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20" y="1911006"/>
              <a:ext cx="905596" cy="905596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47" name="Picture 46" descr="wave3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11744" r="18805" b="40844"/>
            <a:stretch/>
          </p:blipFill>
          <p:spPr>
            <a:xfrm>
              <a:off x="1384467" y="1926622"/>
              <a:ext cx="467031" cy="283367"/>
            </a:xfrm>
            <a:prstGeom prst="rect">
              <a:avLst/>
            </a:prstGeom>
          </p:spPr>
        </p:pic>
      </p:grpSp>
      <p:cxnSp>
        <p:nvCxnSpPr>
          <p:cNvPr id="48" name="Straight Arrow Connector 47"/>
          <p:cNvCxnSpPr/>
          <p:nvPr/>
        </p:nvCxnSpPr>
        <p:spPr>
          <a:xfrm>
            <a:off x="4599172" y="2424638"/>
            <a:ext cx="771991" cy="0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40165" y="2149720"/>
            <a:ext cx="3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9529" y="4508116"/>
            <a:ext cx="496341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Censoring </a:t>
            </a:r>
            <a:r>
              <a:rPr lang="en-US" sz="3200" dirty="0" err="1" smtClean="0">
                <a:solidFill>
                  <a:srgbClr val="FF0000"/>
                </a:solidFill>
              </a:rPr>
              <a:t>FreeWave</a:t>
            </a:r>
            <a:r>
              <a:rPr lang="en-US" sz="3200" dirty="0" smtClean="0">
                <a:solidFill>
                  <a:srgbClr val="FF0000"/>
                </a:solidFill>
              </a:rPr>
              <a:t> bridges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disrupts benign users as well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(collateral damage)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63395" y="1884729"/>
            <a:ext cx="1061486" cy="10360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2105" y="3205683"/>
            <a:ext cx="555919" cy="5110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570732" y="851087"/>
            <a:ext cx="934578" cy="9142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17420" y="3790538"/>
            <a:ext cx="555919" cy="5110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76734" y="4515512"/>
            <a:ext cx="555919" cy="5110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01580" y="1380413"/>
            <a:ext cx="640456" cy="625983"/>
            <a:chOff x="2580766" y="3551597"/>
            <a:chExt cx="970914" cy="1010599"/>
          </a:xfrm>
        </p:grpSpPr>
        <p:pic>
          <p:nvPicPr>
            <p:cNvPr id="61" name="Picture 60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580766" y="4254418"/>
              <a:ext cx="82899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310004" y="1324290"/>
            <a:ext cx="1831539" cy="840920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2434" y="1381500"/>
            <a:ext cx="3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739240" y="3374391"/>
            <a:ext cx="646695" cy="506505"/>
            <a:chOff x="2405731" y="3551600"/>
            <a:chExt cx="1145949" cy="932647"/>
          </a:xfrm>
        </p:grpSpPr>
        <p:pic>
          <p:nvPicPr>
            <p:cNvPr id="64" name="Picture 63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600"/>
              <a:ext cx="887675" cy="887676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2405731" y="4176469"/>
              <a:ext cx="82899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855886" y="3937340"/>
            <a:ext cx="646695" cy="506505"/>
            <a:chOff x="2405731" y="3551600"/>
            <a:chExt cx="1145949" cy="932647"/>
          </a:xfrm>
        </p:grpSpPr>
        <p:pic>
          <p:nvPicPr>
            <p:cNvPr id="67" name="Picture 66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600"/>
              <a:ext cx="887675" cy="88767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405731" y="4176469"/>
              <a:ext cx="82899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V="1">
            <a:off x="2830424" y="2764271"/>
            <a:ext cx="1494170" cy="1979465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73958" y="3881859"/>
            <a:ext cx="3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31213" y="2663820"/>
            <a:ext cx="1310330" cy="1334044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40165" y="3405207"/>
            <a:ext cx="3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729802" y="2832328"/>
            <a:ext cx="646695" cy="506505"/>
            <a:chOff x="2405731" y="3551600"/>
            <a:chExt cx="1145949" cy="932647"/>
          </a:xfrm>
        </p:grpSpPr>
        <p:pic>
          <p:nvPicPr>
            <p:cNvPr id="70" name="Picture 69" descr="osa_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600"/>
              <a:ext cx="887675" cy="887676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405731" y="4176469"/>
              <a:ext cx="82899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2634191" y="2517222"/>
            <a:ext cx="1507352" cy="892470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8724" y="2840991"/>
            <a:ext cx="3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0009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53" grpId="0"/>
      <p:bldP spid="52" grpId="0"/>
      <p:bldP spid="51" grpId="0"/>
      <p:bldP spid="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 algn="ctr">
              <a:buNone/>
            </a:pPr>
            <a:endParaRPr lang="en-US" sz="4000" dirty="0" smtClean="0">
              <a:solidFill>
                <a:srgbClr val="008000"/>
              </a:solidFill>
            </a:endParaRPr>
          </a:p>
          <a:p>
            <a:pPr marL="114300" indent="0" algn="ctr"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 marL="114300" indent="0" algn="ctr"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This is another big step forward!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3600" dirty="0" smtClean="0"/>
          </a:p>
          <a:p>
            <a:pPr marL="114300" indent="0" algn="ctr">
              <a:buNone/>
            </a:pPr>
            <a:endParaRPr lang="en-US" sz="3600" dirty="0"/>
          </a:p>
          <a:p>
            <a:pPr marL="11430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Challenge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r>
              <a:rPr lang="en-US" sz="3600" dirty="0" smtClean="0"/>
              <a:t>designing efficient hide</a:t>
            </a:r>
            <a:r>
              <a:rPr lang="en-US" sz="3600" dirty="0"/>
              <a:t>-within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Hide-within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/>
              <a:t>FreeWave</a:t>
            </a:r>
            <a:r>
              <a:rPr lang="en-US" sz="3200" dirty="0"/>
              <a:t> v2</a:t>
            </a:r>
          </a:p>
          <a:p>
            <a:pPr lvl="1"/>
            <a:r>
              <a:rPr lang="en-US" sz="2800" dirty="0"/>
              <a:t>Encode directly in video </a:t>
            </a:r>
            <a:r>
              <a:rPr lang="en-US" sz="2800" dirty="0" smtClean="0"/>
              <a:t>stream</a:t>
            </a:r>
          </a:p>
          <a:p>
            <a:pPr lvl="1"/>
            <a:r>
              <a:rPr lang="en-US" sz="2800" dirty="0" smtClean="0"/>
              <a:t>Bandwidth and latency sufficient for interactive web browsing 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3200" dirty="0" smtClean="0"/>
              <a:t>Additional hide-within designs:</a:t>
            </a:r>
            <a:endParaRPr lang="en-US" sz="3200" dirty="0"/>
          </a:p>
          <a:p>
            <a:r>
              <a:rPr lang="en-US" sz="2800" dirty="0" smtClean="0"/>
              <a:t>SWEET </a:t>
            </a:r>
            <a:r>
              <a:rPr lang="en-US" sz="2800" dirty="0"/>
              <a:t>(</a:t>
            </a:r>
            <a:r>
              <a:rPr lang="en-US" sz="2800" dirty="0" smtClean="0"/>
              <a:t>Email)</a:t>
            </a:r>
            <a:endParaRPr lang="en-US" sz="2800" dirty="0"/>
          </a:p>
          <a:p>
            <a:r>
              <a:rPr lang="en-US" sz="2800" dirty="0" err="1"/>
              <a:t>CloudTransport</a:t>
            </a:r>
            <a:r>
              <a:rPr lang="en-US" sz="2800" dirty="0"/>
              <a:t> (Cloud services)</a:t>
            </a:r>
          </a:p>
          <a:p>
            <a:r>
              <a:rPr lang="en-US" sz="2800" dirty="0"/>
              <a:t>Under development: </a:t>
            </a:r>
            <a:endParaRPr lang="en-US" sz="2800" dirty="0" smtClean="0"/>
          </a:p>
          <a:p>
            <a:pPr lvl="1"/>
            <a:r>
              <a:rPr lang="en-US" sz="2400" dirty="0" err="1" smtClean="0"/>
              <a:t>BitTorrent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</a:t>
            </a:r>
            <a:r>
              <a:rPr lang="en-US" sz="2400" dirty="0"/>
              <a:t>pictures are obtained through Google search without being </a:t>
            </a:r>
            <a:r>
              <a:rPr lang="en-US" sz="2400" dirty="0" smtClean="0"/>
              <a:t>referenced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Censorship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cen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60233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0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321" y="377583"/>
            <a:ext cx="3226286" cy="6392567"/>
            <a:chOff x="34321" y="377583"/>
            <a:chExt cx="3226286" cy="6392567"/>
          </a:xfrm>
        </p:grpSpPr>
        <p:sp>
          <p:nvSpPr>
            <p:cNvPr id="8" name="Freeform 7"/>
            <p:cNvSpPr/>
            <p:nvPr/>
          </p:nvSpPr>
          <p:spPr>
            <a:xfrm>
              <a:off x="34321" y="377583"/>
              <a:ext cx="3226286" cy="5537889"/>
            </a:xfrm>
            <a:custGeom>
              <a:avLst/>
              <a:gdLst>
                <a:gd name="connsiteX0" fmla="*/ 68645 w 2711452"/>
                <a:gd name="connsiteY0" fmla="*/ 526329 h 5537889"/>
                <a:gd name="connsiteX1" fmla="*/ 91526 w 2711452"/>
                <a:gd name="connsiteY1" fmla="*/ 308932 h 5537889"/>
                <a:gd name="connsiteX2" fmla="*/ 102967 w 2711452"/>
                <a:gd name="connsiteY2" fmla="*/ 274606 h 5537889"/>
                <a:gd name="connsiteX3" fmla="*/ 148730 w 2711452"/>
                <a:gd name="connsiteY3" fmla="*/ 240281 h 5537889"/>
                <a:gd name="connsiteX4" fmla="*/ 205933 w 2711452"/>
                <a:gd name="connsiteY4" fmla="*/ 183071 h 5537889"/>
                <a:gd name="connsiteX5" fmla="*/ 263137 w 2711452"/>
                <a:gd name="connsiteY5" fmla="*/ 137303 h 5537889"/>
                <a:gd name="connsiteX6" fmla="*/ 400426 w 2711452"/>
                <a:gd name="connsiteY6" fmla="*/ 114420 h 5537889"/>
                <a:gd name="connsiteX7" fmla="*/ 560596 w 2711452"/>
                <a:gd name="connsiteY7" fmla="*/ 102978 h 5537889"/>
                <a:gd name="connsiteX8" fmla="*/ 617799 w 2711452"/>
                <a:gd name="connsiteY8" fmla="*/ 80094 h 5537889"/>
                <a:gd name="connsiteX9" fmla="*/ 675003 w 2711452"/>
                <a:gd name="connsiteY9" fmla="*/ 68652 h 5537889"/>
                <a:gd name="connsiteX10" fmla="*/ 709325 w 2711452"/>
                <a:gd name="connsiteY10" fmla="*/ 45768 h 5537889"/>
                <a:gd name="connsiteX11" fmla="*/ 789410 w 2711452"/>
                <a:gd name="connsiteY11" fmla="*/ 34326 h 5537889"/>
                <a:gd name="connsiteX12" fmla="*/ 823732 w 2711452"/>
                <a:gd name="connsiteY12" fmla="*/ 22884 h 5537889"/>
                <a:gd name="connsiteX13" fmla="*/ 961021 w 2711452"/>
                <a:gd name="connsiteY13" fmla="*/ 0 h 5537889"/>
                <a:gd name="connsiteX14" fmla="*/ 1258480 w 2711452"/>
                <a:gd name="connsiteY14" fmla="*/ 22884 h 5537889"/>
                <a:gd name="connsiteX15" fmla="*/ 1304243 w 2711452"/>
                <a:gd name="connsiteY15" fmla="*/ 57210 h 5537889"/>
                <a:gd name="connsiteX16" fmla="*/ 1395769 w 2711452"/>
                <a:gd name="connsiteY16" fmla="*/ 102978 h 5537889"/>
                <a:gd name="connsiteX17" fmla="*/ 1487295 w 2711452"/>
                <a:gd name="connsiteY17" fmla="*/ 137303 h 5537889"/>
                <a:gd name="connsiteX18" fmla="*/ 1590261 w 2711452"/>
                <a:gd name="connsiteY18" fmla="*/ 171629 h 5537889"/>
                <a:gd name="connsiteX19" fmla="*/ 1624583 w 2711452"/>
                <a:gd name="connsiteY19" fmla="*/ 194513 h 5537889"/>
                <a:gd name="connsiteX20" fmla="*/ 1670346 w 2711452"/>
                <a:gd name="connsiteY20" fmla="*/ 205955 h 5537889"/>
                <a:gd name="connsiteX21" fmla="*/ 1773313 w 2711452"/>
                <a:gd name="connsiteY21" fmla="*/ 251723 h 5537889"/>
                <a:gd name="connsiteX22" fmla="*/ 1807635 w 2711452"/>
                <a:gd name="connsiteY22" fmla="*/ 286048 h 5537889"/>
                <a:gd name="connsiteX23" fmla="*/ 1841957 w 2711452"/>
                <a:gd name="connsiteY23" fmla="*/ 308932 h 5537889"/>
                <a:gd name="connsiteX24" fmla="*/ 1876279 w 2711452"/>
                <a:gd name="connsiteY24" fmla="*/ 377584 h 5537889"/>
                <a:gd name="connsiteX25" fmla="*/ 1899161 w 2711452"/>
                <a:gd name="connsiteY25" fmla="*/ 411909 h 5537889"/>
                <a:gd name="connsiteX26" fmla="*/ 2356790 w 2711452"/>
                <a:gd name="connsiteY26" fmla="*/ 400467 h 5537889"/>
                <a:gd name="connsiteX27" fmla="*/ 2368230 w 2711452"/>
                <a:gd name="connsiteY27" fmla="*/ 526329 h 5537889"/>
                <a:gd name="connsiteX28" fmla="*/ 2391112 w 2711452"/>
                <a:gd name="connsiteY28" fmla="*/ 663632 h 5537889"/>
                <a:gd name="connsiteX29" fmla="*/ 2402553 w 2711452"/>
                <a:gd name="connsiteY29" fmla="*/ 778051 h 5537889"/>
                <a:gd name="connsiteX30" fmla="*/ 2413993 w 2711452"/>
                <a:gd name="connsiteY30" fmla="*/ 915354 h 5537889"/>
                <a:gd name="connsiteX31" fmla="*/ 2436875 w 2711452"/>
                <a:gd name="connsiteY31" fmla="*/ 995447 h 5537889"/>
                <a:gd name="connsiteX32" fmla="*/ 2471197 w 2711452"/>
                <a:gd name="connsiteY32" fmla="*/ 1086983 h 5537889"/>
                <a:gd name="connsiteX33" fmla="*/ 2482638 w 2711452"/>
                <a:gd name="connsiteY33" fmla="*/ 1121308 h 5537889"/>
                <a:gd name="connsiteX34" fmla="*/ 2516960 w 2711452"/>
                <a:gd name="connsiteY34" fmla="*/ 1167076 h 5537889"/>
                <a:gd name="connsiteX35" fmla="*/ 2539841 w 2711452"/>
                <a:gd name="connsiteY35" fmla="*/ 1247169 h 5537889"/>
                <a:gd name="connsiteX36" fmla="*/ 2551282 w 2711452"/>
                <a:gd name="connsiteY36" fmla="*/ 1350147 h 5537889"/>
                <a:gd name="connsiteX37" fmla="*/ 2539841 w 2711452"/>
                <a:gd name="connsiteY37" fmla="*/ 1945126 h 5537889"/>
                <a:gd name="connsiteX38" fmla="*/ 2516960 w 2711452"/>
                <a:gd name="connsiteY38" fmla="*/ 2036662 h 5537889"/>
                <a:gd name="connsiteX39" fmla="*/ 2494078 w 2711452"/>
                <a:gd name="connsiteY39" fmla="*/ 2116755 h 5537889"/>
                <a:gd name="connsiteX40" fmla="*/ 2516960 w 2711452"/>
                <a:gd name="connsiteY40" fmla="*/ 2311268 h 5537889"/>
                <a:gd name="connsiteX41" fmla="*/ 2539841 w 2711452"/>
                <a:gd name="connsiteY41" fmla="*/ 2345594 h 5537889"/>
                <a:gd name="connsiteX42" fmla="*/ 2574163 w 2711452"/>
                <a:gd name="connsiteY42" fmla="*/ 2368477 h 5537889"/>
                <a:gd name="connsiteX43" fmla="*/ 2597045 w 2711452"/>
                <a:gd name="connsiteY43" fmla="*/ 2402803 h 5537889"/>
                <a:gd name="connsiteX44" fmla="*/ 2619926 w 2711452"/>
                <a:gd name="connsiteY44" fmla="*/ 2528664 h 5537889"/>
                <a:gd name="connsiteX45" fmla="*/ 2608486 w 2711452"/>
                <a:gd name="connsiteY45" fmla="*/ 2746061 h 5537889"/>
                <a:gd name="connsiteX46" fmla="*/ 2597045 w 2711452"/>
                <a:gd name="connsiteY46" fmla="*/ 2791828 h 5537889"/>
                <a:gd name="connsiteX47" fmla="*/ 2585604 w 2711452"/>
                <a:gd name="connsiteY47" fmla="*/ 2906248 h 5537889"/>
                <a:gd name="connsiteX48" fmla="*/ 2597045 w 2711452"/>
                <a:gd name="connsiteY48" fmla="*/ 3535553 h 5537889"/>
                <a:gd name="connsiteX49" fmla="*/ 2619926 w 2711452"/>
                <a:gd name="connsiteY49" fmla="*/ 3581321 h 5537889"/>
                <a:gd name="connsiteX50" fmla="*/ 2631367 w 2711452"/>
                <a:gd name="connsiteY50" fmla="*/ 3627089 h 5537889"/>
                <a:gd name="connsiteX51" fmla="*/ 2677130 w 2711452"/>
                <a:gd name="connsiteY51" fmla="*/ 3695740 h 5537889"/>
                <a:gd name="connsiteX52" fmla="*/ 2711452 w 2711452"/>
                <a:gd name="connsiteY52" fmla="*/ 3867369 h 5537889"/>
                <a:gd name="connsiteX53" fmla="*/ 2700011 w 2711452"/>
                <a:gd name="connsiteY53" fmla="*/ 4141975 h 5537889"/>
                <a:gd name="connsiteX54" fmla="*/ 2665689 w 2711452"/>
                <a:gd name="connsiteY54" fmla="*/ 4233510 h 5537889"/>
                <a:gd name="connsiteX55" fmla="*/ 2642808 w 2711452"/>
                <a:gd name="connsiteY55" fmla="*/ 4267836 h 5537889"/>
                <a:gd name="connsiteX56" fmla="*/ 2608486 w 2711452"/>
                <a:gd name="connsiteY56" fmla="*/ 4347929 h 5537889"/>
                <a:gd name="connsiteX57" fmla="*/ 2597045 w 2711452"/>
                <a:gd name="connsiteY57" fmla="*/ 4428023 h 5537889"/>
                <a:gd name="connsiteX58" fmla="*/ 2585604 w 2711452"/>
                <a:gd name="connsiteY58" fmla="*/ 5206073 h 5537889"/>
                <a:gd name="connsiteX59" fmla="*/ 2516960 w 2711452"/>
                <a:gd name="connsiteY59" fmla="*/ 5217515 h 5537889"/>
                <a:gd name="connsiteX60" fmla="*/ 2459756 w 2711452"/>
                <a:gd name="connsiteY60" fmla="*/ 5228957 h 5537889"/>
                <a:gd name="connsiteX61" fmla="*/ 2413993 w 2711452"/>
                <a:gd name="connsiteY61" fmla="*/ 5240399 h 5537889"/>
                <a:gd name="connsiteX62" fmla="*/ 2242382 w 2711452"/>
                <a:gd name="connsiteY62" fmla="*/ 5274725 h 5537889"/>
                <a:gd name="connsiteX63" fmla="*/ 2139416 w 2711452"/>
                <a:gd name="connsiteY63" fmla="*/ 5366260 h 5537889"/>
                <a:gd name="connsiteX64" fmla="*/ 2116534 w 2711452"/>
                <a:gd name="connsiteY64" fmla="*/ 5400586 h 5537889"/>
                <a:gd name="connsiteX65" fmla="*/ 2105094 w 2711452"/>
                <a:gd name="connsiteY65" fmla="*/ 5434912 h 5537889"/>
                <a:gd name="connsiteX66" fmla="*/ 2047890 w 2711452"/>
                <a:gd name="connsiteY66" fmla="*/ 5480679 h 5537889"/>
                <a:gd name="connsiteX67" fmla="*/ 2002127 w 2711452"/>
                <a:gd name="connsiteY67" fmla="*/ 5492121 h 5537889"/>
                <a:gd name="connsiteX68" fmla="*/ 1967805 w 2711452"/>
                <a:gd name="connsiteY68" fmla="*/ 5515005 h 5537889"/>
                <a:gd name="connsiteX69" fmla="*/ 1418650 w 2711452"/>
                <a:gd name="connsiteY69" fmla="*/ 5537889 h 5537889"/>
                <a:gd name="connsiteX70" fmla="*/ 1063988 w 2711452"/>
                <a:gd name="connsiteY70" fmla="*/ 5515005 h 5537889"/>
                <a:gd name="connsiteX71" fmla="*/ 1006784 w 2711452"/>
                <a:gd name="connsiteY71" fmla="*/ 5503563 h 5537889"/>
                <a:gd name="connsiteX72" fmla="*/ 858055 w 2711452"/>
                <a:gd name="connsiteY72" fmla="*/ 5366260 h 5537889"/>
                <a:gd name="connsiteX73" fmla="*/ 777970 w 2711452"/>
                <a:gd name="connsiteY73" fmla="*/ 5297609 h 5537889"/>
                <a:gd name="connsiteX74" fmla="*/ 709325 w 2711452"/>
                <a:gd name="connsiteY74" fmla="*/ 5183189 h 5537889"/>
                <a:gd name="connsiteX75" fmla="*/ 686444 w 2711452"/>
                <a:gd name="connsiteY75" fmla="*/ 5148864 h 5537889"/>
                <a:gd name="connsiteX76" fmla="*/ 663562 w 2711452"/>
                <a:gd name="connsiteY76" fmla="*/ 5068770 h 5537889"/>
                <a:gd name="connsiteX77" fmla="*/ 640681 w 2711452"/>
                <a:gd name="connsiteY77" fmla="*/ 5034445 h 5537889"/>
                <a:gd name="connsiteX78" fmla="*/ 629240 w 2711452"/>
                <a:gd name="connsiteY78" fmla="*/ 4988677 h 5537889"/>
                <a:gd name="connsiteX79" fmla="*/ 617799 w 2711452"/>
                <a:gd name="connsiteY79" fmla="*/ 4805606 h 5537889"/>
                <a:gd name="connsiteX80" fmla="*/ 549155 w 2711452"/>
                <a:gd name="connsiteY80" fmla="*/ 4782722 h 5537889"/>
                <a:gd name="connsiteX81" fmla="*/ 446188 w 2711452"/>
                <a:gd name="connsiteY81" fmla="*/ 4759838 h 5537889"/>
                <a:gd name="connsiteX82" fmla="*/ 377544 w 2711452"/>
                <a:gd name="connsiteY82" fmla="*/ 4714071 h 5537889"/>
                <a:gd name="connsiteX83" fmla="*/ 297459 w 2711452"/>
                <a:gd name="connsiteY83" fmla="*/ 4691187 h 5537889"/>
                <a:gd name="connsiteX84" fmla="*/ 274578 w 2711452"/>
                <a:gd name="connsiteY84" fmla="*/ 4622535 h 5537889"/>
                <a:gd name="connsiteX85" fmla="*/ 263137 w 2711452"/>
                <a:gd name="connsiteY85" fmla="*/ 4588210 h 5537889"/>
                <a:gd name="connsiteX86" fmla="*/ 251696 w 2711452"/>
                <a:gd name="connsiteY86" fmla="*/ 4531000 h 5537889"/>
                <a:gd name="connsiteX87" fmla="*/ 240255 w 2711452"/>
                <a:gd name="connsiteY87" fmla="*/ 4496674 h 5537889"/>
                <a:gd name="connsiteX88" fmla="*/ 205933 w 2711452"/>
                <a:gd name="connsiteY88" fmla="*/ 4485232 h 5537889"/>
                <a:gd name="connsiteX89" fmla="*/ 171611 w 2711452"/>
                <a:gd name="connsiteY89" fmla="*/ 4462349 h 5537889"/>
                <a:gd name="connsiteX90" fmla="*/ 137289 w 2711452"/>
                <a:gd name="connsiteY90" fmla="*/ 4393697 h 5537889"/>
                <a:gd name="connsiteX91" fmla="*/ 114407 w 2711452"/>
                <a:gd name="connsiteY91" fmla="*/ 4233510 h 5537889"/>
                <a:gd name="connsiteX92" fmla="*/ 91526 w 2711452"/>
                <a:gd name="connsiteY92" fmla="*/ 4199184 h 5537889"/>
                <a:gd name="connsiteX93" fmla="*/ 57204 w 2711452"/>
                <a:gd name="connsiteY93" fmla="*/ 3993230 h 5537889"/>
                <a:gd name="connsiteX94" fmla="*/ 22882 w 2711452"/>
                <a:gd name="connsiteY94" fmla="*/ 3878811 h 5537889"/>
                <a:gd name="connsiteX95" fmla="*/ 11441 w 2711452"/>
                <a:gd name="connsiteY95" fmla="*/ 3844485 h 5537889"/>
                <a:gd name="connsiteX96" fmla="*/ 0 w 2711452"/>
                <a:gd name="connsiteY96" fmla="*/ 3775833 h 5537889"/>
                <a:gd name="connsiteX97" fmla="*/ 11441 w 2711452"/>
                <a:gd name="connsiteY97" fmla="*/ 3444018 h 5537889"/>
                <a:gd name="connsiteX98" fmla="*/ 22882 w 2711452"/>
                <a:gd name="connsiteY98" fmla="*/ 3352482 h 5537889"/>
                <a:gd name="connsiteX99" fmla="*/ 34322 w 2711452"/>
                <a:gd name="connsiteY99" fmla="*/ 2471455 h 5537889"/>
                <a:gd name="connsiteX100" fmla="*/ 68645 w 2711452"/>
                <a:gd name="connsiteY100" fmla="*/ 2368477 h 5537889"/>
                <a:gd name="connsiteX101" fmla="*/ 148730 w 2711452"/>
                <a:gd name="connsiteY101" fmla="*/ 2242616 h 5537889"/>
                <a:gd name="connsiteX102" fmla="*/ 125848 w 2711452"/>
                <a:gd name="connsiteY102" fmla="*/ 2059546 h 5537889"/>
                <a:gd name="connsiteX103" fmla="*/ 102967 w 2711452"/>
                <a:gd name="connsiteY103" fmla="*/ 1945126 h 5537889"/>
                <a:gd name="connsiteX104" fmla="*/ 68645 w 2711452"/>
                <a:gd name="connsiteY104" fmla="*/ 1842149 h 5537889"/>
                <a:gd name="connsiteX105" fmla="*/ 57204 w 2711452"/>
                <a:gd name="connsiteY105" fmla="*/ 1773498 h 5537889"/>
                <a:gd name="connsiteX106" fmla="*/ 45763 w 2711452"/>
                <a:gd name="connsiteY106" fmla="*/ 1727730 h 5537889"/>
                <a:gd name="connsiteX107" fmla="*/ 34322 w 2711452"/>
                <a:gd name="connsiteY107" fmla="*/ 1659079 h 5537889"/>
                <a:gd name="connsiteX108" fmla="*/ 11441 w 2711452"/>
                <a:gd name="connsiteY108" fmla="*/ 1167076 h 5537889"/>
                <a:gd name="connsiteX109" fmla="*/ 22882 w 2711452"/>
                <a:gd name="connsiteY109" fmla="*/ 697957 h 5537889"/>
                <a:gd name="connsiteX110" fmla="*/ 57204 w 2711452"/>
                <a:gd name="connsiteY110" fmla="*/ 572096 h 5537889"/>
                <a:gd name="connsiteX111" fmla="*/ 68645 w 2711452"/>
                <a:gd name="connsiteY111" fmla="*/ 537770 h 5537889"/>
                <a:gd name="connsiteX112" fmla="*/ 68645 w 2711452"/>
                <a:gd name="connsiteY112" fmla="*/ 526329 h 55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711452" h="5537889">
                  <a:moveTo>
                    <a:pt x="68645" y="526329"/>
                  </a:moveTo>
                  <a:cubicBezTo>
                    <a:pt x="77113" y="399283"/>
                    <a:pt x="67282" y="393794"/>
                    <a:pt x="91526" y="308932"/>
                  </a:cubicBezTo>
                  <a:cubicBezTo>
                    <a:pt x="94839" y="297335"/>
                    <a:pt x="95246" y="283872"/>
                    <a:pt x="102967" y="274606"/>
                  </a:cubicBezTo>
                  <a:cubicBezTo>
                    <a:pt x="115174" y="259957"/>
                    <a:pt x="133476" y="251723"/>
                    <a:pt x="148730" y="240281"/>
                  </a:cubicBezTo>
                  <a:cubicBezTo>
                    <a:pt x="187954" y="181438"/>
                    <a:pt x="151454" y="226659"/>
                    <a:pt x="205933" y="183071"/>
                  </a:cubicBezTo>
                  <a:cubicBezTo>
                    <a:pt x="241402" y="154693"/>
                    <a:pt x="216189" y="160780"/>
                    <a:pt x="263137" y="137303"/>
                  </a:cubicBezTo>
                  <a:cubicBezTo>
                    <a:pt x="300805" y="118467"/>
                    <a:pt x="369705" y="117092"/>
                    <a:pt x="400426" y="114420"/>
                  </a:cubicBezTo>
                  <a:cubicBezTo>
                    <a:pt x="453751" y="109783"/>
                    <a:pt x="507206" y="106792"/>
                    <a:pt x="560596" y="102978"/>
                  </a:cubicBezTo>
                  <a:cubicBezTo>
                    <a:pt x="579664" y="95350"/>
                    <a:pt x="598128" y="85996"/>
                    <a:pt x="617799" y="80094"/>
                  </a:cubicBezTo>
                  <a:cubicBezTo>
                    <a:pt x="636424" y="74506"/>
                    <a:pt x="656796" y="75480"/>
                    <a:pt x="675003" y="68652"/>
                  </a:cubicBezTo>
                  <a:cubicBezTo>
                    <a:pt x="687878" y="63823"/>
                    <a:pt x="696155" y="49720"/>
                    <a:pt x="709325" y="45768"/>
                  </a:cubicBezTo>
                  <a:cubicBezTo>
                    <a:pt x="735154" y="38019"/>
                    <a:pt x="762715" y="38140"/>
                    <a:pt x="789410" y="34326"/>
                  </a:cubicBezTo>
                  <a:cubicBezTo>
                    <a:pt x="800851" y="30512"/>
                    <a:pt x="811907" y="25249"/>
                    <a:pt x="823732" y="22884"/>
                  </a:cubicBezTo>
                  <a:cubicBezTo>
                    <a:pt x="869225" y="13784"/>
                    <a:pt x="961021" y="0"/>
                    <a:pt x="961021" y="0"/>
                  </a:cubicBezTo>
                  <a:cubicBezTo>
                    <a:pt x="1060174" y="7628"/>
                    <a:pt x="1160387" y="6533"/>
                    <a:pt x="1258480" y="22884"/>
                  </a:cubicBezTo>
                  <a:cubicBezTo>
                    <a:pt x="1277289" y="26019"/>
                    <a:pt x="1287772" y="47601"/>
                    <a:pt x="1304243" y="57210"/>
                  </a:cubicBezTo>
                  <a:cubicBezTo>
                    <a:pt x="1333706" y="74399"/>
                    <a:pt x="1363409" y="92190"/>
                    <a:pt x="1395769" y="102978"/>
                  </a:cubicBezTo>
                  <a:cubicBezTo>
                    <a:pt x="1521872" y="145017"/>
                    <a:pt x="1295774" y="68896"/>
                    <a:pt x="1487295" y="137303"/>
                  </a:cubicBezTo>
                  <a:cubicBezTo>
                    <a:pt x="1521366" y="149472"/>
                    <a:pt x="1560159" y="151559"/>
                    <a:pt x="1590261" y="171629"/>
                  </a:cubicBezTo>
                  <a:cubicBezTo>
                    <a:pt x="1601702" y="179257"/>
                    <a:pt x="1611945" y="189096"/>
                    <a:pt x="1624583" y="194513"/>
                  </a:cubicBezTo>
                  <a:cubicBezTo>
                    <a:pt x="1639035" y="200708"/>
                    <a:pt x="1655227" y="201635"/>
                    <a:pt x="1670346" y="205955"/>
                  </a:cubicBezTo>
                  <a:cubicBezTo>
                    <a:pt x="1705232" y="215924"/>
                    <a:pt x="1744170" y="232293"/>
                    <a:pt x="1773313" y="251723"/>
                  </a:cubicBezTo>
                  <a:cubicBezTo>
                    <a:pt x="1786775" y="260699"/>
                    <a:pt x="1795205" y="275689"/>
                    <a:pt x="1807635" y="286048"/>
                  </a:cubicBezTo>
                  <a:cubicBezTo>
                    <a:pt x="1818198" y="294851"/>
                    <a:pt x="1830516" y="301304"/>
                    <a:pt x="1841957" y="308932"/>
                  </a:cubicBezTo>
                  <a:cubicBezTo>
                    <a:pt x="1907539" y="407318"/>
                    <a:pt x="1828905" y="282829"/>
                    <a:pt x="1876279" y="377584"/>
                  </a:cubicBezTo>
                  <a:cubicBezTo>
                    <a:pt x="1882428" y="389883"/>
                    <a:pt x="1891534" y="400467"/>
                    <a:pt x="1899161" y="411909"/>
                  </a:cubicBezTo>
                  <a:cubicBezTo>
                    <a:pt x="2038132" y="388746"/>
                    <a:pt x="2228940" y="347558"/>
                    <a:pt x="2356790" y="400467"/>
                  </a:cubicBezTo>
                  <a:cubicBezTo>
                    <a:pt x="2395715" y="416576"/>
                    <a:pt x="2363821" y="484433"/>
                    <a:pt x="2368230" y="526329"/>
                  </a:cubicBezTo>
                  <a:cubicBezTo>
                    <a:pt x="2377968" y="618855"/>
                    <a:pt x="2374082" y="595506"/>
                    <a:pt x="2391112" y="663632"/>
                  </a:cubicBezTo>
                  <a:cubicBezTo>
                    <a:pt x="2394926" y="701772"/>
                    <a:pt x="2399083" y="739879"/>
                    <a:pt x="2402553" y="778051"/>
                  </a:cubicBezTo>
                  <a:cubicBezTo>
                    <a:pt x="2406710" y="823789"/>
                    <a:pt x="2408297" y="869782"/>
                    <a:pt x="2413993" y="915354"/>
                  </a:cubicBezTo>
                  <a:cubicBezTo>
                    <a:pt x="2417967" y="947149"/>
                    <a:pt x="2428432" y="965893"/>
                    <a:pt x="2436875" y="995447"/>
                  </a:cubicBezTo>
                  <a:cubicBezTo>
                    <a:pt x="2467006" y="1100920"/>
                    <a:pt x="2425496" y="980339"/>
                    <a:pt x="2471197" y="1086983"/>
                  </a:cubicBezTo>
                  <a:cubicBezTo>
                    <a:pt x="2475948" y="1098068"/>
                    <a:pt x="2476655" y="1110836"/>
                    <a:pt x="2482638" y="1121308"/>
                  </a:cubicBezTo>
                  <a:cubicBezTo>
                    <a:pt x="2492098" y="1137865"/>
                    <a:pt x="2505519" y="1151820"/>
                    <a:pt x="2516960" y="1167076"/>
                  </a:cubicBezTo>
                  <a:cubicBezTo>
                    <a:pt x="2525504" y="1192711"/>
                    <a:pt x="2535736" y="1220483"/>
                    <a:pt x="2539841" y="1247169"/>
                  </a:cubicBezTo>
                  <a:cubicBezTo>
                    <a:pt x="2545092" y="1281305"/>
                    <a:pt x="2547468" y="1315821"/>
                    <a:pt x="2551282" y="1350147"/>
                  </a:cubicBezTo>
                  <a:cubicBezTo>
                    <a:pt x="2547468" y="1548473"/>
                    <a:pt x="2549746" y="1747010"/>
                    <a:pt x="2539841" y="1945126"/>
                  </a:cubicBezTo>
                  <a:cubicBezTo>
                    <a:pt x="2538271" y="1976538"/>
                    <a:pt x="2524587" y="2006150"/>
                    <a:pt x="2516960" y="2036662"/>
                  </a:cubicBezTo>
                  <a:cubicBezTo>
                    <a:pt x="2502596" y="2094125"/>
                    <a:pt x="2510490" y="2067515"/>
                    <a:pt x="2494078" y="2116755"/>
                  </a:cubicBezTo>
                  <a:cubicBezTo>
                    <a:pt x="2495886" y="2142072"/>
                    <a:pt x="2490956" y="2259254"/>
                    <a:pt x="2516960" y="2311268"/>
                  </a:cubicBezTo>
                  <a:cubicBezTo>
                    <a:pt x="2523109" y="2323568"/>
                    <a:pt x="2530118" y="2335870"/>
                    <a:pt x="2539841" y="2345594"/>
                  </a:cubicBezTo>
                  <a:cubicBezTo>
                    <a:pt x="2549563" y="2355317"/>
                    <a:pt x="2562722" y="2360849"/>
                    <a:pt x="2574163" y="2368477"/>
                  </a:cubicBezTo>
                  <a:cubicBezTo>
                    <a:pt x="2581790" y="2379919"/>
                    <a:pt x="2591629" y="2390163"/>
                    <a:pt x="2597045" y="2402803"/>
                  </a:cubicBezTo>
                  <a:cubicBezTo>
                    <a:pt x="2608605" y="2429779"/>
                    <a:pt x="2617275" y="2510101"/>
                    <a:pt x="2619926" y="2528664"/>
                  </a:cubicBezTo>
                  <a:cubicBezTo>
                    <a:pt x="2616113" y="2601130"/>
                    <a:pt x="2614772" y="2673768"/>
                    <a:pt x="2608486" y="2746061"/>
                  </a:cubicBezTo>
                  <a:cubicBezTo>
                    <a:pt x="2607124" y="2761727"/>
                    <a:pt x="2599269" y="2776261"/>
                    <a:pt x="2597045" y="2791828"/>
                  </a:cubicBezTo>
                  <a:cubicBezTo>
                    <a:pt x="2591625" y="2829773"/>
                    <a:pt x="2589418" y="2868108"/>
                    <a:pt x="2585604" y="2906248"/>
                  </a:cubicBezTo>
                  <a:cubicBezTo>
                    <a:pt x="2589418" y="3116016"/>
                    <a:pt x="2586392" y="3326021"/>
                    <a:pt x="2597045" y="3535553"/>
                  </a:cubicBezTo>
                  <a:cubicBezTo>
                    <a:pt x="2597911" y="3552587"/>
                    <a:pt x="2613938" y="3565350"/>
                    <a:pt x="2619926" y="3581321"/>
                  </a:cubicBezTo>
                  <a:cubicBezTo>
                    <a:pt x="2625447" y="3596045"/>
                    <a:pt x="2624335" y="3613023"/>
                    <a:pt x="2631367" y="3627089"/>
                  </a:cubicBezTo>
                  <a:cubicBezTo>
                    <a:pt x="2643665" y="3651688"/>
                    <a:pt x="2677130" y="3695740"/>
                    <a:pt x="2677130" y="3695740"/>
                  </a:cubicBezTo>
                  <a:cubicBezTo>
                    <a:pt x="2706551" y="3813439"/>
                    <a:pt x="2695564" y="3756141"/>
                    <a:pt x="2711452" y="3867369"/>
                  </a:cubicBezTo>
                  <a:cubicBezTo>
                    <a:pt x="2707638" y="3958904"/>
                    <a:pt x="2706537" y="4050593"/>
                    <a:pt x="2700011" y="4141975"/>
                  </a:cubicBezTo>
                  <a:cubicBezTo>
                    <a:pt x="2697712" y="4174158"/>
                    <a:pt x="2681202" y="4206359"/>
                    <a:pt x="2665689" y="4233510"/>
                  </a:cubicBezTo>
                  <a:cubicBezTo>
                    <a:pt x="2658867" y="4245450"/>
                    <a:pt x="2649630" y="4255896"/>
                    <a:pt x="2642808" y="4267836"/>
                  </a:cubicBezTo>
                  <a:cubicBezTo>
                    <a:pt x="2620186" y="4307428"/>
                    <a:pt x="2621321" y="4309417"/>
                    <a:pt x="2608486" y="4347929"/>
                  </a:cubicBezTo>
                  <a:cubicBezTo>
                    <a:pt x="2604672" y="4374627"/>
                    <a:pt x="2597764" y="4401064"/>
                    <a:pt x="2597045" y="4428023"/>
                  </a:cubicBezTo>
                  <a:cubicBezTo>
                    <a:pt x="2590131" y="4687309"/>
                    <a:pt x="2611781" y="4948019"/>
                    <a:pt x="2585604" y="5206073"/>
                  </a:cubicBezTo>
                  <a:cubicBezTo>
                    <a:pt x="2583263" y="5229152"/>
                    <a:pt x="2539783" y="5213365"/>
                    <a:pt x="2516960" y="5217515"/>
                  </a:cubicBezTo>
                  <a:cubicBezTo>
                    <a:pt x="2497828" y="5220994"/>
                    <a:pt x="2478739" y="5224738"/>
                    <a:pt x="2459756" y="5228957"/>
                  </a:cubicBezTo>
                  <a:cubicBezTo>
                    <a:pt x="2444407" y="5232368"/>
                    <a:pt x="2429448" y="5237501"/>
                    <a:pt x="2413993" y="5240399"/>
                  </a:cubicBezTo>
                  <a:cubicBezTo>
                    <a:pt x="2243496" y="5272371"/>
                    <a:pt x="2326258" y="5246764"/>
                    <a:pt x="2242382" y="5274725"/>
                  </a:cubicBezTo>
                  <a:cubicBezTo>
                    <a:pt x="2164015" y="5353100"/>
                    <a:pt x="2200663" y="5325424"/>
                    <a:pt x="2139416" y="5366260"/>
                  </a:cubicBezTo>
                  <a:cubicBezTo>
                    <a:pt x="2131789" y="5377702"/>
                    <a:pt x="2122683" y="5388286"/>
                    <a:pt x="2116534" y="5400586"/>
                  </a:cubicBezTo>
                  <a:cubicBezTo>
                    <a:pt x="2111141" y="5411374"/>
                    <a:pt x="2111299" y="5424570"/>
                    <a:pt x="2105094" y="5434912"/>
                  </a:cubicBezTo>
                  <a:cubicBezTo>
                    <a:pt x="2096578" y="5449107"/>
                    <a:pt x="2060482" y="5475282"/>
                    <a:pt x="2047890" y="5480679"/>
                  </a:cubicBezTo>
                  <a:cubicBezTo>
                    <a:pt x="2033438" y="5486873"/>
                    <a:pt x="2017381" y="5488307"/>
                    <a:pt x="2002127" y="5492121"/>
                  </a:cubicBezTo>
                  <a:cubicBezTo>
                    <a:pt x="1990686" y="5499749"/>
                    <a:pt x="1981528" y="5514129"/>
                    <a:pt x="1967805" y="5515005"/>
                  </a:cubicBezTo>
                  <a:cubicBezTo>
                    <a:pt x="1334084" y="5555460"/>
                    <a:pt x="1637978" y="5483051"/>
                    <a:pt x="1418650" y="5537889"/>
                  </a:cubicBezTo>
                  <a:lnTo>
                    <a:pt x="1063988" y="5515005"/>
                  </a:lnTo>
                  <a:cubicBezTo>
                    <a:pt x="1044609" y="5513390"/>
                    <a:pt x="1023905" y="5512783"/>
                    <a:pt x="1006784" y="5503563"/>
                  </a:cubicBezTo>
                  <a:cubicBezTo>
                    <a:pt x="919667" y="5456649"/>
                    <a:pt x="917616" y="5433274"/>
                    <a:pt x="858055" y="5366260"/>
                  </a:cubicBezTo>
                  <a:cubicBezTo>
                    <a:pt x="758436" y="5254177"/>
                    <a:pt x="897735" y="5417386"/>
                    <a:pt x="777970" y="5297609"/>
                  </a:cubicBezTo>
                  <a:cubicBezTo>
                    <a:pt x="741008" y="5260643"/>
                    <a:pt x="735121" y="5229627"/>
                    <a:pt x="709325" y="5183189"/>
                  </a:cubicBezTo>
                  <a:cubicBezTo>
                    <a:pt x="702648" y="5171168"/>
                    <a:pt x="694071" y="5160306"/>
                    <a:pt x="686444" y="5148864"/>
                  </a:cubicBezTo>
                  <a:cubicBezTo>
                    <a:pt x="682778" y="5134199"/>
                    <a:pt x="671769" y="5085185"/>
                    <a:pt x="663562" y="5068770"/>
                  </a:cubicBezTo>
                  <a:cubicBezTo>
                    <a:pt x="657413" y="5056471"/>
                    <a:pt x="648308" y="5045887"/>
                    <a:pt x="640681" y="5034445"/>
                  </a:cubicBezTo>
                  <a:cubicBezTo>
                    <a:pt x="636867" y="5019189"/>
                    <a:pt x="630805" y="5004324"/>
                    <a:pt x="629240" y="4988677"/>
                  </a:cubicBezTo>
                  <a:cubicBezTo>
                    <a:pt x="623157" y="4927838"/>
                    <a:pt x="639958" y="4862592"/>
                    <a:pt x="617799" y="4805606"/>
                  </a:cubicBezTo>
                  <a:cubicBezTo>
                    <a:pt x="609058" y="4783126"/>
                    <a:pt x="572946" y="4786688"/>
                    <a:pt x="549155" y="4782722"/>
                  </a:cubicBezTo>
                  <a:cubicBezTo>
                    <a:pt x="530529" y="4779617"/>
                    <a:pt x="470329" y="4773251"/>
                    <a:pt x="446188" y="4759838"/>
                  </a:cubicBezTo>
                  <a:cubicBezTo>
                    <a:pt x="422149" y="4746482"/>
                    <a:pt x="404223" y="4720742"/>
                    <a:pt x="377544" y="4714071"/>
                  </a:cubicBezTo>
                  <a:cubicBezTo>
                    <a:pt x="320081" y="4699704"/>
                    <a:pt x="346698" y="4707602"/>
                    <a:pt x="297459" y="4691187"/>
                  </a:cubicBezTo>
                  <a:lnTo>
                    <a:pt x="274578" y="4622535"/>
                  </a:lnTo>
                  <a:cubicBezTo>
                    <a:pt x="270764" y="4611093"/>
                    <a:pt x="265502" y="4600036"/>
                    <a:pt x="263137" y="4588210"/>
                  </a:cubicBezTo>
                  <a:cubicBezTo>
                    <a:pt x="259323" y="4569140"/>
                    <a:pt x="256412" y="4549867"/>
                    <a:pt x="251696" y="4531000"/>
                  </a:cubicBezTo>
                  <a:cubicBezTo>
                    <a:pt x="248771" y="4519299"/>
                    <a:pt x="248783" y="4505203"/>
                    <a:pt x="240255" y="4496674"/>
                  </a:cubicBezTo>
                  <a:cubicBezTo>
                    <a:pt x="231728" y="4488146"/>
                    <a:pt x="216719" y="4490626"/>
                    <a:pt x="205933" y="4485232"/>
                  </a:cubicBezTo>
                  <a:cubicBezTo>
                    <a:pt x="193635" y="4479082"/>
                    <a:pt x="183052" y="4469977"/>
                    <a:pt x="171611" y="4462349"/>
                  </a:cubicBezTo>
                  <a:cubicBezTo>
                    <a:pt x="155133" y="4437628"/>
                    <a:pt x="141595" y="4423842"/>
                    <a:pt x="137289" y="4393697"/>
                  </a:cubicBezTo>
                  <a:cubicBezTo>
                    <a:pt x="132027" y="4356859"/>
                    <a:pt x="137087" y="4278875"/>
                    <a:pt x="114407" y="4233510"/>
                  </a:cubicBezTo>
                  <a:cubicBezTo>
                    <a:pt x="108258" y="4221210"/>
                    <a:pt x="99153" y="4210626"/>
                    <a:pt x="91526" y="4199184"/>
                  </a:cubicBezTo>
                  <a:cubicBezTo>
                    <a:pt x="41650" y="3974716"/>
                    <a:pt x="91684" y="4217368"/>
                    <a:pt x="57204" y="3993230"/>
                  </a:cubicBezTo>
                  <a:cubicBezTo>
                    <a:pt x="52264" y="3961118"/>
                    <a:pt x="31790" y="3905539"/>
                    <a:pt x="22882" y="3878811"/>
                  </a:cubicBezTo>
                  <a:cubicBezTo>
                    <a:pt x="19068" y="3867369"/>
                    <a:pt x="13424" y="3856382"/>
                    <a:pt x="11441" y="3844485"/>
                  </a:cubicBezTo>
                  <a:lnTo>
                    <a:pt x="0" y="3775833"/>
                  </a:lnTo>
                  <a:cubicBezTo>
                    <a:pt x="3814" y="3665228"/>
                    <a:pt x="5468" y="3554527"/>
                    <a:pt x="11441" y="3444018"/>
                  </a:cubicBezTo>
                  <a:cubicBezTo>
                    <a:pt x="13101" y="3413313"/>
                    <a:pt x="22159" y="3383223"/>
                    <a:pt x="22882" y="3352482"/>
                  </a:cubicBezTo>
                  <a:cubicBezTo>
                    <a:pt x="29790" y="3058863"/>
                    <a:pt x="20678" y="2764838"/>
                    <a:pt x="34322" y="2471455"/>
                  </a:cubicBezTo>
                  <a:cubicBezTo>
                    <a:pt x="36003" y="2435312"/>
                    <a:pt x="52465" y="2400840"/>
                    <a:pt x="68645" y="2368477"/>
                  </a:cubicBezTo>
                  <a:cubicBezTo>
                    <a:pt x="90882" y="2323999"/>
                    <a:pt x="122035" y="2284570"/>
                    <a:pt x="148730" y="2242616"/>
                  </a:cubicBezTo>
                  <a:cubicBezTo>
                    <a:pt x="139167" y="2146981"/>
                    <a:pt x="141056" y="2140665"/>
                    <a:pt x="125848" y="2059546"/>
                  </a:cubicBezTo>
                  <a:cubicBezTo>
                    <a:pt x="118681" y="2021317"/>
                    <a:pt x="115266" y="1982026"/>
                    <a:pt x="102967" y="1945126"/>
                  </a:cubicBezTo>
                  <a:cubicBezTo>
                    <a:pt x="91526" y="1910800"/>
                    <a:pt x="74593" y="1877839"/>
                    <a:pt x="68645" y="1842149"/>
                  </a:cubicBezTo>
                  <a:cubicBezTo>
                    <a:pt x="64831" y="1819265"/>
                    <a:pt x="61753" y="1796247"/>
                    <a:pt x="57204" y="1773498"/>
                  </a:cubicBezTo>
                  <a:cubicBezTo>
                    <a:pt x="54120" y="1758078"/>
                    <a:pt x="48847" y="1743150"/>
                    <a:pt x="45763" y="1727730"/>
                  </a:cubicBezTo>
                  <a:cubicBezTo>
                    <a:pt x="41214" y="1704981"/>
                    <a:pt x="38136" y="1681963"/>
                    <a:pt x="34322" y="1659079"/>
                  </a:cubicBezTo>
                  <a:cubicBezTo>
                    <a:pt x="24586" y="1503280"/>
                    <a:pt x="11441" y="1317811"/>
                    <a:pt x="11441" y="1167076"/>
                  </a:cubicBezTo>
                  <a:cubicBezTo>
                    <a:pt x="11441" y="1010657"/>
                    <a:pt x="16088" y="854229"/>
                    <a:pt x="22882" y="697957"/>
                  </a:cubicBezTo>
                  <a:cubicBezTo>
                    <a:pt x="24499" y="660757"/>
                    <a:pt x="46223" y="605041"/>
                    <a:pt x="57204" y="572096"/>
                  </a:cubicBezTo>
                  <a:cubicBezTo>
                    <a:pt x="61018" y="560654"/>
                    <a:pt x="68645" y="549831"/>
                    <a:pt x="68645" y="537770"/>
                  </a:cubicBezTo>
                  <a:lnTo>
                    <a:pt x="68645" y="526329"/>
                  </a:ln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608" y="5846820"/>
              <a:ext cx="2159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The Non-Democratic </a:t>
              </a:r>
            </a:p>
            <a:p>
              <a:pPr algn="ctr"/>
              <a:r>
                <a:rPr lang="en-US" b="1" dirty="0" smtClean="0"/>
                <a:t>Republic of </a:t>
              </a:r>
            </a:p>
            <a:p>
              <a:pPr algn="ctr"/>
              <a:r>
                <a:rPr lang="en-US" b="1" dirty="0" err="1" smtClean="0"/>
                <a:t>Repressistan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34899" y="1699686"/>
            <a:ext cx="887675" cy="1078942"/>
            <a:chOff x="2664005" y="3551597"/>
            <a:chExt cx="887675" cy="1078942"/>
          </a:xfrm>
        </p:grpSpPr>
        <p:pic>
          <p:nvPicPr>
            <p:cNvPr id="3" name="Picture 2" descr="osa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05" y="3551597"/>
              <a:ext cx="887675" cy="88767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687726" y="4322762"/>
              <a:ext cx="82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Gateway</a:t>
              </a:r>
              <a:endParaRPr 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MC9004339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" y="1567746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6" name="Group 15"/>
          <p:cNvGrpSpPr/>
          <p:nvPr/>
        </p:nvGrpSpPr>
        <p:grpSpPr>
          <a:xfrm>
            <a:off x="6672933" y="2479219"/>
            <a:ext cx="1338941" cy="1148587"/>
            <a:chOff x="6473202" y="4135394"/>
            <a:chExt cx="1338941" cy="1148587"/>
          </a:xfrm>
        </p:grpSpPr>
        <p:pic>
          <p:nvPicPr>
            <p:cNvPr id="17" name="Picture 16" descr="red-computer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07"/>
            <a:stretch/>
          </p:blipFill>
          <p:spPr>
            <a:xfrm>
              <a:off x="6696399" y="4135394"/>
              <a:ext cx="718618" cy="87782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73202" y="4914649"/>
              <a:ext cx="1338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(IP=</a:t>
              </a:r>
              <a:r>
                <a:rPr lang="en-US" b="1" dirty="0" smtClean="0"/>
                <a:t>A.B.C.D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>
            <a:off x="1716109" y="2052741"/>
            <a:ext cx="5171208" cy="827487"/>
          </a:xfrm>
          <a:custGeom>
            <a:avLst/>
            <a:gdLst>
              <a:gd name="connsiteX0" fmla="*/ 0 w 5171208"/>
              <a:gd name="connsiteY0" fmla="*/ 49436 h 827487"/>
              <a:gd name="connsiteX1" fmla="*/ 1670346 w 5171208"/>
              <a:gd name="connsiteY1" fmla="*/ 83762 h 827487"/>
              <a:gd name="connsiteX2" fmla="*/ 5171208 w 5171208"/>
              <a:gd name="connsiteY2" fmla="*/ 827487 h 8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1208" h="827487">
                <a:moveTo>
                  <a:pt x="0" y="49436"/>
                </a:moveTo>
                <a:cubicBezTo>
                  <a:pt x="404239" y="1761"/>
                  <a:pt x="808478" y="-45913"/>
                  <a:pt x="1670346" y="83762"/>
                </a:cubicBezTo>
                <a:cubicBezTo>
                  <a:pt x="2532214" y="213437"/>
                  <a:pt x="5171208" y="827487"/>
                  <a:pt x="5171208" y="827487"/>
                </a:cubicBezTo>
              </a:path>
            </a:pathLst>
          </a:custGeom>
          <a:ln w="76200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30424" y="1690142"/>
            <a:ext cx="43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36251" y="867458"/>
            <a:ext cx="822960" cy="822960"/>
            <a:chOff x="3098543" y="2763114"/>
            <a:chExt cx="822960" cy="822960"/>
          </a:xfrm>
        </p:grpSpPr>
        <p:sp>
          <p:nvSpPr>
            <p:cNvPr id="12" name="Vertical Scroll 11"/>
            <p:cNvSpPr/>
            <p:nvPr/>
          </p:nvSpPr>
          <p:spPr>
            <a:xfrm>
              <a:off x="3098543" y="2763114"/>
              <a:ext cx="822960" cy="822960"/>
            </a:xfrm>
            <a:prstGeom prst="verticalScroll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7189" y="2876702"/>
              <a:ext cx="728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A.B.C.D</a:t>
              </a:r>
              <a:endParaRPr lang="en-US" sz="1400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681830" y="1470356"/>
            <a:ext cx="1230743" cy="11791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een-server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r="15472"/>
          <a:stretch/>
        </p:blipFill>
        <p:spPr>
          <a:xfrm>
            <a:off x="6907782" y="2492819"/>
            <a:ext cx="676656" cy="847139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773658" y="-114852"/>
            <a:ext cx="4608955" cy="885110"/>
          </a:xfrm>
        </p:spPr>
        <p:txBody>
          <a:bodyPr/>
          <a:lstStyle/>
          <a:p>
            <a:r>
              <a:rPr lang="en-US" dirty="0" smtClean="0"/>
              <a:t>Censorship model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Censorship circumvention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nonymiz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5" y="2332013"/>
            <a:ext cx="2026206" cy="472781"/>
          </a:xfrm>
          <a:prstGeom prst="rect">
            <a:avLst/>
          </a:prstGeom>
        </p:spPr>
      </p:pic>
      <p:pic>
        <p:nvPicPr>
          <p:cNvPr id="6" name="Picture 5" descr="ultrasu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8" y="4556918"/>
            <a:ext cx="2168790" cy="795473"/>
          </a:xfrm>
          <a:prstGeom prst="rect">
            <a:avLst/>
          </a:prstGeom>
        </p:spPr>
      </p:pic>
      <p:pic>
        <p:nvPicPr>
          <p:cNvPr id="7" name="Picture 6" descr="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31" y="2905806"/>
            <a:ext cx="1500892" cy="840499"/>
          </a:xfrm>
          <a:prstGeom prst="rect">
            <a:avLst/>
          </a:prstGeom>
        </p:spPr>
      </p:pic>
      <p:pic>
        <p:nvPicPr>
          <p:cNvPr id="8" name="Picture 7" descr="psiph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21" y="3746305"/>
            <a:ext cx="1937902" cy="584754"/>
          </a:xfrm>
          <a:prstGeom prst="rect">
            <a:avLst/>
          </a:prstGeom>
        </p:spPr>
      </p:pic>
      <p:pic>
        <p:nvPicPr>
          <p:cNvPr id="9" name="Picture 8" descr="gpas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84" y="5067415"/>
            <a:ext cx="1376226" cy="569952"/>
          </a:xfrm>
          <a:prstGeom prst="rect">
            <a:avLst/>
          </a:prstGeom>
        </p:spPr>
      </p:pic>
      <p:pic>
        <p:nvPicPr>
          <p:cNvPr id="10" name="Picture 9" descr="Freenet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t="24181" r="8134" b="23820"/>
          <a:stretch/>
        </p:blipFill>
        <p:spPr>
          <a:xfrm>
            <a:off x="6178147" y="2482870"/>
            <a:ext cx="1040062" cy="643848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6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CS660.thmx</Template>
  <TotalTime>1134337</TotalTime>
  <Words>2021</Words>
  <Application>Microsoft Macintosh PowerPoint</Application>
  <PresentationFormat>On-screen Show (4:3)</PresentationFormat>
  <Paragraphs>575</Paragraphs>
  <Slides>55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CS660</vt:lpstr>
      <vt:lpstr>Censorship Resistance:  Parrots</vt:lpstr>
      <vt:lpstr>Classes of Information Hiding</vt:lpstr>
      <vt:lpstr>Definition </vt:lpstr>
      <vt:lpstr>Why Hide the Protocol?</vt:lpstr>
      <vt:lpstr>Types of Protocol Obfuscation</vt:lpstr>
      <vt:lpstr>Internet Censorship</vt:lpstr>
      <vt:lpstr>PowerPoint Presentation</vt:lpstr>
      <vt:lpstr>Censorship model</vt:lpstr>
      <vt:lpstr>Censorship circumvention </vt:lpstr>
      <vt:lpstr>Using Tor for circumvention</vt:lpstr>
      <vt:lpstr>Challenge! </vt:lpstr>
      <vt:lpstr>Hide and seek!</vt:lpstr>
      <vt:lpstr>Parrot systems</vt:lpstr>
      <vt:lpstr>SkypeMorph (CCS’12)</vt:lpstr>
      <vt:lpstr>StegoTorus</vt:lpstr>
      <vt:lpstr>CensorSpoofer</vt:lpstr>
      <vt:lpstr>The Parrot is Dead: Observing Unobservable Network Communications </vt:lpstr>
      <vt:lpstr>Detecting SkypeMorph</vt:lpstr>
      <vt:lpstr>PowerPoint Presentation</vt:lpstr>
      <vt:lpstr>SkypeMorph+</vt:lpstr>
      <vt:lpstr>Dropping UDP packets</vt:lpstr>
      <vt:lpstr>Other tests</vt:lpstr>
      <vt:lpstr>PowerPoint Presentation</vt:lpstr>
      <vt:lpstr>PowerPoint Presentation</vt:lpstr>
      <vt:lpstr>Perfect imitation of a complex real system is extremely hard</vt:lpstr>
      <vt:lpstr>So, what is the real problem?</vt:lpstr>
      <vt:lpstr>PowerPoint Presentation</vt:lpstr>
      <vt:lpstr>PowerPoint Presentation</vt:lpstr>
      <vt:lpstr>PowerPoint Presentation</vt:lpstr>
      <vt:lpstr>Hide-within circumvention (or, parasites!)</vt:lpstr>
      <vt:lpstr>Definition</vt:lpstr>
      <vt:lpstr>I Want My Voice to Be Heard: IP over Voice-over-IP  for Unobservable Censorship Circumvention </vt:lpstr>
      <vt:lpstr>FreeWave: IP over Voice-over-IP</vt:lpstr>
      <vt:lpstr>PowerPoint Presentation</vt:lpstr>
      <vt:lpstr>System components</vt:lpstr>
      <vt:lpstr>MoDem component</vt:lpstr>
      <vt:lpstr>Unobservability </vt:lpstr>
      <vt:lpstr>Unobservability in hide-within</vt:lpstr>
      <vt:lpstr>Costs of censorship </vt:lpstr>
      <vt:lpstr>Some of the tools used to analyze the attacks</vt:lpstr>
      <vt:lpstr>Unique properties of  hide-within systems</vt:lpstr>
      <vt:lpstr>1. Resistant to partial compromise</vt:lpstr>
      <vt:lpstr>PowerPoint Presentation</vt:lpstr>
      <vt:lpstr>PowerPoint Presentation</vt:lpstr>
      <vt:lpstr>PowerPoint Presentation</vt:lpstr>
      <vt:lpstr>PowerPoint Presentation</vt:lpstr>
      <vt:lpstr>2. Censorship causes collateral damage</vt:lpstr>
      <vt:lpstr>Censors are rational!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Hide-within designs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568</cp:revision>
  <dcterms:created xsi:type="dcterms:W3CDTF">2014-01-02T17:03:59Z</dcterms:created>
  <dcterms:modified xsi:type="dcterms:W3CDTF">2015-02-16T01:54:14Z</dcterms:modified>
</cp:coreProperties>
</file>