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0"/>
  </p:notesMasterIdLst>
  <p:handoutMasterIdLst>
    <p:handoutMasterId r:id="rId21"/>
  </p:handoutMasterIdLst>
  <p:sldIdLst>
    <p:sldId id="256" r:id="rId2"/>
    <p:sldId id="277" r:id="rId3"/>
    <p:sldId id="278" r:id="rId4"/>
    <p:sldId id="279" r:id="rId5"/>
    <p:sldId id="280" r:id="rId6"/>
    <p:sldId id="287" r:id="rId7"/>
    <p:sldId id="281" r:id="rId8"/>
    <p:sldId id="282" r:id="rId9"/>
    <p:sldId id="283" r:id="rId10"/>
    <p:sldId id="284" r:id="rId11"/>
    <p:sldId id="285" r:id="rId12"/>
    <p:sldId id="288" r:id="rId13"/>
    <p:sldId id="289" r:id="rId14"/>
    <p:sldId id="293" r:id="rId15"/>
    <p:sldId id="290" r:id="rId16"/>
    <p:sldId id="291" r:id="rId17"/>
    <p:sldId id="286" r:id="rId18"/>
    <p:sldId id="276"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4" d="100"/>
          <a:sy n="74" d="100"/>
        </p:scale>
        <p:origin x="-153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DBFA9C2-33ED-1946-A78F-3D07EBC84E99}" type="datetimeFigureOut">
              <a:rPr lang="en-US" smtClean="0"/>
              <a:t>2/26/15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8905B6C-F7E0-DB43-8778-16DE9F2393EA}" type="slidenum">
              <a:rPr lang="en-US" smtClean="0"/>
              <a:t>‹#›</a:t>
            </a:fld>
            <a:endParaRPr lang="en-US"/>
          </a:p>
        </p:txBody>
      </p:sp>
    </p:spTree>
    <p:extLst>
      <p:ext uri="{BB962C8B-B14F-4D97-AF65-F5344CB8AC3E}">
        <p14:creationId xmlns:p14="http://schemas.microsoft.com/office/powerpoint/2010/main" val="6963921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7A2BB2-55BD-C547-83FA-A7B6E195F757}" type="datetimeFigureOut">
              <a:rPr lang="en-US" smtClean="0"/>
              <a:t>2/26/15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A5B641-E266-4444-A87F-F1B065D3B651}" type="slidenum">
              <a:rPr lang="en-US" smtClean="0"/>
              <a:t>‹#›</a:t>
            </a:fld>
            <a:endParaRPr lang="en-US"/>
          </a:p>
        </p:txBody>
      </p:sp>
    </p:spTree>
    <p:extLst>
      <p:ext uri="{BB962C8B-B14F-4D97-AF65-F5344CB8AC3E}">
        <p14:creationId xmlns:p14="http://schemas.microsoft.com/office/powerpoint/2010/main" val="226480652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A5B641-E266-4444-A87F-F1B065D3B651}" type="slidenum">
              <a:rPr lang="en-US" smtClean="0"/>
              <a:t>1</a:t>
            </a:fld>
            <a:endParaRPr lang="en-US"/>
          </a:p>
        </p:txBody>
      </p:sp>
    </p:spTree>
    <p:extLst>
      <p:ext uri="{BB962C8B-B14F-4D97-AF65-F5344CB8AC3E}">
        <p14:creationId xmlns:p14="http://schemas.microsoft.com/office/powerpoint/2010/main" val="736601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DD020D-E442-9744-96D8-5C8918482B14}" type="slidenum">
              <a:rPr lang="en-US" smtClean="0"/>
              <a:t>6</a:t>
            </a:fld>
            <a:endParaRPr lang="en-US"/>
          </a:p>
        </p:txBody>
      </p:sp>
    </p:spTree>
    <p:extLst>
      <p:ext uri="{BB962C8B-B14F-4D97-AF65-F5344CB8AC3E}">
        <p14:creationId xmlns:p14="http://schemas.microsoft.com/office/powerpoint/2010/main" val="1383294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remaining group members</a:t>
            </a:r>
            <a:r>
              <a:rPr lang="en-US" baseline="0" dirty="0" smtClean="0"/>
              <a:t> must be given a new key</a:t>
            </a:r>
            <a:endParaRPr lang="en-US" dirty="0"/>
          </a:p>
        </p:txBody>
      </p:sp>
      <p:sp>
        <p:nvSpPr>
          <p:cNvPr id="4" name="Slide Number Placeholder 3"/>
          <p:cNvSpPr>
            <a:spLocks noGrp="1"/>
          </p:cNvSpPr>
          <p:nvPr>
            <p:ph type="sldNum" sz="quarter" idx="10"/>
          </p:nvPr>
        </p:nvSpPr>
        <p:spPr/>
        <p:txBody>
          <a:bodyPr/>
          <a:lstStyle/>
          <a:p>
            <a:fld id="{A0DD020D-E442-9744-96D8-5C8918482B14}" type="slidenum">
              <a:rPr lang="en-US" smtClean="0"/>
              <a:t>14</a:t>
            </a:fld>
            <a:endParaRPr lang="en-US"/>
          </a:p>
        </p:txBody>
      </p:sp>
    </p:spTree>
    <p:extLst>
      <p:ext uri="{BB962C8B-B14F-4D97-AF65-F5344CB8AC3E}">
        <p14:creationId xmlns:p14="http://schemas.microsoft.com/office/powerpoint/2010/main" val="2781870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be implemented by</a:t>
            </a:r>
            <a:r>
              <a:rPr lang="en-US" baseline="0" dirty="0" smtClean="0"/>
              <a:t> a centralized service with minimal risk</a:t>
            </a:r>
            <a:endParaRPr lang="en-US" dirty="0"/>
          </a:p>
        </p:txBody>
      </p:sp>
      <p:sp>
        <p:nvSpPr>
          <p:cNvPr id="4" name="Slide Number Placeholder 3"/>
          <p:cNvSpPr>
            <a:spLocks noGrp="1"/>
          </p:cNvSpPr>
          <p:nvPr>
            <p:ph type="sldNum" sz="quarter" idx="10"/>
          </p:nvPr>
        </p:nvSpPr>
        <p:spPr/>
        <p:txBody>
          <a:bodyPr/>
          <a:lstStyle/>
          <a:p>
            <a:fld id="{A0DD020D-E442-9744-96D8-5C8918482B14}" type="slidenum">
              <a:rPr lang="en-US" smtClean="0"/>
              <a:t>15</a:t>
            </a:fld>
            <a:endParaRPr lang="en-US"/>
          </a:p>
        </p:txBody>
      </p:sp>
    </p:spTree>
    <p:extLst>
      <p:ext uri="{BB962C8B-B14F-4D97-AF65-F5344CB8AC3E}">
        <p14:creationId xmlns:p14="http://schemas.microsoft.com/office/powerpoint/2010/main" val="4268294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DD020D-E442-9744-96D8-5C8918482B14}" type="slidenum">
              <a:rPr lang="en-US" smtClean="0"/>
              <a:t>16</a:t>
            </a:fld>
            <a:endParaRPr lang="en-US"/>
          </a:p>
        </p:txBody>
      </p:sp>
    </p:spTree>
    <p:extLst>
      <p:ext uri="{BB962C8B-B14F-4D97-AF65-F5344CB8AC3E}">
        <p14:creationId xmlns:p14="http://schemas.microsoft.com/office/powerpoint/2010/main" val="334183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7178B2-4061-9346-830B-C6FBDB5FC009}" type="datetime1">
              <a:rPr lang="en-US" smtClean="0"/>
              <a:t>2/26/15</a:t>
            </a:fld>
            <a:endParaRPr lang="en-US"/>
          </a:p>
        </p:txBody>
      </p:sp>
      <p:sp>
        <p:nvSpPr>
          <p:cNvPr id="5" name="Footer Placeholder 4"/>
          <p:cNvSpPr>
            <a:spLocks noGrp="1"/>
          </p:cNvSpPr>
          <p:nvPr>
            <p:ph type="ftr" sz="quarter" idx="11"/>
          </p:nvPr>
        </p:nvSpPr>
        <p:spPr/>
        <p:txBody>
          <a:bodyPr/>
          <a:lstStyle/>
          <a:p>
            <a:r>
              <a:rPr lang="en-US" smtClean="0"/>
              <a:t>CS660 - Advanced Information Assurance - UMassAmherst </a:t>
            </a:r>
            <a:endParaRPr lang="en-US"/>
          </a:p>
        </p:txBody>
      </p:sp>
      <p:sp>
        <p:nvSpPr>
          <p:cNvPr id="6" name="Slide Number Placeholder 5"/>
          <p:cNvSpPr>
            <a:spLocks noGrp="1"/>
          </p:cNvSpPr>
          <p:nvPr>
            <p:ph type="sldNum" sz="quarter" idx="12"/>
          </p:nvPr>
        </p:nvSpPr>
        <p:spPr/>
        <p:txBody>
          <a:bodyPr/>
          <a:lstStyle/>
          <a:p>
            <a:fld id="{CF5F3735-DF36-BA4D-8B7B-6E770590AE69}" type="slidenum">
              <a:rPr lang="en-US" smtClean="0"/>
              <a:t>‹#›</a:t>
            </a:fld>
            <a:endParaRPr lang="en-US"/>
          </a:p>
        </p:txBody>
      </p:sp>
    </p:spTree>
    <p:extLst>
      <p:ext uri="{BB962C8B-B14F-4D97-AF65-F5344CB8AC3E}">
        <p14:creationId xmlns:p14="http://schemas.microsoft.com/office/powerpoint/2010/main" val="705406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E9B5EB-1AB7-B243-8689-A3FF0353DCC7}" type="datetime1">
              <a:rPr lang="en-US" smtClean="0"/>
              <a:t>2/26/15</a:t>
            </a:fld>
            <a:endParaRPr lang="en-US"/>
          </a:p>
        </p:txBody>
      </p:sp>
      <p:sp>
        <p:nvSpPr>
          <p:cNvPr id="5" name="Footer Placeholder 4"/>
          <p:cNvSpPr>
            <a:spLocks noGrp="1"/>
          </p:cNvSpPr>
          <p:nvPr>
            <p:ph type="ftr" sz="quarter" idx="11"/>
          </p:nvPr>
        </p:nvSpPr>
        <p:spPr/>
        <p:txBody>
          <a:bodyPr/>
          <a:lstStyle/>
          <a:p>
            <a:r>
              <a:rPr lang="en-US" smtClean="0"/>
              <a:t>CS660 - Advanced Information Assurance - UMassAmherst </a:t>
            </a:r>
            <a:endParaRPr lang="en-US"/>
          </a:p>
        </p:txBody>
      </p:sp>
      <p:sp>
        <p:nvSpPr>
          <p:cNvPr id="6" name="Slide Number Placeholder 5"/>
          <p:cNvSpPr>
            <a:spLocks noGrp="1"/>
          </p:cNvSpPr>
          <p:nvPr>
            <p:ph type="sldNum" sz="quarter" idx="12"/>
          </p:nvPr>
        </p:nvSpPr>
        <p:spPr/>
        <p:txBody>
          <a:bodyPr/>
          <a:lstStyle/>
          <a:p>
            <a:fld id="{CF5F3735-DF36-BA4D-8B7B-6E770590AE69}" type="slidenum">
              <a:rPr lang="en-US" smtClean="0"/>
              <a:t>‹#›</a:t>
            </a:fld>
            <a:endParaRPr lang="en-US"/>
          </a:p>
        </p:txBody>
      </p:sp>
    </p:spTree>
    <p:extLst>
      <p:ext uri="{BB962C8B-B14F-4D97-AF65-F5344CB8AC3E}">
        <p14:creationId xmlns:p14="http://schemas.microsoft.com/office/powerpoint/2010/main" val="2404141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24148-2713-6A4D-9788-9DC01DB4C10E}" type="datetime1">
              <a:rPr lang="en-US" smtClean="0"/>
              <a:t>2/26/15</a:t>
            </a:fld>
            <a:endParaRPr lang="en-US"/>
          </a:p>
        </p:txBody>
      </p:sp>
      <p:sp>
        <p:nvSpPr>
          <p:cNvPr id="5" name="Footer Placeholder 4"/>
          <p:cNvSpPr>
            <a:spLocks noGrp="1"/>
          </p:cNvSpPr>
          <p:nvPr>
            <p:ph type="ftr" sz="quarter" idx="11"/>
          </p:nvPr>
        </p:nvSpPr>
        <p:spPr/>
        <p:txBody>
          <a:bodyPr/>
          <a:lstStyle/>
          <a:p>
            <a:r>
              <a:rPr lang="en-US" smtClean="0"/>
              <a:t>CS660 - Advanced Information Assurance - UMassAmherst </a:t>
            </a:r>
            <a:endParaRPr lang="en-US"/>
          </a:p>
        </p:txBody>
      </p:sp>
      <p:sp>
        <p:nvSpPr>
          <p:cNvPr id="6" name="Slide Number Placeholder 5"/>
          <p:cNvSpPr>
            <a:spLocks noGrp="1"/>
          </p:cNvSpPr>
          <p:nvPr>
            <p:ph type="sldNum" sz="quarter" idx="12"/>
          </p:nvPr>
        </p:nvSpPr>
        <p:spPr/>
        <p:txBody>
          <a:bodyPr/>
          <a:lstStyle/>
          <a:p>
            <a:fld id="{CF5F3735-DF36-BA4D-8B7B-6E770590AE69}" type="slidenum">
              <a:rPr lang="en-US" smtClean="0"/>
              <a:t>‹#›</a:t>
            </a:fld>
            <a:endParaRPr lang="en-US"/>
          </a:p>
        </p:txBody>
      </p:sp>
    </p:spTree>
    <p:extLst>
      <p:ext uri="{BB962C8B-B14F-4D97-AF65-F5344CB8AC3E}">
        <p14:creationId xmlns:p14="http://schemas.microsoft.com/office/powerpoint/2010/main" val="3681104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020011-0115-DE4B-BAD7-974CE3F2DCEC}" type="datetime1">
              <a:rPr lang="en-US" smtClean="0"/>
              <a:t>2/26/15</a:t>
            </a:fld>
            <a:endParaRPr lang="en-US"/>
          </a:p>
        </p:txBody>
      </p:sp>
      <p:sp>
        <p:nvSpPr>
          <p:cNvPr id="5" name="Footer Placeholder 4"/>
          <p:cNvSpPr>
            <a:spLocks noGrp="1"/>
          </p:cNvSpPr>
          <p:nvPr>
            <p:ph type="ftr" sz="quarter" idx="11"/>
          </p:nvPr>
        </p:nvSpPr>
        <p:spPr/>
        <p:txBody>
          <a:bodyPr/>
          <a:lstStyle/>
          <a:p>
            <a:r>
              <a:rPr lang="en-US" smtClean="0"/>
              <a:t>CS660 - Advanced Information Assurance - UMassAmherst </a:t>
            </a:r>
            <a:endParaRPr lang="en-US"/>
          </a:p>
        </p:txBody>
      </p:sp>
      <p:sp>
        <p:nvSpPr>
          <p:cNvPr id="6" name="Slide Number Placeholder 5"/>
          <p:cNvSpPr>
            <a:spLocks noGrp="1"/>
          </p:cNvSpPr>
          <p:nvPr>
            <p:ph type="sldNum" sz="quarter" idx="12"/>
          </p:nvPr>
        </p:nvSpPr>
        <p:spPr/>
        <p:txBody>
          <a:bodyPr/>
          <a:lstStyle/>
          <a:p>
            <a:fld id="{CF5F3735-DF36-BA4D-8B7B-6E770590AE69}" type="slidenum">
              <a:rPr lang="en-US" smtClean="0"/>
              <a:t>‹#›</a:t>
            </a:fld>
            <a:endParaRPr lang="en-US"/>
          </a:p>
        </p:txBody>
      </p:sp>
    </p:spTree>
    <p:extLst>
      <p:ext uri="{BB962C8B-B14F-4D97-AF65-F5344CB8AC3E}">
        <p14:creationId xmlns:p14="http://schemas.microsoft.com/office/powerpoint/2010/main" val="4052899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BC8501-F982-DB49-8DFE-1C9C84D6B287}" type="datetime1">
              <a:rPr lang="en-US" smtClean="0"/>
              <a:t>2/26/15</a:t>
            </a:fld>
            <a:endParaRPr lang="en-US"/>
          </a:p>
        </p:txBody>
      </p:sp>
      <p:sp>
        <p:nvSpPr>
          <p:cNvPr id="5" name="Footer Placeholder 4"/>
          <p:cNvSpPr>
            <a:spLocks noGrp="1"/>
          </p:cNvSpPr>
          <p:nvPr>
            <p:ph type="ftr" sz="quarter" idx="11"/>
          </p:nvPr>
        </p:nvSpPr>
        <p:spPr/>
        <p:txBody>
          <a:bodyPr/>
          <a:lstStyle/>
          <a:p>
            <a:r>
              <a:rPr lang="en-US" smtClean="0"/>
              <a:t>CS660 - Advanced Information Assurance - UMassAmherst </a:t>
            </a:r>
            <a:endParaRPr lang="en-US"/>
          </a:p>
        </p:txBody>
      </p:sp>
      <p:sp>
        <p:nvSpPr>
          <p:cNvPr id="6" name="Slide Number Placeholder 5"/>
          <p:cNvSpPr>
            <a:spLocks noGrp="1"/>
          </p:cNvSpPr>
          <p:nvPr>
            <p:ph type="sldNum" sz="quarter" idx="12"/>
          </p:nvPr>
        </p:nvSpPr>
        <p:spPr/>
        <p:txBody>
          <a:bodyPr/>
          <a:lstStyle/>
          <a:p>
            <a:fld id="{CF5F3735-DF36-BA4D-8B7B-6E770590AE69}" type="slidenum">
              <a:rPr lang="en-US" smtClean="0"/>
              <a:t>‹#›</a:t>
            </a:fld>
            <a:endParaRPr lang="en-US"/>
          </a:p>
        </p:txBody>
      </p:sp>
    </p:spTree>
    <p:extLst>
      <p:ext uri="{BB962C8B-B14F-4D97-AF65-F5344CB8AC3E}">
        <p14:creationId xmlns:p14="http://schemas.microsoft.com/office/powerpoint/2010/main" val="3658669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8F62B7-04A4-1E4D-AEC0-50170577A7A4}" type="datetime1">
              <a:rPr lang="en-US" smtClean="0"/>
              <a:t>2/26/15</a:t>
            </a:fld>
            <a:endParaRPr lang="en-US"/>
          </a:p>
        </p:txBody>
      </p:sp>
      <p:sp>
        <p:nvSpPr>
          <p:cNvPr id="6" name="Footer Placeholder 5"/>
          <p:cNvSpPr>
            <a:spLocks noGrp="1"/>
          </p:cNvSpPr>
          <p:nvPr>
            <p:ph type="ftr" sz="quarter" idx="11"/>
          </p:nvPr>
        </p:nvSpPr>
        <p:spPr/>
        <p:txBody>
          <a:bodyPr/>
          <a:lstStyle/>
          <a:p>
            <a:r>
              <a:rPr lang="en-US" smtClean="0"/>
              <a:t>CS660 - Advanced Information Assurance - UMassAmherst </a:t>
            </a:r>
            <a:endParaRPr lang="en-US"/>
          </a:p>
        </p:txBody>
      </p:sp>
      <p:sp>
        <p:nvSpPr>
          <p:cNvPr id="7" name="Slide Number Placeholder 6"/>
          <p:cNvSpPr>
            <a:spLocks noGrp="1"/>
          </p:cNvSpPr>
          <p:nvPr>
            <p:ph type="sldNum" sz="quarter" idx="12"/>
          </p:nvPr>
        </p:nvSpPr>
        <p:spPr/>
        <p:txBody>
          <a:bodyPr/>
          <a:lstStyle/>
          <a:p>
            <a:fld id="{CF5F3735-DF36-BA4D-8B7B-6E770590AE69}" type="slidenum">
              <a:rPr lang="en-US" smtClean="0"/>
              <a:t>‹#›</a:t>
            </a:fld>
            <a:endParaRPr lang="en-US"/>
          </a:p>
        </p:txBody>
      </p:sp>
    </p:spTree>
    <p:extLst>
      <p:ext uri="{BB962C8B-B14F-4D97-AF65-F5344CB8AC3E}">
        <p14:creationId xmlns:p14="http://schemas.microsoft.com/office/powerpoint/2010/main" val="3835581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A2D66D-4FAF-3D4E-920A-C9C6D15CB785}" type="datetime1">
              <a:rPr lang="en-US" smtClean="0"/>
              <a:t>2/26/15</a:t>
            </a:fld>
            <a:endParaRPr lang="en-US"/>
          </a:p>
        </p:txBody>
      </p:sp>
      <p:sp>
        <p:nvSpPr>
          <p:cNvPr id="8" name="Footer Placeholder 7"/>
          <p:cNvSpPr>
            <a:spLocks noGrp="1"/>
          </p:cNvSpPr>
          <p:nvPr>
            <p:ph type="ftr" sz="quarter" idx="11"/>
          </p:nvPr>
        </p:nvSpPr>
        <p:spPr/>
        <p:txBody>
          <a:bodyPr/>
          <a:lstStyle/>
          <a:p>
            <a:r>
              <a:rPr lang="en-US" smtClean="0"/>
              <a:t>CS660 - Advanced Information Assurance - UMassAmherst </a:t>
            </a:r>
            <a:endParaRPr lang="en-US"/>
          </a:p>
        </p:txBody>
      </p:sp>
      <p:sp>
        <p:nvSpPr>
          <p:cNvPr id="9" name="Slide Number Placeholder 8"/>
          <p:cNvSpPr>
            <a:spLocks noGrp="1"/>
          </p:cNvSpPr>
          <p:nvPr>
            <p:ph type="sldNum" sz="quarter" idx="12"/>
          </p:nvPr>
        </p:nvSpPr>
        <p:spPr/>
        <p:txBody>
          <a:bodyPr/>
          <a:lstStyle/>
          <a:p>
            <a:fld id="{CF5F3735-DF36-BA4D-8B7B-6E770590AE69}" type="slidenum">
              <a:rPr lang="en-US" smtClean="0"/>
              <a:t>‹#›</a:t>
            </a:fld>
            <a:endParaRPr lang="en-US"/>
          </a:p>
        </p:txBody>
      </p:sp>
    </p:spTree>
    <p:extLst>
      <p:ext uri="{BB962C8B-B14F-4D97-AF65-F5344CB8AC3E}">
        <p14:creationId xmlns:p14="http://schemas.microsoft.com/office/powerpoint/2010/main" val="3057202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5D5744-3DC5-8E47-A09E-1F2D9A4B0A24}" type="datetime1">
              <a:rPr lang="en-US" smtClean="0"/>
              <a:t>2/26/15</a:t>
            </a:fld>
            <a:endParaRPr lang="en-US"/>
          </a:p>
        </p:txBody>
      </p:sp>
      <p:sp>
        <p:nvSpPr>
          <p:cNvPr id="4" name="Footer Placeholder 3"/>
          <p:cNvSpPr>
            <a:spLocks noGrp="1"/>
          </p:cNvSpPr>
          <p:nvPr>
            <p:ph type="ftr" sz="quarter" idx="11"/>
          </p:nvPr>
        </p:nvSpPr>
        <p:spPr/>
        <p:txBody>
          <a:bodyPr/>
          <a:lstStyle/>
          <a:p>
            <a:r>
              <a:rPr lang="en-US" smtClean="0"/>
              <a:t>CS660 - Advanced Information Assurance - UMassAmherst </a:t>
            </a:r>
            <a:endParaRPr lang="en-US"/>
          </a:p>
        </p:txBody>
      </p:sp>
      <p:sp>
        <p:nvSpPr>
          <p:cNvPr id="5" name="Slide Number Placeholder 4"/>
          <p:cNvSpPr>
            <a:spLocks noGrp="1"/>
          </p:cNvSpPr>
          <p:nvPr>
            <p:ph type="sldNum" sz="quarter" idx="12"/>
          </p:nvPr>
        </p:nvSpPr>
        <p:spPr/>
        <p:txBody>
          <a:bodyPr/>
          <a:lstStyle/>
          <a:p>
            <a:fld id="{CF5F3735-DF36-BA4D-8B7B-6E770590AE69}" type="slidenum">
              <a:rPr lang="en-US" smtClean="0"/>
              <a:t>‹#›</a:t>
            </a:fld>
            <a:endParaRPr lang="en-US"/>
          </a:p>
        </p:txBody>
      </p:sp>
    </p:spTree>
    <p:extLst>
      <p:ext uri="{BB962C8B-B14F-4D97-AF65-F5344CB8AC3E}">
        <p14:creationId xmlns:p14="http://schemas.microsoft.com/office/powerpoint/2010/main" val="165536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0F86E2-421B-6440-8B37-4C33CF547DBA}" type="datetime1">
              <a:rPr lang="en-US" smtClean="0"/>
              <a:t>2/26/15</a:t>
            </a:fld>
            <a:endParaRPr lang="en-US"/>
          </a:p>
        </p:txBody>
      </p:sp>
      <p:sp>
        <p:nvSpPr>
          <p:cNvPr id="3" name="Footer Placeholder 2"/>
          <p:cNvSpPr>
            <a:spLocks noGrp="1"/>
          </p:cNvSpPr>
          <p:nvPr>
            <p:ph type="ftr" sz="quarter" idx="11"/>
          </p:nvPr>
        </p:nvSpPr>
        <p:spPr/>
        <p:txBody>
          <a:bodyPr/>
          <a:lstStyle/>
          <a:p>
            <a:r>
              <a:rPr lang="en-US" smtClean="0"/>
              <a:t>CS660 - Advanced Information Assurance - UMassAmherst </a:t>
            </a:r>
            <a:endParaRPr lang="en-US"/>
          </a:p>
        </p:txBody>
      </p:sp>
      <p:sp>
        <p:nvSpPr>
          <p:cNvPr id="4" name="Slide Number Placeholder 3"/>
          <p:cNvSpPr>
            <a:spLocks noGrp="1"/>
          </p:cNvSpPr>
          <p:nvPr>
            <p:ph type="sldNum" sz="quarter" idx="12"/>
          </p:nvPr>
        </p:nvSpPr>
        <p:spPr/>
        <p:txBody>
          <a:bodyPr/>
          <a:lstStyle/>
          <a:p>
            <a:fld id="{CF5F3735-DF36-BA4D-8B7B-6E770590AE69}" type="slidenum">
              <a:rPr lang="en-US" smtClean="0"/>
              <a:t>‹#›</a:t>
            </a:fld>
            <a:endParaRPr lang="en-US"/>
          </a:p>
        </p:txBody>
      </p:sp>
    </p:spTree>
    <p:extLst>
      <p:ext uri="{BB962C8B-B14F-4D97-AF65-F5344CB8AC3E}">
        <p14:creationId xmlns:p14="http://schemas.microsoft.com/office/powerpoint/2010/main" val="166174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3EF5EC-4551-7141-ADEC-CDEB8C140DF4}" type="datetime1">
              <a:rPr lang="en-US" smtClean="0"/>
              <a:t>2/26/15</a:t>
            </a:fld>
            <a:endParaRPr lang="en-US"/>
          </a:p>
        </p:txBody>
      </p:sp>
      <p:sp>
        <p:nvSpPr>
          <p:cNvPr id="6" name="Footer Placeholder 5"/>
          <p:cNvSpPr>
            <a:spLocks noGrp="1"/>
          </p:cNvSpPr>
          <p:nvPr>
            <p:ph type="ftr" sz="quarter" idx="11"/>
          </p:nvPr>
        </p:nvSpPr>
        <p:spPr/>
        <p:txBody>
          <a:bodyPr/>
          <a:lstStyle/>
          <a:p>
            <a:r>
              <a:rPr lang="en-US" smtClean="0"/>
              <a:t>CS660 - Advanced Information Assurance - UMassAmherst </a:t>
            </a:r>
            <a:endParaRPr lang="en-US"/>
          </a:p>
        </p:txBody>
      </p:sp>
      <p:sp>
        <p:nvSpPr>
          <p:cNvPr id="7" name="Slide Number Placeholder 6"/>
          <p:cNvSpPr>
            <a:spLocks noGrp="1"/>
          </p:cNvSpPr>
          <p:nvPr>
            <p:ph type="sldNum" sz="quarter" idx="12"/>
          </p:nvPr>
        </p:nvSpPr>
        <p:spPr/>
        <p:txBody>
          <a:bodyPr/>
          <a:lstStyle/>
          <a:p>
            <a:fld id="{CF5F3735-DF36-BA4D-8B7B-6E770590AE69}" type="slidenum">
              <a:rPr lang="en-US" smtClean="0"/>
              <a:t>‹#›</a:t>
            </a:fld>
            <a:endParaRPr lang="en-US"/>
          </a:p>
        </p:txBody>
      </p:sp>
    </p:spTree>
    <p:extLst>
      <p:ext uri="{BB962C8B-B14F-4D97-AF65-F5344CB8AC3E}">
        <p14:creationId xmlns:p14="http://schemas.microsoft.com/office/powerpoint/2010/main" val="3638947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CD8B5E-3177-3A47-8CB5-262881822E17}" type="datetime1">
              <a:rPr lang="en-US" smtClean="0"/>
              <a:t>2/26/15</a:t>
            </a:fld>
            <a:endParaRPr lang="en-US"/>
          </a:p>
        </p:txBody>
      </p:sp>
      <p:sp>
        <p:nvSpPr>
          <p:cNvPr id="6" name="Footer Placeholder 5"/>
          <p:cNvSpPr>
            <a:spLocks noGrp="1"/>
          </p:cNvSpPr>
          <p:nvPr>
            <p:ph type="ftr" sz="quarter" idx="11"/>
          </p:nvPr>
        </p:nvSpPr>
        <p:spPr/>
        <p:txBody>
          <a:bodyPr/>
          <a:lstStyle/>
          <a:p>
            <a:r>
              <a:rPr lang="en-US" smtClean="0"/>
              <a:t>CS660 - Advanced Information Assurance - UMassAmherst </a:t>
            </a:r>
            <a:endParaRPr lang="en-US"/>
          </a:p>
        </p:txBody>
      </p:sp>
      <p:sp>
        <p:nvSpPr>
          <p:cNvPr id="7" name="Slide Number Placeholder 6"/>
          <p:cNvSpPr>
            <a:spLocks noGrp="1"/>
          </p:cNvSpPr>
          <p:nvPr>
            <p:ph type="sldNum" sz="quarter" idx="12"/>
          </p:nvPr>
        </p:nvSpPr>
        <p:spPr/>
        <p:txBody>
          <a:bodyPr/>
          <a:lstStyle/>
          <a:p>
            <a:fld id="{CF5F3735-DF36-BA4D-8B7B-6E770590AE69}" type="slidenum">
              <a:rPr lang="en-US" smtClean="0"/>
              <a:t>‹#›</a:t>
            </a:fld>
            <a:endParaRPr lang="en-US"/>
          </a:p>
        </p:txBody>
      </p:sp>
    </p:spTree>
    <p:extLst>
      <p:ext uri="{BB962C8B-B14F-4D97-AF65-F5344CB8AC3E}">
        <p14:creationId xmlns:p14="http://schemas.microsoft.com/office/powerpoint/2010/main" val="10990709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471E0C-DD0A-EA4D-BDC1-8B7B97D77987}" type="datetime1">
              <a:rPr lang="en-US" smtClean="0"/>
              <a:t>2/26/15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CS660 - Advanced Information Assurance - UMassAmherst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5F3735-DF36-BA4D-8B7B-6E770590AE69}" type="slidenum">
              <a:rPr lang="en-US" smtClean="0"/>
              <a:t>‹#›</a:t>
            </a:fld>
            <a:endParaRPr lang="en-US"/>
          </a:p>
        </p:txBody>
      </p:sp>
    </p:spTree>
    <p:extLst>
      <p:ext uri="{BB962C8B-B14F-4D97-AF65-F5344CB8AC3E}">
        <p14:creationId xmlns:p14="http://schemas.microsoft.com/office/powerpoint/2010/main" val="3745548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usenix.org/sites/default/files/conference/protected-files/feldman_usenixsecurity12_slides.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eb.cse.ohio-state.edu/~xuan/courses/4471/4471_social_network_security_reading.pp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2438" y="2130425"/>
            <a:ext cx="8787990" cy="1470025"/>
          </a:xfrm>
        </p:spPr>
        <p:txBody>
          <a:bodyPr>
            <a:normAutofit fontScale="90000"/>
          </a:bodyPr>
          <a:lstStyle/>
          <a:p>
            <a:r>
              <a:rPr lang="en-US" sz="5400" dirty="0"/>
              <a:t>Privacy-preserving Services: Social Networks</a:t>
            </a:r>
          </a:p>
        </p:txBody>
      </p:sp>
      <p:sp>
        <p:nvSpPr>
          <p:cNvPr id="3" name="Subtitle 2"/>
          <p:cNvSpPr>
            <a:spLocks noGrp="1"/>
          </p:cNvSpPr>
          <p:nvPr>
            <p:ph type="subTitle" idx="1"/>
          </p:nvPr>
        </p:nvSpPr>
        <p:spPr>
          <a:xfrm>
            <a:off x="898769" y="3886200"/>
            <a:ext cx="7170616" cy="1752600"/>
          </a:xfrm>
        </p:spPr>
        <p:txBody>
          <a:bodyPr>
            <a:normAutofit lnSpcReduction="10000"/>
          </a:bodyPr>
          <a:lstStyle/>
          <a:p>
            <a:r>
              <a:rPr lang="en-US" sz="3500" dirty="0" smtClean="0">
                <a:solidFill>
                  <a:schemeClr val="tx1"/>
                </a:solidFill>
                <a:latin typeface="Calibri"/>
                <a:cs typeface="Calibri"/>
              </a:rPr>
              <a:t>Amir </a:t>
            </a:r>
            <a:r>
              <a:rPr lang="en-US" sz="3500" dirty="0" err="1" smtClean="0">
                <a:solidFill>
                  <a:schemeClr val="tx1"/>
                </a:solidFill>
                <a:latin typeface="Calibri"/>
                <a:cs typeface="Calibri"/>
              </a:rPr>
              <a:t>Houmansadr</a:t>
            </a:r>
            <a:endParaRPr lang="en-US" sz="3500" dirty="0" smtClean="0">
              <a:solidFill>
                <a:schemeClr val="tx1"/>
              </a:solidFill>
              <a:latin typeface="Calibri"/>
              <a:cs typeface="Calibri"/>
            </a:endParaRPr>
          </a:p>
          <a:p>
            <a:r>
              <a:rPr lang="en-US" dirty="0" smtClean="0">
                <a:solidFill>
                  <a:schemeClr val="tx1"/>
                </a:solidFill>
                <a:latin typeface="Calibri"/>
                <a:cs typeface="Calibri"/>
              </a:rPr>
              <a:t>CS660: Advanced Information Assurance</a:t>
            </a:r>
          </a:p>
          <a:p>
            <a:r>
              <a:rPr lang="en-US" dirty="0" smtClean="0">
                <a:solidFill>
                  <a:schemeClr val="tx1"/>
                </a:solidFill>
                <a:latin typeface="Calibri"/>
                <a:cs typeface="Calibri"/>
              </a:rPr>
              <a:t>Spring 2015</a:t>
            </a:r>
            <a:endParaRPr lang="en-US" dirty="0">
              <a:solidFill>
                <a:schemeClr val="tx1"/>
              </a:solidFill>
              <a:latin typeface="Calibri"/>
              <a:cs typeface="Calibri"/>
            </a:endParaRPr>
          </a:p>
        </p:txBody>
      </p:sp>
      <p:pic>
        <p:nvPicPr>
          <p:cNvPr id="4" name="Picture 3" descr="cslogo1200x630.jpg"/>
          <p:cNvPicPr>
            <a:picLocks noChangeAspect="1"/>
          </p:cNvPicPr>
          <p:nvPr/>
        </p:nvPicPr>
        <p:blipFill rotWithShape="1">
          <a:blip r:embed="rId3">
            <a:extLst>
              <a:ext uri="{28A0092B-C50C-407E-A947-70E740481C1C}">
                <a14:useLocalDpi xmlns:a14="http://schemas.microsoft.com/office/drawing/2010/main" val="0"/>
              </a:ext>
            </a:extLst>
          </a:blip>
          <a:srcRect t="22620" b="23591"/>
          <a:stretch/>
        </p:blipFill>
        <p:spPr>
          <a:xfrm>
            <a:off x="2661925" y="5825103"/>
            <a:ext cx="3657600" cy="1032897"/>
          </a:xfrm>
          <a:prstGeom prst="rect">
            <a:avLst/>
          </a:prstGeom>
        </p:spPr>
      </p:pic>
      <p:sp>
        <p:nvSpPr>
          <p:cNvPr id="5" name="TextBox 4"/>
          <p:cNvSpPr txBox="1"/>
          <p:nvPr/>
        </p:nvSpPr>
        <p:spPr>
          <a:xfrm>
            <a:off x="2142049" y="1391067"/>
            <a:ext cx="4759837" cy="646331"/>
          </a:xfrm>
          <a:prstGeom prst="rect">
            <a:avLst/>
          </a:prstGeom>
          <a:solidFill>
            <a:schemeClr val="bg1">
              <a:lumMod val="85000"/>
            </a:schemeClr>
          </a:solidFill>
          <a:ln>
            <a:solidFill>
              <a:schemeClr val="tx1"/>
            </a:solidFill>
          </a:ln>
        </p:spPr>
        <p:txBody>
          <a:bodyPr wrap="none" rtlCol="0">
            <a:spAutoFit/>
          </a:bodyPr>
          <a:lstStyle/>
          <a:p>
            <a:pPr algn="ctr"/>
            <a:r>
              <a:rPr lang="en-US" dirty="0" smtClean="0"/>
              <a:t>Content may be borrowed from other resources. </a:t>
            </a:r>
          </a:p>
          <a:p>
            <a:pPr algn="ctr"/>
            <a:r>
              <a:rPr lang="en-US" dirty="0" smtClean="0"/>
              <a:t>See the last slide for acknowledgements!</a:t>
            </a:r>
            <a:endParaRPr lang="en-US" dirty="0"/>
          </a:p>
        </p:txBody>
      </p:sp>
    </p:spTree>
    <p:extLst>
      <p:ext uri="{BB962C8B-B14F-4D97-AF65-F5344CB8AC3E}">
        <p14:creationId xmlns:p14="http://schemas.microsoft.com/office/powerpoint/2010/main" val="78306147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r>
              <a:rPr lang="en-US" dirty="0">
                <a:latin typeface="Times New Roman" charset="0"/>
                <a:cs typeface="Times New Roman" charset="0"/>
              </a:rPr>
              <a:t>Privacy leakage instances</a:t>
            </a:r>
          </a:p>
        </p:txBody>
      </p:sp>
      <p:sp>
        <p:nvSpPr>
          <p:cNvPr id="40962" name="Content Placeholder 2"/>
          <p:cNvSpPr>
            <a:spLocks noGrp="1"/>
          </p:cNvSpPr>
          <p:nvPr>
            <p:ph idx="1"/>
          </p:nvPr>
        </p:nvSpPr>
        <p:spPr>
          <a:xfrm>
            <a:off x="457200" y="1417638"/>
            <a:ext cx="8229600" cy="719137"/>
          </a:xfrm>
        </p:spPr>
        <p:txBody>
          <a:bodyPr/>
          <a:lstStyle/>
          <a:p>
            <a:r>
              <a:rPr lang="en-US">
                <a:latin typeface="Times New Roman" charset="0"/>
                <a:cs typeface="Times New Roman" charset="0"/>
              </a:rPr>
              <a:t>OSNs don’t exactly safeguard posted info…</a:t>
            </a:r>
          </a:p>
        </p:txBody>
      </p:sp>
      <p:sp>
        <p:nvSpPr>
          <p:cNvPr id="4" name="TextBox 3"/>
          <p:cNvSpPr txBox="1"/>
          <p:nvPr/>
        </p:nvSpPr>
        <p:spPr>
          <a:xfrm>
            <a:off x="457200" y="2971800"/>
            <a:ext cx="7391400" cy="3232150"/>
          </a:xfrm>
          <a:prstGeom prst="rect">
            <a:avLst/>
          </a:prstGeom>
          <a:solidFill>
            <a:schemeClr val="accent1">
              <a:lumMod val="40000"/>
              <a:lumOff val="60000"/>
            </a:schemeClr>
          </a:solidFill>
          <a:ln>
            <a:solidFill>
              <a:schemeClr val="accent1">
                <a:lumMod val="60000"/>
                <a:lumOff val="40000"/>
              </a:schemeClr>
            </a:solidFill>
          </a:ln>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2400" dirty="0" smtClean="0">
                <a:latin typeface="+mn-lt"/>
              </a:rPr>
              <a:t>LinkedIn</a:t>
            </a:r>
          </a:p>
          <a:p>
            <a:pPr>
              <a:defRPr/>
            </a:pPr>
            <a:endParaRPr lang="en-US" dirty="0" smtClean="0">
              <a:latin typeface="+mn-lt"/>
            </a:endParaRPr>
          </a:p>
          <a:p>
            <a:pPr>
              <a:defRPr/>
            </a:pPr>
            <a:r>
              <a:rPr lang="en-US" dirty="0" smtClean="0">
                <a:latin typeface="+mn-lt"/>
              </a:rPr>
              <a:t>Additionally, you grant LinkedIn a nonexclusive, irrevocable, worldwide, perpetual, unlimited, assignable, </a:t>
            </a:r>
            <a:r>
              <a:rPr lang="en-US" dirty="0" err="1" smtClean="0">
                <a:latin typeface="+mn-lt"/>
              </a:rPr>
              <a:t>sublicenseable</a:t>
            </a:r>
            <a:r>
              <a:rPr lang="en-US" dirty="0" smtClean="0">
                <a:latin typeface="+mn-lt"/>
              </a:rPr>
              <a:t>, fully paid up and royalty-free right to us to copy, prepare derivative works of, improve, distribute, publish, remove, retain, add, process, analyze, use and commercialize, in any way now known or in the future discovered, any information you provide, directly or indirectly to LinkedIn, including but not limited to any user generated content, ideas, concepts, techniques or data to the services, you submit to LinkedIn, without any further consent, notice and/or compensation to you or to any third parties. Any information you submit to us is at your own risk of loss.</a:t>
            </a:r>
          </a:p>
        </p:txBody>
      </p:sp>
      <p:sp>
        <p:nvSpPr>
          <p:cNvPr id="5" name="TextBox 4"/>
          <p:cNvSpPr txBox="1"/>
          <p:nvPr/>
        </p:nvSpPr>
        <p:spPr>
          <a:xfrm>
            <a:off x="1447800" y="2054225"/>
            <a:ext cx="7467600" cy="4800600"/>
          </a:xfrm>
          <a:prstGeom prst="rect">
            <a:avLst/>
          </a:prstGeom>
          <a:solidFill>
            <a:schemeClr val="accent4">
              <a:lumMod val="40000"/>
              <a:lumOff val="60000"/>
            </a:schemeClr>
          </a:solidFill>
          <a:ln>
            <a:solidFill>
              <a:schemeClr val="accent4">
                <a:lumMod val="75000"/>
              </a:schemeClr>
            </a:solidFill>
          </a:ln>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2400" dirty="0" smtClean="0">
                <a:latin typeface="+mn-lt"/>
              </a:rPr>
              <a:t>Facebook</a:t>
            </a:r>
          </a:p>
          <a:p>
            <a:pPr>
              <a:defRPr/>
            </a:pPr>
            <a:endParaRPr lang="en-US" dirty="0" smtClean="0">
              <a:latin typeface="+mn-lt"/>
            </a:endParaRPr>
          </a:p>
          <a:p>
            <a:pPr>
              <a:defRPr/>
            </a:pPr>
            <a:r>
              <a:rPr lang="ja-JP" altLang="en-US" dirty="0" smtClean="0">
                <a:latin typeface="+mn-lt"/>
              </a:rPr>
              <a:t>“</a:t>
            </a:r>
            <a:r>
              <a:rPr lang="en-US" dirty="0" smtClean="0">
                <a:latin typeface="+mn-lt"/>
              </a:rPr>
              <a:t>You hereby grant Facebook an irrevocable, perpetual, non-exclusive, transferable, fully paid, worldwide license (with the right to sublicense) to (a) use, copy, publish, stream, store, retain, publicly perform or display, transmit, scan, reformat, modify, edit, frame, translate, excerpt, adapt, create derivative works and distribute (through multiple tiers), any User Content you (</a:t>
            </a:r>
            <a:r>
              <a:rPr lang="en-US" dirty="0" err="1" smtClean="0">
                <a:latin typeface="+mn-lt"/>
              </a:rPr>
              <a:t>i</a:t>
            </a:r>
            <a:r>
              <a:rPr lang="en-US" dirty="0" smtClean="0">
                <a:latin typeface="+mn-lt"/>
              </a:rPr>
              <a:t>) Post on or in connection with the Facebook Service or the promotion thereof subject only to your privacy settings or (ii) enable a user to Post</a:t>
            </a:r>
            <a:r>
              <a:rPr lang="en-US" sz="2400" dirty="0" smtClean="0">
                <a:latin typeface="+mn-lt"/>
              </a:rPr>
              <a:t>, </a:t>
            </a:r>
            <a:r>
              <a:rPr lang="en-US" sz="2400" dirty="0" smtClean="0">
                <a:solidFill>
                  <a:srgbClr val="403152"/>
                </a:solidFill>
                <a:latin typeface="+mn-lt"/>
              </a:rPr>
              <a:t>including by offering a Share Link on your website</a:t>
            </a:r>
            <a:r>
              <a:rPr lang="en-US" dirty="0" smtClean="0">
                <a:latin typeface="+mn-lt"/>
              </a:rPr>
              <a:t> and (b) to use your name, likeness and image for any purpose, including commercial or advertising, each of (a) and (b) on or in connection with the Facebook Service or the promotion thereof. You may remove your User Content from the Site at any time. If you choose to remove your User Content, the license granted above will automatically expire, however you acknowledge that the Company may retain archived copies of your User Content.</a:t>
            </a:r>
            <a:r>
              <a:rPr lang="ja-JP" altLang="en-US" dirty="0" smtClean="0">
                <a:latin typeface="+mn-lt"/>
              </a:rPr>
              <a:t>”</a:t>
            </a:r>
            <a:r>
              <a:rPr lang="en-US" dirty="0" smtClean="0">
                <a:latin typeface="+mn-lt"/>
              </a:rPr>
              <a:t> </a:t>
            </a:r>
          </a:p>
        </p:txBody>
      </p:sp>
      <p:pic>
        <p:nvPicPr>
          <p:cNvPr id="7" name="Picture 2"/>
          <p:cNvPicPr>
            <a:picLocks noChangeAspect="1" noChangeArrowheads="1"/>
          </p:cNvPicPr>
          <p:nvPr/>
        </p:nvPicPr>
        <p:blipFill>
          <a:blip r:embed="rId2"/>
          <a:srcRect/>
          <a:stretch>
            <a:fillRect/>
          </a:stretch>
        </p:blipFill>
        <p:spPr bwMode="auto">
          <a:xfrm>
            <a:off x="228600" y="2446338"/>
            <a:ext cx="8763000" cy="1482725"/>
          </a:xfrm>
          <a:prstGeom prst="rect">
            <a:avLst/>
          </a:prstGeom>
          <a:noFill/>
          <a:ln w="34925" cmpd="tri">
            <a:solidFill>
              <a:schemeClr val="tx1">
                <a:lumMod val="65000"/>
                <a:lumOff val="35000"/>
              </a:schemeClr>
            </a:solidFill>
            <a:miter lim="800000"/>
            <a:headEnd/>
            <a:tailEnd/>
          </a:ln>
        </p:spPr>
      </p:pic>
    </p:spTree>
    <p:extLst>
      <p:ext uri="{BB962C8B-B14F-4D97-AF65-F5344CB8AC3E}">
        <p14:creationId xmlns:p14="http://schemas.microsoft.com/office/powerpoint/2010/main" val="12030061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5"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1000" fill="hold"/>
                                        <p:tgtEl>
                                          <p:spTgt spid="7"/>
                                        </p:tgtEl>
                                        <p:attrNameLst>
                                          <p:attrName>ppt_w</p:attrName>
                                        </p:attrNameLst>
                                      </p:cBhvr>
                                      <p:tavLst>
                                        <p:tav tm="0">
                                          <p:val>
                                            <p:strVal val="#ppt_w*0.70"/>
                                          </p:val>
                                        </p:tav>
                                        <p:tav tm="100000">
                                          <p:val>
                                            <p:strVal val="#ppt_w"/>
                                          </p:val>
                                        </p:tav>
                                      </p:tavLst>
                                    </p:anim>
                                    <p:anim calcmode="lin" valueType="num">
                                      <p:cBhvr>
                                        <p:cTn id="14" dur="1000" fill="hold"/>
                                        <p:tgtEl>
                                          <p:spTgt spid="7"/>
                                        </p:tgtEl>
                                        <p:attrNameLst>
                                          <p:attrName>ppt_h</p:attrName>
                                        </p:attrNameLst>
                                      </p:cBhvr>
                                      <p:tavLst>
                                        <p:tav tm="0">
                                          <p:val>
                                            <p:strVal val="#ppt_h"/>
                                          </p:val>
                                        </p:tav>
                                        <p:tav tm="100000">
                                          <p:val>
                                            <p:strVal val="#ppt_h"/>
                                          </p:val>
                                        </p:tav>
                                      </p:tavLst>
                                    </p:anim>
                                    <p:animEffect transition="in" filter="fade">
                                      <p:cBhvr>
                                        <p:cTn id="1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Privacy-preserving OSNs:</a:t>
            </a:r>
            <a:br>
              <a:rPr lang="en-US" dirty="0" smtClean="0"/>
            </a:br>
            <a:r>
              <a:rPr lang="en-US" dirty="0" smtClean="0"/>
              <a:t>Decentralized Systems</a:t>
            </a:r>
            <a:endParaRPr lang="en-US" dirty="0"/>
          </a:p>
        </p:txBody>
      </p:sp>
      <p:sp>
        <p:nvSpPr>
          <p:cNvPr id="7" name="Subtitle 6"/>
          <p:cNvSpPr>
            <a:spLocks noGrp="1"/>
          </p:cNvSpPr>
          <p:nvPr>
            <p:ph type="subTitle"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CS660 - Advanced Information Assurance - UMassAmherst </a:t>
            </a:r>
            <a:endParaRPr lang="en-US"/>
          </a:p>
        </p:txBody>
      </p:sp>
      <p:sp>
        <p:nvSpPr>
          <p:cNvPr id="5" name="Slide Number Placeholder 4"/>
          <p:cNvSpPr>
            <a:spLocks noGrp="1"/>
          </p:cNvSpPr>
          <p:nvPr>
            <p:ph type="sldNum" sz="quarter" idx="12"/>
          </p:nvPr>
        </p:nvSpPr>
        <p:spPr/>
        <p:txBody>
          <a:bodyPr/>
          <a:lstStyle/>
          <a:p>
            <a:fld id="{CF5F3735-DF36-BA4D-8B7B-6E770590AE69}" type="slidenum">
              <a:rPr lang="en-US" smtClean="0"/>
              <a:t>11</a:t>
            </a:fld>
            <a:endParaRPr lang="en-US"/>
          </a:p>
        </p:txBody>
      </p:sp>
    </p:spTree>
    <p:extLst>
      <p:ext uri="{BB962C8B-B14F-4D97-AF65-F5344CB8AC3E}">
        <p14:creationId xmlns:p14="http://schemas.microsoft.com/office/powerpoint/2010/main" val="427788441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a:t>
            </a:r>
            <a:endParaRPr lang="en-US" dirty="0"/>
          </a:p>
        </p:txBody>
      </p:sp>
      <p:sp>
        <p:nvSpPr>
          <p:cNvPr id="3" name="Content Placeholder 2"/>
          <p:cNvSpPr>
            <a:spLocks noGrp="1"/>
          </p:cNvSpPr>
          <p:nvPr>
            <p:ph idx="1"/>
          </p:nvPr>
        </p:nvSpPr>
        <p:spPr/>
        <p:txBody>
          <a:bodyPr/>
          <a:lstStyle/>
          <a:p>
            <a:r>
              <a:rPr lang="en-US" altLang="zh-CN" dirty="0"/>
              <a:t>Decentralized </a:t>
            </a:r>
            <a:r>
              <a:rPr lang="en-US" altLang="zh-CN" dirty="0" smtClean="0"/>
              <a:t>structure</a:t>
            </a:r>
          </a:p>
          <a:p>
            <a:r>
              <a:rPr lang="en-US" altLang="zh-CN" dirty="0" smtClean="0"/>
              <a:t>Encrypt by group without many copies</a:t>
            </a:r>
          </a:p>
          <a:p>
            <a:r>
              <a:rPr lang="en-US" altLang="zh-CN" dirty="0" smtClean="0"/>
              <a:t>Precise Group control mechanism</a:t>
            </a:r>
          </a:p>
          <a:p>
            <a:r>
              <a:rPr lang="en-US" altLang="zh-CN" dirty="0" smtClean="0"/>
              <a:t>Groups created by one user should be available for use, both in </a:t>
            </a:r>
            <a:r>
              <a:rPr lang="en-US" altLang="zh-CN" dirty="0" err="1" smtClean="0"/>
              <a:t>enc</a:t>
            </a:r>
            <a:r>
              <a:rPr lang="en-US" altLang="zh-CN" dirty="0" smtClean="0"/>
              <a:t>/</a:t>
            </a:r>
            <a:r>
              <a:rPr lang="en-US" altLang="zh-CN" dirty="0" err="1" smtClean="0"/>
              <a:t>dec</a:t>
            </a:r>
            <a:r>
              <a:rPr lang="en-US" altLang="zh-CN" dirty="0" smtClean="0"/>
              <a:t> by friends</a:t>
            </a:r>
          </a:p>
          <a:p>
            <a:r>
              <a:rPr lang="en-US" altLang="zh-CN" dirty="0" smtClean="0"/>
              <a:t>Can be added onto existing applications</a:t>
            </a:r>
            <a:endParaRPr lang="en-US" dirty="0"/>
          </a:p>
        </p:txBody>
      </p:sp>
    </p:spTree>
    <p:extLst>
      <p:ext uri="{BB962C8B-B14F-4D97-AF65-F5344CB8AC3E}">
        <p14:creationId xmlns:p14="http://schemas.microsoft.com/office/powerpoint/2010/main" val="193887657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Key Management</a:t>
            </a:r>
            <a:endParaRPr lang="en-US" dirty="0"/>
          </a:p>
        </p:txBody>
      </p:sp>
      <p:sp>
        <p:nvSpPr>
          <p:cNvPr id="3" name="Content Placeholder 2"/>
          <p:cNvSpPr>
            <a:spLocks noGrp="1"/>
          </p:cNvSpPr>
          <p:nvPr>
            <p:ph idx="1"/>
          </p:nvPr>
        </p:nvSpPr>
        <p:spPr/>
        <p:txBody>
          <a:bodyPr/>
          <a:lstStyle/>
          <a:p>
            <a:r>
              <a:rPr lang="en-US" altLang="zh-CN" dirty="0" smtClean="0"/>
              <a:t>Data is encrypted with </a:t>
            </a:r>
            <a:r>
              <a:rPr lang="en-US" altLang="zh-CN" b="1" dirty="0" smtClean="0"/>
              <a:t>attribute-based encryption</a:t>
            </a:r>
            <a:r>
              <a:rPr lang="en-US" altLang="zh-CN" dirty="0" smtClean="0"/>
              <a:t>, any user could retrieve the data, but can decrypt it only if he</a:t>
            </a:r>
            <a:r>
              <a:rPr lang="en-US" altLang="zh-CN" dirty="0" smtClean="0">
                <a:latin typeface="Arial"/>
              </a:rPr>
              <a:t>’</a:t>
            </a:r>
            <a:r>
              <a:rPr lang="en-US" altLang="zh-CN" dirty="0" smtClean="0"/>
              <a:t>s a member of the group.</a:t>
            </a:r>
          </a:p>
          <a:p>
            <a:r>
              <a:rPr lang="en-US" altLang="zh-CN" dirty="0" smtClean="0"/>
              <a:t>Each Persona user is identified by a single </a:t>
            </a:r>
            <a:r>
              <a:rPr lang="en-US" altLang="zh-CN" b="1" dirty="0" smtClean="0"/>
              <a:t>public key</a:t>
            </a:r>
            <a:r>
              <a:rPr lang="en-US" altLang="zh-CN" dirty="0" smtClean="0"/>
              <a:t>, and stores their encrypted data in storage service. Users </a:t>
            </a:r>
            <a:r>
              <a:rPr lang="en-US" altLang="zh-CN" b="1" dirty="0" smtClean="0"/>
              <a:t>exchange public key and storage locations </a:t>
            </a:r>
            <a:r>
              <a:rPr lang="en-US" altLang="zh-CN" dirty="0" smtClean="0"/>
              <a:t>out of band</a:t>
            </a:r>
          </a:p>
          <a:p>
            <a:endParaRPr lang="en-US" dirty="0"/>
          </a:p>
        </p:txBody>
      </p:sp>
    </p:spTree>
    <p:extLst>
      <p:ext uri="{BB962C8B-B14F-4D97-AF65-F5344CB8AC3E}">
        <p14:creationId xmlns:p14="http://schemas.microsoft.com/office/powerpoint/2010/main" val="137246299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Revocation</a:t>
            </a:r>
            <a:endParaRPr lang="en-US" dirty="0"/>
          </a:p>
        </p:txBody>
      </p:sp>
      <p:sp>
        <p:nvSpPr>
          <p:cNvPr id="3" name="Content Placeholder 2"/>
          <p:cNvSpPr>
            <a:spLocks noGrp="1"/>
          </p:cNvSpPr>
          <p:nvPr>
            <p:ph idx="1"/>
          </p:nvPr>
        </p:nvSpPr>
        <p:spPr/>
        <p:txBody>
          <a:bodyPr/>
          <a:lstStyle/>
          <a:p>
            <a:r>
              <a:rPr lang="en-US" dirty="0" smtClean="0"/>
              <a:t>Removing a member requires re-keying </a:t>
            </a:r>
          </a:p>
          <a:p>
            <a:endParaRPr lang="en-US" dirty="0" smtClean="0"/>
          </a:p>
          <a:p>
            <a:r>
              <a:rPr lang="en-US" dirty="0" smtClean="0"/>
              <a:t>Data encrypted with old key stays visible to revoked member </a:t>
            </a:r>
            <a:endParaRPr lang="en-US" dirty="0"/>
          </a:p>
        </p:txBody>
      </p:sp>
    </p:spTree>
    <p:extLst>
      <p:ext uri="{BB962C8B-B14F-4D97-AF65-F5344CB8AC3E}">
        <p14:creationId xmlns:p14="http://schemas.microsoft.com/office/powerpoint/2010/main" val="37859870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EASiER</a:t>
            </a:r>
            <a:endParaRPr lang="en-US" dirty="0"/>
          </a:p>
        </p:txBody>
      </p:sp>
      <p:sp>
        <p:nvSpPr>
          <p:cNvPr id="3" name="Content Placeholder 2"/>
          <p:cNvSpPr>
            <a:spLocks noGrp="1"/>
          </p:cNvSpPr>
          <p:nvPr>
            <p:ph idx="1"/>
          </p:nvPr>
        </p:nvSpPr>
        <p:spPr/>
        <p:txBody>
          <a:bodyPr/>
          <a:lstStyle/>
          <a:p>
            <a:r>
              <a:rPr lang="en-US" dirty="0" smtClean="0"/>
              <a:t>Encryption-based Access Control in Social Networks with </a:t>
            </a:r>
            <a:r>
              <a:rPr lang="en-US" b="1" dirty="0" smtClean="0"/>
              <a:t>Efficient Revocation</a:t>
            </a:r>
          </a:p>
          <a:p>
            <a:r>
              <a:rPr lang="en-US" dirty="0" smtClean="0"/>
              <a:t>Using a minimal </a:t>
            </a:r>
            <a:r>
              <a:rPr lang="en-US" b="1" dirty="0" smtClean="0"/>
              <a:t>trusted proxy</a:t>
            </a:r>
            <a:r>
              <a:rPr lang="en-US" dirty="0" smtClean="0"/>
              <a:t> in decryption</a:t>
            </a:r>
          </a:p>
          <a:p>
            <a:r>
              <a:rPr lang="en-US" dirty="0" smtClean="0"/>
              <a:t>Enforce revocation constraints</a:t>
            </a:r>
          </a:p>
          <a:p>
            <a:r>
              <a:rPr lang="en-US" dirty="0" smtClean="0"/>
              <a:t>Proxy cannot perform decryption or grant access</a:t>
            </a:r>
          </a:p>
          <a:p>
            <a:pPr marL="0" indent="0">
              <a:buNone/>
            </a:pPr>
            <a:endParaRPr lang="en-US" dirty="0"/>
          </a:p>
        </p:txBody>
      </p:sp>
    </p:spTree>
    <p:extLst>
      <p:ext uri="{BB962C8B-B14F-4D97-AF65-F5344CB8AC3E}">
        <p14:creationId xmlns:p14="http://schemas.microsoft.com/office/powerpoint/2010/main" val="334840428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EASiER</a:t>
            </a:r>
            <a:endParaRPr lang="en-US" dirty="0"/>
          </a:p>
        </p:txBody>
      </p:sp>
      <p:pic>
        <p:nvPicPr>
          <p:cNvPr id="4" name="Content Placeholder 3" descr="Screen Shot 2014-11-07 at 12.02.01 PM.png"/>
          <p:cNvPicPr>
            <a:picLocks noGrp="1" noChangeAspect="1"/>
          </p:cNvPicPr>
          <p:nvPr>
            <p:ph idx="1"/>
          </p:nvPr>
        </p:nvPicPr>
        <p:blipFill>
          <a:blip r:embed="rId3">
            <a:extLst>
              <a:ext uri="{28A0092B-C50C-407E-A947-70E740481C1C}">
                <a14:useLocalDpi xmlns:a14="http://schemas.microsoft.com/office/drawing/2010/main" val="0"/>
              </a:ext>
            </a:extLst>
          </a:blip>
          <a:srcRect l="-1978" r="-1978"/>
          <a:stretch>
            <a:fillRect/>
          </a:stretch>
        </p:blipFill>
        <p:spPr/>
      </p:pic>
    </p:spTree>
    <p:extLst>
      <p:ext uri="{BB962C8B-B14F-4D97-AF65-F5344CB8AC3E}">
        <p14:creationId xmlns:p14="http://schemas.microsoft.com/office/powerpoint/2010/main" val="277351967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err="1" smtClean="0"/>
              <a:t>Frientegrity</a:t>
            </a:r>
            <a:endParaRPr lang="en-US" dirty="0"/>
          </a:p>
        </p:txBody>
      </p:sp>
      <p:sp>
        <p:nvSpPr>
          <p:cNvPr id="7" name="Subtitle 6"/>
          <p:cNvSpPr>
            <a:spLocks noGrp="1"/>
          </p:cNvSpPr>
          <p:nvPr>
            <p:ph type="subTitle" idx="1"/>
          </p:nvPr>
        </p:nvSpPr>
        <p:spPr/>
        <p:txBody>
          <a:bodyPr/>
          <a:lstStyle/>
          <a:p>
            <a:r>
              <a:rPr lang="en-US" dirty="0" smtClean="0"/>
              <a:t>See Slides </a:t>
            </a:r>
            <a:r>
              <a:rPr lang="en-US" dirty="0" smtClean="0">
                <a:hlinkClick r:id="rId2"/>
              </a:rPr>
              <a:t>Here</a:t>
            </a:r>
            <a:endParaRPr lang="en-US" dirty="0"/>
          </a:p>
        </p:txBody>
      </p:sp>
      <p:sp>
        <p:nvSpPr>
          <p:cNvPr id="4" name="Footer Placeholder 3"/>
          <p:cNvSpPr>
            <a:spLocks noGrp="1"/>
          </p:cNvSpPr>
          <p:nvPr>
            <p:ph type="ftr" sz="quarter" idx="11"/>
          </p:nvPr>
        </p:nvSpPr>
        <p:spPr/>
        <p:txBody>
          <a:bodyPr/>
          <a:lstStyle/>
          <a:p>
            <a:r>
              <a:rPr lang="en-US" smtClean="0"/>
              <a:t>CS660 - Advanced Information Assurance - UMassAmherst </a:t>
            </a:r>
            <a:endParaRPr lang="en-US"/>
          </a:p>
        </p:txBody>
      </p:sp>
      <p:sp>
        <p:nvSpPr>
          <p:cNvPr id="5" name="Slide Number Placeholder 4"/>
          <p:cNvSpPr>
            <a:spLocks noGrp="1"/>
          </p:cNvSpPr>
          <p:nvPr>
            <p:ph type="sldNum" sz="quarter" idx="12"/>
          </p:nvPr>
        </p:nvSpPr>
        <p:spPr/>
        <p:txBody>
          <a:bodyPr/>
          <a:lstStyle/>
          <a:p>
            <a:fld id="{CF5F3735-DF36-BA4D-8B7B-6E770590AE69}" type="slidenum">
              <a:rPr lang="en-US" smtClean="0"/>
              <a:t>17</a:t>
            </a:fld>
            <a:endParaRPr lang="en-US"/>
          </a:p>
        </p:txBody>
      </p:sp>
    </p:spTree>
    <p:extLst>
      <p:ext uri="{BB962C8B-B14F-4D97-AF65-F5344CB8AC3E}">
        <p14:creationId xmlns:p14="http://schemas.microsoft.com/office/powerpoint/2010/main" val="924643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a:t>
            </a:r>
            <a:endParaRPr lang="en-US" dirty="0"/>
          </a:p>
        </p:txBody>
      </p:sp>
      <p:sp>
        <p:nvSpPr>
          <p:cNvPr id="3" name="Content Placeholder 2"/>
          <p:cNvSpPr>
            <a:spLocks noGrp="1"/>
          </p:cNvSpPr>
          <p:nvPr>
            <p:ph idx="1"/>
          </p:nvPr>
        </p:nvSpPr>
        <p:spPr/>
        <p:txBody>
          <a:bodyPr/>
          <a:lstStyle/>
          <a:p>
            <a:r>
              <a:rPr lang="en-US" sz="2400" dirty="0" smtClean="0"/>
              <a:t>Some of the slides, content, or pictures are borrowed from the following resources, and some pictures are obtained through Google search without being referenced below:</a:t>
            </a:r>
          </a:p>
          <a:p>
            <a:endParaRPr lang="en-US" sz="1600" dirty="0" smtClean="0"/>
          </a:p>
          <a:p>
            <a:r>
              <a:rPr lang="en-US" sz="1600" dirty="0">
                <a:hlinkClick r:id="rId2"/>
              </a:rPr>
              <a:t>Adam C. Champion and Dong </a:t>
            </a:r>
            <a:r>
              <a:rPr lang="en-US" sz="1600" dirty="0" smtClean="0">
                <a:hlinkClick r:id="rId2"/>
              </a:rPr>
              <a:t>Xuan, </a:t>
            </a:r>
            <a:r>
              <a:rPr lang="en-US" sz="1600" dirty="0" smtClean="0">
                <a:latin typeface="Times New Roman" charset="0"/>
                <a:cs typeface="Times New Roman" charset="0"/>
                <a:hlinkClick r:id="rId2"/>
              </a:rPr>
              <a:t>Social </a:t>
            </a:r>
            <a:r>
              <a:rPr lang="en-US" sz="1600" dirty="0">
                <a:latin typeface="Times New Roman" charset="0"/>
                <a:cs typeface="Times New Roman" charset="0"/>
                <a:hlinkClick r:id="rId2"/>
              </a:rPr>
              <a:t>Networking </a:t>
            </a:r>
            <a:r>
              <a:rPr lang="en-US" sz="1600" dirty="0" smtClean="0">
                <a:latin typeface="Times New Roman" charset="0"/>
                <a:cs typeface="Times New Roman" charset="0"/>
                <a:hlinkClick r:id="rId2"/>
              </a:rPr>
              <a:t>Security</a:t>
            </a:r>
            <a:endParaRPr lang="en-US" sz="1600" dirty="0" smtClean="0">
              <a:latin typeface="Times New Roman" charset="0"/>
              <a:cs typeface="Times New Roman" charset="0"/>
            </a:endParaRPr>
          </a:p>
          <a:p>
            <a:r>
              <a:rPr lang="en-US" sz="1600" dirty="0" smtClean="0"/>
              <a:t>Dan Zhang’s presentation at CS691</a:t>
            </a:r>
          </a:p>
          <a:p>
            <a:endParaRPr lang="en-US" sz="1600" dirty="0" smtClean="0"/>
          </a:p>
        </p:txBody>
      </p:sp>
      <p:sp>
        <p:nvSpPr>
          <p:cNvPr id="4" name="Slide Number Placeholder 3"/>
          <p:cNvSpPr>
            <a:spLocks noGrp="1"/>
          </p:cNvSpPr>
          <p:nvPr>
            <p:ph type="sldNum" sz="quarter" idx="12"/>
          </p:nvPr>
        </p:nvSpPr>
        <p:spPr/>
        <p:txBody>
          <a:bodyPr/>
          <a:lstStyle/>
          <a:p>
            <a:fld id="{0C3E3C50-780B-074C-BF56-86272B9C2D29}" type="slidenum">
              <a:rPr lang="en-US" smtClean="0"/>
              <a:t>18</a:t>
            </a:fld>
            <a:endParaRPr lang="en-US"/>
          </a:p>
        </p:txBody>
      </p:sp>
      <p:sp>
        <p:nvSpPr>
          <p:cNvPr id="5" name="Footer Placeholder 4"/>
          <p:cNvSpPr>
            <a:spLocks noGrp="1"/>
          </p:cNvSpPr>
          <p:nvPr>
            <p:ph type="ftr" sz="quarter" idx="11"/>
          </p:nvPr>
        </p:nvSpPr>
        <p:spPr/>
        <p:txBody>
          <a:bodyPr/>
          <a:lstStyle/>
          <a:p>
            <a:r>
              <a:rPr lang="en-US" dirty="0" smtClean="0"/>
              <a:t>CS660 - Advanced Information Assurance - </a:t>
            </a:r>
            <a:r>
              <a:rPr lang="en-US" dirty="0" err="1" smtClean="0"/>
              <a:t>UMassAmherst</a:t>
            </a:r>
            <a:r>
              <a:rPr lang="en-US" dirty="0" smtClean="0"/>
              <a:t> </a:t>
            </a:r>
            <a:endParaRPr lang="en-US" dirty="0"/>
          </a:p>
        </p:txBody>
      </p:sp>
    </p:spTree>
    <p:extLst>
      <p:ext uri="{BB962C8B-B14F-4D97-AF65-F5344CB8AC3E}">
        <p14:creationId xmlns:p14="http://schemas.microsoft.com/office/powerpoint/2010/main" val="42013649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dirty="0">
                <a:latin typeface="Times New Roman" charset="0"/>
                <a:cs typeface="Times New Roman" charset="0"/>
              </a:rPr>
              <a:t>Online Social </a:t>
            </a:r>
            <a:r>
              <a:rPr lang="en-US" dirty="0" smtClean="0">
                <a:latin typeface="Times New Roman" charset="0"/>
                <a:cs typeface="Times New Roman" charset="0"/>
              </a:rPr>
              <a:t>Networks </a:t>
            </a:r>
            <a:r>
              <a:rPr lang="en-US" dirty="0">
                <a:latin typeface="Times New Roman" charset="0"/>
                <a:cs typeface="Times New Roman" charset="0"/>
              </a:rPr>
              <a:t>(OSN)</a:t>
            </a:r>
          </a:p>
        </p:txBody>
      </p:sp>
      <p:sp>
        <p:nvSpPr>
          <p:cNvPr id="16386" name="Content Placeholder 2"/>
          <p:cNvSpPr>
            <a:spLocks noGrp="1"/>
          </p:cNvSpPr>
          <p:nvPr>
            <p:ph idx="1"/>
          </p:nvPr>
        </p:nvSpPr>
        <p:spPr/>
        <p:txBody>
          <a:bodyPr/>
          <a:lstStyle/>
          <a:p>
            <a:r>
              <a:rPr lang="en-US" dirty="0">
                <a:latin typeface="Times New Roman" charset="0"/>
                <a:cs typeface="Times New Roman" charset="0"/>
              </a:rPr>
              <a:t>Online Web services </a:t>
            </a:r>
            <a:r>
              <a:rPr lang="en-US" dirty="0" smtClean="0">
                <a:latin typeface="Times New Roman" charset="0"/>
                <a:cs typeface="Times New Roman" charset="0"/>
              </a:rPr>
              <a:t>connecting people to socialize</a:t>
            </a:r>
          </a:p>
          <a:p>
            <a:pPr lvl="1"/>
            <a:r>
              <a:rPr lang="en-US" dirty="0" smtClean="0">
                <a:latin typeface="Times New Roman" charset="0"/>
                <a:cs typeface="Times New Roman" charset="0"/>
              </a:rPr>
              <a:t> </a:t>
            </a:r>
            <a:r>
              <a:rPr lang="en-US" dirty="0" smtClean="0">
                <a:latin typeface="Times New Roman" charset="0"/>
                <a:ea typeface="Times New Roman" charset="0"/>
              </a:rPr>
              <a:t>Find friends</a:t>
            </a:r>
            <a:r>
              <a:rPr lang="en-US" dirty="0">
                <a:latin typeface="Times New Roman" charset="0"/>
                <a:ea typeface="Times New Roman" charset="0"/>
              </a:rPr>
              <a:t>, </a:t>
            </a:r>
            <a:r>
              <a:rPr lang="en-US" dirty="0" smtClean="0">
                <a:latin typeface="Times New Roman" charset="0"/>
                <a:ea typeface="Times New Roman" charset="0"/>
              </a:rPr>
              <a:t>make friends</a:t>
            </a:r>
          </a:p>
          <a:p>
            <a:pPr lvl="1"/>
            <a:r>
              <a:rPr lang="en-US" dirty="0" smtClean="0">
                <a:latin typeface="Times New Roman" charset="0"/>
                <a:ea typeface="Times New Roman" charset="0"/>
              </a:rPr>
              <a:t>Follow celebrities and companies</a:t>
            </a:r>
          </a:p>
          <a:p>
            <a:pPr lvl="1"/>
            <a:r>
              <a:rPr lang="en-US" dirty="0" smtClean="0">
                <a:latin typeface="Times New Roman" charset="0"/>
                <a:ea typeface="Times New Roman" charset="0"/>
              </a:rPr>
              <a:t>Join groups</a:t>
            </a:r>
          </a:p>
          <a:p>
            <a:pPr lvl="1"/>
            <a:r>
              <a:rPr lang="en-US" dirty="0" smtClean="0">
                <a:latin typeface="Times New Roman" charset="0"/>
                <a:ea typeface="Times New Roman" charset="0"/>
              </a:rPr>
              <a:t>Share </a:t>
            </a:r>
            <a:r>
              <a:rPr lang="en-US" dirty="0">
                <a:latin typeface="Times New Roman" charset="0"/>
                <a:ea typeface="Times New Roman" charset="0"/>
              </a:rPr>
              <a:t>photos, </a:t>
            </a:r>
            <a:r>
              <a:rPr lang="en-US" dirty="0" smtClean="0">
                <a:latin typeface="Times New Roman" charset="0"/>
                <a:ea typeface="Times New Roman" charset="0"/>
              </a:rPr>
              <a:t>videos</a:t>
            </a:r>
            <a:endParaRPr lang="en-US" dirty="0">
              <a:latin typeface="Times New Roman" charset="0"/>
              <a:ea typeface="Times New Roman" charset="0"/>
            </a:endParaRPr>
          </a:p>
          <a:p>
            <a:pPr lvl="1"/>
            <a:r>
              <a:rPr lang="en-US" dirty="0">
                <a:latin typeface="Times New Roman" charset="0"/>
                <a:ea typeface="Times New Roman" charset="0"/>
              </a:rPr>
              <a:t>Communicate via </a:t>
            </a:r>
            <a:r>
              <a:rPr lang="en-US" dirty="0" smtClean="0">
                <a:latin typeface="Times New Roman" charset="0"/>
                <a:ea typeface="Times New Roman" charset="0"/>
              </a:rPr>
              <a:t>messages, live chats</a:t>
            </a:r>
          </a:p>
          <a:p>
            <a:pPr lvl="1"/>
            <a:r>
              <a:rPr lang="en-US" dirty="0" smtClean="0">
                <a:latin typeface="Times New Roman" charset="0"/>
                <a:ea typeface="Times New Roman" charset="0"/>
              </a:rPr>
              <a:t>Etc.</a:t>
            </a:r>
            <a:endParaRPr lang="en-US" dirty="0">
              <a:latin typeface="Times New Roman" charset="0"/>
              <a:ea typeface="Times New Roman" charset="0"/>
            </a:endParaRPr>
          </a:p>
          <a:p>
            <a:endParaRPr lang="en-US" dirty="0">
              <a:latin typeface="Times New Roman" charset="0"/>
              <a:cs typeface="Times New Roman" charset="0"/>
            </a:endParaRPr>
          </a:p>
        </p:txBody>
      </p:sp>
    </p:spTree>
    <p:extLst>
      <p:ext uri="{BB962C8B-B14F-4D97-AF65-F5344CB8AC3E}">
        <p14:creationId xmlns:p14="http://schemas.microsoft.com/office/powerpoint/2010/main" val="3948461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CS660 - Advanced Information Assurance - UMassAmherst </a:t>
            </a:r>
            <a:endParaRPr lang="en-US"/>
          </a:p>
        </p:txBody>
      </p:sp>
      <p:sp>
        <p:nvSpPr>
          <p:cNvPr id="5" name="Slide Number Placeholder 4"/>
          <p:cNvSpPr>
            <a:spLocks noGrp="1"/>
          </p:cNvSpPr>
          <p:nvPr>
            <p:ph type="sldNum" sz="quarter" idx="12"/>
          </p:nvPr>
        </p:nvSpPr>
        <p:spPr/>
        <p:txBody>
          <a:bodyPr/>
          <a:lstStyle/>
          <a:p>
            <a:fld id="{CF5F3735-DF36-BA4D-8B7B-6E770590AE69}" type="slidenum">
              <a:rPr lang="en-US" smtClean="0"/>
              <a:t>3</a:t>
            </a:fld>
            <a:endParaRPr lang="en-US"/>
          </a:p>
        </p:txBody>
      </p:sp>
      <p:pic>
        <p:nvPicPr>
          <p:cNvPr id="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
            <a:ext cx="8458200" cy="660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8460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a:latin typeface="Times New Roman" charset="0"/>
                <a:cs typeface="Times New Roman" charset="0"/>
              </a:rPr>
              <a:t>OSN Popularity</a:t>
            </a:r>
          </a:p>
        </p:txBody>
      </p:sp>
      <p:sp>
        <p:nvSpPr>
          <p:cNvPr id="29698" name="Content Placeholder 2"/>
          <p:cNvSpPr>
            <a:spLocks noGrp="1"/>
          </p:cNvSpPr>
          <p:nvPr>
            <p:ph idx="1"/>
          </p:nvPr>
        </p:nvSpPr>
        <p:spPr>
          <a:xfrm>
            <a:off x="457200" y="1600200"/>
            <a:ext cx="8385175" cy="4810125"/>
          </a:xfrm>
        </p:spPr>
        <p:txBody>
          <a:bodyPr/>
          <a:lstStyle/>
          <a:p>
            <a:r>
              <a:rPr lang="en-US" dirty="0">
                <a:latin typeface="Times New Roman" charset="0"/>
                <a:cs typeface="Times New Roman" charset="0"/>
              </a:rPr>
              <a:t>Over 900 million Facebook users worldwide </a:t>
            </a:r>
          </a:p>
          <a:p>
            <a:pPr lvl="1"/>
            <a:r>
              <a:rPr lang="en-US" dirty="0">
                <a:latin typeface="Times New Roman" charset="0"/>
                <a:ea typeface="Times New Roman" charset="0"/>
              </a:rPr>
              <a:t>Over 150 million in U.S</a:t>
            </a:r>
            <a:r>
              <a:rPr lang="en-US" dirty="0" smtClean="0">
                <a:latin typeface="Times New Roman" charset="0"/>
                <a:ea typeface="Times New Roman" charset="0"/>
              </a:rPr>
              <a:t>.</a:t>
            </a:r>
            <a:endParaRPr lang="en-US" dirty="0">
              <a:latin typeface="Times New Roman" charset="0"/>
              <a:ea typeface="Times New Roman" charset="0"/>
            </a:endParaRPr>
          </a:p>
          <a:p>
            <a:pPr lvl="1"/>
            <a:r>
              <a:rPr lang="en-US" dirty="0">
                <a:latin typeface="Times New Roman" charset="0"/>
                <a:ea typeface="Times New Roman" charset="0"/>
              </a:rPr>
              <a:t>Over 450 million access via mobile </a:t>
            </a:r>
          </a:p>
          <a:p>
            <a:pPr lvl="1"/>
            <a:r>
              <a:rPr lang="en-US" dirty="0">
                <a:latin typeface="Times New Roman" charset="0"/>
                <a:ea typeface="Times New Roman" charset="0"/>
              </a:rPr>
              <a:t>300 million pictures uploaded to Facebook </a:t>
            </a:r>
            <a:r>
              <a:rPr lang="en-US" dirty="0" smtClean="0">
                <a:latin typeface="Times New Roman" charset="0"/>
                <a:ea typeface="Times New Roman" charset="0"/>
              </a:rPr>
              <a:t>daily</a:t>
            </a:r>
            <a:endParaRPr lang="en-US" dirty="0">
              <a:latin typeface="Times New Roman" charset="0"/>
              <a:ea typeface="Times New Roman" charset="0"/>
            </a:endParaRPr>
          </a:p>
          <a:p>
            <a:r>
              <a:rPr lang="en-US" dirty="0">
                <a:latin typeface="Times New Roman" charset="0"/>
                <a:cs typeface="Times New Roman" charset="0"/>
              </a:rPr>
              <a:t>Over 140 million Twitter users; over 340 million Tweets sent daily </a:t>
            </a:r>
          </a:p>
          <a:p>
            <a:r>
              <a:rPr lang="en-US" dirty="0">
                <a:latin typeface="Times New Roman" charset="0"/>
                <a:cs typeface="Times New Roman" charset="0"/>
              </a:rPr>
              <a:t>Over 175 million LinkedIn members in over 200 countries </a:t>
            </a:r>
          </a:p>
          <a:p>
            <a:pPr lvl="1"/>
            <a:endParaRPr lang="en-US" dirty="0">
              <a:latin typeface="Times New Roman" charset="0"/>
              <a:ea typeface="Times New Roman" charset="0"/>
            </a:endParaRPr>
          </a:p>
        </p:txBody>
      </p:sp>
      <p:sp>
        <p:nvSpPr>
          <p:cNvPr id="2" name="TextBox 1"/>
          <p:cNvSpPr txBox="1"/>
          <p:nvPr/>
        </p:nvSpPr>
        <p:spPr>
          <a:xfrm>
            <a:off x="3791241" y="5905714"/>
            <a:ext cx="2043385" cy="369332"/>
          </a:xfrm>
          <a:prstGeom prst="rect">
            <a:avLst/>
          </a:prstGeom>
          <a:noFill/>
        </p:spPr>
        <p:txBody>
          <a:bodyPr wrap="none" rtlCol="0">
            <a:spAutoFit/>
          </a:bodyPr>
          <a:lstStyle/>
          <a:p>
            <a:r>
              <a:rPr lang="en-US" dirty="0" smtClean="0"/>
              <a:t>Statistics from 2012</a:t>
            </a:r>
            <a:endParaRPr lang="en-US" dirty="0"/>
          </a:p>
        </p:txBody>
      </p:sp>
    </p:spTree>
    <p:extLst>
      <p:ext uri="{BB962C8B-B14F-4D97-AF65-F5344CB8AC3E}">
        <p14:creationId xmlns:p14="http://schemas.microsoft.com/office/powerpoint/2010/main" val="167478504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Privacy Issues in OSNs</a:t>
            </a:r>
            <a:endParaRPr lang="en-US" dirty="0"/>
          </a:p>
        </p:txBody>
      </p:sp>
      <p:sp>
        <p:nvSpPr>
          <p:cNvPr id="6" name="Subtitle 5"/>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CS660 - Advanced Information Assurance - UMassAmherst </a:t>
            </a:r>
            <a:endParaRPr lang="en-US"/>
          </a:p>
        </p:txBody>
      </p:sp>
      <p:sp>
        <p:nvSpPr>
          <p:cNvPr id="5" name="Slide Number Placeholder 4"/>
          <p:cNvSpPr>
            <a:spLocks noGrp="1"/>
          </p:cNvSpPr>
          <p:nvPr>
            <p:ph type="sldNum" sz="quarter" idx="12"/>
          </p:nvPr>
        </p:nvSpPr>
        <p:spPr/>
        <p:txBody>
          <a:bodyPr/>
          <a:lstStyle/>
          <a:p>
            <a:fld id="{CF5F3735-DF36-BA4D-8B7B-6E770590AE69}" type="slidenum">
              <a:rPr lang="en-US" smtClean="0"/>
              <a:t>5</a:t>
            </a:fld>
            <a:endParaRPr lang="en-US"/>
          </a:p>
        </p:txBody>
      </p:sp>
    </p:spTree>
    <p:extLst>
      <p:ext uri="{BB962C8B-B14F-4D97-AF65-F5344CB8AC3E}">
        <p14:creationId xmlns:p14="http://schemas.microsoft.com/office/powerpoint/2010/main" val="304257170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Challenges of Privacy in OSNs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Protect user data from: </a:t>
            </a:r>
          </a:p>
          <a:p>
            <a:pPr lvl="1"/>
            <a:r>
              <a:rPr lang="en-US" dirty="0" smtClean="0"/>
              <a:t>Other users/people</a:t>
            </a:r>
          </a:p>
          <a:p>
            <a:pPr lvl="2"/>
            <a:r>
              <a:rPr lang="en-US" dirty="0" smtClean="0"/>
              <a:t>Friends, FOF, general public</a:t>
            </a:r>
          </a:p>
          <a:p>
            <a:pPr lvl="2"/>
            <a:r>
              <a:rPr lang="en-US" dirty="0" smtClean="0"/>
              <a:t>Protection provided by most OSNs</a:t>
            </a:r>
          </a:p>
          <a:p>
            <a:pPr lvl="2"/>
            <a:endParaRPr lang="en-US" dirty="0" smtClean="0"/>
          </a:p>
          <a:p>
            <a:pPr lvl="1"/>
            <a:r>
              <a:rPr lang="en-US" dirty="0" smtClean="0"/>
              <a:t>Applications</a:t>
            </a:r>
          </a:p>
          <a:p>
            <a:pPr lvl="2"/>
            <a:r>
              <a:rPr lang="en-US" dirty="0" smtClean="0"/>
              <a:t>Right to use user data?</a:t>
            </a:r>
          </a:p>
          <a:p>
            <a:pPr lvl="2"/>
            <a:r>
              <a:rPr lang="en-US" dirty="0" smtClean="0"/>
              <a:t>What data?</a:t>
            </a:r>
          </a:p>
          <a:p>
            <a:pPr lvl="2"/>
            <a:endParaRPr lang="en-US" dirty="0" smtClean="0"/>
          </a:p>
          <a:p>
            <a:pPr lvl="1"/>
            <a:r>
              <a:rPr lang="en-US" dirty="0" smtClean="0"/>
              <a:t>OSN providers</a:t>
            </a:r>
          </a:p>
          <a:p>
            <a:pPr lvl="2"/>
            <a:r>
              <a:rPr lang="en-US" dirty="0" smtClean="0"/>
              <a:t>Benefit in examining and sharing </a:t>
            </a:r>
          </a:p>
          <a:p>
            <a:pPr lvl="2"/>
            <a:r>
              <a:rPr lang="en-US" dirty="0" smtClean="0"/>
              <a:t>Pressure from censors</a:t>
            </a:r>
          </a:p>
          <a:p>
            <a:pPr lvl="2"/>
            <a:endParaRPr lang="en-US" dirty="0"/>
          </a:p>
        </p:txBody>
      </p:sp>
    </p:spTree>
    <p:extLst>
      <p:ext uri="{BB962C8B-B14F-4D97-AF65-F5344CB8AC3E}">
        <p14:creationId xmlns:p14="http://schemas.microsoft.com/office/powerpoint/2010/main" val="28265646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4"/>
          <p:cNvSpPr>
            <a:spLocks noGrp="1"/>
          </p:cNvSpPr>
          <p:nvPr>
            <p:ph type="title"/>
          </p:nvPr>
        </p:nvSpPr>
        <p:spPr/>
        <p:txBody>
          <a:bodyPr/>
          <a:lstStyle/>
          <a:p>
            <a:r>
              <a:rPr lang="en-US" dirty="0">
                <a:latin typeface="Times New Roman" charset="0"/>
                <a:cs typeface="Times New Roman" charset="0"/>
              </a:rPr>
              <a:t>Privacy leakage instances</a:t>
            </a:r>
          </a:p>
        </p:txBody>
      </p:sp>
      <p:sp>
        <p:nvSpPr>
          <p:cNvPr id="37890" name="Content Placeholder 6"/>
          <p:cNvSpPr>
            <a:spLocks noGrp="1"/>
          </p:cNvSpPr>
          <p:nvPr>
            <p:ph sz="half" idx="1"/>
          </p:nvPr>
        </p:nvSpPr>
        <p:spPr/>
        <p:txBody>
          <a:bodyPr>
            <a:normAutofit lnSpcReduction="10000"/>
          </a:bodyPr>
          <a:lstStyle/>
          <a:p>
            <a:r>
              <a:rPr lang="en-US" dirty="0">
                <a:latin typeface="Times New Roman" charset="0"/>
                <a:cs typeface="Times New Roman" charset="0"/>
              </a:rPr>
              <a:t>Information posted on OSNs is generally public</a:t>
            </a:r>
          </a:p>
          <a:p>
            <a:pPr lvl="1"/>
            <a:r>
              <a:rPr lang="en-US" dirty="0">
                <a:latin typeface="Times New Roman" charset="0"/>
                <a:ea typeface="Times New Roman" charset="0"/>
              </a:rPr>
              <a:t>Unless you set privacy settings appropriately</a:t>
            </a:r>
          </a:p>
          <a:p>
            <a:pPr lvl="1"/>
            <a:r>
              <a:rPr lang="en-US" dirty="0">
                <a:latin typeface="Times New Roman" charset="0"/>
                <a:ea typeface="Times New Roman" charset="0"/>
              </a:rPr>
              <a:t>“I’ll be on vacation” post plus </a:t>
            </a:r>
            <a:r>
              <a:rPr lang="en-US" dirty="0" err="1">
                <a:latin typeface="Times New Roman" charset="0"/>
                <a:ea typeface="Times New Roman" charset="0"/>
              </a:rPr>
              <a:t>geolocation</a:t>
            </a:r>
            <a:r>
              <a:rPr lang="en-US" dirty="0">
                <a:latin typeface="Times New Roman" charset="0"/>
                <a:ea typeface="Times New Roman" charset="0"/>
              </a:rPr>
              <a:t> invites burglars, i.e., “Please Rob Me” </a:t>
            </a:r>
          </a:p>
          <a:p>
            <a:r>
              <a:rPr lang="en-US" dirty="0">
                <a:latin typeface="Times New Roman" charset="0"/>
                <a:cs typeface="Times New Roman" charset="0"/>
              </a:rPr>
              <a:t>Indiscreet posts can lead to nasty consequences</a:t>
            </a:r>
          </a:p>
        </p:txBody>
      </p:sp>
      <p:pic>
        <p:nvPicPr>
          <p:cNvPr id="37891"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rcRect l="3140" t="584" r="4025" b="922"/>
          <a:stretch>
            <a:fillRect/>
          </a:stretch>
        </p:blipFill>
        <p:spPr>
          <a:xfrm>
            <a:off x="4694238" y="1600200"/>
            <a:ext cx="3992562" cy="2808288"/>
          </a:xfrm>
        </p:spPr>
      </p:pic>
      <p:pic>
        <p:nvPicPr>
          <p:cNvPr id="37893"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flipH="1">
            <a:off x="7467600" y="4656138"/>
            <a:ext cx="1084263"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5" name="Picture 1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966075" y="3797300"/>
            <a:ext cx="1295400"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p:nvPicPr>
        <p:blipFill>
          <a:blip r:embed="rId5"/>
          <a:stretch>
            <a:fillRect/>
          </a:stretch>
        </p:blipFill>
        <p:spPr>
          <a:xfrm>
            <a:off x="8120391" y="3797619"/>
            <a:ext cx="869626" cy="869626"/>
          </a:xfrm>
          <a:prstGeom prst="rect">
            <a:avLst/>
          </a:prstGeom>
          <a:effectLst>
            <a:glow rad="152400">
              <a:srgbClr val="FFFF00">
                <a:alpha val="88000"/>
              </a:srgbClr>
            </a:glow>
            <a:softEdge rad="25400"/>
          </a:effectLst>
        </p:spPr>
      </p:pic>
    </p:spTree>
    <p:extLst>
      <p:ext uri="{BB962C8B-B14F-4D97-AF65-F5344CB8AC3E}">
        <p14:creationId xmlns:p14="http://schemas.microsoft.com/office/powerpoint/2010/main" val="104426469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dirty="0">
                <a:latin typeface="Times New Roman" charset="0"/>
                <a:cs typeface="Times New Roman" charset="0"/>
              </a:rPr>
              <a:t>Privacy leakage </a:t>
            </a:r>
            <a:r>
              <a:rPr lang="en-US" dirty="0" smtClean="0">
                <a:latin typeface="Times New Roman" charset="0"/>
                <a:cs typeface="Times New Roman" charset="0"/>
              </a:rPr>
              <a:t>instances</a:t>
            </a:r>
            <a:endParaRPr lang="en-US" dirty="0">
              <a:latin typeface="Times New Roman" charset="0"/>
              <a:cs typeface="Times New Roman" charset="0"/>
            </a:endParaRPr>
          </a:p>
        </p:txBody>
      </p:sp>
      <p:sp>
        <p:nvSpPr>
          <p:cNvPr id="5" name="Content Placeholder 4"/>
          <p:cNvSpPr>
            <a:spLocks noGrp="1"/>
          </p:cNvSpPr>
          <p:nvPr>
            <p:ph idx="1"/>
          </p:nvPr>
        </p:nvSpPr>
        <p:spPr>
          <a:xfrm>
            <a:off x="457200" y="1600200"/>
            <a:ext cx="8229600" cy="1806575"/>
          </a:xfrm>
        </p:spPr>
        <p:txBody>
          <a:bodyPr>
            <a:normAutofit fontScale="92500" lnSpcReduction="20000"/>
          </a:bodyPr>
          <a:lstStyle/>
          <a:p>
            <a:pPr>
              <a:defRPr/>
            </a:pPr>
            <a:r>
              <a:rPr lang="en-US" dirty="0" smtClean="0">
                <a:ea typeface="Times New Roman"/>
              </a:rPr>
              <a:t>Employers, insurers, college admissions officers, et al. already screen applicants using OSNs</a:t>
            </a:r>
          </a:p>
          <a:p>
            <a:pPr>
              <a:defRPr/>
            </a:pPr>
            <a:r>
              <a:rPr lang="en-US" dirty="0" smtClean="0">
                <a:ea typeface="Times New Roman"/>
              </a:rPr>
              <a:t>Recent report from </a:t>
            </a:r>
            <a:r>
              <a:rPr lang="en-US" dirty="0" err="1" smtClean="0">
                <a:ea typeface="Times New Roman"/>
              </a:rPr>
              <a:t>Novarica</a:t>
            </a:r>
            <a:r>
              <a:rPr lang="en-US" dirty="0" smtClean="0">
                <a:ea typeface="Times New Roman"/>
              </a:rPr>
              <a:t>, research consultancy for finance and insurance industries:</a:t>
            </a:r>
          </a:p>
        </p:txBody>
      </p:sp>
      <p:sp>
        <p:nvSpPr>
          <p:cNvPr id="38915" name="TextBox 5"/>
          <p:cNvSpPr txBox="1">
            <a:spLocks noChangeArrowheads="1"/>
          </p:cNvSpPr>
          <p:nvPr/>
        </p:nvSpPr>
        <p:spPr bwMode="auto">
          <a:xfrm>
            <a:off x="457200" y="3505200"/>
            <a:ext cx="83026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i="1" dirty="0"/>
              <a:t>“We can now collect information on buying behaviors, geospatial and location information, social media and Internet usage, and more…Our electronic trails have been digitized, formatted, standardized, analyzed and modeled, and are up for sale. As intimidating as this may sound to the individual, it is a great opportunity for businesses to use this data.</a:t>
            </a:r>
            <a:r>
              <a:rPr lang="en-US" i="1" dirty="0" smtClean="0"/>
              <a:t>”</a:t>
            </a:r>
            <a:endParaRPr lang="en-US" dirty="0"/>
          </a:p>
        </p:txBody>
      </p:sp>
    </p:spTree>
    <p:extLst>
      <p:ext uri="{BB962C8B-B14F-4D97-AF65-F5344CB8AC3E}">
        <p14:creationId xmlns:p14="http://schemas.microsoft.com/office/powerpoint/2010/main" val="135654203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dirty="0">
                <a:latin typeface="Times New Roman" charset="0"/>
                <a:cs typeface="Times New Roman" charset="0"/>
              </a:rPr>
              <a:t>Privacy leakage instances</a:t>
            </a:r>
          </a:p>
        </p:txBody>
      </p:sp>
      <p:sp>
        <p:nvSpPr>
          <p:cNvPr id="39938" name="Content Placeholder 2"/>
          <p:cNvSpPr>
            <a:spLocks noGrp="1"/>
          </p:cNvSpPr>
          <p:nvPr>
            <p:ph idx="1"/>
          </p:nvPr>
        </p:nvSpPr>
        <p:spPr/>
        <p:txBody>
          <a:bodyPr>
            <a:normAutofit fontScale="92500"/>
          </a:bodyPr>
          <a:lstStyle/>
          <a:p>
            <a:r>
              <a:rPr lang="en-US" dirty="0">
                <a:latin typeface="Times New Roman" charset="0"/>
                <a:cs typeface="Times New Roman" charset="0"/>
              </a:rPr>
              <a:t>Posts that got people fired: </a:t>
            </a:r>
          </a:p>
          <a:p>
            <a:pPr lvl="1"/>
            <a:r>
              <a:rPr lang="en-US" dirty="0">
                <a:latin typeface="Times New Roman" charset="0"/>
                <a:ea typeface="Times New Roman" charset="0"/>
              </a:rPr>
              <a:t>Connor Riley: “Cisco just offered me a job! Now I have to weigh the utility of a [big] paycheck against the daily commute to San Jose and hating the work.”</a:t>
            </a:r>
          </a:p>
          <a:p>
            <a:pPr lvl="1"/>
            <a:r>
              <a:rPr lang="en-US" dirty="0">
                <a:latin typeface="Times New Roman" charset="0"/>
                <a:ea typeface="Times New Roman" charset="0"/>
              </a:rPr>
              <a:t>Tania Dickinson: compared her job at New Zealand development agency to “expensive paperweight”</a:t>
            </a:r>
          </a:p>
          <a:p>
            <a:pPr lvl="1"/>
            <a:r>
              <a:rPr lang="en-US" dirty="0">
                <a:latin typeface="Times New Roman" charset="0"/>
                <a:ea typeface="Times New Roman" charset="0"/>
              </a:rPr>
              <a:t>Virgin Atlantic flight attendants who mentioned engines replaced 4 times/year, cabins with </a:t>
            </a:r>
            <a:r>
              <a:rPr lang="en-US" dirty="0" smtClean="0">
                <a:latin typeface="Times New Roman" charset="0"/>
                <a:ea typeface="Times New Roman" charset="0"/>
              </a:rPr>
              <a:t>cockroaches</a:t>
            </a:r>
          </a:p>
          <a:p>
            <a:pPr lvl="1"/>
            <a:r>
              <a:rPr lang="en-US" dirty="0" smtClean="0">
                <a:latin typeface="Times New Roman" charset="0"/>
                <a:ea typeface="Times New Roman" charset="0"/>
              </a:rPr>
              <a:t>Recent pizza girl got fired before starting the first day!</a:t>
            </a:r>
            <a:endParaRPr lang="en-US" dirty="0">
              <a:latin typeface="Times New Roman" charset="0"/>
              <a:ea typeface="Times New Roman" charset="0"/>
            </a:endParaRPr>
          </a:p>
          <a:p>
            <a:endParaRPr lang="en-US" dirty="0">
              <a:latin typeface="Times New Roman" charset="0"/>
              <a:cs typeface="Times New Roman" charset="0"/>
            </a:endParaRPr>
          </a:p>
        </p:txBody>
      </p:sp>
    </p:spTree>
    <p:extLst>
      <p:ext uri="{BB962C8B-B14F-4D97-AF65-F5344CB8AC3E}">
        <p14:creationId xmlns:p14="http://schemas.microsoft.com/office/powerpoint/2010/main" val="117051292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4431</TotalTime>
  <Words>1029</Words>
  <Application>Microsoft Macintosh PowerPoint</Application>
  <PresentationFormat>On-screen Show (4:3)</PresentationFormat>
  <Paragraphs>103</Paragraphs>
  <Slides>18</Slides>
  <Notes>5</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Privacy-preserving Services: Social Networks</vt:lpstr>
      <vt:lpstr>Online Social Networks (OSN)</vt:lpstr>
      <vt:lpstr>PowerPoint Presentation</vt:lpstr>
      <vt:lpstr>OSN Popularity</vt:lpstr>
      <vt:lpstr>Privacy Issues in OSNs</vt:lpstr>
      <vt:lpstr>Challenges of Privacy in OSNs</vt:lpstr>
      <vt:lpstr>Privacy leakage instances</vt:lpstr>
      <vt:lpstr>Privacy leakage instances</vt:lpstr>
      <vt:lpstr>Privacy leakage instances</vt:lpstr>
      <vt:lpstr>Privacy leakage instances</vt:lpstr>
      <vt:lpstr>Privacy-preserving OSNs: Decentralized Systems</vt:lpstr>
      <vt:lpstr>Persona</vt:lpstr>
      <vt:lpstr>Group Key Management</vt:lpstr>
      <vt:lpstr>Revocation</vt:lpstr>
      <vt:lpstr>EASiER</vt:lpstr>
      <vt:lpstr>EASiER</vt:lpstr>
      <vt:lpstr>Frientegrity</vt:lpstr>
      <vt:lpstr>Acknowledgement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amir </dc:creator>
  <cp:lastModifiedBy>Amir</cp:lastModifiedBy>
  <cp:revision>109</cp:revision>
  <dcterms:created xsi:type="dcterms:W3CDTF">2014-09-04T22:08:14Z</dcterms:created>
  <dcterms:modified xsi:type="dcterms:W3CDTF">2015-02-27T01:22:24Z</dcterms:modified>
</cp:coreProperties>
</file>