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327"/>
  </p:normalViewPr>
  <p:slideViewPr>
    <p:cSldViewPr snapToGrid="0" snapToObjects="1">
      <p:cViewPr varScale="1">
        <p:scale>
          <a:sx n="88" d="100"/>
          <a:sy n="88" d="100"/>
        </p:scale>
        <p:origin x="288"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March 1,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2772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March 1,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055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March 1,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2970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March 1,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2404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March 1,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1572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March 1,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2166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March 1,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34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March 1,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9818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March 1,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9080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March 1,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7384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March 1,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993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March 1,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299039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ephi.org/users/quick-star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gephi.org/datasets/LesMiserables.gex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ephi.org/" TargetMode="Externa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81D5F64-C255-C24C-BE6A-77617BAD8F31}"/>
              </a:ext>
            </a:extLst>
          </p:cNvPr>
          <p:cNvSpPr>
            <a:spLocks noGrp="1"/>
          </p:cNvSpPr>
          <p:nvPr>
            <p:ph type="ctrTitle"/>
          </p:nvPr>
        </p:nvSpPr>
        <p:spPr>
          <a:xfrm>
            <a:off x="400991" y="233837"/>
            <a:ext cx="3370909" cy="7078861"/>
          </a:xfrm>
        </p:spPr>
        <p:txBody>
          <a:bodyPr vert="horz" anchor="t" anchorCtr="0">
            <a:noAutofit/>
          </a:bodyPr>
          <a:lstStyle/>
          <a:p>
            <a:pPr algn="l"/>
            <a:r>
              <a:rPr lang="en-AU" sz="3600"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sp>
        <p:nvSpPr>
          <p:cNvPr id="5" name="Rectangle 4">
            <a:extLst>
              <a:ext uri="{FF2B5EF4-FFF2-40B4-BE49-F238E27FC236}">
                <a16:creationId xmlns:a16="http://schemas.microsoft.com/office/drawing/2014/main" id="{C799E22D-7530-8E4D-B161-1C81D4CCAD6B}"/>
              </a:ext>
            </a:extLst>
          </p:cNvPr>
          <p:cNvSpPr/>
          <p:nvPr/>
        </p:nvSpPr>
        <p:spPr>
          <a:xfrm>
            <a:off x="4394506" y="587631"/>
            <a:ext cx="4770217" cy="1569660"/>
          </a:xfrm>
          <a:prstGeom prst="rect">
            <a:avLst/>
          </a:prstGeom>
        </p:spPr>
        <p:txBody>
          <a:bodyPr wrap="none">
            <a:spAutoFit/>
          </a:bodyPr>
          <a:lstStyle/>
          <a:p>
            <a:r>
              <a:rPr lang="en-AU" sz="4800" dirty="0"/>
              <a:t>Gephi Tutorial </a:t>
            </a:r>
          </a:p>
          <a:p>
            <a:r>
              <a:rPr lang="en-AU" sz="4800" dirty="0"/>
              <a:t>Quick Start </a:t>
            </a:r>
            <a:r>
              <a:rPr lang="en-AU" sz="2400" dirty="0"/>
              <a:t>for V0.9.2</a:t>
            </a:r>
          </a:p>
        </p:txBody>
      </p:sp>
      <p:sp>
        <p:nvSpPr>
          <p:cNvPr id="6" name="Rectangle 5">
            <a:extLst>
              <a:ext uri="{FF2B5EF4-FFF2-40B4-BE49-F238E27FC236}">
                <a16:creationId xmlns:a16="http://schemas.microsoft.com/office/drawing/2014/main" id="{F9F00DED-E485-5A41-A600-569D71BC495A}"/>
              </a:ext>
            </a:extLst>
          </p:cNvPr>
          <p:cNvSpPr/>
          <p:nvPr/>
        </p:nvSpPr>
        <p:spPr>
          <a:xfrm>
            <a:off x="4469321" y="2572939"/>
            <a:ext cx="6096000" cy="3046988"/>
          </a:xfrm>
          <a:prstGeom prst="rect">
            <a:avLst/>
          </a:prstGeom>
        </p:spPr>
        <p:txBody>
          <a:bodyPr>
            <a:spAutoFit/>
          </a:bodyPr>
          <a:lstStyle/>
          <a:p>
            <a:r>
              <a:rPr lang="en-AU" dirty="0">
                <a:solidFill>
                  <a:srgbClr val="2B3538"/>
                </a:solidFill>
                <a:latin typeface="TrebuchetMS" panose="020B0603020202020204" pitchFamily="34" charset="0"/>
              </a:rPr>
              <a:t>Welcome to this introduction tutorial. It will guide you to the basic steps of network visualization and manipulation in Gephi. </a:t>
            </a:r>
            <a:endParaRPr lang="en-AU" dirty="0"/>
          </a:p>
          <a:p>
            <a:r>
              <a:rPr lang="en-AU" dirty="0">
                <a:solidFill>
                  <a:srgbClr val="2B3538"/>
                </a:solidFill>
                <a:latin typeface="TrebuchetMS" panose="020B0603020202020204" pitchFamily="34" charset="0"/>
              </a:rPr>
              <a:t>Gephi version 0.9.2 was used to do this tutorial. </a:t>
            </a:r>
          </a:p>
          <a:p>
            <a:endParaRPr lang="en-AU"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a:p>
            <a:r>
              <a:rPr lang="en-AU" sz="1600" dirty="0">
                <a:solidFill>
                  <a:srgbClr val="2B3538"/>
                </a:solidFill>
                <a:latin typeface="TrebuchetMS" panose="020B0603020202020204" pitchFamily="34" charset="0"/>
              </a:rPr>
              <a:t>A</a:t>
            </a:r>
            <a:r>
              <a:rPr lang="en-US" altLang="zh-CN" sz="1600" dirty="0" err="1">
                <a:solidFill>
                  <a:srgbClr val="2B3538"/>
                </a:solidFill>
                <a:latin typeface="TrebuchetMS" panose="020B0603020202020204" pitchFamily="34" charset="0"/>
              </a:rPr>
              <a:t>uthor</a:t>
            </a:r>
            <a:r>
              <a:rPr lang="zh-CN" altLang="en-US" sz="1600" dirty="0">
                <a:solidFill>
                  <a:srgbClr val="2B3538"/>
                </a:solidFill>
                <a:latin typeface="TrebuchetMS" panose="020B0603020202020204" pitchFamily="34" charset="0"/>
              </a:rPr>
              <a:t>：</a:t>
            </a:r>
            <a:r>
              <a:rPr lang="en-US" altLang="zh-CN" sz="1600" dirty="0">
                <a:solidFill>
                  <a:srgbClr val="2B3538"/>
                </a:solidFill>
                <a:latin typeface="TrebuchetMS" panose="020B0603020202020204" pitchFamily="34" charset="0"/>
              </a:rPr>
              <a:t>Ron Hu</a:t>
            </a:r>
          </a:p>
          <a:p>
            <a:r>
              <a:rPr lang="en-US" sz="1600" dirty="0">
                <a:solidFill>
                  <a:srgbClr val="2B3538"/>
                </a:solidFill>
                <a:latin typeface="TrebuchetMS" panose="020B0603020202020204" pitchFamily="34" charset="0"/>
              </a:rPr>
              <a:t>Inspired by  </a:t>
            </a:r>
            <a:r>
              <a:rPr lang="en-US" sz="1600" dirty="0">
                <a:solidFill>
                  <a:srgbClr val="2B3538"/>
                </a:solidFill>
                <a:latin typeface="TrebuchetMS" panose="020B0603020202020204" pitchFamily="34" charset="0"/>
                <a:hlinkClick r:id="rId2"/>
              </a:rPr>
              <a:t>Gephi Quick Start</a:t>
            </a:r>
            <a:endParaRPr lang="en-US" sz="1600" dirty="0">
              <a:solidFill>
                <a:srgbClr val="2B3538"/>
              </a:solidFill>
              <a:latin typeface="TrebuchetMS" panose="020B0603020202020204" pitchFamily="34" charset="0"/>
            </a:endParaRPr>
          </a:p>
          <a:p>
            <a:r>
              <a:rPr lang="en-US" altLang="zh-CN" sz="1600" dirty="0">
                <a:solidFill>
                  <a:srgbClr val="2B3538"/>
                </a:solidFill>
                <a:latin typeface="TrebuchetMS" panose="020B0603020202020204" pitchFamily="34" charset="0"/>
              </a:rPr>
              <a:t>Edited on March 05</a:t>
            </a:r>
            <a:r>
              <a:rPr lang="en-US" altLang="zh-CN" sz="1600" baseline="30000" dirty="0">
                <a:solidFill>
                  <a:srgbClr val="2B3538"/>
                </a:solidFill>
                <a:latin typeface="TrebuchetMS" panose="020B0603020202020204" pitchFamily="34" charset="0"/>
              </a:rPr>
              <a:t>th</a:t>
            </a:r>
            <a:r>
              <a:rPr lang="en-US" altLang="zh-CN" sz="1600" dirty="0">
                <a:solidFill>
                  <a:srgbClr val="2B3538"/>
                </a:solidFill>
                <a:latin typeface="TrebuchetMS" panose="020B0603020202020204" pitchFamily="34" charset="0"/>
              </a:rPr>
              <a:t>, 2021</a:t>
            </a:r>
            <a:endParaRPr lang="en-US" sz="1600"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p:txBody>
      </p:sp>
    </p:spTree>
    <p:extLst>
      <p:ext uri="{BB962C8B-B14F-4D97-AF65-F5344CB8AC3E}">
        <p14:creationId xmlns:p14="http://schemas.microsoft.com/office/powerpoint/2010/main" val="406901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1"/>
            <a:ext cx="6273972" cy="5610224"/>
          </a:xfrm>
        </p:spPr>
        <p:txBody>
          <a:bodyPr>
            <a:normAutofit fontScale="77500" lnSpcReduction="20000"/>
          </a:bodyPr>
          <a:lstStyle/>
          <a:p>
            <a:pPr marL="0" indent="0">
              <a:buNone/>
            </a:pPr>
            <a:r>
              <a:rPr lang="en-US" sz="3000" dirty="0"/>
              <a:t>Ranking (color) </a:t>
            </a:r>
          </a:p>
          <a:p>
            <a:pPr marL="0" indent="0">
              <a:buNone/>
            </a:pPr>
            <a:r>
              <a:rPr lang="en-US" sz="1700" dirty="0"/>
              <a:t>Ranking module lets you configure node’s color and size.</a:t>
            </a:r>
          </a:p>
          <a:p>
            <a:r>
              <a:rPr lang="en-US" sz="1700" dirty="0"/>
              <a:t>Locate Ranking module, in the top left.</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r>
              <a:rPr lang="en-US" sz="1700" dirty="0"/>
              <a:t>Choose “Degree” as a rank parameter.</a:t>
            </a:r>
          </a:p>
          <a:p>
            <a:pPr marL="0" indent="0">
              <a:buNone/>
            </a:pPr>
            <a:r>
              <a:rPr lang="en-US" sz="1700" dirty="0"/>
              <a:t>You should obtain the configuration panel below:</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r>
              <a:rPr lang="en-US" sz="1700" dirty="0"/>
              <a:t>•   Click on              to see the result.</a:t>
            </a:r>
          </a:p>
          <a:p>
            <a:pPr marL="0" indent="0">
              <a:buNone/>
            </a:pPr>
            <a:endParaRPr lang="en-US" sz="1800" dirty="0"/>
          </a:p>
          <a:p>
            <a:pPr marL="0" indent="0">
              <a:buNone/>
            </a:pPr>
            <a:r>
              <a:rPr lang="en-US" sz="1800" dirty="0"/>
              <a:t> </a:t>
            </a:r>
          </a:p>
        </p:txBody>
      </p:sp>
      <p:sp>
        <p:nvSpPr>
          <p:cNvPr id="9" name="Title 1">
            <a:extLst>
              <a:ext uri="{FF2B5EF4-FFF2-40B4-BE49-F238E27FC236}">
                <a16:creationId xmlns:a16="http://schemas.microsoft.com/office/drawing/2014/main" id="{21E702CE-938C-413B-8015-38F46F4E985B}"/>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Ranking (</a:t>
            </a:r>
            <a:r>
              <a:rPr lang="en-AU" sz="2000" spc="0" dirty="0" err="1">
                <a:latin typeface="Arial" panose="020B0604020202020204" pitchFamily="34" charset="0"/>
                <a:cs typeface="Arial" panose="020B0604020202020204" pitchFamily="34" charset="0"/>
              </a:rPr>
              <a:t>color</a:t>
            </a:r>
            <a:r>
              <a:rPr lang="en-AU" sz="200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05343A1B-FCB9-4283-8747-610756B1707D}"/>
              </a:ext>
            </a:extLst>
          </p:cNvPr>
          <p:cNvPicPr>
            <a:picLocks noChangeAspect="1"/>
          </p:cNvPicPr>
          <p:nvPr/>
        </p:nvPicPr>
        <p:blipFill>
          <a:blip r:embed="rId2"/>
          <a:stretch>
            <a:fillRect/>
          </a:stretch>
        </p:blipFill>
        <p:spPr>
          <a:xfrm>
            <a:off x="4796459" y="2049795"/>
            <a:ext cx="1559689" cy="1412762"/>
          </a:xfrm>
          <a:prstGeom prst="rect">
            <a:avLst/>
          </a:prstGeom>
        </p:spPr>
      </p:pic>
      <p:pic>
        <p:nvPicPr>
          <p:cNvPr id="7" name="图片 6">
            <a:extLst>
              <a:ext uri="{FF2B5EF4-FFF2-40B4-BE49-F238E27FC236}">
                <a16:creationId xmlns:a16="http://schemas.microsoft.com/office/drawing/2014/main" id="{80206A99-BE1A-48F3-93B3-2BF2AC1A5ABF}"/>
              </a:ext>
            </a:extLst>
          </p:cNvPr>
          <p:cNvPicPr>
            <a:picLocks noChangeAspect="1"/>
          </p:cNvPicPr>
          <p:nvPr/>
        </p:nvPicPr>
        <p:blipFill>
          <a:blip r:embed="rId3"/>
          <a:stretch>
            <a:fillRect/>
          </a:stretch>
        </p:blipFill>
        <p:spPr>
          <a:xfrm>
            <a:off x="4777409" y="4049486"/>
            <a:ext cx="1752600" cy="1536700"/>
          </a:xfrm>
          <a:prstGeom prst="rect">
            <a:avLst/>
          </a:prstGeom>
        </p:spPr>
      </p:pic>
      <p:pic>
        <p:nvPicPr>
          <p:cNvPr id="13" name="图片 12">
            <a:extLst>
              <a:ext uri="{FF2B5EF4-FFF2-40B4-BE49-F238E27FC236}">
                <a16:creationId xmlns:a16="http://schemas.microsoft.com/office/drawing/2014/main" id="{FCE129E2-4B13-47ED-81B6-4A52A2041B28}"/>
              </a:ext>
            </a:extLst>
          </p:cNvPr>
          <p:cNvPicPr>
            <a:picLocks noChangeAspect="1"/>
          </p:cNvPicPr>
          <p:nvPr/>
        </p:nvPicPr>
        <p:blipFill>
          <a:blip r:embed="rId4"/>
          <a:stretch>
            <a:fillRect/>
          </a:stretch>
        </p:blipFill>
        <p:spPr>
          <a:xfrm>
            <a:off x="5624513" y="5774383"/>
            <a:ext cx="500062" cy="128882"/>
          </a:xfrm>
          <a:prstGeom prst="rect">
            <a:avLst/>
          </a:prstGeom>
        </p:spPr>
      </p:pic>
    </p:spTree>
    <p:extLst>
      <p:ext uri="{BB962C8B-B14F-4D97-AF65-F5344CB8AC3E}">
        <p14:creationId xmlns:p14="http://schemas.microsoft.com/office/powerpoint/2010/main" val="352908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Let’s configure colors</a:t>
            </a:r>
          </a:p>
          <a:p>
            <a:r>
              <a:rPr lang="en-US" sz="1600" dirty="0"/>
              <a:t> Move your mouse over the gradient component.</a:t>
            </a:r>
          </a:p>
          <a:p>
            <a:pPr marL="0" indent="0">
              <a:buNone/>
            </a:pPr>
            <a:endParaRPr lang="en-US" sz="1800" dirty="0"/>
          </a:p>
          <a:p>
            <a:r>
              <a:rPr lang="en-US" altLang="zh-CN" sz="1600" dirty="0"/>
              <a:t>Use palette to change colors by clicking the four-color square</a:t>
            </a:r>
          </a:p>
          <a:p>
            <a:pPr marL="0" indent="0">
              <a:buNone/>
            </a:pPr>
            <a:endParaRPr lang="en-US" altLang="zh-CN" sz="1600" dirty="0"/>
          </a:p>
        </p:txBody>
      </p:sp>
      <p:sp>
        <p:nvSpPr>
          <p:cNvPr id="9" name="Title 1">
            <a:extLst>
              <a:ext uri="{FF2B5EF4-FFF2-40B4-BE49-F238E27FC236}">
                <a16:creationId xmlns:a16="http://schemas.microsoft.com/office/drawing/2014/main" id="{8C6849EB-6D85-4225-A053-716504BCA45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Ranking (</a:t>
            </a:r>
            <a:r>
              <a:rPr lang="en-AU" sz="2000" spc="0" dirty="0" err="1">
                <a:latin typeface="Arial" panose="020B0604020202020204" pitchFamily="34" charset="0"/>
                <a:cs typeface="Arial" panose="020B0604020202020204" pitchFamily="34" charset="0"/>
              </a:rPr>
              <a:t>color</a:t>
            </a:r>
            <a:r>
              <a:rPr lang="en-AU" sz="200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3126CF0-FC54-4C55-92D3-6944FACC8EE7}"/>
              </a:ext>
            </a:extLst>
          </p:cNvPr>
          <p:cNvPicPr>
            <a:picLocks noChangeAspect="1"/>
          </p:cNvPicPr>
          <p:nvPr/>
        </p:nvPicPr>
        <p:blipFill>
          <a:blip r:embed="rId2"/>
          <a:stretch>
            <a:fillRect/>
          </a:stretch>
        </p:blipFill>
        <p:spPr>
          <a:xfrm>
            <a:off x="4776912" y="2066925"/>
            <a:ext cx="2171700" cy="361950"/>
          </a:xfrm>
          <a:prstGeom prst="rect">
            <a:avLst/>
          </a:prstGeom>
        </p:spPr>
      </p:pic>
      <p:pic>
        <p:nvPicPr>
          <p:cNvPr id="7" name="图片 6">
            <a:extLst>
              <a:ext uri="{FF2B5EF4-FFF2-40B4-BE49-F238E27FC236}">
                <a16:creationId xmlns:a16="http://schemas.microsoft.com/office/drawing/2014/main" id="{F3CED446-8DB2-42C8-9A9C-97AE2428DA02}"/>
              </a:ext>
            </a:extLst>
          </p:cNvPr>
          <p:cNvPicPr>
            <a:picLocks noChangeAspect="1"/>
          </p:cNvPicPr>
          <p:nvPr/>
        </p:nvPicPr>
        <p:blipFill>
          <a:blip r:embed="rId3"/>
          <a:stretch>
            <a:fillRect/>
          </a:stretch>
        </p:blipFill>
        <p:spPr>
          <a:xfrm>
            <a:off x="4776912" y="2983707"/>
            <a:ext cx="2243013" cy="1998321"/>
          </a:xfrm>
          <a:prstGeom prst="rect">
            <a:avLst/>
          </a:prstGeom>
        </p:spPr>
      </p:pic>
      <p:pic>
        <p:nvPicPr>
          <p:cNvPr id="13" name="图片 12">
            <a:extLst>
              <a:ext uri="{FF2B5EF4-FFF2-40B4-BE49-F238E27FC236}">
                <a16:creationId xmlns:a16="http://schemas.microsoft.com/office/drawing/2014/main" id="{38FEEFB6-F0A3-4EEB-91EF-EFCAE119F881}"/>
              </a:ext>
            </a:extLst>
          </p:cNvPr>
          <p:cNvPicPr>
            <a:picLocks noChangeAspect="1"/>
          </p:cNvPicPr>
          <p:nvPr/>
        </p:nvPicPr>
        <p:blipFill>
          <a:blip r:embed="rId4"/>
          <a:stretch>
            <a:fillRect/>
          </a:stretch>
        </p:blipFill>
        <p:spPr>
          <a:xfrm>
            <a:off x="7202262" y="2983707"/>
            <a:ext cx="1666875" cy="3190875"/>
          </a:xfrm>
          <a:prstGeom prst="rect">
            <a:avLst/>
          </a:prstGeom>
        </p:spPr>
      </p:pic>
    </p:spTree>
    <p:extLst>
      <p:ext uri="{BB962C8B-B14F-4D97-AF65-F5344CB8AC3E}">
        <p14:creationId xmlns:p14="http://schemas.microsoft.com/office/powerpoint/2010/main" val="204792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Metrics</a:t>
            </a:r>
          </a:p>
          <a:p>
            <a:pPr marL="0" indent="0">
              <a:buNone/>
            </a:pPr>
            <a:r>
              <a:rPr lang="en-US" sz="1600" dirty="0"/>
              <a:t>We will calculate the average path length for the network. It computes the path length for all possible pairs of nodes and give information about how nodes are close from each other.</a:t>
            </a:r>
          </a:p>
          <a:p>
            <a:r>
              <a:rPr lang="en-US" sz="1600" dirty="0"/>
              <a:t> Locate the Statistics module on the right panel.</a:t>
            </a:r>
          </a:p>
          <a:p>
            <a:r>
              <a:rPr lang="en-US" sz="1600" dirty="0"/>
              <a:t>Click on     	near “Av</a:t>
            </a:r>
            <a:r>
              <a:rPr lang="en-US" altLang="zh-CN" sz="1600" dirty="0"/>
              <a:t>g.</a:t>
            </a:r>
            <a:r>
              <a:rPr lang="en-US" sz="1600" dirty="0"/>
              <a:t> Path Length”.</a:t>
            </a:r>
          </a:p>
          <a:p>
            <a:pPr marL="0" indent="0">
              <a:buNone/>
            </a:pPr>
            <a:endParaRPr lang="en-US" sz="1800" dirty="0"/>
          </a:p>
        </p:txBody>
      </p:sp>
      <p:sp>
        <p:nvSpPr>
          <p:cNvPr id="9" name="Title 1">
            <a:extLst>
              <a:ext uri="{FF2B5EF4-FFF2-40B4-BE49-F238E27FC236}">
                <a16:creationId xmlns:a16="http://schemas.microsoft.com/office/drawing/2014/main" id="{2069D631-92D9-42F1-8C09-4AC698FE8AE1}"/>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89D024D3-93A5-4228-9A2B-336CED4D70A6}"/>
              </a:ext>
            </a:extLst>
          </p:cNvPr>
          <p:cNvPicPr>
            <a:picLocks noChangeAspect="1"/>
          </p:cNvPicPr>
          <p:nvPr/>
        </p:nvPicPr>
        <p:blipFill>
          <a:blip r:embed="rId2"/>
          <a:stretch>
            <a:fillRect/>
          </a:stretch>
        </p:blipFill>
        <p:spPr>
          <a:xfrm>
            <a:off x="5848350" y="3162300"/>
            <a:ext cx="495300" cy="209550"/>
          </a:xfrm>
          <a:prstGeom prst="rect">
            <a:avLst/>
          </a:prstGeom>
        </p:spPr>
      </p:pic>
      <p:pic>
        <p:nvPicPr>
          <p:cNvPr id="7" name="图片 6">
            <a:extLst>
              <a:ext uri="{FF2B5EF4-FFF2-40B4-BE49-F238E27FC236}">
                <a16:creationId xmlns:a16="http://schemas.microsoft.com/office/drawing/2014/main" id="{1C23D1A3-336C-48E4-9380-EDBE9869845C}"/>
              </a:ext>
            </a:extLst>
          </p:cNvPr>
          <p:cNvPicPr>
            <a:picLocks noChangeAspect="1"/>
          </p:cNvPicPr>
          <p:nvPr/>
        </p:nvPicPr>
        <p:blipFill>
          <a:blip r:embed="rId3"/>
          <a:stretch>
            <a:fillRect/>
          </a:stretch>
        </p:blipFill>
        <p:spPr>
          <a:xfrm>
            <a:off x="7512444" y="4049486"/>
            <a:ext cx="3421844" cy="1101770"/>
          </a:xfrm>
          <a:prstGeom prst="rect">
            <a:avLst/>
          </a:prstGeom>
        </p:spPr>
      </p:pic>
      <p:pic>
        <p:nvPicPr>
          <p:cNvPr id="13" name="图片 12">
            <a:extLst>
              <a:ext uri="{FF2B5EF4-FFF2-40B4-BE49-F238E27FC236}">
                <a16:creationId xmlns:a16="http://schemas.microsoft.com/office/drawing/2014/main" id="{D65D4312-AAF9-45AD-90C7-CE0C2C0D81BD}"/>
              </a:ext>
            </a:extLst>
          </p:cNvPr>
          <p:cNvPicPr>
            <a:picLocks noChangeAspect="1"/>
          </p:cNvPicPr>
          <p:nvPr/>
        </p:nvPicPr>
        <p:blipFill>
          <a:blip r:embed="rId4"/>
          <a:stretch>
            <a:fillRect/>
          </a:stretch>
        </p:blipFill>
        <p:spPr>
          <a:xfrm>
            <a:off x="4776912" y="3486150"/>
            <a:ext cx="1340492" cy="2933699"/>
          </a:xfrm>
          <a:prstGeom prst="rect">
            <a:avLst/>
          </a:prstGeom>
        </p:spPr>
      </p:pic>
    </p:spTree>
    <p:extLst>
      <p:ext uri="{BB962C8B-B14F-4D97-AF65-F5344CB8AC3E}">
        <p14:creationId xmlns:p14="http://schemas.microsoft.com/office/powerpoint/2010/main" val="263468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dirty="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Metric settings </a:t>
            </a:r>
          </a:p>
          <a:p>
            <a:pPr marL="0" indent="0">
              <a:buNone/>
            </a:pPr>
            <a:r>
              <a:rPr lang="en-US" sz="1600" dirty="0"/>
              <a:t>The settings panel immediately appears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Select “</a:t>
            </a:r>
            <a:r>
              <a:rPr lang="en-US" altLang="zh-CN" sz="1600" dirty="0"/>
              <a:t>Und</a:t>
            </a:r>
            <a:r>
              <a:rPr lang="en-US" sz="1600" dirty="0"/>
              <a:t>irected” and click on OK to compute the metric</a:t>
            </a:r>
          </a:p>
        </p:txBody>
      </p:sp>
      <p:sp>
        <p:nvSpPr>
          <p:cNvPr id="9" name="Title 1">
            <a:extLst>
              <a:ext uri="{FF2B5EF4-FFF2-40B4-BE49-F238E27FC236}">
                <a16:creationId xmlns:a16="http://schemas.microsoft.com/office/drawing/2014/main" id="{00A1A7C5-5EE2-448E-9895-B9527F741062}"/>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7" name="图片 6">
            <a:extLst>
              <a:ext uri="{FF2B5EF4-FFF2-40B4-BE49-F238E27FC236}">
                <a16:creationId xmlns:a16="http://schemas.microsoft.com/office/drawing/2014/main" id="{0FDD2418-D5F7-4EB6-A001-9B8D7F1A09F6}"/>
              </a:ext>
            </a:extLst>
          </p:cNvPr>
          <p:cNvPicPr>
            <a:picLocks noChangeAspect="1"/>
          </p:cNvPicPr>
          <p:nvPr/>
        </p:nvPicPr>
        <p:blipFill>
          <a:blip r:embed="rId2"/>
          <a:stretch>
            <a:fillRect/>
          </a:stretch>
        </p:blipFill>
        <p:spPr>
          <a:xfrm>
            <a:off x="4777409" y="2194255"/>
            <a:ext cx="5221460" cy="2512355"/>
          </a:xfrm>
          <a:prstGeom prst="rect">
            <a:avLst/>
          </a:prstGeom>
        </p:spPr>
      </p:pic>
    </p:spTree>
    <p:extLst>
      <p:ext uri="{BB962C8B-B14F-4D97-AF65-F5344CB8AC3E}">
        <p14:creationId xmlns:p14="http://schemas.microsoft.com/office/powerpoint/2010/main" val="46913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Metric result</a:t>
            </a:r>
          </a:p>
          <a:p>
            <a:pPr marL="0" indent="0">
              <a:buNone/>
            </a:pPr>
            <a:r>
              <a:rPr lang="en-US" sz="1600" dirty="0"/>
              <a:t>When finished, the metric displays its result in a report.</a:t>
            </a:r>
          </a:p>
          <a:p>
            <a:pPr marL="0" indent="0">
              <a:buNone/>
            </a:pPr>
            <a:endParaRPr lang="en-US" sz="1600" dirty="0"/>
          </a:p>
        </p:txBody>
      </p:sp>
      <p:sp>
        <p:nvSpPr>
          <p:cNvPr id="9" name="Title 1">
            <a:extLst>
              <a:ext uri="{FF2B5EF4-FFF2-40B4-BE49-F238E27FC236}">
                <a16:creationId xmlns:a16="http://schemas.microsoft.com/office/drawing/2014/main" id="{15180895-A5FD-4B68-941F-1CB30697A060}"/>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6623822E-3B29-4FB2-A2D3-978558184E64}"/>
              </a:ext>
            </a:extLst>
          </p:cNvPr>
          <p:cNvPicPr>
            <a:picLocks noChangeAspect="1"/>
          </p:cNvPicPr>
          <p:nvPr/>
        </p:nvPicPr>
        <p:blipFill>
          <a:blip r:embed="rId2"/>
          <a:stretch>
            <a:fillRect/>
          </a:stretch>
        </p:blipFill>
        <p:spPr>
          <a:xfrm>
            <a:off x="4777408" y="2135981"/>
            <a:ext cx="4880941" cy="4218273"/>
          </a:xfrm>
          <a:prstGeom prst="rect">
            <a:avLst/>
          </a:prstGeom>
        </p:spPr>
      </p:pic>
    </p:spTree>
    <p:extLst>
      <p:ext uri="{BB962C8B-B14F-4D97-AF65-F5344CB8AC3E}">
        <p14:creationId xmlns:p14="http://schemas.microsoft.com/office/powerpoint/2010/main" val="380823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Ranking (size)</a:t>
            </a:r>
          </a:p>
          <a:p>
            <a:pPr marL="0" indent="0">
              <a:buNone/>
            </a:pPr>
            <a:r>
              <a:rPr lang="en-US" sz="1600" dirty="0"/>
              <a:t>Metrics generates general reports but also results for each node. Thus three new values have been created by the “Average Path Length” algorithm we ran. </a:t>
            </a:r>
          </a:p>
          <a:p>
            <a:pPr>
              <a:buFontTx/>
              <a:buChar char="-"/>
            </a:pPr>
            <a:r>
              <a:rPr lang="en-US" sz="1600" dirty="0" err="1"/>
              <a:t>Betweeness</a:t>
            </a:r>
            <a:r>
              <a:rPr lang="en-US" sz="1600" dirty="0"/>
              <a:t> Centrality </a:t>
            </a:r>
          </a:p>
          <a:p>
            <a:pPr>
              <a:buFontTx/>
              <a:buChar char="-"/>
            </a:pPr>
            <a:r>
              <a:rPr lang="en-US" sz="1600" dirty="0"/>
              <a:t>Closeness Centrality </a:t>
            </a:r>
          </a:p>
          <a:p>
            <a:pPr>
              <a:buFontTx/>
              <a:buChar char="-"/>
            </a:pPr>
            <a:r>
              <a:rPr lang="en-US" sz="1600" dirty="0"/>
              <a:t>Eccentricity</a:t>
            </a:r>
          </a:p>
          <a:p>
            <a:pPr>
              <a:buFontTx/>
              <a:buChar char="-"/>
            </a:pPr>
            <a:endParaRPr lang="en-US" sz="1600" dirty="0"/>
          </a:p>
        </p:txBody>
      </p:sp>
      <p:sp>
        <p:nvSpPr>
          <p:cNvPr id="9" name="Title 1">
            <a:extLst>
              <a:ext uri="{FF2B5EF4-FFF2-40B4-BE49-F238E27FC236}">
                <a16:creationId xmlns:a16="http://schemas.microsoft.com/office/drawing/2014/main" id="{690261A6-B04D-4B60-8ABF-8BC4834CF09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85EC22B3-E557-4940-9049-AE52E69E5B00}"/>
              </a:ext>
            </a:extLst>
          </p:cNvPr>
          <p:cNvPicPr>
            <a:picLocks noChangeAspect="1"/>
          </p:cNvPicPr>
          <p:nvPr/>
        </p:nvPicPr>
        <p:blipFill>
          <a:blip r:embed="rId2"/>
          <a:stretch>
            <a:fillRect/>
          </a:stretch>
        </p:blipFill>
        <p:spPr>
          <a:xfrm>
            <a:off x="4777409" y="3864768"/>
            <a:ext cx="2667000" cy="2324100"/>
          </a:xfrm>
          <a:prstGeom prst="rect">
            <a:avLst/>
          </a:prstGeom>
        </p:spPr>
      </p:pic>
      <p:sp>
        <p:nvSpPr>
          <p:cNvPr id="6" name="文本框 5">
            <a:extLst>
              <a:ext uri="{FF2B5EF4-FFF2-40B4-BE49-F238E27FC236}">
                <a16:creationId xmlns:a16="http://schemas.microsoft.com/office/drawing/2014/main" id="{5393E155-9EFB-4D11-8FA7-F97A8B183535}"/>
              </a:ext>
            </a:extLst>
          </p:cNvPr>
          <p:cNvSpPr txBox="1"/>
          <p:nvPr/>
        </p:nvSpPr>
        <p:spPr>
          <a:xfrm>
            <a:off x="7772400" y="3864768"/>
            <a:ext cx="3278981" cy="160043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 Go back to Ranking</a:t>
            </a:r>
          </a:p>
          <a:p>
            <a:pPr marL="285750" indent="-285750">
              <a:buFont typeface="Arial" panose="020B0604020202020204" pitchFamily="34" charset="0"/>
              <a:buChar char="•"/>
            </a:pPr>
            <a:r>
              <a:rPr lang="en-US" altLang="zh-CN" sz="1600" dirty="0"/>
              <a:t>Select “</a:t>
            </a:r>
            <a:r>
              <a:rPr lang="en-US" altLang="zh-CN" sz="1600" dirty="0" err="1"/>
              <a:t>Betweeness</a:t>
            </a:r>
            <a:r>
              <a:rPr lang="en-US" altLang="zh-CN" sz="1600" dirty="0"/>
              <a:t> Centrality” in the list. </a:t>
            </a:r>
          </a:p>
          <a:p>
            <a:r>
              <a:rPr lang="en-US" altLang="zh-CN" sz="1600" dirty="0"/>
              <a:t>This metrics indicates </a:t>
            </a:r>
            <a:r>
              <a:rPr lang="en-US" altLang="zh-CN" sz="1600" dirty="0" err="1"/>
              <a:t>influencial</a:t>
            </a:r>
            <a:r>
              <a:rPr lang="en-US" altLang="zh-CN" sz="1600" dirty="0"/>
              <a:t> nodes for highest value.</a:t>
            </a:r>
          </a:p>
          <a:p>
            <a:endParaRPr lang="zh-CN" altLang="en-US" dirty="0"/>
          </a:p>
        </p:txBody>
      </p:sp>
    </p:spTree>
    <p:extLst>
      <p:ext uri="{BB962C8B-B14F-4D97-AF65-F5344CB8AC3E}">
        <p14:creationId xmlns:p14="http://schemas.microsoft.com/office/powerpoint/2010/main" val="382108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Ranking (size)</a:t>
            </a:r>
          </a:p>
          <a:p>
            <a:pPr marL="0" indent="0">
              <a:buNone/>
            </a:pPr>
            <a:r>
              <a:rPr lang="en-US" sz="1600" dirty="0"/>
              <a:t>The node’s size will be set now.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And click on              to see the result.</a:t>
            </a:r>
          </a:p>
        </p:txBody>
      </p:sp>
      <p:sp>
        <p:nvSpPr>
          <p:cNvPr id="9" name="Title 1">
            <a:extLst>
              <a:ext uri="{FF2B5EF4-FFF2-40B4-BE49-F238E27FC236}">
                <a16:creationId xmlns:a16="http://schemas.microsoft.com/office/drawing/2014/main" id="{D08AFE0B-0B47-4916-A936-714AB3A48F64}"/>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238F98E4-AF4B-408B-90D1-034C524C0991}"/>
              </a:ext>
            </a:extLst>
          </p:cNvPr>
          <p:cNvPicPr>
            <a:picLocks noChangeAspect="1"/>
          </p:cNvPicPr>
          <p:nvPr/>
        </p:nvPicPr>
        <p:blipFill>
          <a:blip r:embed="rId2"/>
          <a:stretch>
            <a:fillRect/>
          </a:stretch>
        </p:blipFill>
        <p:spPr>
          <a:xfrm>
            <a:off x="4777409" y="2080561"/>
            <a:ext cx="2667000" cy="2324100"/>
          </a:xfrm>
          <a:prstGeom prst="rect">
            <a:avLst/>
          </a:prstGeom>
        </p:spPr>
      </p:pic>
      <p:sp>
        <p:nvSpPr>
          <p:cNvPr id="6" name="矩形 5">
            <a:extLst>
              <a:ext uri="{FF2B5EF4-FFF2-40B4-BE49-F238E27FC236}">
                <a16:creationId xmlns:a16="http://schemas.microsoft.com/office/drawing/2014/main" id="{F4C5B274-719A-4539-872D-F7F1F502FCA0}"/>
              </a:ext>
            </a:extLst>
          </p:cNvPr>
          <p:cNvSpPr/>
          <p:nvPr/>
        </p:nvSpPr>
        <p:spPr>
          <a:xfrm>
            <a:off x="6534150" y="2798058"/>
            <a:ext cx="628650" cy="338554"/>
          </a:xfrm>
          <a:prstGeom prst="rect">
            <a:avLst/>
          </a:prstGeom>
          <a:noFill/>
        </p:spPr>
        <p:txBody>
          <a:bodyPr wrap="square" lIns="91440" tIns="45720" rIns="91440" bIns="45720">
            <a:spAutoFit/>
          </a:bodyPr>
          <a:lstStyle/>
          <a:p>
            <a:pPr algn="ctr"/>
            <a:r>
              <a:rPr lang="en-US" altLang="zh-CN" sz="1600" b="0" cap="none" spc="0" dirty="0">
                <a:ln w="0"/>
                <a:solidFill>
                  <a:srgbClr val="FF0000"/>
                </a:solidFill>
              </a:rPr>
              <a:t>size</a:t>
            </a:r>
            <a:endParaRPr lang="zh-CN" altLang="en-US" sz="1600" b="0" cap="none" spc="0" dirty="0">
              <a:ln w="0"/>
              <a:solidFill>
                <a:srgbClr val="FF0000"/>
              </a:solidFill>
            </a:endParaRPr>
          </a:p>
        </p:txBody>
      </p:sp>
      <p:pic>
        <p:nvPicPr>
          <p:cNvPr id="11" name="图片 10">
            <a:extLst>
              <a:ext uri="{FF2B5EF4-FFF2-40B4-BE49-F238E27FC236}">
                <a16:creationId xmlns:a16="http://schemas.microsoft.com/office/drawing/2014/main" id="{7309699E-71A2-41CA-938E-42ADA0B5F80C}"/>
              </a:ext>
            </a:extLst>
          </p:cNvPr>
          <p:cNvPicPr>
            <a:picLocks noChangeAspect="1"/>
          </p:cNvPicPr>
          <p:nvPr/>
        </p:nvPicPr>
        <p:blipFill>
          <a:blip r:embed="rId3"/>
          <a:stretch>
            <a:fillRect/>
          </a:stretch>
        </p:blipFill>
        <p:spPr>
          <a:xfrm>
            <a:off x="6067425" y="4701736"/>
            <a:ext cx="685800" cy="167268"/>
          </a:xfrm>
          <a:prstGeom prst="rect">
            <a:avLst/>
          </a:prstGeom>
        </p:spPr>
      </p:pic>
      <p:sp>
        <p:nvSpPr>
          <p:cNvPr id="4" name="文本框 3">
            <a:extLst>
              <a:ext uri="{FF2B5EF4-FFF2-40B4-BE49-F238E27FC236}">
                <a16:creationId xmlns:a16="http://schemas.microsoft.com/office/drawing/2014/main" id="{51EF97EF-314F-4712-8764-DB99BD31677B}"/>
              </a:ext>
            </a:extLst>
          </p:cNvPr>
          <p:cNvSpPr txBox="1"/>
          <p:nvPr/>
        </p:nvSpPr>
        <p:spPr>
          <a:xfrm>
            <a:off x="7818539" y="2080561"/>
            <a:ext cx="3607267" cy="135421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Select the diamond icon in the toolbar for size.</a:t>
            </a:r>
          </a:p>
          <a:p>
            <a:pPr marL="285750" indent="-285750">
              <a:buFont typeface="Arial" panose="020B0604020202020204" pitchFamily="34" charset="0"/>
              <a:buChar char="•"/>
            </a:pPr>
            <a:r>
              <a:rPr lang="en-US" altLang="zh-CN" sz="1600" dirty="0"/>
              <a:t>Set a min size at 10 and a max size at 50.</a:t>
            </a:r>
          </a:p>
          <a:p>
            <a:endParaRPr lang="zh-CN" altLang="en-US" dirty="0"/>
          </a:p>
        </p:txBody>
      </p:sp>
    </p:spTree>
    <p:extLst>
      <p:ext uri="{BB962C8B-B14F-4D97-AF65-F5344CB8AC3E}">
        <p14:creationId xmlns:p14="http://schemas.microsoft.com/office/powerpoint/2010/main" val="197070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5372098"/>
          </a:xfrm>
        </p:spPr>
        <p:txBody>
          <a:bodyPr>
            <a:normAutofit fontScale="92500" lnSpcReduction="10000"/>
          </a:bodyPr>
          <a:lstStyle/>
          <a:p>
            <a:pPr marL="0" indent="0">
              <a:buNone/>
            </a:pPr>
            <a:r>
              <a:rPr lang="en-US" sz="2800" dirty="0"/>
              <a:t>You should see a colored and sized graph</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Color:   Degree </a:t>
            </a:r>
          </a:p>
          <a:p>
            <a:pPr marL="0" indent="0">
              <a:buNone/>
            </a:pPr>
            <a:r>
              <a:rPr lang="en-US" sz="1600" dirty="0"/>
              <a:t>Size:      </a:t>
            </a:r>
            <a:r>
              <a:rPr lang="en-US" sz="1600" dirty="0" err="1"/>
              <a:t>Betweeness</a:t>
            </a:r>
            <a:r>
              <a:rPr lang="en-US" sz="1600" dirty="0"/>
              <a:t> Centrality metric</a:t>
            </a:r>
          </a:p>
          <a:p>
            <a:pPr marL="0" indent="0">
              <a:buNone/>
            </a:pPr>
            <a:endParaRPr lang="en-US" sz="1800" dirty="0"/>
          </a:p>
        </p:txBody>
      </p:sp>
      <p:sp>
        <p:nvSpPr>
          <p:cNvPr id="9" name="Title 1">
            <a:extLst>
              <a:ext uri="{FF2B5EF4-FFF2-40B4-BE49-F238E27FC236}">
                <a16:creationId xmlns:a16="http://schemas.microsoft.com/office/drawing/2014/main" id="{FA2D2885-006F-485A-99E9-D796EB4B6885}"/>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842CD2C3-7F53-4F51-A24A-CCFD327A21BA}"/>
              </a:ext>
            </a:extLst>
          </p:cNvPr>
          <p:cNvPicPr>
            <a:picLocks noChangeAspect="1"/>
          </p:cNvPicPr>
          <p:nvPr/>
        </p:nvPicPr>
        <p:blipFill>
          <a:blip r:embed="rId2"/>
          <a:stretch>
            <a:fillRect/>
          </a:stretch>
        </p:blipFill>
        <p:spPr>
          <a:xfrm>
            <a:off x="4777409" y="1483137"/>
            <a:ext cx="3787972" cy="4229766"/>
          </a:xfrm>
          <a:prstGeom prst="rect">
            <a:avLst/>
          </a:prstGeom>
        </p:spPr>
      </p:pic>
    </p:spTree>
    <p:extLst>
      <p:ext uri="{BB962C8B-B14F-4D97-AF65-F5344CB8AC3E}">
        <p14:creationId xmlns:p14="http://schemas.microsoft.com/office/powerpoint/2010/main" val="146492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825968"/>
            <a:ext cx="6273972" cy="4843462"/>
          </a:xfrm>
        </p:spPr>
        <p:txBody>
          <a:bodyPr>
            <a:normAutofit/>
          </a:bodyPr>
          <a:lstStyle/>
          <a:p>
            <a:pPr marL="0" indent="0">
              <a:buNone/>
            </a:pPr>
            <a:r>
              <a:rPr lang="en-US" sz="2800" dirty="0"/>
              <a:t>Layout again</a:t>
            </a:r>
          </a:p>
          <a:p>
            <a:pPr marL="0" indent="0">
              <a:buNone/>
            </a:pPr>
            <a:r>
              <a:rPr lang="en-US" sz="1600" dirty="0"/>
              <a:t>The layout is not completely satisfying, as big nodes can overlap smaller.</a:t>
            </a:r>
          </a:p>
          <a:p>
            <a:pPr marL="0" indent="0">
              <a:buNone/>
            </a:pPr>
            <a:r>
              <a:rPr lang="en-US" sz="1600" dirty="0"/>
              <a:t>The “Force Atlas” algorithm has an option to take node size in account when </a:t>
            </a:r>
            <a:r>
              <a:rPr lang="en-US" sz="1600" dirty="0" err="1"/>
              <a:t>layouting</a:t>
            </a:r>
            <a:r>
              <a:rPr lang="en-US" sz="1600" dirty="0"/>
              <a:t>.</a:t>
            </a:r>
          </a:p>
        </p:txBody>
      </p:sp>
      <p:sp>
        <p:nvSpPr>
          <p:cNvPr id="9" name="Title 1">
            <a:extLst>
              <a:ext uri="{FF2B5EF4-FFF2-40B4-BE49-F238E27FC236}">
                <a16:creationId xmlns:a16="http://schemas.microsoft.com/office/drawing/2014/main" id="{D1CEC5E8-D0C3-4A98-8A2B-C6ED4939C00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49574252-CE7D-438F-886C-22B1BB21474B}"/>
              </a:ext>
            </a:extLst>
          </p:cNvPr>
          <p:cNvPicPr>
            <a:picLocks noChangeAspect="1"/>
          </p:cNvPicPr>
          <p:nvPr/>
        </p:nvPicPr>
        <p:blipFill>
          <a:blip r:embed="rId2"/>
          <a:stretch>
            <a:fillRect/>
          </a:stretch>
        </p:blipFill>
        <p:spPr>
          <a:xfrm>
            <a:off x="4776912" y="2917159"/>
            <a:ext cx="2628900" cy="3438525"/>
          </a:xfrm>
          <a:prstGeom prst="rect">
            <a:avLst/>
          </a:prstGeom>
        </p:spPr>
      </p:pic>
      <p:sp>
        <p:nvSpPr>
          <p:cNvPr id="6" name="文本框 5">
            <a:extLst>
              <a:ext uri="{FF2B5EF4-FFF2-40B4-BE49-F238E27FC236}">
                <a16:creationId xmlns:a16="http://schemas.microsoft.com/office/drawing/2014/main" id="{F6F243F8-7458-4C07-B61E-65941FF70E4F}"/>
              </a:ext>
            </a:extLst>
          </p:cNvPr>
          <p:cNvSpPr txBox="1"/>
          <p:nvPr/>
        </p:nvSpPr>
        <p:spPr>
          <a:xfrm>
            <a:off x="7658099" y="3081337"/>
            <a:ext cx="3133725"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Go Back to the Layout panel.</a:t>
            </a:r>
          </a:p>
          <a:p>
            <a:r>
              <a:rPr lang="en-US" altLang="zh-CN" sz="1600" dirty="0"/>
              <a:t> </a:t>
            </a:r>
          </a:p>
          <a:p>
            <a:pPr marL="285750" indent="-285750">
              <a:buFont typeface="Arial" panose="020B0604020202020204" pitchFamily="34" charset="0"/>
              <a:buChar char="•"/>
            </a:pPr>
            <a:r>
              <a:rPr lang="en-US" altLang="zh-CN" sz="1600" dirty="0"/>
              <a:t>Check the “Adjust by Sizes” option and run again the algorithm for short moment.</a:t>
            </a:r>
          </a:p>
          <a:p>
            <a:endParaRPr lang="en-US" altLang="zh-CN" sz="1600" dirty="0"/>
          </a:p>
          <a:p>
            <a:pPr marL="285750" indent="-285750">
              <a:buFont typeface="Arial" panose="020B0604020202020204" pitchFamily="34" charset="0"/>
              <a:buChar char="•"/>
            </a:pPr>
            <a:r>
              <a:rPr lang="en-US" altLang="zh-CN" sz="1600" dirty="0"/>
              <a:t>You can see nodes are not overlapping anymore</a:t>
            </a:r>
            <a:endParaRPr lang="zh-CN" altLang="en-US" sz="1600" dirty="0"/>
          </a:p>
        </p:txBody>
      </p:sp>
    </p:spTree>
    <p:extLst>
      <p:ext uri="{BB962C8B-B14F-4D97-AF65-F5344CB8AC3E}">
        <p14:creationId xmlns:p14="http://schemas.microsoft.com/office/powerpoint/2010/main" val="83352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Show labels</a:t>
            </a:r>
          </a:p>
          <a:p>
            <a:pPr marL="0" indent="0">
              <a:buNone/>
            </a:pPr>
            <a:r>
              <a:rPr lang="en-US" sz="1600" dirty="0"/>
              <a:t>Let’s explore the network more in details now that colors and size indicates central nodes.</a:t>
            </a:r>
          </a:p>
          <a:p>
            <a:r>
              <a:rPr lang="en-US" sz="1600" dirty="0"/>
              <a:t>Display node labels</a:t>
            </a:r>
          </a:p>
          <a:p>
            <a:pPr marL="0" indent="0">
              <a:buNone/>
            </a:pPr>
            <a:endParaRPr lang="en-US" sz="1600" dirty="0"/>
          </a:p>
          <a:p>
            <a:r>
              <a:rPr lang="en-US" sz="1600" dirty="0"/>
              <a:t>Set label size proportional to node size</a:t>
            </a:r>
          </a:p>
          <a:p>
            <a:pPr marL="0" indent="0">
              <a:buNone/>
            </a:pPr>
            <a:endParaRPr lang="en-US" sz="1600" dirty="0"/>
          </a:p>
          <a:p>
            <a:r>
              <a:rPr lang="en-US" sz="1600" dirty="0"/>
              <a:t>Set label size with the scale slider</a:t>
            </a:r>
          </a:p>
          <a:p>
            <a:pPr marL="0" indent="0">
              <a:buNone/>
            </a:pPr>
            <a:endParaRPr lang="en-US" sz="1600" dirty="0"/>
          </a:p>
        </p:txBody>
      </p:sp>
      <p:sp>
        <p:nvSpPr>
          <p:cNvPr id="9" name="Title 1">
            <a:extLst>
              <a:ext uri="{FF2B5EF4-FFF2-40B4-BE49-F238E27FC236}">
                <a16:creationId xmlns:a16="http://schemas.microsoft.com/office/drawing/2014/main" id="{9C03F697-DFE4-4CFE-91F8-E2AD9D5A6F7D}"/>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1" name="图片 10">
            <a:extLst>
              <a:ext uri="{FF2B5EF4-FFF2-40B4-BE49-F238E27FC236}">
                <a16:creationId xmlns:a16="http://schemas.microsoft.com/office/drawing/2014/main" id="{A35B0898-5EB9-4A50-B4E8-069657CCFC47}"/>
              </a:ext>
            </a:extLst>
          </p:cNvPr>
          <p:cNvPicPr>
            <a:picLocks noChangeAspect="1"/>
          </p:cNvPicPr>
          <p:nvPr/>
        </p:nvPicPr>
        <p:blipFill>
          <a:blip r:embed="rId2"/>
          <a:stretch>
            <a:fillRect/>
          </a:stretch>
        </p:blipFill>
        <p:spPr>
          <a:xfrm>
            <a:off x="4861322" y="2709862"/>
            <a:ext cx="5267325" cy="390525"/>
          </a:xfrm>
          <a:prstGeom prst="rect">
            <a:avLst/>
          </a:prstGeom>
        </p:spPr>
      </p:pic>
      <p:pic>
        <p:nvPicPr>
          <p:cNvPr id="17" name="图片 16">
            <a:extLst>
              <a:ext uri="{FF2B5EF4-FFF2-40B4-BE49-F238E27FC236}">
                <a16:creationId xmlns:a16="http://schemas.microsoft.com/office/drawing/2014/main" id="{DF311C4D-002A-4E6D-B1D2-9087C0963233}"/>
              </a:ext>
            </a:extLst>
          </p:cNvPr>
          <p:cNvPicPr>
            <a:picLocks noChangeAspect="1"/>
          </p:cNvPicPr>
          <p:nvPr/>
        </p:nvPicPr>
        <p:blipFill>
          <a:blip r:embed="rId3"/>
          <a:stretch>
            <a:fillRect/>
          </a:stretch>
        </p:blipFill>
        <p:spPr>
          <a:xfrm>
            <a:off x="4861322" y="3590926"/>
            <a:ext cx="5438775" cy="333375"/>
          </a:xfrm>
          <a:prstGeom prst="rect">
            <a:avLst/>
          </a:prstGeom>
        </p:spPr>
      </p:pic>
      <p:pic>
        <p:nvPicPr>
          <p:cNvPr id="19" name="图片 18">
            <a:extLst>
              <a:ext uri="{FF2B5EF4-FFF2-40B4-BE49-F238E27FC236}">
                <a16:creationId xmlns:a16="http://schemas.microsoft.com/office/drawing/2014/main" id="{3E499584-043A-410F-916B-66621D08E432}"/>
              </a:ext>
            </a:extLst>
          </p:cNvPr>
          <p:cNvPicPr>
            <a:picLocks noChangeAspect="1"/>
          </p:cNvPicPr>
          <p:nvPr/>
        </p:nvPicPr>
        <p:blipFill>
          <a:blip r:embed="rId4"/>
          <a:stretch>
            <a:fillRect/>
          </a:stretch>
        </p:blipFill>
        <p:spPr>
          <a:xfrm>
            <a:off x="4861322" y="4457697"/>
            <a:ext cx="5324475" cy="323850"/>
          </a:xfrm>
          <a:prstGeom prst="rect">
            <a:avLst/>
          </a:prstGeom>
        </p:spPr>
      </p:pic>
      <p:pic>
        <p:nvPicPr>
          <p:cNvPr id="23" name="图片 22">
            <a:extLst>
              <a:ext uri="{FF2B5EF4-FFF2-40B4-BE49-F238E27FC236}">
                <a16:creationId xmlns:a16="http://schemas.microsoft.com/office/drawing/2014/main" id="{0135A111-D4E3-4C31-AE6F-DC7613BFE4EB}"/>
              </a:ext>
            </a:extLst>
          </p:cNvPr>
          <p:cNvPicPr>
            <a:picLocks noChangeAspect="1"/>
          </p:cNvPicPr>
          <p:nvPr/>
        </p:nvPicPr>
        <p:blipFill>
          <a:blip r:embed="rId5"/>
          <a:stretch>
            <a:fillRect/>
          </a:stretch>
        </p:blipFill>
        <p:spPr>
          <a:xfrm>
            <a:off x="4861323" y="5036538"/>
            <a:ext cx="4130278" cy="1585519"/>
          </a:xfrm>
          <a:prstGeom prst="rect">
            <a:avLst/>
          </a:prstGeom>
        </p:spPr>
      </p:pic>
    </p:spTree>
    <p:extLst>
      <p:ext uri="{BB962C8B-B14F-4D97-AF65-F5344CB8AC3E}">
        <p14:creationId xmlns:p14="http://schemas.microsoft.com/office/powerpoint/2010/main" val="25878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7DA2AA-852B-5749-9536-A3CCDE7D2716}"/>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8E838FC1-0AAE-C44F-A9F5-7682E1532EC6}"/>
              </a:ext>
            </a:extLst>
          </p:cNvPr>
          <p:cNvSpPr>
            <a:spLocks noGrp="1"/>
          </p:cNvSpPr>
          <p:nvPr>
            <p:ph idx="1"/>
          </p:nvPr>
        </p:nvSpPr>
        <p:spPr>
          <a:xfrm>
            <a:off x="4777409" y="1028702"/>
            <a:ext cx="6273972" cy="4843462"/>
          </a:xfrm>
        </p:spPr>
        <p:txBody>
          <a:bodyPr>
            <a:normAutofit/>
          </a:bodyPr>
          <a:lstStyle/>
          <a:p>
            <a:pPr marL="0" indent="0">
              <a:buNone/>
            </a:pPr>
            <a:r>
              <a:rPr lang="en-US" sz="2800" dirty="0"/>
              <a:t>Open Gephi</a:t>
            </a:r>
          </a:p>
          <a:p>
            <a:r>
              <a:rPr lang="en-US" sz="1600" dirty="0"/>
              <a:t>Download the file:      </a:t>
            </a:r>
          </a:p>
          <a:p>
            <a:pPr marL="0" indent="0">
              <a:buNone/>
            </a:pPr>
            <a:r>
              <a:rPr lang="en-US" sz="1600" dirty="0"/>
              <a:t>	 </a:t>
            </a:r>
            <a:r>
              <a:rPr lang="en-US" sz="1600" dirty="0">
                <a:hlinkClick r:id="rId2"/>
              </a:rPr>
              <a:t>LesMiserables.gexf</a:t>
            </a:r>
            <a:endParaRPr lang="en-US" sz="1600" dirty="0"/>
          </a:p>
          <a:p>
            <a:r>
              <a:rPr lang="en-US" sz="1600" dirty="0"/>
              <a:t>Open Gephi then create a new project</a:t>
            </a:r>
          </a:p>
          <a:p>
            <a:pPr marL="0" indent="0">
              <a:buNone/>
            </a:pPr>
            <a:endParaRPr lang="en-US" sz="1600" dirty="0"/>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2D3E857B-6A87-430B-9224-5173775BBED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9" name="图片 18">
            <a:extLst>
              <a:ext uri="{FF2B5EF4-FFF2-40B4-BE49-F238E27FC236}">
                <a16:creationId xmlns:a16="http://schemas.microsoft.com/office/drawing/2014/main" id="{4878758B-F5D6-4F81-BDD4-32E19C10CDB7}"/>
              </a:ext>
            </a:extLst>
          </p:cNvPr>
          <p:cNvPicPr>
            <a:picLocks noChangeAspect="1"/>
          </p:cNvPicPr>
          <p:nvPr/>
        </p:nvPicPr>
        <p:blipFill>
          <a:blip r:embed="rId3"/>
          <a:stretch>
            <a:fillRect/>
          </a:stretch>
        </p:blipFill>
        <p:spPr>
          <a:xfrm>
            <a:off x="4777409" y="3009717"/>
            <a:ext cx="5152404" cy="2862447"/>
          </a:xfrm>
          <a:prstGeom prst="rect">
            <a:avLst/>
          </a:prstGeom>
        </p:spPr>
      </p:pic>
    </p:spTree>
    <p:extLst>
      <p:ext uri="{BB962C8B-B14F-4D97-AF65-F5344CB8AC3E}">
        <p14:creationId xmlns:p14="http://schemas.microsoft.com/office/powerpoint/2010/main" val="2482998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87867"/>
            <a:ext cx="6273972" cy="4843462"/>
          </a:xfrm>
        </p:spPr>
        <p:txBody>
          <a:bodyPr>
            <a:normAutofit/>
          </a:bodyPr>
          <a:lstStyle/>
          <a:p>
            <a:pPr marL="0" indent="0">
              <a:buNone/>
            </a:pPr>
            <a:r>
              <a:rPr lang="en-US" sz="2800" dirty="0"/>
              <a:t>Community detection </a:t>
            </a:r>
          </a:p>
          <a:p>
            <a:pPr marL="0" indent="0">
              <a:buNone/>
            </a:pPr>
            <a:r>
              <a:rPr lang="en-US" altLang="zh-CN" sz="1600" dirty="0"/>
              <a:t>The ability to detect and study communities is central in network analysis. We would like to colorize clusters in our example.</a:t>
            </a:r>
          </a:p>
          <a:p>
            <a:pPr marL="0" indent="0">
              <a:buNone/>
            </a:pPr>
            <a:r>
              <a:rPr lang="en-US" altLang="zh-CN" sz="1600" dirty="0"/>
              <a:t>Gephi implements the Louvain method, available from the    Statistics panel.</a:t>
            </a:r>
          </a:p>
          <a:p>
            <a:pPr marL="0" indent="0">
              <a:buNone/>
            </a:pPr>
            <a:r>
              <a:rPr lang="en-US" altLang="zh-CN" sz="1600" dirty="0"/>
              <a:t>Click on  Run near the “Modularity” line</a:t>
            </a:r>
          </a:p>
          <a:p>
            <a:pPr marL="0" indent="0">
              <a:buNone/>
            </a:pPr>
            <a:r>
              <a:rPr lang="en-US" altLang="zh-CN" sz="1600" dirty="0"/>
              <a:t>• Select “Randomize” and “use weights” on the panel.</a:t>
            </a:r>
          </a:p>
          <a:p>
            <a:pPr marL="0" indent="0">
              <a:buNone/>
            </a:pPr>
            <a:r>
              <a:rPr lang="en-US" altLang="zh-CN" sz="1600" dirty="0"/>
              <a:t>• Click on OK to launch the detection.</a:t>
            </a:r>
          </a:p>
          <a:p>
            <a:pPr marL="0" indent="0">
              <a:buNone/>
            </a:pPr>
            <a:endParaRPr lang="en-US" altLang="zh-CN" sz="1600" dirty="0"/>
          </a:p>
          <a:p>
            <a:pPr marL="0" indent="0">
              <a:buNone/>
            </a:pPr>
            <a:endParaRPr lang="en-US" altLang="zh-CN" sz="1600" dirty="0"/>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18B13B40-EB0A-4256-A945-F1CE786A3BFF}"/>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CBA13204-E22E-4485-84E8-DC5D62286B5E}"/>
              </a:ext>
            </a:extLst>
          </p:cNvPr>
          <p:cNvPicPr>
            <a:picLocks noChangeAspect="1"/>
          </p:cNvPicPr>
          <p:nvPr/>
        </p:nvPicPr>
        <p:blipFill>
          <a:blip r:embed="rId2"/>
          <a:stretch>
            <a:fillRect/>
          </a:stretch>
        </p:blipFill>
        <p:spPr>
          <a:xfrm>
            <a:off x="8564166" y="2822815"/>
            <a:ext cx="2114550" cy="295275"/>
          </a:xfrm>
          <a:prstGeom prst="rect">
            <a:avLst/>
          </a:prstGeom>
        </p:spPr>
      </p:pic>
      <p:pic>
        <p:nvPicPr>
          <p:cNvPr id="7" name="图片 6">
            <a:extLst>
              <a:ext uri="{FF2B5EF4-FFF2-40B4-BE49-F238E27FC236}">
                <a16:creationId xmlns:a16="http://schemas.microsoft.com/office/drawing/2014/main" id="{4B69A129-713C-4AF0-B11B-D5DEC232E231}"/>
              </a:ext>
            </a:extLst>
          </p:cNvPr>
          <p:cNvPicPr>
            <a:picLocks noChangeAspect="1"/>
          </p:cNvPicPr>
          <p:nvPr/>
        </p:nvPicPr>
        <p:blipFill>
          <a:blip r:embed="rId3"/>
          <a:stretch>
            <a:fillRect/>
          </a:stretch>
        </p:blipFill>
        <p:spPr>
          <a:xfrm>
            <a:off x="4776912" y="4049486"/>
            <a:ext cx="6127824" cy="2332888"/>
          </a:xfrm>
          <a:prstGeom prst="rect">
            <a:avLst/>
          </a:prstGeom>
        </p:spPr>
      </p:pic>
    </p:spTree>
    <p:extLst>
      <p:ext uri="{BB962C8B-B14F-4D97-AF65-F5344CB8AC3E}">
        <p14:creationId xmlns:p14="http://schemas.microsoft.com/office/powerpoint/2010/main" val="1061687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87867"/>
            <a:ext cx="6273972" cy="4843462"/>
          </a:xfrm>
        </p:spPr>
        <p:txBody>
          <a:bodyPr>
            <a:normAutofit/>
          </a:bodyPr>
          <a:lstStyle/>
          <a:p>
            <a:pPr marL="0" indent="0">
              <a:buNone/>
            </a:pPr>
            <a:r>
              <a:rPr lang="en-US" sz="2800" dirty="0"/>
              <a:t>Partition</a:t>
            </a:r>
          </a:p>
          <a:p>
            <a:pPr marL="0" indent="0">
              <a:buNone/>
            </a:pPr>
            <a:r>
              <a:rPr lang="en-US" sz="1600" dirty="0"/>
              <a:t>The community detection algorithm created a “Modularity Class” value for each node.</a:t>
            </a:r>
          </a:p>
          <a:p>
            <a:pPr marL="0" indent="0">
              <a:buNone/>
            </a:pPr>
            <a:r>
              <a:rPr lang="en-US" sz="1600" dirty="0"/>
              <a:t>The partition module can use this new data to colorize communities.</a:t>
            </a:r>
          </a:p>
          <a:p>
            <a:pPr marL="0" indent="0">
              <a:buNone/>
            </a:pPr>
            <a:r>
              <a:rPr lang="en-US" sz="1600" dirty="0"/>
              <a:t>• Locate the N</a:t>
            </a:r>
            <a:r>
              <a:rPr lang="en-US" altLang="zh-CN" sz="1600" dirty="0"/>
              <a:t>odes&gt;</a:t>
            </a:r>
            <a:r>
              <a:rPr lang="en-US" sz="1600" dirty="0"/>
              <a:t>Partition on the left panel.</a:t>
            </a:r>
          </a:p>
          <a:p>
            <a:pPr marL="0" indent="0">
              <a:buNone/>
            </a:pPr>
            <a:r>
              <a:rPr lang="en-US" sz="1600" dirty="0"/>
              <a:t>• click palette icon then select “Modularity Class” in the partition list. </a:t>
            </a:r>
          </a:p>
          <a:p>
            <a:pPr marL="0" indent="0">
              <a:buNone/>
            </a:pPr>
            <a:r>
              <a:rPr lang="en-US" sz="1600" dirty="0"/>
              <a:t>You can see that 6 communities were found, could be different for you. A random color has been set for each community identifier.</a:t>
            </a:r>
          </a:p>
          <a:p>
            <a:pPr marL="0" indent="0">
              <a:buNone/>
            </a:pPr>
            <a:r>
              <a:rPr lang="en-US" sz="1600" dirty="0"/>
              <a:t>• Click on                to colorize nodes.</a:t>
            </a:r>
          </a:p>
          <a:p>
            <a:pPr marL="0" indent="0">
              <a:buNone/>
            </a:pPr>
            <a:endParaRPr lang="en-US" sz="1800" dirty="0"/>
          </a:p>
        </p:txBody>
      </p:sp>
      <p:sp>
        <p:nvSpPr>
          <p:cNvPr id="9" name="Title 1">
            <a:extLst>
              <a:ext uri="{FF2B5EF4-FFF2-40B4-BE49-F238E27FC236}">
                <a16:creationId xmlns:a16="http://schemas.microsoft.com/office/drawing/2014/main" id="{02752535-2A74-4E90-A160-7EBBED3FAA63}"/>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5CFF3905-8421-490F-A51E-6322F6A30BB8}"/>
              </a:ext>
            </a:extLst>
          </p:cNvPr>
          <p:cNvPicPr>
            <a:picLocks noChangeAspect="1"/>
          </p:cNvPicPr>
          <p:nvPr/>
        </p:nvPicPr>
        <p:blipFill>
          <a:blip r:embed="rId2"/>
          <a:stretch>
            <a:fillRect/>
          </a:stretch>
        </p:blipFill>
        <p:spPr>
          <a:xfrm>
            <a:off x="5681662" y="4499663"/>
            <a:ext cx="771525" cy="161925"/>
          </a:xfrm>
          <a:prstGeom prst="rect">
            <a:avLst/>
          </a:prstGeom>
        </p:spPr>
      </p:pic>
      <p:pic>
        <p:nvPicPr>
          <p:cNvPr id="7" name="图片 6">
            <a:extLst>
              <a:ext uri="{FF2B5EF4-FFF2-40B4-BE49-F238E27FC236}">
                <a16:creationId xmlns:a16="http://schemas.microsoft.com/office/drawing/2014/main" id="{CFE4B223-EE8D-420D-9983-7BAD719DAA9F}"/>
              </a:ext>
            </a:extLst>
          </p:cNvPr>
          <p:cNvPicPr>
            <a:picLocks noChangeAspect="1"/>
          </p:cNvPicPr>
          <p:nvPr/>
        </p:nvPicPr>
        <p:blipFill>
          <a:blip r:embed="rId3"/>
          <a:stretch>
            <a:fillRect/>
          </a:stretch>
        </p:blipFill>
        <p:spPr>
          <a:xfrm>
            <a:off x="8572500" y="4404661"/>
            <a:ext cx="2362200" cy="2079763"/>
          </a:xfrm>
          <a:prstGeom prst="rect">
            <a:avLst/>
          </a:prstGeom>
        </p:spPr>
      </p:pic>
      <p:pic>
        <p:nvPicPr>
          <p:cNvPr id="6" name="图片 5">
            <a:extLst>
              <a:ext uri="{FF2B5EF4-FFF2-40B4-BE49-F238E27FC236}">
                <a16:creationId xmlns:a16="http://schemas.microsoft.com/office/drawing/2014/main" id="{A1A03028-FA82-4802-A620-E3F978235DE7}"/>
              </a:ext>
            </a:extLst>
          </p:cNvPr>
          <p:cNvPicPr>
            <a:picLocks noChangeAspect="1"/>
          </p:cNvPicPr>
          <p:nvPr/>
        </p:nvPicPr>
        <p:blipFill>
          <a:blip r:embed="rId4"/>
          <a:stretch>
            <a:fillRect/>
          </a:stretch>
        </p:blipFill>
        <p:spPr>
          <a:xfrm>
            <a:off x="4777409" y="5724174"/>
            <a:ext cx="3591100" cy="760250"/>
          </a:xfrm>
          <a:prstGeom prst="rect">
            <a:avLst/>
          </a:prstGeom>
        </p:spPr>
      </p:pic>
    </p:spTree>
    <p:extLst>
      <p:ext uri="{BB962C8B-B14F-4D97-AF65-F5344CB8AC3E}">
        <p14:creationId xmlns:p14="http://schemas.microsoft.com/office/powerpoint/2010/main" val="94412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58791"/>
            <a:ext cx="6273972" cy="4843462"/>
          </a:xfrm>
        </p:spPr>
        <p:txBody>
          <a:bodyPr>
            <a:normAutofit/>
          </a:bodyPr>
          <a:lstStyle/>
          <a:p>
            <a:pPr marL="0" indent="0">
              <a:buNone/>
            </a:pPr>
            <a:r>
              <a:rPr lang="en-US" sz="1800" dirty="0"/>
              <a:t>What the network looks like now</a:t>
            </a:r>
          </a:p>
          <a:p>
            <a:pPr marL="0" indent="0">
              <a:buNone/>
            </a:pPr>
            <a:endParaRPr lang="en-US" sz="1800" dirty="0"/>
          </a:p>
        </p:txBody>
      </p:sp>
      <p:sp>
        <p:nvSpPr>
          <p:cNvPr id="9" name="Title 1">
            <a:extLst>
              <a:ext uri="{FF2B5EF4-FFF2-40B4-BE49-F238E27FC236}">
                <a16:creationId xmlns:a16="http://schemas.microsoft.com/office/drawing/2014/main" id="{1F053220-F275-4FEE-8F22-AA55BD81CE3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C83123A-85DA-4D17-9FCB-94DF9E929DDC}"/>
              </a:ext>
            </a:extLst>
          </p:cNvPr>
          <p:cNvPicPr>
            <a:picLocks noChangeAspect="1"/>
          </p:cNvPicPr>
          <p:nvPr/>
        </p:nvPicPr>
        <p:blipFill>
          <a:blip r:embed="rId2"/>
          <a:stretch>
            <a:fillRect/>
          </a:stretch>
        </p:blipFill>
        <p:spPr>
          <a:xfrm>
            <a:off x="4510212" y="1006341"/>
            <a:ext cx="4869522" cy="5647008"/>
          </a:xfrm>
          <a:prstGeom prst="rect">
            <a:avLst/>
          </a:prstGeom>
        </p:spPr>
      </p:pic>
    </p:spTree>
    <p:extLst>
      <p:ext uri="{BB962C8B-B14F-4D97-AF65-F5344CB8AC3E}">
        <p14:creationId xmlns:p14="http://schemas.microsoft.com/office/powerpoint/2010/main" val="3855175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Filter</a:t>
            </a:r>
          </a:p>
          <a:p>
            <a:pPr marL="0" indent="0">
              <a:buNone/>
            </a:pPr>
            <a:r>
              <a:rPr lang="en-US" sz="1600" dirty="0"/>
              <a:t>The last manipulation step is filtering. You create filters that can hide nodes and edges on the network. We will create a filter to remove leaves, i.e. nodes with a single edge.</a:t>
            </a:r>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sp>
        <p:nvSpPr>
          <p:cNvPr id="4" name="文本框 3">
            <a:extLst>
              <a:ext uri="{FF2B5EF4-FFF2-40B4-BE49-F238E27FC236}">
                <a16:creationId xmlns:a16="http://schemas.microsoft.com/office/drawing/2014/main" id="{724D6DA1-5D5E-46F9-A7F5-330223E9368E}"/>
              </a:ext>
            </a:extLst>
          </p:cNvPr>
          <p:cNvSpPr txBox="1"/>
          <p:nvPr/>
        </p:nvSpPr>
        <p:spPr>
          <a:xfrm>
            <a:off x="7115174" y="2952750"/>
            <a:ext cx="3936207" cy="184665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Locate the Filters module on the right panel.</a:t>
            </a:r>
          </a:p>
          <a:p>
            <a:pPr marL="285750" indent="-285750">
              <a:buFont typeface="Arial" panose="020B0604020202020204" pitchFamily="34" charset="0"/>
              <a:buChar char="•"/>
            </a:pPr>
            <a:r>
              <a:rPr lang="en-US" altLang="zh-CN" sz="1600" dirty="0"/>
              <a:t>Select “Degree Range” in the “Topology” category.</a:t>
            </a:r>
          </a:p>
          <a:p>
            <a:endParaRPr lang="en-US" altLang="zh-CN" sz="1600" dirty="0"/>
          </a:p>
          <a:p>
            <a:endParaRPr lang="en-US" altLang="zh-CN" sz="1600" dirty="0"/>
          </a:p>
          <a:p>
            <a:endParaRPr lang="zh-CN" altLang="en-US" dirty="0"/>
          </a:p>
        </p:txBody>
      </p:sp>
      <p:pic>
        <p:nvPicPr>
          <p:cNvPr id="6" name="图片 5">
            <a:extLst>
              <a:ext uri="{FF2B5EF4-FFF2-40B4-BE49-F238E27FC236}">
                <a16:creationId xmlns:a16="http://schemas.microsoft.com/office/drawing/2014/main" id="{32834F09-D59F-4C4E-A298-17FBC3C717E4}"/>
              </a:ext>
            </a:extLst>
          </p:cNvPr>
          <p:cNvPicPr>
            <a:picLocks noChangeAspect="1"/>
          </p:cNvPicPr>
          <p:nvPr/>
        </p:nvPicPr>
        <p:blipFill>
          <a:blip r:embed="rId2"/>
          <a:stretch>
            <a:fillRect/>
          </a:stretch>
        </p:blipFill>
        <p:spPr>
          <a:xfrm>
            <a:off x="4777409" y="2776801"/>
            <a:ext cx="1905951" cy="3524064"/>
          </a:xfrm>
          <a:prstGeom prst="rect">
            <a:avLst/>
          </a:prstGeom>
        </p:spPr>
      </p:pic>
      <p:pic>
        <p:nvPicPr>
          <p:cNvPr id="11" name="图片 10">
            <a:extLst>
              <a:ext uri="{FF2B5EF4-FFF2-40B4-BE49-F238E27FC236}">
                <a16:creationId xmlns:a16="http://schemas.microsoft.com/office/drawing/2014/main" id="{42E1E6C8-8409-4DCB-8F49-BE91DF7C5BB2}"/>
              </a:ext>
            </a:extLst>
          </p:cNvPr>
          <p:cNvPicPr>
            <a:picLocks noChangeAspect="1"/>
          </p:cNvPicPr>
          <p:nvPr/>
        </p:nvPicPr>
        <p:blipFill>
          <a:blip r:embed="rId3"/>
          <a:stretch>
            <a:fillRect/>
          </a:stretch>
        </p:blipFill>
        <p:spPr>
          <a:xfrm>
            <a:off x="7252051" y="4174666"/>
            <a:ext cx="1615319" cy="1931790"/>
          </a:xfrm>
          <a:prstGeom prst="rect">
            <a:avLst/>
          </a:prstGeom>
        </p:spPr>
      </p:pic>
    </p:spTree>
    <p:extLst>
      <p:ext uri="{BB962C8B-B14F-4D97-AF65-F5344CB8AC3E}">
        <p14:creationId xmlns:p14="http://schemas.microsoft.com/office/powerpoint/2010/main" val="1181495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Filter</a:t>
            </a:r>
          </a:p>
          <a:p>
            <a:pPr marL="0" indent="0">
              <a:buNone/>
            </a:pPr>
            <a:r>
              <a:rPr lang="en-US" sz="1600" dirty="0"/>
              <a:t>It shows a range slider and the chart that represents the data, the degree distribution here.</a:t>
            </a:r>
          </a:p>
          <a:p>
            <a:r>
              <a:rPr lang="en-US" sz="1600" dirty="0"/>
              <a:t>Move the slider to sets its lower bound to 2.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a:p>
            <a:r>
              <a:rPr lang="en-US" sz="1600" dirty="0"/>
              <a:t>Enable filtering by pushing the                button.</a:t>
            </a:r>
          </a:p>
          <a:p>
            <a:r>
              <a:rPr lang="en-US" sz="1600" dirty="0"/>
              <a:t>Nodes with a degree inferior to 2 are now hidden.</a:t>
            </a:r>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CF80D4AB-F399-42BB-81ED-9E8F1BEF3526}"/>
              </a:ext>
            </a:extLst>
          </p:cNvPr>
          <p:cNvPicPr>
            <a:picLocks noChangeAspect="1"/>
          </p:cNvPicPr>
          <p:nvPr/>
        </p:nvPicPr>
        <p:blipFill>
          <a:blip r:embed="rId2"/>
          <a:stretch>
            <a:fillRect/>
          </a:stretch>
        </p:blipFill>
        <p:spPr>
          <a:xfrm>
            <a:off x="4805362" y="2754158"/>
            <a:ext cx="2295525" cy="1514475"/>
          </a:xfrm>
          <a:prstGeom prst="rect">
            <a:avLst/>
          </a:prstGeom>
        </p:spPr>
      </p:pic>
      <p:pic>
        <p:nvPicPr>
          <p:cNvPr id="7" name="图片 6">
            <a:extLst>
              <a:ext uri="{FF2B5EF4-FFF2-40B4-BE49-F238E27FC236}">
                <a16:creationId xmlns:a16="http://schemas.microsoft.com/office/drawing/2014/main" id="{3267C552-475E-4856-8F2D-50D48A3605DD}"/>
              </a:ext>
            </a:extLst>
          </p:cNvPr>
          <p:cNvPicPr>
            <a:picLocks noChangeAspect="1"/>
          </p:cNvPicPr>
          <p:nvPr/>
        </p:nvPicPr>
        <p:blipFill>
          <a:blip r:embed="rId3"/>
          <a:stretch>
            <a:fillRect/>
          </a:stretch>
        </p:blipFill>
        <p:spPr>
          <a:xfrm>
            <a:off x="7876427" y="4548311"/>
            <a:ext cx="744445" cy="207314"/>
          </a:xfrm>
          <a:prstGeom prst="rect">
            <a:avLst/>
          </a:prstGeom>
        </p:spPr>
      </p:pic>
      <p:pic>
        <p:nvPicPr>
          <p:cNvPr id="13" name="图片 12">
            <a:extLst>
              <a:ext uri="{FF2B5EF4-FFF2-40B4-BE49-F238E27FC236}">
                <a16:creationId xmlns:a16="http://schemas.microsoft.com/office/drawing/2014/main" id="{09C8CBE8-016A-419E-BAF8-F8455AB5FD40}"/>
              </a:ext>
            </a:extLst>
          </p:cNvPr>
          <p:cNvPicPr>
            <a:picLocks noChangeAspect="1"/>
          </p:cNvPicPr>
          <p:nvPr/>
        </p:nvPicPr>
        <p:blipFill>
          <a:blip r:embed="rId4"/>
          <a:stretch>
            <a:fillRect/>
          </a:stretch>
        </p:blipFill>
        <p:spPr>
          <a:xfrm>
            <a:off x="4776912" y="5373633"/>
            <a:ext cx="5675892" cy="866864"/>
          </a:xfrm>
          <a:prstGeom prst="rect">
            <a:avLst/>
          </a:prstGeom>
        </p:spPr>
      </p:pic>
    </p:spTree>
    <p:extLst>
      <p:ext uri="{BB962C8B-B14F-4D97-AF65-F5344CB8AC3E}">
        <p14:creationId xmlns:p14="http://schemas.microsoft.com/office/powerpoint/2010/main" val="488675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5528852"/>
          </a:xfrm>
        </p:spPr>
        <p:txBody>
          <a:bodyPr>
            <a:normAutofit lnSpcReduction="10000"/>
          </a:bodyPr>
          <a:lstStyle/>
          <a:p>
            <a:pPr marL="0" indent="0">
              <a:buNone/>
            </a:pPr>
            <a:r>
              <a:rPr lang="en-US" sz="2800" dirty="0"/>
              <a:t>The filtered network</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1600" dirty="0"/>
              <a:t>That ends the manipulation. We will now preview the rendering and prepare to export.</a:t>
            </a:r>
          </a:p>
          <a:p>
            <a:pPr marL="0" indent="0">
              <a:buNone/>
            </a:pPr>
            <a:endParaRPr lang="en-US" sz="2800" dirty="0"/>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012CC8F6-02B5-45CA-A667-448E46BAC1FD}"/>
              </a:ext>
            </a:extLst>
          </p:cNvPr>
          <p:cNvPicPr>
            <a:picLocks noChangeAspect="1"/>
          </p:cNvPicPr>
          <p:nvPr/>
        </p:nvPicPr>
        <p:blipFill>
          <a:blip r:embed="rId2"/>
          <a:stretch>
            <a:fillRect/>
          </a:stretch>
        </p:blipFill>
        <p:spPr>
          <a:xfrm>
            <a:off x="4776912" y="1510852"/>
            <a:ext cx="4272830" cy="4210087"/>
          </a:xfrm>
          <a:prstGeom prst="rect">
            <a:avLst/>
          </a:prstGeom>
        </p:spPr>
      </p:pic>
    </p:spTree>
    <p:extLst>
      <p:ext uri="{BB962C8B-B14F-4D97-AF65-F5344CB8AC3E}">
        <p14:creationId xmlns:p14="http://schemas.microsoft.com/office/powerpoint/2010/main" val="2645214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662940"/>
            <a:ext cx="6273972" cy="4843462"/>
          </a:xfrm>
        </p:spPr>
        <p:txBody>
          <a:bodyPr>
            <a:normAutofit/>
          </a:bodyPr>
          <a:lstStyle/>
          <a:p>
            <a:pPr marL="0" indent="0">
              <a:buNone/>
            </a:pPr>
            <a:r>
              <a:rPr lang="en-US" sz="2800" dirty="0"/>
              <a:t> Preview </a:t>
            </a:r>
          </a:p>
          <a:p>
            <a:pPr marL="0" indent="0">
              <a:buNone/>
            </a:pPr>
            <a:r>
              <a:rPr lang="en-US" altLang="zh-CN" sz="1600" dirty="0"/>
              <a:t>• </a:t>
            </a:r>
            <a:r>
              <a:rPr lang="en-US" sz="1600" dirty="0"/>
              <a:t>Before exporting your graph as a SVG or PDF file, go to the Preview to:</a:t>
            </a:r>
          </a:p>
          <a:p>
            <a:pPr>
              <a:buFontTx/>
              <a:buChar char="-"/>
            </a:pPr>
            <a:r>
              <a:rPr lang="en-US" sz="1600" dirty="0"/>
              <a:t>See exactly how the graph will look like </a:t>
            </a:r>
          </a:p>
          <a:p>
            <a:pPr>
              <a:buFontTx/>
              <a:buChar char="-"/>
            </a:pPr>
            <a:r>
              <a:rPr lang="en-US" sz="1600" dirty="0"/>
              <a:t>Put the last touch</a:t>
            </a:r>
          </a:p>
          <a:p>
            <a:pPr marL="0" indent="0">
              <a:buNone/>
            </a:pPr>
            <a:r>
              <a:rPr lang="en-US" sz="1600" dirty="0"/>
              <a:t>• Select the “Preview” tab in the banner:</a:t>
            </a:r>
          </a:p>
          <a:p>
            <a:pPr marL="0" indent="0">
              <a:buNone/>
            </a:pPr>
            <a:endParaRPr lang="en-US" sz="1600" dirty="0"/>
          </a:p>
          <a:p>
            <a:pPr marL="0" indent="0">
              <a:buNone/>
            </a:pPr>
            <a:endParaRPr lang="en-US" sz="1600" dirty="0"/>
          </a:p>
          <a:p>
            <a:pPr marL="0" indent="0">
              <a:buNone/>
            </a:pPr>
            <a:r>
              <a:rPr lang="en-US" sz="1600" dirty="0"/>
              <a:t>• Click on Refresh to see the preview</a:t>
            </a:r>
          </a:p>
          <a:p>
            <a:pPr marL="0" indent="0">
              <a:buNone/>
            </a:pPr>
            <a:endParaRPr lang="en-US" sz="16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220E910-CE95-432C-B28F-1EC2DE176680}"/>
              </a:ext>
            </a:extLst>
          </p:cNvPr>
          <p:cNvPicPr>
            <a:picLocks noChangeAspect="1"/>
          </p:cNvPicPr>
          <p:nvPr/>
        </p:nvPicPr>
        <p:blipFill>
          <a:blip r:embed="rId2"/>
          <a:stretch>
            <a:fillRect/>
          </a:stretch>
        </p:blipFill>
        <p:spPr>
          <a:xfrm>
            <a:off x="4777409" y="3221101"/>
            <a:ext cx="4876800" cy="704850"/>
          </a:xfrm>
          <a:prstGeom prst="rect">
            <a:avLst/>
          </a:prstGeom>
        </p:spPr>
      </p:pic>
      <p:pic>
        <p:nvPicPr>
          <p:cNvPr id="7" name="图片 6">
            <a:extLst>
              <a:ext uri="{FF2B5EF4-FFF2-40B4-BE49-F238E27FC236}">
                <a16:creationId xmlns:a16="http://schemas.microsoft.com/office/drawing/2014/main" id="{AB290BE1-D28B-40A9-9E05-02C74E74F37A}"/>
              </a:ext>
            </a:extLst>
          </p:cNvPr>
          <p:cNvPicPr>
            <a:picLocks noChangeAspect="1"/>
          </p:cNvPicPr>
          <p:nvPr/>
        </p:nvPicPr>
        <p:blipFill>
          <a:blip r:embed="rId3"/>
          <a:stretch>
            <a:fillRect/>
          </a:stretch>
        </p:blipFill>
        <p:spPr>
          <a:xfrm>
            <a:off x="4777409" y="4409665"/>
            <a:ext cx="2415871" cy="1099483"/>
          </a:xfrm>
          <a:prstGeom prst="rect">
            <a:avLst/>
          </a:prstGeom>
        </p:spPr>
      </p:pic>
      <p:pic>
        <p:nvPicPr>
          <p:cNvPr id="13" name="图片 12">
            <a:extLst>
              <a:ext uri="{FF2B5EF4-FFF2-40B4-BE49-F238E27FC236}">
                <a16:creationId xmlns:a16="http://schemas.microsoft.com/office/drawing/2014/main" id="{B006FA4E-7540-494A-B7AA-422EAC044BD7}"/>
              </a:ext>
            </a:extLst>
          </p:cNvPr>
          <p:cNvPicPr>
            <a:picLocks noChangeAspect="1"/>
          </p:cNvPicPr>
          <p:nvPr/>
        </p:nvPicPr>
        <p:blipFill>
          <a:blip r:embed="rId4"/>
          <a:stretch>
            <a:fillRect/>
          </a:stretch>
        </p:blipFill>
        <p:spPr>
          <a:xfrm>
            <a:off x="4777409" y="5682688"/>
            <a:ext cx="5817576" cy="733015"/>
          </a:xfrm>
          <a:prstGeom prst="rect">
            <a:avLst/>
          </a:prstGeom>
        </p:spPr>
      </p:pic>
    </p:spTree>
    <p:extLst>
      <p:ext uri="{BB962C8B-B14F-4D97-AF65-F5344CB8AC3E}">
        <p14:creationId xmlns:p14="http://schemas.microsoft.com/office/powerpoint/2010/main" val="253061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Preview </a:t>
            </a:r>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10EECF03-35E7-4F03-A3A2-8D963ECF5A77}"/>
              </a:ext>
            </a:extLst>
          </p:cNvPr>
          <p:cNvPicPr>
            <a:picLocks noChangeAspect="1"/>
          </p:cNvPicPr>
          <p:nvPr/>
        </p:nvPicPr>
        <p:blipFill>
          <a:blip r:embed="rId2"/>
          <a:stretch>
            <a:fillRect/>
          </a:stretch>
        </p:blipFill>
        <p:spPr>
          <a:xfrm>
            <a:off x="4777409" y="1581843"/>
            <a:ext cx="1854923" cy="4676894"/>
          </a:xfrm>
          <a:prstGeom prst="rect">
            <a:avLst/>
          </a:prstGeom>
        </p:spPr>
      </p:pic>
      <p:sp>
        <p:nvSpPr>
          <p:cNvPr id="6" name="文本框 5">
            <a:extLst>
              <a:ext uri="{FF2B5EF4-FFF2-40B4-BE49-F238E27FC236}">
                <a16:creationId xmlns:a16="http://schemas.microsoft.com/office/drawing/2014/main" id="{D55A2723-EC6E-4B48-A339-A85DC26C06E9}"/>
              </a:ext>
            </a:extLst>
          </p:cNvPr>
          <p:cNvSpPr txBox="1"/>
          <p:nvPr/>
        </p:nvSpPr>
        <p:spPr>
          <a:xfrm>
            <a:off x="7027817" y="1581843"/>
            <a:ext cx="3875314" cy="2585323"/>
          </a:xfrm>
          <a:prstGeom prst="rect">
            <a:avLst/>
          </a:prstGeom>
          <a:noFill/>
        </p:spPr>
        <p:txBody>
          <a:bodyPr wrap="square" rtlCol="0">
            <a:spAutoFit/>
          </a:bodyPr>
          <a:lstStyle/>
          <a:p>
            <a:r>
              <a:rPr lang="en-US" altLang="zh-CN" dirty="0"/>
              <a:t>• In the Node properties, find “Show Labels” and enable the option.</a:t>
            </a:r>
          </a:p>
          <a:p>
            <a:endParaRPr lang="en-US" altLang="zh-CN" dirty="0"/>
          </a:p>
          <a:p>
            <a:r>
              <a:rPr lang="en-US" altLang="zh-CN" dirty="0"/>
              <a:t>• Click on </a:t>
            </a:r>
          </a:p>
          <a:p>
            <a:r>
              <a:rPr lang="en-US" altLang="zh-CN" dirty="0"/>
              <a:t>           </a:t>
            </a:r>
          </a:p>
          <a:p>
            <a:r>
              <a:rPr lang="en-US" altLang="zh-CN" dirty="0"/>
              <a:t>Preview Settings supports Presets, click on the presets list and try different configurations.</a:t>
            </a:r>
            <a:endParaRPr lang="zh-CN" altLang="en-US" dirty="0"/>
          </a:p>
        </p:txBody>
      </p:sp>
      <p:pic>
        <p:nvPicPr>
          <p:cNvPr id="11" name="图片 10">
            <a:extLst>
              <a:ext uri="{FF2B5EF4-FFF2-40B4-BE49-F238E27FC236}">
                <a16:creationId xmlns:a16="http://schemas.microsoft.com/office/drawing/2014/main" id="{99A99D7A-B11D-43E0-A4CC-305E58D05C23}"/>
              </a:ext>
            </a:extLst>
          </p:cNvPr>
          <p:cNvPicPr>
            <a:picLocks noChangeAspect="1"/>
          </p:cNvPicPr>
          <p:nvPr/>
        </p:nvPicPr>
        <p:blipFill>
          <a:blip r:embed="rId3"/>
          <a:stretch>
            <a:fillRect/>
          </a:stretch>
        </p:blipFill>
        <p:spPr>
          <a:xfrm>
            <a:off x="8292602" y="2693529"/>
            <a:ext cx="866775" cy="361950"/>
          </a:xfrm>
          <a:prstGeom prst="rect">
            <a:avLst/>
          </a:prstGeom>
        </p:spPr>
      </p:pic>
    </p:spTree>
    <p:extLst>
      <p:ext uri="{BB962C8B-B14F-4D97-AF65-F5344CB8AC3E}">
        <p14:creationId xmlns:p14="http://schemas.microsoft.com/office/powerpoint/2010/main" val="570011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67438"/>
            <a:ext cx="6273972" cy="4843462"/>
          </a:xfrm>
        </p:spPr>
        <p:txBody>
          <a:bodyPr>
            <a:normAutofit/>
          </a:bodyPr>
          <a:lstStyle/>
          <a:p>
            <a:pPr marL="0" indent="0">
              <a:buNone/>
            </a:pPr>
            <a:r>
              <a:rPr lang="en-US" sz="1800" dirty="0"/>
              <a:t> </a:t>
            </a:r>
            <a:r>
              <a:rPr lang="en-US" sz="2800" dirty="0"/>
              <a:t>The Previewed Graph</a:t>
            </a:r>
          </a:p>
          <a:p>
            <a:pPr marL="0" indent="0">
              <a:buNone/>
            </a:pPr>
            <a:endParaRPr lang="en-US" sz="2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E60546DD-F977-4BD8-BE70-0FF699D3D88F}"/>
              </a:ext>
            </a:extLst>
          </p:cNvPr>
          <p:cNvPicPr>
            <a:picLocks noChangeAspect="1"/>
          </p:cNvPicPr>
          <p:nvPr/>
        </p:nvPicPr>
        <p:blipFill>
          <a:blip r:embed="rId2"/>
          <a:stretch>
            <a:fillRect/>
          </a:stretch>
        </p:blipFill>
        <p:spPr>
          <a:xfrm>
            <a:off x="4777409" y="1280781"/>
            <a:ext cx="3896328" cy="4953719"/>
          </a:xfrm>
          <a:prstGeom prst="rect">
            <a:avLst/>
          </a:prstGeom>
        </p:spPr>
      </p:pic>
    </p:spTree>
    <p:extLst>
      <p:ext uri="{BB962C8B-B14F-4D97-AF65-F5344CB8AC3E}">
        <p14:creationId xmlns:p14="http://schemas.microsoft.com/office/powerpoint/2010/main" val="2210510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1800" dirty="0"/>
              <a:t> </a:t>
            </a:r>
            <a:r>
              <a:rPr lang="en-US" sz="2800" dirty="0"/>
              <a:t>Export as SVG</a:t>
            </a:r>
            <a:r>
              <a:rPr lang="en-US" altLang="zh-CN" sz="2800" dirty="0"/>
              <a:t>/PDF/PNG</a:t>
            </a:r>
            <a:r>
              <a:rPr lang="en-US" sz="2800" dirty="0"/>
              <a:t> </a:t>
            </a:r>
          </a:p>
          <a:p>
            <a:pPr marL="0" indent="0">
              <a:buNone/>
            </a:pPr>
            <a:r>
              <a:rPr lang="en-US" sz="1800" dirty="0"/>
              <a:t>From Preview, click on SVG</a:t>
            </a:r>
            <a:r>
              <a:rPr lang="en-US" altLang="zh-CN" sz="1800" dirty="0"/>
              <a:t>/PDF/PNG</a:t>
            </a:r>
            <a:r>
              <a:rPr lang="en-US" sz="1800" dirty="0"/>
              <a:t> near Export.</a:t>
            </a:r>
          </a:p>
          <a:p>
            <a:pPr marL="0" indent="0">
              <a:buNone/>
            </a:pPr>
            <a:r>
              <a:rPr lang="en-US" sz="1800" dirty="0"/>
              <a:t> </a:t>
            </a:r>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202D601-4D0C-4488-90D1-99DFDC057A27}"/>
              </a:ext>
            </a:extLst>
          </p:cNvPr>
          <p:cNvPicPr>
            <a:picLocks noChangeAspect="1"/>
          </p:cNvPicPr>
          <p:nvPr/>
        </p:nvPicPr>
        <p:blipFill>
          <a:blip r:embed="rId2"/>
          <a:stretch>
            <a:fillRect/>
          </a:stretch>
        </p:blipFill>
        <p:spPr>
          <a:xfrm>
            <a:off x="4777409" y="4868762"/>
            <a:ext cx="6815290" cy="1140152"/>
          </a:xfrm>
          <a:prstGeom prst="rect">
            <a:avLst/>
          </a:prstGeom>
        </p:spPr>
      </p:pic>
      <p:pic>
        <p:nvPicPr>
          <p:cNvPr id="7" name="图片 6">
            <a:extLst>
              <a:ext uri="{FF2B5EF4-FFF2-40B4-BE49-F238E27FC236}">
                <a16:creationId xmlns:a16="http://schemas.microsoft.com/office/drawing/2014/main" id="{A735BF9E-1EE2-48E3-83CA-E0C813D4EF77}"/>
              </a:ext>
            </a:extLst>
          </p:cNvPr>
          <p:cNvPicPr>
            <a:picLocks noChangeAspect="1"/>
          </p:cNvPicPr>
          <p:nvPr/>
        </p:nvPicPr>
        <p:blipFill>
          <a:blip r:embed="rId3"/>
          <a:stretch>
            <a:fillRect/>
          </a:stretch>
        </p:blipFill>
        <p:spPr>
          <a:xfrm>
            <a:off x="4809245" y="2051986"/>
            <a:ext cx="3105150" cy="2352675"/>
          </a:xfrm>
          <a:prstGeom prst="rect">
            <a:avLst/>
          </a:prstGeom>
        </p:spPr>
      </p:pic>
    </p:spTree>
    <p:extLst>
      <p:ext uri="{BB962C8B-B14F-4D97-AF65-F5344CB8AC3E}">
        <p14:creationId xmlns:p14="http://schemas.microsoft.com/office/powerpoint/2010/main" val="370633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C5C5806-79E7-F845-8E66-F091259D16D1}"/>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6F880143-1861-7847-B205-F1551A15ABAC}"/>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Open Graph File</a:t>
            </a:r>
          </a:p>
          <a:p>
            <a:pPr marL="0" indent="0">
              <a:buNone/>
            </a:pPr>
            <a:r>
              <a:rPr lang="en-US" altLang="zh-CN" sz="1600" dirty="0"/>
              <a:t>In the </a:t>
            </a:r>
            <a:r>
              <a:rPr lang="en-US" altLang="zh-CN" sz="1600" dirty="0" err="1"/>
              <a:t>menubar</a:t>
            </a:r>
            <a:r>
              <a:rPr lang="en-US" altLang="zh-CN" sz="1600" dirty="0"/>
              <a:t>, go to File Menu and Open...</a:t>
            </a:r>
          </a:p>
          <a:p>
            <a:pPr marL="0" indent="0">
              <a:buNone/>
            </a:pPr>
            <a:endParaRPr lang="en-US" sz="1800" dirty="0"/>
          </a:p>
        </p:txBody>
      </p:sp>
      <p:sp>
        <p:nvSpPr>
          <p:cNvPr id="9" name="Title 1">
            <a:extLst>
              <a:ext uri="{FF2B5EF4-FFF2-40B4-BE49-F238E27FC236}">
                <a16:creationId xmlns:a16="http://schemas.microsoft.com/office/drawing/2014/main" id="{7FBA3488-38C1-4492-9555-CA7145829AEF}"/>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3" name="图片 12">
            <a:extLst>
              <a:ext uri="{FF2B5EF4-FFF2-40B4-BE49-F238E27FC236}">
                <a16:creationId xmlns:a16="http://schemas.microsoft.com/office/drawing/2014/main" id="{68476723-E3DC-466D-8AAA-E8AF91DED953}"/>
              </a:ext>
            </a:extLst>
          </p:cNvPr>
          <p:cNvPicPr>
            <a:picLocks noChangeAspect="1"/>
          </p:cNvPicPr>
          <p:nvPr/>
        </p:nvPicPr>
        <p:blipFill>
          <a:blip r:embed="rId2"/>
          <a:stretch>
            <a:fillRect/>
          </a:stretch>
        </p:blipFill>
        <p:spPr>
          <a:xfrm>
            <a:off x="4777409" y="2279282"/>
            <a:ext cx="2352551" cy="3352047"/>
          </a:xfrm>
          <a:prstGeom prst="rect">
            <a:avLst/>
          </a:prstGeom>
        </p:spPr>
      </p:pic>
      <p:pic>
        <p:nvPicPr>
          <p:cNvPr id="5" name="图片 4">
            <a:extLst>
              <a:ext uri="{FF2B5EF4-FFF2-40B4-BE49-F238E27FC236}">
                <a16:creationId xmlns:a16="http://schemas.microsoft.com/office/drawing/2014/main" id="{1AE9632D-9E84-4107-BF7D-CC7508D3C116}"/>
              </a:ext>
            </a:extLst>
          </p:cNvPr>
          <p:cNvPicPr>
            <a:picLocks noChangeAspect="1"/>
          </p:cNvPicPr>
          <p:nvPr/>
        </p:nvPicPr>
        <p:blipFill>
          <a:blip r:embed="rId3"/>
          <a:stretch>
            <a:fillRect/>
          </a:stretch>
        </p:blipFill>
        <p:spPr>
          <a:xfrm>
            <a:off x="8179353" y="4049486"/>
            <a:ext cx="3610340" cy="1551109"/>
          </a:xfrm>
          <a:prstGeom prst="rect">
            <a:avLst/>
          </a:prstGeom>
        </p:spPr>
      </p:pic>
    </p:spTree>
    <p:extLst>
      <p:ext uri="{BB962C8B-B14F-4D97-AF65-F5344CB8AC3E}">
        <p14:creationId xmlns:p14="http://schemas.microsoft.com/office/powerpoint/2010/main" val="1628238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Save your project</a:t>
            </a:r>
          </a:p>
          <a:p>
            <a:pPr marL="0" indent="0">
              <a:buNone/>
            </a:pPr>
            <a:r>
              <a:rPr lang="en-US" sz="1600" dirty="0"/>
              <a:t>Saving your project encapsulates all data and results in a single session file.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A9B2046B-DDC1-411A-8D2B-27C76CDE1224}"/>
              </a:ext>
            </a:extLst>
          </p:cNvPr>
          <p:cNvPicPr>
            <a:picLocks noChangeAspect="1"/>
          </p:cNvPicPr>
          <p:nvPr/>
        </p:nvPicPr>
        <p:blipFill>
          <a:blip r:embed="rId2"/>
          <a:stretch>
            <a:fillRect/>
          </a:stretch>
        </p:blipFill>
        <p:spPr>
          <a:xfrm>
            <a:off x="4777409" y="2308328"/>
            <a:ext cx="1318591" cy="2276587"/>
          </a:xfrm>
          <a:prstGeom prst="rect">
            <a:avLst/>
          </a:prstGeom>
        </p:spPr>
      </p:pic>
      <p:pic>
        <p:nvPicPr>
          <p:cNvPr id="7" name="图片 6">
            <a:extLst>
              <a:ext uri="{FF2B5EF4-FFF2-40B4-BE49-F238E27FC236}">
                <a16:creationId xmlns:a16="http://schemas.microsoft.com/office/drawing/2014/main" id="{D357030E-8539-423F-9C9F-9A1445E87DC3}"/>
              </a:ext>
            </a:extLst>
          </p:cNvPr>
          <p:cNvPicPr>
            <a:picLocks noChangeAspect="1"/>
          </p:cNvPicPr>
          <p:nvPr/>
        </p:nvPicPr>
        <p:blipFill>
          <a:blip r:embed="rId3"/>
          <a:stretch>
            <a:fillRect/>
          </a:stretch>
        </p:blipFill>
        <p:spPr>
          <a:xfrm>
            <a:off x="4777409" y="4778435"/>
            <a:ext cx="2642294" cy="935633"/>
          </a:xfrm>
          <a:prstGeom prst="rect">
            <a:avLst/>
          </a:prstGeom>
        </p:spPr>
      </p:pic>
    </p:spTree>
    <p:extLst>
      <p:ext uri="{BB962C8B-B14F-4D97-AF65-F5344CB8AC3E}">
        <p14:creationId xmlns:p14="http://schemas.microsoft.com/office/powerpoint/2010/main" val="327837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1800" dirty="0"/>
              <a:t> </a:t>
            </a:r>
            <a:r>
              <a:rPr lang="en-US" sz="2800" dirty="0"/>
              <a:t>Conclusion</a:t>
            </a:r>
          </a:p>
          <a:p>
            <a:pPr marL="0" indent="0">
              <a:buNone/>
            </a:pPr>
            <a:r>
              <a:rPr lang="en-US" sz="1600" dirty="0"/>
              <a:t>In this tutorial you learned the basic process to open, visualize, manipulate and render a network file with Gephi.</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Go further: </a:t>
            </a:r>
          </a:p>
          <a:p>
            <a:pPr marL="0" indent="0">
              <a:buNone/>
            </a:pPr>
            <a:r>
              <a:rPr lang="en-US" sz="1600" dirty="0"/>
              <a:t>Gephi website: </a:t>
            </a:r>
            <a:r>
              <a:rPr lang="en-US" sz="1600" dirty="0">
                <a:hlinkClick r:id="rId2"/>
              </a:rPr>
              <a:t>https://gephi.org/</a:t>
            </a:r>
            <a:endParaRPr lang="en-US" sz="1600" dirty="0"/>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1" name="图片 10">
            <a:extLst>
              <a:ext uri="{FF2B5EF4-FFF2-40B4-BE49-F238E27FC236}">
                <a16:creationId xmlns:a16="http://schemas.microsoft.com/office/drawing/2014/main" id="{D671420A-90E4-42B6-A48E-65044D5A5F45}"/>
              </a:ext>
            </a:extLst>
          </p:cNvPr>
          <p:cNvPicPr>
            <a:picLocks noChangeAspect="1"/>
          </p:cNvPicPr>
          <p:nvPr/>
        </p:nvPicPr>
        <p:blipFill>
          <a:blip r:embed="rId3"/>
          <a:stretch>
            <a:fillRect/>
          </a:stretch>
        </p:blipFill>
        <p:spPr>
          <a:xfrm>
            <a:off x="4659088" y="2539093"/>
            <a:ext cx="1959284" cy="2053437"/>
          </a:xfrm>
          <a:prstGeom prst="rect">
            <a:avLst/>
          </a:prstGeom>
        </p:spPr>
      </p:pic>
      <p:pic>
        <p:nvPicPr>
          <p:cNvPr id="13" name="图片 12">
            <a:extLst>
              <a:ext uri="{FF2B5EF4-FFF2-40B4-BE49-F238E27FC236}">
                <a16:creationId xmlns:a16="http://schemas.microsoft.com/office/drawing/2014/main" id="{1A8E3B75-DE97-48F4-A408-8D3FF9D0DCA1}"/>
              </a:ext>
            </a:extLst>
          </p:cNvPr>
          <p:cNvPicPr>
            <a:picLocks noChangeAspect="1"/>
          </p:cNvPicPr>
          <p:nvPr/>
        </p:nvPicPr>
        <p:blipFill>
          <a:blip r:embed="rId4"/>
          <a:stretch>
            <a:fillRect/>
          </a:stretch>
        </p:blipFill>
        <p:spPr>
          <a:xfrm>
            <a:off x="6780680" y="2558618"/>
            <a:ext cx="1867231" cy="2085007"/>
          </a:xfrm>
          <a:prstGeom prst="rect">
            <a:avLst/>
          </a:prstGeom>
        </p:spPr>
      </p:pic>
      <p:pic>
        <p:nvPicPr>
          <p:cNvPr id="15" name="图片 14">
            <a:extLst>
              <a:ext uri="{FF2B5EF4-FFF2-40B4-BE49-F238E27FC236}">
                <a16:creationId xmlns:a16="http://schemas.microsoft.com/office/drawing/2014/main" id="{E9FF80F1-D69C-4D10-90C4-774E5C2D180C}"/>
              </a:ext>
            </a:extLst>
          </p:cNvPr>
          <p:cNvPicPr>
            <a:picLocks noChangeAspect="1"/>
          </p:cNvPicPr>
          <p:nvPr/>
        </p:nvPicPr>
        <p:blipFill>
          <a:blip r:embed="rId5"/>
          <a:stretch>
            <a:fillRect/>
          </a:stretch>
        </p:blipFill>
        <p:spPr>
          <a:xfrm>
            <a:off x="9043770" y="2543378"/>
            <a:ext cx="1611752" cy="2049152"/>
          </a:xfrm>
          <a:prstGeom prst="rect">
            <a:avLst/>
          </a:prstGeom>
        </p:spPr>
      </p:pic>
      <p:cxnSp>
        <p:nvCxnSpPr>
          <p:cNvPr id="5" name="直接箭头连接符 4">
            <a:extLst>
              <a:ext uri="{FF2B5EF4-FFF2-40B4-BE49-F238E27FC236}">
                <a16:creationId xmlns:a16="http://schemas.microsoft.com/office/drawing/2014/main" id="{EF73EE3B-1813-4FC6-860F-6B86F4738B51}"/>
              </a:ext>
            </a:extLst>
          </p:cNvPr>
          <p:cNvCxnSpPr>
            <a:cxnSpLocks/>
            <a:endCxn id="13" idx="1"/>
          </p:cNvCxnSpPr>
          <p:nvPr/>
        </p:nvCxnSpPr>
        <p:spPr>
          <a:xfrm>
            <a:off x="6217920" y="3601121"/>
            <a:ext cx="562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3404F75-6340-4AF4-A9B4-503174F2F3E9}"/>
              </a:ext>
            </a:extLst>
          </p:cNvPr>
          <p:cNvCxnSpPr>
            <a:cxnSpLocks/>
          </p:cNvCxnSpPr>
          <p:nvPr/>
        </p:nvCxnSpPr>
        <p:spPr>
          <a:xfrm>
            <a:off x="8446478" y="3601120"/>
            <a:ext cx="562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2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435F7CC-0B99-A840-93D5-42CFAD0FB83F}"/>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DF9C2A3F-4B27-0F43-B3BA-67F14038085A}"/>
              </a:ext>
            </a:extLst>
          </p:cNvPr>
          <p:cNvSpPr>
            <a:spLocks noGrp="1"/>
          </p:cNvSpPr>
          <p:nvPr>
            <p:ph idx="1"/>
          </p:nvPr>
        </p:nvSpPr>
        <p:spPr>
          <a:xfrm>
            <a:off x="4777409" y="1028702"/>
            <a:ext cx="6273972" cy="4843462"/>
          </a:xfrm>
        </p:spPr>
        <p:txBody>
          <a:bodyPr>
            <a:normAutofit fontScale="70000" lnSpcReduction="20000"/>
          </a:bodyPr>
          <a:lstStyle/>
          <a:p>
            <a:pPr marL="0" indent="0">
              <a:buNone/>
            </a:pPr>
            <a:r>
              <a:rPr lang="en-US" sz="4000" dirty="0"/>
              <a:t>Import Report</a:t>
            </a:r>
          </a:p>
          <a:p>
            <a:pPr marL="0" indent="0">
              <a:buNone/>
            </a:pPr>
            <a:r>
              <a:rPr lang="en-US" sz="1600" dirty="0"/>
              <a:t>When your filed is opened, the report sum up data found and issues.</a:t>
            </a:r>
          </a:p>
          <a:p>
            <a:pPr>
              <a:buFontTx/>
              <a:buChar char="-"/>
            </a:pPr>
            <a:r>
              <a:rPr lang="en-US" sz="1600" dirty="0"/>
              <a:t>Number of nodes </a:t>
            </a:r>
          </a:p>
          <a:p>
            <a:pPr>
              <a:buFontTx/>
              <a:buChar char="-"/>
            </a:pPr>
            <a:r>
              <a:rPr lang="en-US" sz="1600" dirty="0"/>
              <a:t>Number of edges </a:t>
            </a:r>
          </a:p>
          <a:p>
            <a:pPr marL="0" indent="0">
              <a:buNone/>
            </a:pPr>
            <a:r>
              <a:rPr lang="en-US" sz="1600" dirty="0"/>
              <a:t>-   Type of graph</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•Choose to open it in a new workspace, then Click on OK to validate and see the graph</a:t>
            </a:r>
          </a:p>
          <a:p>
            <a:pPr marL="0" indent="0">
              <a:buNone/>
            </a:pPr>
            <a:endParaRPr lang="en-US" sz="1800" dirty="0"/>
          </a:p>
        </p:txBody>
      </p:sp>
      <p:sp>
        <p:nvSpPr>
          <p:cNvPr id="9" name="Title 1">
            <a:extLst>
              <a:ext uri="{FF2B5EF4-FFF2-40B4-BE49-F238E27FC236}">
                <a16:creationId xmlns:a16="http://schemas.microsoft.com/office/drawing/2014/main" id="{216C6FB2-D03D-438E-936E-97A20E1007C4}"/>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3" name="图片 12">
            <a:extLst>
              <a:ext uri="{FF2B5EF4-FFF2-40B4-BE49-F238E27FC236}">
                <a16:creationId xmlns:a16="http://schemas.microsoft.com/office/drawing/2014/main" id="{1C97BE32-B68E-4662-B52E-DB3DE49C4050}"/>
              </a:ext>
            </a:extLst>
          </p:cNvPr>
          <p:cNvPicPr>
            <a:picLocks noChangeAspect="1"/>
          </p:cNvPicPr>
          <p:nvPr/>
        </p:nvPicPr>
        <p:blipFill>
          <a:blip r:embed="rId2"/>
          <a:stretch>
            <a:fillRect/>
          </a:stretch>
        </p:blipFill>
        <p:spPr>
          <a:xfrm>
            <a:off x="4773010" y="2824131"/>
            <a:ext cx="3558190" cy="2450710"/>
          </a:xfrm>
          <a:prstGeom prst="rect">
            <a:avLst/>
          </a:prstGeom>
        </p:spPr>
      </p:pic>
    </p:spTree>
    <p:extLst>
      <p:ext uri="{BB962C8B-B14F-4D97-AF65-F5344CB8AC3E}">
        <p14:creationId xmlns:p14="http://schemas.microsoft.com/office/powerpoint/2010/main" val="152660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435F7CC-0B99-A840-93D5-42CFAD0FB83F}"/>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DF9C2A3F-4B27-0F43-B3BA-67F14038085A}"/>
              </a:ext>
            </a:extLst>
          </p:cNvPr>
          <p:cNvSpPr>
            <a:spLocks noGrp="1"/>
          </p:cNvSpPr>
          <p:nvPr>
            <p:ph idx="1"/>
          </p:nvPr>
        </p:nvSpPr>
        <p:spPr>
          <a:xfrm>
            <a:off x="4777409" y="1028702"/>
            <a:ext cx="6273972" cy="4843462"/>
          </a:xfrm>
        </p:spPr>
        <p:txBody>
          <a:bodyPr>
            <a:normAutofit fontScale="77500" lnSpcReduction="20000"/>
          </a:bodyPr>
          <a:lstStyle/>
          <a:p>
            <a:pPr marL="0" indent="0">
              <a:buNone/>
            </a:pPr>
            <a:r>
              <a:rPr lang="en-US" sz="1800" dirty="0"/>
              <a:t> </a:t>
            </a:r>
            <a:r>
              <a:rPr lang="en-US" sz="3300" dirty="0"/>
              <a:t>You should now see a graph </a:t>
            </a:r>
          </a:p>
          <a:p>
            <a:pPr marL="0" indent="0">
              <a:buNone/>
            </a:pPr>
            <a:r>
              <a:rPr lang="en-US" sz="1600" dirty="0"/>
              <a:t>We imported “Les </a:t>
            </a:r>
            <a:r>
              <a:rPr lang="en-US" sz="1600" dirty="0" err="1"/>
              <a:t>Miserables</a:t>
            </a:r>
            <a:r>
              <a:rPr lang="en-US" sz="1600" dirty="0"/>
              <a:t>” dataset. Coappearance weighted network of characters in the novel “Les </a:t>
            </a:r>
            <a:r>
              <a:rPr lang="en-US" sz="1600" dirty="0" err="1"/>
              <a:t>Miserables</a:t>
            </a:r>
            <a:r>
              <a:rPr lang="en-US" sz="1600" dirty="0"/>
              <a:t>” from Victor Hugo.</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Nodes position is random at first, so you may see a slightly different representation.</a:t>
            </a:r>
          </a:p>
          <a:p>
            <a:pPr marL="0" indent="0">
              <a:buNone/>
            </a:pPr>
            <a:endParaRPr lang="en-US" sz="1800" dirty="0"/>
          </a:p>
        </p:txBody>
      </p:sp>
      <p:sp>
        <p:nvSpPr>
          <p:cNvPr id="9" name="Title 1">
            <a:extLst>
              <a:ext uri="{FF2B5EF4-FFF2-40B4-BE49-F238E27FC236}">
                <a16:creationId xmlns:a16="http://schemas.microsoft.com/office/drawing/2014/main" id="{740F05B9-F5FD-4B88-ADC2-AE81D5164B34}"/>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4716746D-CEF4-4CB5-8699-F7030FD64112}"/>
              </a:ext>
            </a:extLst>
          </p:cNvPr>
          <p:cNvPicPr>
            <a:picLocks noChangeAspect="1"/>
          </p:cNvPicPr>
          <p:nvPr/>
        </p:nvPicPr>
        <p:blipFill>
          <a:blip r:embed="rId2"/>
          <a:stretch>
            <a:fillRect/>
          </a:stretch>
        </p:blipFill>
        <p:spPr>
          <a:xfrm>
            <a:off x="4659088" y="2260278"/>
            <a:ext cx="2974278" cy="2845707"/>
          </a:xfrm>
          <a:prstGeom prst="rect">
            <a:avLst/>
          </a:prstGeom>
        </p:spPr>
      </p:pic>
    </p:spTree>
    <p:extLst>
      <p:ext uri="{BB962C8B-B14F-4D97-AF65-F5344CB8AC3E}">
        <p14:creationId xmlns:p14="http://schemas.microsoft.com/office/powerpoint/2010/main" val="300362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Graph Visualization </a:t>
            </a:r>
          </a:p>
          <a:p>
            <a:r>
              <a:rPr lang="en-US" sz="1600" dirty="0"/>
              <a:t>Use your mouse to move and scale the visualization </a:t>
            </a:r>
          </a:p>
          <a:p>
            <a:pPr>
              <a:buFontTx/>
              <a:buChar char="-"/>
            </a:pPr>
            <a:r>
              <a:rPr lang="en-US" sz="1600" dirty="0"/>
              <a:t>Zoom: Mouse Wheel </a:t>
            </a:r>
          </a:p>
          <a:p>
            <a:pPr>
              <a:buFontTx/>
              <a:buChar char="-"/>
            </a:pPr>
            <a:r>
              <a:rPr lang="en-US" sz="1600" dirty="0"/>
              <a:t>Pan:  Right Mouse Drag</a:t>
            </a:r>
          </a:p>
          <a:p>
            <a:r>
              <a:rPr lang="en-US" sz="1600" dirty="0"/>
              <a:t> Locate the “Edge Thickness” slider on the bottom</a:t>
            </a:r>
          </a:p>
          <a:p>
            <a:pPr marL="0" indent="0">
              <a:buNone/>
            </a:pPr>
            <a:endParaRPr lang="en-US" sz="1600" dirty="0"/>
          </a:p>
          <a:p>
            <a:r>
              <a:rPr lang="en-US" sz="1600" dirty="0"/>
              <a:t>If you loose your graph, reset the position</a:t>
            </a:r>
          </a:p>
          <a:p>
            <a:pPr marL="0" indent="0">
              <a:buNone/>
            </a:pPr>
            <a:endParaRPr lang="en-US" sz="1600" dirty="0"/>
          </a:p>
        </p:txBody>
      </p:sp>
      <p:sp>
        <p:nvSpPr>
          <p:cNvPr id="9" name="Title 1">
            <a:extLst>
              <a:ext uri="{FF2B5EF4-FFF2-40B4-BE49-F238E27FC236}">
                <a16:creationId xmlns:a16="http://schemas.microsoft.com/office/drawing/2014/main" id="{69AC04C3-34B5-4F89-821E-0766B037665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5A4EA72A-DD8F-45D6-A516-D7E1D6F5A868}"/>
              </a:ext>
            </a:extLst>
          </p:cNvPr>
          <p:cNvPicPr>
            <a:picLocks noChangeAspect="1"/>
          </p:cNvPicPr>
          <p:nvPr/>
        </p:nvPicPr>
        <p:blipFill>
          <a:blip r:embed="rId2"/>
          <a:stretch>
            <a:fillRect/>
          </a:stretch>
        </p:blipFill>
        <p:spPr>
          <a:xfrm>
            <a:off x="9802415" y="1296533"/>
            <a:ext cx="2377567" cy="3201987"/>
          </a:xfrm>
          <a:prstGeom prst="rect">
            <a:avLst/>
          </a:prstGeom>
        </p:spPr>
      </p:pic>
      <p:pic>
        <p:nvPicPr>
          <p:cNvPr id="7" name="图片 6">
            <a:extLst>
              <a:ext uri="{FF2B5EF4-FFF2-40B4-BE49-F238E27FC236}">
                <a16:creationId xmlns:a16="http://schemas.microsoft.com/office/drawing/2014/main" id="{7C8A0C3D-68BC-4705-B8B4-ECF8C3548249}"/>
              </a:ext>
            </a:extLst>
          </p:cNvPr>
          <p:cNvPicPr>
            <a:picLocks noChangeAspect="1"/>
          </p:cNvPicPr>
          <p:nvPr/>
        </p:nvPicPr>
        <p:blipFill>
          <a:blip r:embed="rId3"/>
          <a:stretch>
            <a:fillRect/>
          </a:stretch>
        </p:blipFill>
        <p:spPr>
          <a:xfrm>
            <a:off x="4777409" y="3355876"/>
            <a:ext cx="4124508" cy="228729"/>
          </a:xfrm>
          <a:prstGeom prst="rect">
            <a:avLst/>
          </a:prstGeom>
        </p:spPr>
      </p:pic>
      <p:pic>
        <p:nvPicPr>
          <p:cNvPr id="13" name="图片 12">
            <a:extLst>
              <a:ext uri="{FF2B5EF4-FFF2-40B4-BE49-F238E27FC236}">
                <a16:creationId xmlns:a16="http://schemas.microsoft.com/office/drawing/2014/main" id="{313928F9-DD6C-43AF-82D6-6C0DCA0F97D6}"/>
              </a:ext>
            </a:extLst>
          </p:cNvPr>
          <p:cNvPicPr>
            <a:picLocks noChangeAspect="1"/>
          </p:cNvPicPr>
          <p:nvPr/>
        </p:nvPicPr>
        <p:blipFill>
          <a:blip r:embed="rId4"/>
          <a:stretch>
            <a:fillRect/>
          </a:stretch>
        </p:blipFill>
        <p:spPr>
          <a:xfrm>
            <a:off x="4786064" y="4102029"/>
            <a:ext cx="2219325" cy="1809750"/>
          </a:xfrm>
          <a:prstGeom prst="rect">
            <a:avLst/>
          </a:prstGeom>
        </p:spPr>
      </p:pic>
    </p:spTree>
    <p:extLst>
      <p:ext uri="{BB962C8B-B14F-4D97-AF65-F5344CB8AC3E}">
        <p14:creationId xmlns:p14="http://schemas.microsoft.com/office/powerpoint/2010/main" val="85774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dirty="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87867"/>
            <a:ext cx="6273972" cy="4843462"/>
          </a:xfrm>
        </p:spPr>
        <p:txBody>
          <a:bodyPr>
            <a:normAutofit/>
          </a:bodyPr>
          <a:lstStyle/>
          <a:p>
            <a:pPr marL="0" indent="0">
              <a:buNone/>
            </a:pPr>
            <a:r>
              <a:rPr lang="en-US" sz="2800" dirty="0"/>
              <a:t>Layout the graph</a:t>
            </a:r>
          </a:p>
          <a:p>
            <a:pPr marL="0" indent="0">
              <a:buNone/>
            </a:pPr>
            <a:r>
              <a:rPr lang="en-US" sz="1600" dirty="0"/>
              <a:t>Layout algorithms sets the graph shape, it is the most essential action.</a:t>
            </a:r>
          </a:p>
          <a:p>
            <a:pPr marL="0" indent="0">
              <a:buNone/>
            </a:pPr>
            <a:r>
              <a:rPr lang="en-US" sz="1600" dirty="0"/>
              <a:t>• Locate the  Layout module, on the left panel. </a:t>
            </a:r>
          </a:p>
          <a:p>
            <a:pPr marL="0" indent="0">
              <a:buNone/>
            </a:pPr>
            <a:r>
              <a:rPr lang="en-US" altLang="zh-CN" sz="1600" dirty="0"/>
              <a:t>• Choose “Force Atlas”</a:t>
            </a:r>
          </a:p>
          <a:p>
            <a:pPr marL="0" indent="0">
              <a:buNone/>
            </a:pPr>
            <a:r>
              <a:rPr lang="en-US" altLang="zh-CN" sz="1600" dirty="0"/>
              <a:t>      You can see the layout properties below, leave default values.</a:t>
            </a:r>
          </a:p>
          <a:p>
            <a:pPr marL="0" indent="0">
              <a:buNone/>
            </a:pPr>
            <a:r>
              <a:rPr lang="en-US" altLang="zh-CN" sz="1600" dirty="0"/>
              <a:t>• Click on            to launch the algorithm</a:t>
            </a:r>
          </a:p>
          <a:p>
            <a:pPr marL="0" indent="0">
              <a:buNone/>
            </a:pPr>
            <a:endParaRPr lang="en-US" altLang="zh-CN" sz="1800" dirty="0"/>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18709B1B-5BF4-4ACB-A96C-6208E44474FD}"/>
              </a:ext>
            </a:extLst>
          </p:cNvPr>
          <p:cNvSpPr txBox="1">
            <a:spLocks/>
          </p:cNvSpPr>
          <p:nvPr/>
        </p:nvSpPr>
        <p:spPr>
          <a:xfrm>
            <a:off x="400991" y="248125"/>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9A1CACD8-CF8B-4EA6-974D-1DC1A019A5F8}"/>
              </a:ext>
            </a:extLst>
          </p:cNvPr>
          <p:cNvPicPr>
            <a:picLocks noChangeAspect="1"/>
          </p:cNvPicPr>
          <p:nvPr/>
        </p:nvPicPr>
        <p:blipFill>
          <a:blip r:embed="rId2"/>
          <a:stretch>
            <a:fillRect/>
          </a:stretch>
        </p:blipFill>
        <p:spPr>
          <a:xfrm>
            <a:off x="4719981" y="3821819"/>
            <a:ext cx="1962375" cy="2557463"/>
          </a:xfrm>
          <a:prstGeom prst="rect">
            <a:avLst/>
          </a:prstGeom>
        </p:spPr>
      </p:pic>
      <p:pic>
        <p:nvPicPr>
          <p:cNvPr id="7" name="图片 6">
            <a:extLst>
              <a:ext uri="{FF2B5EF4-FFF2-40B4-BE49-F238E27FC236}">
                <a16:creationId xmlns:a16="http://schemas.microsoft.com/office/drawing/2014/main" id="{CACCE845-AB0C-4610-87D8-A382CD9F644A}"/>
              </a:ext>
            </a:extLst>
          </p:cNvPr>
          <p:cNvPicPr>
            <a:picLocks noChangeAspect="1"/>
          </p:cNvPicPr>
          <p:nvPr/>
        </p:nvPicPr>
        <p:blipFill>
          <a:blip r:embed="rId3"/>
          <a:stretch>
            <a:fillRect/>
          </a:stretch>
        </p:blipFill>
        <p:spPr>
          <a:xfrm>
            <a:off x="7096012" y="3755359"/>
            <a:ext cx="1927052" cy="2557463"/>
          </a:xfrm>
          <a:prstGeom prst="rect">
            <a:avLst/>
          </a:prstGeom>
        </p:spPr>
      </p:pic>
      <p:sp>
        <p:nvSpPr>
          <p:cNvPr id="11" name="矩形 10">
            <a:extLst>
              <a:ext uri="{FF2B5EF4-FFF2-40B4-BE49-F238E27FC236}">
                <a16:creationId xmlns:a16="http://schemas.microsoft.com/office/drawing/2014/main" id="{2299B23A-24B7-4000-A9FA-6FD918834E98}"/>
              </a:ext>
            </a:extLst>
          </p:cNvPr>
          <p:cNvSpPr/>
          <p:nvPr/>
        </p:nvSpPr>
        <p:spPr>
          <a:xfrm>
            <a:off x="8531454" y="4864813"/>
            <a:ext cx="1805302" cy="338554"/>
          </a:xfrm>
          <a:prstGeom prst="rect">
            <a:avLst/>
          </a:prstGeom>
          <a:noFill/>
        </p:spPr>
        <p:txBody>
          <a:bodyPr wrap="none" lIns="91440" tIns="45720" rIns="91440" bIns="45720">
            <a:spAutoFit/>
          </a:bodyPr>
          <a:lstStyle/>
          <a:p>
            <a:pPr algn="ctr"/>
            <a:r>
              <a:rPr lang="en-US" altLang="zh-CN" sz="1600" b="0" cap="none" spc="0" dirty="0">
                <a:ln w="0"/>
                <a:solidFill>
                  <a:srgbClr val="FF0000"/>
                </a:solidFill>
              </a:rPr>
              <a:t>Layout Properties</a:t>
            </a:r>
            <a:endParaRPr lang="zh-CN" altLang="en-US" sz="1600" b="0" cap="none" spc="0" dirty="0">
              <a:ln w="0"/>
              <a:solidFill>
                <a:srgbClr val="FF0000"/>
              </a:solidFill>
            </a:endParaRPr>
          </a:p>
        </p:txBody>
      </p:sp>
      <p:sp>
        <p:nvSpPr>
          <p:cNvPr id="13" name="矩形: 圆角 12">
            <a:extLst>
              <a:ext uri="{FF2B5EF4-FFF2-40B4-BE49-F238E27FC236}">
                <a16:creationId xmlns:a16="http://schemas.microsoft.com/office/drawing/2014/main" id="{923666B1-2185-4E5E-B807-379C94CA5D95}"/>
              </a:ext>
            </a:extLst>
          </p:cNvPr>
          <p:cNvSpPr/>
          <p:nvPr/>
        </p:nvSpPr>
        <p:spPr>
          <a:xfrm>
            <a:off x="7096012" y="4491958"/>
            <a:ext cx="1927052" cy="108426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BD855154-2ACC-47E8-8466-8FFC1994F47B}"/>
              </a:ext>
            </a:extLst>
          </p:cNvPr>
          <p:cNvPicPr>
            <a:picLocks noChangeAspect="1"/>
          </p:cNvPicPr>
          <p:nvPr/>
        </p:nvPicPr>
        <p:blipFill>
          <a:blip r:embed="rId4"/>
          <a:stretch>
            <a:fillRect/>
          </a:stretch>
        </p:blipFill>
        <p:spPr>
          <a:xfrm>
            <a:off x="5740400" y="3470239"/>
            <a:ext cx="494168" cy="185314"/>
          </a:xfrm>
          <a:prstGeom prst="rect">
            <a:avLst/>
          </a:prstGeom>
        </p:spPr>
      </p:pic>
    </p:spTree>
    <p:extLst>
      <p:ext uri="{BB962C8B-B14F-4D97-AF65-F5344CB8AC3E}">
        <p14:creationId xmlns:p14="http://schemas.microsoft.com/office/powerpoint/2010/main" val="64795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5460998"/>
          </a:xfrm>
        </p:spPr>
        <p:txBody>
          <a:bodyPr>
            <a:normAutofit/>
          </a:bodyPr>
          <a:lstStyle/>
          <a:p>
            <a:pPr marL="0" indent="0">
              <a:buNone/>
            </a:pPr>
            <a:r>
              <a:rPr lang="en-US" sz="2800" dirty="0"/>
              <a:t>Control the layout </a:t>
            </a:r>
          </a:p>
          <a:p>
            <a:pPr marL="0" indent="0">
              <a:buNone/>
            </a:pPr>
            <a:r>
              <a:rPr lang="en-US" sz="1600" dirty="0"/>
              <a:t>The purpose of Layout Properties is to let you control the algorithm in order to make a aesthetically pleasing representation.</a:t>
            </a:r>
          </a:p>
          <a:p>
            <a:r>
              <a:rPr lang="en-US" sz="1600" dirty="0"/>
              <a:t>Set the “Repulsion streng</a:t>
            </a:r>
            <a:r>
              <a:rPr lang="en-US" altLang="zh-CN" sz="1600" dirty="0"/>
              <a:t>t</a:t>
            </a:r>
            <a:r>
              <a:rPr lang="en-US" sz="1600" dirty="0"/>
              <a:t>h” at 10000 to expand the graph.</a:t>
            </a:r>
          </a:p>
          <a:p>
            <a:r>
              <a:rPr lang="en-US" sz="1600" dirty="0"/>
              <a:t>Type “Enter” to validate the changed value.</a:t>
            </a:r>
          </a:p>
          <a:p>
            <a:pPr marL="0" indent="0">
              <a:buNone/>
            </a:pPr>
            <a:endParaRPr lang="en-US" sz="1600" dirty="0"/>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r>
              <a:rPr lang="en-US" sz="1600" dirty="0"/>
              <a:t>     </a:t>
            </a:r>
          </a:p>
          <a:p>
            <a:pPr marL="0" indent="0">
              <a:buNone/>
            </a:pPr>
            <a:r>
              <a:rPr lang="en-US" sz="1600" dirty="0"/>
              <a:t>• And now             the algorithm. </a:t>
            </a:r>
          </a:p>
        </p:txBody>
      </p:sp>
      <p:sp>
        <p:nvSpPr>
          <p:cNvPr id="9" name="Title 1">
            <a:extLst>
              <a:ext uri="{FF2B5EF4-FFF2-40B4-BE49-F238E27FC236}">
                <a16:creationId xmlns:a16="http://schemas.microsoft.com/office/drawing/2014/main" id="{F0A04453-9B6C-4D4A-9D3F-DB4480507ED1}"/>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7" name="图片 6">
            <a:extLst>
              <a:ext uri="{FF2B5EF4-FFF2-40B4-BE49-F238E27FC236}">
                <a16:creationId xmlns:a16="http://schemas.microsoft.com/office/drawing/2014/main" id="{964A2303-6923-4F62-9A0C-F0146DF63313}"/>
              </a:ext>
            </a:extLst>
          </p:cNvPr>
          <p:cNvPicPr>
            <a:picLocks noChangeAspect="1"/>
          </p:cNvPicPr>
          <p:nvPr/>
        </p:nvPicPr>
        <p:blipFill>
          <a:blip r:embed="rId2"/>
          <a:stretch>
            <a:fillRect/>
          </a:stretch>
        </p:blipFill>
        <p:spPr>
          <a:xfrm>
            <a:off x="4776912" y="3252044"/>
            <a:ext cx="1959448" cy="2305233"/>
          </a:xfrm>
          <a:prstGeom prst="rect">
            <a:avLst/>
          </a:prstGeom>
        </p:spPr>
      </p:pic>
      <p:pic>
        <p:nvPicPr>
          <p:cNvPr id="13" name="图片 12">
            <a:extLst>
              <a:ext uri="{FF2B5EF4-FFF2-40B4-BE49-F238E27FC236}">
                <a16:creationId xmlns:a16="http://schemas.microsoft.com/office/drawing/2014/main" id="{86378E7F-1511-4F54-8CA7-BDDA21C9AAF1}"/>
              </a:ext>
            </a:extLst>
          </p:cNvPr>
          <p:cNvPicPr>
            <a:picLocks noChangeAspect="1"/>
          </p:cNvPicPr>
          <p:nvPr/>
        </p:nvPicPr>
        <p:blipFill>
          <a:blip r:embed="rId3"/>
          <a:stretch>
            <a:fillRect/>
          </a:stretch>
        </p:blipFill>
        <p:spPr>
          <a:xfrm>
            <a:off x="5789613" y="5804367"/>
            <a:ext cx="573088" cy="164861"/>
          </a:xfrm>
          <a:prstGeom prst="rect">
            <a:avLst/>
          </a:prstGeom>
        </p:spPr>
      </p:pic>
    </p:spTree>
    <p:extLst>
      <p:ext uri="{BB962C8B-B14F-4D97-AF65-F5344CB8AC3E}">
        <p14:creationId xmlns:p14="http://schemas.microsoft.com/office/powerpoint/2010/main" val="65631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1800" dirty="0"/>
              <a:t>You should now see a </a:t>
            </a:r>
            <a:r>
              <a:rPr lang="en-US" sz="1800" dirty="0" err="1"/>
              <a:t>layouted</a:t>
            </a:r>
            <a:r>
              <a:rPr lang="en-US" sz="1800" dirty="0"/>
              <a:t> graph</a:t>
            </a:r>
          </a:p>
          <a:p>
            <a:pPr marL="0" indent="0">
              <a:buNone/>
            </a:pPr>
            <a:endParaRPr lang="en-US" sz="1800" dirty="0"/>
          </a:p>
        </p:txBody>
      </p:sp>
      <p:sp>
        <p:nvSpPr>
          <p:cNvPr id="9" name="Title 1">
            <a:extLst>
              <a:ext uri="{FF2B5EF4-FFF2-40B4-BE49-F238E27FC236}">
                <a16:creationId xmlns:a16="http://schemas.microsoft.com/office/drawing/2014/main" id="{1369291B-277A-47E6-8873-7A06AFE255D3}"/>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B0F9D320-3F43-4ACF-A27F-3511ECFAEB2C}"/>
              </a:ext>
            </a:extLst>
          </p:cNvPr>
          <p:cNvPicPr>
            <a:picLocks noChangeAspect="1"/>
          </p:cNvPicPr>
          <p:nvPr/>
        </p:nvPicPr>
        <p:blipFill>
          <a:blip r:embed="rId2"/>
          <a:stretch>
            <a:fillRect/>
          </a:stretch>
        </p:blipFill>
        <p:spPr>
          <a:xfrm>
            <a:off x="4781149" y="1469361"/>
            <a:ext cx="4621381" cy="4843461"/>
          </a:xfrm>
          <a:prstGeom prst="rect">
            <a:avLst/>
          </a:prstGeom>
        </p:spPr>
      </p:pic>
    </p:spTree>
    <p:extLst>
      <p:ext uri="{BB962C8B-B14F-4D97-AF65-F5344CB8AC3E}">
        <p14:creationId xmlns:p14="http://schemas.microsoft.com/office/powerpoint/2010/main" val="3885317682"/>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0392D"/>
      </a:dk2>
      <a:lt2>
        <a:srgbClr val="E8E2E2"/>
      </a:lt2>
      <a:accent1>
        <a:srgbClr val="80A9A7"/>
      </a:accent1>
      <a:accent2>
        <a:srgbClr val="75AB92"/>
      </a:accent2>
      <a:accent3>
        <a:srgbClr val="81AC87"/>
      </a:accent3>
      <a:accent4>
        <a:srgbClr val="86AC76"/>
      </a:accent4>
      <a:accent5>
        <a:srgbClr val="9AA67D"/>
      </a:accent5>
      <a:accent6>
        <a:srgbClr val="A9A273"/>
      </a:accent6>
      <a:hlink>
        <a:srgbClr val="AE696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{BF2B34EC-90B6-5D40-AB97-25E37EE6CA2C}tf16401378</Template>
  <TotalTime>861</TotalTime>
  <Words>3101</Words>
  <Application>Microsoft Office PowerPoint</Application>
  <PresentationFormat>宽屏</PresentationFormat>
  <Paragraphs>261</Paragraphs>
  <Slides>31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TrebuchetMS</vt:lpstr>
      <vt:lpstr>Arial</vt:lpstr>
      <vt:lpstr>Avenir Next LT Pro</vt:lpstr>
      <vt:lpstr>GradientRiseVTI</vt:lpstr>
      <vt:lpstr>Tutorial Quick Start  * Introduction * import file * Visualization * Layout * Ranking (color) * Metrics * Ranking (size) * Layout again * Show labels * Community-detection * Partition * Filter * Preview * Export * Save * Conclusion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rong</dc:creator>
  <cp:lastModifiedBy>hu rong</cp:lastModifiedBy>
  <cp:revision>41</cp:revision>
  <dcterms:created xsi:type="dcterms:W3CDTF">2021-03-03T23:58:17Z</dcterms:created>
  <dcterms:modified xsi:type="dcterms:W3CDTF">2022-03-01T03:23:42Z</dcterms:modified>
</cp:coreProperties>
</file>