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5"/>
  </p:notesMasterIdLst>
  <p:sldIdLst>
    <p:sldId id="256" r:id="rId2"/>
    <p:sldId id="260" r:id="rId3"/>
    <p:sldId id="257" r:id="rId4"/>
    <p:sldId id="271" r:id="rId5"/>
    <p:sldId id="272" r:id="rId6"/>
    <p:sldId id="275" r:id="rId7"/>
    <p:sldId id="273" r:id="rId8"/>
    <p:sldId id="276" r:id="rId9"/>
    <p:sldId id="274" r:id="rId10"/>
    <p:sldId id="277" r:id="rId11"/>
    <p:sldId id="278" r:id="rId12"/>
    <p:sldId id="279" r:id="rId13"/>
    <p:sldId id="268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B0E7"/>
    <a:srgbClr val="018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>
      <p:cViewPr varScale="1">
        <p:scale>
          <a:sx n="59" d="100"/>
          <a:sy n="59" d="100"/>
        </p:scale>
        <p:origin x="126" y="222"/>
      </p:cViewPr>
      <p:guideLst>
        <p:guide orient="horz" pos="323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AB369-9DF5-4D7C-B786-077A14EAA47D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D0507-F331-4E28-9EF1-0CDC8CEE8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143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1051" y="804773"/>
            <a:ext cx="8284511" cy="40224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8600" b="0" kern="0" spc="300">
                <a:solidFill>
                  <a:srgbClr val="000000"/>
                </a:solidFill>
                <a:latin typeface="Gmarket Sans Bold"/>
                <a:cs typeface="Gmarket Sans Bold"/>
              </a:rPr>
              <a:t>개인</a:t>
            </a:r>
          </a:p>
          <a:p>
            <a:pPr lvl="0">
              <a:defRPr/>
            </a:pPr>
            <a:r>
              <a:rPr lang="ko-KR" altLang="en-US" sz="8600" b="0" kern="0" spc="300">
                <a:solidFill>
                  <a:srgbClr val="0181D8"/>
                </a:solidFill>
                <a:latin typeface="Gmarket Sans Bold"/>
                <a:cs typeface="Gmarket Sans Bold"/>
              </a:rPr>
              <a:t>프로젝트</a:t>
            </a:r>
          </a:p>
          <a:p>
            <a:pPr lvl="0">
              <a:defRPr/>
            </a:pPr>
            <a:r>
              <a:rPr lang="ko-KR" altLang="en-US" sz="8600" b="0" kern="0" spc="300">
                <a:solidFill>
                  <a:srgbClr val="000000"/>
                </a:solidFill>
                <a:latin typeface="Gmarket Sans Bold"/>
                <a:cs typeface="Gmarket Sans Bold"/>
              </a:rPr>
              <a:t>발표</a:t>
            </a:r>
          </a:p>
        </p:txBody>
      </p:sp>
      <p:sp>
        <p:nvSpPr>
          <p:cNvPr id="3" name="Object 3"/>
          <p:cNvSpPr txBox="1"/>
          <p:nvPr/>
        </p:nvSpPr>
        <p:spPr>
          <a:xfrm rot="5400000">
            <a:off x="12885688" y="4983480"/>
            <a:ext cx="8988160" cy="3200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1500" b="1">
                <a:solidFill>
                  <a:srgbClr val="000000"/>
                </a:solidFill>
                <a:latin typeface="Gmarket Sans Light"/>
                <a:cs typeface="Gmarket Sans Light"/>
              </a:rPr>
              <a:t>PLEASE ENTER YOUR TEXT</a:t>
            </a:r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955609" y="9088756"/>
            <a:ext cx="8988158" cy="322298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lvl="0">
              <a:defRPr/>
            </a:pPr>
            <a:r>
              <a:rPr lang="en-US" altLang="ko-KR" sz="1500">
                <a:solidFill>
                  <a:srgbClr val="000000"/>
                </a:solidFill>
                <a:latin typeface="S-Core Dream 2 ExtraLight"/>
                <a:cs typeface="S-Core Dream 2 ExtraLight"/>
              </a:rPr>
              <a:t>Full Stack(</a:t>
            </a:r>
            <a:r>
              <a:rPr lang="ko-KR" altLang="en-US" sz="1500">
                <a:solidFill>
                  <a:srgbClr val="000000"/>
                </a:solidFill>
                <a:latin typeface="S-Core Dream 2 ExtraLight"/>
                <a:cs typeface="S-Core Dream 2 ExtraLight"/>
              </a:rPr>
              <a:t>풀스텍</a:t>
            </a:r>
            <a:r>
              <a:rPr lang="en-US" altLang="ko-KR" sz="1500">
                <a:solidFill>
                  <a:srgbClr val="000000"/>
                </a:solidFill>
                <a:latin typeface="S-Core Dream 2 ExtraLight"/>
                <a:cs typeface="S-Core Dream 2 ExtraLight"/>
              </a:rPr>
              <a:t>)</a:t>
            </a:r>
            <a:r>
              <a:rPr lang="ko-KR" altLang="en-US" sz="1500">
                <a:solidFill>
                  <a:srgbClr val="000000"/>
                </a:solidFill>
                <a:latin typeface="S-Core Dream 2 ExtraLight"/>
                <a:cs typeface="S-Core Dream 2 ExtraLight"/>
              </a:rPr>
              <a:t> 웹 개발자</a:t>
            </a:r>
            <a:r>
              <a:rPr lang="en-US" altLang="ko-KR" sz="1500">
                <a:solidFill>
                  <a:srgbClr val="000000"/>
                </a:solidFill>
                <a:latin typeface="S-Core Dream 2 ExtraLight"/>
                <a:cs typeface="S-Core Dream 2 ExtraLight"/>
              </a:rPr>
              <a:t>(JAVA, React &amp; Node.js) </a:t>
            </a:r>
            <a:r>
              <a:rPr lang="ko-KR" altLang="en-US" sz="1500">
                <a:solidFill>
                  <a:srgbClr val="000000"/>
                </a:solidFill>
                <a:latin typeface="S-Core Dream 2 ExtraLight"/>
                <a:cs typeface="S-Core Dream 2 ExtraLight"/>
              </a:rPr>
              <a:t>과정 김훈</a:t>
            </a:r>
          </a:p>
        </p:txBody>
      </p:sp>
      <p:sp>
        <p:nvSpPr>
          <p:cNvPr id="1008" name="Object 6"/>
          <p:cNvSpPr txBox="1"/>
          <p:nvPr/>
        </p:nvSpPr>
        <p:spPr>
          <a:xfrm>
            <a:off x="917960" y="5722676"/>
            <a:ext cx="8077200" cy="82355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4800" dirty="0">
                <a:solidFill>
                  <a:srgbClr val="000000"/>
                </a:solidFill>
                <a:latin typeface="S-Core Dream 3 Light"/>
                <a:cs typeface="S-Core Dream 3 Light"/>
              </a:rPr>
              <a:t>Must - Eat</a:t>
            </a:r>
          </a:p>
        </p:txBody>
      </p:sp>
      <p:grpSp>
        <p:nvGrpSpPr>
          <p:cNvPr id="1009" name="그룹 1002"/>
          <p:cNvGrpSpPr/>
          <p:nvPr/>
        </p:nvGrpSpPr>
        <p:grpSpPr>
          <a:xfrm>
            <a:off x="1304724" y="7883654"/>
            <a:ext cx="4180952" cy="36571"/>
            <a:chOff x="1609524" y="4841229"/>
            <a:chExt cx="4180952" cy="36571"/>
          </a:xfrm>
        </p:grpSpPr>
        <p:pic>
          <p:nvPicPr>
            <p:cNvPr id="1010" name="Object 8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1609524" y="4841229"/>
              <a:ext cx="4180952" cy="36571"/>
            </a:xfrm>
            <a:prstGeom prst="rect">
              <a:avLst/>
            </a:prstGeom>
          </p:spPr>
        </p:pic>
      </p:grpSp>
      <p:sp>
        <p:nvSpPr>
          <p:cNvPr id="1011" name="Object 11"/>
          <p:cNvSpPr txBox="1"/>
          <p:nvPr/>
        </p:nvSpPr>
        <p:spPr>
          <a:xfrm>
            <a:off x="2514600" y="7614475"/>
            <a:ext cx="4176526" cy="41905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altLang="ko-KR" sz="2200">
                <a:solidFill>
                  <a:srgbClr val="000000"/>
                </a:solidFill>
                <a:latin typeface="S-Core Dream 3 Light"/>
                <a:cs typeface="S-Core Dream 3 Light"/>
              </a:rPr>
              <a:t>Do Eat!</a:t>
            </a:r>
          </a:p>
        </p:txBody>
      </p:sp>
      <p:pic>
        <p:nvPicPr>
          <p:cNvPr id="1012" name="Object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0800000">
            <a:off x="380999" y="7119125"/>
            <a:ext cx="1140896" cy="1243372"/>
          </a:xfrm>
          <a:prstGeom prst="rect">
            <a:avLst/>
          </a:prstGeom>
        </p:spPr>
      </p:pic>
      <p:pic>
        <p:nvPicPr>
          <p:cNvPr id="1002" name="그림 100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924800" y="1943100"/>
            <a:ext cx="8761395" cy="6934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5400000">
            <a:off x="12885688" y="4981274"/>
            <a:ext cx="89881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Gmarket Sans Light" pitchFamily="34" charset="0"/>
              </a:rPr>
              <a:t>MUST - EAT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CBBE-F1AF-472D-BAD3-B9FD25F1540D}"/>
              </a:ext>
            </a:extLst>
          </p:cNvPr>
          <p:cNvSpPr txBox="1"/>
          <p:nvPr/>
        </p:nvSpPr>
        <p:spPr>
          <a:xfrm>
            <a:off x="746650" y="648777"/>
            <a:ext cx="973575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7. 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순차 다이어그램 </a:t>
            </a:r>
            <a:r>
              <a:rPr lang="en-US" altLang="ko-KR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(Sequence Diagram)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116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5400000">
            <a:off x="12885688" y="4981274"/>
            <a:ext cx="89881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Gmarket Sans Light" pitchFamily="34" charset="0"/>
              </a:rPr>
              <a:t>MUST - EAT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CBBE-F1AF-472D-BAD3-B9FD25F1540D}"/>
              </a:ext>
            </a:extLst>
          </p:cNvPr>
          <p:cNvSpPr txBox="1"/>
          <p:nvPr/>
        </p:nvSpPr>
        <p:spPr>
          <a:xfrm>
            <a:off x="746650" y="648777"/>
            <a:ext cx="973575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8. 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기능정의서 및 설계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973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5400000">
            <a:off x="12885688" y="4981274"/>
            <a:ext cx="89881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Gmarket Sans Light" pitchFamily="34" charset="0"/>
              </a:rPr>
              <a:t>MUST - EAT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CBBE-F1AF-472D-BAD3-B9FD25F1540D}"/>
              </a:ext>
            </a:extLst>
          </p:cNvPr>
          <p:cNvSpPr txBox="1"/>
          <p:nvPr/>
        </p:nvSpPr>
        <p:spPr>
          <a:xfrm>
            <a:off x="746650" y="648777"/>
            <a:ext cx="973575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9.</a:t>
            </a:r>
            <a:r>
              <a:rPr 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 DB 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설계 </a:t>
            </a:r>
            <a:r>
              <a:rPr lang="en-US" altLang="ko-KR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(ERD)</a:t>
            </a:r>
            <a:endParaRPr 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50" y="1670846"/>
            <a:ext cx="14872953" cy="796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49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1051" y="863422"/>
            <a:ext cx="10016995" cy="4376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600" kern="0" spc="2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YEARLY</a:t>
            </a:r>
          </a:p>
          <a:p>
            <a:r>
              <a:rPr lang="en-US" sz="5600" kern="0" spc="200" dirty="0">
                <a:solidFill>
                  <a:srgbClr val="0181D8"/>
                </a:solidFill>
                <a:latin typeface="Gmarket Sans Bold" pitchFamily="34" charset="0"/>
                <a:cs typeface="Gmarket Sans Bold" pitchFamily="34" charset="0"/>
              </a:rPr>
              <a:t>GROWTH</a:t>
            </a:r>
          </a:p>
          <a:p>
            <a:r>
              <a:rPr lang="en-US" sz="5600" kern="0" spc="2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HIGHLIGHTS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955609" y="6592099"/>
            <a:ext cx="8988158" cy="2864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세부사항을 입력해주세요</a:t>
            </a:r>
          </a:p>
          <a:p>
            <a:r>
              <a:rPr lang="en-US" sz="1600" b="1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폰트는 G마켓 산스 LIGHT에 볼드효과를</a:t>
            </a:r>
          </a:p>
          <a:p>
            <a:r>
              <a:rPr lang="en-US" sz="1600" b="1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주었습니다. 폰트 사이즈는 15입니다.</a:t>
            </a:r>
          </a:p>
          <a:p>
            <a:r>
              <a:rPr lang="en-US" sz="1600" b="1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글줄은 4줄에서 6줄을 적어주시면</a:t>
            </a:r>
          </a:p>
          <a:p>
            <a:r>
              <a:rPr lang="en-US" sz="1600" b="1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가장 안정적으로 보입니다.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3933333" y="5133882"/>
            <a:ext cx="10419048" cy="151285"/>
            <a:chOff x="3933333" y="5133882"/>
            <a:chExt cx="10419048" cy="1512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3933333" y="5133882"/>
              <a:ext cx="10419048" cy="1512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62523" y="1856372"/>
            <a:ext cx="160669" cy="160669"/>
            <a:chOff x="9062523" y="1856372"/>
            <a:chExt cx="160669" cy="16066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62523" y="1856372"/>
              <a:ext cx="160669" cy="16066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062523" y="4530592"/>
            <a:ext cx="160669" cy="160669"/>
            <a:chOff x="9062523" y="4530592"/>
            <a:chExt cx="160669" cy="16066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62523" y="4530592"/>
              <a:ext cx="160669" cy="16066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062523" y="7204813"/>
            <a:ext cx="160669" cy="160669"/>
            <a:chOff x="9062523" y="7204813"/>
            <a:chExt cx="160669" cy="16066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62523" y="7204813"/>
              <a:ext cx="160669" cy="16066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863202" y="7811734"/>
            <a:ext cx="3474988" cy="119997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4500" kern="0" spc="7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12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9530436" y="1695239"/>
            <a:ext cx="1675775" cy="799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1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2018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9530436" y="4322233"/>
            <a:ext cx="1704347" cy="799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1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2019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9530436" y="7055592"/>
            <a:ext cx="1847204" cy="799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100" dirty="0">
                <a:solidFill>
                  <a:srgbClr val="0181D8"/>
                </a:solidFill>
                <a:latin typeface="Gmarket Sans Bold" pitchFamily="34" charset="0"/>
                <a:cs typeface="Gmarket Sans Bold" pitchFamily="34" charset="0"/>
              </a:rPr>
              <a:t>2020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0953025" y="1719048"/>
            <a:ext cx="8988158" cy="21142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b="1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세부사항을 입력해주세요</a:t>
            </a:r>
          </a:p>
          <a:p>
            <a:r>
              <a:rPr lang="en-US" sz="1500" b="1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폰트는 G마켓 산스 LIGHT에 볼드효과를</a:t>
            </a:r>
          </a:p>
          <a:p>
            <a:r>
              <a:rPr lang="en-US" sz="1500" b="1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주었습니다. 폰트 사이즈는 15입니다.</a:t>
            </a:r>
          </a:p>
          <a:p>
            <a:r>
              <a:rPr lang="en-US" sz="1500" b="1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글줄은 2줄에서 3줄을 적어주시면 가장 안정적으로 보입니다.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10953025" y="4399225"/>
            <a:ext cx="8988158" cy="21142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b="1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세부사항을 입력해주세요</a:t>
            </a:r>
          </a:p>
          <a:p>
            <a:r>
              <a:rPr lang="en-US" sz="1500" b="1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폰트는 G마켓 산스 LIGHT에 볼드효과를</a:t>
            </a:r>
          </a:p>
          <a:p>
            <a:r>
              <a:rPr lang="en-US" sz="1500" b="1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주었습니다. 폰트 사이즈는 15입니다.</a:t>
            </a:r>
          </a:p>
          <a:p>
            <a:r>
              <a:rPr lang="en-US" sz="1500" b="1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글줄은 2줄에서 3줄을 적어주시면 가장 안정적으로 보입니다.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10953025" y="7079401"/>
            <a:ext cx="8988158" cy="21142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b="1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세부사항을 입력해주세요</a:t>
            </a:r>
          </a:p>
          <a:p>
            <a:r>
              <a:rPr lang="en-US" sz="1500" b="1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폰트는 G마켓 산스 LIGHT에 볼드효과를</a:t>
            </a:r>
          </a:p>
          <a:p>
            <a:r>
              <a:rPr lang="en-US" sz="1500" b="1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주었습니다. 폰트 사이즈는 15입니다.</a:t>
            </a:r>
          </a:p>
          <a:p>
            <a:r>
              <a:rPr lang="en-US" sz="1500" b="1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글줄은 2줄에서 3줄을 적어주시면 가장 안정적으로 보입니다.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4995" y="3785259"/>
            <a:ext cx="19479527" cy="5212011"/>
            <a:chOff x="-494995" y="3785259"/>
            <a:chExt cx="19479527" cy="52120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94995" y="3785259"/>
              <a:ext cx="19479527" cy="521201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14400" y="902178"/>
            <a:ext cx="18840036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 spc="2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INDEX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907188" y="5448125"/>
            <a:ext cx="4869882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00" b="1" kern="0" spc="100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계획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3140422" y="5448125"/>
            <a:ext cx="486988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800" b="1" dirty="0">
                <a:solidFill>
                  <a:schemeClr val="bg1"/>
                </a:solidFill>
                <a:latin typeface="+mn-ea"/>
              </a:rPr>
              <a:t>구현 및 테스트</a:t>
            </a:r>
            <a:endParaRPr lang="en-US" altLang="ko-KR" sz="1800" b="1" dirty="0">
              <a:solidFill>
                <a:schemeClr val="bg1"/>
              </a:solidFill>
              <a:latin typeface="+mn-ea"/>
            </a:endParaRPr>
          </a:p>
          <a:p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553961" y="6032201"/>
            <a:ext cx="5974509" cy="180645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개발환경 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개발 리소스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작업분할 구조도 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(WBS)</a:t>
            </a: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작업일정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04008" y="5996957"/>
            <a:ext cx="5974509" cy="224965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252000" lvl="1">
              <a:lnSpc>
                <a:spcPct val="180000"/>
              </a:lnSpc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5.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요구사항 분석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6. </a:t>
            </a:r>
            <a:r>
              <a:rPr lang="ko-KR" altLang="en-US" sz="1600" b="1" dirty="0" err="1">
                <a:solidFill>
                  <a:schemeClr val="bg1"/>
                </a:solidFill>
                <a:latin typeface="+mn-ea"/>
              </a:rPr>
              <a:t>유스케이스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 다이어그램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600" b="1" dirty="0" err="1">
                <a:solidFill>
                  <a:schemeClr val="bg1"/>
                </a:solidFill>
                <a:latin typeface="+mn-ea"/>
              </a:rPr>
              <a:t>Usecase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 Diagram)</a:t>
            </a: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7.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순차 다이어그램 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(Sequence Diagram)</a:t>
            </a: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8.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기능정의서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9.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DB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설계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(ERD)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880794" y="6094456"/>
            <a:ext cx="5974509" cy="136325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252000" lvl="1">
              <a:lnSpc>
                <a:spcPct val="180000"/>
              </a:lnSpc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10. Project source Explore</a:t>
            </a:r>
            <a:endParaRPr lang="ko-KR" altLang="en-US" sz="1600" dirty="0">
              <a:solidFill>
                <a:srgbClr val="C00000"/>
              </a:solidFill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11. UI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시연 및 핵심 기능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12.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차후 개발 내용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07188" y="4361907"/>
            <a:ext cx="3235126" cy="1599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000" kern="0" spc="1000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1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7523805" y="4361907"/>
            <a:ext cx="3235126" cy="1599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000" kern="0" spc="1000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2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3178517" y="4361907"/>
            <a:ext cx="3235126" cy="1599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000" kern="0" spc="1000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3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6377343" y="4296027"/>
            <a:ext cx="5550077" cy="4190476"/>
            <a:chOff x="6377343" y="4296027"/>
            <a:chExt cx="5550077" cy="419047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330376" y="6342993"/>
              <a:ext cx="4190476" cy="96544"/>
              <a:chOff x="4330376" y="6342993"/>
              <a:chExt cx="4190476" cy="96544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4330376" y="6342993"/>
                <a:ext cx="4190476" cy="9654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9783909" y="6342993"/>
              <a:ext cx="4190476" cy="96544"/>
              <a:chOff x="9783909" y="6342993"/>
              <a:chExt cx="4190476" cy="96544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9783909" y="6342993"/>
                <a:ext cx="4190476" cy="96544"/>
              </a:xfrm>
              <a:prstGeom prst="rect">
                <a:avLst/>
              </a:prstGeom>
            </p:spPr>
          </p:pic>
        </p:grpSp>
      </p:grpSp>
      <p:sp>
        <p:nvSpPr>
          <p:cNvPr id="20" name="Object 7">
            <a:extLst>
              <a:ext uri="{FF2B5EF4-FFF2-40B4-BE49-F238E27FC236}">
                <a16:creationId xmlns:a16="http://schemas.microsoft.com/office/drawing/2014/main" id="{03A25407-227B-4C1F-8462-C97B6C99D5B2}"/>
              </a:ext>
            </a:extLst>
          </p:cNvPr>
          <p:cNvSpPr txBox="1"/>
          <p:nvPr/>
        </p:nvSpPr>
        <p:spPr>
          <a:xfrm>
            <a:off x="7486462" y="5426242"/>
            <a:ext cx="486988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ko-KR" sz="1800" b="1" kern="1200" dirty="0"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분석 및 설계</a:t>
            </a:r>
            <a:endParaRPr lang="ko-KR" altLang="ko-KR" sz="1800" dirty="0">
              <a:effectLst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5400000">
            <a:off x="12885688" y="4981274"/>
            <a:ext cx="89881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Gmarket Sans Light" pitchFamily="34" charset="0"/>
              </a:rPr>
              <a:t>MUST - EAT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CBBE-F1AF-472D-BAD3-B9FD25F1540D}"/>
              </a:ext>
            </a:extLst>
          </p:cNvPr>
          <p:cNvSpPr txBox="1"/>
          <p:nvPr/>
        </p:nvSpPr>
        <p:spPr>
          <a:xfrm>
            <a:off x="746650" y="648777"/>
            <a:ext cx="973575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1. 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주제 및 목적</a:t>
            </a:r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C7EFBC8-7F7D-4895-8E6E-CAC04F090EC4}"/>
              </a:ext>
            </a:extLst>
          </p:cNvPr>
          <p:cNvSpPr/>
          <p:nvPr/>
        </p:nvSpPr>
        <p:spPr>
          <a:xfrm>
            <a:off x="914400" y="1916581"/>
            <a:ext cx="14325600" cy="1447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본 사이트는 여러 지역의 맛집을 공유하고 소통할 수 있는 웹 페이지이며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사이트를 이용할 수 있는 사용자 시스템과 이를 관리하는 관리자 시스템으로 이루어진 웹 사이트이다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61DEEE-63A9-495A-BC6E-230ECFAA2AD3}"/>
              </a:ext>
            </a:extLst>
          </p:cNvPr>
          <p:cNvSpPr/>
          <p:nvPr/>
        </p:nvSpPr>
        <p:spPr>
          <a:xfrm>
            <a:off x="914400" y="3924300"/>
            <a:ext cx="14325600" cy="51816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이용자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이용자는 비회원과 회원으로 나뉘며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비회원은 맛집 검색과 상세 보기만을 가능하고 회원은 맛집 등록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한 줄 평 작성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평점 매기기 및 게시판 글 작성이 가능하다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관리자</a:t>
            </a:r>
            <a:endParaRPr lang="en-US" altLang="ko-KR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관리자는 회원 목록 보기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회원관리 및 탈퇴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공지 게시판 글 작성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모든 게시글 삭제 등이 가능하다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5400000">
            <a:off x="12885688" y="4981274"/>
            <a:ext cx="89881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Gmarket Sans Light" pitchFamily="34" charset="0"/>
              </a:rPr>
              <a:t>MUST - EAT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CBBE-F1AF-472D-BAD3-B9FD25F1540D}"/>
              </a:ext>
            </a:extLst>
          </p:cNvPr>
          <p:cNvSpPr txBox="1"/>
          <p:nvPr/>
        </p:nvSpPr>
        <p:spPr>
          <a:xfrm>
            <a:off x="746650" y="648777"/>
            <a:ext cx="973575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2. 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개발환경 </a:t>
            </a:r>
            <a:r>
              <a:rPr lang="en-US" altLang="ko-KR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(Resource)</a:t>
            </a:r>
            <a:endParaRPr lang="en-US" dirty="0"/>
          </a:p>
        </p:txBody>
      </p:sp>
      <p:grpSp>
        <p:nvGrpSpPr>
          <p:cNvPr id="9" name="그룹 19">
            <a:extLst>
              <a:ext uri="{FF2B5EF4-FFF2-40B4-BE49-F238E27FC236}">
                <a16:creationId xmlns:a16="http://schemas.microsoft.com/office/drawing/2014/main" id="{E92E420B-C898-4594-AFAE-BDC453AB0DEF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247899"/>
            <a:ext cx="14325600" cy="815579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B65AA5D-66E6-4049-8267-ABD8B3D5E514}"/>
                </a:ext>
              </a:extLst>
            </p:cNvPr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6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55C199F-38D7-417C-B903-56FA5AAE935A}"/>
                </a:ext>
              </a:extLst>
            </p:cNvPr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200" dirty="0">
                  <a:solidFill>
                    <a:srgbClr val="3F3F48"/>
                  </a:solidFill>
                  <a:latin typeface="+mn-ea"/>
                </a:rPr>
                <a:t>Windows 10 </a:t>
              </a:r>
              <a:r>
                <a:rPr lang="en-US" altLang="ko-KR" sz="3200" dirty="0">
                  <a:solidFill>
                    <a:srgbClr val="3F3F48"/>
                  </a:solidFill>
                  <a:latin typeface="+mn-ea"/>
                </a:rPr>
                <a:t>Professional</a:t>
              </a:r>
              <a:endParaRPr kumimoji="0" lang="en-US" altLang="ko-KR" sz="3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34" name="그룹 19">
            <a:extLst>
              <a:ext uri="{FF2B5EF4-FFF2-40B4-BE49-F238E27FC236}">
                <a16:creationId xmlns:a16="http://schemas.microsoft.com/office/drawing/2014/main" id="{7031147B-4683-41B5-AAF9-FAB8425F57AF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3163380"/>
            <a:ext cx="14325600" cy="815579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D5915DB-8FF7-4EB0-98F4-FAA8D3012C10}"/>
                </a:ext>
              </a:extLst>
            </p:cNvPr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3600" b="1" dirty="0">
                  <a:solidFill>
                    <a:schemeClr val="bg1"/>
                  </a:solidFill>
                  <a:latin typeface="+mn-ea"/>
                </a:rPr>
                <a:t>WAS</a:t>
              </a:r>
              <a:endParaRPr kumimoji="0" lang="en-US" altLang="ko-KR" sz="3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3A13F28-A7EB-411A-B4FB-C1B29C27ACB6}"/>
                </a:ext>
              </a:extLst>
            </p:cNvPr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200" dirty="0">
                  <a:solidFill>
                    <a:srgbClr val="3F3F48"/>
                  </a:solidFill>
                  <a:latin typeface="+mn-ea"/>
                </a:rPr>
                <a:t>Apache Tomcat 9.0.71</a:t>
              </a:r>
            </a:p>
          </p:txBody>
        </p:sp>
      </p:grpSp>
      <p:grpSp>
        <p:nvGrpSpPr>
          <p:cNvPr id="49" name="그룹 19">
            <a:extLst>
              <a:ext uri="{FF2B5EF4-FFF2-40B4-BE49-F238E27FC236}">
                <a16:creationId xmlns:a16="http://schemas.microsoft.com/office/drawing/2014/main" id="{57BD4C1B-AC05-42A4-A669-117368250709}"/>
              </a:ext>
            </a:extLst>
          </p:cNvPr>
          <p:cNvGrpSpPr>
            <a:grpSpLocks/>
          </p:cNvGrpSpPr>
          <p:nvPr/>
        </p:nvGrpSpPr>
        <p:grpSpPr bwMode="auto">
          <a:xfrm>
            <a:off x="902854" y="4078861"/>
            <a:ext cx="14337145" cy="815579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EB2E1E-60B1-49D1-BB4A-AAD8C02EFBBC}"/>
                </a:ext>
              </a:extLst>
            </p:cNvPr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600" b="1" dirty="0">
                  <a:solidFill>
                    <a:schemeClr val="bg1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37929BA-AA71-44BB-B525-1F100148AE73}"/>
                </a:ext>
              </a:extLst>
            </p:cNvPr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200" dirty="0">
                  <a:solidFill>
                    <a:srgbClr val="3F3F48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52" name="그룹 19">
            <a:extLst>
              <a:ext uri="{FF2B5EF4-FFF2-40B4-BE49-F238E27FC236}">
                <a16:creationId xmlns:a16="http://schemas.microsoft.com/office/drawing/2014/main" id="{F2D4BD63-B334-4046-8240-8A0DB89AA0C5}"/>
              </a:ext>
            </a:extLst>
          </p:cNvPr>
          <p:cNvGrpSpPr>
            <a:grpSpLocks/>
          </p:cNvGrpSpPr>
          <p:nvPr/>
        </p:nvGrpSpPr>
        <p:grpSpPr bwMode="auto">
          <a:xfrm>
            <a:off x="902855" y="4994342"/>
            <a:ext cx="14337144" cy="815579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91E46DD-128D-469E-ADD3-7B28D123E251}"/>
                </a:ext>
              </a:extLst>
            </p:cNvPr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altLang="ko-KR" sz="3600" b="1" spc="-100" dirty="0">
                <a:solidFill>
                  <a:schemeClr val="bg1"/>
                </a:solidFill>
                <a:latin typeface="+mn-ea"/>
              </a:endParaRPr>
            </a:p>
            <a:p>
              <a:pPr algn="ctr">
                <a:defRPr/>
              </a:pPr>
              <a:r>
                <a:rPr kumimoji="0" lang="en-US" altLang="ko-KR" sz="36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3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470E94F-6878-4E3B-BC11-48B2FFBD2CC6}"/>
                </a:ext>
              </a:extLst>
            </p:cNvPr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200" dirty="0">
                  <a:solidFill>
                    <a:srgbClr val="3F3F48"/>
                  </a:solidFill>
                  <a:latin typeface="+mn-ea"/>
                </a:rPr>
                <a:t>Java Platform 8, </a:t>
              </a:r>
              <a:r>
                <a:rPr lang="en-US" altLang="ko-KR" sz="3200" dirty="0">
                  <a:solidFill>
                    <a:srgbClr val="3F3F48"/>
                  </a:solidFill>
                  <a:latin typeface="+mn-ea"/>
                </a:rPr>
                <a:t>JSP &amp; Servlet</a:t>
              </a:r>
              <a:r>
                <a:rPr kumimoji="0" lang="en-US" altLang="ko-KR" sz="3200" dirty="0">
                  <a:solidFill>
                    <a:srgbClr val="3F3F48"/>
                  </a:solidFill>
                  <a:latin typeface="+mn-ea"/>
                </a:rPr>
                <a:t> </a:t>
              </a:r>
            </a:p>
          </p:txBody>
        </p:sp>
      </p:grpSp>
      <p:grpSp>
        <p:nvGrpSpPr>
          <p:cNvPr id="55" name="그룹 19">
            <a:extLst>
              <a:ext uri="{FF2B5EF4-FFF2-40B4-BE49-F238E27FC236}">
                <a16:creationId xmlns:a16="http://schemas.microsoft.com/office/drawing/2014/main" id="{ACC3F5FF-353D-4ADF-BA19-ECD8729619F0}"/>
              </a:ext>
            </a:extLst>
          </p:cNvPr>
          <p:cNvGrpSpPr>
            <a:grpSpLocks/>
          </p:cNvGrpSpPr>
          <p:nvPr/>
        </p:nvGrpSpPr>
        <p:grpSpPr bwMode="auto">
          <a:xfrm>
            <a:off x="902855" y="5909823"/>
            <a:ext cx="14337144" cy="815579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12368E3-5C6A-4866-8CE0-2D990C869524}"/>
                </a:ext>
              </a:extLst>
            </p:cNvPr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600" b="1" spc="-100" dirty="0">
                  <a:solidFill>
                    <a:schemeClr val="bg1"/>
                  </a:solidFill>
                  <a:latin typeface="+mn-ea"/>
                </a:rPr>
                <a:t>Model</a:t>
              </a:r>
              <a:endParaRPr kumimoji="0" lang="en-US" altLang="ko-KR" sz="3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55D4C14-777A-44E4-8C6E-73CF64CF9221}"/>
                </a:ext>
              </a:extLst>
            </p:cNvPr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200" dirty="0">
                  <a:solidFill>
                    <a:srgbClr val="3F3F48"/>
                  </a:solidFill>
                  <a:latin typeface="+mn-ea"/>
                </a:rPr>
                <a:t>MVC model (model 2)</a:t>
              </a:r>
            </a:p>
          </p:txBody>
        </p:sp>
      </p:grpSp>
      <p:grpSp>
        <p:nvGrpSpPr>
          <p:cNvPr id="58" name="그룹 19">
            <a:extLst>
              <a:ext uri="{FF2B5EF4-FFF2-40B4-BE49-F238E27FC236}">
                <a16:creationId xmlns:a16="http://schemas.microsoft.com/office/drawing/2014/main" id="{0A630128-E4CE-43DE-AC4C-AB9E831737E4}"/>
              </a:ext>
            </a:extLst>
          </p:cNvPr>
          <p:cNvGrpSpPr>
            <a:grpSpLocks/>
          </p:cNvGrpSpPr>
          <p:nvPr/>
        </p:nvGrpSpPr>
        <p:grpSpPr bwMode="auto">
          <a:xfrm>
            <a:off x="902855" y="6825304"/>
            <a:ext cx="14337144" cy="815579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CFAE650-789A-4E0E-BA52-011937EFBC84}"/>
                </a:ext>
              </a:extLst>
            </p:cNvPr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600" b="1" spc="-100" dirty="0">
                  <a:solidFill>
                    <a:schemeClr val="bg1"/>
                  </a:solidFill>
                  <a:latin typeface="+mn-ea"/>
                </a:rPr>
                <a:t>WEB</a:t>
              </a:r>
              <a:endParaRPr kumimoji="0" lang="en-US" altLang="ko-KR" sz="3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1FB735B-4F94-4F63-9E36-2A476B1FAF15}"/>
                </a:ext>
              </a:extLst>
            </p:cNvPr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200" dirty="0">
                  <a:solidFill>
                    <a:srgbClr val="3F3F48"/>
                  </a:solidFill>
                  <a:latin typeface="+mn-ea"/>
                </a:rPr>
                <a:t>HTML5, CSS/CSS3, </a:t>
              </a:r>
              <a:r>
                <a:rPr lang="en-US" altLang="ko-KR" sz="3200" dirty="0">
                  <a:solidFill>
                    <a:srgbClr val="3F3F48"/>
                  </a:solidFill>
                  <a:latin typeface="+mn-ea"/>
                </a:rPr>
                <a:t>JavaScript</a:t>
              </a:r>
              <a:endParaRPr kumimoji="0" lang="en-US" altLang="ko-KR" sz="3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61" name="그룹 19">
            <a:extLst>
              <a:ext uri="{FF2B5EF4-FFF2-40B4-BE49-F238E27FC236}">
                <a16:creationId xmlns:a16="http://schemas.microsoft.com/office/drawing/2014/main" id="{D6C74ACC-1FA8-4268-AC7A-E397A86A3719}"/>
              </a:ext>
            </a:extLst>
          </p:cNvPr>
          <p:cNvGrpSpPr>
            <a:grpSpLocks/>
          </p:cNvGrpSpPr>
          <p:nvPr/>
        </p:nvGrpSpPr>
        <p:grpSpPr bwMode="auto">
          <a:xfrm>
            <a:off x="902855" y="7804285"/>
            <a:ext cx="14337144" cy="815579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0CB876E-B745-404E-AB60-4FD05C9F65FB}"/>
                </a:ext>
              </a:extLst>
            </p:cNvPr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600" b="1" spc="-100" dirty="0">
                  <a:solidFill>
                    <a:schemeClr val="bg1"/>
                  </a:solidFill>
                  <a:latin typeface="+mn-ea"/>
                </a:rPr>
                <a:t>Tool</a:t>
              </a:r>
              <a:endParaRPr kumimoji="0" lang="en-US" altLang="ko-KR" sz="3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CB03D69-2B2F-4438-87C4-BD4BF55A51B3}"/>
                </a:ext>
              </a:extLst>
            </p:cNvPr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>
                <a:defRPr/>
              </a:pPr>
              <a:endParaRPr lang="en-US" altLang="ko-KR" sz="3200" dirty="0">
                <a:solidFill>
                  <a:srgbClr val="3F3F48"/>
                </a:solidFill>
                <a:latin typeface="+mn-ea"/>
              </a:endParaRPr>
            </a:p>
            <a:p>
              <a:pPr marL="108000">
                <a:defRPr/>
              </a:pPr>
              <a:r>
                <a:rPr lang="en-US" altLang="ko-KR" sz="3200" dirty="0">
                  <a:solidFill>
                    <a:srgbClr val="3F3F48"/>
                  </a:solidFill>
                  <a:latin typeface="+mn-ea"/>
                </a:rPr>
                <a:t>Eclipse IDE for Enterprise Java Developers, </a:t>
              </a:r>
              <a:r>
                <a:rPr kumimoji="0" lang="en-US" altLang="ko-KR" sz="3200" dirty="0" err="1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kumimoji="0" lang="en-US" altLang="ko-KR" sz="3200" dirty="0">
                  <a:solidFill>
                    <a:srgbClr val="3F3F48"/>
                  </a:solidFill>
                  <a:latin typeface="+mn-ea"/>
                </a:rPr>
                <a:t> (E-R Modeling Tool)</a:t>
              </a:r>
            </a:p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3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64" name="그룹 19">
            <a:extLst>
              <a:ext uri="{FF2B5EF4-FFF2-40B4-BE49-F238E27FC236}">
                <a16:creationId xmlns:a16="http://schemas.microsoft.com/office/drawing/2014/main" id="{8A0E1B3D-4B00-4B8C-89EC-7C281695E5B1}"/>
              </a:ext>
            </a:extLst>
          </p:cNvPr>
          <p:cNvGrpSpPr>
            <a:grpSpLocks/>
          </p:cNvGrpSpPr>
          <p:nvPr/>
        </p:nvGrpSpPr>
        <p:grpSpPr bwMode="auto">
          <a:xfrm>
            <a:off x="902853" y="8719766"/>
            <a:ext cx="14337146" cy="815579"/>
            <a:chOff x="841374" y="1056481"/>
            <a:chExt cx="7344731" cy="432000"/>
          </a:xfrm>
          <a:solidFill>
            <a:srgbClr val="CDC1B6"/>
          </a:solidFill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6E0ED5E8-97F5-488B-B9E1-6DED0E6A37A9}"/>
                </a:ext>
              </a:extLst>
            </p:cNvPr>
            <p:cNvSpPr/>
            <p:nvPr/>
          </p:nvSpPr>
          <p:spPr>
            <a:xfrm>
              <a:off x="841374" y="1056481"/>
              <a:ext cx="1079407" cy="43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3200" b="1" spc="-100" dirty="0">
                <a:solidFill>
                  <a:schemeClr val="bg1"/>
                </a:solidFill>
                <a:latin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8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8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3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B0357AD-6BAF-4AB1-B654-AF5432BF18AE}"/>
                </a:ext>
              </a:extLst>
            </p:cNvPr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3200" dirty="0">
                  <a:solidFill>
                    <a:srgbClr val="3F3F48"/>
                  </a:solidFill>
                  <a:latin typeface="+mn-ea"/>
                </a:rPr>
                <a:t>JavaScript jquery-3.4.1,   jquery-ui-1.12.1,</a:t>
              </a:r>
              <a:r>
                <a:rPr lang="en-US" altLang="ko-KR" sz="3200" dirty="0">
                  <a:solidFill>
                    <a:srgbClr val="3F3F48"/>
                  </a:solidFill>
                  <a:latin typeface="+mn-ea"/>
                </a:rPr>
                <a:t> cos-26Dec2008</a:t>
              </a:r>
              <a:endParaRPr kumimoji="0" lang="en-US" altLang="ko-KR" sz="3200" dirty="0">
                <a:solidFill>
                  <a:srgbClr val="3F3F48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9082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5400000">
            <a:off x="12885688" y="4981274"/>
            <a:ext cx="89881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Gmarket Sans Light" pitchFamily="34" charset="0"/>
              </a:rPr>
              <a:t>MUST - EAT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CBBE-F1AF-472D-BAD3-B9FD25F1540D}"/>
              </a:ext>
            </a:extLst>
          </p:cNvPr>
          <p:cNvSpPr txBox="1"/>
          <p:nvPr/>
        </p:nvSpPr>
        <p:spPr>
          <a:xfrm>
            <a:off x="746650" y="648777"/>
            <a:ext cx="973575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3. 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작업분할구조도 </a:t>
            </a:r>
            <a:r>
              <a:rPr lang="en-US" altLang="ko-KR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(WBS)</a:t>
            </a:r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CAA165-D62B-4260-8996-EF606978FF5B}"/>
              </a:ext>
            </a:extLst>
          </p:cNvPr>
          <p:cNvSpPr/>
          <p:nvPr/>
        </p:nvSpPr>
        <p:spPr>
          <a:xfrm>
            <a:off x="8534400" y="2247900"/>
            <a:ext cx="167640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</a:t>
            </a:r>
            <a:endParaRPr lang="en-US" altLang="ko-KR" dirty="0"/>
          </a:p>
          <a:p>
            <a:pPr algn="ctr"/>
            <a:r>
              <a:rPr lang="ko-KR" altLang="en-US" dirty="0"/>
              <a:t>로그아웃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5A49CA-AE62-4D24-B9BF-5BF510761F74}"/>
              </a:ext>
            </a:extLst>
          </p:cNvPr>
          <p:cNvSpPr/>
          <p:nvPr/>
        </p:nvSpPr>
        <p:spPr>
          <a:xfrm>
            <a:off x="3874576" y="3747867"/>
            <a:ext cx="167640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2CD341-2493-4A6A-8BB4-755336C589A9}"/>
              </a:ext>
            </a:extLst>
          </p:cNvPr>
          <p:cNvSpPr/>
          <p:nvPr/>
        </p:nvSpPr>
        <p:spPr>
          <a:xfrm>
            <a:off x="14097019" y="3729182"/>
            <a:ext cx="167640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</a:t>
            </a:r>
            <a:endParaRPr lang="en-US" altLang="ko-KR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06709CE-DB24-438C-853C-13434634EAB7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 rot="16200000" flipH="1">
            <a:off x="11767211" y="561174"/>
            <a:ext cx="773396" cy="55626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AC06CEEA-026B-4412-B58E-E05B710C319D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 rot="5400000">
            <a:off x="6646648" y="1021914"/>
            <a:ext cx="792081" cy="46598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3533842-52C3-4CE3-92F0-18F1D36742C1}"/>
              </a:ext>
            </a:extLst>
          </p:cNvPr>
          <p:cNvSpPr/>
          <p:nvPr/>
        </p:nvSpPr>
        <p:spPr>
          <a:xfrm>
            <a:off x="2841162" y="7882373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회원탈퇴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877865-E35F-45EB-A8D5-4CF8285077D0}"/>
              </a:ext>
            </a:extLst>
          </p:cNvPr>
          <p:cNvSpPr/>
          <p:nvPr/>
        </p:nvSpPr>
        <p:spPr>
          <a:xfrm>
            <a:off x="1689601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정보수정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FD3E620-E4CA-4090-96AC-7F581046DB76}"/>
              </a:ext>
            </a:extLst>
          </p:cNvPr>
          <p:cNvSpPr/>
          <p:nvPr/>
        </p:nvSpPr>
        <p:spPr>
          <a:xfrm>
            <a:off x="1689601" y="5981700"/>
            <a:ext cx="68580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회원관리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5FC0C70-5587-4ADA-AD9E-4BA5B8FF7EED}"/>
              </a:ext>
            </a:extLst>
          </p:cNvPr>
          <p:cNvSpPr/>
          <p:nvPr/>
        </p:nvSpPr>
        <p:spPr>
          <a:xfrm>
            <a:off x="538039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F140CF1F-BFD1-45E8-B68B-53FE05662618}"/>
              </a:ext>
            </a:extLst>
          </p:cNvPr>
          <p:cNvCxnSpPr>
            <a:cxnSpLocks/>
            <a:stCxn id="9" idx="2"/>
            <a:endCxn id="30" idx="0"/>
          </p:cNvCxnSpPr>
          <p:nvPr/>
        </p:nvCxnSpPr>
        <p:spPr>
          <a:xfrm rot="5400000">
            <a:off x="2609666" y="3878589"/>
            <a:ext cx="1525947" cy="26802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499C92E7-F32C-4D34-BDCF-A308029D16D6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rot="5400000">
            <a:off x="860328" y="6710197"/>
            <a:ext cx="1192784" cy="11515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07052A06-ED57-4600-97FB-A81564A36EC7}"/>
              </a:ext>
            </a:extLst>
          </p:cNvPr>
          <p:cNvCxnSpPr>
            <a:cxnSpLocks/>
            <a:stCxn id="30" idx="2"/>
            <a:endCxn id="28" idx="0"/>
          </p:cNvCxnSpPr>
          <p:nvPr/>
        </p:nvCxnSpPr>
        <p:spPr>
          <a:xfrm rot="16200000" flipH="1">
            <a:off x="2011888" y="6710198"/>
            <a:ext cx="1192787" cy="11515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50143BB-1AB6-4821-AAB5-82E314544A54}"/>
              </a:ext>
            </a:extLst>
          </p:cNvPr>
          <p:cNvCxnSpPr>
            <a:cxnSpLocks/>
            <a:stCxn id="30" idx="2"/>
            <a:endCxn id="29" idx="0"/>
          </p:cNvCxnSpPr>
          <p:nvPr/>
        </p:nvCxnSpPr>
        <p:spPr>
          <a:xfrm>
            <a:off x="2032501" y="6689586"/>
            <a:ext cx="0" cy="1192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EEC8BA1-4A61-4F00-8780-8518476669B6}"/>
              </a:ext>
            </a:extLst>
          </p:cNvPr>
          <p:cNvSpPr/>
          <p:nvPr/>
        </p:nvSpPr>
        <p:spPr>
          <a:xfrm>
            <a:off x="5264186" y="5981700"/>
            <a:ext cx="68580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맛집 검색</a:t>
            </a:r>
          </a:p>
        </p:txBody>
      </p:sp>
      <p:cxnSp>
        <p:nvCxnSpPr>
          <p:cNvPr id="975" name="연결선: 꺾임 974">
            <a:extLst>
              <a:ext uri="{FF2B5EF4-FFF2-40B4-BE49-F238E27FC236}">
                <a16:creationId xmlns:a16="http://schemas.microsoft.com/office/drawing/2014/main" id="{DA6B0D3C-FC02-4ABB-B334-32D52F66666B}"/>
              </a:ext>
            </a:extLst>
          </p:cNvPr>
          <p:cNvCxnSpPr>
            <a:cxnSpLocks/>
            <a:stCxn id="9" idx="2"/>
            <a:endCxn id="79" idx="0"/>
          </p:cNvCxnSpPr>
          <p:nvPr/>
        </p:nvCxnSpPr>
        <p:spPr>
          <a:xfrm rot="16200000" flipH="1">
            <a:off x="4396958" y="4771571"/>
            <a:ext cx="1525947" cy="8943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3B304B6-807F-4006-9D38-83A216664800}"/>
              </a:ext>
            </a:extLst>
          </p:cNvPr>
          <p:cNvSpPr/>
          <p:nvPr/>
        </p:nvSpPr>
        <p:spPr>
          <a:xfrm>
            <a:off x="4117529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맛집 등록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FA39CB6-AAD0-4A31-8FCC-AD41D4013480}"/>
              </a:ext>
            </a:extLst>
          </p:cNvPr>
          <p:cNvSpPr/>
          <p:nvPr/>
        </p:nvSpPr>
        <p:spPr>
          <a:xfrm>
            <a:off x="5271540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  <a:endParaRPr lang="en-US" altLang="ko-KR" dirty="0"/>
          </a:p>
          <a:p>
            <a:pPr algn="ctr"/>
            <a:r>
              <a:rPr lang="ko-KR" altLang="en-US" dirty="0"/>
              <a:t>삭제</a:t>
            </a:r>
          </a:p>
        </p:txBody>
      </p:sp>
      <p:cxnSp>
        <p:nvCxnSpPr>
          <p:cNvPr id="978" name="연결선: 꺾임 977">
            <a:extLst>
              <a:ext uri="{FF2B5EF4-FFF2-40B4-BE49-F238E27FC236}">
                <a16:creationId xmlns:a16="http://schemas.microsoft.com/office/drawing/2014/main" id="{153D1F5F-A957-4DD6-8993-71EDE89F07D3}"/>
              </a:ext>
            </a:extLst>
          </p:cNvPr>
          <p:cNvCxnSpPr>
            <a:cxnSpLocks/>
            <a:stCxn id="79" idx="2"/>
            <a:endCxn id="83" idx="0"/>
          </p:cNvCxnSpPr>
          <p:nvPr/>
        </p:nvCxnSpPr>
        <p:spPr>
          <a:xfrm rot="5400000">
            <a:off x="4437366" y="6712650"/>
            <a:ext cx="1192784" cy="11466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5558A9F5-0834-4B15-BC42-CC102F436237}"/>
              </a:ext>
            </a:extLst>
          </p:cNvPr>
          <p:cNvCxnSpPr>
            <a:cxnSpLocks/>
            <a:stCxn id="79" idx="2"/>
            <a:endCxn id="84" idx="0"/>
          </p:cNvCxnSpPr>
          <p:nvPr/>
        </p:nvCxnSpPr>
        <p:spPr>
          <a:xfrm rot="16200000" flipH="1">
            <a:off x="5014371" y="7282301"/>
            <a:ext cx="1192784" cy="735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F4918D5-5579-439E-AC79-54FB891E2623}"/>
              </a:ext>
            </a:extLst>
          </p:cNvPr>
          <p:cNvSpPr/>
          <p:nvPr/>
        </p:nvSpPr>
        <p:spPr>
          <a:xfrm>
            <a:off x="8284237" y="5966855"/>
            <a:ext cx="982746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한줄평</a:t>
            </a:r>
            <a:endParaRPr lang="ko-KR" altLang="en-US" dirty="0"/>
          </a:p>
        </p:txBody>
      </p:sp>
      <p:cxnSp>
        <p:nvCxnSpPr>
          <p:cNvPr id="983" name="연결선: 꺾임 982">
            <a:extLst>
              <a:ext uri="{FF2B5EF4-FFF2-40B4-BE49-F238E27FC236}">
                <a16:creationId xmlns:a16="http://schemas.microsoft.com/office/drawing/2014/main" id="{8E1F0908-1822-4A4B-A781-70B5A53259C4}"/>
              </a:ext>
            </a:extLst>
          </p:cNvPr>
          <p:cNvCxnSpPr>
            <a:cxnSpLocks/>
            <a:stCxn id="9" idx="2"/>
            <a:endCxn id="91" idx="0"/>
          </p:cNvCxnSpPr>
          <p:nvPr/>
        </p:nvCxnSpPr>
        <p:spPr>
          <a:xfrm rot="16200000" flipH="1">
            <a:off x="5988642" y="3179887"/>
            <a:ext cx="1511102" cy="40628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A9789BC-468C-46F5-B7AD-DAB56099E8D9}"/>
              </a:ext>
            </a:extLst>
          </p:cNvPr>
          <p:cNvSpPr/>
          <p:nvPr/>
        </p:nvSpPr>
        <p:spPr>
          <a:xfrm>
            <a:off x="7714552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평점등록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A978BBD-6936-4F94-BBBC-A0C4EF077E3B}"/>
              </a:ext>
            </a:extLst>
          </p:cNvPr>
          <p:cNvSpPr/>
          <p:nvPr/>
        </p:nvSpPr>
        <p:spPr>
          <a:xfrm>
            <a:off x="9163309" y="7872331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수정삭제</a:t>
            </a:r>
          </a:p>
        </p:txBody>
      </p: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33158CF7-8647-4FDD-B19D-64701B20D50A}"/>
              </a:ext>
            </a:extLst>
          </p:cNvPr>
          <p:cNvCxnSpPr>
            <a:cxnSpLocks/>
            <a:stCxn id="91" idx="2"/>
            <a:endCxn id="97" idx="0"/>
          </p:cNvCxnSpPr>
          <p:nvPr/>
        </p:nvCxnSpPr>
        <p:spPr>
          <a:xfrm rot="16200000" flipH="1">
            <a:off x="8542114" y="6908236"/>
            <a:ext cx="1197590" cy="7305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C657415-E6FC-4825-B80A-99347679BE96}"/>
              </a:ext>
            </a:extLst>
          </p:cNvPr>
          <p:cNvSpPr/>
          <p:nvPr/>
        </p:nvSpPr>
        <p:spPr>
          <a:xfrm>
            <a:off x="11918598" y="5972452"/>
            <a:ext cx="982746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자유</a:t>
            </a:r>
            <a:endParaRPr lang="en-US" altLang="ko-KR" dirty="0"/>
          </a:p>
          <a:p>
            <a:pPr algn="ctr"/>
            <a:r>
              <a:rPr lang="ko-KR" altLang="en-US" dirty="0"/>
              <a:t>게시판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7031FAE-502B-4080-B044-3445C6CFF52D}"/>
              </a:ext>
            </a:extLst>
          </p:cNvPr>
          <p:cNvSpPr/>
          <p:nvPr/>
        </p:nvSpPr>
        <p:spPr>
          <a:xfrm>
            <a:off x="10681886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</a:t>
            </a:r>
            <a:endParaRPr lang="en-US" altLang="ko-KR" dirty="0"/>
          </a:p>
          <a:p>
            <a:pPr algn="ctr"/>
            <a:r>
              <a:rPr lang="ko-KR" altLang="en-US" dirty="0"/>
              <a:t>작성</a:t>
            </a:r>
            <a:endParaRPr lang="en-US" altLang="ko-KR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C4256C0-9038-497D-96F8-705B81B242D5}"/>
              </a:ext>
            </a:extLst>
          </p:cNvPr>
          <p:cNvSpPr/>
          <p:nvPr/>
        </p:nvSpPr>
        <p:spPr>
          <a:xfrm>
            <a:off x="14412590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답변작성</a:t>
            </a:r>
            <a:endParaRPr lang="en-US" altLang="ko-KR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9B85527-BBAA-4CC5-8EAA-4DA0D952E1B8}"/>
              </a:ext>
            </a:extLst>
          </p:cNvPr>
          <p:cNvSpPr/>
          <p:nvPr/>
        </p:nvSpPr>
        <p:spPr>
          <a:xfrm>
            <a:off x="13477181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상세보기</a:t>
            </a:r>
            <a:endParaRPr lang="en-US" altLang="ko-KR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459EE3F-26D8-45AD-8F10-B77E84FA29C4}"/>
              </a:ext>
            </a:extLst>
          </p:cNvPr>
          <p:cNvSpPr/>
          <p:nvPr/>
        </p:nvSpPr>
        <p:spPr>
          <a:xfrm>
            <a:off x="11615353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수정</a:t>
            </a:r>
            <a:endParaRPr lang="en-US" altLang="ko-KR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DD244B9-F83C-4C03-A469-4BAD431704F9}"/>
              </a:ext>
            </a:extLst>
          </p:cNvPr>
          <p:cNvSpPr/>
          <p:nvPr/>
        </p:nvSpPr>
        <p:spPr>
          <a:xfrm>
            <a:off x="12543346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삭제</a:t>
            </a:r>
            <a:endParaRPr lang="en-US" altLang="ko-KR" dirty="0"/>
          </a:p>
        </p:txBody>
      </p: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82B73DE8-6666-4E79-8D21-F1321A3A4534}"/>
              </a:ext>
            </a:extLst>
          </p:cNvPr>
          <p:cNvCxnSpPr>
            <a:cxnSpLocks/>
            <a:stCxn id="105" idx="2"/>
            <a:endCxn id="106" idx="0"/>
          </p:cNvCxnSpPr>
          <p:nvPr/>
        </p:nvCxnSpPr>
        <p:spPr>
          <a:xfrm rot="5400000">
            <a:off x="11116363" y="6588762"/>
            <a:ext cx="1202032" cy="138518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C1137057-5C99-4622-B43D-C5835AD0CB05}"/>
              </a:ext>
            </a:extLst>
          </p:cNvPr>
          <p:cNvCxnSpPr>
            <a:cxnSpLocks/>
            <a:stCxn id="105" idx="2"/>
            <a:endCxn id="109" idx="0"/>
          </p:cNvCxnSpPr>
          <p:nvPr/>
        </p:nvCxnSpPr>
        <p:spPr>
          <a:xfrm rot="5400000">
            <a:off x="11583096" y="7055495"/>
            <a:ext cx="1202032" cy="45171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833C8C36-2DC4-4DB8-9C86-9DAEEA3E140B}"/>
              </a:ext>
            </a:extLst>
          </p:cNvPr>
          <p:cNvCxnSpPr>
            <a:cxnSpLocks/>
            <a:stCxn id="105" idx="2"/>
            <a:endCxn id="110" idx="0"/>
          </p:cNvCxnSpPr>
          <p:nvPr/>
        </p:nvCxnSpPr>
        <p:spPr>
          <a:xfrm rot="16200000" flipH="1">
            <a:off x="12047092" y="7043216"/>
            <a:ext cx="1202032" cy="4762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8C830CC7-E073-4B9B-A77A-A35A6BF98EF3}"/>
              </a:ext>
            </a:extLst>
          </p:cNvPr>
          <p:cNvCxnSpPr>
            <a:cxnSpLocks/>
            <a:stCxn id="105" idx="2"/>
            <a:endCxn id="108" idx="0"/>
          </p:cNvCxnSpPr>
          <p:nvPr/>
        </p:nvCxnSpPr>
        <p:spPr>
          <a:xfrm rot="16200000" flipH="1">
            <a:off x="12514010" y="6576299"/>
            <a:ext cx="1202032" cy="14101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FDABBDA1-7243-4255-B95A-79E0CE1A0101}"/>
              </a:ext>
            </a:extLst>
          </p:cNvPr>
          <p:cNvCxnSpPr>
            <a:cxnSpLocks/>
            <a:stCxn id="105" idx="2"/>
            <a:endCxn id="107" idx="0"/>
          </p:cNvCxnSpPr>
          <p:nvPr/>
        </p:nvCxnSpPr>
        <p:spPr>
          <a:xfrm rot="16200000" flipH="1">
            <a:off x="12981714" y="6108594"/>
            <a:ext cx="1202032" cy="23455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779BD3BD-8688-4A68-801D-AA49F293F4FE}"/>
              </a:ext>
            </a:extLst>
          </p:cNvPr>
          <p:cNvCxnSpPr>
            <a:cxnSpLocks/>
            <a:stCxn id="9" idx="2"/>
            <a:endCxn id="105" idx="0"/>
          </p:cNvCxnSpPr>
          <p:nvPr/>
        </p:nvCxnSpPr>
        <p:spPr>
          <a:xfrm rot="16200000" flipH="1">
            <a:off x="7803024" y="1365504"/>
            <a:ext cx="1516699" cy="769719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24075300-D461-49D0-906D-74F219945CAC}"/>
              </a:ext>
            </a:extLst>
          </p:cNvPr>
          <p:cNvCxnSpPr>
            <a:cxnSpLocks/>
            <a:stCxn id="91" idx="2"/>
          </p:cNvCxnSpPr>
          <p:nvPr/>
        </p:nvCxnSpPr>
        <p:spPr>
          <a:xfrm rot="5400000">
            <a:off x="7818175" y="6920492"/>
            <a:ext cx="1203187" cy="71168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372CF547-E8E8-43C2-A0FF-7D68C8D35DD7}"/>
              </a:ext>
            </a:extLst>
          </p:cNvPr>
          <p:cNvSpPr/>
          <p:nvPr/>
        </p:nvSpPr>
        <p:spPr>
          <a:xfrm>
            <a:off x="6339561" y="7878105"/>
            <a:ext cx="968738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좋아요</a:t>
            </a:r>
            <a:endParaRPr lang="en-US" altLang="ko-KR" dirty="0"/>
          </a:p>
          <a:p>
            <a:pPr algn="ctr"/>
            <a:r>
              <a:rPr lang="ko-KR" altLang="en-US" dirty="0"/>
              <a:t>클릭</a:t>
            </a: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E621092D-59CF-48C1-B52A-A7F992048B83}"/>
              </a:ext>
            </a:extLst>
          </p:cNvPr>
          <p:cNvCxnSpPr>
            <a:cxnSpLocks/>
            <a:stCxn id="79" idx="2"/>
            <a:endCxn id="159" idx="0"/>
          </p:cNvCxnSpPr>
          <p:nvPr/>
        </p:nvCxnSpPr>
        <p:spPr>
          <a:xfrm rot="16200000" flipH="1">
            <a:off x="5621249" y="6675423"/>
            <a:ext cx="1188519" cy="12168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50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5400000">
            <a:off x="12885688" y="4981274"/>
            <a:ext cx="89881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Gmarket Sans Light" pitchFamily="34" charset="0"/>
              </a:rPr>
              <a:t>MUST - EAT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CBBE-F1AF-472D-BAD3-B9FD25F1540D}"/>
              </a:ext>
            </a:extLst>
          </p:cNvPr>
          <p:cNvSpPr txBox="1"/>
          <p:nvPr/>
        </p:nvSpPr>
        <p:spPr>
          <a:xfrm>
            <a:off x="746650" y="648777"/>
            <a:ext cx="973575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3. 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작업분할구조도 </a:t>
            </a:r>
            <a:r>
              <a:rPr lang="en-US" altLang="ko-KR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(WBS)</a:t>
            </a:r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CAA165-D62B-4260-8996-EF606978FF5B}"/>
              </a:ext>
            </a:extLst>
          </p:cNvPr>
          <p:cNvSpPr/>
          <p:nvPr/>
        </p:nvSpPr>
        <p:spPr>
          <a:xfrm>
            <a:off x="7308299" y="2213982"/>
            <a:ext cx="167640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</a:t>
            </a:r>
            <a:endParaRPr lang="en-US" altLang="ko-KR" dirty="0"/>
          </a:p>
          <a:p>
            <a:pPr algn="ctr"/>
            <a:r>
              <a:rPr lang="ko-KR" altLang="en-US" dirty="0"/>
              <a:t>로그아웃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5A49CA-AE62-4D24-B9BF-5BF510761F74}"/>
              </a:ext>
            </a:extLst>
          </p:cNvPr>
          <p:cNvSpPr/>
          <p:nvPr/>
        </p:nvSpPr>
        <p:spPr>
          <a:xfrm>
            <a:off x="618520" y="3747867"/>
            <a:ext cx="167640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2CD341-2493-4A6A-8BB4-755336C589A9}"/>
              </a:ext>
            </a:extLst>
          </p:cNvPr>
          <p:cNvSpPr/>
          <p:nvPr/>
        </p:nvSpPr>
        <p:spPr>
          <a:xfrm>
            <a:off x="12247469" y="3747867"/>
            <a:ext cx="167640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</a:t>
            </a:r>
            <a:endParaRPr lang="en-US" altLang="ko-KR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06709CE-DB24-438C-853C-13434634EAB7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 rot="16200000" flipH="1">
            <a:off x="10203085" y="865282"/>
            <a:ext cx="825999" cy="49391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AC06CEEA-026B-4412-B58E-E05B710C319D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 rot="5400000">
            <a:off x="4388611" y="-10022"/>
            <a:ext cx="825999" cy="668977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EEC8BA1-4A61-4F00-8780-8518476669B6}"/>
              </a:ext>
            </a:extLst>
          </p:cNvPr>
          <p:cNvSpPr/>
          <p:nvPr/>
        </p:nvSpPr>
        <p:spPr>
          <a:xfrm>
            <a:off x="3893101" y="5963393"/>
            <a:ext cx="685800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회원관리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3BFA272C-87DF-45EE-A369-E320CC36D777}"/>
              </a:ext>
            </a:extLst>
          </p:cNvPr>
          <p:cNvCxnSpPr>
            <a:cxnSpLocks/>
            <a:stCxn id="10" idx="2"/>
            <a:endCxn id="79" idx="0"/>
          </p:cNvCxnSpPr>
          <p:nvPr/>
        </p:nvCxnSpPr>
        <p:spPr>
          <a:xfrm rot="5400000">
            <a:off x="7907015" y="784739"/>
            <a:ext cx="1507640" cy="88496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53315235-0A4D-47F8-81B1-2811074C3B27}"/>
              </a:ext>
            </a:extLst>
          </p:cNvPr>
          <p:cNvCxnSpPr>
            <a:cxnSpLocks/>
            <a:stCxn id="79" idx="2"/>
            <a:endCxn id="70" idx="0"/>
          </p:cNvCxnSpPr>
          <p:nvPr/>
        </p:nvCxnSpPr>
        <p:spPr>
          <a:xfrm rot="5400000">
            <a:off x="3020431" y="6666801"/>
            <a:ext cx="1211093" cy="122004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0C6A5D2-0054-497A-83E8-1FAA7B3EADF9}"/>
              </a:ext>
            </a:extLst>
          </p:cNvPr>
          <p:cNvSpPr/>
          <p:nvPr/>
        </p:nvSpPr>
        <p:spPr>
          <a:xfrm>
            <a:off x="2673052" y="7882372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회원탈퇴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748AE14-E766-45EF-84DB-954653496BF9}"/>
              </a:ext>
            </a:extLst>
          </p:cNvPr>
          <p:cNvSpPr/>
          <p:nvPr/>
        </p:nvSpPr>
        <p:spPr>
          <a:xfrm>
            <a:off x="4478659" y="7888145"/>
            <a:ext cx="12192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</a:t>
            </a:r>
            <a:endParaRPr lang="en-US" altLang="ko-KR" dirty="0"/>
          </a:p>
          <a:p>
            <a:pPr algn="ctr"/>
            <a:r>
              <a:rPr lang="ko-KR" altLang="en-US" dirty="0"/>
              <a:t>목록보기</a:t>
            </a:r>
            <a:endParaRPr lang="en-US" altLang="ko-KR" dirty="0"/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DEC190FB-91BF-431F-A5D3-5A475DA21042}"/>
              </a:ext>
            </a:extLst>
          </p:cNvPr>
          <p:cNvCxnSpPr>
            <a:cxnSpLocks/>
            <a:stCxn id="79" idx="2"/>
            <a:endCxn id="73" idx="0"/>
          </p:cNvCxnSpPr>
          <p:nvPr/>
        </p:nvCxnSpPr>
        <p:spPr>
          <a:xfrm rot="16200000" flipH="1">
            <a:off x="4053697" y="6853583"/>
            <a:ext cx="1216866" cy="852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3DE8CE6-0F72-4218-B751-E6B60BE775A7}"/>
              </a:ext>
            </a:extLst>
          </p:cNvPr>
          <p:cNvSpPr/>
          <p:nvPr/>
        </p:nvSpPr>
        <p:spPr>
          <a:xfrm>
            <a:off x="7663334" y="5963393"/>
            <a:ext cx="997501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</a:t>
            </a:r>
            <a:endParaRPr lang="en-US" altLang="ko-KR" dirty="0"/>
          </a:p>
          <a:p>
            <a:pPr algn="ctr"/>
            <a:r>
              <a:rPr lang="ko-KR" altLang="en-US" dirty="0"/>
              <a:t>게시판</a:t>
            </a:r>
          </a:p>
        </p:txBody>
      </p: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4A9D2325-45ED-4098-A177-A8E60C629064}"/>
              </a:ext>
            </a:extLst>
          </p:cNvPr>
          <p:cNvCxnSpPr>
            <a:cxnSpLocks/>
            <a:stCxn id="90" idx="2"/>
            <a:endCxn id="94" idx="0"/>
          </p:cNvCxnSpPr>
          <p:nvPr/>
        </p:nvCxnSpPr>
        <p:spPr>
          <a:xfrm rot="5400000">
            <a:off x="6720962" y="6441248"/>
            <a:ext cx="1211093" cy="167115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A0A1651-53BF-420F-8AFF-FC30E8A6AD85}"/>
              </a:ext>
            </a:extLst>
          </p:cNvPr>
          <p:cNvSpPr/>
          <p:nvPr/>
        </p:nvSpPr>
        <p:spPr>
          <a:xfrm>
            <a:off x="6148030" y="7882372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</a:t>
            </a:r>
            <a:endParaRPr lang="en-US" altLang="ko-KR" dirty="0"/>
          </a:p>
          <a:p>
            <a:pPr algn="ctr"/>
            <a:r>
              <a:rPr lang="ko-KR" altLang="en-US" dirty="0"/>
              <a:t>작성</a:t>
            </a:r>
            <a:endParaRPr lang="en-US" altLang="ko-KR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488FAE9-5A87-4F91-B17C-7032715A0788}"/>
              </a:ext>
            </a:extLst>
          </p:cNvPr>
          <p:cNvSpPr/>
          <p:nvPr/>
        </p:nvSpPr>
        <p:spPr>
          <a:xfrm>
            <a:off x="9434227" y="7882369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상세보기</a:t>
            </a:r>
            <a:endParaRPr lang="en-US" altLang="ko-KR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BEB8488-DD0A-49E7-93CD-F983DDE68D11}"/>
              </a:ext>
            </a:extLst>
          </p:cNvPr>
          <p:cNvSpPr/>
          <p:nvPr/>
        </p:nvSpPr>
        <p:spPr>
          <a:xfrm>
            <a:off x="7278907" y="7882370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수정</a:t>
            </a:r>
            <a:endParaRPr lang="en-US" altLang="ko-KR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2062612F-5196-46AE-A03F-485E35312A1B}"/>
              </a:ext>
            </a:extLst>
          </p:cNvPr>
          <p:cNvSpPr/>
          <p:nvPr/>
        </p:nvSpPr>
        <p:spPr>
          <a:xfrm>
            <a:off x="8307606" y="7882369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삭제</a:t>
            </a:r>
            <a:endParaRPr lang="en-US" altLang="ko-KR" dirty="0"/>
          </a:p>
        </p:txBody>
      </p: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66435EC0-5621-4B6B-83C6-3F385747DA86}"/>
              </a:ext>
            </a:extLst>
          </p:cNvPr>
          <p:cNvCxnSpPr>
            <a:cxnSpLocks/>
            <a:stCxn id="90" idx="2"/>
            <a:endCxn id="99" idx="0"/>
          </p:cNvCxnSpPr>
          <p:nvPr/>
        </p:nvCxnSpPr>
        <p:spPr>
          <a:xfrm rot="16200000" flipH="1">
            <a:off x="7800750" y="7032613"/>
            <a:ext cx="1211090" cy="48842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59B4298E-CFFC-4536-B6CF-120F8C3C3732}"/>
              </a:ext>
            </a:extLst>
          </p:cNvPr>
          <p:cNvCxnSpPr>
            <a:cxnSpLocks/>
            <a:stCxn id="90" idx="2"/>
            <a:endCxn id="95" idx="0"/>
          </p:cNvCxnSpPr>
          <p:nvPr/>
        </p:nvCxnSpPr>
        <p:spPr>
          <a:xfrm rot="16200000" flipH="1">
            <a:off x="8364061" y="6469303"/>
            <a:ext cx="1211090" cy="16150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3ADAAEE9-80A9-489B-92B9-E3B0B8C4E8D3}"/>
              </a:ext>
            </a:extLst>
          </p:cNvPr>
          <p:cNvCxnSpPr>
            <a:cxnSpLocks/>
            <a:stCxn id="10" idx="2"/>
            <a:endCxn id="90" idx="0"/>
          </p:cNvCxnSpPr>
          <p:nvPr/>
        </p:nvCxnSpPr>
        <p:spPr>
          <a:xfrm rot="5400000">
            <a:off x="9870057" y="2747781"/>
            <a:ext cx="1507640" cy="49235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232A09AB-602A-49DC-96EF-C246185F4E84}"/>
              </a:ext>
            </a:extLst>
          </p:cNvPr>
          <p:cNvCxnSpPr>
            <a:cxnSpLocks/>
            <a:stCxn id="90" idx="2"/>
            <a:endCxn id="98" idx="0"/>
          </p:cNvCxnSpPr>
          <p:nvPr/>
        </p:nvCxnSpPr>
        <p:spPr>
          <a:xfrm rot="5400000">
            <a:off x="7286401" y="7006685"/>
            <a:ext cx="1211091" cy="5402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C009BDA0-62AA-437F-AD59-C640E132A202}"/>
              </a:ext>
            </a:extLst>
          </p:cNvPr>
          <p:cNvSpPr/>
          <p:nvPr/>
        </p:nvSpPr>
        <p:spPr>
          <a:xfrm>
            <a:off x="12598317" y="5963392"/>
            <a:ext cx="997501" cy="707886"/>
          </a:xfrm>
          <a:prstGeom prst="rect">
            <a:avLst/>
          </a:prstGeom>
          <a:solidFill>
            <a:srgbClr val="61B0E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맛집</a:t>
            </a:r>
            <a:endParaRPr lang="en-US" altLang="ko-KR" dirty="0"/>
          </a:p>
          <a:p>
            <a:pPr algn="ctr"/>
            <a:r>
              <a:rPr lang="ko-KR" altLang="en-US" dirty="0"/>
              <a:t>검색</a:t>
            </a:r>
            <a:endParaRPr lang="en-US" altLang="ko-KR" dirty="0"/>
          </a:p>
        </p:txBody>
      </p:sp>
      <p:cxnSp>
        <p:nvCxnSpPr>
          <p:cNvPr id="1013" name="직선 연결선 1012">
            <a:extLst>
              <a:ext uri="{FF2B5EF4-FFF2-40B4-BE49-F238E27FC236}">
                <a16:creationId xmlns:a16="http://schemas.microsoft.com/office/drawing/2014/main" id="{C6F0A30E-FB28-445C-A3D2-368AE1D26D1A}"/>
              </a:ext>
            </a:extLst>
          </p:cNvPr>
          <p:cNvCxnSpPr>
            <a:cxnSpLocks/>
            <a:stCxn id="10" idx="2"/>
            <a:endCxn id="150" idx="0"/>
          </p:cNvCxnSpPr>
          <p:nvPr/>
        </p:nvCxnSpPr>
        <p:spPr>
          <a:xfrm>
            <a:off x="13085669" y="4455753"/>
            <a:ext cx="11399" cy="1507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CC1A7826-0B28-472B-A5A8-1E890537CC16}"/>
              </a:ext>
            </a:extLst>
          </p:cNvPr>
          <p:cNvSpPr/>
          <p:nvPr/>
        </p:nvSpPr>
        <p:spPr>
          <a:xfrm>
            <a:off x="11590721" y="7882369"/>
            <a:ext cx="685800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맛집 삭제</a:t>
            </a:r>
            <a:endParaRPr lang="en-US" altLang="ko-KR" dirty="0"/>
          </a:p>
        </p:txBody>
      </p:sp>
      <p:cxnSp>
        <p:nvCxnSpPr>
          <p:cNvPr id="1023" name="연결선: 꺾임 1022">
            <a:extLst>
              <a:ext uri="{FF2B5EF4-FFF2-40B4-BE49-F238E27FC236}">
                <a16:creationId xmlns:a16="http://schemas.microsoft.com/office/drawing/2014/main" id="{01FF518F-AAD8-4621-8099-0563BAF5503E}"/>
              </a:ext>
            </a:extLst>
          </p:cNvPr>
          <p:cNvCxnSpPr>
            <a:cxnSpLocks/>
            <a:stCxn id="150" idx="2"/>
            <a:endCxn id="160" idx="0"/>
          </p:cNvCxnSpPr>
          <p:nvPr/>
        </p:nvCxnSpPr>
        <p:spPr>
          <a:xfrm rot="5400000">
            <a:off x="11909800" y="6695100"/>
            <a:ext cx="1211091" cy="116344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2B4DBF73-A450-4D84-AF9A-4B8443C27807}"/>
              </a:ext>
            </a:extLst>
          </p:cNvPr>
          <p:cNvSpPr/>
          <p:nvPr/>
        </p:nvSpPr>
        <p:spPr>
          <a:xfrm>
            <a:off x="13439970" y="7882369"/>
            <a:ext cx="987055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한줄평삭제</a:t>
            </a:r>
            <a:endParaRPr lang="en-US" altLang="ko-KR" dirty="0"/>
          </a:p>
        </p:txBody>
      </p: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A4139B20-EB34-449C-AB82-ABDF77BE1E18}"/>
              </a:ext>
            </a:extLst>
          </p:cNvPr>
          <p:cNvCxnSpPr>
            <a:cxnSpLocks/>
            <a:stCxn id="150" idx="2"/>
            <a:endCxn id="172" idx="0"/>
          </p:cNvCxnSpPr>
          <p:nvPr/>
        </p:nvCxnSpPr>
        <p:spPr>
          <a:xfrm rot="16200000" flipH="1">
            <a:off x="12909738" y="6858608"/>
            <a:ext cx="1211091" cy="8364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66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5400000">
            <a:off x="12885688" y="4981274"/>
            <a:ext cx="89881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Gmarket Sans Light" pitchFamily="34" charset="0"/>
              </a:rPr>
              <a:t>MUST - EAT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CBBE-F1AF-472D-BAD3-B9FD25F1540D}"/>
              </a:ext>
            </a:extLst>
          </p:cNvPr>
          <p:cNvSpPr txBox="1"/>
          <p:nvPr/>
        </p:nvSpPr>
        <p:spPr>
          <a:xfrm>
            <a:off x="746650" y="648777"/>
            <a:ext cx="973575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4. </a:t>
            </a:r>
            <a:r>
              <a:rPr lang="en-US" altLang="ko-KR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Gantt Chart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를 이용한 일정관리</a:t>
            </a:r>
            <a:endParaRPr 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485900"/>
            <a:ext cx="10360525" cy="851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02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5400000">
            <a:off x="12885688" y="4981274"/>
            <a:ext cx="89881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Gmarket Sans Light" pitchFamily="34" charset="0"/>
              </a:rPr>
              <a:t>MUST - EAT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CBBE-F1AF-472D-BAD3-B9FD25F1540D}"/>
              </a:ext>
            </a:extLst>
          </p:cNvPr>
          <p:cNvSpPr txBox="1"/>
          <p:nvPr/>
        </p:nvSpPr>
        <p:spPr>
          <a:xfrm>
            <a:off x="746650" y="648777"/>
            <a:ext cx="973575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5. 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요구사항 분석</a:t>
            </a:r>
            <a:endParaRPr 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61DEEE-63A9-495A-BC6E-230ECFAA2AD3}"/>
              </a:ext>
            </a:extLst>
          </p:cNvPr>
          <p:cNvSpPr/>
          <p:nvPr/>
        </p:nvSpPr>
        <p:spPr>
          <a:xfrm>
            <a:off x="914400" y="1638300"/>
            <a:ext cx="14325600" cy="74676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비회원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맛집 검색 및 한 줄 평 보기와 자유 게시판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공지 게시판 상세 보기만 가능하다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ko-KR" altLang="en-US" dirty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회원</a:t>
            </a:r>
            <a:endParaRPr lang="en-US" altLang="ko-KR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로그인 후 마이 페이지를 통해 정보 수정과 회원 탈퇴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작성 글 목록 보기가 가능하다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맛집 등록은 로그인한 회원만 가능하며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자신이 등록한 맛집은 수정 및 삭제가 가능하다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맛집에 대한 상세 내용과 한 줄 평을 볼 수 있으며 평점 또한 매길 수 있다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한 줄 평에 대해선 추천과 비추천을 누를 수 있다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자유 게시판 글 작성과 성세 보기가 가능하며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답변 작성이 가능하다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게시판 글 검색은 제목과 본문 내용으로 검색이 가능하다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등록된 맛집은 평점이 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4.5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점 이상이고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 5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명 이상이 평점을 등록했을 경우에 추천 맛집 리스트에 출력된다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관리자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관리자 모드에서는 전반적인 회원 관리가 가능하며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회원 탈퇴 및 회원 목록 보기가 가능하다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공지 게시판 글 작성 및 수정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삭제가 가능하다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464646"/>
                </a:solidFill>
                <a:latin typeface="+mn-ea"/>
              </a:rPr>
              <a:t>다른 회원이 등록한 맛집은 관리자 모드에서도 삭제가 가능하다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.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5500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363967" y="-482985"/>
            <a:ext cx="1921747" cy="11251683"/>
            <a:chOff x="16363967" y="-482985"/>
            <a:chExt cx="1921747" cy="11251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3967" y="-482985"/>
              <a:ext cx="1921747" cy="112516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 rot="5400000">
            <a:off x="12885688" y="4981274"/>
            <a:ext cx="898815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Gmarket Sans Light" pitchFamily="34" charset="0"/>
              </a:rPr>
              <a:t>MUST - EAT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8F5CBBE-F1AF-472D-BAD3-B9FD25F1540D}"/>
              </a:ext>
            </a:extLst>
          </p:cNvPr>
          <p:cNvSpPr txBox="1"/>
          <p:nvPr/>
        </p:nvSpPr>
        <p:spPr>
          <a:xfrm>
            <a:off x="746650" y="648777"/>
            <a:ext cx="973575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6. </a:t>
            </a:r>
            <a:r>
              <a:rPr lang="ko-KR" altLang="en-US" sz="4000" dirty="0" err="1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유스케이스</a:t>
            </a:r>
            <a:r>
              <a:rPr lang="ko-KR" altLang="en-US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 다이어그램 </a:t>
            </a:r>
            <a:r>
              <a:rPr lang="en-US" altLang="ko-KR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(</a:t>
            </a:r>
            <a:r>
              <a:rPr lang="en-US" altLang="ko-KR" sz="4000" dirty="0" err="1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Usecase</a:t>
            </a:r>
            <a:r>
              <a:rPr lang="en-US" altLang="ko-KR" sz="4000" dirty="0">
                <a:solidFill>
                  <a:srgbClr val="0181D8"/>
                </a:solidFill>
                <a:latin typeface="Gmarket Sans Medium" pitchFamily="34" charset="0"/>
                <a:cs typeface="Gmarket Sans Medium" pitchFamily="34" charset="0"/>
              </a:rPr>
              <a:t> Diagram)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CDB70D-1340-43DA-ABD3-9B37AE4DB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91" y="1506504"/>
            <a:ext cx="16230600" cy="898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03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632</Words>
  <Application>Microsoft Office PowerPoint</Application>
  <PresentationFormat>사용자 지정</PresentationFormat>
  <Paragraphs>156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?? ??</vt:lpstr>
      <vt:lpstr>Gmarket Sans Bold</vt:lpstr>
      <vt:lpstr>Gmarket Sans Light</vt:lpstr>
      <vt:lpstr>Gmarket Sans Medium</vt:lpstr>
      <vt:lpstr>S-Core Dream 2 ExtraLight</vt:lpstr>
      <vt:lpstr>S-Core Dream 3 Light</vt:lpstr>
      <vt:lpstr>맑은 고딕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EZEN202</cp:lastModifiedBy>
  <cp:revision>34</cp:revision>
  <dcterms:created xsi:type="dcterms:W3CDTF">2023-03-19T20:15:06Z</dcterms:created>
  <dcterms:modified xsi:type="dcterms:W3CDTF">2023-03-20T06:39:47Z</dcterms:modified>
  <cp:version>1000.0000.01</cp:version>
</cp:coreProperties>
</file>