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18" r:id="rId9"/>
    <p:sldId id="319" r:id="rId10"/>
    <p:sldId id="320" r:id="rId11"/>
    <p:sldId id="321" r:id="rId12"/>
    <p:sldId id="292" r:id="rId13"/>
    <p:sldId id="299" r:id="rId14"/>
    <p:sldId id="334" r:id="rId15"/>
    <p:sldId id="335" r:id="rId16"/>
    <p:sldId id="336" r:id="rId17"/>
    <p:sldId id="325" r:id="rId18"/>
    <p:sldId id="324" r:id="rId19"/>
    <p:sldId id="342" r:id="rId20"/>
    <p:sldId id="343" r:id="rId21"/>
    <p:sldId id="344" r:id="rId22"/>
    <p:sldId id="345" r:id="rId23"/>
    <p:sldId id="346" r:id="rId24"/>
    <p:sldId id="341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4" autoAdjust="0"/>
    <p:restoredTop sz="92416" autoAdjust="0"/>
  </p:normalViewPr>
  <p:slideViewPr>
    <p:cSldViewPr>
      <p:cViewPr varScale="1">
        <p:scale>
          <a:sx n="131" d="100"/>
          <a:sy n="131" d="100"/>
        </p:scale>
        <p:origin x="104" y="435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520" y="1942542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가는안상수체" pitchFamily="2" charset="-127"/>
                <a:ea typeface="가는안상수체" pitchFamily="2" charset="-127"/>
              </a:rPr>
              <a:t>2023</a:t>
            </a:r>
            <a:r>
              <a:rPr lang="ko-KR" altLang="en-US" sz="120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31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1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20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2997897"/>
            <a:ext cx="44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C000"/>
                </a:solidFill>
              </a:rPr>
              <a:t>Full stack(</a:t>
            </a:r>
            <a:r>
              <a:rPr lang="ko-KR" altLang="en-US" b="1">
                <a:solidFill>
                  <a:srgbClr val="FFC000"/>
                </a:solidFill>
              </a:rPr>
              <a:t>풀스택</a:t>
            </a:r>
            <a:r>
              <a:rPr lang="en-US" altLang="ko-KR" b="1">
                <a:solidFill>
                  <a:srgbClr val="FFC000"/>
                </a:solidFill>
              </a:rPr>
              <a:t>) </a:t>
            </a:r>
            <a:r>
              <a:rPr lang="ko-KR" altLang="en-US" b="1">
                <a:solidFill>
                  <a:srgbClr val="FFC000"/>
                </a:solidFill>
              </a:rPr>
              <a:t>웹 개발자</a:t>
            </a:r>
            <a:r>
              <a:rPr lang="en-US" altLang="ko-KR" b="1">
                <a:solidFill>
                  <a:srgbClr val="FFC000"/>
                </a:solidFill>
              </a:rPr>
              <a:t> </a:t>
            </a:r>
            <a:r>
              <a:rPr lang="ko-KR" altLang="en-US" b="1">
                <a:solidFill>
                  <a:srgbClr val="FFC000"/>
                </a:solidFill>
              </a:rPr>
              <a:t>과정 아무개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3567127"/>
            <a:ext cx="2258852" cy="15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914" y="760264"/>
            <a:ext cx="86205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 후 내 서재 메뉴를 통해</a:t>
            </a:r>
            <a:r>
              <a:rPr lang="en-US" altLang="ko-KR" sz="16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회원정보 수정</a:t>
            </a:r>
            <a:r>
              <a:rPr lang="en-US" altLang="ko-KR" sz="16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및 대출도서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예약도서확인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자리예약 확인할 수 있다</a:t>
            </a:r>
            <a:r>
              <a:rPr lang="en-US" altLang="ko-KR" sz="16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통해 가입한 회원은 기본적으로 준회원 등급을 획득하며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방문을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정회원 전환이 가능하고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10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권 이상의 대출기록이 있는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우수회원으로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자동등업된다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도서검색은 서명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저자명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출판사명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키워드로 검색할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도서검색을 통해 원하는 도서에 대한 상세정보를 확인할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관리자를 통해 도서를 대출할 수 있으며 이미 대출된 도서예약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당일에 한하여 도서관 자리 예약도 가능하다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 이상은 자유게시판 열람이 가능하며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게시판 글 작성 및 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할 수 있으며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인기글은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표시를 붙인다 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사진파일을 첨부할 수 있는 도서신청 게시판 이용이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299942"/>
            <a:ext cx="323850" cy="1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생성 및 삭제를 할 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대출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목록 출력 등의 회원관리와 도서 등록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도서관리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게시판 관리 기능을 이용 가능하게 한다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우수회원이나 인기도서 등의 전체적인 통계 </a:t>
            </a:r>
            <a:r>
              <a:rPr lang="ko-KR" altLang="en-US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현황을 확인할</a:t>
            </a:r>
            <a:r>
              <a:rPr lang="en-US" altLang="ko-KR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 있다</a:t>
            </a:r>
            <a:r>
              <a:rPr lang="en-US" altLang="ko-KR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528" y="1329612"/>
            <a:ext cx="7992888" cy="2370742"/>
            <a:chOff x="755576" y="1556792"/>
            <a:chExt cx="7992888" cy="275312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428607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77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자리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54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 제약조건 완화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추천 받기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1427281" cy="11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반납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951570"/>
            <a:ext cx="1044116" cy="3061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49244" y="547064"/>
            <a:ext cx="224988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93093" y="-396785"/>
            <a:ext cx="224987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44916" y="-1348609"/>
            <a:ext cx="224987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585660" y="1437625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희망회원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522710" y="1401559"/>
            <a:ext cx="777482" cy="37475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대출</a:t>
            </a:r>
            <a:r>
              <a:rPr lang="en-US" altLang="ko-KR" sz="900" dirty="0"/>
              <a:t>20</a:t>
            </a:r>
            <a:r>
              <a:rPr lang="ko-KR" altLang="en-US" sz="900" dirty="0"/>
              <a:t>권 이상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1517" y="2625757"/>
            <a:ext cx="4818836" cy="1296427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도서관 시스템을 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네 등급으로 구분된다</a:t>
            </a: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1714569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0" y="1012491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368564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8" y="2365200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0" y="82491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73554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195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192368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3022786" y="270783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2967633" y="407002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5802259" y="338184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5544108" y="735548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371823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366423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2983695" y="3203667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5802259" y="3032484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5658246" y="2625757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19" y="824917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1" y="211839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1135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2922249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61" y="137125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4827" y="1558856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166970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2" y="1392684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6" y="233045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2" y="124242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0" y="124242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166970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85757" y="258228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128252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10194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07624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13537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128125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12812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042862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3" y="1132231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7" y="245928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245928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8" y="2550927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1338449" y="2565090"/>
            <a:ext cx="1645246" cy="76741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5" y="2572648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256845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2556091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3" y="256508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>
            <a:off x="6595227" y="2568451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29546" y="4054634"/>
            <a:ext cx="74384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5883240" y="439911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340072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3" y="351067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5" y="3381842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28252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2757601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8" y="262575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12" y="258812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1354510" y="2560651"/>
            <a:ext cx="1649323" cy="12324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138" idx="6"/>
          </p:cNvCxnSpPr>
          <p:nvPr/>
        </p:nvCxnSpPr>
        <p:spPr>
          <a:xfrm flipH="1">
            <a:off x="6639324" y="2607129"/>
            <a:ext cx="1504789" cy="1920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내서재</a:t>
            </a:r>
            <a:endParaRPr lang="ko-KR" altLang="en-US" sz="1000" b="1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7.  </a:t>
            </a:r>
            <a:r>
              <a:rPr lang="ko-KR" altLang="en-US" b="1" dirty="0">
                <a:solidFill>
                  <a:srgbClr val="756B5F"/>
                </a:solidFill>
              </a:rPr>
              <a:t>순차 다이어그램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회원정보입력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회원정보확인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로그인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회원정보확인승인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835699" y="203749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도서검색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73422" y="2279074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도서정보확인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258770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292727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00338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997415" y="2746291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도서예약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07146" y="2980741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도서예약확인</a:t>
            </a: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337568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345179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573479" y="319510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도서예약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83210" y="3429149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도서예약확인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86859" y="235686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7. </a:t>
            </a:r>
            <a:r>
              <a:rPr lang="ko-KR" altLang="en-US" sz="900" dirty="0"/>
              <a:t>자리예약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64863" y="254017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8. </a:t>
            </a:r>
            <a:r>
              <a:rPr lang="ko-KR" altLang="en-US" sz="900" dirty="0"/>
              <a:t>자리예약확인</a:t>
            </a: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386173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393785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368075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11.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조회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71800" y="391520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확인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440179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771803" y="4196099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13. </a:t>
            </a:r>
            <a:r>
              <a:rPr lang="ko-KR" altLang="en-US" sz="1000" dirty="0"/>
              <a:t>글 작성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답글</a:t>
            </a:r>
            <a:r>
              <a:rPr lang="ko-KR" altLang="en-US" sz="1000" dirty="0"/>
              <a:t> 달기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댓글</a:t>
            </a:r>
            <a:r>
              <a:rPr lang="ko-KR" altLang="en-US" sz="1000" dirty="0"/>
              <a:t> 달기 </a:t>
            </a:r>
            <a:r>
              <a:rPr lang="en-US" altLang="ko-KR" sz="1000" dirty="0"/>
              <a:t>/ </a:t>
            </a:r>
            <a:r>
              <a:rPr lang="ko-KR" altLang="en-US" sz="1000" dirty="0"/>
              <a:t>조회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275856" y="4418260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14. </a:t>
            </a:r>
            <a:r>
              <a:rPr lang="ko-KR" altLang="en-US" sz="1000" dirty="0"/>
              <a:t>게시판 확인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1.1 id</a:t>
            </a:r>
            <a:r>
              <a:rPr lang="ko-KR" altLang="en-US" sz="1000" dirty="0"/>
              <a:t>중복체크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7.  </a:t>
            </a:r>
            <a:r>
              <a:rPr lang="ko-KR" altLang="en-US" b="1" dirty="0">
                <a:solidFill>
                  <a:srgbClr val="756B5F"/>
                </a:solidFill>
              </a:rPr>
              <a:t>순차 다이어그램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899592" y="897924"/>
            <a:ext cx="7200800" cy="3618042"/>
            <a:chOff x="899592" y="1197232"/>
            <a:chExt cx="7200800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관리자</a:t>
              </a:r>
              <a:endParaRPr lang="en-US" altLang="ko-KR" sz="1000" b="1" dirty="0"/>
            </a:p>
            <a:p>
              <a:pPr algn="ctr"/>
              <a:r>
                <a:rPr lang="en-US" altLang="ko-KR" sz="1000" b="1" dirty="0"/>
                <a:t>(</a:t>
              </a:r>
              <a:r>
                <a:rPr lang="ko-KR" altLang="en-US" sz="1000" b="1" dirty="0"/>
                <a:t>사서</a:t>
              </a:r>
              <a:r>
                <a:rPr lang="en-US" altLang="ko-KR" sz="1000" b="1" dirty="0"/>
                <a:t>)</a:t>
              </a:r>
              <a:endParaRPr lang="ko-KR" altLang="en-US" sz="10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로그인</a:t>
              </a:r>
              <a:r>
                <a:rPr lang="en-US" altLang="ko-KR" sz="1000" b="1" dirty="0"/>
                <a:t>/</a:t>
              </a:r>
              <a:r>
                <a:rPr lang="ko-KR" altLang="en-US" sz="1000" b="1" dirty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대출</a:t>
              </a:r>
              <a:r>
                <a:rPr lang="en-US" altLang="ko-KR" sz="1000" b="1" dirty="0"/>
                <a:t>/</a:t>
              </a:r>
              <a:r>
                <a:rPr lang="ko-KR" altLang="en-US" sz="1000" b="1" dirty="0"/>
                <a:t>반납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회원관리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통계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도서관리</a:t>
              </a:r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71365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1. </a:t>
              </a:r>
              <a:r>
                <a:rPr lang="ko-KR" altLang="en-US" sz="1000" dirty="0"/>
                <a:t>로그인</a:t>
              </a: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2. </a:t>
              </a:r>
              <a:r>
                <a:rPr lang="ko-KR" altLang="en-US" sz="1000" dirty="0"/>
                <a:t>관리자승인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68893"/>
              <a:ext cx="114967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3. </a:t>
              </a:r>
              <a:r>
                <a:rPr lang="ko-KR" altLang="en-US" sz="1000" dirty="0"/>
                <a:t>도서대출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반납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03648" y="2801407"/>
              <a:ext cx="192552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4. </a:t>
              </a:r>
              <a:r>
                <a:rPr lang="ko-KR" altLang="en-US" sz="1000" dirty="0"/>
                <a:t>도서대출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반납 승인 및 확인</a:t>
              </a:r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9672" y="3162936"/>
              <a:ext cx="233589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5. </a:t>
              </a:r>
              <a:r>
                <a:rPr lang="ko-KR" altLang="en-US" sz="1000" dirty="0"/>
                <a:t>공지사항 작성</a:t>
              </a:r>
              <a:r>
                <a:rPr lang="en-US" altLang="ko-KR" sz="1000" dirty="0"/>
                <a:t> / </a:t>
              </a:r>
              <a:r>
                <a:rPr lang="ko-KR" altLang="en-US" sz="1000" dirty="0"/>
                <a:t>수정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조회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삭제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3521487"/>
              <a:ext cx="144462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6. </a:t>
              </a:r>
              <a:r>
                <a:rPr lang="ko-KR" altLang="en-US" sz="1000" dirty="0"/>
                <a:t>공지사항 목록 확인</a:t>
              </a: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338105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9. </a:t>
              </a:r>
              <a:r>
                <a:rPr lang="ko-KR" altLang="en-US" sz="1000" dirty="0" err="1"/>
                <a:t>회원레벨별</a:t>
              </a:r>
              <a:r>
                <a:rPr lang="ko-KR" altLang="en-US" sz="1000" dirty="0"/>
                <a:t> 다수 이용 순으로 조회 및 회원 레벨 조정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7864" y="4839443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10. </a:t>
              </a:r>
              <a:r>
                <a:rPr lang="ko-KR" altLang="en-US" sz="1000" dirty="0"/>
                <a:t>회원 목록 확인</a:t>
              </a:r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13991" y="5235784"/>
              <a:ext cx="268214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11. </a:t>
              </a:r>
              <a:r>
                <a:rPr lang="ko-KR" altLang="en-US" sz="1000" dirty="0"/>
                <a:t>인기도서 통계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우수회원에게 도서추천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07904" y="5580788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12. </a:t>
              </a:r>
              <a:r>
                <a:rPr lang="ko-KR" altLang="en-US" sz="1000" dirty="0"/>
                <a:t>통계 결과 확인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35179" y="3807345"/>
              <a:ext cx="153118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7. </a:t>
              </a:r>
              <a:r>
                <a:rPr lang="ko-KR" altLang="en-US" sz="900" dirty="0"/>
                <a:t>도서 등록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수정</a:t>
              </a:r>
              <a:r>
                <a:rPr lang="en-US" altLang="ko-KR" sz="900" dirty="0"/>
                <a:t> / </a:t>
              </a:r>
              <a:r>
                <a:rPr lang="ko-KR" altLang="en-US" sz="900" dirty="0"/>
                <a:t>삭제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803" y="4134753"/>
              <a:ext cx="108715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8. </a:t>
              </a:r>
              <a:r>
                <a:rPr lang="ko-KR" altLang="en-US" sz="900" dirty="0"/>
                <a:t>도서 목록 확인</a:t>
              </a: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115616" y="1977685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5" name="직사각형 64"/>
          <p:cNvSpPr/>
          <p:nvPr/>
        </p:nvSpPr>
        <p:spPr>
          <a:xfrm>
            <a:off x="1133069" y="405663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8.  </a:t>
            </a:r>
            <a:r>
              <a:rPr lang="ko-KR" altLang="en-US" b="1" dirty="0">
                <a:solidFill>
                  <a:srgbClr val="756B5F"/>
                </a:solidFill>
              </a:rPr>
              <a:t>기능정의서 및 설계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1510"/>
            <a:ext cx="8496944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9. </a:t>
            </a:r>
            <a:r>
              <a:rPr lang="en-US" altLang="ko-KR" b="1" dirty="0">
                <a:solidFill>
                  <a:srgbClr val="756B5F"/>
                </a:solidFill>
              </a:rPr>
              <a:t>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523"/>
            <a:ext cx="91440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9.  </a:t>
            </a:r>
            <a:r>
              <a:rPr lang="ko-KR" altLang="en-US" b="1" dirty="0">
                <a:solidFill>
                  <a:srgbClr val="756B5F"/>
                </a:solidFill>
              </a:rPr>
              <a:t>기능정의서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63842"/>
              </p:ext>
            </p:extLst>
          </p:nvPr>
        </p:nvGraphicFramePr>
        <p:xfrm>
          <a:off x="611563" y="465518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37377"/>
              </p:ext>
            </p:extLst>
          </p:nvPr>
        </p:nvGraphicFramePr>
        <p:xfrm>
          <a:off x="4499992" y="465516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10. Project Source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9552"/>
            <a:ext cx="8623762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1872577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1153" y="1059582"/>
            <a:ext cx="2520000" cy="2520000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48347" y="1563638"/>
            <a:ext cx="2666572" cy="2989573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순차다이어그램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(ERD)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252113" y="2283718"/>
            <a:ext cx="2520000" cy="2520000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10. Project source Explore</a:t>
            </a:r>
            <a:endParaRPr lang="ko-KR" altLang="en-US" sz="1000" dirty="0">
              <a:solidFill>
                <a:srgbClr val="C00000"/>
              </a:solidFill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11. UI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차후 개발 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 err="1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⑤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⑥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⑦</a:t>
              </a: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</a:rPr>
              <a:t>해더의</a:t>
            </a:r>
            <a:r>
              <a:rPr lang="ko-KR" altLang="en-US" sz="1200" b="1" dirty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검색하기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회원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전체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서명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저자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출판사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이용문의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>
                <a:solidFill>
                  <a:schemeClr val="tx1"/>
                </a:solidFill>
              </a:rPr>
              <a:t>top5 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달력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이용시간 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>
                <a:solidFill>
                  <a:schemeClr val="tx1"/>
                </a:solidFill>
              </a:rPr>
              <a:t>top 5 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84985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>
                <a:solidFill>
                  <a:srgbClr val="756B5F"/>
                </a:solidFill>
              </a:rPr>
              <a:t>관리자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>
                <a:solidFill>
                  <a:srgbClr val="756B5F"/>
                </a:solidFill>
              </a:rPr>
              <a:t>사서</a:t>
            </a:r>
            <a:r>
              <a:rPr lang="en-US" altLang="ko-KR" b="1" dirty="0">
                <a:solidFill>
                  <a:srgbClr val="756B5F"/>
                </a:solidFill>
              </a:rPr>
              <a:t>) </a:t>
            </a:r>
            <a:r>
              <a:rPr lang="ko-KR" altLang="en-US" b="1" dirty="0">
                <a:solidFill>
                  <a:srgbClr val="756B5F"/>
                </a:solidFill>
              </a:rPr>
              <a:t>등록 및 삭제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>
                <a:solidFill>
                  <a:schemeClr val="tx1"/>
                </a:solidFill>
              </a:rPr>
              <a:t>. </a:t>
            </a:r>
            <a:r>
              <a:rPr lang="ko-KR" altLang="en-US" sz="1200" b="1" dirty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>
                <a:solidFill>
                  <a:schemeClr val="tx1"/>
                </a:solidFill>
              </a:rPr>
              <a:t>CSS</a:t>
            </a:r>
            <a:r>
              <a:rPr lang="ko-KR" altLang="en-US" sz="1200" b="1" dirty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r>
              <a:rPr lang="ko-KR" altLang="en-US" sz="1200" b="1" dirty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>
                <a:solidFill>
                  <a:schemeClr val="tx1"/>
                </a:solidFill>
              </a:rPr>
              <a:t>(Ajax </a:t>
            </a:r>
            <a:r>
              <a:rPr lang="ko-KR" altLang="en-US" sz="1200" b="1" dirty="0">
                <a:solidFill>
                  <a:schemeClr val="tx1"/>
                </a:solidFill>
              </a:rPr>
              <a:t>이용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>
                <a:solidFill>
                  <a:schemeClr val="tx1"/>
                </a:solidFill>
              </a:rPr>
              <a:t>jQueryUI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>
                <a:solidFill>
                  <a:schemeClr val="tx1"/>
                </a:solidFill>
              </a:rPr>
              <a:t>daum</a:t>
            </a:r>
            <a:r>
              <a:rPr lang="en-US" altLang="ko-KR" sz="1200" b="1" dirty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>
                <a:solidFill>
                  <a:schemeClr val="tx1"/>
                </a:solidFill>
              </a:rPr>
              <a:t>이용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r>
              <a:rPr lang="ko-KR" altLang="en-US" sz="1200" b="1" dirty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r>
              <a:rPr lang="ko-KR" altLang="en-US" sz="1200" b="1" dirty="0">
                <a:solidFill>
                  <a:schemeClr val="tx1"/>
                </a:solidFill>
              </a:rPr>
              <a:t>만 삭제된다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>
                <a:solidFill>
                  <a:schemeClr val="tx1"/>
                </a:solidFill>
              </a:rPr>
              <a:t>페이징</a:t>
            </a:r>
            <a:r>
              <a:rPr lang="ko-KR" altLang="en-US" sz="1200" b="1" dirty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핵심코드 </a:t>
            </a:r>
            <a:r>
              <a:rPr lang="en-US" altLang="ko-KR" b="1" dirty="0">
                <a:solidFill>
                  <a:srgbClr val="756B5F"/>
                </a:solidFill>
              </a:rPr>
              <a:t>– XXX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351600">
            <a:off x="1720573" y="2183639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워드 포트폴리오에 있는 화면구성들 다음 </a:t>
            </a:r>
            <a:r>
              <a:rPr lang="en-US" altLang="ko-KR" dirty="0" err="1"/>
              <a:t>ppt</a:t>
            </a:r>
            <a:r>
              <a:rPr lang="ko-KR" altLang="en-US" dirty="0"/>
              <a:t>에 배치</a:t>
            </a:r>
          </a:p>
        </p:txBody>
      </p:sp>
    </p:spTree>
    <p:extLst>
      <p:ext uri="{BB962C8B-B14F-4D97-AF65-F5344CB8AC3E}">
        <p14:creationId xmlns:p14="http://schemas.microsoft.com/office/powerpoint/2010/main" val="4142304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/>
              <a:t>이용자 기반의 추천 플랫폼</a:t>
            </a:r>
            <a:endParaRPr lang="en-US" altLang="ko-KR" sz="2000" dirty="0"/>
          </a:p>
          <a:p>
            <a:pPr>
              <a:lnSpc>
                <a:spcPct val="250000"/>
              </a:lnSpc>
            </a:pPr>
            <a:r>
              <a:rPr lang="ko-KR" altLang="en-US" sz="2000" dirty="0"/>
              <a:t>예약 및 대출</a:t>
            </a:r>
            <a:r>
              <a:rPr lang="en-US" altLang="ko-KR" sz="2000" dirty="0"/>
              <a:t>, </a:t>
            </a:r>
            <a:r>
              <a:rPr lang="ko-KR" altLang="en-US" sz="2000" dirty="0"/>
              <a:t>반납기능을 </a:t>
            </a:r>
            <a:r>
              <a:rPr lang="en-US" altLang="ko-KR" sz="2000" dirty="0"/>
              <a:t>SNS</a:t>
            </a:r>
            <a:r>
              <a:rPr lang="ko-KR" altLang="en-US" sz="2000" dirty="0"/>
              <a:t>와 연동</a:t>
            </a:r>
            <a:endParaRPr lang="en-US" altLang="ko-KR" sz="2000" dirty="0"/>
          </a:p>
          <a:p>
            <a:pPr>
              <a:lnSpc>
                <a:spcPct val="250000"/>
              </a:lnSpc>
            </a:pPr>
            <a:r>
              <a:rPr lang="ko-KR" altLang="en-US" sz="2000" dirty="0"/>
              <a:t>연체 및 대출에 대한 점수 부여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12. </a:t>
            </a:r>
            <a:r>
              <a:rPr lang="ko-KR" altLang="en-US" b="1" dirty="0">
                <a:solidFill>
                  <a:srgbClr val="756B5F"/>
                </a:solidFill>
              </a:rPr>
              <a:t>차후</a:t>
            </a:r>
            <a:r>
              <a:rPr lang="en-US" altLang="ko-KR" b="1" dirty="0">
                <a:solidFill>
                  <a:srgbClr val="756B5F"/>
                </a:solidFill>
              </a:rPr>
              <a:t> </a:t>
            </a:r>
            <a:r>
              <a:rPr lang="ko-KR" altLang="en-US" b="1" dirty="0">
                <a:solidFill>
                  <a:srgbClr val="756B5F"/>
                </a:solidFill>
              </a:rPr>
              <a:t>개발 내용</a:t>
            </a: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561898"/>
            <a:ext cx="8428759" cy="78483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본 시스템은 도서관 웹 페이지와 도서관 관리 시스템을 통합하여 하나의 프로그램으로 이용 및 관리할 수 있는 </a:t>
            </a:r>
            <a:r>
              <a:rPr lang="ko-KR" altLang="en-US" sz="1600" dirty="0" err="1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 도서관 관리 시스템이다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모든 이용자는 등급에 따라 관리되며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최소 검색기능부터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최대 도서 대출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도서 신청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회원게시판 이용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도서추천하기 등을 이용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관리자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최고 관리자를 기본으로 두고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최고 관리자를 통해서 관리자 계정 등록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dirty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관리자는 회원관리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공지사항 및 회원게시판 관리 등의 기능을 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Windows 10 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Professional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31073" cy="323850"/>
            <a:chOff x="841375" y="1704181"/>
            <a:chExt cx="7330441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52530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9.0.71</a:t>
              </a: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5742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(model 2)</a:t>
              </a: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jquery-3.4.1,   jquery-ui-1.12.1,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 cos-26Dec2008, React,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134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ko-KR" altLang="en-US" sz="1200" b="1" dirty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64760" y="516507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2026213" y="157781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1592744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215761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226537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나의서재</a:t>
            </a:r>
            <a:endParaRPr lang="ko-KR" altLang="en-US" sz="1000" b="1" dirty="0"/>
          </a:p>
        </p:txBody>
      </p:sp>
      <p:sp>
        <p:nvSpPr>
          <p:cNvPr id="14" name="직사각형 13"/>
          <p:cNvSpPr/>
          <p:nvPr/>
        </p:nvSpPr>
        <p:spPr>
          <a:xfrm>
            <a:off x="385192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44008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글작성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예약현황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일반검색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17735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72564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85727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글삭제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61032" y="332653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답변글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신청작성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143369" y="33443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423718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답변글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한줄평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987574"/>
            <a:ext cx="576000" cy="29076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</a:p>
          <a:p>
            <a:pPr algn="ctr"/>
            <a:r>
              <a:rPr lang="ko-KR" altLang="en-US" sz="1000" b="1" dirty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>
            <a:off x="4500024" y="759507"/>
            <a:ext cx="0" cy="22806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42803" y="2747866"/>
            <a:ext cx="690875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676770" y="2795781"/>
            <a:ext cx="699250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349420" y="1300576"/>
            <a:ext cx="444559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128967" y="-993940"/>
            <a:ext cx="39494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566562" y="2587551"/>
            <a:ext cx="750596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932234" y="2716971"/>
            <a:ext cx="751328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812451" y="3726265"/>
            <a:ext cx="51482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153933" y="3891792"/>
            <a:ext cx="52362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148685" y="2933421"/>
            <a:ext cx="751328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368159" y="2785954"/>
            <a:ext cx="744386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495709" y="2732219"/>
            <a:ext cx="740484" cy="46356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852506" y="2565263"/>
            <a:ext cx="753165" cy="81016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274283" y="2953645"/>
            <a:ext cx="751328" cy="3155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066784" y="2779541"/>
            <a:ext cx="753165" cy="38160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776125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562218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428875" y="2770552"/>
            <a:ext cx="71958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011712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67027" y="-688662"/>
            <a:ext cx="314403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57384" y="335171"/>
            <a:ext cx="299471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62" y="2043092"/>
            <a:ext cx="1" cy="19747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043091"/>
            <a:ext cx="0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71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5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91" y="2618566"/>
            <a:ext cx="1771" cy="72405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466973" y="2968000"/>
            <a:ext cx="686839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1" idx="2"/>
            <a:endCxn id="30" idx="0"/>
          </p:cNvCxnSpPr>
          <p:nvPr/>
        </p:nvCxnSpPr>
        <p:spPr>
          <a:xfrm rot="16200000" flipH="1">
            <a:off x="5721213" y="2506716"/>
            <a:ext cx="732774" cy="9068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ko-KR" altLang="en-US" sz="1200" b="1" dirty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이용자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3" y="2265371"/>
            <a:ext cx="430821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관리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4400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214218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반납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818593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글작성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28069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강등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428024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745450" y="3338147"/>
            <a:ext cx="444795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레벨별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860072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글삭제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도서추천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</a:p>
          <a:p>
            <a:pPr algn="ctr"/>
            <a:r>
              <a:rPr lang="ko-KR" altLang="en-US" sz="1000" b="1" dirty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35952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385714" y="2892988"/>
            <a:ext cx="690875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609884" y="2860460"/>
            <a:ext cx="686839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636787" y="-974068"/>
            <a:ext cx="429627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424323" y="1287644"/>
            <a:ext cx="380018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868745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8085197" y="2861006"/>
            <a:ext cx="751328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578042" y="2639967"/>
            <a:ext cx="74048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934840" y="2657518"/>
            <a:ext cx="753165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356617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149118" y="2871796"/>
            <a:ext cx="753165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568213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54306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79054" y="2749354"/>
            <a:ext cx="71958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940693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530925" y="247442"/>
            <a:ext cx="314403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62027" y="-660188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도서수정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42459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332783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906699" y="3975071"/>
            <a:ext cx="540144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33483" y="3969724"/>
            <a:ext cx="550755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32938" y="2636762"/>
            <a:ext cx="734073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146929" y="2979709"/>
            <a:ext cx="724055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3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050558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51" y="2050557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54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>
                <a:solidFill>
                  <a:srgbClr val="756B5F"/>
                </a:solidFill>
              </a:rPr>
              <a:t>관리자모드가 없거나 간단할 경우 한 화면에 그린다</a:t>
            </a:r>
            <a:r>
              <a:rPr lang="en-US" altLang="ko-KR" b="1" dirty="0">
                <a:solidFill>
                  <a:srgbClr val="756B5F"/>
                </a:solidFill>
              </a:rPr>
              <a:t>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45" y="1113588"/>
            <a:ext cx="7416824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15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53297"/>
            <a:ext cx="7704856" cy="460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5579</TotalTime>
  <Words>1466</Words>
  <Application>Microsoft Office PowerPoint</Application>
  <PresentationFormat>화면 슬라이드 쇼(16:9)</PresentationFormat>
  <Paragraphs>428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HY중고딕</vt:lpstr>
      <vt:lpstr>HY헤드라인M</vt:lpstr>
      <vt:lpstr>가는안상수체</vt:lpstr>
      <vt:lpstr>맑은 고딕</vt:lpstr>
      <vt:lpstr>한컴 윤고딕 230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김 훈</cp:lastModifiedBy>
  <cp:revision>367</cp:revision>
  <dcterms:created xsi:type="dcterms:W3CDTF">2016-06-22T05:17:17Z</dcterms:created>
  <dcterms:modified xsi:type="dcterms:W3CDTF">2023-03-19T13:58:51Z</dcterms:modified>
</cp:coreProperties>
</file>