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4" autoAdjust="0"/>
    <p:restoredTop sz="92416" autoAdjust="0"/>
  </p:normalViewPr>
  <p:slideViewPr>
    <p:cSldViewPr>
      <p:cViewPr varScale="1">
        <p:scale>
          <a:sx n="131" d="100"/>
          <a:sy n="131" d="100"/>
        </p:scale>
        <p:origin x="104" y="4352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84ABEAC-FD1E-446D-854E-09142DFB339C}" type="datetime1">
              <a:rPr lang="ko-KR" altLang="en-US"/>
              <a:pPr lvl="0">
                <a:defRPr/>
              </a:pPr>
              <a:t>2023-03-19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140037E-5901-4B68-9415-DA47D42FEF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99D967-67B2-4132-B52D-A253871A1F24}" type="datetime1">
              <a:rPr lang="ko-KR" altLang="en-US"/>
              <a:pPr lvl="0">
                <a:defRPr/>
              </a:pPr>
              <a:t>2023-03-19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231EE08-D29B-4EEA-AE59-EA43F352A71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  <a:defRPr/>
            </a:pPr>
            <a:r>
              <a:rPr lang="ko-KR" altLang="en-US" sz="1200">
                <a:solidFill>
                  <a:srgbClr val="464646"/>
                </a:solidFill>
                <a:latin typeface="한컴 윤고딕 230"/>
                <a:ea typeface="한컴 윤고딕 230"/>
              </a:rPr>
              <a:t>기존에 운용되고 있는 공공도서관 및 대학도서관 웹 페이지 및 도서관 관리 시스템인 </a:t>
            </a:r>
            <a:r>
              <a:rPr lang="en-US" altLang="ko-KR" sz="1200">
                <a:solidFill>
                  <a:srgbClr val="464646"/>
                </a:solidFill>
                <a:latin typeface="한컴 윤고딕 230"/>
                <a:ea typeface="한컴 윤고딕 230"/>
              </a:rPr>
              <a:t>KOLAS</a:t>
            </a:r>
            <a:r>
              <a:rPr lang="ko-KR" altLang="en-US" sz="1200">
                <a:solidFill>
                  <a:srgbClr val="464646"/>
                </a:solidFill>
                <a:latin typeface="한컴 윤고딕 230"/>
                <a:ea typeface="한컴 윤고딕 230"/>
              </a:rPr>
              <a:t>를 참조</a:t>
            </a:r>
            <a:endParaRPr lang="en-US" altLang="ko-KR" sz="1200">
              <a:solidFill>
                <a:srgbClr val="464646"/>
              </a:solidFill>
              <a:latin typeface="한컴 윤고딕 230"/>
              <a:ea typeface="한컴 윤고딕 23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231EE08-D29B-4EEA-AE59-EA43F352A71D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  <a:defRPr/>
            </a:pPr>
            <a:r>
              <a:rPr lang="ko-KR" altLang="en-US" sz="1200">
                <a:solidFill>
                  <a:srgbClr val="464646"/>
                </a:solidFill>
                <a:latin typeface="한컴 윤고딕 230"/>
                <a:ea typeface="한컴 윤고딕 230"/>
              </a:rPr>
              <a:t>기존에 운용되고 있는 공공도서관 및 대학도서관 웹 페이지 및 도서관 관리 시스템인 </a:t>
            </a:r>
            <a:r>
              <a:rPr lang="en-US" altLang="ko-KR" sz="1200">
                <a:solidFill>
                  <a:srgbClr val="464646"/>
                </a:solidFill>
                <a:latin typeface="한컴 윤고딕 230"/>
                <a:ea typeface="한컴 윤고딕 230"/>
              </a:rPr>
              <a:t>KOLAS</a:t>
            </a:r>
            <a:r>
              <a:rPr lang="ko-KR" altLang="en-US" sz="1200">
                <a:solidFill>
                  <a:srgbClr val="464646"/>
                </a:solidFill>
                <a:latin typeface="한컴 윤고딕 230"/>
                <a:ea typeface="한컴 윤고딕 230"/>
              </a:rPr>
              <a:t>를 참조</a:t>
            </a:r>
            <a:endParaRPr lang="en-US" altLang="ko-KR" sz="1200">
              <a:solidFill>
                <a:srgbClr val="464646"/>
              </a:solidFill>
              <a:latin typeface="한컴 윤고딕 230"/>
              <a:ea typeface="한컴 윤고딕 23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231EE08-D29B-4EEA-AE59-EA43F352A71D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799" y="1597818"/>
            <a:ext cx="7772398" cy="110251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599" y="2914650"/>
            <a:ext cx="6400799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97818"/>
            <a:ext cx="9144000" cy="1102518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2023-03-19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205978"/>
            <a:ext cx="8229598" cy="85725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7" y="1660922"/>
            <a:ext cx="4857766" cy="241101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399" y="205978"/>
            <a:ext cx="2057399" cy="4388644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05978"/>
            <a:ext cx="6019799" cy="4388644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2023-03-19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2" y="3305175"/>
            <a:ext cx="7772398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2" y="2180034"/>
            <a:ext cx="7772398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200150"/>
            <a:ext cx="4038599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200150"/>
            <a:ext cx="4038599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2023-03-19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2023-03-19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7" y="1232297"/>
            <a:ext cx="8229598" cy="33939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200150"/>
            <a:ext cx="4038599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200150"/>
            <a:ext cx="4038599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2988165"/>
            <a:ext cx="4038599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7" y="2988165"/>
            <a:ext cx="4038599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2023-03-19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7" y="3600450"/>
            <a:ext cx="5486399" cy="425053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7" y="459581"/>
            <a:ext cx="5486399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7" y="4025503"/>
            <a:ext cx="5486399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2023-03-19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99" y="205978"/>
            <a:ext cx="8229598" cy="85725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200150"/>
            <a:ext cx="8229598" cy="339447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99" y="4767262"/>
            <a:ext cx="2133599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4767262"/>
            <a:ext cx="2895599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199" y="4767262"/>
            <a:ext cx="2133599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5536" y="339502"/>
            <a:ext cx="1440160" cy="944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800" b="1" spc="-300">
                <a:solidFill>
                  <a:srgbClr val="BAFF1A"/>
                </a:solidFill>
              </a:rPr>
              <a:t>MUST-EAT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5928" y="1354518"/>
            <a:ext cx="1548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mn-ea"/>
              <a:buChar char=""/>
              <a:defRPr/>
            </a:pPr>
            <a:r>
              <a:rPr lang="ko-KR" altLang="en-US" sz="2000"/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8666" y="926268"/>
            <a:ext cx="86205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mn-ea"/>
              <a:buChar char="-"/>
              <a:defRPr/>
            </a:pPr>
            <a:r>
              <a:rPr lang="ko-KR" altLang="en-US" sz="1600" dirty="0">
                <a:solidFill>
                  <a:srgbClr val="464646"/>
                </a:solidFill>
              </a:rPr>
              <a:t>음식점 검색 및 한 줄 평 보기와 자유 게시판</a:t>
            </a:r>
            <a:r>
              <a:rPr lang="en-US" altLang="ko-KR" sz="1600" dirty="0">
                <a:solidFill>
                  <a:srgbClr val="464646"/>
                </a:solidFill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</a:rPr>
              <a:t> 공지 게시판 상세 보기만 가능하다</a:t>
            </a:r>
            <a:r>
              <a:rPr lang="en-US" altLang="ko-KR" sz="1600" dirty="0">
                <a:solidFill>
                  <a:srgbClr val="464646"/>
                </a:solidFill>
              </a:rPr>
              <a:t>.</a:t>
            </a:r>
            <a:endParaRPr lang="ko-KR" altLang="en-US" sz="1600" dirty="0">
              <a:solidFill>
                <a:srgbClr val="46464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928" y="603832"/>
            <a:ext cx="1548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mn-ea"/>
              <a:buChar char=""/>
              <a:defRPr/>
            </a:pPr>
            <a:r>
              <a:rPr lang="ko-KR" altLang="en-US" sz="2000" dirty="0"/>
              <a:t>비회원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1713" y="1707653"/>
            <a:ext cx="8620573" cy="3024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>
                <a:solidFill>
                  <a:srgbClr val="464646"/>
                </a:solidFill>
              </a:rPr>
              <a:t>로그인 후 마이 페이지를 통해 정보 수정과 회원 탈퇴</a:t>
            </a:r>
            <a:r>
              <a:rPr lang="en-US" altLang="ko-KR" sz="1600">
                <a:solidFill>
                  <a:srgbClr val="464646"/>
                </a:solidFill>
              </a:rPr>
              <a:t>, </a:t>
            </a:r>
            <a:r>
              <a:rPr lang="ko-KR" altLang="en-US" sz="1600">
                <a:solidFill>
                  <a:srgbClr val="464646"/>
                </a:solidFill>
              </a:rPr>
              <a:t> 작성 글 목록 보기가 가능하다</a:t>
            </a:r>
            <a:r>
              <a:rPr lang="en-US" altLang="ko-KR" sz="1600">
                <a:solidFill>
                  <a:srgbClr val="464646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>
                <a:solidFill>
                  <a:srgbClr val="464646"/>
                </a:solidFill>
              </a:rPr>
              <a:t>음식점 등록은 로그인한 회원만 가능하며 자신이 등록한 음식점은 수정 및 삭제가 가능하다</a:t>
            </a:r>
            <a:r>
              <a:rPr lang="en-US" altLang="ko-KR" sz="1600">
                <a:solidFill>
                  <a:srgbClr val="464646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>
                <a:solidFill>
                  <a:srgbClr val="464646"/>
                </a:solidFill>
              </a:rPr>
              <a:t>음식점에 대한 상세 내용과 한 줄 평을 볼 수 있으며 평점 또한 매길 수 있다</a:t>
            </a:r>
            <a:r>
              <a:rPr lang="en-US" altLang="ko-KR" sz="1600">
                <a:solidFill>
                  <a:srgbClr val="464646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>
                <a:solidFill>
                  <a:srgbClr val="464646"/>
                </a:solidFill>
              </a:rPr>
              <a:t>한 줄 평에 대해선 추천과 비 추천을 누를 수 있다</a:t>
            </a:r>
            <a:r>
              <a:rPr lang="en-US" altLang="ko-KR" sz="1600">
                <a:solidFill>
                  <a:srgbClr val="464646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>
                <a:solidFill>
                  <a:srgbClr val="464646"/>
                </a:solidFill>
              </a:rPr>
              <a:t>자유 게시판 글 작성과 상세 보기가 가능하며 답변 작성이 가능하다</a:t>
            </a:r>
            <a:r>
              <a:rPr lang="en-US" altLang="ko-KR" sz="1600">
                <a:solidFill>
                  <a:srgbClr val="464646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>
                <a:solidFill>
                  <a:srgbClr val="464646"/>
                </a:solidFill>
              </a:rPr>
              <a:t>게시판 글 검색은 제목과 본문 내용으로 검색이 가능하다</a:t>
            </a:r>
            <a:r>
              <a:rPr lang="en-US" altLang="ko-KR" sz="1600">
                <a:solidFill>
                  <a:srgbClr val="464646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>
                <a:solidFill>
                  <a:srgbClr val="464646"/>
                </a:solidFill>
              </a:rPr>
              <a:t>등록한 음식점은  평점이 </a:t>
            </a:r>
            <a:r>
              <a:rPr lang="en-US" altLang="ko-KR" sz="1600">
                <a:solidFill>
                  <a:srgbClr val="464646"/>
                </a:solidFill>
              </a:rPr>
              <a:t>4.5 </a:t>
            </a:r>
            <a:r>
              <a:rPr lang="ko-KR" altLang="en-US" sz="1600">
                <a:solidFill>
                  <a:srgbClr val="464646"/>
                </a:solidFill>
              </a:rPr>
              <a:t>이상이고 </a:t>
            </a:r>
            <a:r>
              <a:rPr lang="en-US" altLang="ko-KR" sz="1600">
                <a:solidFill>
                  <a:srgbClr val="464646"/>
                </a:solidFill>
              </a:rPr>
              <a:t>5</a:t>
            </a:r>
            <a:r>
              <a:rPr lang="ko-KR" altLang="en-US" sz="1600">
                <a:solidFill>
                  <a:srgbClr val="464646"/>
                </a:solidFill>
              </a:rPr>
              <a:t>명 이상 평점을 등록했을 경우에 추천 음식점 리스트에 출력된다</a:t>
            </a:r>
            <a:r>
              <a:rPr lang="en-US" altLang="ko-KR" sz="1600">
                <a:solidFill>
                  <a:srgbClr val="464646"/>
                </a:solidFill>
              </a:rPr>
              <a:t>.</a:t>
            </a:r>
            <a:r>
              <a:rPr lang="ko-KR" altLang="en-US" sz="1600">
                <a:solidFill>
                  <a:srgbClr val="464646"/>
                </a:solidFill>
              </a:rPr>
              <a:t> </a:t>
            </a:r>
            <a:endParaRPr lang="en-US" altLang="ko-KR" sz="1600">
              <a:solidFill>
                <a:srgbClr val="46464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756B5F"/>
                </a:solidFill>
              </a:rPr>
              <a:t>5.  </a:t>
            </a:r>
            <a:r>
              <a:rPr lang="ko-KR" altLang="en-US" b="1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1548172" cy="387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mn-ea"/>
              <a:buChar char=""/>
              <a:defRPr/>
            </a:pPr>
            <a:r>
              <a:rPr lang="ko-KR" altLang="en-US" sz="2000"/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1330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/>
                <a:ea typeface="다음_SemiBold"/>
              </a:defRPr>
            </a:lvl1pPr>
          </a:lstStyle>
          <a:p>
            <a:pPr marL="285750" indent="-285750">
              <a:lnSpc>
                <a:spcPct val="200000"/>
              </a:lnSpc>
              <a:buFont typeface="mn-ea"/>
              <a:buChar char="-"/>
              <a:defRPr/>
            </a:pPr>
            <a:r>
              <a:rPr lang="en-US" altLang="ko-KR" sz="2000"/>
              <a:t>ADMIN </a:t>
            </a:r>
            <a:r>
              <a:rPr lang="ko-KR" altLang="en-US" sz="2000"/>
              <a:t>계정을 통해 관리자 계정 생성 및 삭제를 할 수 있다</a:t>
            </a:r>
            <a:r>
              <a:rPr lang="en-US" altLang="ko-KR" sz="2000"/>
              <a:t>.</a:t>
            </a:r>
          </a:p>
          <a:p>
            <a:pPr marL="285750" indent="-285750">
              <a:lnSpc>
                <a:spcPct val="200000"/>
              </a:lnSpc>
              <a:buFont typeface="mn-ea"/>
              <a:buChar char="-"/>
              <a:defRPr/>
            </a:pPr>
            <a:r>
              <a:rPr lang="ko-KR" altLang="en-US" sz="2000"/>
              <a:t>관리자 모드에서는 전반적인 회원 관리가 가능하며 회원 탈퇴 및 회원 목록 보기가 가능하다</a:t>
            </a:r>
            <a:r>
              <a:rPr lang="en-US" altLang="ko-KR" sz="2000"/>
              <a:t>.</a:t>
            </a:r>
          </a:p>
          <a:p>
            <a:pPr marL="285750" indent="-285750">
              <a:lnSpc>
                <a:spcPct val="200000"/>
              </a:lnSpc>
              <a:buFont typeface="mn-ea"/>
              <a:buChar char="-"/>
              <a:defRPr/>
            </a:pPr>
            <a:r>
              <a:rPr lang="ko-KR" altLang="en-US" sz="2000"/>
              <a:t>공지 게시판 등록 및 수정</a:t>
            </a:r>
            <a:r>
              <a:rPr lang="en-US" altLang="ko-KR" sz="2000"/>
              <a:t>,</a:t>
            </a:r>
            <a:r>
              <a:rPr lang="ko-KR" altLang="en-US" sz="2000"/>
              <a:t> 삭제는 관리자 모드에서만 가능하다</a:t>
            </a:r>
            <a:r>
              <a:rPr lang="en-US" altLang="ko-KR" sz="2000"/>
              <a:t>.</a:t>
            </a:r>
          </a:p>
          <a:p>
            <a:pPr marL="285750" indent="-285750">
              <a:lnSpc>
                <a:spcPct val="200000"/>
              </a:lnSpc>
              <a:buFont typeface="mn-ea"/>
              <a:buChar char="-"/>
              <a:defRPr/>
            </a:pPr>
            <a:r>
              <a:rPr lang="ko-KR" altLang="en-US" sz="2000"/>
              <a:t>다른 회원이 등록한 음식점은 관리자 모드에서 삭제가 가능하다</a:t>
            </a:r>
            <a:r>
              <a:rPr lang="en-US" altLang="ko-KR" sz="200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3528" y="1329612"/>
            <a:ext cx="7992888" cy="2370742"/>
            <a:chOff x="755576" y="1556792"/>
            <a:chExt cx="7992888" cy="275312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>
                <a:gd name="adj" fmla="val 16667"/>
              </a:avLst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b="1">
                  <a:solidFill>
                    <a:schemeClr val="bg1"/>
                  </a:solidFill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>
                <a:gd name="adj" fmla="val 16667"/>
              </a:avLst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b="1">
                  <a:solidFill>
                    <a:schemeClr val="bg1"/>
                  </a:solidFill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>
                <a:gd name="adj" fmla="val 16667"/>
              </a:avLst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b="1">
                  <a:solidFill>
                    <a:schemeClr val="bg1"/>
                  </a:solidFill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>
                <a:gd name="adj" fmla="val 16667"/>
              </a:avLst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b="1">
                  <a:solidFill>
                    <a:schemeClr val="bg1"/>
                  </a:solidFill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>
                <a:gd name="adj" fmla="val 16667"/>
              </a:avLst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b="1">
                  <a:solidFill>
                    <a:schemeClr val="bg1"/>
                  </a:solidFill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>
                <a:gd name="adj1" fmla="val 23520"/>
              </a:avLst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1"/>
              <a:ext cx="1428607" cy="3216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algn="ctr">
                <a:buFont typeface="mn-ea"/>
                <a:buChar char="•"/>
                <a:defRPr/>
              </a:pPr>
              <a:r>
                <a:rPr lang="ko-KR" altLang="en-US" sz="1200" b="1">
                  <a:solidFill>
                    <a:srgbClr val="464646"/>
                  </a:solidFill>
                </a:rPr>
                <a:t> 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1"/>
              <a:ext cx="1638102" cy="3216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algn="ctr">
                <a:buFont typeface="mn-ea"/>
                <a:buChar char="•"/>
                <a:defRPr/>
              </a:pPr>
              <a:r>
                <a:rPr lang="ko-KR" altLang="en-US" sz="1200" b="1">
                  <a:solidFill>
                    <a:srgbClr val="464646"/>
                  </a:solidFill>
                </a:rPr>
                <a:t> 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79"/>
              <a:ext cx="1539141" cy="7773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  <a:defRPr/>
              </a:pPr>
              <a:r>
                <a:rPr lang="ko-KR" altLang="en-US" sz="1200" b="1">
                  <a:solidFill>
                    <a:srgbClr val="464646"/>
                  </a:solidFill>
                </a:rPr>
                <a:t>∙ 자리 예약</a:t>
              </a:r>
            </a:p>
            <a:p>
              <a:pPr algn="ctr">
                <a:lnSpc>
                  <a:spcPts val="1500"/>
                </a:lnSpc>
                <a:defRPr/>
              </a:pPr>
              <a:r>
                <a:rPr lang="ko-KR" altLang="en-US" sz="1200" b="1">
                  <a:solidFill>
                    <a:srgbClr val="464646"/>
                  </a:solidFill>
                </a:rPr>
                <a:t>∙ 도서 예약</a:t>
              </a:r>
            </a:p>
            <a:p>
              <a:pPr algn="ctr">
                <a:lnSpc>
                  <a:spcPts val="1500"/>
                </a:lnSpc>
                <a:defRPr/>
              </a:pPr>
              <a:r>
                <a:rPr lang="ko-KR" altLang="en-US" sz="1200" b="1">
                  <a:solidFill>
                    <a:srgbClr val="464646"/>
                  </a:solidFill>
                </a:rPr>
                <a:t>∙ 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2"/>
              <a:ext cx="2108517" cy="5275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00"/>
                </a:lnSpc>
                <a:defRPr/>
              </a:pPr>
              <a:r>
                <a:rPr lang="ko-KR" altLang="en-US" sz="1200" b="1">
                  <a:solidFill>
                    <a:srgbClr val="464646"/>
                  </a:solidFill>
                </a:rPr>
                <a:t>∙ 대출 제약조건 완화</a:t>
              </a:r>
            </a:p>
            <a:p>
              <a:pPr lvl="0">
                <a:defRPr/>
              </a:pPr>
              <a:r>
                <a:rPr lang="ko-KR" altLang="en-US" sz="1200" b="1">
                  <a:solidFill>
                    <a:srgbClr val="464646"/>
                  </a:solidFill>
                </a:rPr>
                <a:t>∙ 도서 추천 받기</a:t>
              </a:r>
              <a:endParaRPr lang="en-US" altLang="ko-KR" sz="1200" b="1">
                <a:solidFill>
                  <a:srgbClr val="464646"/>
                </a:solidFill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>
                <a:gd name="adj1" fmla="val 23520"/>
              </a:avLst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>
                <a:gd name="adj1" fmla="val 23520"/>
              </a:avLst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2"/>
              <a:ext cx="1427281" cy="11608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 b="1">
                  <a:solidFill>
                    <a:srgbClr val="464646"/>
                  </a:solidFill>
                </a:rPr>
                <a:t>∙ 회원관리  </a:t>
              </a:r>
            </a:p>
            <a:p>
              <a:pPr lvl="0">
                <a:defRPr/>
              </a:pPr>
              <a:r>
                <a:rPr lang="ko-KR" altLang="en-US" sz="1200" b="1">
                  <a:solidFill>
                    <a:srgbClr val="464646"/>
                  </a:solidFill>
                </a:rPr>
                <a:t>∙ 도서관리 </a:t>
              </a:r>
            </a:p>
            <a:p>
              <a:pPr lvl="0">
                <a:defRPr/>
              </a:pPr>
              <a:r>
                <a:rPr lang="ko-KR" altLang="en-US" sz="1200" b="1">
                  <a:solidFill>
                    <a:srgbClr val="464646"/>
                  </a:solidFill>
                </a:rPr>
                <a:t>∙ 대출</a:t>
              </a:r>
              <a:r>
                <a:rPr lang="en-US" altLang="ko-KR" sz="1200" b="1">
                  <a:solidFill>
                    <a:srgbClr val="464646"/>
                  </a:solidFill>
                </a:rPr>
                <a:t>/</a:t>
              </a:r>
              <a:r>
                <a:rPr lang="ko-KR" altLang="en-US" sz="1200" b="1">
                  <a:solidFill>
                    <a:srgbClr val="464646"/>
                  </a:solidFill>
                </a:rPr>
                <a:t>반납 </a:t>
              </a:r>
            </a:p>
            <a:p>
              <a:pPr lvl="0">
                <a:defRPr/>
              </a:pPr>
              <a:r>
                <a:rPr lang="ko-KR" altLang="en-US" sz="1200" b="1">
                  <a:solidFill>
                    <a:srgbClr val="464646"/>
                  </a:solidFill>
                </a:rPr>
                <a:t>∙ 게시판 관리 </a:t>
              </a:r>
            </a:p>
            <a:p>
              <a:pPr lvl="0">
                <a:defRPr/>
              </a:pPr>
              <a:r>
                <a:rPr lang="ko-KR" altLang="en-US" sz="1200" b="1">
                  <a:solidFill>
                    <a:srgbClr val="464646"/>
                  </a:solidFill>
                </a:rPr>
                <a:t>∙ 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756B5F"/>
                </a:solidFill>
              </a:rPr>
              <a:t>5.  </a:t>
            </a:r>
            <a:r>
              <a:rPr lang="ko-KR" altLang="en-US" b="1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86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mn-ea"/>
              <a:buChar char=""/>
              <a:defRPr/>
            </a:pPr>
            <a:r>
              <a:rPr lang="ko-KR" altLang="en-US"/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585660" y="1437625"/>
            <a:ext cx="794552" cy="34544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희망회원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522710" y="1401559"/>
            <a:ext cx="777482" cy="37475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대출</a:t>
            </a:r>
            <a:r>
              <a:rPr lang="en-US" altLang="ko-KR" sz="900"/>
              <a:t>20</a:t>
            </a:r>
            <a:r>
              <a:rPr lang="ko-KR" altLang="en-US" sz="900"/>
              <a:t>권 이상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21517" y="2625757"/>
            <a:ext cx="4818836" cy="1296427"/>
          </a:xfrm>
          <a:prstGeom prst="roundRect">
            <a:avLst>
              <a:gd name="adj" fmla="val 16667"/>
            </a:avLst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▷ 용어정리</a:t>
            </a:r>
          </a:p>
          <a:p>
            <a:pPr lvl="0">
              <a:defRPr/>
            </a:pPr>
            <a:endParaRPr lang="en-US" altLang="ko-KR" sz="1000" b="1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이용자 </a:t>
            </a:r>
            <a:r>
              <a:rPr lang="en-US" altLang="ko-KR" sz="1000" b="1">
                <a:solidFill>
                  <a:schemeClr val="tx1"/>
                </a:solidFill>
              </a:rPr>
              <a:t>: </a:t>
            </a:r>
            <a:r>
              <a:rPr lang="ko-KR" altLang="en-US" sz="1000" b="1">
                <a:solidFill>
                  <a:schemeClr val="tx1"/>
                </a:solidFill>
              </a:rPr>
              <a:t>도서관 시스템을 이용하고자 하는 모든 사람들</a:t>
            </a:r>
          </a:p>
          <a:p>
            <a:pPr marL="171450" indent="-171450">
              <a:buFontTx/>
              <a:buChar char="-"/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관리자 </a:t>
            </a:r>
            <a:r>
              <a:rPr lang="en-US" altLang="ko-KR" sz="1000" b="1">
                <a:solidFill>
                  <a:schemeClr val="tx1"/>
                </a:solidFill>
              </a:rPr>
              <a:t>: </a:t>
            </a:r>
            <a:r>
              <a:rPr lang="ko-KR" altLang="en-US" sz="1000" b="1">
                <a:solidFill>
                  <a:schemeClr val="tx1"/>
                </a:solidFill>
              </a:rPr>
              <a:t>관리자 권한을 부여 받은 사서</a:t>
            </a:r>
          </a:p>
          <a:p>
            <a:pPr marL="171450" indent="-171450">
              <a:buFontTx/>
              <a:buChar char="-"/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비회원 </a:t>
            </a:r>
            <a:r>
              <a:rPr lang="en-US" altLang="ko-KR" sz="1000" b="1">
                <a:solidFill>
                  <a:schemeClr val="tx1"/>
                </a:solidFill>
              </a:rPr>
              <a:t>: </a:t>
            </a:r>
            <a:r>
              <a:rPr lang="ko-KR" altLang="en-US" sz="1000" b="1">
                <a:solidFill>
                  <a:schemeClr val="tx1"/>
                </a:solidFill>
              </a:rPr>
              <a:t>시스템 내에서 회원가입절차를 거치지 않고 시스템을 이용하는 자</a:t>
            </a:r>
          </a:p>
          <a:p>
            <a:pPr marL="171450" indent="-171450">
              <a:buFontTx/>
              <a:buChar char="-"/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회 원 </a:t>
            </a:r>
            <a:r>
              <a:rPr lang="en-US" altLang="ko-KR" sz="1000" b="1">
                <a:solidFill>
                  <a:schemeClr val="tx1"/>
                </a:solidFill>
              </a:rPr>
              <a:t>: </a:t>
            </a:r>
            <a:r>
              <a:rPr lang="ko-KR" altLang="en-US" sz="1000" b="1">
                <a:solidFill>
                  <a:schemeClr val="tx1"/>
                </a:solidFill>
              </a:rPr>
              <a:t>시스템 내에서 회원가입절차를 거쳐 가입한 자로</a:t>
            </a:r>
            <a:r>
              <a:rPr lang="en-US" altLang="ko-KR" sz="1000" b="1">
                <a:solidFill>
                  <a:schemeClr val="tx1"/>
                </a:solidFill>
              </a:rPr>
              <a:t>, </a:t>
            </a:r>
            <a:r>
              <a:rPr lang="ko-KR" altLang="en-US" sz="1000" b="1">
                <a:solidFill>
                  <a:schemeClr val="tx1"/>
                </a:solidFill>
              </a:rPr>
              <a:t>네 등급으로 구분된다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79512" y="1714569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153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user</a:t>
              </a:r>
              <a:endParaRPr lang="ko-KR" altLang="en-US" sz="100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26479" y="987574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nonmember</a:t>
              </a:r>
              <a:endParaRPr lang="ko-KR" altLang="en-US" sz="100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368564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0"/>
              <a:ext cx="668773" cy="3282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member</a:t>
              </a:r>
              <a:endParaRPr lang="ko-KR" altLang="en-US" sz="100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8" y="2365200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1"/>
              <a:ext cx="732893" cy="5334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/>
                <a:t>admin</a:t>
              </a:r>
            </a:p>
            <a:p>
              <a:pPr lvl="0">
                <a:defRPr/>
              </a:pPr>
              <a:r>
                <a:rPr lang="en-US" altLang="ko-KR" sz="1000"/>
                <a:t>(librarian)</a:t>
              </a:r>
              <a:endParaRPr lang="ko-KR" altLang="en-US" sz="100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13243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0" y="82491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73554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b="1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195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b="1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b="1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691533" y="192368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b="1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b="1"/>
              <a:t>비번찾기</a:t>
            </a:r>
          </a:p>
        </p:txBody>
      </p:sp>
      <p:sp>
        <p:nvSpPr>
          <p:cNvPr id="45" name="타원 44"/>
          <p:cNvSpPr/>
          <p:nvPr/>
        </p:nvSpPr>
        <p:spPr>
          <a:xfrm>
            <a:off x="3022786" y="270783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b="1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2967633" y="407002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b="1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5802259" y="338184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b="1"/>
              <a:t>도서대출</a:t>
            </a:r>
            <a:r>
              <a:rPr lang="en-US" altLang="ko-KR" sz="1000" b="1"/>
              <a:t>/</a:t>
            </a:r>
            <a:r>
              <a:rPr lang="ko-KR" altLang="en-US" sz="1000" b="1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5544108" y="735548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b="1"/>
              <a:t>관리자등록</a:t>
            </a:r>
          </a:p>
        </p:txBody>
      </p:sp>
      <p:sp>
        <p:nvSpPr>
          <p:cNvPr id="55" name="타원 54"/>
          <p:cNvSpPr/>
          <p:nvPr/>
        </p:nvSpPr>
        <p:spPr>
          <a:xfrm>
            <a:off x="5829546" y="371823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b="1"/>
              <a:t>공지사항</a:t>
            </a:r>
            <a:endParaRPr lang="en-US" altLang="ko-KR" sz="1000" b="1"/>
          </a:p>
        </p:txBody>
      </p:sp>
      <p:sp>
        <p:nvSpPr>
          <p:cNvPr id="57" name="타원 56"/>
          <p:cNvSpPr/>
          <p:nvPr/>
        </p:nvSpPr>
        <p:spPr>
          <a:xfrm>
            <a:off x="3003833" y="366423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b="1"/>
              <a:t>내예약</a:t>
            </a:r>
          </a:p>
          <a:p>
            <a:pPr algn="ctr">
              <a:defRPr/>
            </a:pPr>
            <a:r>
              <a:rPr lang="ko-KR" altLang="en-US" sz="1000" b="1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2983695" y="3203667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b="1"/>
              <a:t>내대출</a:t>
            </a:r>
          </a:p>
          <a:p>
            <a:pPr algn="ctr">
              <a:defRPr/>
            </a:pPr>
            <a:r>
              <a:rPr lang="ko-KR" altLang="en-US" sz="1000" b="1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5802259" y="3032484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b="1"/>
              <a:t>도서</a:t>
            </a:r>
          </a:p>
          <a:p>
            <a:pPr algn="ctr">
              <a:defRPr/>
            </a:pPr>
            <a:r>
              <a:rPr lang="ko-KR" altLang="en-US" sz="1000" b="1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5658246" y="2625757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b="1"/>
              <a:t>회원강등</a:t>
            </a:r>
            <a:r>
              <a:rPr lang="en-US" altLang="ko-KR" sz="1000" b="1"/>
              <a:t>,</a:t>
            </a:r>
          </a:p>
          <a:p>
            <a:pPr algn="ctr">
              <a:defRPr/>
            </a:pPr>
            <a:r>
              <a:rPr lang="ko-KR" altLang="en-US" sz="1000" b="1"/>
              <a:t>레벨별</a:t>
            </a:r>
            <a:r>
              <a:rPr lang="en-US" altLang="ko-KR" sz="1000" b="1"/>
              <a:t>list</a:t>
            </a:r>
            <a:endParaRPr lang="ko-KR" altLang="en-US" sz="1000" b="1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19" y="824917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1" y="211839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1135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b="1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2922249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b="1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61" y="137125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7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b="1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4827" y="1558856"/>
            <a:ext cx="605698" cy="123111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166970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92" y="1392684"/>
            <a:ext cx="551433" cy="123111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6" y="233045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b="1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2" y="124242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60" y="124242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166970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85757" y="258228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128252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10194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07624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13537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128125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12812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042862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b="1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3" y="1132231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7" y="245928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245928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8" y="2550927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1338449" y="2565090"/>
            <a:ext cx="1645246" cy="76741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5" y="2572648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256845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2556091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3" y="256508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>
            <a:off x="6595227" y="2568451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29546" y="4054634"/>
            <a:ext cx="74384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b="1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5883240" y="439911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b="1"/>
              <a:t>도서추천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275856" y="115131"/>
            <a:ext cx="2160240" cy="263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756B5F"/>
                </a:solidFill>
              </a:rPr>
              <a:t>(usecase diagram)</a:t>
            </a:r>
            <a:endParaRPr lang="ko-KR" altLang="en-US" sz="1200" b="1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756B5F"/>
                </a:solidFill>
              </a:rPr>
              <a:t>6.  </a:t>
            </a:r>
            <a:r>
              <a:rPr lang="ko-KR" altLang="en-US" b="1">
                <a:solidFill>
                  <a:srgbClr val="756B5F"/>
                </a:solidFill>
              </a:rPr>
              <a:t>유스케이스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4716016" y="340072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b="1"/>
              <a:t>대출반납</a:t>
            </a:r>
          </a:p>
          <a:p>
            <a:pPr algn="ctr">
              <a:defRPr/>
            </a:pPr>
            <a:r>
              <a:rPr lang="ko-KR" altLang="en-US" sz="1000" b="1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3" y="351067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5" y="3381842"/>
            <a:ext cx="607965" cy="12335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128252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2757601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b="1"/>
              <a:t>글작성</a:t>
            </a:r>
            <a:r>
              <a:rPr lang="en-US" altLang="ko-KR" sz="1000" b="1"/>
              <a:t>,</a:t>
            </a:r>
            <a:r>
              <a:rPr lang="ko-KR" altLang="en-US" sz="1000" b="1"/>
              <a:t>수정</a:t>
            </a:r>
            <a:r>
              <a:rPr lang="en-US" altLang="ko-KR" sz="1000" b="1"/>
              <a:t>,</a:t>
            </a:r>
            <a:r>
              <a:rPr lang="ko-KR" altLang="en-US" sz="1000" b="1"/>
              <a:t>삭제</a:t>
            </a:r>
            <a:r>
              <a:rPr lang="en-US" altLang="ko-KR" sz="1000" b="1"/>
              <a:t>, </a:t>
            </a:r>
            <a:r>
              <a:rPr lang="ko-KR" altLang="en-US" sz="1000" b="1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8" y="2625758"/>
            <a:ext cx="604267" cy="123111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12" y="258812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7" idx="2"/>
          </p:cNvCxnSpPr>
          <p:nvPr/>
        </p:nvCxnSpPr>
        <p:spPr>
          <a:xfrm flipH="1" flipV="1">
            <a:off x="1354510" y="2560651"/>
            <a:ext cx="1649323" cy="12324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endCxn id="138" idx="6"/>
          </p:cNvCxnSpPr>
          <p:nvPr/>
        </p:nvCxnSpPr>
        <p:spPr>
          <a:xfrm flipH="1">
            <a:off x="6639324" y="2607129"/>
            <a:ext cx="1504789" cy="1920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b="1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b="1"/>
              <a:t>내서재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756B5F"/>
                </a:solidFill>
              </a:rPr>
              <a:t>7.  </a:t>
            </a:r>
            <a:r>
              <a:rPr lang="ko-KR" altLang="en-US" b="1">
                <a:solidFill>
                  <a:srgbClr val="756B5F"/>
                </a:solidFill>
              </a:rPr>
              <a:t>순차 다이어그램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100" b="1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b="1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b="1"/>
              <a:t>로그인</a:t>
            </a:r>
            <a:r>
              <a:rPr lang="en-US" altLang="ko-KR" sz="1000" b="1"/>
              <a:t>/</a:t>
            </a:r>
            <a:r>
              <a:rPr lang="ko-KR" altLang="en-US" sz="1000" b="1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b="1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b="1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b="1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000" b="1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3439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1. </a:t>
            </a:r>
            <a:r>
              <a:rPr lang="ko-KR" altLang="en-US" sz="1000"/>
              <a:t>회원정보입력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2. </a:t>
            </a:r>
            <a:r>
              <a:rPr lang="ko-KR" altLang="en-US" sz="1000"/>
              <a:t>회원정보확인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3. </a:t>
            </a:r>
            <a:r>
              <a:rPr lang="ko-KR" altLang="en-US" sz="1000"/>
              <a:t>로그인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4. </a:t>
            </a:r>
            <a:r>
              <a:rPr lang="ko-KR" altLang="en-US" sz="1000"/>
              <a:t>회원정보확인승인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/>
          </a:p>
        </p:txBody>
      </p:sp>
      <p:sp>
        <p:nvSpPr>
          <p:cNvPr id="53" name="TextBox 52"/>
          <p:cNvSpPr txBox="1"/>
          <p:nvPr/>
        </p:nvSpPr>
        <p:spPr>
          <a:xfrm>
            <a:off x="1835699" y="2037497"/>
            <a:ext cx="84189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5. </a:t>
            </a:r>
            <a:r>
              <a:rPr lang="ko-KR" altLang="en-US" sz="1000"/>
              <a:t>도서검색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73422" y="2279074"/>
            <a:ext cx="109837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6. </a:t>
            </a:r>
            <a:r>
              <a:rPr lang="ko-KR" altLang="en-US" sz="1000"/>
              <a:t>도서정보확인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2" y="254106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258770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292727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00338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/>
          </a:p>
        </p:txBody>
      </p:sp>
      <p:sp>
        <p:nvSpPr>
          <p:cNvPr id="68" name="TextBox 67"/>
          <p:cNvSpPr txBox="1"/>
          <p:nvPr/>
        </p:nvSpPr>
        <p:spPr>
          <a:xfrm>
            <a:off x="3997415" y="2746291"/>
            <a:ext cx="84189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9. </a:t>
            </a:r>
            <a:r>
              <a:rPr lang="ko-KR" altLang="en-US" sz="1000"/>
              <a:t>도서예약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07146" y="2980741"/>
            <a:ext cx="1156344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10. </a:t>
            </a:r>
            <a:r>
              <a:rPr lang="ko-KR" altLang="en-US" sz="1000"/>
              <a:t>도서예약확인</a:t>
            </a: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337568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345179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/>
          </a:p>
        </p:txBody>
      </p:sp>
      <p:sp>
        <p:nvSpPr>
          <p:cNvPr id="76" name="TextBox 75"/>
          <p:cNvSpPr txBox="1"/>
          <p:nvPr/>
        </p:nvSpPr>
        <p:spPr>
          <a:xfrm>
            <a:off x="4573479" y="3195108"/>
            <a:ext cx="84189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9. </a:t>
            </a:r>
            <a:r>
              <a:rPr lang="ko-KR" altLang="en-US" sz="1000"/>
              <a:t>도서예약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83210" y="3429149"/>
            <a:ext cx="1168910" cy="2360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10. </a:t>
            </a:r>
            <a:r>
              <a:rPr lang="ko-KR" altLang="en-US" sz="1000"/>
              <a:t>도서예약확인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886859" y="2356868"/>
            <a:ext cx="77645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/>
              <a:t>7. </a:t>
            </a:r>
            <a:r>
              <a:rPr lang="ko-KR" altLang="en-US" sz="900"/>
              <a:t>자리예약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64863" y="2540173"/>
            <a:ext cx="1008002" cy="2201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/>
              <a:t>8. </a:t>
            </a:r>
            <a:r>
              <a:rPr lang="ko-KR" altLang="en-US" sz="900"/>
              <a:t>자리예약확인</a:t>
            </a: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386173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393785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/>
          </a:p>
        </p:txBody>
      </p:sp>
      <p:sp>
        <p:nvSpPr>
          <p:cNvPr id="87" name="TextBox 86"/>
          <p:cNvSpPr txBox="1"/>
          <p:nvPr/>
        </p:nvSpPr>
        <p:spPr>
          <a:xfrm>
            <a:off x="2771800" y="3680753"/>
            <a:ext cx="36632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11. </a:t>
            </a:r>
            <a:r>
              <a:rPr lang="ko-KR" altLang="en-US" sz="1000"/>
              <a:t>내 대출도서</a:t>
            </a:r>
            <a:r>
              <a:rPr lang="en-US" altLang="ko-KR" sz="1000"/>
              <a:t>, </a:t>
            </a:r>
            <a:r>
              <a:rPr lang="ko-KR" altLang="en-US" sz="1000"/>
              <a:t>내예약도서</a:t>
            </a:r>
            <a:r>
              <a:rPr lang="en-US" altLang="ko-KR" sz="1000"/>
              <a:t>, </a:t>
            </a:r>
            <a:r>
              <a:rPr lang="ko-KR" altLang="en-US" sz="1000"/>
              <a:t>내도서신청정보</a:t>
            </a:r>
            <a:r>
              <a:rPr lang="en-US" altLang="ko-KR" sz="1000"/>
              <a:t>, </a:t>
            </a:r>
            <a:r>
              <a:rPr lang="ko-KR" altLang="en-US" sz="1000"/>
              <a:t>내정보 등 조회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71800" y="3915203"/>
            <a:ext cx="3663290" cy="235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12. </a:t>
            </a:r>
            <a:r>
              <a:rPr lang="ko-KR" altLang="en-US" sz="1000"/>
              <a:t>내 대출도서</a:t>
            </a:r>
            <a:r>
              <a:rPr lang="en-US" altLang="ko-KR" sz="1000"/>
              <a:t>, </a:t>
            </a:r>
            <a:r>
              <a:rPr lang="ko-KR" altLang="en-US" sz="1000"/>
              <a:t>내예약도서</a:t>
            </a:r>
            <a:r>
              <a:rPr lang="en-US" altLang="ko-KR" sz="1000"/>
              <a:t>, </a:t>
            </a:r>
            <a:r>
              <a:rPr lang="ko-KR" altLang="en-US" sz="1000"/>
              <a:t>내도서신청정보</a:t>
            </a:r>
            <a:r>
              <a:rPr lang="en-US" altLang="ko-KR" sz="1000"/>
              <a:t>, </a:t>
            </a:r>
            <a:r>
              <a:rPr lang="ko-KR" altLang="en-US" sz="1000"/>
              <a:t>내정보 등 확인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440179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447791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/>
          </a:p>
        </p:txBody>
      </p:sp>
      <p:sp>
        <p:nvSpPr>
          <p:cNvPr id="93" name="TextBox 92"/>
          <p:cNvSpPr txBox="1"/>
          <p:nvPr/>
        </p:nvSpPr>
        <p:spPr>
          <a:xfrm>
            <a:off x="2771803" y="4196099"/>
            <a:ext cx="2948911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13. </a:t>
            </a:r>
            <a:r>
              <a:rPr lang="ko-KR" altLang="en-US" sz="1000"/>
              <a:t>글 작성 </a:t>
            </a:r>
            <a:r>
              <a:rPr lang="en-US" altLang="ko-KR" sz="1000"/>
              <a:t>/ </a:t>
            </a:r>
            <a:r>
              <a:rPr lang="ko-KR" altLang="en-US" sz="1000"/>
              <a:t>답글 달기</a:t>
            </a:r>
            <a:r>
              <a:rPr lang="en-US" altLang="ko-KR" sz="1000"/>
              <a:t>/ </a:t>
            </a:r>
            <a:r>
              <a:rPr lang="ko-KR" altLang="en-US" sz="1000"/>
              <a:t>댓글 달기 </a:t>
            </a:r>
            <a:r>
              <a:rPr lang="en-US" altLang="ko-KR" sz="1000"/>
              <a:t>/ </a:t>
            </a:r>
            <a:r>
              <a:rPr lang="ko-KR" altLang="en-US" sz="1000"/>
              <a:t>조회 </a:t>
            </a:r>
            <a:r>
              <a:rPr lang="en-US" altLang="ko-KR" sz="1000"/>
              <a:t>/ </a:t>
            </a:r>
            <a:r>
              <a:rPr lang="ko-KR" altLang="en-US" sz="1000"/>
              <a:t>삭제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275856" y="4418260"/>
            <a:ext cx="1085554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14. </a:t>
            </a:r>
            <a:r>
              <a:rPr lang="ko-KR" altLang="en-US" sz="1000"/>
              <a:t>게시판 확인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63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756B5F"/>
                </a:solidFill>
              </a:rPr>
              <a:t>(user mode sequence diagram)</a:t>
            </a:r>
            <a:endParaRPr lang="ko-KR" altLang="en-US" sz="1200" b="1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1.1 id</a:t>
            </a:r>
            <a:r>
              <a:rPr lang="ko-KR" altLang="en-US" sz="1000"/>
              <a:t>중복체크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63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756B5F"/>
                </a:solidFill>
              </a:rPr>
              <a:t>(admin mode sequence diagram)</a:t>
            </a:r>
            <a:endParaRPr lang="ko-KR" altLang="en-US" sz="1200" b="1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756B5F"/>
                </a:solidFill>
              </a:rPr>
              <a:t>7.  </a:t>
            </a:r>
            <a:r>
              <a:rPr lang="ko-KR" altLang="en-US" b="1">
                <a:solidFill>
                  <a:srgbClr val="756B5F"/>
                </a:solidFill>
              </a:rPr>
              <a:t>순차 다이어그램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899592" y="897924"/>
            <a:ext cx="7200800" cy="3618042"/>
            <a:chOff x="899592" y="1197232"/>
            <a:chExt cx="7200800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/>
                <a:t>관리자</a:t>
              </a:r>
            </a:p>
            <a:p>
              <a:pPr algn="ctr">
                <a:defRPr/>
              </a:pPr>
              <a:r>
                <a:rPr lang="en-US" altLang="ko-KR" sz="1000" b="1"/>
                <a:t>(</a:t>
              </a:r>
              <a:r>
                <a:rPr lang="ko-KR" altLang="en-US" sz="1000" b="1"/>
                <a:t>사서</a:t>
              </a:r>
              <a:r>
                <a:rPr lang="en-US" altLang="ko-KR" sz="1000" b="1"/>
                <a:t>)</a:t>
              </a:r>
              <a:endParaRPr lang="ko-KR" altLang="en-US" sz="1000" b="1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/>
                <a:t>로그인</a:t>
              </a:r>
              <a:r>
                <a:rPr lang="en-US" altLang="ko-KR" sz="1000" b="1"/>
                <a:t>/</a:t>
              </a:r>
              <a:r>
                <a:rPr lang="ko-KR" altLang="en-US" sz="1000" b="1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/>
                <a:t>대출</a:t>
              </a:r>
              <a:r>
                <a:rPr lang="en-US" altLang="ko-KR" sz="1000" b="1"/>
                <a:t>/</a:t>
              </a:r>
              <a:r>
                <a:rPr lang="ko-KR" altLang="en-US" sz="1000" b="1"/>
                <a:t>반납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/>
                <a:t>회원관리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/>
                <a:t>통계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1000" b="1"/>
                <a:t>도서관리</a:t>
              </a: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0"/>
              <a:ext cx="713657" cy="3282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1. </a:t>
              </a:r>
              <a:r>
                <a:rPr lang="ko-KR" altLang="en-US" sz="1000"/>
                <a:t>로그인</a:t>
              </a: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2. </a:t>
              </a:r>
              <a:r>
                <a:rPr lang="ko-KR" altLang="en-US" sz="1000"/>
                <a:t>관리자승인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68892"/>
              <a:ext cx="1138768" cy="3282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3. </a:t>
              </a:r>
              <a:r>
                <a:rPr lang="ko-KR" altLang="en-US" sz="1000"/>
                <a:t>도서대출</a:t>
              </a:r>
              <a:r>
                <a:rPr lang="en-US" altLang="ko-KR" sz="1000"/>
                <a:t>/</a:t>
              </a:r>
              <a:r>
                <a:rPr lang="ko-KR" altLang="en-US" sz="1000"/>
                <a:t>반납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03648" y="2801406"/>
              <a:ext cx="1907242" cy="3282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4. </a:t>
              </a:r>
              <a:r>
                <a:rPr lang="ko-KR" altLang="en-US" sz="1000"/>
                <a:t>도서대출</a:t>
              </a:r>
              <a:r>
                <a:rPr lang="en-US" altLang="ko-KR" sz="1000"/>
                <a:t>/</a:t>
              </a:r>
              <a:r>
                <a:rPr lang="ko-KR" altLang="en-US" sz="1000"/>
                <a:t>반납 승인 및 확인</a:t>
              </a:r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19672" y="3162936"/>
              <a:ext cx="2310343" cy="3143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5. </a:t>
              </a:r>
              <a:r>
                <a:rPr lang="ko-KR" altLang="en-US" sz="1000"/>
                <a:t>공지사항 작성</a:t>
              </a:r>
              <a:r>
                <a:rPr lang="en-US" altLang="ko-KR" sz="1000"/>
                <a:t> / </a:t>
              </a:r>
              <a:r>
                <a:rPr lang="ko-KR" altLang="en-US" sz="1000"/>
                <a:t>수정 </a:t>
              </a:r>
              <a:r>
                <a:rPr lang="en-US" altLang="ko-KR" sz="1000"/>
                <a:t>/ </a:t>
              </a:r>
              <a:r>
                <a:rPr lang="ko-KR" altLang="en-US" sz="1000"/>
                <a:t>조회 </a:t>
              </a:r>
              <a:r>
                <a:rPr lang="en-US" altLang="ko-KR" sz="1000"/>
                <a:t>/ </a:t>
              </a:r>
              <a:r>
                <a:rPr lang="ko-KR" altLang="en-US" sz="1000"/>
                <a:t>삭제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3521486"/>
              <a:ext cx="1444626" cy="3282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6. </a:t>
              </a:r>
              <a:r>
                <a:rPr lang="ko-KR" altLang="en-US" sz="1000"/>
                <a:t>공지사항 목록 확인</a:t>
              </a: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4"/>
              <a:ext cx="3345914" cy="3282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9. </a:t>
              </a:r>
              <a:r>
                <a:rPr lang="ko-KR" altLang="en-US" sz="1000"/>
                <a:t>회원레벨별 다수 이용 순으로 조회 및 회원 레벨 조정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7864" y="4839443"/>
              <a:ext cx="1258678" cy="3142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10. </a:t>
              </a:r>
              <a:r>
                <a:rPr lang="ko-KR" altLang="en-US" sz="1000"/>
                <a:t>회원 목록 확인</a:t>
              </a:r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000" b="1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13991" y="5235784"/>
              <a:ext cx="2654349" cy="3282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11. </a:t>
              </a:r>
              <a:r>
                <a:rPr lang="ko-KR" altLang="en-US" sz="1000"/>
                <a:t>인기도서 통계 </a:t>
              </a:r>
              <a:r>
                <a:rPr lang="en-US" altLang="ko-KR" sz="1000"/>
                <a:t>/ </a:t>
              </a:r>
              <a:r>
                <a:rPr lang="ko-KR" altLang="en-US" sz="1000"/>
                <a:t>우수회원에게 도서추천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07904" y="5580788"/>
              <a:ext cx="1258678" cy="3282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00"/>
                <a:t>12. </a:t>
              </a:r>
              <a:r>
                <a:rPr lang="ko-KR" altLang="en-US" sz="1000"/>
                <a:t>통계 결과 확인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35179" y="3807344"/>
              <a:ext cx="1518711" cy="2922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7. </a:t>
              </a:r>
              <a:r>
                <a:rPr lang="ko-KR" altLang="en-US" sz="900"/>
                <a:t>도서 등록 </a:t>
              </a:r>
              <a:r>
                <a:rPr lang="en-US" altLang="ko-KR" sz="900"/>
                <a:t>/ </a:t>
              </a:r>
              <a:r>
                <a:rPr lang="ko-KR" altLang="en-US" sz="900"/>
                <a:t>수정</a:t>
              </a:r>
              <a:r>
                <a:rPr lang="en-US" altLang="ko-KR" sz="900"/>
                <a:t> / </a:t>
              </a:r>
              <a:r>
                <a:rPr lang="ko-KR" altLang="en-US" sz="900"/>
                <a:t>삭제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803" y="4134752"/>
              <a:ext cx="1087157" cy="295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900"/>
                <a:t>8. </a:t>
              </a:r>
              <a:r>
                <a:rPr lang="ko-KR" altLang="en-US" sz="900"/>
                <a:t>도서 목록 확인</a:t>
              </a: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115616" y="1977685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1133069" y="405663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756B5F"/>
                </a:solidFill>
              </a:rPr>
              <a:t>8.  </a:t>
            </a:r>
            <a:r>
              <a:rPr lang="ko-KR" altLang="en-US" b="1">
                <a:solidFill>
                  <a:srgbClr val="756B5F"/>
                </a:solidFill>
              </a:rPr>
              <a:t>기능정의서 및 설계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1520" y="411510"/>
            <a:ext cx="8496944" cy="426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756B5F"/>
                </a:solidFill>
              </a:rPr>
              <a:t>9. DB </a:t>
            </a:r>
            <a:r>
              <a:rPr lang="ko-KR" altLang="en-US" b="1">
                <a:solidFill>
                  <a:srgbClr val="756B5F"/>
                </a:solidFill>
              </a:rPr>
              <a:t>설계 </a:t>
            </a:r>
            <a:r>
              <a:rPr lang="en-US" altLang="ko-KR" b="1">
                <a:solidFill>
                  <a:srgbClr val="756B5F"/>
                </a:solidFill>
              </a:rPr>
              <a:t>(ERD)</a:t>
            </a:r>
            <a:endParaRPr lang="ko-KR" altLang="en-US" b="1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519523"/>
            <a:ext cx="9144000" cy="4320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756B5F"/>
                </a:solidFill>
              </a:rPr>
              <a:t>10. Project Source Explorer</a:t>
            </a:r>
            <a:endParaRPr lang="ko-KR" altLang="en-US" b="1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512" y="789552"/>
            <a:ext cx="8623762" cy="3564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756B5F"/>
                </a:solidFill>
              </a:rPr>
              <a:t>9.  </a:t>
            </a:r>
            <a:r>
              <a:rPr lang="ko-KR" altLang="en-US" b="1">
                <a:solidFill>
                  <a:srgbClr val="756B5F"/>
                </a:solidFill>
              </a:rPr>
              <a:t>기능정의서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11563" y="465518"/>
          <a:ext cx="3816423" cy="43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1" u="none" strike="noStrike">
                          <a:solidFill>
                            <a:schemeClr val="bg1"/>
                          </a:solidFill>
                          <a:effectLst/>
                        </a:rPr>
                        <a:t>대분류</a:t>
                      </a:r>
                      <a:endParaRPr lang="ko-KR" altLang="en-US" sz="700" b="1" i="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1" u="none" strike="noStrike">
                          <a:solidFill>
                            <a:schemeClr val="bg1"/>
                          </a:solidFill>
                          <a:effectLst/>
                        </a:rPr>
                        <a:t>중분류</a:t>
                      </a:r>
                      <a:endParaRPr lang="ko-KR" altLang="en-US" sz="700" b="1" i="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1" u="none" strike="noStrike">
                          <a:solidFill>
                            <a:schemeClr val="bg1"/>
                          </a:solidFill>
                          <a:effectLst/>
                        </a:rPr>
                        <a:t>소분류</a:t>
                      </a:r>
                      <a:endParaRPr lang="ko-KR" altLang="en-US" sz="700" b="1" i="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1" u="none" strike="noStrike">
                          <a:solidFill>
                            <a:schemeClr val="bg1"/>
                          </a:solidFill>
                          <a:effectLst/>
                        </a:rPr>
                        <a:t>설명</a:t>
                      </a:r>
                      <a:endParaRPr lang="ko-KR" altLang="en-US" sz="700" b="1" i="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06">
                <a:tc row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비회원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회원관련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u="none" strike="noStrike">
                          <a:solidFill>
                            <a:srgbClr val="3F3F48"/>
                          </a:solidFill>
                          <a:effectLst/>
                        </a:rPr>
                        <a:t>로그인　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이용자</a:t>
                      </a:r>
                      <a:r>
                        <a:rPr lang="en-US" altLang="ko-KR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회원</a:t>
                      </a:r>
                      <a:r>
                        <a:rPr lang="en-US" altLang="ko-KR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), </a:t>
                      </a: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관리자</a:t>
                      </a:r>
                      <a:r>
                        <a:rPr lang="en-US" altLang="ko-KR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사서</a:t>
                      </a:r>
                      <a:r>
                        <a:rPr lang="en-US" altLang="ko-KR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) 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u="none" strike="noStrike">
                          <a:solidFill>
                            <a:srgbClr val="3F3F48"/>
                          </a:solidFill>
                          <a:effectLst/>
                        </a:rPr>
                        <a:t>　회원가입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웹페이지이용을 위한 회원가입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도서검색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u="none" strike="noStrike">
                          <a:solidFill>
                            <a:srgbClr val="3F3F48"/>
                          </a:solidFill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입력한 값에 근접한 도서들의 목록 출력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406">
                <a:tc rowSpan="17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관리자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관리자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사서등록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새로운 관리자 </a:t>
                      </a:r>
                      <a:r>
                        <a:rPr lang="en-US" altLang="ko-KR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id</a:t>
                      </a: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를 추가 등록한다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사서삭제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퇴사한 관리자 </a:t>
                      </a:r>
                      <a:r>
                        <a:rPr lang="en-US" altLang="ko-KR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id</a:t>
                      </a: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를 삭제한다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u="none" strike="noStrike">
                          <a:solidFill>
                            <a:srgbClr val="3F3F48"/>
                          </a:solidFill>
                          <a:effectLst/>
                        </a:rPr>
                        <a:t>회원관리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회원검색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회원아이디를 입력받아 상세보기</a:t>
                      </a:r>
                      <a:r>
                        <a:rPr lang="en-US" altLang="ko-KR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 강등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레벨별검색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가입된 회원들의 레벨별 목록 출력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대출</a:t>
                      </a:r>
                      <a:r>
                        <a:rPr lang="en-US" altLang="ko-KR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반납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대출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회원</a:t>
                      </a:r>
                      <a:r>
                        <a:rPr lang="en-US" altLang="ko-KR" sz="700" b="0" i="0" u="none" strike="noStrike" baseline="0">
                          <a:solidFill>
                            <a:srgbClr val="3F3F48"/>
                          </a:solidFill>
                          <a:effectLst/>
                        </a:rPr>
                        <a:t>id</a:t>
                      </a:r>
                      <a:r>
                        <a:rPr lang="ko-KR" altLang="en-US" sz="700" b="0" i="0" u="none" strike="noStrike" baseline="0">
                          <a:solidFill>
                            <a:srgbClr val="3F3F48"/>
                          </a:solidFill>
                          <a:effectLst/>
                        </a:rPr>
                        <a:t>와 도서번호를 입력받아 대출처리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반납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도서번호를 입력 받아 반납처리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도서관리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도서목록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 등록된 도서목록 출력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도서등록</a:t>
                      </a:r>
                      <a:endParaRPr lang="en-US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en-US" altLang="ko-KR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DB</a:t>
                      </a: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에 새 도서 등록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상세보기</a:t>
                      </a:r>
                      <a:endParaRPr lang="en-US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목록에서 선택한 도서의 상세정보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도서수정</a:t>
                      </a:r>
                      <a:endParaRPr lang="en-US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도서의 정보를 수정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도서삭제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en-US" altLang="ko-KR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DB</a:t>
                      </a: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에서 도서 정보 삭제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공지사항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글작성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공지사항 게시판 글 추가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글수정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공지사항 게시판 글 수정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글삭제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공지사항 게시판 글 삭제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글보기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공지사항 게시판 글 상세보기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통계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도서통계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도서추천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499992" y="465516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1" u="none" strike="noStrike">
                          <a:solidFill>
                            <a:schemeClr val="bg1"/>
                          </a:solidFill>
                          <a:effectLst/>
                        </a:rPr>
                        <a:t>대분류</a:t>
                      </a:r>
                      <a:endParaRPr lang="ko-KR" altLang="en-US" sz="700" b="1" i="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1" u="none" strike="noStrike">
                          <a:solidFill>
                            <a:schemeClr val="bg1"/>
                          </a:solidFill>
                          <a:effectLst/>
                        </a:rPr>
                        <a:t>중분류</a:t>
                      </a:r>
                      <a:endParaRPr lang="ko-KR" altLang="en-US" sz="700" b="1" i="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1" u="none" strike="noStrike">
                          <a:solidFill>
                            <a:schemeClr val="bg1"/>
                          </a:solidFill>
                          <a:effectLst/>
                        </a:rPr>
                        <a:t>소분류</a:t>
                      </a:r>
                      <a:endParaRPr lang="ko-KR" altLang="en-US" sz="700" b="1" i="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1" u="none" strike="noStrike">
                          <a:solidFill>
                            <a:schemeClr val="bg1"/>
                          </a:solidFill>
                          <a:effectLst/>
                        </a:rPr>
                        <a:t>설명</a:t>
                      </a:r>
                      <a:endParaRPr lang="ko-KR" altLang="en-US" sz="700" b="1" i="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회원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회원관리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u="none" strike="noStrike">
                          <a:solidFill>
                            <a:srgbClr val="3F3F48"/>
                          </a:solidFill>
                          <a:effectLst/>
                        </a:rPr>
                        <a:t>　회원수정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가입한 회원의 정보 수정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회원탈퇴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가입된 회원의 정보 삭제처리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나의 서재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대출현황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내가 대출한 도서 목록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예약현황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내가 예약한 도서 목록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신청현황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내가 신청한 도서</a:t>
                      </a:r>
                      <a:r>
                        <a:rPr lang="ko-KR" altLang="en-US" sz="700" b="0" i="0" u="none" strike="noStrike" baseline="0">
                          <a:solidFill>
                            <a:srgbClr val="3F3F48"/>
                          </a:solidFill>
                          <a:effectLst/>
                        </a:rPr>
                        <a:t> 구입 요청 현</a:t>
                      </a: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황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도서검색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일반검색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서명</a:t>
                      </a:r>
                      <a:r>
                        <a:rPr lang="en-US" altLang="ko-KR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저자</a:t>
                      </a:r>
                      <a:r>
                        <a:rPr lang="en-US" altLang="ko-KR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출판사 중 한가지 조건 검색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상세검색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서명</a:t>
                      </a:r>
                      <a:r>
                        <a:rPr lang="en-US" altLang="ko-KR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저자</a:t>
                      </a:r>
                      <a:r>
                        <a:rPr lang="en-US" altLang="ko-KR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출판사 등 여러 조건</a:t>
                      </a:r>
                      <a:r>
                        <a:rPr lang="ko-KR" altLang="en-US" sz="700" b="0" i="0" u="none" strike="noStrike" baseline="0">
                          <a:solidFill>
                            <a:srgbClr val="3F3F48"/>
                          </a:solidFill>
                          <a:effectLst/>
                        </a:rPr>
                        <a:t> 상세검색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자유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글목록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en-US" altLang="ko-KR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1</a:t>
                      </a: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페이지에 </a:t>
                      </a:r>
                      <a:r>
                        <a:rPr lang="en-US" altLang="ko-KR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10</a:t>
                      </a: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개글만</a:t>
                      </a:r>
                      <a:r>
                        <a:rPr lang="ko-KR" altLang="en-US" sz="700" b="0" i="0" u="none" strike="noStrike" baseline="0">
                          <a:solidFill>
                            <a:srgbClr val="3F3F48"/>
                          </a:solidFill>
                          <a:effectLst/>
                        </a:rPr>
                        <a:t> 페이징 기법으로 출력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글작성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자유게시판 글 추가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글수정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자유게시판 글 수정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글삭제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자유게시판 글 삭제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글보기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자유게시판 글 상세보기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답변달기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답변글 작성하기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도서신청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신청작성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도서이미지를 파일첨부 가능하게 작성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신청수정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파일첨부 게시판 수정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신청삭제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파일첨부 게시판 글 삭제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신청보기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파일첨부 게시판 글 상세보기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답변달기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답변글 달기</a:t>
                      </a:r>
                      <a:r>
                        <a:rPr lang="en-US" altLang="ko-KR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답변글은 들여쓰기</a:t>
                      </a:r>
                      <a:r>
                        <a:rPr lang="en-US" altLang="ko-KR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한줄평달기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한줄평 댓글달기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자리예약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자리예약</a:t>
                      </a:r>
                      <a:r>
                        <a:rPr lang="en-US" altLang="ko-KR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반납</a:t>
                      </a:r>
                      <a:endParaRPr lang="ko-KR" altLang="en-US" sz="700" b="0" i="0" u="none" strike="noStrike">
                        <a:solidFill>
                          <a:srgbClr val="3F3F48"/>
                        </a:solidFill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>
                        <a:defRPr/>
                      </a:pP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1</a:t>
                      </a:r>
                      <a:r>
                        <a:rPr lang="ko-KR" altLang="en-US" sz="700" b="0" i="0" u="none" strike="noStrike">
                          <a:solidFill>
                            <a:srgbClr val="3F3F48"/>
                          </a:solidFill>
                          <a:effectLst/>
                        </a:rPr>
                        <a:t>일 기준</a:t>
                      </a:r>
                      <a:endParaRPr lang="en-US" altLang="ko-KR" sz="700" b="0" i="0" u="none" strike="noStrike">
                        <a:solidFill>
                          <a:srgbClr val="3F3F48"/>
                        </a:solidFill>
                        <a:effectLst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/>
          <p:nvPr/>
        </p:nvSpPr>
        <p:spPr>
          <a:xfrm>
            <a:off x="611191" y="205980"/>
            <a:ext cx="1872577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200" b="1">
                <a:solidFill>
                  <a:srgbClr val="756B5F"/>
                </a:solidFill>
              </a:rPr>
              <a:t>INDEX</a:t>
            </a:r>
            <a:endParaRPr lang="ko-KR" altLang="en-US" sz="3200" b="1">
              <a:solidFill>
                <a:srgbClr val="756B5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1153" y="1059582"/>
            <a:ext cx="2520000" cy="2520000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mn-ea"/>
              <a:buChar char=""/>
              <a:defRPr/>
            </a:pPr>
            <a:r>
              <a:rPr lang="ko-KR" altLang="en-US" sz="1050" b="1">
                <a:solidFill>
                  <a:schemeClr val="bg1"/>
                </a:solidFill>
              </a:rPr>
              <a:t>계획</a:t>
            </a:r>
          </a:p>
          <a:p>
            <a:pPr marL="252000" lvl="1">
              <a:lnSpc>
                <a:spcPct val="180000"/>
              </a:lnSpc>
              <a:buFont typeface="mn-ea"/>
              <a:buAutoNum type="arabicPeriod"/>
              <a:defRPr/>
            </a:pPr>
            <a:r>
              <a:rPr lang="ko-KR" altLang="en-US" sz="1000" b="1">
                <a:solidFill>
                  <a:schemeClr val="bg1"/>
                </a:solidFill>
              </a:rPr>
              <a:t>주제 및 목적</a:t>
            </a:r>
          </a:p>
          <a:p>
            <a:pPr marL="252000" lvl="1">
              <a:lnSpc>
                <a:spcPct val="180000"/>
              </a:lnSpc>
              <a:buFont typeface="mn-ea"/>
              <a:buAutoNum type="arabicPeriod"/>
              <a:defRPr/>
            </a:pPr>
            <a:r>
              <a:rPr lang="ko-KR" altLang="en-US" sz="1000" b="1">
                <a:solidFill>
                  <a:schemeClr val="bg1"/>
                </a:solidFill>
              </a:rPr>
              <a:t>개발환경 </a:t>
            </a:r>
            <a:r>
              <a:rPr lang="en-US" altLang="ko-KR" sz="1000" b="1">
                <a:solidFill>
                  <a:schemeClr val="bg1"/>
                </a:solidFill>
              </a:rPr>
              <a:t>(</a:t>
            </a:r>
            <a:r>
              <a:rPr lang="ko-KR" altLang="en-US" sz="1000" b="1">
                <a:solidFill>
                  <a:schemeClr val="bg1"/>
                </a:solidFill>
              </a:rPr>
              <a:t>개발리소스</a:t>
            </a:r>
            <a:r>
              <a:rPr lang="en-US" altLang="ko-KR" sz="1000" b="1">
                <a:solidFill>
                  <a:schemeClr val="bg1"/>
                </a:solidFill>
              </a:rPr>
              <a:t>)</a:t>
            </a:r>
          </a:p>
          <a:p>
            <a:pPr marL="252000" lvl="1">
              <a:lnSpc>
                <a:spcPct val="180000"/>
              </a:lnSpc>
              <a:buFont typeface="mn-ea"/>
              <a:buAutoNum type="arabicPeriod"/>
              <a:defRPr/>
            </a:pPr>
            <a:r>
              <a:rPr lang="ko-KR" altLang="en-US" sz="1000" b="1">
                <a:solidFill>
                  <a:schemeClr val="bg1"/>
                </a:solidFill>
              </a:rPr>
              <a:t>작업분할 구조도 </a:t>
            </a:r>
            <a:r>
              <a:rPr lang="en-US" altLang="ko-KR" sz="1000" b="1">
                <a:solidFill>
                  <a:schemeClr val="bg1"/>
                </a:solidFill>
              </a:rPr>
              <a:t>(WBS)</a:t>
            </a:r>
          </a:p>
          <a:p>
            <a:pPr marL="252000" lvl="1">
              <a:lnSpc>
                <a:spcPct val="180000"/>
              </a:lnSpc>
              <a:buFont typeface="mn-ea"/>
              <a:buAutoNum type="arabicPeriod"/>
              <a:defRPr/>
            </a:pPr>
            <a:r>
              <a:rPr lang="ko-KR" altLang="en-US" sz="1000" b="1">
                <a:solidFill>
                  <a:schemeClr val="bg1"/>
                </a:solidFill>
              </a:rPr>
              <a:t>작업일정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48347" y="1563638"/>
            <a:ext cx="2666572" cy="2989573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mn-ea"/>
              <a:buChar char=""/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분석 및 설계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</a:rPr>
              <a:t>5. </a:t>
            </a:r>
            <a:r>
              <a:rPr lang="ko-KR" altLang="en-US" sz="1000" b="1">
                <a:solidFill>
                  <a:schemeClr val="bg1"/>
                </a:solidFill>
              </a:rPr>
              <a:t>요구사항 분석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</a:rPr>
              <a:t>6. </a:t>
            </a:r>
            <a:r>
              <a:rPr lang="ko-KR" altLang="en-US" sz="1000" b="1">
                <a:solidFill>
                  <a:schemeClr val="bg1"/>
                </a:solidFill>
              </a:rPr>
              <a:t>유스케이스 다이어그램</a:t>
            </a:r>
            <a:r>
              <a:rPr lang="en-US" altLang="ko-KR" sz="1000" b="1">
                <a:solidFill>
                  <a:schemeClr val="bg1"/>
                </a:solidFill>
              </a:rPr>
              <a:t>(Usecase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</a:rPr>
              <a:t>7. </a:t>
            </a:r>
            <a:r>
              <a:rPr lang="ko-KR" altLang="en-US" sz="1000" b="1">
                <a:solidFill>
                  <a:schemeClr val="bg1"/>
                </a:solidFill>
              </a:rPr>
              <a:t>순차다이어그램 </a:t>
            </a:r>
            <a:r>
              <a:rPr lang="en-US" altLang="ko-KR" sz="1000" b="1">
                <a:solidFill>
                  <a:schemeClr val="bg1"/>
                </a:solidFill>
              </a:rPr>
              <a:t>(Sequence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</a:rPr>
              <a:t>8. </a:t>
            </a:r>
            <a:r>
              <a:rPr lang="ko-KR" altLang="en-US" sz="1000" b="1">
                <a:solidFill>
                  <a:schemeClr val="bg1"/>
                </a:solidFill>
              </a:rPr>
              <a:t>기능정의서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</a:rPr>
              <a:t>9.</a:t>
            </a:r>
            <a:r>
              <a:rPr lang="ko-KR" altLang="en-US" sz="1000" b="1">
                <a:solidFill>
                  <a:schemeClr val="bg1"/>
                </a:solidFill>
              </a:rPr>
              <a:t> </a:t>
            </a:r>
            <a:r>
              <a:rPr lang="en-US" altLang="ko-KR" sz="1000" b="1">
                <a:solidFill>
                  <a:schemeClr val="bg1"/>
                </a:solidFill>
              </a:rPr>
              <a:t>DB</a:t>
            </a:r>
            <a:r>
              <a:rPr lang="ko-KR" altLang="en-US" sz="1000" b="1">
                <a:solidFill>
                  <a:schemeClr val="bg1"/>
                </a:solidFill>
              </a:rPr>
              <a:t>설계</a:t>
            </a:r>
            <a:r>
              <a:rPr lang="en-US" altLang="ko-KR" sz="1000" b="1">
                <a:solidFill>
                  <a:schemeClr val="bg1"/>
                </a:solidFill>
              </a:rPr>
              <a:t>(ERD)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252113" y="2283718"/>
            <a:ext cx="2520000" cy="2520000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285750">
              <a:lnSpc>
                <a:spcPct val="180000"/>
              </a:lnSpc>
              <a:buFont typeface="mn-ea"/>
              <a:buChar char=""/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구현 및 테스트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</a:rPr>
              <a:t>10. Project source Explore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</a:rPr>
              <a:t>11. UI </a:t>
            </a:r>
            <a:r>
              <a:rPr lang="ko-KR" altLang="en-US" sz="1000" b="1">
                <a:solidFill>
                  <a:schemeClr val="bg1"/>
                </a:solidFill>
              </a:rPr>
              <a:t>시연 및 핵심 기능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</a:rPr>
              <a:t>12. </a:t>
            </a:r>
            <a:r>
              <a:rPr lang="ko-KR" altLang="en-US" sz="1000" b="1">
                <a:solidFill>
                  <a:schemeClr val="bg1"/>
                </a:solidFill>
              </a:rPr>
              <a:t>차후 개발 내용</a:t>
            </a:r>
            <a:endParaRPr lang="en-US" altLang="ko-KR" sz="1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756B5F"/>
                </a:solidFill>
              </a:rPr>
              <a:t>11. UI </a:t>
            </a:r>
            <a:r>
              <a:rPr lang="ko-KR" altLang="en-US" b="1">
                <a:solidFill>
                  <a:srgbClr val="756B5F"/>
                </a:solidFill>
              </a:rPr>
              <a:t>시연 및 핵심기능 </a:t>
            </a:r>
            <a:r>
              <a:rPr lang="en-US" altLang="ko-KR" b="1">
                <a:solidFill>
                  <a:srgbClr val="756B5F"/>
                </a:solidFill>
              </a:rPr>
              <a:t>– </a:t>
            </a:r>
            <a:r>
              <a:rPr lang="ko-KR" altLang="en-US" b="1">
                <a:solidFill>
                  <a:srgbClr val="756B5F"/>
                </a:solidFill>
              </a:rPr>
              <a:t>메인페이지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756B5F"/>
                </a:solidFill>
              </a:rPr>
              <a:t>11. UI </a:t>
            </a:r>
            <a:r>
              <a:rPr lang="ko-KR" altLang="en-US" b="1">
                <a:solidFill>
                  <a:srgbClr val="756B5F"/>
                </a:solidFill>
              </a:rPr>
              <a:t>시연 및 핵심기능 </a:t>
            </a:r>
            <a:r>
              <a:rPr lang="en-US" altLang="ko-KR" b="1">
                <a:solidFill>
                  <a:srgbClr val="756B5F"/>
                </a:solidFill>
              </a:rPr>
              <a:t>– </a:t>
            </a:r>
            <a:r>
              <a:rPr lang="ko-KR" altLang="en-US" b="1">
                <a:solidFill>
                  <a:srgbClr val="756B5F"/>
                </a:solidFill>
              </a:rPr>
              <a:t>관리자</a:t>
            </a:r>
            <a:r>
              <a:rPr lang="en-US" altLang="ko-KR" b="1">
                <a:solidFill>
                  <a:srgbClr val="756B5F"/>
                </a:solidFill>
              </a:rPr>
              <a:t>(</a:t>
            </a:r>
            <a:r>
              <a:rPr lang="ko-KR" altLang="en-US" b="1">
                <a:solidFill>
                  <a:srgbClr val="756B5F"/>
                </a:solidFill>
              </a:rPr>
              <a:t>사서</a:t>
            </a:r>
            <a:r>
              <a:rPr lang="en-US" altLang="ko-KR" b="1">
                <a:solidFill>
                  <a:srgbClr val="756B5F"/>
                </a:solidFill>
              </a:rPr>
              <a:t>) </a:t>
            </a:r>
            <a:r>
              <a:rPr lang="ko-KR" altLang="en-US" b="1">
                <a:solidFill>
                  <a:srgbClr val="756B5F"/>
                </a:solidFill>
              </a:rPr>
              <a:t>등록 및 삭제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756B5F"/>
                </a:solidFill>
              </a:rPr>
              <a:t>11. UI </a:t>
            </a:r>
            <a:r>
              <a:rPr lang="ko-KR" altLang="en-US" b="1">
                <a:solidFill>
                  <a:srgbClr val="756B5F"/>
                </a:solidFill>
              </a:rPr>
              <a:t>시연 및 핵심코드 </a:t>
            </a:r>
            <a:r>
              <a:rPr lang="en-US" altLang="ko-KR" b="1">
                <a:solidFill>
                  <a:srgbClr val="756B5F"/>
                </a:solidFill>
              </a:rPr>
              <a:t>– XXX</a:t>
            </a:r>
            <a:endParaRPr lang="ko-KR" altLang="en-US" b="1">
              <a:solidFill>
                <a:srgbClr val="756B5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351600">
            <a:off x="1720573" y="2183639"/>
            <a:ext cx="56003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워드 포트폴리오에 있는 화면구성들 다음 </a:t>
            </a:r>
            <a:r>
              <a:rPr lang="en-US" altLang="ko-KR"/>
              <a:t>ppt</a:t>
            </a:r>
            <a:r>
              <a:rPr lang="ko-KR" altLang="en-US"/>
              <a:t>에 배치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756B5F"/>
                </a:solidFill>
              </a:rPr>
              <a:t>12. </a:t>
            </a:r>
            <a:r>
              <a:rPr lang="ko-KR" altLang="en-US" b="1">
                <a:solidFill>
                  <a:srgbClr val="756B5F"/>
                </a:solidFill>
              </a:rPr>
              <a:t>차후</a:t>
            </a:r>
            <a:r>
              <a:rPr lang="en-US" altLang="ko-KR" b="1">
                <a:solidFill>
                  <a:srgbClr val="756B5F"/>
                </a:solidFill>
              </a:rPr>
              <a:t> </a:t>
            </a:r>
            <a:r>
              <a:rPr lang="ko-KR" altLang="en-US" b="1">
                <a:solidFill>
                  <a:srgbClr val="756B5F"/>
                </a:solidFill>
              </a:rPr>
              <a:t>개발 내용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19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>
                <a:solidFill>
                  <a:srgbClr val="756B5F"/>
                </a:solidFill>
              </a:rPr>
              <a:t>경청해 주셔서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4000" b="1">
                <a:solidFill>
                  <a:schemeClr val="bg1"/>
                </a:solidFill>
              </a:rPr>
              <a:t>고맙습니다</a:t>
            </a:r>
            <a:endParaRPr lang="en-US" altLang="ko-KR" sz="4000" b="1">
              <a:solidFill>
                <a:schemeClr val="bg1"/>
              </a:solidFill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LAS</a:t>
            </a:r>
            <a:r>
              <a:rPr lang="en-US" altLang="ko-KR" sz="2800" b="1" baseline="30000">
                <a:solidFill>
                  <a:schemeClr val="bg1"/>
                </a:solidFill>
              </a:rPr>
              <a:t>*</a:t>
            </a:r>
            <a:endParaRPr lang="ko-KR" altLang="en-US" sz="2800" b="1" baseline="3000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756B5F"/>
                </a:solidFill>
              </a:rPr>
              <a:t>1.  </a:t>
            </a:r>
            <a:r>
              <a:rPr lang="ko-KR" altLang="en-US" b="1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770384"/>
            <a:ext cx="8428759" cy="367858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anchor="ctr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ko-KR" altLang="en-US" sz="1600">
              <a:solidFill>
                <a:srgbClr val="46464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2140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mn-ea"/>
              <a:buChar char=""/>
              <a:defRPr/>
            </a:pPr>
            <a:r>
              <a:rPr lang="ko-KR" altLang="en-US" dirty="0"/>
              <a:t>이용자</a:t>
            </a:r>
            <a:r>
              <a:rPr lang="ko-KR" altLang="en-US" dirty="0">
                <a:solidFill>
                  <a:srgbClr val="464646"/>
                </a:solidFill>
              </a:rPr>
              <a:t>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64646"/>
                </a:solidFill>
              </a:rPr>
              <a:t>-   </a:t>
            </a:r>
            <a:r>
              <a:rPr lang="ko-KR" altLang="en-US" dirty="0">
                <a:solidFill>
                  <a:srgbClr val="464646"/>
                </a:solidFill>
              </a:rPr>
              <a:t>이용자는 비회원과 회원으로 나뉘며</a:t>
            </a:r>
            <a:r>
              <a:rPr lang="en-US" altLang="ko-KR" dirty="0">
                <a:solidFill>
                  <a:srgbClr val="464646"/>
                </a:solidFill>
              </a:rPr>
              <a:t>, </a:t>
            </a:r>
            <a:r>
              <a:rPr lang="ko-KR" altLang="en-US" dirty="0">
                <a:solidFill>
                  <a:srgbClr val="464646"/>
                </a:solidFill>
              </a:rPr>
              <a:t>비회원은 맛집 검색과 상세 보기만 가능하고 회원은 맛집 등록</a:t>
            </a:r>
            <a:r>
              <a:rPr lang="en-US" altLang="ko-KR" dirty="0">
                <a:solidFill>
                  <a:srgbClr val="464646"/>
                </a:solidFill>
              </a:rPr>
              <a:t>,</a:t>
            </a:r>
            <a:r>
              <a:rPr lang="ko-KR" altLang="en-US" dirty="0">
                <a:solidFill>
                  <a:srgbClr val="464646"/>
                </a:solidFill>
              </a:rPr>
              <a:t> </a:t>
            </a:r>
            <a:r>
              <a:rPr lang="ko-KR" altLang="en-US" dirty="0" err="1">
                <a:solidFill>
                  <a:srgbClr val="464646"/>
                </a:solidFill>
              </a:rPr>
              <a:t>한줄평</a:t>
            </a:r>
            <a:r>
              <a:rPr lang="ko-KR" altLang="en-US" dirty="0">
                <a:solidFill>
                  <a:srgbClr val="464646"/>
                </a:solidFill>
              </a:rPr>
              <a:t> 작성</a:t>
            </a:r>
            <a:r>
              <a:rPr lang="en-US" altLang="ko-KR" dirty="0">
                <a:solidFill>
                  <a:srgbClr val="464646"/>
                </a:solidFill>
              </a:rPr>
              <a:t>,</a:t>
            </a:r>
            <a:r>
              <a:rPr lang="ko-KR" altLang="en-US" dirty="0">
                <a:solidFill>
                  <a:srgbClr val="464646"/>
                </a:solidFill>
              </a:rPr>
              <a:t> 평점 매기기 및 게시판 글 작성이 가능함</a:t>
            </a:r>
          </a:p>
          <a:p>
            <a:pPr marL="285750" indent="-285750">
              <a:lnSpc>
                <a:spcPct val="150000"/>
              </a:lnSpc>
              <a:buFont typeface="mn-ea"/>
              <a:buChar char=""/>
              <a:defRPr/>
            </a:pPr>
            <a:r>
              <a:rPr lang="ko-KR" altLang="en-US" dirty="0"/>
              <a:t>관리자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>
                <a:solidFill>
                  <a:srgbClr val="464646"/>
                </a:solidFill>
              </a:rPr>
              <a:t>관리자는 회원목록보기 및 회원관리</a:t>
            </a:r>
            <a:r>
              <a:rPr lang="en-US" altLang="ko-KR" dirty="0">
                <a:solidFill>
                  <a:srgbClr val="464646"/>
                </a:solidFill>
              </a:rPr>
              <a:t>, </a:t>
            </a:r>
            <a:r>
              <a:rPr lang="ko-KR" altLang="en-US" dirty="0">
                <a:solidFill>
                  <a:srgbClr val="464646"/>
                </a:solidFill>
              </a:rPr>
              <a:t>게시판 글 작성</a:t>
            </a:r>
            <a:r>
              <a:rPr lang="en-US" altLang="ko-KR" dirty="0">
                <a:solidFill>
                  <a:srgbClr val="464646"/>
                </a:solidFill>
              </a:rPr>
              <a:t>,</a:t>
            </a:r>
            <a:r>
              <a:rPr lang="ko-KR" altLang="en-US" dirty="0">
                <a:solidFill>
                  <a:srgbClr val="464646"/>
                </a:solidFill>
              </a:rPr>
              <a:t> 삭제 등이 가능함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756B5F"/>
                </a:solidFill>
              </a:rPr>
              <a:t>1.  </a:t>
            </a:r>
            <a:r>
              <a:rPr lang="ko-KR" altLang="en-US" b="1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943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464646"/>
                </a:solidFill>
              </a:rPr>
              <a:t>1.2 </a:t>
            </a:r>
            <a:r>
              <a:rPr lang="ko-KR" altLang="en-US" sz="1400">
                <a:solidFill>
                  <a:srgbClr val="464646"/>
                </a:solidFill>
              </a:rPr>
              <a:t>참조</a:t>
            </a:r>
          </a:p>
          <a:p>
            <a:pPr lvl="0">
              <a:defRPr/>
            </a:pPr>
            <a:r>
              <a:rPr lang="ko-KR" altLang="en-US" sz="1400">
                <a:solidFill>
                  <a:srgbClr val="464646"/>
                </a:solidFill>
              </a:rPr>
              <a:t>기존에 운용되고 있는 공공도서관 및 대학도서관 웹 페이지 및 도서관 관리 시스템인 </a:t>
            </a:r>
            <a:r>
              <a:rPr lang="en-US" altLang="ko-KR" sz="1400">
                <a:solidFill>
                  <a:srgbClr val="464646"/>
                </a:solidFill>
              </a:rPr>
              <a:t>KOLAS</a:t>
            </a:r>
            <a:r>
              <a:rPr lang="ko-KR" altLang="en-US" sz="1400">
                <a:solidFill>
                  <a:srgbClr val="464646"/>
                </a:solidFill>
              </a:rPr>
              <a:t>를 참조</a:t>
            </a:r>
            <a:r>
              <a:rPr lang="en-US" altLang="ko-KR" sz="1400">
                <a:solidFill>
                  <a:srgbClr val="464646"/>
                </a:solidFill>
              </a:rPr>
              <a:t>, </a:t>
            </a:r>
            <a:r>
              <a:rPr lang="ko-KR" altLang="en-US" sz="1400">
                <a:solidFill>
                  <a:srgbClr val="464646"/>
                </a:solidFill>
              </a:rPr>
              <a:t>도서분류는 한국십진분류법에 따른다</a:t>
            </a:r>
          </a:p>
          <a:p>
            <a:pPr lvl="0">
              <a:defRPr/>
            </a:pPr>
            <a:endParaRPr lang="ko-KR" altLang="en-US" sz="1400">
              <a:solidFill>
                <a:srgbClr val="464646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1685" y="3924076"/>
            <a:ext cx="4993005" cy="6936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chemeClr val="bg1"/>
                </a:solidFill>
              </a:rPr>
              <a:t>프  로  젝  트  명</a:t>
            </a:r>
            <a:r>
              <a:rPr lang="ko-KR" altLang="en-US" sz="2400" b="1">
                <a:solidFill>
                  <a:schemeClr val="bg1"/>
                </a:solidFill>
              </a:rPr>
              <a:t>설 명</a:t>
            </a:r>
            <a:r>
              <a:rPr lang="en-US" altLang="ko-KR" sz="2400" b="1">
                <a:solidFill>
                  <a:schemeClr val="bg1"/>
                </a:solidFill>
              </a:rPr>
              <a:t>)</a:t>
            </a:r>
            <a:endParaRPr lang="ko-KR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/>
          <p:nvPr/>
        </p:nvGrpSpPr>
        <p:grpSpPr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>
                  <a:solidFill>
                    <a:schemeClr val="bg1"/>
                  </a:solidFill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</a:rPr>
                <a:t>Windows 10 </a:t>
              </a:r>
              <a:r>
                <a:rPr lang="en-US" altLang="ko-KR" sz="1200">
                  <a:solidFill>
                    <a:srgbClr val="3F3F48"/>
                  </a:solidFill>
                </a:rPr>
                <a:t>Professional</a:t>
              </a:r>
              <a:endParaRPr kumimoji="0" lang="en-US" altLang="ko-KR" sz="1200">
                <a:solidFill>
                  <a:srgbClr val="3F3F48"/>
                </a:solidFill>
              </a:endParaRPr>
            </a:p>
          </p:txBody>
        </p:sp>
      </p:grpSp>
      <p:grpSp>
        <p:nvGrpSpPr>
          <p:cNvPr id="5" name="그룹 20"/>
          <p:cNvGrpSpPr/>
          <p:nvPr/>
        </p:nvGrpSpPr>
        <p:grpSpPr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>
                  <a:solidFill>
                    <a:schemeClr val="bg1"/>
                  </a:solidFill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</a:rPr>
                <a:t>Apache Tomcat 9.0.71</a:t>
              </a:r>
            </a:p>
          </p:txBody>
        </p:sp>
      </p:grpSp>
      <p:grpSp>
        <p:nvGrpSpPr>
          <p:cNvPr id="8" name="그룹 21"/>
          <p:cNvGrpSpPr/>
          <p:nvPr/>
        </p:nvGrpSpPr>
        <p:grpSpPr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>
                  <a:solidFill>
                    <a:schemeClr val="bg1"/>
                  </a:solidFill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</a:rPr>
                <a:t>Oracle XE 11g</a:t>
              </a:r>
            </a:p>
          </p:txBody>
        </p:sp>
      </p:grpSp>
      <p:grpSp>
        <p:nvGrpSpPr>
          <p:cNvPr id="11" name="그룹 22"/>
          <p:cNvGrpSpPr/>
          <p:nvPr/>
        </p:nvGrpSpPr>
        <p:grpSpPr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>
                  <a:solidFill>
                    <a:schemeClr val="bg1"/>
                  </a:solidFill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</a:rPr>
                <a:t>Java Platform 8, </a:t>
              </a:r>
              <a:r>
                <a:rPr lang="en-US" altLang="ko-KR" sz="1200">
                  <a:solidFill>
                    <a:srgbClr val="3F3F48"/>
                  </a:solidFill>
                </a:rPr>
                <a:t>JSP &amp; Servlet</a:t>
              </a:r>
              <a:r>
                <a:rPr kumimoji="0" lang="en-US" altLang="ko-KR" sz="1200">
                  <a:solidFill>
                    <a:srgbClr val="3F3F48"/>
                  </a:solidFill>
                </a:rPr>
                <a:t> </a:t>
              </a:r>
            </a:p>
          </p:txBody>
        </p:sp>
      </p:grpSp>
      <p:grpSp>
        <p:nvGrpSpPr>
          <p:cNvPr id="14" name="그룹 24"/>
          <p:cNvGrpSpPr/>
          <p:nvPr/>
        </p:nvGrpSpPr>
        <p:grpSpPr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>
                  <a:solidFill>
                    <a:schemeClr val="bg1"/>
                  </a:solidFill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</a:rPr>
                <a:t>HTML5, CSS/CSS3, </a:t>
              </a:r>
              <a:r>
                <a:rPr lang="en-US" altLang="ko-KR" sz="1200">
                  <a:solidFill>
                    <a:srgbClr val="3F3F48"/>
                  </a:solidFill>
                </a:rPr>
                <a:t>JavaScript</a:t>
              </a:r>
              <a:endParaRPr kumimoji="0" lang="en-US" altLang="ko-KR" sz="1200">
                <a:solidFill>
                  <a:srgbClr val="3F3F48"/>
                </a:solidFill>
              </a:endParaRPr>
            </a:p>
          </p:txBody>
        </p:sp>
      </p:grpSp>
      <p:grpSp>
        <p:nvGrpSpPr>
          <p:cNvPr id="17" name="그룹 23"/>
          <p:cNvGrpSpPr/>
          <p:nvPr/>
        </p:nvGrpSpPr>
        <p:grpSpPr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>
                  <a:solidFill>
                    <a:schemeClr val="bg1"/>
                  </a:solidFill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</a:rPr>
                <a:t>MVC model (model 2)</a:t>
              </a:r>
            </a:p>
          </p:txBody>
        </p:sp>
      </p:grpSp>
      <p:grpSp>
        <p:nvGrpSpPr>
          <p:cNvPr id="20" name="그룹 26"/>
          <p:cNvGrpSpPr/>
          <p:nvPr/>
        </p:nvGrpSpPr>
        <p:grpSpPr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</a:rPr>
                <a:t>JavaScript jquery-3.4.1,   jquery-ui-1.12.1,</a:t>
              </a:r>
              <a:r>
                <a:rPr lang="en-US" altLang="ko-KR" sz="1200">
                  <a:solidFill>
                    <a:srgbClr val="3F3F48"/>
                  </a:solidFill>
                </a:rPr>
                <a:t> cos-26Dec2008, React,</a:t>
              </a:r>
              <a:endParaRPr kumimoji="0" lang="en-US" altLang="ko-KR" sz="1200">
                <a:solidFill>
                  <a:srgbClr val="3F3F48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>
                  <a:solidFill>
                    <a:schemeClr val="bg1"/>
                  </a:solidFill>
                </a:rPr>
                <a:t>Open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>
                  <a:solidFill>
                    <a:schemeClr val="bg1"/>
                  </a:solidFill>
                </a:rPr>
                <a:t>Source</a:t>
              </a:r>
            </a:p>
          </p:txBody>
        </p:sp>
      </p:grpSp>
      <p:grpSp>
        <p:nvGrpSpPr>
          <p:cNvPr id="23" name="그룹 25"/>
          <p:cNvGrpSpPr/>
          <p:nvPr/>
        </p:nvGrpSpPr>
        <p:grpSpPr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>
                  <a:solidFill>
                    <a:schemeClr val="bg1"/>
                  </a:solidFill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>
                  <a:solidFill>
                    <a:srgbClr val="3F3F48"/>
                  </a:solidFill>
                </a:rPr>
                <a:t>Eclipse IDE for Enterprise Java Developers, </a:t>
              </a:r>
              <a:r>
                <a:rPr kumimoji="0" lang="en-US" altLang="ko-KR" sz="1200">
                  <a:solidFill>
                    <a:srgbClr val="3F3F48"/>
                  </a:solidFill>
                </a:rPr>
                <a:t>eXERD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63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756B5F"/>
                </a:solidFill>
              </a:rPr>
              <a:t>(Resources)</a:t>
            </a:r>
            <a:endParaRPr lang="ko-KR" altLang="en-US" sz="1200" b="1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756B5F"/>
                </a:solidFill>
              </a:rPr>
              <a:t>2.  </a:t>
            </a:r>
            <a:r>
              <a:rPr lang="ko-KR" altLang="en-US" b="1">
                <a:solidFill>
                  <a:srgbClr val="756B5F"/>
                </a:solidFill>
              </a:rPr>
              <a:t>개발환경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756B5F"/>
                </a:solidFill>
              </a:rPr>
              <a:t>3.  </a:t>
            </a:r>
            <a:r>
              <a:rPr lang="ko-KR" altLang="en-US" b="1">
                <a:solidFill>
                  <a:srgbClr val="756B5F"/>
                </a:solidFill>
              </a:rPr>
              <a:t>작업분할구조도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63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756B5F"/>
                </a:solidFill>
              </a:rPr>
              <a:t>(</a:t>
            </a:r>
            <a:r>
              <a:rPr lang="ko-KR" altLang="en-US" sz="1200" b="1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>
                <a:solidFill>
                  <a:srgbClr val="756B5F"/>
                </a:solidFill>
              </a:rPr>
              <a:t>WBS)</a:t>
            </a:r>
            <a:endParaRPr lang="ko-KR" altLang="en-US" sz="1200" b="1">
              <a:solidFill>
                <a:srgbClr val="756B5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756B5F"/>
                </a:solidFill>
              </a:rPr>
              <a:t>4.  Gantt Chart</a:t>
            </a:r>
            <a:r>
              <a:rPr lang="ko-KR" altLang="en-US" b="1">
                <a:solidFill>
                  <a:srgbClr val="756B5F"/>
                </a:solidFill>
              </a:rPr>
              <a:t>를 이용한 일정관리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756B5F"/>
                </a:solidFill>
              </a:rPr>
              <a:t>3.  </a:t>
            </a:r>
            <a:r>
              <a:rPr lang="ko-KR" altLang="en-US" b="1">
                <a:solidFill>
                  <a:srgbClr val="756B5F"/>
                </a:solidFill>
              </a:rPr>
              <a:t>작업분할구조도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63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756B5F"/>
                </a:solidFill>
              </a:rPr>
              <a:t>(</a:t>
            </a:r>
            <a:r>
              <a:rPr lang="ko-KR" altLang="en-US" sz="1200" b="1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>
                <a:solidFill>
                  <a:srgbClr val="756B5F"/>
                </a:solidFill>
              </a:rPr>
              <a:t>WBS)</a:t>
            </a:r>
            <a:endParaRPr lang="ko-KR" altLang="en-US" sz="1200" b="1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000" b="1"/>
              <a:t>LAS*</a:t>
            </a:r>
            <a:endParaRPr lang="ko-KR" altLang="en-US" sz="10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E974B11-60DB-405B-8211-256C6E064270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8454" y="80505"/>
            <a:ext cx="845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756B5F"/>
                </a:solidFill>
              </a:rPr>
              <a:t>3.  </a:t>
            </a:r>
            <a:r>
              <a:rPr lang="ko-KR" altLang="en-US" b="1">
                <a:solidFill>
                  <a:srgbClr val="756B5F"/>
                </a:solidFill>
              </a:rPr>
              <a:t>작업분할구조도 </a:t>
            </a:r>
            <a:r>
              <a:rPr lang="en-US" altLang="ko-KR" b="1">
                <a:solidFill>
                  <a:srgbClr val="756B5F"/>
                </a:solidFill>
              </a:rPr>
              <a:t>(</a:t>
            </a:r>
            <a:r>
              <a:rPr lang="ko-KR" altLang="en-US" b="1">
                <a:solidFill>
                  <a:srgbClr val="756B5F"/>
                </a:solidFill>
              </a:rPr>
              <a:t>관리자모드가 없거나 간단할 경우 한 화면에 그린다</a:t>
            </a:r>
            <a:r>
              <a:rPr lang="en-US" altLang="ko-KR" b="1">
                <a:solidFill>
                  <a:srgbClr val="756B5F"/>
                </a:solidFill>
              </a:rPr>
              <a:t>)</a:t>
            </a:r>
            <a:endParaRPr lang="ko-KR" altLang="en-US" b="1">
              <a:solidFill>
                <a:srgbClr val="756B5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1143</Words>
  <Application>Microsoft Office PowerPoint</Application>
  <PresentationFormat>화면 슬라이드 쇼(16:9)</PresentationFormat>
  <Paragraphs>328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mn-ea</vt:lpstr>
      <vt:lpstr>다음_SemiBold</vt:lpstr>
      <vt:lpstr>맑은 고딕</vt:lpstr>
      <vt:lpstr>한컴 윤고딕 230</vt:lpstr>
      <vt:lpstr>함초롬돋움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김 훈</cp:lastModifiedBy>
  <cp:revision>380</cp:revision>
  <dcterms:created xsi:type="dcterms:W3CDTF">2016-06-22T05:17:17Z</dcterms:created>
  <dcterms:modified xsi:type="dcterms:W3CDTF">2023-03-19T13:59:39Z</dcterms:modified>
  <cp:version>1000.0000.01</cp:version>
</cp:coreProperties>
</file>