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06" r:id="rId3"/>
    <p:sldId id="284" r:id="rId4"/>
    <p:sldId id="285" r:id="rId5"/>
    <p:sldId id="286" r:id="rId6"/>
    <p:sldId id="287" r:id="rId7"/>
    <p:sldId id="288" r:id="rId8"/>
    <p:sldId id="289" r:id="rId9"/>
    <p:sldId id="290" r:id="rId10"/>
    <p:sldId id="292" r:id="rId11"/>
    <p:sldId id="293" r:id="rId12"/>
    <p:sldId id="294" r:id="rId13"/>
    <p:sldId id="295" r:id="rId14"/>
    <p:sldId id="298" r:id="rId15"/>
    <p:sldId id="296" r:id="rId16"/>
    <p:sldId id="291" r:id="rId17"/>
    <p:sldId id="266" r:id="rId18"/>
    <p:sldId id="297" r:id="rId19"/>
    <p:sldId id="300" r:id="rId20"/>
    <p:sldId id="301" r:id="rId21"/>
    <p:sldId id="270" r:id="rId22"/>
    <p:sldId id="272" r:id="rId23"/>
    <p:sldId id="302" r:id="rId24"/>
    <p:sldId id="276" r:id="rId25"/>
    <p:sldId id="310" r:id="rId26"/>
    <p:sldId id="311" r:id="rId27"/>
    <p:sldId id="312" r:id="rId28"/>
    <p:sldId id="307" r:id="rId29"/>
    <p:sldId id="304" r:id="rId30"/>
    <p:sldId id="30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167F64"/>
    <a:srgbClr val="537016"/>
    <a:srgbClr val="184A7C"/>
    <a:srgbClr val="8A6A1E"/>
    <a:srgbClr val="3A2F72"/>
    <a:srgbClr val="871F1F"/>
    <a:srgbClr val="0037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p:cViewPr varScale="1">
        <p:scale>
          <a:sx n="70" d="100"/>
          <a:sy n="70" d="100"/>
        </p:scale>
        <p:origin x="134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99428-9822-4C18-BF2C-9D03EC27FEAF}" type="datetimeFigureOut">
              <a:rPr kumimoji="1" lang="ja-JP" altLang="en-US" smtClean="0"/>
              <a:t>2015/7/1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835EC-F3B5-4A0E-893C-757471A84ED2}" type="slidenum">
              <a:rPr kumimoji="1" lang="ja-JP" altLang="en-US" smtClean="0"/>
              <a:t>‹#›</a:t>
            </a:fld>
            <a:endParaRPr kumimoji="1" lang="ja-JP" altLang="en-US"/>
          </a:p>
        </p:txBody>
      </p:sp>
    </p:spTree>
    <p:extLst>
      <p:ext uri="{BB962C8B-B14F-4D97-AF65-F5344CB8AC3E}">
        <p14:creationId xmlns:p14="http://schemas.microsoft.com/office/powerpoint/2010/main" val="20433672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BBED7AD-AEC8-44C8-AC7A-DA1FDD4DAE15}" type="slidenum">
              <a:rPr kumimoji="1" lang="ja-JP" altLang="en-US" smtClean="0"/>
              <a:t>26</a:t>
            </a:fld>
            <a:endParaRPr kumimoji="1" lang="ja-JP" altLang="en-US"/>
          </a:p>
        </p:txBody>
      </p:sp>
    </p:spTree>
    <p:extLst>
      <p:ext uri="{BB962C8B-B14F-4D97-AF65-F5344CB8AC3E}">
        <p14:creationId xmlns:p14="http://schemas.microsoft.com/office/powerpoint/2010/main" val="482802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op"/>
          <p:cNvPicPr>
            <a:picLocks noChangeAspect="1" noChangeArrowheads="1"/>
          </p:cNvPicPr>
          <p:nvPr/>
        </p:nvPicPr>
        <p:blipFill>
          <a:blip r:embed="rId2"/>
          <a:srcRect/>
          <a:stretch>
            <a:fillRect/>
          </a:stretch>
        </p:blipFill>
        <p:spPr bwMode="auto">
          <a:xfrm>
            <a:off x="2931" y="-26988"/>
            <a:ext cx="9158654" cy="6884988"/>
          </a:xfrm>
          <a:prstGeom prst="rect">
            <a:avLst/>
          </a:prstGeom>
          <a:noFill/>
          <a:ln w="9525">
            <a:noFill/>
            <a:miter lim="800000"/>
            <a:headEnd/>
            <a:tailEnd/>
          </a:ln>
        </p:spPr>
      </p:pic>
      <p:sp>
        <p:nvSpPr>
          <p:cNvPr id="5" name="Rectangle 4"/>
          <p:cNvSpPr>
            <a:spLocks noChangeArrowheads="1"/>
          </p:cNvSpPr>
          <p:nvPr/>
        </p:nvSpPr>
        <p:spPr bwMode="auto">
          <a:xfrm>
            <a:off x="181708" y="882651"/>
            <a:ext cx="4655527" cy="493713"/>
          </a:xfrm>
          <a:prstGeom prst="rect">
            <a:avLst/>
          </a:prstGeom>
          <a:noFill/>
          <a:ln>
            <a:noFill/>
          </a:ln>
          <a:effectLst/>
          <a:extLst/>
        </p:spPr>
        <p:txBody>
          <a:bodyPr lIns="84992" tIns="42497" rIns="84992" bIns="42497"/>
          <a:lstStyle/>
          <a:p>
            <a:pPr marL="316531" indent="-316531" eaLnBrk="0" hangingPunct="0">
              <a:spcBef>
                <a:spcPct val="20000"/>
              </a:spcBef>
              <a:defRPr/>
            </a:pPr>
            <a:endParaRPr lang="ja-JP" altLang="ja-JP" sz="1662">
              <a:latin typeface="MS UI Gothic" pitchFamily="50" charset="-128"/>
              <a:ea typeface="MS UI Gothic" pitchFamily="50" charset="-128"/>
            </a:endParaRPr>
          </a:p>
        </p:txBody>
      </p:sp>
      <p:sp>
        <p:nvSpPr>
          <p:cNvPr id="6" name="Rectangle 27"/>
          <p:cNvSpPr>
            <a:spLocks noChangeArrowheads="1"/>
          </p:cNvSpPr>
          <p:nvPr/>
        </p:nvSpPr>
        <p:spPr bwMode="auto">
          <a:xfrm>
            <a:off x="0" y="6680200"/>
            <a:ext cx="9144000" cy="177800"/>
          </a:xfrm>
          <a:prstGeom prst="rect">
            <a:avLst/>
          </a:prstGeom>
          <a:gradFill rotWithShape="1">
            <a:gsLst>
              <a:gs pos="0">
                <a:srgbClr val="343434"/>
              </a:gs>
              <a:gs pos="100000">
                <a:srgbClr val="303030"/>
              </a:gs>
            </a:gsLst>
            <a:lin ang="5400000" scaled="1"/>
          </a:gradFill>
          <a:ln>
            <a:noFill/>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7" name="Rectangle 28"/>
          <p:cNvSpPr>
            <a:spLocks noChangeArrowheads="1"/>
          </p:cNvSpPr>
          <p:nvPr/>
        </p:nvSpPr>
        <p:spPr bwMode="auto">
          <a:xfrm>
            <a:off x="-108438" y="6686551"/>
            <a:ext cx="3291254" cy="164207"/>
          </a:xfrm>
          <a:prstGeom prst="rect">
            <a:avLst/>
          </a:prstGeom>
          <a:noFill/>
          <a:ln>
            <a:noFill/>
          </a:ln>
          <a:effectLst/>
          <a:extLst/>
        </p:spPr>
        <p:txBody>
          <a:bodyPr lIns="16615" tIns="16615" rIns="16615" bIns="16615">
            <a:spAutoFit/>
          </a:bodyPr>
          <a:lstStyle/>
          <a:p>
            <a:pPr algn="ctr">
              <a:defRPr/>
            </a:pPr>
            <a:r>
              <a:rPr lang="en-US" altLang="ja-JP" sz="831" b="0" dirty="0">
                <a:solidFill>
                  <a:schemeClr val="bg1"/>
                </a:solidFill>
                <a:latin typeface="Times New Roman" pitchFamily="18" charset="0"/>
                <a:ea typeface="ＭＳ Ｐゴシック" pitchFamily="50" charset="-128"/>
              </a:rPr>
              <a:t>Copyright © NIFTY Corporation All Rights Reserved.</a:t>
            </a:r>
          </a:p>
        </p:txBody>
      </p:sp>
      <p:sp>
        <p:nvSpPr>
          <p:cNvPr id="5142" name="Rectangle 22"/>
          <p:cNvSpPr>
            <a:spLocks noGrp="1" noChangeArrowheads="1"/>
          </p:cNvSpPr>
          <p:nvPr>
            <p:ph type="ctrTitle" sz="quarter"/>
          </p:nvPr>
        </p:nvSpPr>
        <p:spPr bwMode="auto">
          <a:xfrm>
            <a:off x="724415" y="2636013"/>
            <a:ext cx="7663674" cy="865230"/>
          </a:xfrm>
          <a:prstGeom prst="rect">
            <a:avLst/>
          </a:prstGeom>
          <a:noFill/>
          <a:extLst/>
        </p:spPr>
        <p:txBody>
          <a:bodyPr vert="horz" wrap="square" lIns="91440" tIns="45720" rIns="91440" bIns="45720" numCol="1" anchor="ctr" anchorCtr="0" compatLnSpc="1">
            <a:prstTxWarp prst="textNoShape">
              <a:avLst/>
            </a:prstTxWarp>
          </a:bodyPr>
          <a:lstStyle>
            <a:lvl1pPr algn="ctr">
              <a:defRPr sz="3692" b="1">
                <a:solidFill>
                  <a:schemeClr val="bg1"/>
                </a:solidFill>
                <a:effectLst/>
              </a:defRPr>
            </a:lvl1pPr>
          </a:lstStyle>
          <a:p>
            <a:pPr lvl="0"/>
            <a:r>
              <a:rPr lang="ja-JP" altLang="en-US" noProof="0" smtClean="0"/>
              <a:t>マスター タイトルの書式設定</a:t>
            </a:r>
          </a:p>
        </p:txBody>
      </p:sp>
      <p:sp>
        <p:nvSpPr>
          <p:cNvPr id="5143" name="Rectangle 23"/>
          <p:cNvSpPr>
            <a:spLocks noGrp="1" noChangeArrowheads="1"/>
          </p:cNvSpPr>
          <p:nvPr>
            <p:ph type="subTitle" sz="quarter" idx="1"/>
          </p:nvPr>
        </p:nvSpPr>
        <p:spPr>
          <a:xfrm>
            <a:off x="2195921" y="4052976"/>
            <a:ext cx="4599716" cy="1248284"/>
          </a:xfrm>
        </p:spPr>
        <p:txBody>
          <a:bodyPr/>
          <a:lstStyle>
            <a:lvl1pPr marL="0" indent="0" algn="ctr">
              <a:buFont typeface="Wingdings" pitchFamily="2" charset="2"/>
              <a:buNone/>
              <a:defRPr b="1">
                <a:solidFill>
                  <a:schemeClr val="bg1">
                    <a:lumMod val="85000"/>
                  </a:schemeClr>
                </a:solidFill>
              </a:defRPr>
            </a:lvl1pPr>
          </a:lstStyle>
          <a:p>
            <a:pPr lvl="0"/>
            <a:r>
              <a:rPr lang="ja-JP" altLang="en-US" noProof="0" smtClean="0"/>
              <a:t>マスター サブタイトルの書式設定</a:t>
            </a:r>
            <a:endParaRPr lang="ja-JP" altLang="en-US" noProof="0" dirty="0" smtClean="0"/>
          </a:p>
        </p:txBody>
      </p:sp>
      <p:sp>
        <p:nvSpPr>
          <p:cNvPr id="8" name="Rectangle 20"/>
          <p:cNvSpPr>
            <a:spLocks noGrp="1" noChangeArrowheads="1"/>
          </p:cNvSpPr>
          <p:nvPr>
            <p:ph type="sldNum" sz="quarter" idx="10"/>
          </p:nvPr>
        </p:nvSpPr>
        <p:spPr bwMode="auto">
          <a:xfrm>
            <a:off x="8604738" y="6669088"/>
            <a:ext cx="539262" cy="188912"/>
          </a:xfrm>
          <a:prstGeom prst="rect">
            <a:avLst/>
          </a:prstGeom>
          <a:extLst/>
        </p:spPr>
        <p:txBody>
          <a:bodyPr vert="horz" wrap="square" lIns="91440" tIns="45720" rIns="91440" bIns="45720" numCol="1" anchor="ctr" anchorCtr="1" compatLnSpc="1">
            <a:prstTxWarp prst="textNoShape">
              <a:avLst/>
            </a:prstTxWarp>
          </a:bodyPr>
          <a:lstStyle>
            <a:lvl1pPr algn="r" eaLnBrk="0" hangingPunct="0">
              <a:defRPr sz="1292" b="0">
                <a:latin typeface="Arial" charset="0"/>
                <a:ea typeface="ＭＳ Ｐゴシック" pitchFamily="50" charset="-128"/>
              </a:defRPr>
            </a:lvl1pPr>
          </a:lstStyle>
          <a:p>
            <a:fld id="{9DEAF6DC-EAA7-475D-A828-2CB4D49FAD94}" type="slidenum">
              <a:rPr kumimoji="1" lang="ja-JP" altLang="en-US" smtClean="0"/>
              <a:t>‹#›</a:t>
            </a:fld>
            <a:endParaRPr kumimoji="1" lang="ja-JP" altLang="en-US"/>
          </a:p>
        </p:txBody>
      </p:sp>
    </p:spTree>
    <p:extLst>
      <p:ext uri="{BB962C8B-B14F-4D97-AF65-F5344CB8AC3E}">
        <p14:creationId xmlns:p14="http://schemas.microsoft.com/office/powerpoint/2010/main" val="23631779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3128011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337" y="273850"/>
            <a:ext cx="2057337" cy="5851644"/>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326" y="273850"/>
            <a:ext cx="6051065" cy="58516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2835516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1548912" y="1412876"/>
            <a:ext cx="184731" cy="348109"/>
          </a:xfrm>
          <a:prstGeom prst="rect">
            <a:avLst/>
          </a:prstGeom>
          <a:noFill/>
          <a:ln>
            <a:noFill/>
          </a:ln>
          <a:effectLst/>
          <a:extLst/>
        </p:spPr>
        <p:txBody>
          <a:bodyPr wrap="none">
            <a:spAutoFit/>
          </a:bodyPr>
          <a:lstStyle>
            <a:lvl1pPr eaLnBrk="0" hangingPunct="0">
              <a:defRPr kumimoji="1" sz="2800" b="1">
                <a:solidFill>
                  <a:schemeClr val="tx1"/>
                </a:solidFill>
                <a:latin typeface="HGP創英角ｺﾞｼｯｸUB" pitchFamily="50" charset="-128"/>
                <a:ea typeface="HGP創英角ｺﾞｼｯｸUB" pitchFamily="50" charset="-128"/>
              </a:defRPr>
            </a:lvl1pPr>
            <a:lvl2pPr marL="742950" indent="-285750" eaLnBrk="0" hangingPunct="0">
              <a:defRPr kumimoji="1" sz="2800" b="1">
                <a:solidFill>
                  <a:schemeClr val="tx1"/>
                </a:solidFill>
                <a:latin typeface="HGP創英角ｺﾞｼｯｸUB" pitchFamily="50" charset="-128"/>
                <a:ea typeface="HGP創英角ｺﾞｼｯｸUB" pitchFamily="50" charset="-128"/>
              </a:defRPr>
            </a:lvl2pPr>
            <a:lvl3pPr marL="1143000" indent="-228600" eaLnBrk="0" hangingPunct="0">
              <a:defRPr kumimoji="1" sz="2800" b="1">
                <a:solidFill>
                  <a:schemeClr val="tx1"/>
                </a:solidFill>
                <a:latin typeface="HGP創英角ｺﾞｼｯｸUB" pitchFamily="50" charset="-128"/>
                <a:ea typeface="HGP創英角ｺﾞｼｯｸUB" pitchFamily="50" charset="-128"/>
              </a:defRPr>
            </a:lvl3pPr>
            <a:lvl4pPr marL="1600200" indent="-228600" eaLnBrk="0" hangingPunct="0">
              <a:defRPr kumimoji="1" sz="2800" b="1">
                <a:solidFill>
                  <a:schemeClr val="tx1"/>
                </a:solidFill>
                <a:latin typeface="HGP創英角ｺﾞｼｯｸUB" pitchFamily="50" charset="-128"/>
                <a:ea typeface="HGP創英角ｺﾞｼｯｸUB" pitchFamily="50" charset="-128"/>
              </a:defRPr>
            </a:lvl4pPr>
            <a:lvl5pPr marL="2057400" indent="-228600" eaLnBrk="0" hangingPunct="0">
              <a:defRPr kumimoji="1" sz="2800" b="1">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9pPr>
          </a:lstStyle>
          <a:p>
            <a:pPr eaLnBrk="1" hangingPunct="1">
              <a:defRPr/>
            </a:pPr>
            <a:endParaRPr lang="ja-JP" altLang="ja-JP" sz="1662" b="0" smtClean="0">
              <a:latin typeface="Arial" charset="0"/>
              <a:ea typeface="ＭＳ Ｐゴシック" pitchFamily="50" charset="-128"/>
            </a:endParaRPr>
          </a:p>
        </p:txBody>
      </p:sp>
      <p:sp>
        <p:nvSpPr>
          <p:cNvPr id="5" name="Rectangle 27"/>
          <p:cNvSpPr>
            <a:spLocks noChangeArrowheads="1"/>
          </p:cNvSpPr>
          <p:nvPr/>
        </p:nvSpPr>
        <p:spPr bwMode="auto">
          <a:xfrm>
            <a:off x="0" y="6689726"/>
            <a:ext cx="9144000" cy="168275"/>
          </a:xfrm>
          <a:prstGeom prst="rect">
            <a:avLst/>
          </a:prstGeom>
          <a:gradFill rotWithShape="1">
            <a:gsLst>
              <a:gs pos="0">
                <a:srgbClr val="343434"/>
              </a:gs>
              <a:gs pos="100000">
                <a:srgbClr val="303030"/>
              </a:gs>
            </a:gsLst>
            <a:lin ang="5400000" scaled="1"/>
          </a:gradFill>
          <a:ln>
            <a:noFill/>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6" name="Rectangle 29"/>
          <p:cNvSpPr>
            <a:spLocks noChangeArrowheads="1"/>
          </p:cNvSpPr>
          <p:nvPr/>
        </p:nvSpPr>
        <p:spPr bwMode="auto">
          <a:xfrm>
            <a:off x="-231531" y="6705601"/>
            <a:ext cx="3289789" cy="149909"/>
          </a:xfrm>
          <a:prstGeom prst="rect">
            <a:avLst/>
          </a:prstGeom>
          <a:noFill/>
          <a:ln>
            <a:noFill/>
          </a:ln>
          <a:effectLst/>
          <a:extLst/>
        </p:spPr>
        <p:txBody>
          <a:bodyPr lIns="16615" tIns="16615" rIns="16615" bIns="16615">
            <a:spAutoFit/>
          </a:bodyPr>
          <a:lstStyle/>
          <a:p>
            <a:pPr algn="ctr">
              <a:defRPr/>
            </a:pPr>
            <a:r>
              <a:rPr lang="en-US" altLang="ja-JP" sz="738" b="0">
                <a:solidFill>
                  <a:schemeClr val="bg1"/>
                </a:solidFill>
                <a:latin typeface="Times New Roman" pitchFamily="18" charset="0"/>
                <a:ea typeface="ＭＳ Ｐゴシック" pitchFamily="50" charset="-128"/>
              </a:rPr>
              <a:t>Copyright © NIFTY Corporation All Rights Reserved.</a:t>
            </a:r>
          </a:p>
        </p:txBody>
      </p:sp>
      <p:sp>
        <p:nvSpPr>
          <p:cNvPr id="7" name="Line 30"/>
          <p:cNvSpPr>
            <a:spLocks noChangeShapeType="1"/>
          </p:cNvSpPr>
          <p:nvPr/>
        </p:nvSpPr>
        <p:spPr bwMode="auto">
          <a:xfrm>
            <a:off x="0" y="6688138"/>
            <a:ext cx="9144000" cy="0"/>
          </a:xfrm>
          <a:prstGeom prst="line">
            <a:avLst/>
          </a:prstGeom>
          <a:noFill/>
          <a:ln w="12700">
            <a:solidFill>
              <a:schemeClr val="tx1"/>
            </a:solidFill>
            <a:round/>
            <a:headEnd/>
            <a:tailEnd/>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9" name="スライド番号プレースホルダー 2"/>
          <p:cNvSpPr>
            <a:spLocks noGrp="1"/>
          </p:cNvSpPr>
          <p:nvPr/>
        </p:nvSpPr>
        <p:spPr bwMode="auto">
          <a:xfrm>
            <a:off x="8645769" y="6669088"/>
            <a:ext cx="498231" cy="188912"/>
          </a:xfrm>
          <a:prstGeom prst="rect">
            <a:avLst/>
          </a:prstGeom>
          <a:noFill/>
          <a:ln w="9525">
            <a:noFill/>
            <a:miter lim="800000"/>
            <a:headEnd/>
            <a:tailEnd/>
          </a:ln>
          <a:effectLst/>
        </p:spPr>
        <p:txBody>
          <a:bodyPr anchor="ctr" anchorCtr="1"/>
          <a:lstStyle>
            <a:defPPr>
              <a:defRPr lang="ja-JP"/>
            </a:defPPr>
            <a:lvl1pPr algn="r" rtl="0" eaLnBrk="0" fontAlgn="base" hangingPunct="0">
              <a:spcBef>
                <a:spcPct val="0"/>
              </a:spcBef>
              <a:spcAft>
                <a:spcPct val="0"/>
              </a:spcAft>
              <a:buFontTx/>
              <a:buNone/>
              <a:defRPr kumimoji="1" sz="1400" kern="1200">
                <a:solidFill>
                  <a:schemeClr val="tx1"/>
                </a:solidFill>
                <a:latin typeface="Arial" charset="0"/>
                <a:ea typeface="+mn-ea"/>
                <a:cs typeface="+mn-cs"/>
              </a:defRPr>
            </a:lvl1pPr>
            <a:lvl2pPr marL="4572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9pPr>
          </a:lstStyle>
          <a:p>
            <a:pPr>
              <a:defRPr/>
            </a:pPr>
            <a:fld id="{3E21A733-26E6-4788-B48C-CAA51F61F353}" type="slidenum">
              <a:rPr lang="en-US" altLang="ja-JP" sz="1292" smtClean="0">
                <a:solidFill>
                  <a:schemeClr val="bg1"/>
                </a:solidFill>
              </a:rPr>
              <a:pPr>
                <a:defRPr/>
              </a:pPr>
              <a:t>‹#›</a:t>
            </a:fld>
            <a:endParaRPr lang="en-US" altLang="ja-JP" sz="1292" dirty="0">
              <a:solidFill>
                <a:schemeClr val="bg1"/>
              </a:solidFill>
            </a:endParaRPr>
          </a:p>
        </p:txBody>
      </p:sp>
      <p:pic>
        <p:nvPicPr>
          <p:cNvPr id="10" name="Picture 11" descr="navi"/>
          <p:cNvPicPr>
            <a:picLocks noChangeAspect="1" noChangeArrowheads="1"/>
          </p:cNvPicPr>
          <p:nvPr/>
        </p:nvPicPr>
        <p:blipFill>
          <a:blip r:embed="rId2"/>
          <a:srcRect/>
          <a:stretch>
            <a:fillRect/>
          </a:stretch>
        </p:blipFill>
        <p:spPr bwMode="auto">
          <a:xfrm>
            <a:off x="0" y="0"/>
            <a:ext cx="9144000" cy="1189038"/>
          </a:xfrm>
          <a:prstGeom prst="rect">
            <a:avLst/>
          </a:prstGeom>
          <a:noFill/>
          <a:ln w="9525">
            <a:noFill/>
            <a:miter lim="800000"/>
            <a:headEnd/>
            <a:tailEnd/>
          </a:ln>
        </p:spPr>
      </p:pic>
      <p:sp>
        <p:nvSpPr>
          <p:cNvPr id="2" name="タイトル 1"/>
          <p:cNvSpPr>
            <a:spLocks noGrp="1"/>
          </p:cNvSpPr>
          <p:nvPr>
            <p:ph type="title"/>
          </p:nvPr>
        </p:nvSpPr>
        <p:spPr>
          <a:xfrm>
            <a:off x="65016" y="44530"/>
            <a:ext cx="8229348" cy="634800"/>
          </a:xfrm>
          <a:prstGeom prst="rect">
            <a:avLst/>
          </a:prstGeom>
        </p:spPr>
        <p:txBody>
          <a:bodyPr/>
          <a:lstStyle>
            <a:lvl1pPr>
              <a:defRPr b="1">
                <a:solidFill>
                  <a:schemeClr val="bg1"/>
                </a:solidFill>
                <a:effectLst/>
              </a:defRPr>
            </a:lvl1pPr>
          </a:lstStyle>
          <a:p>
            <a:r>
              <a:rPr lang="ja-JP" altLang="en-US"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3115517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1896" y="4406796"/>
            <a:ext cx="7773282" cy="1362527"/>
          </a:xfrm>
          <a:prstGeom prst="rect">
            <a:avLst/>
          </a:prstGeom>
        </p:spPr>
        <p:txBody>
          <a:bodyPr anchor="t"/>
          <a:lstStyle>
            <a:lvl1pPr algn="l">
              <a:defRPr sz="3692"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1896" y="2906502"/>
            <a:ext cx="7773282" cy="1500293"/>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ja-JP" altLang="en-US" smtClean="0"/>
              <a:t>マスター テキストの書式設定</a:t>
            </a:r>
          </a:p>
        </p:txBody>
      </p:sp>
    </p:spTree>
    <p:extLst>
      <p:ext uri="{BB962C8B-B14F-4D97-AF65-F5344CB8AC3E}">
        <p14:creationId xmlns:p14="http://schemas.microsoft.com/office/powerpoint/2010/main" val="29326190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327" y="1196203"/>
            <a:ext cx="4054201" cy="492929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2474" y="1196203"/>
            <a:ext cx="4054201" cy="492929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8760425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326" y="1535575"/>
            <a:ext cx="4040343" cy="640103"/>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326" y="2175677"/>
            <a:ext cx="4040343" cy="394981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72" y="1535575"/>
            <a:ext cx="4041603" cy="640103"/>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72" y="2175677"/>
            <a:ext cx="4041603" cy="394981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4909207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528886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8593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3008525" cy="1160920"/>
          </a:xfrm>
          <a:prstGeom prst="rect">
            <a:avLst/>
          </a:prstGeom>
        </p:spPr>
        <p:txBody>
          <a:bodyPr anchor="b"/>
          <a:lstStyle>
            <a:lvl1pPr algn="l">
              <a:defRPr sz="1846"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459" y="273850"/>
            <a:ext cx="5111216" cy="5851644"/>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327" y="1434770"/>
            <a:ext cx="3008525" cy="4690724"/>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ja-JP" altLang="en-US" smtClean="0"/>
              <a:t>マスター テキストの書式設定</a:t>
            </a:r>
          </a:p>
        </p:txBody>
      </p:sp>
    </p:spTree>
    <p:extLst>
      <p:ext uri="{BB962C8B-B14F-4D97-AF65-F5344CB8AC3E}">
        <p14:creationId xmlns:p14="http://schemas.microsoft.com/office/powerpoint/2010/main" val="22127204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770" y="4799929"/>
            <a:ext cx="5485392" cy="567860"/>
          </a:xfrm>
          <a:prstGeom prst="rect">
            <a:avLst/>
          </a:prstGeom>
        </p:spPr>
        <p:txBody>
          <a:bodyPr anchor="b"/>
          <a:lstStyle>
            <a:lvl1pPr algn="l">
              <a:defRPr sz="1846"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770" y="613224"/>
            <a:ext cx="5485392" cy="4114463"/>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ja-JP" altLang="en-US" noProof="0" smtClean="0"/>
              <a:t>図を追加</a:t>
            </a:r>
          </a:p>
        </p:txBody>
      </p:sp>
      <p:sp>
        <p:nvSpPr>
          <p:cNvPr id="4" name="テキスト プレースホルダー 3"/>
          <p:cNvSpPr>
            <a:spLocks noGrp="1"/>
          </p:cNvSpPr>
          <p:nvPr>
            <p:ph type="body" sz="half" idx="2"/>
          </p:nvPr>
        </p:nvSpPr>
        <p:spPr>
          <a:xfrm>
            <a:off x="1792770" y="5367788"/>
            <a:ext cx="5485392" cy="804748"/>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ja-JP" altLang="en-US" smtClean="0"/>
              <a:t>マスター テキストの書式設定</a:t>
            </a:r>
          </a:p>
        </p:txBody>
      </p:sp>
    </p:spTree>
    <p:extLst>
      <p:ext uri="{BB962C8B-B14F-4D97-AF65-F5344CB8AC3E}">
        <p14:creationId xmlns:p14="http://schemas.microsoft.com/office/powerpoint/2010/main" val="14805449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Box 17"/>
          <p:cNvSpPr txBox="1">
            <a:spLocks noChangeArrowheads="1"/>
          </p:cNvSpPr>
          <p:nvPr/>
        </p:nvSpPr>
        <p:spPr bwMode="auto">
          <a:xfrm>
            <a:off x="1548912" y="1412876"/>
            <a:ext cx="184731" cy="348109"/>
          </a:xfrm>
          <a:prstGeom prst="rect">
            <a:avLst/>
          </a:prstGeom>
          <a:noFill/>
          <a:ln>
            <a:noFill/>
          </a:ln>
          <a:effectLst/>
          <a:extLst/>
        </p:spPr>
        <p:txBody>
          <a:bodyPr wrap="none">
            <a:spAutoFit/>
          </a:bodyPr>
          <a:lstStyle>
            <a:lvl1pPr eaLnBrk="0" hangingPunct="0">
              <a:defRPr kumimoji="1" sz="2800" b="1">
                <a:solidFill>
                  <a:schemeClr val="tx1"/>
                </a:solidFill>
                <a:latin typeface="HGP創英角ｺﾞｼｯｸUB" pitchFamily="50" charset="-128"/>
                <a:ea typeface="HGP創英角ｺﾞｼｯｸUB" pitchFamily="50" charset="-128"/>
              </a:defRPr>
            </a:lvl1pPr>
            <a:lvl2pPr marL="742950" indent="-285750" eaLnBrk="0" hangingPunct="0">
              <a:defRPr kumimoji="1" sz="2800" b="1">
                <a:solidFill>
                  <a:schemeClr val="tx1"/>
                </a:solidFill>
                <a:latin typeface="HGP創英角ｺﾞｼｯｸUB" pitchFamily="50" charset="-128"/>
                <a:ea typeface="HGP創英角ｺﾞｼｯｸUB" pitchFamily="50" charset="-128"/>
              </a:defRPr>
            </a:lvl2pPr>
            <a:lvl3pPr marL="1143000" indent="-228600" eaLnBrk="0" hangingPunct="0">
              <a:defRPr kumimoji="1" sz="2800" b="1">
                <a:solidFill>
                  <a:schemeClr val="tx1"/>
                </a:solidFill>
                <a:latin typeface="HGP創英角ｺﾞｼｯｸUB" pitchFamily="50" charset="-128"/>
                <a:ea typeface="HGP創英角ｺﾞｼｯｸUB" pitchFamily="50" charset="-128"/>
              </a:defRPr>
            </a:lvl3pPr>
            <a:lvl4pPr marL="1600200" indent="-228600" eaLnBrk="0" hangingPunct="0">
              <a:defRPr kumimoji="1" sz="2800" b="1">
                <a:solidFill>
                  <a:schemeClr val="tx1"/>
                </a:solidFill>
                <a:latin typeface="HGP創英角ｺﾞｼｯｸUB" pitchFamily="50" charset="-128"/>
                <a:ea typeface="HGP創英角ｺﾞｼｯｸUB" pitchFamily="50" charset="-128"/>
              </a:defRPr>
            </a:lvl4pPr>
            <a:lvl5pPr marL="2057400" indent="-228600" eaLnBrk="0" hangingPunct="0">
              <a:defRPr kumimoji="1" sz="2800" b="1">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9pPr>
          </a:lstStyle>
          <a:p>
            <a:pPr eaLnBrk="1" hangingPunct="1">
              <a:defRPr/>
            </a:pPr>
            <a:endParaRPr lang="ja-JP" altLang="ja-JP" sz="1662" b="0" smtClean="0">
              <a:latin typeface="Arial" charset="0"/>
              <a:ea typeface="ＭＳ Ｐゴシック" pitchFamily="50" charset="-128"/>
            </a:endParaRPr>
          </a:p>
        </p:txBody>
      </p:sp>
      <p:sp>
        <p:nvSpPr>
          <p:cNvPr id="1027" name="Rectangle 21"/>
          <p:cNvSpPr>
            <a:spLocks noGrp="1" noChangeArrowheads="1"/>
          </p:cNvSpPr>
          <p:nvPr>
            <p:ph type="body" idx="1"/>
          </p:nvPr>
        </p:nvSpPr>
        <p:spPr bwMode="auto">
          <a:xfrm>
            <a:off x="457200" y="1196975"/>
            <a:ext cx="8229600"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27"/>
          <p:cNvSpPr>
            <a:spLocks noChangeArrowheads="1"/>
          </p:cNvSpPr>
          <p:nvPr/>
        </p:nvSpPr>
        <p:spPr bwMode="auto">
          <a:xfrm>
            <a:off x="0" y="6689726"/>
            <a:ext cx="9144000" cy="168275"/>
          </a:xfrm>
          <a:prstGeom prst="rect">
            <a:avLst/>
          </a:prstGeom>
          <a:gradFill rotWithShape="1">
            <a:gsLst>
              <a:gs pos="0">
                <a:srgbClr val="343434"/>
              </a:gs>
              <a:gs pos="100000">
                <a:srgbClr val="303030"/>
              </a:gs>
            </a:gsLst>
            <a:lin ang="5400000" scaled="1"/>
          </a:gradFill>
          <a:ln>
            <a:noFill/>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1029" name="Rectangle 29"/>
          <p:cNvSpPr>
            <a:spLocks noChangeArrowheads="1"/>
          </p:cNvSpPr>
          <p:nvPr/>
        </p:nvSpPr>
        <p:spPr bwMode="auto">
          <a:xfrm>
            <a:off x="-231531" y="6705601"/>
            <a:ext cx="3289789" cy="149909"/>
          </a:xfrm>
          <a:prstGeom prst="rect">
            <a:avLst/>
          </a:prstGeom>
          <a:noFill/>
          <a:ln>
            <a:noFill/>
          </a:ln>
          <a:effectLst/>
          <a:extLst/>
        </p:spPr>
        <p:txBody>
          <a:bodyPr lIns="16615" tIns="16615" rIns="16615" bIns="16615">
            <a:spAutoFit/>
          </a:bodyPr>
          <a:lstStyle/>
          <a:p>
            <a:pPr algn="ctr">
              <a:defRPr/>
            </a:pPr>
            <a:r>
              <a:rPr lang="en-US" altLang="ja-JP" sz="738" b="0">
                <a:solidFill>
                  <a:schemeClr val="bg1"/>
                </a:solidFill>
                <a:latin typeface="Times New Roman" pitchFamily="18" charset="0"/>
                <a:ea typeface="ＭＳ Ｐゴシック" pitchFamily="50" charset="-128"/>
              </a:rPr>
              <a:t>Copyright © NIFTY Corporation All Rights Reserved.</a:t>
            </a:r>
          </a:p>
        </p:txBody>
      </p:sp>
      <p:sp>
        <p:nvSpPr>
          <p:cNvPr id="1030" name="Line 30"/>
          <p:cNvSpPr>
            <a:spLocks noChangeShapeType="1"/>
          </p:cNvSpPr>
          <p:nvPr/>
        </p:nvSpPr>
        <p:spPr bwMode="auto">
          <a:xfrm>
            <a:off x="0" y="6688138"/>
            <a:ext cx="9144000" cy="0"/>
          </a:xfrm>
          <a:prstGeom prst="line">
            <a:avLst/>
          </a:prstGeom>
          <a:noFill/>
          <a:ln w="12700">
            <a:solidFill>
              <a:schemeClr val="tx1"/>
            </a:solidFill>
            <a:round/>
            <a:headEnd/>
            <a:tailEnd/>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pic>
        <p:nvPicPr>
          <p:cNvPr id="1032" name="Picture 11" descr="navi"/>
          <p:cNvPicPr>
            <a:picLocks noChangeAspect="1" noChangeArrowheads="1"/>
          </p:cNvPicPr>
          <p:nvPr/>
        </p:nvPicPr>
        <p:blipFill>
          <a:blip r:embed="rId13"/>
          <a:srcRect/>
          <a:stretch>
            <a:fillRect/>
          </a:stretch>
        </p:blipFill>
        <p:spPr bwMode="auto">
          <a:xfrm>
            <a:off x="0" y="0"/>
            <a:ext cx="9144000" cy="1189038"/>
          </a:xfrm>
          <a:prstGeom prst="rect">
            <a:avLst/>
          </a:prstGeom>
          <a:noFill/>
          <a:ln w="9525">
            <a:noFill/>
            <a:miter lim="800000"/>
            <a:headEnd/>
            <a:tailEnd/>
          </a:ln>
        </p:spPr>
      </p:pic>
    </p:spTree>
    <p:extLst>
      <p:ext uri="{BB962C8B-B14F-4D97-AF65-F5344CB8AC3E}">
        <p14:creationId xmlns:p14="http://schemas.microsoft.com/office/powerpoint/2010/main" val="2449182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2pPr>
      <a:lvl3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3pPr>
      <a:lvl4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4pPr>
      <a:lvl5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5pPr>
      <a:lvl6pPr marL="422041"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6pPr>
      <a:lvl7pPr marL="844083"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7pPr>
      <a:lvl8pPr marL="1266124"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8pPr>
      <a:lvl9pPr marL="1688165"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9pPr>
    </p:titleStyle>
    <p:bodyStyle>
      <a:lvl1pPr marL="246191" indent="-246191" algn="l" rtl="0" eaLnBrk="1" fontAlgn="base" hangingPunct="1">
        <a:spcBef>
          <a:spcPct val="20000"/>
        </a:spcBef>
        <a:spcAft>
          <a:spcPct val="0"/>
        </a:spcAft>
        <a:buSzPct val="60000"/>
        <a:buFont typeface="Wingdings" pitchFamily="2" charset="2"/>
        <a:buChar char="l"/>
        <a:defRPr kumimoji="1" sz="2954">
          <a:solidFill>
            <a:srgbClr val="333333"/>
          </a:solidFill>
          <a:latin typeface="+mn-lt"/>
          <a:ea typeface="+mn-ea"/>
          <a:cs typeface="+mn-cs"/>
        </a:defRPr>
      </a:lvl1pPr>
      <a:lvl2pPr marL="685817" indent="-263776" algn="l" rtl="0" eaLnBrk="1" fontAlgn="base" hangingPunct="1">
        <a:spcBef>
          <a:spcPct val="20000"/>
        </a:spcBef>
        <a:spcAft>
          <a:spcPct val="0"/>
        </a:spcAft>
        <a:buSzPct val="65000"/>
        <a:buFont typeface="Wingdings" pitchFamily="2" charset="2"/>
        <a:buChar char="Ø"/>
        <a:defRPr kumimoji="1" sz="2585">
          <a:solidFill>
            <a:srgbClr val="333333"/>
          </a:solidFill>
          <a:latin typeface="+mn-lt"/>
          <a:ea typeface="+mn-ea"/>
        </a:defRPr>
      </a:lvl2pPr>
      <a:lvl3pPr marL="1055103" indent="-211021" algn="l" rtl="0" eaLnBrk="1" fontAlgn="base" hangingPunct="1">
        <a:spcBef>
          <a:spcPct val="20000"/>
        </a:spcBef>
        <a:spcAft>
          <a:spcPct val="0"/>
        </a:spcAft>
        <a:buSzPct val="80000"/>
        <a:buChar char="–"/>
        <a:defRPr kumimoji="1" sz="2215">
          <a:solidFill>
            <a:srgbClr val="333333"/>
          </a:solidFill>
          <a:latin typeface="+mn-lt"/>
          <a:ea typeface="+mn-ea"/>
        </a:defRPr>
      </a:lvl3pPr>
      <a:lvl4pPr marL="1477145" indent="-211021" algn="l" rtl="0" eaLnBrk="1" fontAlgn="base" hangingPunct="1">
        <a:spcBef>
          <a:spcPct val="20000"/>
        </a:spcBef>
        <a:spcAft>
          <a:spcPct val="0"/>
        </a:spcAft>
        <a:buSzPct val="55000"/>
        <a:buFont typeface="Wingdings" pitchFamily="2" charset="2"/>
        <a:buChar char="l"/>
        <a:defRPr kumimoji="1" sz="1846">
          <a:solidFill>
            <a:srgbClr val="333333"/>
          </a:solidFill>
          <a:latin typeface="+mn-lt"/>
          <a:ea typeface="+mn-ea"/>
        </a:defRPr>
      </a:lvl4pPr>
      <a:lvl5pPr marL="1899186" indent="-211021" algn="l" rtl="0" eaLnBrk="1" fontAlgn="base" hangingPunct="1">
        <a:spcBef>
          <a:spcPct val="20000"/>
        </a:spcBef>
        <a:spcAft>
          <a:spcPct val="0"/>
        </a:spcAft>
        <a:buChar char="»"/>
        <a:defRPr kumimoji="1" sz="1846">
          <a:solidFill>
            <a:srgbClr val="333333"/>
          </a:solidFill>
          <a:latin typeface="+mn-lt"/>
          <a:ea typeface="+mn-ea"/>
        </a:defRPr>
      </a:lvl5pPr>
      <a:lvl6pPr marL="2321227" indent="-211021" algn="l" rtl="0" eaLnBrk="1" fontAlgn="base" hangingPunct="1">
        <a:spcBef>
          <a:spcPct val="20000"/>
        </a:spcBef>
        <a:spcAft>
          <a:spcPct val="0"/>
        </a:spcAft>
        <a:buChar char="»"/>
        <a:defRPr kumimoji="1" sz="1846">
          <a:solidFill>
            <a:srgbClr val="333333"/>
          </a:solidFill>
          <a:latin typeface="+mn-lt"/>
          <a:ea typeface="+mn-ea"/>
        </a:defRPr>
      </a:lvl6pPr>
      <a:lvl7pPr marL="2743269" indent="-211021" algn="l" rtl="0" eaLnBrk="1" fontAlgn="base" hangingPunct="1">
        <a:spcBef>
          <a:spcPct val="20000"/>
        </a:spcBef>
        <a:spcAft>
          <a:spcPct val="0"/>
        </a:spcAft>
        <a:buChar char="»"/>
        <a:defRPr kumimoji="1" sz="1846">
          <a:solidFill>
            <a:srgbClr val="333333"/>
          </a:solidFill>
          <a:latin typeface="+mn-lt"/>
          <a:ea typeface="+mn-ea"/>
        </a:defRPr>
      </a:lvl7pPr>
      <a:lvl8pPr marL="3165310" indent="-211021" algn="l" rtl="0" eaLnBrk="1" fontAlgn="base" hangingPunct="1">
        <a:spcBef>
          <a:spcPct val="20000"/>
        </a:spcBef>
        <a:spcAft>
          <a:spcPct val="0"/>
        </a:spcAft>
        <a:buChar char="»"/>
        <a:defRPr kumimoji="1" sz="1846">
          <a:solidFill>
            <a:srgbClr val="333333"/>
          </a:solidFill>
          <a:latin typeface="+mn-lt"/>
          <a:ea typeface="+mn-ea"/>
        </a:defRPr>
      </a:lvl8pPr>
      <a:lvl9pPr marL="3587351" indent="-211021" algn="l" rtl="0" eaLnBrk="1" fontAlgn="base" hangingPunct="1">
        <a:spcBef>
          <a:spcPct val="20000"/>
        </a:spcBef>
        <a:spcAft>
          <a:spcPct val="0"/>
        </a:spcAft>
        <a:buChar char="»"/>
        <a:defRPr kumimoji="1" sz="1846">
          <a:solidFill>
            <a:srgbClr val="333333"/>
          </a:solidFill>
          <a:latin typeface="+mn-lt"/>
          <a:ea typeface="+mn-ea"/>
        </a:defRPr>
      </a:lvl9pPr>
    </p:bodyStyle>
    <p:otherStyle>
      <a:defPPr>
        <a:defRPr lang="ja-JP"/>
      </a:defPPr>
      <a:lvl1pPr marL="0" algn="l" defTabSz="844083" rtl="0" eaLnBrk="1" latinLnBrk="0" hangingPunct="1">
        <a:defRPr kumimoji="1" sz="1662" kern="1200">
          <a:solidFill>
            <a:schemeClr val="tx1"/>
          </a:solidFill>
          <a:latin typeface="+mn-lt"/>
          <a:ea typeface="+mn-ea"/>
          <a:cs typeface="+mn-cs"/>
        </a:defRPr>
      </a:lvl1pPr>
      <a:lvl2pPr marL="422041" algn="l" defTabSz="844083" rtl="0" eaLnBrk="1" latinLnBrk="0" hangingPunct="1">
        <a:defRPr kumimoji="1" sz="1662" kern="1200">
          <a:solidFill>
            <a:schemeClr val="tx1"/>
          </a:solidFill>
          <a:latin typeface="+mn-lt"/>
          <a:ea typeface="+mn-ea"/>
          <a:cs typeface="+mn-cs"/>
        </a:defRPr>
      </a:lvl2pPr>
      <a:lvl3pPr marL="844083" algn="l" defTabSz="844083" rtl="0" eaLnBrk="1" latinLnBrk="0" hangingPunct="1">
        <a:defRPr kumimoji="1" sz="1662" kern="1200">
          <a:solidFill>
            <a:schemeClr val="tx1"/>
          </a:solidFill>
          <a:latin typeface="+mn-lt"/>
          <a:ea typeface="+mn-ea"/>
          <a:cs typeface="+mn-cs"/>
        </a:defRPr>
      </a:lvl3pPr>
      <a:lvl4pPr marL="1266124" algn="l" defTabSz="844083" rtl="0" eaLnBrk="1" latinLnBrk="0" hangingPunct="1">
        <a:defRPr kumimoji="1" sz="1662" kern="1200">
          <a:solidFill>
            <a:schemeClr val="tx1"/>
          </a:solidFill>
          <a:latin typeface="+mn-lt"/>
          <a:ea typeface="+mn-ea"/>
          <a:cs typeface="+mn-cs"/>
        </a:defRPr>
      </a:lvl4pPr>
      <a:lvl5pPr marL="1688165" algn="l" defTabSz="844083" rtl="0" eaLnBrk="1" latinLnBrk="0" hangingPunct="1">
        <a:defRPr kumimoji="1" sz="1662" kern="1200">
          <a:solidFill>
            <a:schemeClr val="tx1"/>
          </a:solidFill>
          <a:latin typeface="+mn-lt"/>
          <a:ea typeface="+mn-ea"/>
          <a:cs typeface="+mn-cs"/>
        </a:defRPr>
      </a:lvl5pPr>
      <a:lvl6pPr marL="2110207" algn="l" defTabSz="844083" rtl="0" eaLnBrk="1" latinLnBrk="0" hangingPunct="1">
        <a:defRPr kumimoji="1" sz="1662" kern="1200">
          <a:solidFill>
            <a:schemeClr val="tx1"/>
          </a:solidFill>
          <a:latin typeface="+mn-lt"/>
          <a:ea typeface="+mn-ea"/>
          <a:cs typeface="+mn-cs"/>
        </a:defRPr>
      </a:lvl6pPr>
      <a:lvl7pPr marL="2532248" algn="l" defTabSz="844083" rtl="0" eaLnBrk="1" latinLnBrk="0" hangingPunct="1">
        <a:defRPr kumimoji="1" sz="1662" kern="1200">
          <a:solidFill>
            <a:schemeClr val="tx1"/>
          </a:solidFill>
          <a:latin typeface="+mn-lt"/>
          <a:ea typeface="+mn-ea"/>
          <a:cs typeface="+mn-cs"/>
        </a:defRPr>
      </a:lvl7pPr>
      <a:lvl8pPr marL="2954289" algn="l" defTabSz="844083" rtl="0" eaLnBrk="1" latinLnBrk="0" hangingPunct="1">
        <a:defRPr kumimoji="1" sz="1662" kern="1200">
          <a:solidFill>
            <a:schemeClr val="tx1"/>
          </a:solidFill>
          <a:latin typeface="+mn-lt"/>
          <a:ea typeface="+mn-ea"/>
          <a:cs typeface="+mn-cs"/>
        </a:defRPr>
      </a:lvl8pPr>
      <a:lvl9pPr marL="3376331" algn="l" defTabSz="844083" rtl="0" eaLnBrk="1" latinLnBrk="0" hangingPunct="1">
        <a:defRPr kumimoji="1"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IFTYCloud-mbaas/ncmb_unity/releases"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NIFTYCloud-mbaas/UserCommunity" TargetMode="External"/><Relationship Id="rId2" Type="http://schemas.openxmlformats.org/officeDocument/2006/relationships/hyperlink" Target="http://mb.cloud.nifty.com/doc/sdkguide/unity/push.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sz="quarter"/>
          </p:nvPr>
        </p:nvSpPr>
        <p:spPr>
          <a:xfrm>
            <a:off x="724415" y="1952836"/>
            <a:ext cx="7663674" cy="2952328"/>
          </a:xfrm>
        </p:spPr>
        <p:txBody>
          <a:bodyPr>
            <a:normAutofit/>
          </a:bodyPr>
          <a:lstStyle/>
          <a:p>
            <a:r>
              <a:rPr kumimoji="1" lang="en-US" altLang="ja-JP" sz="3600" dirty="0" smtClean="0"/>
              <a:t>【</a:t>
            </a:r>
            <a:r>
              <a:rPr lang="ja-JP" altLang="en-US" sz="3600" dirty="0" smtClean="0"/>
              <a:t>ハコスコ対応</a:t>
            </a:r>
            <a:r>
              <a:rPr kumimoji="1" lang="en-US" altLang="ja-JP" sz="3600" dirty="0" smtClean="0"/>
              <a:t>】VR</a:t>
            </a:r>
            <a:r>
              <a:rPr kumimoji="1" lang="ja-JP" altLang="en-US" sz="3600" dirty="0" smtClean="0"/>
              <a:t>ゲームに</a:t>
            </a:r>
            <a:r>
              <a:rPr kumimoji="1" lang="en-US" altLang="ja-JP" sz="3600" dirty="0" smtClean="0"/>
              <a:t/>
            </a:r>
            <a:br>
              <a:rPr kumimoji="1" lang="en-US" altLang="ja-JP" sz="3600" dirty="0" smtClean="0"/>
            </a:br>
            <a:r>
              <a:rPr lang="ja-JP" altLang="en-US" sz="3600" dirty="0" smtClean="0"/>
              <a:t>ニフティクラウド</a:t>
            </a:r>
            <a:r>
              <a:rPr lang="en-US" altLang="ja-JP" sz="3600" dirty="0" smtClean="0"/>
              <a:t>mobile backend(</a:t>
            </a:r>
            <a:r>
              <a:rPr lang="en-US" altLang="ja-JP" sz="3600" dirty="0" err="1" smtClean="0"/>
              <a:t>mBaaS</a:t>
            </a:r>
            <a:r>
              <a:rPr lang="en-US" altLang="ja-JP" sz="3600" dirty="0" smtClean="0"/>
              <a:t>)</a:t>
            </a:r>
            <a:r>
              <a:rPr lang="ja-JP" altLang="en-US" sz="3600" dirty="0" smtClean="0"/>
              <a:t>を使って</a:t>
            </a:r>
            <a:r>
              <a:rPr lang="en-US" altLang="ja-JP" sz="3600" dirty="0" smtClean="0"/>
              <a:t/>
            </a:r>
            <a:br>
              <a:rPr lang="en-US" altLang="ja-JP" sz="3600" dirty="0" smtClean="0"/>
            </a:br>
            <a:r>
              <a:rPr lang="ja-JP" altLang="en-US" sz="3600" dirty="0" smtClean="0"/>
              <a:t>オンラインランキングを実装しよう</a:t>
            </a:r>
            <a:endParaRPr kumimoji="1" lang="ja-JP" altLang="en-US" sz="3600" dirty="0"/>
          </a:p>
        </p:txBody>
      </p:sp>
      <p:sp>
        <p:nvSpPr>
          <p:cNvPr id="3" name="サブタイトル 2"/>
          <p:cNvSpPr>
            <a:spLocks noGrp="1"/>
          </p:cNvSpPr>
          <p:nvPr>
            <p:ph type="subTitle" sz="quarter" idx="1"/>
          </p:nvPr>
        </p:nvSpPr>
        <p:spPr/>
        <p:txBody>
          <a:bodyPr/>
          <a:lstStyle/>
          <a:p>
            <a:endParaRPr kumimoji="1" lang="ja-JP" altLang="en-US" dirty="0"/>
          </a:p>
        </p:txBody>
      </p:sp>
    </p:spTree>
    <p:extLst>
      <p:ext uri="{BB962C8B-B14F-4D97-AF65-F5344CB8AC3E}">
        <p14:creationId xmlns:p14="http://schemas.microsoft.com/office/powerpoint/2010/main" val="108945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smtClean="0"/>
              <a:t>mBaaS</a:t>
            </a:r>
            <a:r>
              <a:rPr lang="ja-JP" altLang="en-US" dirty="0" smtClean="0"/>
              <a:t>の利用登録　</a:t>
            </a:r>
            <a:r>
              <a:rPr lang="en-US" altLang="ja-JP" dirty="0" smtClean="0"/>
              <a:t>1/4</a:t>
            </a:r>
            <a:endParaRPr kumimoji="1" lang="ja-JP" altLang="en-US" dirty="0"/>
          </a:p>
        </p:txBody>
      </p:sp>
      <p:sp>
        <p:nvSpPr>
          <p:cNvPr id="6" name="テキスト ボックス 5"/>
          <p:cNvSpPr txBox="1"/>
          <p:nvPr/>
        </p:nvSpPr>
        <p:spPr>
          <a:xfrm>
            <a:off x="384341" y="1749555"/>
            <a:ext cx="2160656" cy="307777"/>
          </a:xfrm>
          <a:prstGeom prst="rect">
            <a:avLst/>
          </a:prstGeom>
          <a:noFill/>
        </p:spPr>
        <p:txBody>
          <a:bodyPr wrap="none" rtlCol="0">
            <a:spAutoFit/>
          </a:bodyPr>
          <a:lstStyle/>
          <a:p>
            <a:r>
              <a:rPr lang="en-US" altLang="ja-JP" sz="1400" dirty="0"/>
              <a:t>http://mb.cloud.nifty.com/</a:t>
            </a:r>
          </a:p>
        </p:txBody>
      </p:sp>
      <p:pic>
        <p:nvPicPr>
          <p:cNvPr id="9" name="図 8"/>
          <p:cNvPicPr>
            <a:picLocks noChangeAspect="1"/>
          </p:cNvPicPr>
          <p:nvPr/>
        </p:nvPicPr>
        <p:blipFill rotWithShape="1">
          <a:blip r:embed="rId2"/>
          <a:srcRect b="49522"/>
          <a:stretch/>
        </p:blipFill>
        <p:spPr>
          <a:xfrm>
            <a:off x="450813" y="2226111"/>
            <a:ext cx="8019688" cy="2304858"/>
          </a:xfrm>
          <a:prstGeom prst="rect">
            <a:avLst/>
          </a:prstGeom>
          <a:ln>
            <a:noFill/>
          </a:ln>
          <a:effectLst>
            <a:outerShdw blurRad="292100" dist="139700" dir="2700000" algn="tl" rotWithShape="0">
              <a:srgbClr val="333333">
                <a:alpha val="65000"/>
              </a:srgbClr>
            </a:outerShdw>
          </a:effectLst>
        </p:spPr>
      </p:pic>
      <p:sp>
        <p:nvSpPr>
          <p:cNvPr id="7" name="円/楕円 6"/>
          <p:cNvSpPr/>
          <p:nvPr/>
        </p:nvSpPr>
        <p:spPr bwMode="auto">
          <a:xfrm>
            <a:off x="7629656" y="2425522"/>
            <a:ext cx="797649" cy="731178"/>
          </a:xfrm>
          <a:prstGeom prst="ellipse">
            <a:avLst/>
          </a:prstGeom>
          <a:noFill/>
          <a:ln w="1143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1" name="テキスト ボックス 10"/>
          <p:cNvSpPr txBox="1"/>
          <p:nvPr/>
        </p:nvSpPr>
        <p:spPr>
          <a:xfrm>
            <a:off x="384340" y="5229200"/>
            <a:ext cx="5952270" cy="738664"/>
          </a:xfrm>
          <a:prstGeom prst="rect">
            <a:avLst/>
          </a:prstGeom>
          <a:noFill/>
        </p:spPr>
        <p:txBody>
          <a:bodyPr wrap="none" rtlCol="0">
            <a:spAutoFit/>
          </a:bodyPr>
          <a:lstStyle/>
          <a:p>
            <a:r>
              <a:rPr lang="ja-JP" altLang="en-US" sz="1400" dirty="0" smtClean="0"/>
              <a:t>無料登録をしていただくと、</a:t>
            </a:r>
            <a:r>
              <a:rPr lang="en-US" altLang="ja-JP" sz="1400" dirty="0" smtClean="0"/>
              <a:t>@</a:t>
            </a:r>
            <a:r>
              <a:rPr lang="en-US" altLang="ja-JP" sz="1400" dirty="0"/>
              <a:t>nifty</a:t>
            </a:r>
            <a:r>
              <a:rPr lang="ja-JP" altLang="en-US" sz="1400" dirty="0"/>
              <a:t>会員登録を</a:t>
            </a:r>
            <a:r>
              <a:rPr lang="ja-JP" altLang="en-US" sz="1400" dirty="0" smtClean="0"/>
              <a:t>行うフローに移ります。</a:t>
            </a:r>
            <a:endParaRPr lang="en-US" altLang="ja-JP" sz="1400" dirty="0" smtClean="0"/>
          </a:p>
          <a:p>
            <a:r>
              <a:rPr lang="en-US" altLang="ja-JP" sz="1400" dirty="0"/>
              <a:t>@nifty</a:t>
            </a:r>
            <a:r>
              <a:rPr lang="ja-JP" altLang="en-US" sz="1400" dirty="0"/>
              <a:t>会員</a:t>
            </a:r>
            <a:r>
              <a:rPr lang="ja-JP" altLang="en-US" sz="1400" dirty="0" smtClean="0"/>
              <a:t>登録をしていただいた後、</a:t>
            </a:r>
            <a:r>
              <a:rPr lang="en-US" altLang="ja-JP" sz="1400" dirty="0" err="1" smtClean="0"/>
              <a:t>mBaaS</a:t>
            </a:r>
            <a:r>
              <a:rPr lang="ja-JP" altLang="en-US" sz="1400" dirty="0" smtClean="0"/>
              <a:t>にログインしていただくと</a:t>
            </a:r>
            <a:endParaRPr lang="en-US" altLang="ja-JP" sz="1400" dirty="0" smtClean="0"/>
          </a:p>
          <a:p>
            <a:r>
              <a:rPr lang="en-US" altLang="ja-JP" sz="1400" dirty="0" err="1" smtClean="0"/>
              <a:t>mBaaS</a:t>
            </a:r>
            <a:r>
              <a:rPr lang="ja-JP" altLang="en-US" sz="1400" dirty="0" smtClean="0"/>
              <a:t>の利用登録が行えます。以下上記のフローの説明を行います。</a:t>
            </a:r>
            <a:endParaRPr lang="en-US" altLang="ja-JP" sz="1400" dirty="0"/>
          </a:p>
        </p:txBody>
      </p:sp>
      <p:sp>
        <p:nvSpPr>
          <p:cNvPr id="12" name="テキスト ボックス 11"/>
          <p:cNvSpPr txBox="1"/>
          <p:nvPr/>
        </p:nvSpPr>
        <p:spPr>
          <a:xfrm>
            <a:off x="5076056" y="1298832"/>
            <a:ext cx="3954929" cy="307777"/>
          </a:xfrm>
          <a:prstGeom prst="rect">
            <a:avLst/>
          </a:prstGeom>
          <a:noFill/>
        </p:spPr>
        <p:txBody>
          <a:bodyPr wrap="none" rtlCol="0">
            <a:spAutoFit/>
          </a:bodyPr>
          <a:lstStyle/>
          <a:p>
            <a:r>
              <a:rPr lang="en-US" altLang="ja-JP" sz="1400" dirty="0"/>
              <a:t>※</a:t>
            </a:r>
            <a:r>
              <a:rPr lang="ja-JP" altLang="en-US" sz="1400" dirty="0"/>
              <a:t>右クリックして新しいタブで開くと便利です</a:t>
            </a:r>
            <a:endParaRPr lang="en-US" altLang="ja-JP" sz="1400" dirty="0"/>
          </a:p>
        </p:txBody>
      </p:sp>
      <p:sp>
        <p:nvSpPr>
          <p:cNvPr id="13" name="テキスト ボックス 12"/>
          <p:cNvSpPr txBox="1"/>
          <p:nvPr/>
        </p:nvSpPr>
        <p:spPr>
          <a:xfrm>
            <a:off x="384340" y="1124712"/>
            <a:ext cx="4043644" cy="523220"/>
          </a:xfrm>
          <a:prstGeom prst="rect">
            <a:avLst/>
          </a:prstGeom>
          <a:noFill/>
        </p:spPr>
        <p:txBody>
          <a:bodyPr wrap="square" rtlCol="0">
            <a:spAutoFit/>
          </a:bodyPr>
          <a:lstStyle/>
          <a:p>
            <a:r>
              <a:rPr kumimoji="1" lang="ja-JP" altLang="en-US" sz="1400" dirty="0" smtClean="0"/>
              <a:t>まず、下記</a:t>
            </a:r>
            <a:r>
              <a:rPr kumimoji="1" lang="en-US" altLang="ja-JP" sz="1400" dirty="0" smtClean="0"/>
              <a:t>URL</a:t>
            </a:r>
            <a:r>
              <a:rPr kumimoji="1" lang="ja-JP" altLang="en-US" sz="1400" dirty="0" smtClean="0"/>
              <a:t>より</a:t>
            </a:r>
            <a:r>
              <a:rPr kumimoji="1" lang="en-US" altLang="ja-JP" sz="1400" dirty="0" err="1" smtClean="0"/>
              <a:t>mBaaS</a:t>
            </a:r>
            <a:r>
              <a:rPr kumimoji="1" lang="ja-JP" altLang="en-US" sz="1400" dirty="0" smtClean="0"/>
              <a:t>のサービスサイトに</a:t>
            </a:r>
            <a:endParaRPr kumimoji="1" lang="en-US" altLang="ja-JP" sz="1400" dirty="0" smtClean="0"/>
          </a:p>
          <a:p>
            <a:r>
              <a:rPr kumimoji="1" lang="ja-JP" altLang="en-US" sz="1400" dirty="0" smtClean="0"/>
              <a:t>アクセスしていただきます。</a:t>
            </a:r>
            <a:endParaRPr kumimoji="1" lang="ja-JP" altLang="en-US" sz="1400" dirty="0"/>
          </a:p>
        </p:txBody>
      </p:sp>
      <p:sp>
        <p:nvSpPr>
          <p:cNvPr id="2" name="角丸四角形吹き出し 1"/>
          <p:cNvSpPr/>
          <p:nvPr/>
        </p:nvSpPr>
        <p:spPr bwMode="auto">
          <a:xfrm>
            <a:off x="6329821" y="1709426"/>
            <a:ext cx="2701164" cy="492596"/>
          </a:xfrm>
          <a:prstGeom prst="wedgeRoundRectCallout">
            <a:avLst>
              <a:gd name="adj1" fmla="val -2060"/>
              <a:gd name="adj2" fmla="val 71998"/>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a:latin typeface="+mn-ea"/>
              </a:rPr>
              <a:t>ここをクリック</a:t>
            </a:r>
            <a:endParaRPr lang="en-US" altLang="ja-JP" sz="2800" dirty="0">
              <a:latin typeface="+mn-ea"/>
            </a:endParaRPr>
          </a:p>
        </p:txBody>
      </p:sp>
    </p:spTree>
    <p:extLst>
      <p:ext uri="{BB962C8B-B14F-4D97-AF65-F5344CB8AC3E}">
        <p14:creationId xmlns:p14="http://schemas.microsoft.com/office/powerpoint/2010/main" val="682128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mBaaS</a:t>
            </a:r>
            <a:r>
              <a:rPr lang="ja-JP" altLang="en-US" dirty="0"/>
              <a:t>の利用登録</a:t>
            </a:r>
            <a:r>
              <a:rPr lang="ja-JP" altLang="en-US" dirty="0" smtClean="0"/>
              <a:t>　</a:t>
            </a:r>
            <a:r>
              <a:rPr lang="en-US" altLang="ja-JP" dirty="0" smtClean="0"/>
              <a:t>2/4</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452031" y="1737223"/>
            <a:ext cx="6244096" cy="4550020"/>
          </a:xfrm>
          <a:prstGeom prst="rect">
            <a:avLst/>
          </a:prstGeom>
          <a:ln>
            <a:noFill/>
          </a:ln>
          <a:effectLst>
            <a:outerShdw blurRad="292100" dist="139700" dir="2700000" algn="tl" rotWithShape="0">
              <a:srgbClr val="333333">
                <a:alpha val="65000"/>
              </a:srgbClr>
            </a:outerShdw>
          </a:effectLst>
        </p:spPr>
      </p:pic>
      <p:sp>
        <p:nvSpPr>
          <p:cNvPr id="5" name="円/楕円 4"/>
          <p:cNvSpPr/>
          <p:nvPr/>
        </p:nvSpPr>
        <p:spPr bwMode="auto">
          <a:xfrm>
            <a:off x="1651443" y="5260174"/>
            <a:ext cx="2858243" cy="731178"/>
          </a:xfrm>
          <a:prstGeom prst="ellipse">
            <a:avLst/>
          </a:prstGeom>
          <a:noFill/>
          <a:ln w="1143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7" name="角丸四角形吹き出し 6"/>
          <p:cNvSpPr/>
          <p:nvPr/>
        </p:nvSpPr>
        <p:spPr bwMode="auto">
          <a:xfrm>
            <a:off x="467544" y="4471687"/>
            <a:ext cx="2701164" cy="492596"/>
          </a:xfrm>
          <a:prstGeom prst="wedgeRoundRectCallout">
            <a:avLst>
              <a:gd name="adj1" fmla="val -1752"/>
              <a:gd name="adj2" fmla="val 125999"/>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a:latin typeface="+mn-ea"/>
              </a:rPr>
              <a:t>ここをクリック</a:t>
            </a:r>
            <a:endParaRPr lang="en-US" altLang="ja-JP" sz="2800" dirty="0">
              <a:latin typeface="+mn-ea"/>
            </a:endParaRPr>
          </a:p>
        </p:txBody>
      </p:sp>
    </p:spTree>
    <p:extLst>
      <p:ext uri="{BB962C8B-B14F-4D97-AF65-F5344CB8AC3E}">
        <p14:creationId xmlns:p14="http://schemas.microsoft.com/office/powerpoint/2010/main" val="155242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mBaaS</a:t>
            </a:r>
            <a:r>
              <a:rPr lang="ja-JP" altLang="en-US" dirty="0"/>
              <a:t>の利用登録</a:t>
            </a:r>
            <a:r>
              <a:rPr lang="ja-JP" altLang="en-US" dirty="0" smtClean="0"/>
              <a:t>　</a:t>
            </a:r>
            <a:r>
              <a:rPr lang="en-US" altLang="ja-JP" dirty="0" smtClean="0"/>
              <a:t>3/4</a:t>
            </a:r>
            <a:endParaRPr kumimoji="1" lang="ja-JP" altLang="en-US" dirty="0"/>
          </a:p>
        </p:txBody>
      </p:sp>
      <p:sp>
        <p:nvSpPr>
          <p:cNvPr id="6" name="テキスト ボックス 5"/>
          <p:cNvSpPr txBox="1"/>
          <p:nvPr/>
        </p:nvSpPr>
        <p:spPr>
          <a:xfrm>
            <a:off x="317871" y="1132120"/>
            <a:ext cx="2491388" cy="523220"/>
          </a:xfrm>
          <a:prstGeom prst="rect">
            <a:avLst/>
          </a:prstGeom>
          <a:noFill/>
        </p:spPr>
        <p:txBody>
          <a:bodyPr wrap="none" rtlCol="0">
            <a:spAutoFit/>
          </a:bodyPr>
          <a:lstStyle/>
          <a:p>
            <a:r>
              <a:rPr lang="ja-JP" altLang="en-US" sz="1400" dirty="0"/>
              <a:t>必要事項を入力して</a:t>
            </a:r>
            <a:endParaRPr lang="en-US" altLang="ja-JP" sz="1400" dirty="0"/>
          </a:p>
          <a:p>
            <a:r>
              <a:rPr lang="en-US" altLang="ja-JP" sz="1400" dirty="0" smtClean="0"/>
              <a:t>@nifty</a:t>
            </a:r>
            <a:r>
              <a:rPr lang="ja-JP" altLang="en-US" sz="1400" dirty="0" smtClean="0"/>
              <a:t>会員</a:t>
            </a:r>
            <a:r>
              <a:rPr lang="ja-JP" altLang="en-US" sz="1400" dirty="0"/>
              <a:t>登録してください</a:t>
            </a:r>
            <a:endParaRPr lang="en-US" altLang="ja-JP" sz="1400"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9826"/>
            <a:ext cx="8229600" cy="4141462"/>
          </a:xfrm>
        </p:spPr>
      </p:pic>
    </p:spTree>
    <p:extLst>
      <p:ext uri="{BB962C8B-B14F-4D97-AF65-F5344CB8AC3E}">
        <p14:creationId xmlns:p14="http://schemas.microsoft.com/office/powerpoint/2010/main" val="2229295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mBaaS</a:t>
            </a:r>
            <a:r>
              <a:rPr lang="ja-JP" altLang="en-US" dirty="0"/>
              <a:t>の利用登録　</a:t>
            </a:r>
            <a:r>
              <a:rPr lang="en-US" altLang="ja-JP" dirty="0" smtClean="0"/>
              <a:t>4/4</a:t>
            </a:r>
            <a:endParaRPr kumimoji="1" lang="ja-JP" altLang="en-US" dirty="0"/>
          </a:p>
        </p:txBody>
      </p:sp>
      <p:pic>
        <p:nvPicPr>
          <p:cNvPr id="4" name="図 3"/>
          <p:cNvPicPr>
            <a:picLocks noChangeAspect="1"/>
          </p:cNvPicPr>
          <p:nvPr/>
        </p:nvPicPr>
        <p:blipFill rotWithShape="1">
          <a:blip r:embed="rId2"/>
          <a:srcRect b="38226"/>
          <a:stretch/>
        </p:blipFill>
        <p:spPr>
          <a:xfrm>
            <a:off x="0" y="1628801"/>
            <a:ext cx="6141953" cy="2160240"/>
          </a:xfrm>
          <a:prstGeom prst="rect">
            <a:avLst/>
          </a:prstGeom>
          <a:ln>
            <a:noFill/>
          </a:ln>
          <a:effectLst>
            <a:outerShdw blurRad="292100" dist="139700" dir="2700000" algn="tl" rotWithShape="0">
              <a:srgbClr val="333333">
                <a:alpha val="65000"/>
              </a:srgbClr>
            </a:outerShdw>
          </a:effectLst>
        </p:spPr>
      </p:pic>
      <p:sp>
        <p:nvSpPr>
          <p:cNvPr id="6" name="テキスト ボックス 5"/>
          <p:cNvSpPr txBox="1"/>
          <p:nvPr/>
        </p:nvSpPr>
        <p:spPr>
          <a:xfrm>
            <a:off x="-47306" y="1280157"/>
            <a:ext cx="2160656" cy="307777"/>
          </a:xfrm>
          <a:prstGeom prst="rect">
            <a:avLst/>
          </a:prstGeom>
          <a:noFill/>
        </p:spPr>
        <p:txBody>
          <a:bodyPr wrap="none" rtlCol="0">
            <a:spAutoFit/>
          </a:bodyPr>
          <a:lstStyle/>
          <a:p>
            <a:r>
              <a:rPr lang="en-US" altLang="ja-JP" sz="1400" dirty="0"/>
              <a:t>http://mb.cloud.nifty.com/</a:t>
            </a:r>
          </a:p>
        </p:txBody>
      </p:sp>
      <p:sp>
        <p:nvSpPr>
          <p:cNvPr id="7" name="円/楕円 6"/>
          <p:cNvSpPr/>
          <p:nvPr/>
        </p:nvSpPr>
        <p:spPr bwMode="auto">
          <a:xfrm>
            <a:off x="4572000" y="1858653"/>
            <a:ext cx="576064" cy="481027"/>
          </a:xfrm>
          <a:prstGeom prst="ellipse">
            <a:avLst/>
          </a:prstGeom>
          <a:noFill/>
          <a:ln w="1143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9" name="テキスト ボックス 8"/>
          <p:cNvSpPr txBox="1"/>
          <p:nvPr/>
        </p:nvSpPr>
        <p:spPr>
          <a:xfrm>
            <a:off x="-119314" y="1149896"/>
            <a:ext cx="4975764" cy="307777"/>
          </a:xfrm>
          <a:prstGeom prst="rect">
            <a:avLst/>
          </a:prstGeom>
          <a:noFill/>
        </p:spPr>
        <p:txBody>
          <a:bodyPr wrap="square" rtlCol="0">
            <a:spAutoFit/>
          </a:bodyPr>
          <a:lstStyle/>
          <a:p>
            <a:pPr algn="ctr"/>
            <a:r>
              <a:rPr lang="ja-JP" altLang="en-US" sz="1400" dirty="0" smtClean="0"/>
              <a:t>ニフティクラウド</a:t>
            </a:r>
            <a:r>
              <a:rPr lang="en-US" altLang="ja-JP" sz="1400" dirty="0"/>
              <a:t>mobile backend</a:t>
            </a:r>
            <a:r>
              <a:rPr lang="ja-JP" altLang="en-US" sz="1400" dirty="0" smtClean="0"/>
              <a:t>の利用</a:t>
            </a:r>
            <a:r>
              <a:rPr lang="ja-JP" altLang="en-US" sz="1400" dirty="0"/>
              <a:t>登録を行います。</a:t>
            </a:r>
          </a:p>
        </p:txBody>
      </p:sp>
      <p:pic>
        <p:nvPicPr>
          <p:cNvPr id="10" name="図 9"/>
          <p:cNvPicPr>
            <a:picLocks noChangeAspect="1"/>
          </p:cNvPicPr>
          <p:nvPr/>
        </p:nvPicPr>
        <p:blipFill>
          <a:blip r:embed="rId3"/>
          <a:stretch>
            <a:fillRect/>
          </a:stretch>
        </p:blipFill>
        <p:spPr>
          <a:xfrm>
            <a:off x="6513960" y="1815802"/>
            <a:ext cx="2306512" cy="2693318"/>
          </a:xfrm>
          <a:prstGeom prst="rect">
            <a:avLst/>
          </a:prstGeom>
          <a:ln>
            <a:noFill/>
          </a:ln>
          <a:effectLst>
            <a:outerShdw blurRad="292100" dist="139700" dir="2700000" algn="tl" rotWithShape="0">
              <a:srgbClr val="333333">
                <a:alpha val="65000"/>
              </a:srgbClr>
            </a:outerShdw>
          </a:effectLst>
        </p:spPr>
      </p:pic>
      <p:pic>
        <p:nvPicPr>
          <p:cNvPr id="14" name="コンテンツ プレースホルダー 3"/>
          <p:cNvPicPr>
            <a:picLocks noGrp="1" noChangeAspect="1"/>
          </p:cNvPicPr>
          <p:nvPr>
            <p:ph idx="1"/>
          </p:nvPr>
        </p:nvPicPr>
        <p:blipFill>
          <a:blip r:embed="rId4"/>
          <a:stretch>
            <a:fillRect/>
          </a:stretch>
        </p:blipFill>
        <p:spPr>
          <a:xfrm>
            <a:off x="2378417" y="4155157"/>
            <a:ext cx="3777759" cy="2502548"/>
          </a:xfrm>
          <a:prstGeom prst="rect">
            <a:avLst/>
          </a:prstGeom>
          <a:ln>
            <a:noFill/>
          </a:ln>
          <a:effectLst>
            <a:outerShdw blurRad="292100" dist="139700" dir="2700000" algn="tl" rotWithShape="0">
              <a:srgbClr val="333333">
                <a:alpha val="65000"/>
              </a:srgbClr>
            </a:outerShdw>
          </a:effectLst>
        </p:spPr>
      </p:pic>
      <p:sp>
        <p:nvSpPr>
          <p:cNvPr id="16" name="下矢印 15"/>
          <p:cNvSpPr/>
          <p:nvPr/>
        </p:nvSpPr>
        <p:spPr bwMode="auto">
          <a:xfrm rot="16200000">
            <a:off x="5970030" y="2830107"/>
            <a:ext cx="785566" cy="664708"/>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7" name="下矢印 16"/>
          <p:cNvSpPr/>
          <p:nvPr/>
        </p:nvSpPr>
        <p:spPr bwMode="auto">
          <a:xfrm rot="2473744">
            <a:off x="5887674" y="4236602"/>
            <a:ext cx="785566" cy="664708"/>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8" name="角丸四角形吹き出し 17"/>
          <p:cNvSpPr/>
          <p:nvPr/>
        </p:nvSpPr>
        <p:spPr bwMode="auto">
          <a:xfrm>
            <a:off x="3329295" y="2677357"/>
            <a:ext cx="2701164" cy="492596"/>
          </a:xfrm>
          <a:prstGeom prst="wedgeRoundRectCallout">
            <a:avLst>
              <a:gd name="adj1" fmla="val -1445"/>
              <a:gd name="adj2" fmla="val -113631"/>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dirty="0">
                <a:latin typeface="+mn-ea"/>
              </a:rPr>
              <a:t>ここをクリック</a:t>
            </a:r>
            <a:endParaRPr lang="en-US" altLang="ja-JP" sz="2800" dirty="0">
              <a:latin typeface="+mn-ea"/>
            </a:endParaRPr>
          </a:p>
        </p:txBody>
      </p:sp>
      <p:sp>
        <p:nvSpPr>
          <p:cNvPr id="19" name="角丸四角形吹き出し 18"/>
          <p:cNvSpPr/>
          <p:nvPr/>
        </p:nvSpPr>
        <p:spPr bwMode="auto">
          <a:xfrm>
            <a:off x="323528" y="4585862"/>
            <a:ext cx="2845180" cy="1287625"/>
          </a:xfrm>
          <a:prstGeom prst="wedgeRoundRectCallout">
            <a:avLst>
              <a:gd name="adj1" fmla="val 38254"/>
              <a:gd name="adj2" fmla="val 65841"/>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dirty="0">
                <a:latin typeface="+mn-ea"/>
              </a:rPr>
              <a:t>利用規約を</a:t>
            </a:r>
            <a:endParaRPr lang="en-US" altLang="ja-JP" sz="2800" b="1" dirty="0">
              <a:latin typeface="+mn-ea"/>
            </a:endParaRPr>
          </a:p>
          <a:p>
            <a:pPr algn="ctr" defTabSz="844083" fontAlgn="base">
              <a:spcBef>
                <a:spcPct val="0"/>
              </a:spcBef>
              <a:spcAft>
                <a:spcPct val="0"/>
              </a:spcAft>
            </a:pPr>
            <a:r>
              <a:rPr lang="ja-JP" altLang="en-US" sz="2800" b="1" dirty="0">
                <a:latin typeface="+mn-ea"/>
              </a:rPr>
              <a:t>確認後、同意して</a:t>
            </a:r>
            <a:endParaRPr lang="en-US" altLang="ja-JP" sz="2800" b="1" dirty="0">
              <a:latin typeface="+mn-ea"/>
            </a:endParaRPr>
          </a:p>
          <a:p>
            <a:pPr algn="ctr" defTabSz="844083" fontAlgn="base">
              <a:spcBef>
                <a:spcPct val="0"/>
              </a:spcBef>
              <a:spcAft>
                <a:spcPct val="0"/>
              </a:spcAft>
            </a:pPr>
            <a:r>
              <a:rPr lang="ja-JP" altLang="en-US" sz="2800" dirty="0">
                <a:latin typeface="+mn-ea"/>
              </a:rPr>
              <a:t>利用開始！</a:t>
            </a:r>
            <a:endParaRPr lang="en-US" altLang="ja-JP" sz="2800" b="1" dirty="0">
              <a:latin typeface="+mn-ea"/>
            </a:endParaRPr>
          </a:p>
        </p:txBody>
      </p:sp>
      <p:sp>
        <p:nvSpPr>
          <p:cNvPr id="20" name="角丸四角形吹き出し 19"/>
          <p:cNvSpPr/>
          <p:nvPr/>
        </p:nvSpPr>
        <p:spPr bwMode="auto">
          <a:xfrm>
            <a:off x="6030459" y="747776"/>
            <a:ext cx="3006745" cy="1517018"/>
          </a:xfrm>
          <a:prstGeom prst="wedgeRoundRectCallout">
            <a:avLst>
              <a:gd name="adj1" fmla="val 20064"/>
              <a:gd name="adj2" fmla="val 63649"/>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dirty="0">
                <a:latin typeface="+mn-ea"/>
              </a:rPr>
              <a:t>ご登録いただいた</a:t>
            </a:r>
            <a:endParaRPr lang="en-US" altLang="ja-JP" sz="2800" dirty="0">
              <a:latin typeface="+mn-ea"/>
            </a:endParaRPr>
          </a:p>
          <a:p>
            <a:pPr algn="ctr" defTabSz="844083" fontAlgn="base">
              <a:spcBef>
                <a:spcPct val="0"/>
              </a:spcBef>
              <a:spcAft>
                <a:spcPct val="0"/>
              </a:spcAft>
            </a:pPr>
            <a:r>
              <a:rPr lang="en-US" altLang="ja-JP" sz="2800" b="1" dirty="0">
                <a:latin typeface="+mn-ea"/>
              </a:rPr>
              <a:t>@nifty ID</a:t>
            </a:r>
            <a:r>
              <a:rPr lang="ja-JP" altLang="en-US" sz="2800" b="1" dirty="0">
                <a:latin typeface="+mn-ea"/>
              </a:rPr>
              <a:t>で</a:t>
            </a:r>
            <a:endParaRPr lang="en-US" altLang="ja-JP" sz="2800" b="1" dirty="0">
              <a:latin typeface="+mn-ea"/>
            </a:endParaRPr>
          </a:p>
          <a:p>
            <a:pPr algn="ctr" defTabSz="844083" fontAlgn="base">
              <a:spcBef>
                <a:spcPct val="0"/>
              </a:spcBef>
              <a:spcAft>
                <a:spcPct val="0"/>
              </a:spcAft>
            </a:pPr>
            <a:r>
              <a:rPr lang="ja-JP" altLang="en-US" sz="2800" dirty="0">
                <a:latin typeface="+mn-ea"/>
              </a:rPr>
              <a:t>ログイン</a:t>
            </a:r>
            <a:endParaRPr lang="ja-JP" altLang="en-US" sz="2800" b="1" dirty="0">
              <a:latin typeface="+mn-ea"/>
            </a:endParaRPr>
          </a:p>
        </p:txBody>
      </p:sp>
    </p:spTree>
    <p:extLst>
      <p:ext uri="{BB962C8B-B14F-4D97-AF65-F5344CB8AC3E}">
        <p14:creationId xmlns:p14="http://schemas.microsoft.com/office/powerpoint/2010/main" val="2182027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新規アプリケーション作成"/>
          <p:cNvPicPr>
            <a:picLocks noChangeAspect="1" noChangeArrowheads="1"/>
          </p:cNvPicPr>
          <p:nvPr/>
        </p:nvPicPr>
        <p:blipFill rotWithShape="1">
          <a:blip r:embed="rId2">
            <a:extLst>
              <a:ext uri="{28A0092B-C50C-407E-A947-70E740481C1C}">
                <a14:useLocalDpi xmlns:a14="http://schemas.microsoft.com/office/drawing/2010/main" val="0"/>
              </a:ext>
            </a:extLst>
          </a:blip>
          <a:srcRect l="15432" t="9064" r="12926" b="16606"/>
          <a:stretch/>
        </p:blipFill>
        <p:spPr bwMode="auto">
          <a:xfrm>
            <a:off x="53500" y="2744663"/>
            <a:ext cx="3600400" cy="2203231"/>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p:cNvSpPr>
            <a:spLocks noGrp="1"/>
          </p:cNvSpPr>
          <p:nvPr>
            <p:ph type="title"/>
          </p:nvPr>
        </p:nvSpPr>
        <p:spPr/>
        <p:txBody>
          <a:bodyPr/>
          <a:lstStyle/>
          <a:p>
            <a:r>
              <a:rPr lang="en-US" altLang="ja-JP" sz="3200" dirty="0" err="1">
                <a:latin typeface="Meiryo UI" panose="020B0604030504040204" pitchFamily="50" charset="-128"/>
                <a:ea typeface="Meiryo UI" panose="020B0604030504040204" pitchFamily="50" charset="-128"/>
                <a:cs typeface="Meiryo UI" panose="020B0604030504040204" pitchFamily="50" charset="-128"/>
              </a:rPr>
              <a:t>mBaaS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のアプリ</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作成　</a:t>
            </a:r>
            <a:r>
              <a:rPr lang="en-US" altLang="ja-JP" sz="3200" dirty="0" smtClean="0">
                <a:latin typeface="Meiryo UI" panose="020B0604030504040204" pitchFamily="50" charset="-128"/>
                <a:ea typeface="Meiryo UI" panose="020B0604030504040204" pitchFamily="50" charset="-128"/>
                <a:cs typeface="Meiryo UI" panose="020B0604030504040204" pitchFamily="50" charset="-128"/>
              </a:rPr>
              <a:t>1/2</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53500" y="1100248"/>
            <a:ext cx="3775393" cy="738664"/>
          </a:xfrm>
          <a:prstGeom prst="rect">
            <a:avLst/>
          </a:prstGeom>
          <a:noFill/>
        </p:spPr>
        <p:txBody>
          <a:bodyPr wrap="none" rtlCol="0">
            <a:spAutoFit/>
          </a:bodyPr>
          <a:lstStyle/>
          <a:p>
            <a:r>
              <a:rPr lang="ja-JP" altLang="en-US" sz="1400" dirty="0"/>
              <a:t>利用登録が終わる</a:t>
            </a:r>
            <a:r>
              <a:rPr lang="ja-JP" altLang="en-US" sz="1400" dirty="0" smtClean="0"/>
              <a:t>と</a:t>
            </a:r>
            <a:endParaRPr lang="en-US" altLang="ja-JP" sz="1400" dirty="0" smtClean="0"/>
          </a:p>
          <a:p>
            <a:r>
              <a:rPr lang="ja-JP" altLang="en-US" sz="1400" dirty="0" smtClean="0"/>
              <a:t>アプリ</a:t>
            </a:r>
            <a:r>
              <a:rPr lang="ja-JP" altLang="en-US" sz="1400" dirty="0"/>
              <a:t>の新規作成画面が表示されます。</a:t>
            </a:r>
            <a:endParaRPr lang="en-US" altLang="ja-JP" sz="1400" dirty="0"/>
          </a:p>
          <a:p>
            <a:r>
              <a:rPr lang="ja-JP" altLang="en-US" sz="1400" dirty="0"/>
              <a:t>アプリ名を入力して新規作成してください。</a:t>
            </a:r>
            <a:endParaRPr lang="en-US" altLang="ja-JP" sz="1400" dirty="0"/>
          </a:p>
        </p:txBody>
      </p:sp>
      <p:pic>
        <p:nvPicPr>
          <p:cNvPr id="9" name="図 8"/>
          <p:cNvPicPr>
            <a:picLocks noChangeAspect="1"/>
          </p:cNvPicPr>
          <p:nvPr/>
        </p:nvPicPr>
        <p:blipFill>
          <a:blip r:embed="rId3"/>
          <a:stretch>
            <a:fillRect/>
          </a:stretch>
        </p:blipFill>
        <p:spPr>
          <a:xfrm>
            <a:off x="5055439" y="1700808"/>
            <a:ext cx="3157723" cy="1881725"/>
          </a:xfrm>
          <a:prstGeom prst="rect">
            <a:avLst/>
          </a:prstGeom>
          <a:ln>
            <a:noFill/>
          </a:ln>
          <a:effectLst>
            <a:outerShdw blurRad="292100" dist="139700" dir="2700000" algn="tl" rotWithShape="0">
              <a:srgbClr val="333333">
                <a:alpha val="65000"/>
              </a:srgbClr>
            </a:outerShdw>
          </a:effectLst>
        </p:spPr>
      </p:pic>
      <p:sp>
        <p:nvSpPr>
          <p:cNvPr id="12" name="テキスト ボックス 11"/>
          <p:cNvSpPr txBox="1"/>
          <p:nvPr/>
        </p:nvSpPr>
        <p:spPr>
          <a:xfrm>
            <a:off x="4860032" y="4728627"/>
            <a:ext cx="3962388" cy="954107"/>
          </a:xfrm>
          <a:prstGeom prst="rect">
            <a:avLst/>
          </a:prstGeom>
          <a:noFill/>
        </p:spPr>
        <p:txBody>
          <a:bodyPr wrap="square" rtlCol="0">
            <a:spAutoFit/>
          </a:bodyPr>
          <a:lstStyle/>
          <a:p>
            <a:r>
              <a:rPr lang="en-US" altLang="ja-JP" sz="1400" dirty="0" err="1" smtClean="0"/>
              <a:t>mBaaS</a:t>
            </a:r>
            <a:r>
              <a:rPr lang="ja-JP" altLang="en-US" sz="1400" dirty="0" smtClean="0"/>
              <a:t>はアプリケーションキー</a:t>
            </a:r>
            <a:r>
              <a:rPr lang="en-US" altLang="ja-JP" sz="1400" dirty="0" smtClean="0"/>
              <a:t/>
            </a:r>
            <a:br>
              <a:rPr lang="en-US" altLang="ja-JP" sz="1400" dirty="0" smtClean="0"/>
            </a:br>
            <a:r>
              <a:rPr lang="ja-JP" altLang="en-US" sz="1400" dirty="0" smtClean="0"/>
              <a:t>クライアントキー</a:t>
            </a:r>
            <a:r>
              <a:rPr lang="en-US" altLang="ja-JP" sz="1400" dirty="0" smtClean="0"/>
              <a:t>2</a:t>
            </a:r>
            <a:r>
              <a:rPr lang="ja-JP" altLang="en-US" sz="1400" dirty="0" err="1" smtClean="0"/>
              <a:t>つの</a:t>
            </a:r>
            <a:r>
              <a:rPr lang="ja-JP" altLang="en-US" sz="1400" dirty="0" smtClean="0"/>
              <a:t>キーを使いサーバー</a:t>
            </a:r>
            <a:endParaRPr lang="en-US" altLang="ja-JP" sz="1400" dirty="0" smtClean="0"/>
          </a:p>
          <a:p>
            <a:r>
              <a:rPr lang="ja-JP" altLang="en-US" sz="1400" dirty="0" smtClean="0"/>
              <a:t>接続の認証を行っています</a:t>
            </a:r>
            <a:endParaRPr lang="en-US" altLang="ja-JP" sz="1400" dirty="0" smtClean="0"/>
          </a:p>
          <a:p>
            <a:r>
              <a:rPr lang="ja-JP" altLang="en-US" sz="1400" dirty="0" smtClean="0"/>
              <a:t>その２つのキーがアプリ作成時に生成されます</a:t>
            </a:r>
            <a:endParaRPr lang="en-US" altLang="ja-JP" sz="1400" dirty="0" smtClean="0"/>
          </a:p>
        </p:txBody>
      </p:sp>
      <p:sp>
        <p:nvSpPr>
          <p:cNvPr id="13" name="下矢印 12"/>
          <p:cNvSpPr/>
          <p:nvPr/>
        </p:nvSpPr>
        <p:spPr bwMode="auto">
          <a:xfrm rot="16200000">
            <a:off x="4111979" y="2834316"/>
            <a:ext cx="785566" cy="664708"/>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4" name="角丸四角形吹き出し 13"/>
          <p:cNvSpPr/>
          <p:nvPr/>
        </p:nvSpPr>
        <p:spPr bwMode="auto">
          <a:xfrm>
            <a:off x="870266" y="2405219"/>
            <a:ext cx="2845180" cy="472901"/>
          </a:xfrm>
          <a:prstGeom prst="wedgeRoundRectCallout">
            <a:avLst>
              <a:gd name="adj1" fmla="val 25106"/>
              <a:gd name="adj2" fmla="val 9396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b="1" dirty="0">
                <a:latin typeface="+mn-ea"/>
              </a:rPr>
              <a:t>「</a:t>
            </a:r>
            <a:r>
              <a:rPr lang="en-US" altLang="ja-JP" sz="1400" b="1" dirty="0" err="1" smtClean="0">
                <a:latin typeface="+mn-ea"/>
              </a:rPr>
              <a:t>BitSummit_hacosco</a:t>
            </a:r>
            <a:r>
              <a:rPr lang="ja-JP" altLang="en-US" sz="1400" b="1" dirty="0" smtClean="0">
                <a:latin typeface="+mn-ea"/>
              </a:rPr>
              <a:t>」</a:t>
            </a:r>
            <a:endParaRPr lang="en-US" altLang="ja-JP" sz="1400" b="1" dirty="0">
              <a:latin typeface="+mn-ea"/>
            </a:endParaRPr>
          </a:p>
          <a:p>
            <a:pPr algn="ctr" defTabSz="844083" fontAlgn="base">
              <a:spcBef>
                <a:spcPct val="0"/>
              </a:spcBef>
              <a:spcAft>
                <a:spcPct val="0"/>
              </a:spcAft>
            </a:pPr>
            <a:r>
              <a:rPr lang="ja-JP" altLang="en-US" sz="1400" dirty="0">
                <a:latin typeface="+mn-ea"/>
              </a:rPr>
              <a:t>と入力してください</a:t>
            </a:r>
            <a:endParaRPr lang="en-US" altLang="ja-JP" sz="1400" b="1" dirty="0">
              <a:latin typeface="+mn-ea"/>
            </a:endParaRPr>
          </a:p>
        </p:txBody>
      </p:sp>
      <p:sp>
        <p:nvSpPr>
          <p:cNvPr id="15" name="角丸四角形吹き出し 14"/>
          <p:cNvSpPr/>
          <p:nvPr/>
        </p:nvSpPr>
        <p:spPr bwMode="auto">
          <a:xfrm>
            <a:off x="7675401" y="2168768"/>
            <a:ext cx="1512168" cy="472901"/>
          </a:xfrm>
          <a:prstGeom prst="wedgeRoundRectCallout">
            <a:avLst>
              <a:gd name="adj1" fmla="val -37562"/>
              <a:gd name="adj2" fmla="val 7287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1400" b="1" dirty="0">
                <a:latin typeface="+mn-ea"/>
              </a:rPr>
              <a:t>２つのキーは</a:t>
            </a:r>
            <a:endParaRPr lang="en-US" altLang="ja-JP" sz="1400" b="1" dirty="0">
              <a:latin typeface="+mn-ea"/>
            </a:endParaRPr>
          </a:p>
          <a:p>
            <a:pPr algn="ctr" fontAlgn="base">
              <a:spcBef>
                <a:spcPct val="0"/>
              </a:spcBef>
              <a:spcAft>
                <a:spcPct val="0"/>
              </a:spcAft>
            </a:pPr>
            <a:r>
              <a:rPr lang="ja-JP" altLang="en-US" sz="1400" dirty="0">
                <a:latin typeface="+mn-ea"/>
              </a:rPr>
              <a:t>後で使います</a:t>
            </a:r>
            <a:endParaRPr lang="en-US" altLang="ja-JP" sz="1400" b="1" dirty="0">
              <a:latin typeface="+mn-ea"/>
            </a:endParaRPr>
          </a:p>
        </p:txBody>
      </p:sp>
      <p:sp>
        <p:nvSpPr>
          <p:cNvPr id="16" name="角丸四角形吹き出し 15"/>
          <p:cNvSpPr/>
          <p:nvPr/>
        </p:nvSpPr>
        <p:spPr bwMode="auto">
          <a:xfrm>
            <a:off x="4637745" y="3585635"/>
            <a:ext cx="2001420" cy="472901"/>
          </a:xfrm>
          <a:prstGeom prst="wedgeRoundRectCallout">
            <a:avLst>
              <a:gd name="adj1" fmla="val 33046"/>
              <a:gd name="adj2" fmla="val -7654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1400" dirty="0">
                <a:latin typeface="+mn-ea"/>
              </a:rPr>
              <a:t>OK</a:t>
            </a:r>
            <a:r>
              <a:rPr lang="ja-JP" altLang="en-US" sz="1400" dirty="0">
                <a:latin typeface="+mn-ea"/>
              </a:rPr>
              <a:t>をクリックすると</a:t>
            </a:r>
            <a:endParaRPr lang="en-US" altLang="ja-JP" sz="1400" dirty="0">
              <a:latin typeface="+mn-ea"/>
            </a:endParaRPr>
          </a:p>
          <a:p>
            <a:pPr algn="ctr" fontAlgn="base">
              <a:spcBef>
                <a:spcPct val="0"/>
              </a:spcBef>
              <a:spcAft>
                <a:spcPct val="0"/>
              </a:spcAft>
            </a:pPr>
            <a:r>
              <a:rPr lang="ja-JP" altLang="en-US" sz="1400" dirty="0">
                <a:latin typeface="+mn-ea"/>
              </a:rPr>
              <a:t>管理画面が表示されます</a:t>
            </a:r>
            <a:endParaRPr lang="en-US" altLang="ja-JP" sz="1400" dirty="0">
              <a:latin typeface="+mn-ea"/>
            </a:endParaRPr>
          </a:p>
        </p:txBody>
      </p:sp>
    </p:spTree>
    <p:extLst>
      <p:ext uri="{BB962C8B-B14F-4D97-AF65-F5344CB8AC3E}">
        <p14:creationId xmlns:p14="http://schemas.microsoft.com/office/powerpoint/2010/main" val="2181963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体験会の流れ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856451"/>
            <a:ext cx="4392488" cy="523220"/>
          </a:xfrm>
          <a:prstGeom prst="rect">
            <a:avLst/>
          </a:prstGeom>
          <a:noFill/>
        </p:spPr>
        <p:txBody>
          <a:bodyPr wrap="square" rtlCol="0">
            <a:spAutoFit/>
          </a:bodyPr>
          <a:lstStyle/>
          <a:p>
            <a:r>
              <a:rPr lang="ja-JP" altLang="en-US" sz="1400" dirty="0" smtClean="0"/>
              <a:t>事前準備が終わりましたので次は自分の</a:t>
            </a:r>
            <a:r>
              <a:rPr lang="en-US" altLang="ja-JP" sz="1400" dirty="0" err="1" smtClean="0"/>
              <a:t>mBaaS</a:t>
            </a:r>
            <a:r>
              <a:rPr lang="ja-JP" altLang="en-US" sz="1400" dirty="0" smtClean="0"/>
              <a:t>環境と</a:t>
            </a:r>
            <a:r>
              <a:rPr lang="en-US" altLang="ja-JP" sz="1400" dirty="0" smtClean="0"/>
              <a:t>Unity</a:t>
            </a:r>
            <a:r>
              <a:rPr lang="ja-JP" altLang="en-US" sz="1400" dirty="0" smtClean="0"/>
              <a:t>プロジェクトが通信できるようにします</a:t>
            </a:r>
            <a:endParaRPr kumimoji="1" lang="ja-JP" altLang="en-US" sz="1400" dirty="0"/>
          </a:p>
        </p:txBody>
      </p:sp>
      <p:sp>
        <p:nvSpPr>
          <p:cNvPr id="13" name="角丸四角形吹き出し 12"/>
          <p:cNvSpPr/>
          <p:nvPr/>
        </p:nvSpPr>
        <p:spPr bwMode="auto">
          <a:xfrm>
            <a:off x="4572000" y="1556792"/>
            <a:ext cx="4464496" cy="3600400"/>
          </a:xfrm>
          <a:prstGeom prst="wedgeRoundRectCallout">
            <a:avLst>
              <a:gd name="adj1" fmla="val -58072"/>
              <a:gd name="adj2" fmla="val -15095"/>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5148064" y="1781092"/>
            <a:ext cx="2592288" cy="188031"/>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mBaaS</a:t>
            </a:r>
            <a:r>
              <a:rPr lang="ja-JP" altLang="en-US" sz="1400" dirty="0" err="1">
                <a:latin typeface="Meiryo UI" panose="020B0604030504040204" pitchFamily="50" charset="-128"/>
                <a:ea typeface="Meiryo UI" panose="020B0604030504040204" pitchFamily="50" charset="-128"/>
                <a:cs typeface="Meiryo UI" panose="020B0604030504040204" pitchFamily="50" charset="-128"/>
              </a:rPr>
              <a:t>への</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認証の</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準備</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err="1" smtClean="0">
                <a:latin typeface="Meiryo UI" panose="020B0604030504040204" pitchFamily="50" charset="-128"/>
                <a:ea typeface="Meiryo UI" panose="020B0604030504040204" pitchFamily="50" charset="-128"/>
                <a:cs typeface="Meiryo UI" panose="020B0604030504040204" pitchFamily="50" charset="-128"/>
              </a:rPr>
              <a:t>にて</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32040" y="2193423"/>
            <a:ext cx="3600000" cy="450000"/>
          </a:xfrm>
          <a:prstGeom prst="roundRect">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SDK</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DL</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・インポート</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bwMode="auto">
          <a:xfrm>
            <a:off x="4932040" y="3055938"/>
            <a:ext cx="3600000" cy="805110"/>
          </a:xfrm>
          <a:prstGeom prst="roundRect">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NCMBSetings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の設定</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bwMode="auto">
          <a:xfrm>
            <a:off x="4932040" y="436668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キーの設定</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6" idx="0"/>
          </p:cNvCxnSpPr>
          <p:nvPr/>
        </p:nvCxnSpPr>
        <p:spPr bwMode="auto">
          <a:xfrm>
            <a:off x="6732040" y="2643423"/>
            <a:ext cx="0" cy="412515"/>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p:cNvCxnSpPr>
            <a:stCxn id="16" idx="2"/>
            <a:endCxn id="17" idx="0"/>
          </p:cNvCxnSpPr>
          <p:nvPr/>
        </p:nvCxnSpPr>
        <p:spPr bwMode="auto">
          <a:xfrm>
            <a:off x="6732040" y="3861048"/>
            <a:ext cx="0" cy="505637"/>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p:cNvSpPr txBox="1"/>
          <p:nvPr/>
        </p:nvSpPr>
        <p:spPr>
          <a:xfrm>
            <a:off x="4572000" y="5322322"/>
            <a:ext cx="4392488" cy="1169551"/>
          </a:xfrm>
          <a:prstGeom prst="rect">
            <a:avLst/>
          </a:prstGeom>
          <a:noFill/>
        </p:spPr>
        <p:txBody>
          <a:bodyPr wrap="square" rtlCol="0">
            <a:spAutoFit/>
          </a:bodyPr>
          <a:lstStyle/>
          <a:p>
            <a:r>
              <a:rPr kumimoji="1" lang="ja-JP" altLang="en-US" sz="1400" dirty="0" smtClean="0"/>
              <a:t>赤枠で囲んでいるところに関しては、</a:t>
            </a:r>
            <a:endParaRPr kumimoji="1" lang="en-US" altLang="ja-JP" sz="1400" dirty="0" smtClean="0"/>
          </a:p>
          <a:p>
            <a:r>
              <a:rPr kumimoji="1" lang="ja-JP" altLang="en-US" sz="1400" dirty="0" smtClean="0"/>
              <a:t>もう作業を済ませていますので</a:t>
            </a:r>
            <a:endParaRPr kumimoji="1" lang="en-US" altLang="ja-JP" sz="1400" dirty="0" smtClean="0"/>
          </a:p>
          <a:p>
            <a:r>
              <a:rPr kumimoji="1" lang="ja-JP" altLang="en-US" sz="1400" dirty="0" smtClean="0"/>
              <a:t>最後のキーの設定のみを行ってください</a:t>
            </a:r>
            <a:endParaRPr kumimoji="1" lang="en-US" altLang="ja-JP" sz="1400" dirty="0" smtClean="0"/>
          </a:p>
          <a:p>
            <a:r>
              <a:rPr lang="ja-JP" altLang="en-US" sz="1400" dirty="0" smtClean="0"/>
              <a:t>ま</a:t>
            </a:r>
            <a:r>
              <a:rPr lang="ja-JP" altLang="en-US" sz="1400" dirty="0"/>
              <a:t>た</a:t>
            </a:r>
            <a:r>
              <a:rPr lang="ja-JP" altLang="en-US" sz="1400" dirty="0" smtClean="0"/>
              <a:t>資料には赤枠部分の説明もございます</a:t>
            </a:r>
            <a:endParaRPr lang="en-US" altLang="ja-JP" sz="1400" dirty="0" smtClean="0"/>
          </a:p>
          <a:p>
            <a:r>
              <a:rPr kumimoji="1" lang="en-US" altLang="ja-JP" sz="1400" dirty="0" smtClean="0">
                <a:solidFill>
                  <a:srgbClr val="FF0000"/>
                </a:solidFill>
              </a:rPr>
              <a:t>※NCMB</a:t>
            </a:r>
            <a:r>
              <a:rPr kumimoji="1" lang="ja-JP" altLang="en-US" sz="1400" dirty="0" smtClean="0">
                <a:solidFill>
                  <a:srgbClr val="FF0000"/>
                </a:solidFill>
              </a:rPr>
              <a:t>とは</a:t>
            </a:r>
            <a:r>
              <a:rPr kumimoji="1" lang="en-US" altLang="ja-JP" sz="1400" dirty="0" smtClean="0">
                <a:solidFill>
                  <a:srgbClr val="FF0000"/>
                </a:solidFill>
              </a:rPr>
              <a:t>Nifty Cloud Mobile Backend</a:t>
            </a:r>
            <a:r>
              <a:rPr kumimoji="1" lang="ja-JP" altLang="en-US" sz="1400" dirty="0" smtClean="0">
                <a:solidFill>
                  <a:srgbClr val="FF0000"/>
                </a:solidFill>
              </a:rPr>
              <a:t>の略称です</a:t>
            </a:r>
            <a:endParaRPr kumimoji="1" lang="ja-JP" altLang="en-US" sz="1400" dirty="0">
              <a:solidFill>
                <a:srgbClr val="FF0000"/>
              </a:solidFill>
            </a:endParaRPr>
          </a:p>
        </p:txBody>
      </p:sp>
    </p:spTree>
    <p:extLst>
      <p:ext uri="{BB962C8B-B14F-4D97-AF65-F5344CB8AC3E}">
        <p14:creationId xmlns:p14="http://schemas.microsoft.com/office/powerpoint/2010/main" val="3514691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SDK</a:t>
            </a:r>
            <a:r>
              <a:rPr kumimoji="1" lang="ja-JP" altLang="en-US" dirty="0" smtClean="0"/>
              <a:t>の</a:t>
            </a:r>
            <a:r>
              <a:rPr kumimoji="1" lang="en-US" altLang="ja-JP" dirty="0" smtClean="0"/>
              <a:t>DL</a:t>
            </a:r>
            <a:r>
              <a:rPr kumimoji="1" lang="ja-JP" altLang="en-US" dirty="0" smtClean="0"/>
              <a:t>・インポート　</a:t>
            </a:r>
            <a:r>
              <a:rPr kumimoji="1" lang="en-US" altLang="ja-JP" dirty="0" smtClean="0">
                <a:solidFill>
                  <a:srgbClr val="FF0000"/>
                </a:solidFill>
              </a:rPr>
              <a:t>※</a:t>
            </a:r>
            <a:r>
              <a:rPr kumimoji="1" lang="ja-JP" altLang="en-US" dirty="0" smtClean="0">
                <a:solidFill>
                  <a:srgbClr val="FF0000"/>
                </a:solidFill>
              </a:rPr>
              <a:t>すでに作業済み</a:t>
            </a:r>
            <a:endParaRPr kumimoji="1" lang="ja-JP" altLang="en-US" dirty="0">
              <a:solidFill>
                <a:srgbClr val="FF0000"/>
              </a:solidFill>
            </a:endParaRPr>
          </a:p>
        </p:txBody>
      </p:sp>
      <p:sp>
        <p:nvSpPr>
          <p:cNvPr id="5" name="コンテンツ プレースホルダー 2"/>
          <p:cNvSpPr>
            <a:spLocks noGrp="1"/>
          </p:cNvSpPr>
          <p:nvPr>
            <p:ph idx="1"/>
          </p:nvPr>
        </p:nvSpPr>
        <p:spPr>
          <a:xfrm>
            <a:off x="65016" y="1408987"/>
            <a:ext cx="4218952" cy="1187905"/>
          </a:xfrm>
        </p:spPr>
        <p:txBody>
          <a:bodyPr>
            <a:normAutofit fontScale="92500" lnSpcReduction="20000"/>
          </a:bodyPr>
          <a:lstStyle/>
          <a:p>
            <a:pPr marL="0" indent="0">
              <a:buNone/>
            </a:pPr>
            <a:r>
              <a:rPr lang="en-US" altLang="ja-JP" sz="2800" dirty="0" smtClean="0"/>
              <a:t>SDK</a:t>
            </a:r>
            <a:r>
              <a:rPr lang="ja-JP" altLang="en-US" sz="2800" dirty="0" smtClean="0"/>
              <a:t>の</a:t>
            </a:r>
            <a:r>
              <a:rPr lang="en-US" altLang="ja-JP" sz="2800" dirty="0" smtClean="0"/>
              <a:t>DL</a:t>
            </a:r>
            <a:endParaRPr lang="en-US" altLang="ja-JP" sz="2800" dirty="0" smtClean="0">
              <a:hlinkClick r:id="rId2"/>
            </a:endParaRPr>
          </a:p>
          <a:p>
            <a:pPr marL="0" indent="0">
              <a:buNone/>
            </a:pPr>
            <a:r>
              <a:rPr lang="en-US" altLang="ja-JP" sz="1400" dirty="0" smtClean="0">
                <a:hlinkClick r:id="rId2"/>
              </a:rPr>
              <a:t>https</a:t>
            </a:r>
            <a:r>
              <a:rPr lang="en-US" altLang="ja-JP" sz="1400" dirty="0">
                <a:hlinkClick r:id="rId2"/>
              </a:rPr>
              <a:t>://</a:t>
            </a:r>
            <a:r>
              <a:rPr lang="en-US" altLang="ja-JP" sz="1400" dirty="0" smtClean="0">
                <a:hlinkClick r:id="rId2"/>
              </a:rPr>
              <a:t>github.com/NIFTYCloud-mbaas/ncmb_unity/releases</a:t>
            </a:r>
            <a:endParaRPr lang="en-US" altLang="ja-JP" sz="1400" dirty="0" smtClean="0"/>
          </a:p>
          <a:p>
            <a:pPr marL="0" indent="0">
              <a:buNone/>
            </a:pPr>
            <a:r>
              <a:rPr lang="ja-JP" altLang="en-US" sz="1400" dirty="0" smtClean="0"/>
              <a:t>のページを開くと下記のページが開かれます</a:t>
            </a:r>
            <a:endParaRPr lang="en-US" altLang="ja-JP" sz="1400" dirty="0" smtClean="0"/>
          </a:p>
          <a:p>
            <a:pPr marL="0" indent="0">
              <a:buNone/>
            </a:pPr>
            <a:r>
              <a:rPr lang="ja-JP" altLang="en-US" sz="1400" dirty="0" smtClean="0"/>
              <a:t>赤丸の部分をクリックして</a:t>
            </a:r>
            <a:r>
              <a:rPr lang="en-US" altLang="ja-JP" sz="1400" dirty="0" smtClean="0"/>
              <a:t>SDK</a:t>
            </a:r>
            <a:r>
              <a:rPr lang="ja-JP" altLang="en-US" sz="1400" dirty="0" smtClean="0"/>
              <a:t>を</a:t>
            </a:r>
            <a:r>
              <a:rPr lang="en-US" altLang="ja-JP" sz="1400" dirty="0" smtClean="0"/>
              <a:t>DL</a:t>
            </a:r>
            <a:r>
              <a:rPr lang="ja-JP" altLang="en-US" sz="1400" dirty="0" smtClean="0"/>
              <a:t>します</a:t>
            </a:r>
            <a:endParaRPr lang="en-US" altLang="ja-JP" sz="1400" dirty="0" smtClean="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t="18184" r="29013"/>
          <a:stretch/>
        </p:blipFill>
        <p:spPr>
          <a:xfrm>
            <a:off x="65016" y="2637456"/>
            <a:ext cx="3858912" cy="3239816"/>
          </a:xfrm>
          <a:prstGeom prst="rect">
            <a:avLst/>
          </a:prstGeom>
        </p:spPr>
      </p:pic>
      <p:sp>
        <p:nvSpPr>
          <p:cNvPr id="9" name="円/楕円 8"/>
          <p:cNvSpPr/>
          <p:nvPr/>
        </p:nvSpPr>
        <p:spPr>
          <a:xfrm>
            <a:off x="1259632" y="5013176"/>
            <a:ext cx="1080120" cy="2295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Picture 2" descr="SDKを配置"/>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371640"/>
            <a:ext cx="2876918" cy="3283072"/>
          </a:xfrm>
          <a:prstGeom prst="rect">
            <a:avLst/>
          </a:prstGeom>
          <a:noFill/>
          <a:extLst>
            <a:ext uri="{909E8E84-426E-40DD-AFC4-6F175D3DCCD1}">
              <a14:hiddenFill xmlns:a14="http://schemas.microsoft.com/office/drawing/2010/main">
                <a:solidFill>
                  <a:srgbClr val="FFFFFF"/>
                </a:solidFill>
              </a14:hiddenFill>
            </a:ext>
          </a:extLst>
        </p:spPr>
      </p:pic>
      <p:sp>
        <p:nvSpPr>
          <p:cNvPr id="11" name="円/楕円 10"/>
          <p:cNvSpPr/>
          <p:nvPr/>
        </p:nvSpPr>
        <p:spPr>
          <a:xfrm>
            <a:off x="7164289" y="6453336"/>
            <a:ext cx="216024" cy="201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吹き出し 12"/>
          <p:cNvSpPr/>
          <p:nvPr/>
        </p:nvSpPr>
        <p:spPr bwMode="auto">
          <a:xfrm>
            <a:off x="7538280" y="5517232"/>
            <a:ext cx="1512168" cy="1045920"/>
          </a:xfrm>
          <a:prstGeom prst="wedgeRoundRectCallout">
            <a:avLst>
              <a:gd name="adj1" fmla="val -55547"/>
              <a:gd name="adj2" fmla="val 4642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1400" dirty="0"/>
              <a:t>表示</a:t>
            </a:r>
            <a:r>
              <a:rPr lang="ja-JP" altLang="en-US" sz="1400" dirty="0" smtClean="0"/>
              <a:t>された</a:t>
            </a:r>
            <a:endParaRPr lang="en-US" altLang="ja-JP" sz="1400" dirty="0"/>
          </a:p>
          <a:p>
            <a:r>
              <a:rPr lang="ja-JP" altLang="en-US" sz="1400" dirty="0" smtClean="0"/>
              <a:t>画面</a:t>
            </a:r>
            <a:r>
              <a:rPr lang="ja-JP" altLang="en-US" sz="1400" dirty="0"/>
              <a:t>の「</a:t>
            </a:r>
            <a:r>
              <a:rPr lang="en-US" altLang="ja-JP" sz="1400" dirty="0"/>
              <a:t>Import</a:t>
            </a:r>
            <a:r>
              <a:rPr lang="ja-JP" altLang="en-US" sz="1400" dirty="0" smtClean="0"/>
              <a:t>」</a:t>
            </a:r>
            <a:endParaRPr lang="en-US" altLang="ja-JP" sz="1400" dirty="0" smtClean="0"/>
          </a:p>
          <a:p>
            <a:r>
              <a:rPr lang="ja-JP" altLang="en-US" sz="1400" dirty="0" smtClean="0"/>
              <a:t>をクリックすると</a:t>
            </a:r>
            <a:endParaRPr lang="en-US" altLang="ja-JP" sz="1400" dirty="0" smtClean="0"/>
          </a:p>
          <a:p>
            <a:r>
              <a:rPr lang="en-US" altLang="ja-JP" sz="1400" dirty="0" smtClean="0"/>
              <a:t>Import</a:t>
            </a:r>
            <a:r>
              <a:rPr lang="ja-JP" altLang="en-US" sz="1400" dirty="0" smtClean="0"/>
              <a:t>可能</a:t>
            </a:r>
            <a:endParaRPr lang="en-US" altLang="ja-JP" sz="1400" dirty="0"/>
          </a:p>
        </p:txBody>
      </p:sp>
      <p:sp>
        <p:nvSpPr>
          <p:cNvPr id="14" name="正方形/長方形 13"/>
          <p:cNvSpPr/>
          <p:nvPr/>
        </p:nvSpPr>
        <p:spPr>
          <a:xfrm>
            <a:off x="4563947" y="2632976"/>
            <a:ext cx="4572000" cy="738664"/>
          </a:xfrm>
          <a:prstGeom prst="rect">
            <a:avLst/>
          </a:prstGeom>
        </p:spPr>
        <p:txBody>
          <a:bodyPr>
            <a:spAutoFit/>
          </a:bodyPr>
          <a:lstStyle/>
          <a:p>
            <a:r>
              <a:rPr lang="ja-JP" altLang="en-US" sz="1400" dirty="0"/>
              <a:t>先ほど</a:t>
            </a:r>
            <a:r>
              <a:rPr lang="en-US" altLang="ja-JP" sz="1400" dirty="0"/>
              <a:t>DL</a:t>
            </a:r>
            <a:r>
              <a:rPr lang="ja-JP" altLang="en-US" sz="1400" dirty="0"/>
              <a:t>したサンプルゲームを開いた状態</a:t>
            </a:r>
            <a:r>
              <a:rPr lang="ja-JP" altLang="en-US" sz="1400" dirty="0" smtClean="0"/>
              <a:t>で</a:t>
            </a:r>
            <a:endParaRPr lang="en-US" altLang="ja-JP" sz="1400" dirty="0"/>
          </a:p>
          <a:p>
            <a:r>
              <a:rPr lang="en-US" altLang="ja-JP" sz="1400" dirty="0" err="1"/>
              <a:t>NCMB_latest</a:t>
            </a:r>
            <a:r>
              <a:rPr lang="ja-JP" altLang="en-US" sz="1400" dirty="0"/>
              <a:t>の</a:t>
            </a:r>
            <a:r>
              <a:rPr lang="en-US" altLang="ja-JP" sz="1400" dirty="0"/>
              <a:t>Unity package file</a:t>
            </a:r>
            <a:r>
              <a:rPr lang="ja-JP" altLang="en-US" sz="1400" dirty="0"/>
              <a:t>「</a:t>
            </a:r>
            <a:r>
              <a:rPr lang="en-US" altLang="ja-JP" sz="1400" dirty="0"/>
              <a:t>NCMB</a:t>
            </a:r>
            <a:r>
              <a:rPr lang="ja-JP" altLang="en-US" sz="1400" dirty="0"/>
              <a:t>」</a:t>
            </a:r>
            <a:r>
              <a:rPr lang="ja-JP" altLang="en-US" sz="1400" dirty="0" smtClean="0"/>
              <a:t>を</a:t>
            </a:r>
            <a:endParaRPr lang="en-US" altLang="ja-JP" sz="1400" dirty="0" smtClean="0"/>
          </a:p>
          <a:p>
            <a:r>
              <a:rPr lang="ja-JP" altLang="en-US" sz="1400" dirty="0" smtClean="0"/>
              <a:t>ダブルクリックすると下記↓の画面が表示されます</a:t>
            </a:r>
            <a:endParaRPr lang="en-US" altLang="ja-JP" sz="1400" dirty="0"/>
          </a:p>
        </p:txBody>
      </p:sp>
      <p:sp>
        <p:nvSpPr>
          <p:cNvPr id="15" name="正方形/長方形 14"/>
          <p:cNvSpPr/>
          <p:nvPr/>
        </p:nvSpPr>
        <p:spPr>
          <a:xfrm>
            <a:off x="4563947" y="794771"/>
            <a:ext cx="4572000" cy="523220"/>
          </a:xfrm>
          <a:prstGeom prst="rect">
            <a:avLst/>
          </a:prstGeom>
        </p:spPr>
        <p:txBody>
          <a:bodyPr>
            <a:spAutoFit/>
          </a:bodyPr>
          <a:lstStyle/>
          <a:p>
            <a:r>
              <a:rPr lang="en-US" altLang="ja-JP" sz="1400" dirty="0" smtClean="0"/>
              <a:t>SDK</a:t>
            </a:r>
            <a:r>
              <a:rPr lang="ja-JP" altLang="en-US" sz="1400" dirty="0" smtClean="0"/>
              <a:t>のファイルを展開すると</a:t>
            </a:r>
            <a:endParaRPr lang="en-US" altLang="ja-JP" sz="1400" dirty="0" smtClean="0"/>
          </a:p>
          <a:p>
            <a:r>
              <a:rPr lang="ja-JP" altLang="en-US" sz="1400" dirty="0" smtClean="0"/>
              <a:t>下記のような</a:t>
            </a:r>
            <a:r>
              <a:rPr lang="ja-JP" altLang="en-US" sz="1400" dirty="0"/>
              <a:t>構成</a:t>
            </a:r>
            <a:r>
              <a:rPr lang="ja-JP" altLang="en-US" sz="1400" dirty="0" smtClean="0"/>
              <a:t>になっております</a:t>
            </a:r>
            <a:endParaRPr lang="en-US" altLang="ja-JP" sz="1400" dirty="0"/>
          </a:p>
        </p:txBody>
      </p:sp>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b="12174"/>
          <a:stretch/>
        </p:blipFill>
        <p:spPr>
          <a:xfrm>
            <a:off x="4614995" y="1355406"/>
            <a:ext cx="3506515" cy="1137490"/>
          </a:xfrm>
          <a:prstGeom prst="rect">
            <a:avLst/>
          </a:prstGeom>
        </p:spPr>
      </p:pic>
      <p:sp>
        <p:nvSpPr>
          <p:cNvPr id="17" name="円/楕円 16"/>
          <p:cNvSpPr/>
          <p:nvPr/>
        </p:nvSpPr>
        <p:spPr>
          <a:xfrm>
            <a:off x="5796136" y="1272696"/>
            <a:ext cx="1152128" cy="13241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p:cNvSpPr/>
          <p:nvPr/>
        </p:nvSpPr>
        <p:spPr bwMode="auto">
          <a:xfrm rot="13617047">
            <a:off x="3139140" y="668287"/>
            <a:ext cx="1549396" cy="1450347"/>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dirty="0">
              <a:solidFill>
                <a:schemeClr val="tx1"/>
              </a:solidFill>
              <a:latin typeface="HGP創英角ｺﾞｼｯｸUB" pitchFamily="50" charset="-128"/>
              <a:ea typeface="HGP創英角ｺﾞｼｯｸUB" pitchFamily="50" charset="-128"/>
            </a:endParaRPr>
          </a:p>
        </p:txBody>
      </p:sp>
      <p:sp>
        <p:nvSpPr>
          <p:cNvPr id="19" name="テキスト ボックス 18"/>
          <p:cNvSpPr txBox="1"/>
          <p:nvPr/>
        </p:nvSpPr>
        <p:spPr>
          <a:xfrm>
            <a:off x="3406681" y="1171047"/>
            <a:ext cx="2109476" cy="738664"/>
          </a:xfrm>
          <a:prstGeom prst="rect">
            <a:avLst/>
          </a:prstGeom>
          <a:noFill/>
        </p:spPr>
        <p:txBody>
          <a:bodyPr wrap="square" rtlCol="0">
            <a:spAutoFit/>
          </a:bodyPr>
          <a:lstStyle/>
          <a:p>
            <a:r>
              <a:rPr lang="en-US" altLang="ja-JP" sz="1400" dirty="0" smtClean="0">
                <a:solidFill>
                  <a:schemeClr val="bg1"/>
                </a:solidFill>
              </a:rPr>
              <a:t>DL</a:t>
            </a:r>
            <a:r>
              <a:rPr lang="ja-JP" altLang="en-US" sz="1400" dirty="0" smtClean="0">
                <a:solidFill>
                  <a:schemeClr val="bg1"/>
                </a:solidFill>
              </a:rPr>
              <a:t>終了後</a:t>
            </a:r>
            <a:endParaRPr kumimoji="1" lang="en-US" altLang="ja-JP" sz="1400" dirty="0" smtClean="0">
              <a:solidFill>
                <a:schemeClr val="bg1"/>
              </a:solidFill>
            </a:endParaRPr>
          </a:p>
          <a:p>
            <a:r>
              <a:rPr kumimoji="1" lang="ja-JP" altLang="en-US" sz="1400" dirty="0" smtClean="0">
                <a:solidFill>
                  <a:schemeClr val="bg1"/>
                </a:solidFill>
              </a:rPr>
              <a:t>インポート</a:t>
            </a:r>
            <a:endParaRPr kumimoji="1" lang="en-US" altLang="ja-JP" sz="1400" dirty="0" smtClean="0">
              <a:solidFill>
                <a:schemeClr val="bg1"/>
              </a:solidFill>
            </a:endParaRPr>
          </a:p>
          <a:p>
            <a:r>
              <a:rPr lang="ja-JP" altLang="en-US" sz="1400" dirty="0">
                <a:solidFill>
                  <a:schemeClr val="bg1"/>
                </a:solidFill>
              </a:rPr>
              <a:t>へ</a:t>
            </a:r>
            <a:endParaRPr kumimoji="1" lang="ja-JP" altLang="en-US" sz="1400" dirty="0">
              <a:solidFill>
                <a:schemeClr val="bg1"/>
              </a:solidFill>
            </a:endParaRPr>
          </a:p>
        </p:txBody>
      </p:sp>
      <p:sp>
        <p:nvSpPr>
          <p:cNvPr id="20" name="角丸四角形吹き出し 19"/>
          <p:cNvSpPr/>
          <p:nvPr/>
        </p:nvSpPr>
        <p:spPr bwMode="auto">
          <a:xfrm>
            <a:off x="2631892" y="5013176"/>
            <a:ext cx="1512168" cy="634006"/>
          </a:xfrm>
          <a:prstGeom prst="wedgeRoundRectCallout">
            <a:avLst>
              <a:gd name="adj1" fmla="val -68740"/>
              <a:gd name="adj2" fmla="val -3094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1400" dirty="0" smtClean="0"/>
              <a:t>クリックすると</a:t>
            </a:r>
            <a:endParaRPr lang="en-US" altLang="ja-JP" sz="1400" dirty="0" smtClean="0"/>
          </a:p>
          <a:p>
            <a:r>
              <a:rPr lang="en-US" altLang="ja-JP" sz="1400" dirty="0" smtClean="0"/>
              <a:t>DL</a:t>
            </a:r>
            <a:r>
              <a:rPr lang="ja-JP" altLang="en-US" sz="1400" dirty="0" smtClean="0"/>
              <a:t>できます</a:t>
            </a:r>
            <a:endParaRPr lang="en-US" altLang="ja-JP" sz="1400" dirty="0"/>
          </a:p>
        </p:txBody>
      </p:sp>
    </p:spTree>
    <p:extLst>
      <p:ext uri="{BB962C8B-B14F-4D97-AF65-F5344CB8AC3E}">
        <p14:creationId xmlns:p14="http://schemas.microsoft.com/office/powerpoint/2010/main" val="1233165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950" dirty="0" err="1">
                <a:latin typeface="Meiryo UI" panose="020B0604030504040204" pitchFamily="50" charset="-128"/>
                <a:ea typeface="Meiryo UI" panose="020B0604030504040204" pitchFamily="50" charset="-128"/>
                <a:cs typeface="Meiryo UI" panose="020B0604030504040204" pitchFamily="50" charset="-128"/>
              </a:rPr>
              <a:t>NCMBSetings</a:t>
            </a:r>
            <a:r>
              <a:rPr lang="ja-JP" altLang="en-US" sz="295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950" dirty="0" smtClean="0">
                <a:latin typeface="Meiryo UI" panose="020B0604030504040204" pitchFamily="50" charset="-128"/>
                <a:ea typeface="Meiryo UI" panose="020B0604030504040204" pitchFamily="50" charset="-128"/>
                <a:cs typeface="Meiryo UI" panose="020B0604030504040204" pitchFamily="50" charset="-128"/>
              </a:rPr>
              <a:t>設定　</a:t>
            </a:r>
            <a:r>
              <a:rPr lang="en-US" altLang="ja-JP" sz="2800" dirty="0">
                <a:solidFill>
                  <a:srgbClr val="FF0000"/>
                </a:solidFill>
              </a:rPr>
              <a:t> ※</a:t>
            </a:r>
            <a:r>
              <a:rPr lang="ja-JP" altLang="en-US" sz="2800" dirty="0">
                <a:solidFill>
                  <a:srgbClr val="FF0000"/>
                </a:solidFill>
              </a:rPr>
              <a:t>すでに作業済み</a:t>
            </a:r>
            <a:endParaRPr kumimoji="1" lang="en-US" altLang="ja-JP" sz="2950" dirty="0" smtClean="0"/>
          </a:p>
        </p:txBody>
      </p:sp>
      <p:sp>
        <p:nvSpPr>
          <p:cNvPr id="5" name="コンテンツ プレースホルダー 2"/>
          <p:cNvSpPr>
            <a:spLocks noGrp="1"/>
          </p:cNvSpPr>
          <p:nvPr>
            <p:ph idx="1"/>
          </p:nvPr>
        </p:nvSpPr>
        <p:spPr>
          <a:xfrm>
            <a:off x="27608" y="980729"/>
            <a:ext cx="5336480" cy="1296144"/>
          </a:xfrm>
        </p:spPr>
        <p:txBody>
          <a:bodyPr>
            <a:noAutofit/>
          </a:bodyPr>
          <a:lstStyle/>
          <a:p>
            <a:pPr marL="0" indent="0">
              <a:buNone/>
            </a:pPr>
            <a:r>
              <a:rPr kumimoji="1" lang="en-US" altLang="ja-JP" sz="1400" dirty="0" err="1" smtClean="0"/>
              <a:t>mBaaS</a:t>
            </a:r>
            <a:r>
              <a:rPr lang="ja-JP" altLang="en-US" sz="1400" dirty="0" err="1" smtClean="0"/>
              <a:t>への</a:t>
            </a:r>
            <a:r>
              <a:rPr lang="ja-JP" altLang="en-US" sz="1400" dirty="0" smtClean="0"/>
              <a:t>認証のための設定を行う</a:t>
            </a:r>
            <a:endParaRPr lang="en-US" altLang="ja-JP" sz="1400" dirty="0" smtClean="0"/>
          </a:p>
          <a:p>
            <a:pPr marL="0" indent="0">
              <a:buNone/>
            </a:pPr>
            <a:r>
              <a:rPr lang="en-US" altLang="ja-JP" sz="1400" dirty="0" err="1" smtClean="0"/>
              <a:t>NCMBSettings</a:t>
            </a:r>
            <a:r>
              <a:rPr lang="ja-JP" altLang="en-US" sz="1400" dirty="0" smtClean="0"/>
              <a:t>スクリプトを利用するための作業を行います</a:t>
            </a:r>
            <a:endParaRPr lang="en-US" altLang="ja-JP" sz="1400" dirty="0" smtClean="0"/>
          </a:p>
          <a:p>
            <a:pPr marL="0" indent="0">
              <a:buNone/>
            </a:pPr>
            <a:endParaRPr kumimoji="1" lang="en-US" altLang="ja-JP" sz="1400" dirty="0" smtClean="0"/>
          </a:p>
          <a:p>
            <a:pPr marL="0" indent="0">
              <a:buNone/>
            </a:pPr>
            <a:r>
              <a:rPr lang="en-US" altLang="ja-JP" sz="1400" dirty="0" smtClean="0"/>
              <a:t>Asset&gt;Scenes</a:t>
            </a:r>
            <a:r>
              <a:rPr lang="ja-JP" altLang="en-US" sz="1400" dirty="0" smtClean="0"/>
              <a:t>の「</a:t>
            </a:r>
            <a:r>
              <a:rPr kumimoji="1" lang="en-US" altLang="ja-JP" sz="1400" dirty="0" smtClean="0"/>
              <a:t>Start</a:t>
            </a:r>
            <a:r>
              <a:rPr kumimoji="1" lang="ja-JP" altLang="en-US" sz="1400" dirty="0" smtClean="0"/>
              <a:t>」</a:t>
            </a:r>
            <a:r>
              <a:rPr lang="ja-JP" altLang="en-US" sz="1400" dirty="0" smtClean="0"/>
              <a:t>シ</a:t>
            </a:r>
            <a:r>
              <a:rPr kumimoji="1" lang="ja-JP" altLang="en-US" sz="1400" dirty="0" smtClean="0"/>
              <a:t>ーンを開いて</a:t>
            </a:r>
            <a:endParaRPr kumimoji="1" lang="en-US" altLang="ja-JP" sz="1400" dirty="0" smtClean="0"/>
          </a:p>
          <a:p>
            <a:pPr marL="0" indent="0">
              <a:buNone/>
            </a:pPr>
            <a:r>
              <a:rPr kumimoji="1" lang="ja-JP" altLang="en-US" sz="1400" dirty="0" smtClean="0"/>
              <a:t>空の</a:t>
            </a:r>
            <a:r>
              <a:rPr kumimoji="1" lang="en-US" altLang="ja-JP" sz="1400" dirty="0" smtClean="0"/>
              <a:t>Game Object</a:t>
            </a:r>
            <a:r>
              <a:rPr kumimoji="1" lang="ja-JP" altLang="en-US" sz="1400" dirty="0" smtClean="0"/>
              <a:t>を作成し</a:t>
            </a:r>
            <a:endParaRPr kumimoji="1" lang="en-US" altLang="ja-JP" sz="1400" dirty="0" smtClean="0"/>
          </a:p>
          <a:p>
            <a:pPr marL="0" indent="0">
              <a:buNone/>
            </a:pPr>
            <a:r>
              <a:rPr lang="ja-JP" altLang="en-US" sz="1400" dirty="0" smtClean="0"/>
              <a:t>「</a:t>
            </a:r>
            <a:r>
              <a:rPr lang="en-US" altLang="ja-JP" sz="1400" dirty="0" err="1" smtClean="0"/>
              <a:t>NCMBSettings</a:t>
            </a:r>
            <a:r>
              <a:rPr lang="ja-JP" altLang="en-US" sz="1400" dirty="0" smtClean="0"/>
              <a:t>」にリネームします</a:t>
            </a:r>
            <a:endParaRPr kumimoji="1" lang="en-US" altLang="ja-JP" sz="1400" dirty="0" smtClean="0"/>
          </a:p>
        </p:txBody>
      </p:sp>
      <p:pic>
        <p:nvPicPr>
          <p:cNvPr id="1026" name="Picture 2" descr="空のGame Objectを生成す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20336"/>
            <a:ext cx="4443566" cy="2999593"/>
          </a:xfrm>
          <a:prstGeom prst="rect">
            <a:avLst/>
          </a:prstGeom>
          <a:noFill/>
          <a:extLst>
            <a:ext uri="{909E8E84-426E-40DD-AFC4-6F175D3DCCD1}">
              <a14:hiddenFill xmlns:a14="http://schemas.microsoft.com/office/drawing/2010/main">
                <a:solidFill>
                  <a:srgbClr val="FFFFFF"/>
                </a:solidFill>
              </a14:hiddenFill>
            </a:ext>
          </a:extLst>
        </p:spPr>
      </p:pic>
      <p:sp>
        <p:nvSpPr>
          <p:cNvPr id="7" name="コンテンツ プレースホルダー 2"/>
          <p:cNvSpPr txBox="1">
            <a:spLocks/>
          </p:cNvSpPr>
          <p:nvPr/>
        </p:nvSpPr>
        <p:spPr bwMode="auto">
          <a:xfrm>
            <a:off x="4742483" y="2060849"/>
            <a:ext cx="3682752"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46191" indent="-246191" algn="l" rtl="0" eaLnBrk="1" fontAlgn="base" hangingPunct="1">
              <a:spcBef>
                <a:spcPct val="20000"/>
              </a:spcBef>
              <a:spcAft>
                <a:spcPct val="0"/>
              </a:spcAft>
              <a:buSzPct val="60000"/>
              <a:buFont typeface="Wingdings" pitchFamily="2" charset="2"/>
              <a:buChar char="l"/>
              <a:defRPr kumimoji="1" sz="2954">
                <a:solidFill>
                  <a:srgbClr val="333333"/>
                </a:solidFill>
                <a:latin typeface="+mn-lt"/>
                <a:ea typeface="+mn-ea"/>
                <a:cs typeface="+mn-cs"/>
              </a:defRPr>
            </a:lvl1pPr>
            <a:lvl2pPr marL="685817" indent="-263776" algn="l" rtl="0" eaLnBrk="1" fontAlgn="base" hangingPunct="1">
              <a:spcBef>
                <a:spcPct val="20000"/>
              </a:spcBef>
              <a:spcAft>
                <a:spcPct val="0"/>
              </a:spcAft>
              <a:buSzPct val="65000"/>
              <a:buFont typeface="Wingdings" pitchFamily="2" charset="2"/>
              <a:buChar char="Ø"/>
              <a:defRPr kumimoji="1" sz="2585">
                <a:solidFill>
                  <a:srgbClr val="333333"/>
                </a:solidFill>
                <a:latin typeface="+mn-lt"/>
                <a:ea typeface="+mn-ea"/>
              </a:defRPr>
            </a:lvl2pPr>
            <a:lvl3pPr marL="1055103" indent="-211021" algn="l" rtl="0" eaLnBrk="1" fontAlgn="base" hangingPunct="1">
              <a:spcBef>
                <a:spcPct val="20000"/>
              </a:spcBef>
              <a:spcAft>
                <a:spcPct val="0"/>
              </a:spcAft>
              <a:buSzPct val="80000"/>
              <a:buChar char="–"/>
              <a:defRPr kumimoji="1" sz="2215">
                <a:solidFill>
                  <a:srgbClr val="333333"/>
                </a:solidFill>
                <a:latin typeface="+mn-lt"/>
                <a:ea typeface="+mn-ea"/>
              </a:defRPr>
            </a:lvl3pPr>
            <a:lvl4pPr marL="1477145" indent="-211021" algn="l" rtl="0" eaLnBrk="1" fontAlgn="base" hangingPunct="1">
              <a:spcBef>
                <a:spcPct val="20000"/>
              </a:spcBef>
              <a:spcAft>
                <a:spcPct val="0"/>
              </a:spcAft>
              <a:buSzPct val="55000"/>
              <a:buFont typeface="Wingdings" pitchFamily="2" charset="2"/>
              <a:buChar char="l"/>
              <a:defRPr kumimoji="1" sz="1846">
                <a:solidFill>
                  <a:srgbClr val="333333"/>
                </a:solidFill>
                <a:latin typeface="+mn-lt"/>
                <a:ea typeface="+mn-ea"/>
              </a:defRPr>
            </a:lvl4pPr>
            <a:lvl5pPr marL="1899186" indent="-211021" algn="l" rtl="0" eaLnBrk="1" fontAlgn="base" hangingPunct="1">
              <a:spcBef>
                <a:spcPct val="20000"/>
              </a:spcBef>
              <a:spcAft>
                <a:spcPct val="0"/>
              </a:spcAft>
              <a:buChar char="»"/>
              <a:defRPr kumimoji="1" sz="1846">
                <a:solidFill>
                  <a:srgbClr val="333333"/>
                </a:solidFill>
                <a:latin typeface="+mn-lt"/>
                <a:ea typeface="+mn-ea"/>
              </a:defRPr>
            </a:lvl5pPr>
            <a:lvl6pPr marL="2321227" indent="-211021" algn="l" rtl="0" eaLnBrk="1" fontAlgn="base" hangingPunct="1">
              <a:spcBef>
                <a:spcPct val="20000"/>
              </a:spcBef>
              <a:spcAft>
                <a:spcPct val="0"/>
              </a:spcAft>
              <a:buChar char="»"/>
              <a:defRPr kumimoji="1" sz="1846">
                <a:solidFill>
                  <a:srgbClr val="333333"/>
                </a:solidFill>
                <a:latin typeface="+mn-lt"/>
                <a:ea typeface="+mn-ea"/>
              </a:defRPr>
            </a:lvl6pPr>
            <a:lvl7pPr marL="2743269" indent="-211021" algn="l" rtl="0" eaLnBrk="1" fontAlgn="base" hangingPunct="1">
              <a:spcBef>
                <a:spcPct val="20000"/>
              </a:spcBef>
              <a:spcAft>
                <a:spcPct val="0"/>
              </a:spcAft>
              <a:buChar char="»"/>
              <a:defRPr kumimoji="1" sz="1846">
                <a:solidFill>
                  <a:srgbClr val="333333"/>
                </a:solidFill>
                <a:latin typeface="+mn-lt"/>
                <a:ea typeface="+mn-ea"/>
              </a:defRPr>
            </a:lvl7pPr>
            <a:lvl8pPr marL="3165310" indent="-211021" algn="l" rtl="0" eaLnBrk="1" fontAlgn="base" hangingPunct="1">
              <a:spcBef>
                <a:spcPct val="20000"/>
              </a:spcBef>
              <a:spcAft>
                <a:spcPct val="0"/>
              </a:spcAft>
              <a:buChar char="»"/>
              <a:defRPr kumimoji="1" sz="1846">
                <a:solidFill>
                  <a:srgbClr val="333333"/>
                </a:solidFill>
                <a:latin typeface="+mn-lt"/>
                <a:ea typeface="+mn-ea"/>
              </a:defRPr>
            </a:lvl8pPr>
            <a:lvl9pPr marL="3587351" indent="-211021" algn="l" rtl="0" eaLnBrk="1" fontAlgn="base" hangingPunct="1">
              <a:spcBef>
                <a:spcPct val="20000"/>
              </a:spcBef>
              <a:spcAft>
                <a:spcPct val="0"/>
              </a:spcAft>
              <a:buChar char="»"/>
              <a:defRPr kumimoji="1" sz="1846">
                <a:solidFill>
                  <a:srgbClr val="333333"/>
                </a:solidFill>
                <a:latin typeface="+mn-lt"/>
                <a:ea typeface="+mn-ea"/>
              </a:defRPr>
            </a:lvl9pPr>
          </a:lstStyle>
          <a:p>
            <a:pPr marL="0" indent="0">
              <a:buFont typeface="Wingdings" pitchFamily="2" charset="2"/>
              <a:buNone/>
            </a:pPr>
            <a:r>
              <a:rPr lang="en-US" altLang="ja-JP" sz="1400" kern="0" dirty="0" smtClean="0"/>
              <a:t>Asset&gt;NCMB</a:t>
            </a:r>
            <a:r>
              <a:rPr lang="ja-JP" altLang="en-US" sz="1400" kern="0" dirty="0" smtClean="0"/>
              <a:t>の「</a:t>
            </a:r>
            <a:r>
              <a:rPr lang="en-US" altLang="ja-JP" sz="1400" kern="0" dirty="0" err="1" smtClean="0"/>
              <a:t>NCMBSettings.cs</a:t>
            </a:r>
            <a:r>
              <a:rPr lang="ja-JP" altLang="en-US" sz="1400" kern="0" dirty="0" smtClean="0"/>
              <a:t>」を</a:t>
            </a:r>
            <a:endParaRPr lang="en-US" altLang="ja-JP" sz="1400" kern="0" dirty="0" smtClean="0"/>
          </a:p>
          <a:p>
            <a:pPr marL="0" indent="0">
              <a:buFont typeface="Wingdings" pitchFamily="2" charset="2"/>
              <a:buNone/>
            </a:pPr>
            <a:r>
              <a:rPr lang="ja-JP" altLang="en-US" sz="1400" kern="0" dirty="0" smtClean="0"/>
              <a:t>「</a:t>
            </a:r>
            <a:r>
              <a:rPr lang="en-US" altLang="ja-JP" sz="1400" kern="0" dirty="0" err="1" smtClean="0"/>
              <a:t>NCMBSettings</a:t>
            </a:r>
            <a:r>
              <a:rPr lang="ja-JP" altLang="en-US" sz="1400" kern="0" dirty="0" smtClean="0"/>
              <a:t>」のゲームオブジェクト</a:t>
            </a:r>
            <a:endParaRPr lang="en-US" altLang="ja-JP" sz="1400" kern="0" dirty="0" smtClean="0"/>
          </a:p>
          <a:p>
            <a:pPr marL="0" indent="0">
              <a:buFont typeface="Wingdings" pitchFamily="2" charset="2"/>
              <a:buNone/>
            </a:pPr>
            <a:r>
              <a:rPr lang="ja-JP" altLang="en-US" sz="1400" kern="0" dirty="0" smtClean="0"/>
              <a:t>にアタッチします</a:t>
            </a:r>
            <a:endParaRPr lang="en-US" altLang="ja-JP" sz="1400" kern="0" dirty="0" smtClean="0"/>
          </a:p>
        </p:txBody>
      </p:sp>
      <p:pic>
        <p:nvPicPr>
          <p:cNvPr id="8" name="Picture 2" descr="C:\Users\fumisato\Documents\ハンズオン\NCMBSettin.PNG"/>
          <p:cNvPicPr>
            <a:picLocks noChangeAspect="1" noChangeArrowheads="1"/>
          </p:cNvPicPr>
          <p:nvPr/>
        </p:nvPicPr>
        <p:blipFill rotWithShape="1">
          <a:blip r:embed="rId3">
            <a:extLst>
              <a:ext uri="{28A0092B-C50C-407E-A947-70E740481C1C}">
                <a14:useLocalDpi xmlns:a14="http://schemas.microsoft.com/office/drawing/2010/main" val="0"/>
              </a:ext>
            </a:extLst>
          </a:blip>
          <a:srcRect r="31885"/>
          <a:stretch/>
        </p:blipFill>
        <p:spPr bwMode="auto">
          <a:xfrm>
            <a:off x="4788024" y="2852936"/>
            <a:ext cx="3923337" cy="2865140"/>
          </a:xfrm>
          <a:prstGeom prst="rect">
            <a:avLst/>
          </a:prstGeom>
          <a:noFill/>
          <a:extLst>
            <a:ext uri="{909E8E84-426E-40DD-AFC4-6F175D3DCCD1}">
              <a14:hiddenFill xmlns:a14="http://schemas.microsoft.com/office/drawing/2010/main">
                <a:solidFill>
                  <a:srgbClr val="FFFFFF"/>
                </a:solidFill>
              </a14:hiddenFill>
            </a:ext>
          </a:extLst>
        </p:spPr>
      </p:pic>
      <p:sp>
        <p:nvSpPr>
          <p:cNvPr id="9" name="円/楕円 8"/>
          <p:cNvSpPr/>
          <p:nvPr/>
        </p:nvSpPr>
        <p:spPr>
          <a:xfrm>
            <a:off x="6583859" y="4729752"/>
            <a:ext cx="464318" cy="5086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9" idx="1"/>
          </p:cNvCxnSpPr>
          <p:nvPr/>
        </p:nvCxnSpPr>
        <p:spPr>
          <a:xfrm flipH="1" flipV="1">
            <a:off x="5175969" y="3937664"/>
            <a:ext cx="1475888" cy="8665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auto">
          <a:xfrm>
            <a:off x="4817532" y="3937664"/>
            <a:ext cx="430445" cy="0"/>
          </a:xfrm>
          <a:prstGeom prst="line">
            <a:avLst/>
          </a:prstGeom>
          <a:solidFill>
            <a:schemeClr val="bg1"/>
          </a:solidFill>
          <a:ln w="63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5621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キーの設定 </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323067" y="931469"/>
            <a:ext cx="8229600" cy="359817"/>
          </a:xfrm>
        </p:spPr>
        <p:txBody>
          <a:bodyPr/>
          <a:lstStyle/>
          <a:p>
            <a:pPr marL="0" indent="0">
              <a:buNone/>
            </a:pPr>
            <a:r>
              <a:rPr kumimoji="1" lang="ja-JP" altLang="en-US" sz="1400" dirty="0" smtClean="0"/>
              <a:t>まず、</a:t>
            </a:r>
            <a:r>
              <a:rPr kumimoji="1" lang="en-US" altLang="ja-JP" sz="1400" dirty="0" err="1" smtClean="0"/>
              <a:t>mBaaS</a:t>
            </a:r>
            <a:r>
              <a:rPr kumimoji="1" lang="ja-JP" altLang="en-US" sz="1400" dirty="0" smtClean="0"/>
              <a:t>のアプリ作成で管理画面を開いた方にキーの見方をご案内します</a:t>
            </a:r>
            <a:endParaRPr kumimoji="1" lang="ja-JP" altLang="en-US" sz="1400" dirty="0"/>
          </a:p>
        </p:txBody>
      </p:sp>
      <p:pic>
        <p:nvPicPr>
          <p:cNvPr id="4" name="図 3"/>
          <p:cNvPicPr>
            <a:picLocks noChangeAspect="1"/>
          </p:cNvPicPr>
          <p:nvPr/>
        </p:nvPicPr>
        <p:blipFill>
          <a:blip r:embed="rId2"/>
          <a:stretch>
            <a:fillRect/>
          </a:stretch>
        </p:blipFill>
        <p:spPr>
          <a:xfrm>
            <a:off x="106580" y="1226117"/>
            <a:ext cx="4968744" cy="3355011"/>
          </a:xfrm>
          <a:prstGeom prst="rect">
            <a:avLst/>
          </a:prstGeom>
          <a:ln>
            <a:noFill/>
          </a:ln>
          <a:effectLst>
            <a:outerShdw blurRad="292100" dist="139700" dir="2700000" algn="tl" rotWithShape="0">
              <a:srgbClr val="333333">
                <a:alpha val="65000"/>
              </a:srgbClr>
            </a:outerShdw>
          </a:effectLst>
        </p:spPr>
      </p:pic>
      <p:sp>
        <p:nvSpPr>
          <p:cNvPr id="5" name="円/楕円 4"/>
          <p:cNvSpPr/>
          <p:nvPr/>
        </p:nvSpPr>
        <p:spPr bwMode="auto">
          <a:xfrm>
            <a:off x="106581" y="3551889"/>
            <a:ext cx="432972" cy="360040"/>
          </a:xfrm>
          <a:prstGeom prst="ellipse">
            <a:avLst/>
          </a:prstGeom>
          <a:noFill/>
          <a:ln w="381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pic>
        <p:nvPicPr>
          <p:cNvPr id="7" name="図 6"/>
          <p:cNvPicPr>
            <a:picLocks noChangeAspect="1"/>
          </p:cNvPicPr>
          <p:nvPr/>
        </p:nvPicPr>
        <p:blipFill>
          <a:blip r:embed="rId3"/>
          <a:stretch>
            <a:fillRect/>
          </a:stretch>
        </p:blipFill>
        <p:spPr>
          <a:xfrm>
            <a:off x="3574842" y="3212976"/>
            <a:ext cx="4824117" cy="3355200"/>
          </a:xfrm>
          <a:prstGeom prst="rect">
            <a:avLst/>
          </a:prstGeom>
        </p:spPr>
      </p:pic>
      <p:sp>
        <p:nvSpPr>
          <p:cNvPr id="8" name="正方形/長方形 7"/>
          <p:cNvSpPr/>
          <p:nvPr/>
        </p:nvSpPr>
        <p:spPr bwMode="auto">
          <a:xfrm>
            <a:off x="4716016" y="5594096"/>
            <a:ext cx="3046557" cy="787232"/>
          </a:xfrm>
          <a:prstGeom prst="rect">
            <a:avLst/>
          </a:prstGeom>
          <a:noFill/>
          <a:ln w="38100" cap="flat" cmpd="sng" algn="ctr">
            <a:solidFill>
              <a:srgbClr val="92D050"/>
            </a:solidFill>
            <a:prstDash val="solid"/>
            <a:round/>
            <a:headEnd type="none" w="med" len="med"/>
            <a:tailEnd type="none" w="med" len="med"/>
          </a:ln>
          <a:effectLst/>
          <a:ex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latin typeface="HGP創英角ｺﾞｼｯｸUB" pitchFamily="50" charset="-128"/>
              <a:ea typeface="HGP創英角ｺﾞｼｯｸUB" pitchFamily="50" charset="-128"/>
            </a:endParaRPr>
          </a:p>
        </p:txBody>
      </p:sp>
      <p:sp>
        <p:nvSpPr>
          <p:cNvPr id="10" name="下矢印 9"/>
          <p:cNvSpPr/>
          <p:nvPr/>
        </p:nvSpPr>
        <p:spPr bwMode="auto">
          <a:xfrm rot="16200000">
            <a:off x="2801567" y="3301310"/>
            <a:ext cx="755384" cy="578716"/>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dirty="0">
              <a:solidFill>
                <a:schemeClr val="tx1"/>
              </a:solidFill>
              <a:latin typeface="HGP創英角ｺﾞｼｯｸUB" pitchFamily="50" charset="-128"/>
              <a:ea typeface="HGP創英角ｺﾞｼｯｸUB" pitchFamily="50" charset="-128"/>
            </a:endParaRPr>
          </a:p>
        </p:txBody>
      </p:sp>
      <p:sp>
        <p:nvSpPr>
          <p:cNvPr id="11" name="角丸四角形吹き出し 10"/>
          <p:cNvSpPr/>
          <p:nvPr/>
        </p:nvSpPr>
        <p:spPr bwMode="auto">
          <a:xfrm>
            <a:off x="526133" y="3092113"/>
            <a:ext cx="1944216" cy="492596"/>
          </a:xfrm>
          <a:prstGeom prst="wedgeRoundRectCallout">
            <a:avLst>
              <a:gd name="adj1" fmla="val -40660"/>
              <a:gd name="adj2" fmla="val 70310"/>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dirty="0">
                <a:latin typeface="+mn-ea"/>
              </a:rPr>
              <a:t>アプリ設定をクリック</a:t>
            </a:r>
            <a:endParaRPr lang="en-US" altLang="ja-JP" sz="1400" dirty="0">
              <a:latin typeface="+mn-ea"/>
            </a:endParaRPr>
          </a:p>
        </p:txBody>
      </p:sp>
      <p:sp>
        <p:nvSpPr>
          <p:cNvPr id="12" name="角丸四角形吹き出し 11"/>
          <p:cNvSpPr/>
          <p:nvPr/>
        </p:nvSpPr>
        <p:spPr bwMode="auto">
          <a:xfrm>
            <a:off x="7020272" y="5085184"/>
            <a:ext cx="1656184" cy="348642"/>
          </a:xfrm>
          <a:prstGeom prst="wedgeRoundRectCallout">
            <a:avLst>
              <a:gd name="adj1" fmla="val -35641"/>
              <a:gd name="adj2" fmla="val 77463"/>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dirty="0">
                <a:latin typeface="+mn-ea"/>
              </a:rPr>
              <a:t>ここにあります</a:t>
            </a:r>
            <a:endParaRPr lang="ja-JP" altLang="en-US" sz="1400" b="1" dirty="0">
              <a:latin typeface="+mn-ea"/>
            </a:endParaRPr>
          </a:p>
        </p:txBody>
      </p:sp>
    </p:spTree>
    <p:extLst>
      <p:ext uri="{BB962C8B-B14F-4D97-AF65-F5344CB8AC3E}">
        <p14:creationId xmlns:p14="http://schemas.microsoft.com/office/powerpoint/2010/main" val="113357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キーの設定 </a:t>
            </a:r>
            <a:r>
              <a:rPr lang="en-US" altLang="ja-JP" dirty="0"/>
              <a:t>2</a:t>
            </a:r>
            <a:r>
              <a:rPr kumimoji="1" lang="en-US" altLang="ja-JP" dirty="0" smtClean="0"/>
              <a:t>/2</a:t>
            </a:r>
            <a:endParaRPr kumimoji="1" lang="ja-JP" altLang="en-US" dirty="0"/>
          </a:p>
        </p:txBody>
      </p:sp>
      <p:pic>
        <p:nvPicPr>
          <p:cNvPr id="12" name="Picture 4" descr="キーをコピーす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010" y="3351922"/>
            <a:ext cx="5713809" cy="2673278"/>
          </a:xfrm>
          <a:prstGeom prst="rect">
            <a:avLst/>
          </a:prstGeom>
          <a:noFill/>
          <a:extLst>
            <a:ext uri="{909E8E84-426E-40DD-AFC4-6F175D3DCCD1}">
              <a14:hiddenFill xmlns:a14="http://schemas.microsoft.com/office/drawing/2010/main">
                <a:solidFill>
                  <a:srgbClr val="FFFFFF"/>
                </a:solidFill>
              </a14:hiddenFill>
            </a:ext>
          </a:extLst>
        </p:spPr>
      </p:pic>
      <p:sp>
        <p:nvSpPr>
          <p:cNvPr id="13" name="コンテンツ プレースホルダー 2"/>
          <p:cNvSpPr>
            <a:spLocks noGrp="1"/>
          </p:cNvSpPr>
          <p:nvPr>
            <p:ph idx="1"/>
          </p:nvPr>
        </p:nvSpPr>
        <p:spPr>
          <a:xfrm>
            <a:off x="734888" y="836712"/>
            <a:ext cx="8229600" cy="1008112"/>
          </a:xfrm>
        </p:spPr>
        <p:txBody>
          <a:bodyPr>
            <a:normAutofit/>
          </a:bodyPr>
          <a:lstStyle/>
          <a:p>
            <a:pPr marL="0" indent="0">
              <a:buNone/>
            </a:pPr>
            <a:r>
              <a:rPr lang="en-US" altLang="ja-JP" sz="1400" dirty="0" smtClean="0"/>
              <a:t>Unity</a:t>
            </a:r>
            <a:r>
              <a:rPr lang="ja-JP" altLang="en-US" sz="1400" dirty="0" smtClean="0"/>
              <a:t>の</a:t>
            </a:r>
            <a:r>
              <a:rPr lang="en-US" altLang="ja-JP" sz="1400" dirty="0" smtClean="0"/>
              <a:t>Hierarchy</a:t>
            </a:r>
            <a:r>
              <a:rPr lang="ja-JP" altLang="en-US" sz="1400" dirty="0"/>
              <a:t>配下</a:t>
            </a:r>
            <a:r>
              <a:rPr lang="ja-JP" altLang="en-US" sz="1400" dirty="0" smtClean="0"/>
              <a:t>にある</a:t>
            </a:r>
            <a:r>
              <a:rPr lang="en-US" altLang="ja-JP" sz="1400" dirty="0" err="1" smtClean="0"/>
              <a:t>NCMBSettings</a:t>
            </a:r>
            <a:r>
              <a:rPr lang="ja-JP" altLang="en-US" sz="1400" dirty="0" smtClean="0"/>
              <a:t>をクリックしそのインスペクター部分に</a:t>
            </a:r>
            <a:endParaRPr lang="en-US" altLang="ja-JP" sz="1400" dirty="0" smtClean="0"/>
          </a:p>
          <a:p>
            <a:pPr marL="0" indent="0">
              <a:buNone/>
            </a:pPr>
            <a:r>
              <a:rPr lang="ja-JP" altLang="en-US" sz="1400" dirty="0" smtClean="0"/>
              <a:t>アプリケーションキー、クライアントキーを設定します</a:t>
            </a:r>
            <a:endParaRPr kumimoji="1" lang="en-US" altLang="ja-JP" sz="1400" dirty="0" smtClean="0"/>
          </a:p>
        </p:txBody>
      </p:sp>
      <p:pic>
        <p:nvPicPr>
          <p:cNvPr id="14" name="Picture 2" descr="各種キーを入力す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3962400" cy="3295651"/>
          </a:xfrm>
          <a:prstGeom prst="rect">
            <a:avLst/>
          </a:prstGeom>
          <a:noFill/>
          <a:extLst>
            <a:ext uri="{909E8E84-426E-40DD-AFC4-6F175D3DCCD1}">
              <a14:hiddenFill xmlns:a14="http://schemas.microsoft.com/office/drawing/2010/main">
                <a:solidFill>
                  <a:srgbClr val="FFFFFF"/>
                </a:solidFill>
              </a14:hiddenFill>
            </a:ext>
          </a:extLst>
        </p:spPr>
      </p:pic>
      <p:sp>
        <p:nvSpPr>
          <p:cNvPr id="15" name="円/楕円 14"/>
          <p:cNvSpPr/>
          <p:nvPr/>
        </p:nvSpPr>
        <p:spPr>
          <a:xfrm>
            <a:off x="3721671" y="5190171"/>
            <a:ext cx="4392488" cy="1008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2124708" y="3102746"/>
            <a:ext cx="2665276" cy="415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H="1" flipV="1">
            <a:off x="3493840" y="3518362"/>
            <a:ext cx="2016224" cy="1671809"/>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角丸四角形吹き出し 8"/>
          <p:cNvSpPr/>
          <p:nvPr/>
        </p:nvSpPr>
        <p:spPr bwMode="auto">
          <a:xfrm>
            <a:off x="4363811" y="3527636"/>
            <a:ext cx="2626134" cy="535223"/>
          </a:xfrm>
          <a:prstGeom prst="wedgeRoundRectCallout">
            <a:avLst>
              <a:gd name="adj1" fmla="val -40706"/>
              <a:gd name="adj2" fmla="val 102313"/>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dirty="0" smtClean="0">
                <a:latin typeface="+mn-ea"/>
              </a:rPr>
              <a:t>コピー＆ペーストで</a:t>
            </a:r>
            <a:endParaRPr lang="en-US" altLang="ja-JP" sz="1400" dirty="0" smtClean="0">
              <a:latin typeface="+mn-ea"/>
            </a:endParaRPr>
          </a:p>
          <a:p>
            <a:pPr algn="ctr" defTabSz="844083" fontAlgn="base">
              <a:spcBef>
                <a:spcPct val="0"/>
              </a:spcBef>
              <a:spcAft>
                <a:spcPct val="0"/>
              </a:spcAft>
            </a:pPr>
            <a:r>
              <a:rPr lang="ja-JP" altLang="en-US" sz="1400" dirty="0" smtClean="0">
                <a:latin typeface="+mn-ea"/>
              </a:rPr>
              <a:t>貼り付けて設定が行えます</a:t>
            </a:r>
            <a:endParaRPr lang="ja-JP" altLang="en-US" sz="1400" dirty="0">
              <a:latin typeface="+mn-ea"/>
            </a:endParaRPr>
          </a:p>
        </p:txBody>
      </p:sp>
    </p:spTree>
    <p:extLst>
      <p:ext uri="{BB962C8B-B14F-4D97-AF65-F5344CB8AC3E}">
        <p14:creationId xmlns:p14="http://schemas.microsoft.com/office/powerpoint/2010/main" val="3449473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ごあいさつ</a:t>
            </a:r>
            <a:endParaRPr kumimoji="1" lang="en-US" altLang="ja-JP" dirty="0" smtClean="0"/>
          </a:p>
          <a:p>
            <a:r>
              <a:rPr lang="en-US" altLang="ja-JP" sz="3200" dirty="0" err="1">
                <a:latin typeface="+mn-ea"/>
              </a:rPr>
              <a:t>mBaaS</a:t>
            </a:r>
            <a:r>
              <a:rPr kumimoji="1" lang="ja-JP" altLang="en-US" dirty="0" smtClean="0"/>
              <a:t>について</a:t>
            </a:r>
            <a:endParaRPr kumimoji="1" lang="en-US" altLang="ja-JP" dirty="0" smtClean="0"/>
          </a:p>
          <a:p>
            <a:r>
              <a:rPr lang="ja-JP" altLang="en-US" sz="3200" dirty="0">
                <a:latin typeface="+mn-ea"/>
              </a:rPr>
              <a:t>ハンズオン</a:t>
            </a:r>
            <a:r>
              <a:rPr kumimoji="1" lang="ja-JP" altLang="en-US" dirty="0" smtClean="0"/>
              <a:t>について</a:t>
            </a:r>
            <a:endParaRPr kumimoji="1" lang="en-US" altLang="ja-JP" dirty="0" smtClean="0"/>
          </a:p>
          <a:p>
            <a:r>
              <a:rPr kumimoji="1" lang="ja-JP" altLang="en-US" dirty="0" smtClean="0"/>
              <a:t>事前準備</a:t>
            </a:r>
            <a:endParaRPr kumimoji="1" lang="en-US" altLang="ja-JP" dirty="0" smtClean="0"/>
          </a:p>
          <a:p>
            <a:r>
              <a:rPr kumimoji="1" lang="en-US" altLang="ja-JP" dirty="0" err="1" smtClean="0"/>
              <a:t>mBaaS</a:t>
            </a:r>
            <a:r>
              <a:rPr kumimoji="1" lang="ja-JP" altLang="en-US" dirty="0" err="1" smtClean="0"/>
              <a:t>への</a:t>
            </a:r>
            <a:r>
              <a:rPr kumimoji="1" lang="ja-JP" altLang="en-US" dirty="0" smtClean="0"/>
              <a:t>認証の準備</a:t>
            </a:r>
            <a:endParaRPr kumimoji="1" lang="en-US" altLang="ja-JP" dirty="0" smtClean="0"/>
          </a:p>
          <a:p>
            <a:r>
              <a:rPr lang="ja-JP" altLang="en-US" dirty="0" smtClean="0"/>
              <a:t>データ更新実装</a:t>
            </a:r>
            <a:endParaRPr lang="en-US" altLang="ja-JP" dirty="0" smtClean="0"/>
          </a:p>
          <a:p>
            <a:r>
              <a:rPr kumimoji="1" lang="ja-JP" altLang="en-US" dirty="0" smtClean="0"/>
              <a:t>ランキング実装</a:t>
            </a:r>
            <a:endParaRPr kumimoji="1" lang="en-US" altLang="ja-JP" dirty="0" smtClean="0"/>
          </a:p>
          <a:p>
            <a:r>
              <a:rPr lang="ja-JP" altLang="en-US" dirty="0" smtClean="0"/>
              <a:t>まと</a:t>
            </a:r>
            <a:r>
              <a:rPr lang="ja-JP" altLang="en-US" dirty="0"/>
              <a:t>め</a:t>
            </a:r>
            <a:endParaRPr kumimoji="1" lang="ja-JP" altLang="en-US" dirty="0"/>
          </a:p>
        </p:txBody>
      </p:sp>
    </p:spTree>
    <p:extLst>
      <p:ext uri="{BB962C8B-B14F-4D97-AF65-F5344CB8AC3E}">
        <p14:creationId xmlns:p14="http://schemas.microsoft.com/office/powerpoint/2010/main" val="3660373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体験会の流れ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856451"/>
            <a:ext cx="4392488" cy="523220"/>
          </a:xfrm>
          <a:prstGeom prst="rect">
            <a:avLst/>
          </a:prstGeom>
          <a:noFill/>
        </p:spPr>
        <p:txBody>
          <a:bodyPr wrap="square" rtlCol="0">
            <a:spAutoFit/>
          </a:bodyPr>
          <a:lstStyle/>
          <a:p>
            <a:r>
              <a:rPr lang="en-US" altLang="ja-JP" sz="1400" dirty="0" err="1"/>
              <a:t>mBaaS</a:t>
            </a:r>
            <a:r>
              <a:rPr lang="ja-JP" altLang="en-US" sz="1400" dirty="0" err="1"/>
              <a:t>への</a:t>
            </a:r>
            <a:r>
              <a:rPr lang="ja-JP" altLang="en-US" sz="1400" dirty="0"/>
              <a:t>認証の準備が</a:t>
            </a:r>
            <a:r>
              <a:rPr lang="ja-JP" altLang="en-US" sz="1400" dirty="0" smtClean="0"/>
              <a:t>終わりましたのでいよいよ</a:t>
            </a:r>
            <a:r>
              <a:rPr lang="en-US" altLang="ja-JP" sz="1400" dirty="0" err="1" smtClean="0"/>
              <a:t>mBaaS</a:t>
            </a:r>
            <a:r>
              <a:rPr lang="ja-JP" altLang="en-US" sz="1400" dirty="0" smtClean="0"/>
              <a:t>の</a:t>
            </a:r>
            <a:r>
              <a:rPr lang="en-US" altLang="ja-JP" sz="1400" dirty="0" smtClean="0"/>
              <a:t>SDK</a:t>
            </a:r>
            <a:r>
              <a:rPr lang="ja-JP" altLang="en-US" sz="1400" dirty="0" smtClean="0"/>
              <a:t>を本格的に利用する段階に移ります</a:t>
            </a:r>
            <a:endParaRPr kumimoji="1" lang="ja-JP" altLang="en-US" sz="1400" dirty="0"/>
          </a:p>
        </p:txBody>
      </p:sp>
      <p:sp>
        <p:nvSpPr>
          <p:cNvPr id="13" name="角丸四角形吹き出し 12"/>
          <p:cNvSpPr/>
          <p:nvPr/>
        </p:nvSpPr>
        <p:spPr bwMode="auto">
          <a:xfrm>
            <a:off x="4572000" y="1556792"/>
            <a:ext cx="4464496" cy="4968552"/>
          </a:xfrm>
          <a:prstGeom prst="wedgeRoundRectCallout">
            <a:avLst>
              <a:gd name="adj1" fmla="val -60159"/>
              <a:gd name="adj2" fmla="val -472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4860032" y="1735655"/>
            <a:ext cx="2592288" cy="188031"/>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データ更新</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実装</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err="1" smtClean="0">
                <a:latin typeface="Meiryo UI" panose="020B0604030504040204" pitchFamily="50" charset="-128"/>
                <a:ea typeface="Meiryo UI" panose="020B0604030504040204" pitchFamily="50" charset="-128"/>
                <a:cs typeface="Meiryo UI" panose="020B0604030504040204" pitchFamily="50" charset="-128"/>
              </a:rPr>
              <a:t>にて</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32040" y="219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ロジックの実装</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bwMode="auto">
          <a:xfrm>
            <a:off x="4932040" y="463735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UI</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との紐付け</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bwMode="auto">
          <a:xfrm>
            <a:off x="4932040" y="5859320"/>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動作確認</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8" idx="0"/>
          </p:cNvCxnSpPr>
          <p:nvPr/>
        </p:nvCxnSpPr>
        <p:spPr bwMode="auto">
          <a:xfrm>
            <a:off x="6732040" y="2643423"/>
            <a:ext cx="0" cy="77196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p:cNvCxnSpPr>
            <a:stCxn id="16" idx="2"/>
            <a:endCxn id="17" idx="0"/>
          </p:cNvCxnSpPr>
          <p:nvPr/>
        </p:nvCxnSpPr>
        <p:spPr bwMode="auto">
          <a:xfrm>
            <a:off x="6732040" y="5087355"/>
            <a:ext cx="0" cy="771965"/>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角丸四角形 17"/>
          <p:cNvSpPr/>
          <p:nvPr/>
        </p:nvSpPr>
        <p:spPr bwMode="auto">
          <a:xfrm>
            <a:off x="4932040" y="3415389"/>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ロジックのアタッチ</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p:cNvCxnSpPr>
            <a:stCxn id="18" idx="2"/>
            <a:endCxn id="16" idx="0"/>
          </p:cNvCxnSpPr>
          <p:nvPr/>
        </p:nvCxnSpPr>
        <p:spPr bwMode="auto">
          <a:xfrm>
            <a:off x="6732040" y="3865389"/>
            <a:ext cx="0" cy="77196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1068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624"/>
            <a:ext cx="8229600" cy="648072"/>
          </a:xfrm>
        </p:spPr>
        <p:txBody>
          <a:bodyPr/>
          <a:lstStyle/>
          <a:p>
            <a:r>
              <a:rPr lang="ja-JP" altLang="en-US" dirty="0" smtClean="0">
                <a:latin typeface="+mn-ea"/>
                <a:ea typeface="+mn-ea"/>
              </a:rPr>
              <a:t>ロジック</a:t>
            </a:r>
            <a:r>
              <a:rPr lang="ja-JP" altLang="en-US" dirty="0">
                <a:latin typeface="+mn-ea"/>
                <a:ea typeface="+mn-ea"/>
              </a:rPr>
              <a:t>の実装</a:t>
            </a:r>
            <a:endParaRPr kumimoji="1" lang="ja-JP" altLang="en-US" dirty="0">
              <a:latin typeface="+mn-ea"/>
              <a:ea typeface="+mn-ea"/>
            </a:endParaRPr>
          </a:p>
        </p:txBody>
      </p:sp>
      <p:sp>
        <p:nvSpPr>
          <p:cNvPr id="12" name="正方形/長方形 11"/>
          <p:cNvSpPr/>
          <p:nvPr/>
        </p:nvSpPr>
        <p:spPr>
          <a:xfrm>
            <a:off x="627157" y="2012062"/>
            <a:ext cx="7689259" cy="4154984"/>
          </a:xfrm>
          <a:prstGeom prst="rect">
            <a:avLst/>
          </a:prstGeom>
        </p:spPr>
        <p:txBody>
          <a:bodyPr wrap="square">
            <a:spAutoFit/>
          </a:bodyPr>
          <a:lstStyle/>
          <a:p>
            <a:r>
              <a:rPr lang="en-US" altLang="ja-JP" dirty="0">
                <a:solidFill>
                  <a:prstClr val="black"/>
                </a:solidFill>
                <a:latin typeface="Calibri"/>
                <a:ea typeface="ＭＳ Ｐゴシック" panose="020B0600070205080204" pitchFamily="50" charset="-128"/>
              </a:rPr>
              <a:t>using </a:t>
            </a:r>
            <a:r>
              <a:rPr lang="en-US" altLang="ja-JP" dirty="0" err="1">
                <a:solidFill>
                  <a:prstClr val="black"/>
                </a:solidFill>
                <a:latin typeface="Calibri"/>
                <a:ea typeface="ＭＳ Ｐゴシック" panose="020B0600070205080204" pitchFamily="50" charset="-128"/>
              </a:rPr>
              <a:t>UnityEngine</a:t>
            </a:r>
            <a:r>
              <a:rPr lang="en-US" altLang="ja-JP" dirty="0">
                <a:solidFill>
                  <a:prstClr val="black"/>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using </a:t>
            </a:r>
            <a:r>
              <a:rPr lang="en-US" altLang="ja-JP" dirty="0" err="1">
                <a:solidFill>
                  <a:prstClr val="black"/>
                </a:solidFill>
                <a:latin typeface="Calibri"/>
                <a:ea typeface="ＭＳ Ｐゴシック" panose="020B0600070205080204" pitchFamily="50" charset="-128"/>
              </a:rPr>
              <a:t>System.Collections</a:t>
            </a:r>
            <a:r>
              <a:rPr lang="en-US" altLang="ja-JP" dirty="0">
                <a:solidFill>
                  <a:prstClr val="black"/>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using NCMB</a:t>
            </a:r>
            <a:r>
              <a:rPr lang="en-US" altLang="ja-JP" dirty="0" smtClean="0">
                <a:solidFill>
                  <a:prstClr val="black"/>
                </a:solidFill>
                <a:latin typeface="Calibri"/>
                <a:ea typeface="ＭＳ Ｐゴシック" panose="020B0600070205080204" pitchFamily="50" charset="-128"/>
              </a:rPr>
              <a:t>;</a:t>
            </a:r>
          </a:p>
          <a:p>
            <a:r>
              <a:rPr lang="ja-JP" altLang="en-US" sz="800" dirty="0" smtClean="0">
                <a:solidFill>
                  <a:prstClr val="black"/>
                </a:solidFill>
                <a:latin typeface="Calibri"/>
                <a:ea typeface="ＭＳ Ｐゴシック" panose="020B0600070205080204" pitchFamily="50" charset="-128"/>
              </a:rPr>
              <a:t>・</a:t>
            </a:r>
            <a:endParaRPr lang="en-US" altLang="ja-JP" sz="800" dirty="0" smtClean="0">
              <a:solidFill>
                <a:prstClr val="black"/>
              </a:solidFill>
              <a:latin typeface="Calibri"/>
              <a:ea typeface="ＭＳ Ｐゴシック" panose="020B0600070205080204" pitchFamily="50" charset="-128"/>
            </a:endParaRPr>
          </a:p>
          <a:p>
            <a:r>
              <a:rPr lang="ja-JP" altLang="en-US" sz="800" dirty="0" smtClean="0">
                <a:solidFill>
                  <a:prstClr val="black"/>
                </a:solidFill>
                <a:latin typeface="Calibri"/>
                <a:ea typeface="ＭＳ Ｐゴシック" panose="020B0600070205080204" pitchFamily="50" charset="-128"/>
              </a:rPr>
              <a:t>・</a:t>
            </a:r>
            <a:r>
              <a:rPr lang="en-US" altLang="ja-JP" sz="1400" dirty="0" smtClean="0">
                <a:solidFill>
                  <a:prstClr val="black"/>
                </a:solidFill>
                <a:latin typeface="Calibri"/>
                <a:ea typeface="ＭＳ Ｐゴシック" panose="020B0600070205080204" pitchFamily="50" charset="-128"/>
              </a:rPr>
              <a:t>(</a:t>
            </a:r>
            <a:r>
              <a:rPr lang="ja-JP" altLang="en-US" sz="1400" dirty="0" smtClean="0">
                <a:solidFill>
                  <a:prstClr val="black"/>
                </a:solidFill>
                <a:latin typeface="Calibri"/>
                <a:ea typeface="ＭＳ Ｐゴシック" panose="020B0600070205080204" pitchFamily="50" charset="-128"/>
              </a:rPr>
              <a:t>省略</a:t>
            </a:r>
            <a:r>
              <a:rPr lang="en-US" altLang="ja-JP" sz="1400" dirty="0" smtClean="0">
                <a:solidFill>
                  <a:prstClr val="black"/>
                </a:solidFill>
                <a:latin typeface="Calibri"/>
                <a:ea typeface="ＭＳ Ｐゴシック" panose="020B0600070205080204" pitchFamily="50" charset="-128"/>
              </a:rPr>
              <a:t>)</a:t>
            </a:r>
            <a:endParaRPr lang="en-US" altLang="ja-JP" sz="800" dirty="0" smtClean="0">
              <a:solidFill>
                <a:prstClr val="black"/>
              </a:solidFill>
              <a:latin typeface="Calibri"/>
              <a:ea typeface="ＭＳ Ｐゴシック" panose="020B0600070205080204" pitchFamily="50" charset="-128"/>
            </a:endParaRPr>
          </a:p>
          <a:p>
            <a:r>
              <a:rPr lang="ja-JP" altLang="en-US" sz="800" dirty="0">
                <a:solidFill>
                  <a:prstClr val="black"/>
                </a:solidFill>
                <a:latin typeface="Calibri"/>
                <a:ea typeface="ＭＳ Ｐゴシック" panose="020B0600070205080204" pitchFamily="50" charset="-128"/>
              </a:rPr>
              <a:t>・</a:t>
            </a:r>
            <a:endParaRPr lang="en-US" altLang="ja-JP" sz="800" dirty="0">
              <a:solidFill>
                <a:prstClr val="black"/>
              </a:solidFill>
              <a:latin typeface="Calibri"/>
              <a:ea typeface="ＭＳ Ｐゴシック" panose="020B0600070205080204" pitchFamily="50" charset="-128"/>
            </a:endParaRPr>
          </a:p>
          <a:p>
            <a:r>
              <a:rPr lang="en-US" altLang="ja-JP" dirty="0" smtClean="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Goal</a:t>
            </a:r>
            <a:r>
              <a:rPr lang="ja-JP" altLang="en-US" dirty="0">
                <a:solidFill>
                  <a:prstClr val="black"/>
                </a:solidFill>
                <a:latin typeface="Calibri"/>
                <a:ea typeface="ＭＳ Ｐゴシック" panose="020B0600070205080204" pitchFamily="50" charset="-128"/>
              </a:rPr>
              <a:t>到着が検知されたとき</a:t>
            </a:r>
          </a:p>
          <a:p>
            <a:r>
              <a:rPr lang="en-US" altLang="ja-JP" dirty="0" smtClean="0">
                <a:solidFill>
                  <a:prstClr val="black"/>
                </a:solidFill>
                <a:latin typeface="Calibri"/>
                <a:ea typeface="ＭＳ Ｐゴシック" panose="020B0600070205080204" pitchFamily="50" charset="-128"/>
              </a:rPr>
              <a:t>void </a:t>
            </a:r>
            <a:r>
              <a:rPr lang="en-US" altLang="ja-JP" dirty="0" err="1">
                <a:solidFill>
                  <a:prstClr val="black"/>
                </a:solidFill>
                <a:latin typeface="Calibri"/>
                <a:ea typeface="ＭＳ Ｐゴシック" panose="020B0600070205080204" pitchFamily="50" charset="-128"/>
              </a:rPr>
              <a:t>OnGoal</a:t>
            </a:r>
            <a:r>
              <a:rPr lang="en-US" altLang="ja-JP" dirty="0">
                <a:solidFill>
                  <a:prstClr val="black"/>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goal </a:t>
            </a:r>
            <a:r>
              <a:rPr lang="en-US" altLang="ja-JP" dirty="0">
                <a:solidFill>
                  <a:prstClr val="black"/>
                </a:solidFill>
                <a:latin typeface="Calibri"/>
                <a:ea typeface="ＭＳ Ｐゴシック" panose="020B0600070205080204" pitchFamily="50" charset="-128"/>
              </a:rPr>
              <a:t>= true</a:t>
            </a:r>
            <a:r>
              <a:rPr lang="en-US" altLang="ja-JP" dirty="0" smtClean="0">
                <a:solidFill>
                  <a:prstClr val="black"/>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クラスの指定</a:t>
            </a:r>
            <a:endParaRPr lang="en-US" altLang="ja-JP" dirty="0">
              <a:solidFill>
                <a:prstClr val="black"/>
              </a:solidFill>
              <a:latin typeface="Calibri"/>
              <a:ea typeface="ＭＳ Ｐゴシック" panose="020B0600070205080204" pitchFamily="50" charset="-128"/>
            </a:endParaRPr>
          </a:p>
          <a:p>
            <a:r>
              <a:rPr lang="en-US" altLang="ja-JP" dirty="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NCMBObject</a:t>
            </a:r>
            <a:r>
              <a:rPr lang="en-US" altLang="ja-JP" dirty="0" smtClean="0">
                <a:solidFill>
                  <a:prstClr val="black"/>
                </a:solidFill>
                <a:latin typeface="Calibri"/>
                <a:ea typeface="ＭＳ Ｐゴシック" panose="020B0600070205080204" pitchFamily="50" charset="-128"/>
              </a:rPr>
              <a:t> </a:t>
            </a:r>
            <a:r>
              <a:rPr lang="en-US" altLang="ja-JP" dirty="0" err="1">
                <a:solidFill>
                  <a:prstClr val="black"/>
                </a:solidFill>
                <a:latin typeface="Calibri"/>
                <a:ea typeface="ＭＳ Ｐゴシック" panose="020B0600070205080204" pitchFamily="50" charset="-128"/>
              </a:rPr>
              <a:t>timeClass</a:t>
            </a:r>
            <a:r>
              <a:rPr lang="en-US" altLang="ja-JP" dirty="0">
                <a:solidFill>
                  <a:prstClr val="black"/>
                </a:solidFill>
                <a:latin typeface="Calibri"/>
                <a:ea typeface="ＭＳ Ｐゴシック" panose="020B0600070205080204" pitchFamily="50" charset="-128"/>
              </a:rPr>
              <a:t> = new </a:t>
            </a:r>
            <a:r>
              <a:rPr lang="en-US" altLang="ja-JP" dirty="0" err="1">
                <a:solidFill>
                  <a:prstClr val="black"/>
                </a:solidFill>
                <a:latin typeface="Calibri"/>
                <a:ea typeface="ＭＳ Ｐゴシック" panose="020B0600070205080204" pitchFamily="50" charset="-128"/>
              </a:rPr>
              <a:t>NCMBObject</a:t>
            </a:r>
            <a:r>
              <a:rPr lang="en-US" altLang="ja-JP" dirty="0">
                <a:solidFill>
                  <a:prstClr val="black"/>
                </a:solidFill>
                <a:latin typeface="Calibri"/>
                <a:ea typeface="ＭＳ Ｐゴシック" panose="020B0600070205080204" pitchFamily="50" charset="-128"/>
              </a:rPr>
              <a:t>("Time");</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カラムと挿入するデータの指定</a:t>
            </a:r>
            <a:endParaRPr lang="en-US" altLang="ja-JP" dirty="0" smtClean="0">
              <a:solidFill>
                <a:prstClr val="black"/>
              </a:solidFill>
              <a:latin typeface="Calibri"/>
              <a:ea typeface="ＭＳ Ｐゴシック" panose="020B0600070205080204" pitchFamily="50" charset="-128"/>
            </a:endParaRPr>
          </a:p>
          <a:p>
            <a:r>
              <a:rPr lang="ja-JP" altLang="en-US" dirty="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timeClass</a:t>
            </a:r>
            <a:r>
              <a:rPr lang="en-US" altLang="ja-JP" dirty="0">
                <a:solidFill>
                  <a:prstClr val="black"/>
                </a:solidFill>
                <a:latin typeface="Calibri"/>
                <a:ea typeface="ＭＳ Ｐゴシック" panose="020B0600070205080204" pitchFamily="50" charset="-128"/>
              </a:rPr>
              <a:t>["time"] = </a:t>
            </a:r>
            <a:r>
              <a:rPr lang="en-US" altLang="ja-JP" dirty="0" err="1">
                <a:solidFill>
                  <a:prstClr val="black"/>
                </a:solidFill>
                <a:latin typeface="Calibri"/>
                <a:ea typeface="ＭＳ Ｐゴシック" panose="020B0600070205080204" pitchFamily="50" charset="-128"/>
              </a:rPr>
              <a:t>lapTime</a:t>
            </a:r>
            <a:r>
              <a:rPr lang="en-US" altLang="ja-JP" dirty="0" smtClean="0">
                <a:solidFill>
                  <a:prstClr val="black"/>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非同期でのアップロード</a:t>
            </a:r>
            <a:endParaRPr lang="en-US" altLang="ja-JP" dirty="0">
              <a:solidFill>
                <a:prstClr val="black"/>
              </a:solidFill>
              <a:latin typeface="Calibri"/>
              <a:ea typeface="ＭＳ Ｐゴシック" panose="020B0600070205080204" pitchFamily="50" charset="-128"/>
            </a:endParaRPr>
          </a:p>
          <a:p>
            <a:r>
              <a:rPr lang="en-US" altLang="ja-JP" dirty="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timeClass.SaveAsync</a:t>
            </a:r>
            <a:r>
              <a:rPr lang="en-US" altLang="ja-JP" dirty="0">
                <a:solidFill>
                  <a:prstClr val="black"/>
                </a:solidFill>
                <a:latin typeface="Calibri"/>
                <a:ea typeface="ＭＳ Ｐゴシック" panose="020B0600070205080204" pitchFamily="50" charset="-128"/>
              </a:rPr>
              <a:t>();</a:t>
            </a:r>
          </a:p>
          <a:p>
            <a:r>
              <a:rPr lang="en-US" altLang="ja-JP" dirty="0" smtClean="0">
                <a:solidFill>
                  <a:prstClr val="black"/>
                </a:solidFill>
                <a:latin typeface="Calibri"/>
                <a:ea typeface="ＭＳ Ｐゴシック" panose="020B0600070205080204" pitchFamily="50" charset="-128"/>
              </a:rPr>
              <a:t>}</a:t>
            </a:r>
            <a:endParaRPr lang="en-US" altLang="ja-JP" dirty="0">
              <a:solidFill>
                <a:prstClr val="black"/>
              </a:solidFill>
              <a:latin typeface="Calibri"/>
              <a:ea typeface="ＭＳ Ｐゴシック" panose="020B0600070205080204" pitchFamily="50" charset="-128"/>
            </a:endParaRPr>
          </a:p>
        </p:txBody>
      </p:sp>
      <p:sp>
        <p:nvSpPr>
          <p:cNvPr id="13" name="正方形/長方形 12"/>
          <p:cNvSpPr/>
          <p:nvPr/>
        </p:nvSpPr>
        <p:spPr>
          <a:xfrm>
            <a:off x="627157" y="2012062"/>
            <a:ext cx="7860269" cy="4369266"/>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14" name="正方形/長方形 13"/>
          <p:cNvSpPr/>
          <p:nvPr/>
        </p:nvSpPr>
        <p:spPr>
          <a:xfrm>
            <a:off x="1100907" y="1043608"/>
            <a:ext cx="6912768" cy="646331"/>
          </a:xfrm>
          <a:prstGeom prst="rect">
            <a:avLst/>
          </a:prstGeom>
        </p:spPr>
        <p:txBody>
          <a:bodyPr wrap="square">
            <a:spAutoFit/>
          </a:bodyPr>
          <a:lstStyle/>
          <a:p>
            <a:r>
              <a:rPr lang="en-US" altLang="ja-JP" dirty="0">
                <a:solidFill>
                  <a:prstClr val="black"/>
                </a:solidFill>
                <a:latin typeface="Calibri"/>
                <a:ea typeface="ＭＳ Ｐゴシック" panose="020B0600070205080204" pitchFamily="50" charset="-128"/>
              </a:rPr>
              <a:t>Assets</a:t>
            </a:r>
            <a:r>
              <a:rPr lang="ja-JP" altLang="en-US" dirty="0">
                <a:solidFill>
                  <a:prstClr val="black"/>
                </a:solidFill>
                <a:latin typeface="Calibri"/>
                <a:ea typeface="ＭＳ Ｐゴシック" panose="020B0600070205080204" pitchFamily="50" charset="-128"/>
              </a:rPr>
              <a:t>＞</a:t>
            </a:r>
            <a:r>
              <a:rPr lang="en-US" altLang="ja-JP" dirty="0">
                <a:solidFill>
                  <a:prstClr val="black"/>
                </a:solidFill>
                <a:latin typeface="Calibri"/>
                <a:ea typeface="ＭＳ Ｐゴシック" panose="020B0600070205080204" pitchFamily="50" charset="-128"/>
              </a:rPr>
              <a:t>Scripts</a:t>
            </a:r>
            <a:r>
              <a:rPr lang="ja-JP" altLang="en-US" dirty="0" smtClean="0">
                <a:solidFill>
                  <a:prstClr val="black"/>
                </a:solidFill>
                <a:latin typeface="Calibri"/>
                <a:ea typeface="ＭＳ Ｐゴシック" panose="020B0600070205080204" pitchFamily="50" charset="-128"/>
              </a:rPr>
              <a:t>＞</a:t>
            </a:r>
            <a:r>
              <a:rPr lang="en-US" altLang="ja-JP" dirty="0" smtClean="0">
                <a:solidFill>
                  <a:prstClr val="black"/>
                </a:solidFill>
                <a:latin typeface="Calibri"/>
                <a:ea typeface="ＭＳ Ｐゴシック" panose="020B0600070205080204" pitchFamily="50" charset="-128"/>
              </a:rPr>
              <a:t>Runner</a:t>
            </a:r>
            <a:r>
              <a:rPr lang="ja-JP" altLang="en-US" dirty="0" smtClean="0">
                <a:solidFill>
                  <a:prstClr val="black"/>
                </a:solidFill>
                <a:latin typeface="Calibri"/>
                <a:ea typeface="ＭＳ Ｐゴシック" panose="020B0600070205080204" pitchFamily="50" charset="-128"/>
              </a:rPr>
              <a:t>内</a:t>
            </a:r>
            <a:r>
              <a:rPr lang="ja-JP" altLang="en-US" dirty="0">
                <a:solidFill>
                  <a:prstClr val="black"/>
                </a:solidFill>
                <a:latin typeface="Calibri"/>
                <a:ea typeface="ＭＳ Ｐゴシック" panose="020B0600070205080204" pitchFamily="50" charset="-128"/>
              </a:rPr>
              <a:t>にある</a:t>
            </a:r>
            <a:r>
              <a:rPr lang="ja-JP" altLang="en-US" dirty="0" smtClean="0">
                <a:solidFill>
                  <a:prstClr val="black"/>
                </a:solidFill>
                <a:latin typeface="Calibri"/>
                <a:ea typeface="ＭＳ Ｐゴシック" panose="020B0600070205080204" pitchFamily="50" charset="-128"/>
              </a:rPr>
              <a:t>スクリプト「</a:t>
            </a:r>
            <a:r>
              <a:rPr lang="en-US" altLang="ja-JP" dirty="0" err="1" smtClean="0">
                <a:solidFill>
                  <a:prstClr val="black"/>
                </a:solidFill>
                <a:latin typeface="Calibri"/>
                <a:ea typeface="ＭＳ Ｐゴシック" panose="020B0600070205080204" pitchFamily="50" charset="-128"/>
              </a:rPr>
              <a:t>Timer.cs</a:t>
            </a:r>
            <a:r>
              <a:rPr lang="ja-JP" altLang="en-US" dirty="0" smtClean="0">
                <a:solidFill>
                  <a:prstClr val="black"/>
                </a:solidFill>
                <a:latin typeface="Calibri"/>
                <a:ea typeface="ＭＳ Ｐゴシック" panose="020B0600070205080204" pitchFamily="50" charset="-128"/>
              </a:rPr>
              <a:t>」を</a:t>
            </a:r>
            <a:endParaRPr lang="en-US" altLang="ja-JP" dirty="0" smtClean="0">
              <a:solidFill>
                <a:prstClr val="black"/>
              </a:solidFill>
              <a:latin typeface="Calibri"/>
              <a:ea typeface="ＭＳ Ｐゴシック" panose="020B0600070205080204" pitchFamily="50" charset="-128"/>
            </a:endParaRPr>
          </a:p>
          <a:p>
            <a:r>
              <a:rPr lang="ja-JP" altLang="en-US" dirty="0">
                <a:solidFill>
                  <a:prstClr val="black"/>
                </a:solidFill>
                <a:latin typeface="Calibri"/>
                <a:ea typeface="ＭＳ Ｐゴシック" panose="020B0600070205080204" pitchFamily="50" charset="-128"/>
              </a:rPr>
              <a:t>参照</a:t>
            </a:r>
            <a:r>
              <a:rPr lang="ja-JP" altLang="en-US" dirty="0" smtClean="0">
                <a:solidFill>
                  <a:prstClr val="black"/>
                </a:solidFill>
                <a:latin typeface="Calibri"/>
                <a:ea typeface="ＭＳ Ｐゴシック" panose="020B0600070205080204" pitchFamily="50" charset="-128"/>
              </a:rPr>
              <a:t>ください</a:t>
            </a:r>
            <a:endParaRPr lang="en-US" altLang="ja-JP"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3187911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との</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紐付け･動作確認</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971599" y="2477795"/>
            <a:ext cx="6807781" cy="2031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71599" y="2477795"/>
            <a:ext cx="7200801" cy="2031325"/>
          </a:xfrm>
          <a:prstGeom prst="rect">
            <a:avLst/>
          </a:prstGeom>
        </p:spPr>
        <p:txBody>
          <a:bodyPr wrap="square">
            <a:spAutoFit/>
          </a:bodyPr>
          <a:lstStyle/>
          <a:p>
            <a:r>
              <a:rPr lang="en-US" altLang="ja-JP" sz="1400" dirty="0" smtClean="0"/>
              <a:t>void </a:t>
            </a:r>
            <a:r>
              <a:rPr lang="en-US" altLang="ja-JP" sz="1400" dirty="0" err="1"/>
              <a:t>OnGUI</a:t>
            </a:r>
            <a:r>
              <a:rPr lang="en-US" altLang="ja-JP" sz="1400" dirty="0"/>
              <a:t> () {</a:t>
            </a:r>
          </a:p>
          <a:p>
            <a:r>
              <a:rPr lang="en-US" altLang="ja-JP" sz="1400" dirty="0"/>
              <a:t>	</a:t>
            </a:r>
            <a:r>
              <a:rPr lang="en-US" altLang="ja-JP" sz="1400" dirty="0" err="1" smtClean="0"/>
              <a:t>drawSaveScore</a:t>
            </a:r>
            <a:r>
              <a:rPr lang="en-US" altLang="ja-JP" sz="1400" dirty="0"/>
              <a:t>();</a:t>
            </a:r>
          </a:p>
          <a:p>
            <a:r>
              <a:rPr lang="en-US" altLang="ja-JP" sz="1400" dirty="0"/>
              <a:t>	</a:t>
            </a:r>
            <a:r>
              <a:rPr lang="en-US" altLang="ja-JP" sz="1400" dirty="0" smtClean="0"/>
              <a:t>// </a:t>
            </a:r>
            <a:r>
              <a:rPr lang="ja-JP" altLang="en-US" sz="1400" dirty="0"/>
              <a:t>ログインボタンが押されたら</a:t>
            </a:r>
          </a:p>
          <a:p>
            <a:r>
              <a:rPr lang="ja-JP" altLang="en-US" sz="1400" dirty="0"/>
              <a:t>	</a:t>
            </a:r>
            <a:r>
              <a:rPr lang="en-US" altLang="ja-JP" sz="1400" dirty="0" smtClean="0"/>
              <a:t>if </a:t>
            </a:r>
            <a:r>
              <a:rPr lang="en-US" altLang="ja-JP" sz="1400" dirty="0"/>
              <a:t>(</a:t>
            </a:r>
            <a:r>
              <a:rPr lang="en-US" altLang="ja-JP" sz="1400" dirty="0" err="1"/>
              <a:t>SubmitButton</a:t>
            </a:r>
            <a:r>
              <a:rPr lang="en-US" altLang="ja-JP" sz="1400" dirty="0"/>
              <a:t>) {</a:t>
            </a:r>
          </a:p>
          <a:p>
            <a:r>
              <a:rPr lang="en-US" altLang="ja-JP" sz="1400" dirty="0"/>
              <a:t>		</a:t>
            </a:r>
            <a:r>
              <a:rPr lang="en-US" altLang="ja-JP" sz="1400" dirty="0" smtClean="0"/>
              <a:t>//</a:t>
            </a:r>
            <a:r>
              <a:rPr lang="en-US" altLang="ja-JP" sz="1400" dirty="0" err="1"/>
              <a:t>FindObjectOfType</a:t>
            </a:r>
            <a:r>
              <a:rPr lang="en-US" altLang="ja-JP" sz="1400" dirty="0"/>
              <a:t>&lt;</a:t>
            </a:r>
            <a:r>
              <a:rPr lang="en-US" altLang="ja-JP" sz="1400" dirty="0" err="1"/>
              <a:t>SaveScore</a:t>
            </a:r>
            <a:r>
              <a:rPr lang="en-US" altLang="ja-JP" sz="1400" dirty="0"/>
              <a:t>&gt; ().save (name, score);</a:t>
            </a:r>
          </a:p>
          <a:p>
            <a:r>
              <a:rPr lang="en-US" altLang="ja-JP" sz="1400" dirty="0"/>
              <a:t>		</a:t>
            </a:r>
            <a:r>
              <a:rPr lang="en-US" altLang="ja-JP" sz="1400" dirty="0" err="1" smtClean="0"/>
              <a:t>Application.LoadLevel</a:t>
            </a:r>
            <a:r>
              <a:rPr lang="en-US" altLang="ja-JP" sz="1400" dirty="0" smtClean="0"/>
              <a:t> </a:t>
            </a:r>
            <a:r>
              <a:rPr lang="en-US" altLang="ja-JP" sz="1400" dirty="0"/>
              <a:t>("Stage");</a:t>
            </a:r>
          </a:p>
          <a:p>
            <a:r>
              <a:rPr lang="en-US" altLang="ja-JP" sz="1400" dirty="0"/>
              <a:t>	</a:t>
            </a:r>
            <a:r>
              <a:rPr lang="en-US" altLang="ja-JP" sz="1400" dirty="0" smtClean="0"/>
              <a:t>}</a:t>
            </a:r>
            <a:endParaRPr lang="en-US" altLang="ja-JP" sz="1400" dirty="0"/>
          </a:p>
          <a:p>
            <a:r>
              <a:rPr lang="en-US" altLang="ja-JP" sz="1400" dirty="0"/>
              <a:t>		</a:t>
            </a:r>
          </a:p>
          <a:p>
            <a:r>
              <a:rPr lang="en-US" altLang="ja-JP" sz="1400" dirty="0" smtClean="0"/>
              <a:t>}</a:t>
            </a:r>
            <a:endParaRPr lang="ja-JP" altLang="en-US" sz="1400" dirty="0"/>
          </a:p>
        </p:txBody>
      </p:sp>
      <p:sp>
        <p:nvSpPr>
          <p:cNvPr id="9" name="タイトル 1"/>
          <p:cNvSpPr txBox="1">
            <a:spLocks/>
          </p:cNvSpPr>
          <p:nvPr/>
        </p:nvSpPr>
        <p:spPr>
          <a:xfrm>
            <a:off x="946996" y="1102960"/>
            <a:ext cx="5089768" cy="1080120"/>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t>UI</a:t>
            </a:r>
            <a:r>
              <a:rPr lang="ja-JP" altLang="en-US" sz="2800" b="1" dirty="0" smtClean="0"/>
              <a:t>との紐付け</a:t>
            </a:r>
            <a:endParaRPr lang="en-US" altLang="ja-JP" sz="2800" b="1" dirty="0" smtClean="0"/>
          </a:p>
          <a:p>
            <a:pPr algn="l"/>
            <a:endParaRPr lang="en-US" altLang="ja-JP" sz="1400" dirty="0" smtClean="0"/>
          </a:p>
          <a:p>
            <a:pPr algn="l"/>
            <a:r>
              <a:rPr lang="en-US" altLang="ja-JP" sz="1400" dirty="0" smtClean="0"/>
              <a:t>Asset&gt;Script</a:t>
            </a:r>
            <a:r>
              <a:rPr lang="ja-JP" altLang="en-US" sz="1400" dirty="0" smtClean="0"/>
              <a:t>の「</a:t>
            </a:r>
            <a:r>
              <a:rPr lang="en-US" altLang="ja-JP" sz="1400" dirty="0" err="1" smtClean="0"/>
              <a:t>ScoreUI.cs</a:t>
            </a:r>
            <a:r>
              <a:rPr lang="ja-JP" altLang="en-US" sz="1400" dirty="0" smtClean="0"/>
              <a:t>」の</a:t>
            </a:r>
            <a:endParaRPr lang="en-US" altLang="ja-JP" sz="1400" dirty="0" smtClean="0"/>
          </a:p>
          <a:p>
            <a:pPr algn="l"/>
            <a:r>
              <a:rPr lang="en-US" altLang="ja-JP" sz="1400" dirty="0" err="1" smtClean="0"/>
              <a:t>OnGUI</a:t>
            </a:r>
            <a:r>
              <a:rPr lang="ja-JP" altLang="en-US" sz="1400" dirty="0" smtClean="0"/>
              <a:t>のコメントアウト</a:t>
            </a:r>
            <a:r>
              <a:rPr lang="en-US" altLang="ja-JP" sz="1400" dirty="0" smtClean="0"/>
              <a:t>(</a:t>
            </a:r>
            <a:r>
              <a:rPr lang="ja-JP" altLang="en-US" sz="1400" dirty="0" smtClean="0"/>
              <a:t>赤丸部分</a:t>
            </a:r>
            <a:r>
              <a:rPr lang="en-US" altLang="ja-JP" sz="1400" dirty="0" smtClean="0"/>
              <a:t>)</a:t>
            </a:r>
            <a:r>
              <a:rPr lang="ja-JP" altLang="en-US" sz="1400" dirty="0" smtClean="0"/>
              <a:t>を消去すると</a:t>
            </a:r>
            <a:endParaRPr lang="en-US" altLang="ja-JP" sz="1400" dirty="0" smtClean="0"/>
          </a:p>
          <a:p>
            <a:pPr algn="l"/>
            <a:r>
              <a:rPr lang="ja-JP" altLang="en-US" sz="1400" dirty="0" smtClean="0"/>
              <a:t>左のゲームオーバー画面の</a:t>
            </a:r>
            <a:endParaRPr lang="en-US" altLang="ja-JP" sz="1400" dirty="0" smtClean="0"/>
          </a:p>
          <a:p>
            <a:pPr algn="l"/>
            <a:r>
              <a:rPr lang="ja-JP" altLang="en-US" sz="1400" dirty="0" smtClean="0"/>
              <a:t>「</a:t>
            </a:r>
            <a:r>
              <a:rPr lang="en-US" altLang="ja-JP" sz="1400" dirty="0" err="1" smtClean="0"/>
              <a:t>Submmit</a:t>
            </a:r>
            <a:r>
              <a:rPr lang="ja-JP" altLang="en-US" sz="1400" dirty="0" smtClean="0"/>
              <a:t>」ボタン押した際に</a:t>
            </a:r>
            <a:endParaRPr lang="en-US" altLang="ja-JP" sz="1400" dirty="0" smtClean="0"/>
          </a:p>
          <a:p>
            <a:pPr algn="l"/>
            <a:r>
              <a:rPr lang="ja-JP" altLang="en-US" sz="1400" dirty="0" smtClean="0"/>
              <a:t>入力した名前とスコアを保存できるようになります</a:t>
            </a:r>
            <a:endParaRPr lang="ja-JP" altLang="en-US" sz="1400" dirty="0"/>
          </a:p>
        </p:txBody>
      </p:sp>
      <p:sp>
        <p:nvSpPr>
          <p:cNvPr id="10" name="円/楕円 9"/>
          <p:cNvSpPr/>
          <p:nvPr/>
        </p:nvSpPr>
        <p:spPr>
          <a:xfrm>
            <a:off x="2783196" y="3341321"/>
            <a:ext cx="288032" cy="281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3" descr="C:\Users\fumisato\Documents\ハンズオン\スコア画面.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5935" y="942777"/>
            <a:ext cx="2303445" cy="146301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3458" y="4581128"/>
            <a:ext cx="3696454" cy="1169551"/>
          </a:xfrm>
          <a:prstGeom prst="rect">
            <a:avLst/>
          </a:prstGeom>
          <a:noFill/>
        </p:spPr>
        <p:txBody>
          <a:bodyPr wrap="square" rtlCol="0">
            <a:spAutoFit/>
          </a:bodyPr>
          <a:lstStyle/>
          <a:p>
            <a:r>
              <a:rPr lang="ja-JP" altLang="en-US" sz="2800" b="1" dirty="0" smtClean="0"/>
              <a:t>動作確認</a:t>
            </a:r>
            <a:endParaRPr lang="en-US" altLang="ja-JP" sz="2800" b="1" dirty="0" smtClean="0"/>
          </a:p>
          <a:p>
            <a:endParaRPr kumimoji="1" lang="en-US" altLang="ja-JP" sz="1400" dirty="0" smtClean="0"/>
          </a:p>
          <a:p>
            <a:r>
              <a:rPr kumimoji="1" lang="ja-JP" altLang="en-US" sz="1400" dirty="0" smtClean="0"/>
              <a:t>一度</a:t>
            </a:r>
            <a:r>
              <a:rPr lang="en-US" altLang="ja-JP" sz="1400" dirty="0"/>
              <a:t>Asset&gt;Scenes</a:t>
            </a:r>
            <a:r>
              <a:rPr lang="ja-JP" altLang="en-US" sz="1400" dirty="0"/>
              <a:t>の「</a:t>
            </a:r>
            <a:r>
              <a:rPr lang="en-US" altLang="ja-JP" sz="1400" dirty="0"/>
              <a:t> </a:t>
            </a:r>
            <a:r>
              <a:rPr lang="en-US" altLang="ja-JP" sz="1400" dirty="0" smtClean="0"/>
              <a:t>Stage </a:t>
            </a:r>
            <a:r>
              <a:rPr lang="ja-JP" altLang="en-US" sz="1400" dirty="0"/>
              <a:t>」 シーンに</a:t>
            </a:r>
            <a:r>
              <a:rPr kumimoji="1" lang="ja-JP" altLang="en-US" sz="1400" dirty="0" smtClean="0"/>
              <a:t>戻っていただきゲームを実行してください</a:t>
            </a:r>
            <a:endParaRPr kumimoji="1" lang="ja-JP" altLang="en-US" sz="1400" dirty="0"/>
          </a:p>
        </p:txBody>
      </p:sp>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125" r="42344" b="58561"/>
          <a:stretch/>
        </p:blipFill>
        <p:spPr>
          <a:xfrm>
            <a:off x="3898812" y="4950460"/>
            <a:ext cx="5245188" cy="1463037"/>
          </a:xfrm>
          <a:prstGeom prst="rect">
            <a:avLst/>
          </a:prstGeom>
        </p:spPr>
      </p:pic>
      <p:sp>
        <p:nvSpPr>
          <p:cNvPr id="5" name="角丸四角形吹き出し 4"/>
          <p:cNvSpPr/>
          <p:nvPr/>
        </p:nvSpPr>
        <p:spPr bwMode="auto">
          <a:xfrm>
            <a:off x="683568" y="5736158"/>
            <a:ext cx="3096344" cy="903582"/>
          </a:xfrm>
          <a:prstGeom prst="wedgeRoundRectCallout">
            <a:avLst>
              <a:gd name="adj1" fmla="val 56218"/>
              <a:gd name="adj2" fmla="val -17554"/>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lvl="0"/>
            <a:r>
              <a:rPr lang="ja-JP" altLang="en-US" sz="1400" dirty="0">
                <a:solidFill>
                  <a:prstClr val="black"/>
                </a:solidFill>
              </a:rPr>
              <a:t>ゲームオーバー後</a:t>
            </a:r>
            <a:endParaRPr lang="en-US" altLang="ja-JP" sz="1400" dirty="0">
              <a:solidFill>
                <a:prstClr val="black"/>
              </a:solidFill>
            </a:endParaRPr>
          </a:p>
          <a:p>
            <a:pPr lvl="0"/>
            <a:r>
              <a:rPr lang="ja-JP" altLang="en-US" sz="1400" dirty="0">
                <a:solidFill>
                  <a:prstClr val="black"/>
                </a:solidFill>
              </a:rPr>
              <a:t>管理画面よりデータストア</a:t>
            </a:r>
            <a:r>
              <a:rPr lang="ja-JP" altLang="en-US" sz="1400" dirty="0" smtClean="0">
                <a:solidFill>
                  <a:prstClr val="black"/>
                </a:solidFill>
              </a:rPr>
              <a:t>を</a:t>
            </a:r>
            <a:endParaRPr lang="en-US" altLang="ja-JP" sz="1400" dirty="0" smtClean="0">
              <a:solidFill>
                <a:prstClr val="black"/>
              </a:solidFill>
            </a:endParaRPr>
          </a:p>
          <a:p>
            <a:pPr lvl="0"/>
            <a:r>
              <a:rPr lang="ja-JP" altLang="en-US" sz="1400" dirty="0" smtClean="0">
                <a:solidFill>
                  <a:prstClr val="black"/>
                </a:solidFill>
              </a:rPr>
              <a:t>ご確認</a:t>
            </a:r>
            <a:r>
              <a:rPr lang="ja-JP" altLang="en-US" sz="1400" dirty="0">
                <a:solidFill>
                  <a:prstClr val="black"/>
                </a:solidFill>
              </a:rPr>
              <a:t>いただき左記のよう</a:t>
            </a:r>
            <a:r>
              <a:rPr lang="ja-JP" altLang="en-US" sz="1400" dirty="0" smtClean="0">
                <a:solidFill>
                  <a:prstClr val="black"/>
                </a:solidFill>
              </a:rPr>
              <a:t>に</a:t>
            </a:r>
            <a:endParaRPr lang="en-US" altLang="ja-JP" sz="1400" dirty="0" smtClean="0">
              <a:solidFill>
                <a:prstClr val="black"/>
              </a:solidFill>
            </a:endParaRPr>
          </a:p>
          <a:p>
            <a:pPr lvl="0"/>
            <a:r>
              <a:rPr lang="ja-JP" altLang="en-US" sz="1400" dirty="0" smtClean="0">
                <a:solidFill>
                  <a:prstClr val="black"/>
                </a:solidFill>
              </a:rPr>
              <a:t>データ</a:t>
            </a:r>
            <a:r>
              <a:rPr lang="ja-JP" altLang="en-US" sz="1400" dirty="0">
                <a:solidFill>
                  <a:prstClr val="black"/>
                </a:solidFill>
              </a:rPr>
              <a:t>が入っていれば成功です</a:t>
            </a:r>
          </a:p>
        </p:txBody>
      </p:sp>
    </p:spTree>
    <p:extLst>
      <p:ext uri="{BB962C8B-B14F-4D97-AF65-F5344CB8AC3E}">
        <p14:creationId xmlns:p14="http://schemas.microsoft.com/office/powerpoint/2010/main" val="150444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ハンズオン</a:t>
            </a:r>
            <a:r>
              <a:rPr kumimoji="1" lang="ja-JP" altLang="en-US" dirty="0" smtClean="0"/>
              <a:t>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1250176"/>
            <a:ext cx="4392488" cy="738664"/>
          </a:xfrm>
          <a:prstGeom prst="rect">
            <a:avLst/>
          </a:prstGeom>
          <a:noFill/>
        </p:spPr>
        <p:txBody>
          <a:bodyPr wrap="square" rtlCol="0">
            <a:spAutoFit/>
          </a:bodyPr>
          <a:lstStyle/>
          <a:p>
            <a:r>
              <a:rPr lang="ja-JP" altLang="en-US" sz="1400" dirty="0"/>
              <a:t>データストア</a:t>
            </a:r>
            <a:r>
              <a:rPr lang="ja-JP" altLang="en-US" sz="1400" dirty="0" smtClean="0"/>
              <a:t>の取得を応用し、ランキングを作成します。</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ハンズオン</a:t>
            </a:r>
            <a:r>
              <a:rPr lang="ja-JP" altLang="en-US" sz="1400" dirty="0" smtClean="0"/>
              <a:t>ではコーディングはせず、ランキングの構成要素とロジックの解説を行います。</a:t>
            </a:r>
            <a:endParaRPr lang="en-US" altLang="ja-JP" sz="1400" dirty="0" smtClean="0"/>
          </a:p>
        </p:txBody>
      </p:sp>
      <p:sp>
        <p:nvSpPr>
          <p:cNvPr id="13" name="角丸四角形吹き出し 12"/>
          <p:cNvSpPr/>
          <p:nvPr/>
        </p:nvSpPr>
        <p:spPr bwMode="auto">
          <a:xfrm>
            <a:off x="4572000" y="2132856"/>
            <a:ext cx="4464496" cy="4032448"/>
          </a:xfrm>
          <a:prstGeom prst="wedgeRoundRectCallout">
            <a:avLst>
              <a:gd name="adj1" fmla="val -58937"/>
              <a:gd name="adj2" fmla="val 18900"/>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4860032" y="2311719"/>
            <a:ext cx="2592288" cy="188031"/>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ランキング</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実装</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err="1" smtClean="0">
                <a:latin typeface="Meiryo UI" panose="020B0604030504040204" pitchFamily="50" charset="-128"/>
                <a:ea typeface="Meiryo UI" panose="020B0604030504040204" pitchFamily="50" charset="-128"/>
                <a:cs typeface="Meiryo UI" panose="020B0604030504040204" pitchFamily="50" charset="-128"/>
              </a:rPr>
              <a:t>にて</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50142" y="2769487"/>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構成要素の確認</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bwMode="auto">
          <a:xfrm>
            <a:off x="4950142" y="43493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ロジック</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の呼び出し方</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8" idx="0"/>
          </p:cNvCxnSpPr>
          <p:nvPr/>
        </p:nvCxnSpPr>
        <p:spPr bwMode="auto">
          <a:xfrm>
            <a:off x="6750142" y="3219487"/>
            <a:ext cx="0" cy="339918"/>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角丸四角形 17"/>
          <p:cNvSpPr/>
          <p:nvPr/>
        </p:nvSpPr>
        <p:spPr bwMode="auto">
          <a:xfrm>
            <a:off x="4950142" y="355940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a:t>LeaderBoard.cs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の解説</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p:cNvCxnSpPr>
            <a:stCxn id="18" idx="2"/>
            <a:endCxn id="16" idx="0"/>
          </p:cNvCxnSpPr>
          <p:nvPr/>
        </p:nvCxnSpPr>
        <p:spPr bwMode="auto">
          <a:xfrm>
            <a:off x="6750142" y="4009405"/>
            <a:ext cx="0" cy="339918"/>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角丸四角形 19"/>
          <p:cNvSpPr/>
          <p:nvPr/>
        </p:nvSpPr>
        <p:spPr bwMode="auto">
          <a:xfrm>
            <a:off x="4950142" y="5139240"/>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動作確認</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 name="直線矢印コネクタ 21"/>
          <p:cNvCxnSpPr>
            <a:stCxn id="16" idx="2"/>
            <a:endCxn id="20" idx="0"/>
          </p:cNvCxnSpPr>
          <p:nvPr/>
        </p:nvCxnSpPr>
        <p:spPr bwMode="auto">
          <a:xfrm>
            <a:off x="6750142" y="4799323"/>
            <a:ext cx="0" cy="339917"/>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2819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構成要素の確認</a:t>
            </a:r>
            <a:endParaRPr lang="en-US" altLang="ja-JP"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kumimoji="1" lang="en-US" altLang="ja-JP" sz="2800" dirty="0" err="1" smtClean="0"/>
              <a:t>LeaderBoard</a:t>
            </a:r>
            <a:r>
              <a:rPr kumimoji="1" lang="ja-JP" altLang="en-US" sz="2800" dirty="0" smtClean="0"/>
              <a:t>シーン</a:t>
            </a:r>
            <a:r>
              <a:rPr lang="ja-JP" altLang="en-US" sz="2800" dirty="0"/>
              <a:t>に</a:t>
            </a:r>
            <a:r>
              <a:rPr kumimoji="1" lang="ja-JP" altLang="en-US" sz="2800" dirty="0" smtClean="0"/>
              <a:t>は以下のスクリプト</a:t>
            </a:r>
            <a:r>
              <a:rPr lang="ja-JP" altLang="en-US" sz="2800" dirty="0" smtClean="0"/>
              <a:t>が含まれています</a:t>
            </a:r>
            <a:endParaRPr lang="en-US" altLang="ja-JP" sz="2800" dirty="0" smtClean="0"/>
          </a:p>
          <a:p>
            <a:pPr lvl="1"/>
            <a:r>
              <a:rPr lang="en-US" altLang="ja-JP" sz="2800" dirty="0" err="1" smtClean="0"/>
              <a:t>LeaderBoard.cs</a:t>
            </a:r>
            <a:endParaRPr lang="en-US" altLang="ja-JP" sz="2800" dirty="0" smtClean="0"/>
          </a:p>
          <a:p>
            <a:pPr lvl="2"/>
            <a:r>
              <a:rPr lang="en-US" altLang="ja-JP" sz="1400" dirty="0"/>
              <a:t>mobile backend</a:t>
            </a:r>
            <a:r>
              <a:rPr lang="ja-JP" altLang="en-US" sz="1400" dirty="0"/>
              <a:t>と接続</a:t>
            </a:r>
            <a:r>
              <a:rPr lang="ja-JP" altLang="en-US" sz="1400" dirty="0" smtClean="0"/>
              <a:t>して経過</a:t>
            </a:r>
            <a:r>
              <a:rPr lang="ja-JP" altLang="en-US" sz="1400" dirty="0"/>
              <a:t>時間</a:t>
            </a:r>
            <a:r>
              <a:rPr lang="ja-JP" altLang="en-US" sz="1400" dirty="0" smtClean="0"/>
              <a:t>を引き出す</a:t>
            </a:r>
            <a:endParaRPr kumimoji="1" lang="en-US" altLang="ja-JP" sz="1400" dirty="0" smtClean="0"/>
          </a:p>
          <a:p>
            <a:pPr lvl="1"/>
            <a:r>
              <a:rPr lang="en-US" altLang="ja-JP" sz="2800" dirty="0" err="1" smtClean="0"/>
              <a:t>Rankers.cs</a:t>
            </a:r>
            <a:endParaRPr lang="en-US" altLang="ja-JP" sz="2800" dirty="0" smtClean="0"/>
          </a:p>
          <a:p>
            <a:pPr lvl="2"/>
            <a:r>
              <a:rPr lang="ja-JP" altLang="en-US" sz="1400" dirty="0"/>
              <a:t>引き出したスコアと名前を一時的に保存する</a:t>
            </a:r>
            <a:r>
              <a:rPr lang="ja-JP" altLang="en-US" sz="1400" dirty="0" smtClean="0"/>
              <a:t>もの</a:t>
            </a:r>
            <a:endParaRPr lang="en-US" altLang="ja-JP" sz="1400" dirty="0" smtClean="0"/>
          </a:p>
          <a:p>
            <a:r>
              <a:rPr lang="ja-JP" altLang="en-US" dirty="0"/>
              <a:t>ランキングは以下のメソッドで行っております</a:t>
            </a:r>
          </a:p>
          <a:p>
            <a:pPr lvl="1"/>
            <a:r>
              <a:rPr lang="en-US" altLang="ja-JP" dirty="0" err="1"/>
              <a:t>Timer.cs</a:t>
            </a:r>
            <a:r>
              <a:rPr lang="ja-JP" altLang="en-US" dirty="0" smtClean="0"/>
              <a:t>の</a:t>
            </a:r>
            <a:r>
              <a:rPr lang="en-US" altLang="ja-JP" dirty="0" smtClean="0"/>
              <a:t>55</a:t>
            </a:r>
            <a:r>
              <a:rPr lang="ja-JP" altLang="en-US" dirty="0" smtClean="0"/>
              <a:t>行目から</a:t>
            </a:r>
            <a:r>
              <a:rPr lang="en-US" altLang="ja-JP" dirty="0" smtClean="0"/>
              <a:t>71</a:t>
            </a:r>
            <a:r>
              <a:rPr lang="ja-JP" altLang="en-US" dirty="0" smtClean="0"/>
              <a:t>行目</a:t>
            </a:r>
            <a:endParaRPr lang="en-US" altLang="ja-JP" dirty="0"/>
          </a:p>
        </p:txBody>
      </p:sp>
      <p:sp>
        <p:nvSpPr>
          <p:cNvPr id="4" name="タイトル 1"/>
          <p:cNvSpPr txBox="1">
            <a:spLocks/>
          </p:cNvSpPr>
          <p:nvPr/>
        </p:nvSpPr>
        <p:spPr>
          <a:xfrm>
            <a:off x="518864" y="692696"/>
            <a:ext cx="8229600" cy="763509"/>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400" dirty="0" smtClean="0"/>
              <a:t>ランキングは</a:t>
            </a:r>
            <a:r>
              <a:rPr lang="en-US" altLang="ja-JP" sz="1400" dirty="0" smtClean="0"/>
              <a:t>Asset&gt;Scenes</a:t>
            </a:r>
            <a:r>
              <a:rPr lang="ja-JP" altLang="en-US" sz="1400" dirty="0"/>
              <a:t>の</a:t>
            </a:r>
            <a:r>
              <a:rPr lang="ja-JP" altLang="en-US" sz="1400" dirty="0" smtClean="0"/>
              <a:t>「</a:t>
            </a:r>
            <a:r>
              <a:rPr lang="en-US" altLang="ja-JP" sz="1400" dirty="0"/>
              <a:t> </a:t>
            </a:r>
            <a:r>
              <a:rPr lang="en-US" altLang="ja-JP" sz="1400" dirty="0" err="1" smtClean="0"/>
              <a:t>LeaderBoard</a:t>
            </a:r>
            <a:r>
              <a:rPr lang="en-US" altLang="ja-JP" sz="1400" dirty="0" smtClean="0"/>
              <a:t> </a:t>
            </a:r>
            <a:r>
              <a:rPr lang="ja-JP" altLang="en-US" sz="1400" dirty="0" smtClean="0"/>
              <a:t>」 シーンで生成されています。</a:t>
            </a:r>
            <a:endParaRPr lang="en-US" altLang="ja-JP" sz="1400" dirty="0" smtClean="0"/>
          </a:p>
          <a:p>
            <a:pPr algn="l"/>
            <a:r>
              <a:rPr lang="ja-JP" altLang="en-US" sz="1400" dirty="0" smtClean="0"/>
              <a:t>下記にその構成要素と各役割を記しま</a:t>
            </a:r>
            <a:r>
              <a:rPr lang="ja-JP" altLang="en-US" sz="1400" dirty="0"/>
              <a:t>す</a:t>
            </a:r>
            <a:r>
              <a:rPr lang="ja-JP" altLang="en-US" sz="1400" dirty="0" smtClean="0"/>
              <a:t>。</a:t>
            </a:r>
            <a:endParaRPr lang="ja-JP" altLang="en-US" sz="1400" dirty="0"/>
          </a:p>
        </p:txBody>
      </p:sp>
    </p:spTree>
    <p:extLst>
      <p:ext uri="{BB962C8B-B14F-4D97-AF65-F5344CB8AC3E}">
        <p14:creationId xmlns:p14="http://schemas.microsoft.com/office/powerpoint/2010/main" val="3850114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LeaderBoard.cs</a:t>
            </a:r>
            <a:r>
              <a:rPr lang="ja-JP" altLang="en-US" dirty="0" smtClean="0"/>
              <a:t>の解説</a:t>
            </a:r>
            <a:r>
              <a:rPr lang="en-US" altLang="ja-JP" dirty="0" smtClean="0"/>
              <a:t>1</a:t>
            </a:r>
            <a:endParaRPr kumimoji="1" lang="ja-JP" altLang="en-US" dirty="0"/>
          </a:p>
        </p:txBody>
      </p:sp>
      <p:sp>
        <p:nvSpPr>
          <p:cNvPr id="4" name="正方形/長方形 3"/>
          <p:cNvSpPr/>
          <p:nvPr/>
        </p:nvSpPr>
        <p:spPr>
          <a:xfrm>
            <a:off x="960203" y="1484784"/>
            <a:ext cx="7644245" cy="4801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949697" y="1484784"/>
            <a:ext cx="7654751" cy="4247317"/>
          </a:xfrm>
          <a:prstGeom prst="rect">
            <a:avLst/>
          </a:prstGeom>
          <a:noFill/>
        </p:spPr>
        <p:txBody>
          <a:bodyPr wrap="square">
            <a:spAutoFit/>
          </a:bodyPr>
          <a:lstStyle/>
          <a:p>
            <a:r>
              <a:rPr lang="en-US" altLang="ja-JP" dirty="0" smtClean="0"/>
              <a:t> public </a:t>
            </a:r>
            <a:r>
              <a:rPr lang="en-US" altLang="ja-JP" dirty="0"/>
              <a:t>void </a:t>
            </a:r>
            <a:r>
              <a:rPr lang="en-US" altLang="ja-JP" dirty="0" err="1"/>
              <a:t>fetchTopRankers</a:t>
            </a:r>
            <a:r>
              <a:rPr lang="en-US" altLang="ja-JP" dirty="0" smtClean="0"/>
              <a:t>(){</a:t>
            </a:r>
          </a:p>
          <a:p>
            <a:endParaRPr lang="en-US" altLang="ja-JP" dirty="0"/>
          </a:p>
          <a:p>
            <a:r>
              <a:rPr lang="en-US" altLang="ja-JP" dirty="0" smtClean="0"/>
              <a:t>// </a:t>
            </a:r>
            <a:r>
              <a:rPr lang="ja-JP" altLang="en-US" dirty="0"/>
              <a:t>データストアの「</a:t>
            </a:r>
            <a:r>
              <a:rPr lang="en-US" altLang="ja-JP" dirty="0" err="1"/>
              <a:t>HighScore</a:t>
            </a:r>
            <a:r>
              <a:rPr lang="ja-JP" altLang="en-US" dirty="0"/>
              <a:t>」クラスから検索</a:t>
            </a:r>
          </a:p>
          <a:p>
            <a:endParaRPr lang="en-US" altLang="ja-JP" dirty="0" smtClean="0"/>
          </a:p>
          <a:p>
            <a:endParaRPr lang="en-US" altLang="ja-JP" dirty="0"/>
          </a:p>
          <a:p>
            <a:endParaRPr lang="en-US" altLang="ja-JP" dirty="0" smtClean="0"/>
          </a:p>
          <a:p>
            <a:r>
              <a:rPr lang="en-US" altLang="ja-JP" dirty="0" err="1" smtClean="0"/>
              <a:t>NCMBQuery</a:t>
            </a:r>
            <a:r>
              <a:rPr lang="en-US" altLang="ja-JP" dirty="0" smtClean="0"/>
              <a:t>&lt;</a:t>
            </a:r>
            <a:r>
              <a:rPr lang="en-US" altLang="ja-JP" dirty="0" err="1" smtClean="0"/>
              <a:t>NCMBObject</a:t>
            </a:r>
            <a:r>
              <a:rPr lang="en-US" altLang="ja-JP" dirty="0"/>
              <a:t>&gt; query = new </a:t>
            </a:r>
            <a:r>
              <a:rPr lang="en-US" altLang="ja-JP" dirty="0" err="1"/>
              <a:t>NCMBQuery</a:t>
            </a:r>
            <a:r>
              <a:rPr lang="en-US" altLang="ja-JP" dirty="0"/>
              <a:t>&lt;</a:t>
            </a:r>
            <a:r>
              <a:rPr lang="en-US" altLang="ja-JP" dirty="0" err="1"/>
              <a:t>NCMBObject</a:t>
            </a:r>
            <a:r>
              <a:rPr lang="en-US" altLang="ja-JP" dirty="0"/>
              <a:t>&gt; </a:t>
            </a:r>
            <a:r>
              <a:rPr lang="en-US" altLang="ja-JP" dirty="0" smtClean="0"/>
              <a:t>(“Time");</a:t>
            </a:r>
            <a:endParaRPr lang="en-US" altLang="ja-JP" dirty="0"/>
          </a:p>
          <a:p>
            <a:endParaRPr lang="en-US" altLang="ja-JP" dirty="0" smtClean="0"/>
          </a:p>
          <a:p>
            <a:endParaRPr lang="en-US" altLang="ja-JP" dirty="0"/>
          </a:p>
          <a:p>
            <a:endParaRPr lang="en-US" altLang="ja-JP" dirty="0" smtClean="0"/>
          </a:p>
          <a:p>
            <a:r>
              <a:rPr lang="en-US" altLang="ja-JP" dirty="0" err="1" smtClean="0"/>
              <a:t>query.OrderByDescending</a:t>
            </a:r>
            <a:r>
              <a:rPr lang="en-US" altLang="ja-JP" dirty="0" smtClean="0"/>
              <a:t> (“time");</a:t>
            </a:r>
            <a:endParaRPr lang="en-US" altLang="ja-JP" dirty="0"/>
          </a:p>
          <a:p>
            <a:endParaRPr lang="en-US" altLang="ja-JP" dirty="0" smtClean="0"/>
          </a:p>
          <a:p>
            <a:endParaRPr lang="en-US" altLang="ja-JP" dirty="0"/>
          </a:p>
          <a:p>
            <a:endParaRPr lang="en-US" altLang="ja-JP" dirty="0" smtClean="0"/>
          </a:p>
          <a:p>
            <a:r>
              <a:rPr lang="en-US" altLang="ja-JP" dirty="0" err="1" smtClean="0"/>
              <a:t>query.Limit</a:t>
            </a:r>
            <a:r>
              <a:rPr lang="en-US" altLang="ja-JP" dirty="0" smtClean="0"/>
              <a:t> </a:t>
            </a:r>
            <a:r>
              <a:rPr lang="en-US" altLang="ja-JP" dirty="0"/>
              <a:t>= 5</a:t>
            </a:r>
            <a:r>
              <a:rPr lang="en-US" altLang="ja-JP" dirty="0" smtClean="0"/>
              <a:t>;</a:t>
            </a:r>
            <a:r>
              <a:rPr lang="ja-JP" altLang="en-US" dirty="0" smtClean="0"/>
              <a:t>　</a:t>
            </a:r>
          </a:p>
        </p:txBody>
      </p:sp>
      <p:sp>
        <p:nvSpPr>
          <p:cNvPr id="7" name="四角形吹き出し 6"/>
          <p:cNvSpPr/>
          <p:nvPr/>
        </p:nvSpPr>
        <p:spPr>
          <a:xfrm>
            <a:off x="4139952" y="2420888"/>
            <a:ext cx="4730824" cy="681998"/>
          </a:xfrm>
          <a:prstGeom prst="wedgeRectCallout">
            <a:avLst>
              <a:gd name="adj1" fmla="val -12496"/>
              <a:gd name="adj2" fmla="val 671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時間を保存している</a:t>
            </a:r>
            <a:r>
              <a:rPr lang="en-US" altLang="ja-JP" dirty="0" smtClean="0">
                <a:solidFill>
                  <a:schemeClr val="tx1"/>
                </a:solidFill>
              </a:rPr>
              <a:t>Tim</a:t>
            </a:r>
            <a:r>
              <a:rPr lang="en-US" altLang="ja-JP" dirty="0">
                <a:solidFill>
                  <a:schemeClr val="tx1"/>
                </a:solidFill>
              </a:rPr>
              <a:t>e</a:t>
            </a:r>
            <a:r>
              <a:rPr lang="ja-JP" altLang="en-US" dirty="0" smtClean="0">
                <a:solidFill>
                  <a:schemeClr val="tx1"/>
                </a:solidFill>
              </a:rPr>
              <a:t>クラスを操作する</a:t>
            </a:r>
            <a:endParaRPr lang="en-US" altLang="ja-JP" dirty="0" smtClean="0">
              <a:solidFill>
                <a:schemeClr val="tx1"/>
              </a:solidFill>
            </a:endParaRPr>
          </a:p>
          <a:p>
            <a:pPr algn="ctr"/>
            <a:r>
              <a:rPr lang="ja-JP" altLang="en-US" dirty="0" smtClean="0">
                <a:solidFill>
                  <a:schemeClr val="tx1"/>
                </a:solidFill>
              </a:rPr>
              <a:t>クエリの作成</a:t>
            </a:r>
            <a:endParaRPr kumimoji="1" lang="ja-JP" altLang="en-US" dirty="0">
              <a:solidFill>
                <a:schemeClr val="tx1"/>
              </a:solidFill>
            </a:endParaRPr>
          </a:p>
        </p:txBody>
      </p:sp>
      <p:sp>
        <p:nvSpPr>
          <p:cNvPr id="8" name="四角形吹き出し 7"/>
          <p:cNvSpPr/>
          <p:nvPr/>
        </p:nvSpPr>
        <p:spPr>
          <a:xfrm>
            <a:off x="4669160" y="4043146"/>
            <a:ext cx="3672408" cy="681998"/>
          </a:xfrm>
          <a:prstGeom prst="wedgeRectCallout">
            <a:avLst>
              <a:gd name="adj1" fmla="val -54884"/>
              <a:gd name="adj2" fmla="val -65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time</a:t>
            </a:r>
            <a:r>
              <a:rPr lang="ja-JP" altLang="en-US" dirty="0" smtClean="0">
                <a:solidFill>
                  <a:schemeClr val="tx1"/>
                </a:solidFill>
              </a:rPr>
              <a:t>カラムを</a:t>
            </a:r>
            <a:r>
              <a:rPr lang="ja-JP" altLang="en-US" dirty="0">
                <a:solidFill>
                  <a:schemeClr val="tx1"/>
                </a:solidFill>
              </a:rPr>
              <a:t>昇順</a:t>
            </a:r>
            <a:r>
              <a:rPr lang="ja-JP" altLang="en-US" dirty="0" smtClean="0">
                <a:solidFill>
                  <a:schemeClr val="tx1"/>
                </a:solidFill>
              </a:rPr>
              <a:t>に並び替えて</a:t>
            </a:r>
            <a:endParaRPr lang="en-US" altLang="ja-JP" dirty="0" smtClean="0">
              <a:solidFill>
                <a:schemeClr val="tx1"/>
              </a:solidFill>
            </a:endParaRPr>
          </a:p>
          <a:p>
            <a:pPr algn="ctr"/>
            <a:r>
              <a:rPr lang="ja-JP" altLang="en-US" dirty="0" smtClean="0">
                <a:solidFill>
                  <a:schemeClr val="tx1"/>
                </a:solidFill>
              </a:rPr>
              <a:t>引き出すよう設定</a:t>
            </a:r>
            <a:endParaRPr kumimoji="1" lang="ja-JP" altLang="en-US" dirty="0">
              <a:solidFill>
                <a:schemeClr val="tx1"/>
              </a:solidFill>
            </a:endParaRPr>
          </a:p>
        </p:txBody>
      </p:sp>
      <p:sp>
        <p:nvSpPr>
          <p:cNvPr id="9" name="四角形吹き出し 8"/>
          <p:cNvSpPr/>
          <p:nvPr/>
        </p:nvSpPr>
        <p:spPr>
          <a:xfrm>
            <a:off x="2555776" y="5604100"/>
            <a:ext cx="3672408" cy="681998"/>
          </a:xfrm>
          <a:prstGeom prst="wedgeRectCallout">
            <a:avLst>
              <a:gd name="adj1" fmla="val -61524"/>
              <a:gd name="adj2" fmla="val -467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r>
              <a:rPr kumimoji="1" lang="ja-JP" altLang="en-US" dirty="0" smtClean="0">
                <a:solidFill>
                  <a:schemeClr val="tx1"/>
                </a:solidFill>
              </a:rPr>
              <a:t>個だけ取り出すように設定</a:t>
            </a:r>
            <a:endParaRPr kumimoji="1" lang="ja-JP" altLang="en-US" dirty="0">
              <a:solidFill>
                <a:schemeClr val="tx1"/>
              </a:solidFill>
            </a:endParaRPr>
          </a:p>
        </p:txBody>
      </p:sp>
    </p:spTree>
    <p:extLst>
      <p:ext uri="{BB962C8B-B14F-4D97-AF65-F5344CB8AC3E}">
        <p14:creationId xmlns:p14="http://schemas.microsoft.com/office/powerpoint/2010/main" val="412287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LeaderBoard.cs</a:t>
            </a:r>
            <a:r>
              <a:rPr lang="ja-JP" altLang="en-US" dirty="0" smtClean="0"/>
              <a:t>の解説</a:t>
            </a:r>
            <a:r>
              <a:rPr lang="en-US" altLang="ja-JP" dirty="0" smtClean="0"/>
              <a:t>2</a:t>
            </a:r>
            <a:endParaRPr kumimoji="1" lang="ja-JP" altLang="en-US" dirty="0"/>
          </a:p>
        </p:txBody>
      </p:sp>
      <p:sp>
        <p:nvSpPr>
          <p:cNvPr id="4" name="正方形/長方形 3"/>
          <p:cNvSpPr/>
          <p:nvPr/>
        </p:nvSpPr>
        <p:spPr>
          <a:xfrm>
            <a:off x="960203" y="1484784"/>
            <a:ext cx="7644245" cy="4801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949697" y="1484784"/>
            <a:ext cx="7654751" cy="3693319"/>
          </a:xfrm>
          <a:prstGeom prst="rect">
            <a:avLst/>
          </a:prstGeom>
        </p:spPr>
        <p:txBody>
          <a:bodyPr wrap="square">
            <a:spAutoFit/>
          </a:bodyPr>
          <a:lstStyle/>
          <a:p>
            <a:r>
              <a:rPr lang="en-US" altLang="ja-JP" dirty="0" err="1" smtClean="0"/>
              <a:t>query.FindAsync</a:t>
            </a:r>
            <a:r>
              <a:rPr lang="en-US" altLang="ja-JP" dirty="0" smtClean="0"/>
              <a:t> ((List&lt;</a:t>
            </a:r>
            <a:r>
              <a:rPr lang="en-US" altLang="ja-JP" dirty="0" err="1" smtClean="0"/>
              <a:t>NCMBObject</a:t>
            </a:r>
            <a:r>
              <a:rPr lang="en-US" altLang="ja-JP" dirty="0" smtClean="0"/>
              <a:t>&gt; </a:t>
            </a:r>
            <a:r>
              <a:rPr lang="en-US" altLang="ja-JP" dirty="0" err="1" smtClean="0"/>
              <a:t>objList</a:t>
            </a:r>
            <a:r>
              <a:rPr lang="en-US" altLang="ja-JP" dirty="0" smtClean="0"/>
              <a:t> ,</a:t>
            </a:r>
            <a:r>
              <a:rPr lang="en-US" altLang="ja-JP" dirty="0" err="1" smtClean="0"/>
              <a:t>NCMBException</a:t>
            </a:r>
            <a:r>
              <a:rPr lang="en-US" altLang="ja-JP" dirty="0" smtClean="0"/>
              <a:t> e) =&gt; {</a:t>
            </a:r>
          </a:p>
          <a:p>
            <a:endParaRPr lang="en-US" altLang="ja-JP" dirty="0"/>
          </a:p>
          <a:p>
            <a:endParaRPr lang="en-US" altLang="ja-JP" dirty="0" smtClean="0"/>
          </a:p>
          <a:p>
            <a:r>
              <a:rPr lang="en-US" altLang="ja-JP" dirty="0" smtClean="0"/>
              <a:t>	if (e != null) {//</a:t>
            </a:r>
            <a:r>
              <a:rPr lang="ja-JP" altLang="en-US" dirty="0" smtClean="0"/>
              <a:t>検索失敗時の処理</a:t>
            </a:r>
          </a:p>
          <a:p>
            <a:r>
              <a:rPr lang="en-US" altLang="ja-JP" dirty="0" smtClean="0"/>
              <a:t>	} else {//</a:t>
            </a:r>
            <a:r>
              <a:rPr lang="ja-JP" altLang="en-US" dirty="0" smtClean="0"/>
              <a:t>検索成功時の処理</a:t>
            </a:r>
          </a:p>
          <a:p>
            <a:r>
              <a:rPr lang="en-US" altLang="ja-JP" dirty="0" smtClean="0"/>
              <a:t>		List&lt;</a:t>
            </a:r>
            <a:r>
              <a:rPr lang="en-US" altLang="ja-JP" dirty="0" err="1" smtClean="0"/>
              <a:t>NCMB.Rankers</a:t>
            </a:r>
            <a:r>
              <a:rPr lang="en-US" altLang="ja-JP" dirty="0" smtClean="0"/>
              <a:t>&gt; list = new List&lt;</a:t>
            </a:r>
            <a:r>
              <a:rPr lang="en-US" altLang="ja-JP" dirty="0" err="1" smtClean="0"/>
              <a:t>NCMB.Rankers</a:t>
            </a:r>
            <a:r>
              <a:rPr lang="en-US" altLang="ja-JP" dirty="0" smtClean="0"/>
              <a:t>&gt;();</a:t>
            </a:r>
          </a:p>
          <a:p>
            <a:r>
              <a:rPr lang="en-US" altLang="ja-JP" dirty="0" smtClean="0"/>
              <a:t>		</a:t>
            </a:r>
            <a:r>
              <a:rPr lang="en-US" altLang="ja-JP" dirty="0" err="1" smtClean="0"/>
              <a:t>foreach</a:t>
            </a:r>
            <a:r>
              <a:rPr lang="en-US" altLang="ja-JP" dirty="0" smtClean="0"/>
              <a:t> (</a:t>
            </a:r>
            <a:r>
              <a:rPr lang="en-US" altLang="ja-JP" dirty="0" err="1" smtClean="0"/>
              <a:t>NCMBObject</a:t>
            </a:r>
            <a:r>
              <a:rPr lang="en-US" altLang="ja-JP" dirty="0" smtClean="0"/>
              <a:t> </a:t>
            </a:r>
            <a:r>
              <a:rPr lang="en-US" altLang="ja-JP" dirty="0" err="1" smtClean="0"/>
              <a:t>obj</a:t>
            </a:r>
            <a:r>
              <a:rPr lang="en-US" altLang="ja-JP" dirty="0" smtClean="0"/>
              <a:t> in </a:t>
            </a:r>
            <a:r>
              <a:rPr lang="en-US" altLang="ja-JP" dirty="0" err="1" smtClean="0"/>
              <a:t>objList</a:t>
            </a:r>
            <a:r>
              <a:rPr lang="en-US" altLang="ja-JP" dirty="0" smtClean="0"/>
              <a:t>) {</a:t>
            </a:r>
          </a:p>
          <a:p>
            <a:endParaRPr lang="en-US" altLang="ja-JP" dirty="0" smtClean="0"/>
          </a:p>
          <a:p>
            <a:endParaRPr lang="en-US" altLang="ja-JP" dirty="0" smtClean="0"/>
          </a:p>
          <a:p>
            <a:endParaRPr lang="en-US" altLang="ja-JP" dirty="0"/>
          </a:p>
          <a:p>
            <a:r>
              <a:rPr lang="en-US" altLang="ja-JP" dirty="0" smtClean="0"/>
              <a:t>		string t = </a:t>
            </a:r>
            <a:r>
              <a:rPr lang="en-US" altLang="ja-JP" dirty="0" err="1" smtClean="0"/>
              <a:t>System.Convert.ToString</a:t>
            </a:r>
            <a:r>
              <a:rPr lang="en-US" altLang="ja-JP" dirty="0" smtClean="0"/>
              <a:t>(</a:t>
            </a:r>
            <a:r>
              <a:rPr lang="en-US" altLang="ja-JP" dirty="0" err="1" smtClean="0"/>
              <a:t>obj</a:t>
            </a:r>
            <a:r>
              <a:rPr lang="en-US" altLang="ja-JP" dirty="0"/>
              <a:t>[" time "]);</a:t>
            </a:r>
            <a:endParaRPr lang="en-US" altLang="ja-JP" dirty="0" smtClean="0"/>
          </a:p>
          <a:p>
            <a:r>
              <a:rPr lang="en-US" altLang="ja-JP" dirty="0" smtClean="0"/>
              <a:t>		</a:t>
            </a:r>
            <a:r>
              <a:rPr lang="en-US" altLang="ja-JP" dirty="0" err="1" smtClean="0"/>
              <a:t>list.Add</a:t>
            </a:r>
            <a:r>
              <a:rPr lang="en-US" altLang="ja-JP" dirty="0"/>
              <a:t>( new Rankers( t</a:t>
            </a:r>
            <a:r>
              <a:rPr lang="en-US" altLang="ja-JP" dirty="0" smtClean="0"/>
              <a:t> </a:t>
            </a:r>
            <a:r>
              <a:rPr lang="en-US" altLang="ja-JP" dirty="0"/>
              <a:t>) </a:t>
            </a:r>
            <a:r>
              <a:rPr lang="en-US" altLang="ja-JP" dirty="0" smtClean="0"/>
              <a:t>);</a:t>
            </a:r>
          </a:p>
          <a:p>
            <a:r>
              <a:rPr lang="en-US" altLang="ja-JP" dirty="0" smtClean="0"/>
              <a:t>----</a:t>
            </a:r>
            <a:r>
              <a:rPr lang="ja-JP" altLang="en-US" dirty="0" smtClean="0"/>
              <a:t>以下省略</a:t>
            </a:r>
            <a:r>
              <a:rPr lang="en-US" altLang="ja-JP" dirty="0" smtClean="0"/>
              <a:t>----</a:t>
            </a:r>
            <a:endParaRPr lang="en-US" altLang="ja-JP" dirty="0"/>
          </a:p>
        </p:txBody>
      </p:sp>
      <p:sp>
        <p:nvSpPr>
          <p:cNvPr id="6" name="四角形吹き出し 5"/>
          <p:cNvSpPr/>
          <p:nvPr/>
        </p:nvSpPr>
        <p:spPr>
          <a:xfrm>
            <a:off x="3851920" y="1872958"/>
            <a:ext cx="3456384" cy="340999"/>
          </a:xfrm>
          <a:prstGeom prst="wedgeRectCallout">
            <a:avLst>
              <a:gd name="adj1" fmla="val -31825"/>
              <a:gd name="adj2" fmla="val -8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時間</a:t>
            </a:r>
            <a:r>
              <a:rPr lang="ja-JP" altLang="en-US" dirty="0" smtClean="0">
                <a:solidFill>
                  <a:schemeClr val="tx1"/>
                </a:solidFill>
              </a:rPr>
              <a:t>を引き出す操作</a:t>
            </a:r>
            <a:endParaRPr kumimoji="1" lang="ja-JP" altLang="en-US" dirty="0">
              <a:solidFill>
                <a:schemeClr val="tx1"/>
              </a:solidFill>
            </a:endParaRPr>
          </a:p>
        </p:txBody>
      </p:sp>
      <p:sp>
        <p:nvSpPr>
          <p:cNvPr id="8" name="四角形吹き出し 7"/>
          <p:cNvSpPr/>
          <p:nvPr/>
        </p:nvSpPr>
        <p:spPr>
          <a:xfrm>
            <a:off x="2927015" y="4077072"/>
            <a:ext cx="5400600" cy="319820"/>
          </a:xfrm>
          <a:prstGeom prst="wedgeRectCallout">
            <a:avLst>
              <a:gd name="adj1" fmla="val 24866"/>
              <a:gd name="adj2" fmla="val 775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引き出したオブジェクトから</a:t>
            </a:r>
            <a:r>
              <a:rPr lang="en-US" altLang="ja-JP" dirty="0" smtClean="0">
                <a:solidFill>
                  <a:schemeClr val="tx1"/>
                </a:solidFill>
              </a:rPr>
              <a:t>time</a:t>
            </a:r>
            <a:r>
              <a:rPr kumimoji="1" lang="ja-JP" altLang="en-US" dirty="0" err="1" smtClean="0">
                <a:solidFill>
                  <a:schemeClr val="tx1"/>
                </a:solidFill>
              </a:rPr>
              <a:t>だけを</a:t>
            </a:r>
            <a:r>
              <a:rPr kumimoji="1" lang="ja-JP" altLang="en-US" dirty="0" smtClean="0">
                <a:solidFill>
                  <a:schemeClr val="tx1"/>
                </a:solidFill>
              </a:rPr>
              <a:t>取り出す</a:t>
            </a:r>
            <a:endParaRPr kumimoji="1" lang="ja-JP" altLang="en-US" dirty="0">
              <a:solidFill>
                <a:schemeClr val="tx1"/>
              </a:solidFill>
            </a:endParaRPr>
          </a:p>
        </p:txBody>
      </p:sp>
      <p:sp>
        <p:nvSpPr>
          <p:cNvPr id="9" name="四角形吹き出し 8"/>
          <p:cNvSpPr/>
          <p:nvPr/>
        </p:nvSpPr>
        <p:spPr>
          <a:xfrm>
            <a:off x="960203" y="4587758"/>
            <a:ext cx="1728192" cy="1073490"/>
          </a:xfrm>
          <a:prstGeom prst="wedgeRectCallout">
            <a:avLst>
              <a:gd name="adj1" fmla="val 61415"/>
              <a:gd name="adj2" fmla="val -3686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引き出した</a:t>
            </a:r>
            <a:endParaRPr kumimoji="1" lang="en-US" altLang="ja-JP" dirty="0" smtClean="0">
              <a:solidFill>
                <a:schemeClr val="tx1"/>
              </a:solidFill>
            </a:endParaRPr>
          </a:p>
          <a:p>
            <a:pPr algn="ctr"/>
            <a:r>
              <a:rPr lang="ja-JP" altLang="en-US" dirty="0">
                <a:solidFill>
                  <a:schemeClr val="tx1"/>
                </a:solidFill>
              </a:rPr>
              <a:t>時間</a:t>
            </a:r>
            <a:r>
              <a:rPr lang="ja-JP" altLang="en-US" dirty="0" smtClean="0">
                <a:solidFill>
                  <a:schemeClr val="tx1"/>
                </a:solidFill>
              </a:rPr>
              <a:t>を</a:t>
            </a:r>
            <a:r>
              <a:rPr lang="en-US" altLang="ja-JP" dirty="0" smtClean="0">
                <a:solidFill>
                  <a:schemeClr val="tx1"/>
                </a:solidFill>
              </a:rPr>
              <a:t>Rankers</a:t>
            </a:r>
            <a:r>
              <a:rPr lang="ja-JP" altLang="en-US" dirty="0" smtClean="0">
                <a:solidFill>
                  <a:schemeClr val="tx1"/>
                </a:solidFill>
              </a:rPr>
              <a:t>クラスに保存</a:t>
            </a:r>
            <a:endParaRPr kumimoji="1" lang="ja-JP" altLang="en-US" dirty="0">
              <a:solidFill>
                <a:schemeClr val="tx1"/>
              </a:solidFill>
            </a:endParaRPr>
          </a:p>
        </p:txBody>
      </p:sp>
    </p:spTree>
    <p:extLst>
      <p:ext uri="{BB962C8B-B14F-4D97-AF65-F5344CB8AC3E}">
        <p14:creationId xmlns:p14="http://schemas.microsoft.com/office/powerpoint/2010/main" val="2478863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700" dirty="0" smtClean="0"/>
              <a:t>どうやって</a:t>
            </a:r>
            <a:r>
              <a:rPr lang="en-US" altLang="ja-JP" sz="2700" dirty="0" err="1" smtClean="0"/>
              <a:t>LeaderBoard.cs</a:t>
            </a:r>
            <a:r>
              <a:rPr lang="ja-JP" altLang="en-US" sz="2700" dirty="0" smtClean="0"/>
              <a:t>の</a:t>
            </a:r>
            <a:r>
              <a:rPr lang="ja-JP" altLang="en-US" sz="2400" dirty="0"/>
              <a:t>メソッド</a:t>
            </a:r>
            <a:r>
              <a:rPr lang="ja-JP" altLang="en-US" sz="2700" dirty="0" smtClean="0"/>
              <a:t>を呼び出すか</a:t>
            </a:r>
            <a:r>
              <a:rPr lang="en-US" altLang="ja-JP" sz="2700" dirty="0" smtClean="0"/>
              <a:t>?</a:t>
            </a:r>
            <a:endParaRPr kumimoji="1" lang="ja-JP" altLang="en-US" sz="2700" dirty="0"/>
          </a:p>
        </p:txBody>
      </p:sp>
      <p:sp>
        <p:nvSpPr>
          <p:cNvPr id="4" name="正方形/長方形 3"/>
          <p:cNvSpPr/>
          <p:nvPr/>
        </p:nvSpPr>
        <p:spPr>
          <a:xfrm>
            <a:off x="741556" y="2996952"/>
            <a:ext cx="7644245" cy="21730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733673" y="1412776"/>
            <a:ext cx="7654751" cy="1323439"/>
          </a:xfrm>
          <a:prstGeom prst="rect">
            <a:avLst/>
          </a:prstGeom>
        </p:spPr>
        <p:txBody>
          <a:bodyPr wrap="square">
            <a:spAutoFit/>
          </a:bodyPr>
          <a:lstStyle/>
          <a:p>
            <a:r>
              <a:rPr lang="ja-JP" altLang="en-US" sz="2000" dirty="0" smtClean="0"/>
              <a:t>今回、</a:t>
            </a:r>
            <a:r>
              <a:rPr lang="en-US" altLang="ja-JP" sz="2000" dirty="0" err="1" smtClean="0"/>
              <a:t>LederBoard.cs</a:t>
            </a:r>
            <a:r>
              <a:rPr lang="ja-JP" altLang="en-US" sz="2000" dirty="0" smtClean="0"/>
              <a:t>は</a:t>
            </a:r>
            <a:r>
              <a:rPr lang="en-US" altLang="ja-JP" sz="2000" dirty="0" smtClean="0"/>
              <a:t>Unity</a:t>
            </a:r>
            <a:r>
              <a:rPr lang="ja-JP" altLang="en-US" sz="2000" dirty="0" err="1" smtClean="0"/>
              <a:t>に依</a:t>
            </a:r>
            <a:r>
              <a:rPr lang="ja-JP" altLang="en-US" sz="2000" dirty="0" smtClean="0"/>
              <a:t>存しない形で実装しています。</a:t>
            </a:r>
            <a:endParaRPr lang="en-US" altLang="ja-JP" sz="2000" dirty="0" smtClean="0"/>
          </a:p>
          <a:p>
            <a:r>
              <a:rPr lang="ja-JP" altLang="en-US" sz="2000" dirty="0"/>
              <a:t>開発状態</a:t>
            </a:r>
            <a:r>
              <a:rPr lang="ja-JP" altLang="en-US" sz="2000" dirty="0" smtClean="0"/>
              <a:t>に</a:t>
            </a:r>
            <a:r>
              <a:rPr lang="ja-JP" altLang="en-US" sz="2000" dirty="0"/>
              <a:t>よって</a:t>
            </a:r>
            <a:r>
              <a:rPr lang="ja-JP" altLang="en-US" sz="2000" dirty="0" smtClean="0"/>
              <a:t>はこのように</a:t>
            </a:r>
            <a:r>
              <a:rPr lang="en-US" altLang="ja-JP" sz="2000" dirty="0" smtClean="0"/>
              <a:t>Unity</a:t>
            </a:r>
            <a:r>
              <a:rPr lang="ja-JP" altLang="en-US" sz="2000" dirty="0" err="1" smtClean="0"/>
              <a:t>に依</a:t>
            </a:r>
            <a:r>
              <a:rPr lang="ja-JP" altLang="en-US" sz="2000" dirty="0" smtClean="0"/>
              <a:t>存しない形で実装することもある</a:t>
            </a:r>
            <a:r>
              <a:rPr lang="ja-JP" altLang="en-US" sz="2000" dirty="0"/>
              <a:t>かと思います</a:t>
            </a:r>
            <a:r>
              <a:rPr lang="ja-JP" altLang="en-US" sz="2000" dirty="0" smtClean="0"/>
              <a:t>ので</a:t>
            </a:r>
            <a:endParaRPr lang="en-US" altLang="ja-JP" sz="2000" dirty="0" smtClean="0"/>
          </a:p>
          <a:p>
            <a:r>
              <a:rPr lang="ja-JP" altLang="en-US" sz="2000" dirty="0" smtClean="0"/>
              <a:t>その場合のメソッドの呼び出し方についても記載しておきます</a:t>
            </a:r>
            <a:endParaRPr lang="en-US" altLang="ja-JP" sz="2000" dirty="0"/>
          </a:p>
        </p:txBody>
      </p:sp>
      <p:sp>
        <p:nvSpPr>
          <p:cNvPr id="10" name="正方形/長方形 9"/>
          <p:cNvSpPr/>
          <p:nvPr/>
        </p:nvSpPr>
        <p:spPr>
          <a:xfrm>
            <a:off x="701815" y="3033936"/>
            <a:ext cx="7758617" cy="2031325"/>
          </a:xfrm>
          <a:prstGeom prst="rect">
            <a:avLst/>
          </a:prstGeom>
        </p:spPr>
        <p:txBody>
          <a:bodyPr wrap="square">
            <a:spAutoFit/>
          </a:bodyPr>
          <a:lstStyle/>
          <a:p>
            <a:r>
              <a:rPr lang="en-US" altLang="ja-JP" dirty="0" err="1"/>
              <a:t>LeaderBoard</a:t>
            </a:r>
            <a:r>
              <a:rPr lang="en-US" altLang="ja-JP" dirty="0"/>
              <a:t> </a:t>
            </a:r>
            <a:r>
              <a:rPr lang="en-US" altLang="ja-JP" dirty="0" err="1"/>
              <a:t>lBoard</a:t>
            </a:r>
            <a:r>
              <a:rPr lang="en-US" altLang="ja-JP" dirty="0" smtClean="0"/>
              <a:t>;</a:t>
            </a:r>
            <a:r>
              <a:rPr lang="ja-JP" altLang="en-US" dirty="0"/>
              <a:t> </a:t>
            </a:r>
            <a:endParaRPr lang="en-US" altLang="ja-JP" dirty="0" smtClean="0"/>
          </a:p>
          <a:p>
            <a:endParaRPr lang="en-US" altLang="ja-JP" dirty="0"/>
          </a:p>
          <a:p>
            <a:endParaRPr lang="en-US" altLang="ja-JP" dirty="0"/>
          </a:p>
          <a:p>
            <a:r>
              <a:rPr lang="en-US" altLang="ja-JP" dirty="0" err="1"/>
              <a:t>lBoard</a:t>
            </a:r>
            <a:r>
              <a:rPr lang="en-US" altLang="ja-JP" dirty="0"/>
              <a:t> = new </a:t>
            </a:r>
            <a:r>
              <a:rPr lang="en-US" altLang="ja-JP" dirty="0" err="1"/>
              <a:t>LeaderBoard</a:t>
            </a:r>
            <a:r>
              <a:rPr lang="en-US" altLang="ja-JP" dirty="0" smtClean="0"/>
              <a:t>();</a:t>
            </a:r>
            <a:r>
              <a:rPr lang="ja-JP" altLang="en-US" dirty="0" smtClean="0"/>
              <a:t>　</a:t>
            </a:r>
            <a:r>
              <a:rPr lang="en-US" altLang="ja-JP" dirty="0" smtClean="0"/>
              <a:t>//</a:t>
            </a:r>
            <a:r>
              <a:rPr lang="en-US" altLang="ja-JP" dirty="0"/>
              <a:t> </a:t>
            </a:r>
            <a:r>
              <a:rPr lang="en-US" altLang="ja-JP" dirty="0" err="1"/>
              <a:t>LeaderBoard</a:t>
            </a:r>
            <a:r>
              <a:rPr lang="en-US" altLang="ja-JP" dirty="0"/>
              <a:t> </a:t>
            </a:r>
            <a:r>
              <a:rPr lang="ja-JP" altLang="en-US" dirty="0" smtClean="0"/>
              <a:t>クラスのインスタンス生成</a:t>
            </a:r>
            <a:endParaRPr lang="en-US" altLang="ja-JP" dirty="0" smtClean="0"/>
          </a:p>
          <a:p>
            <a:endParaRPr lang="en-US" altLang="ja-JP" dirty="0"/>
          </a:p>
          <a:p>
            <a:endParaRPr lang="en-US" altLang="ja-JP" dirty="0" smtClean="0"/>
          </a:p>
          <a:p>
            <a:r>
              <a:rPr lang="en-US" altLang="ja-JP" dirty="0" err="1"/>
              <a:t>lBoard.fetchTopRankers</a:t>
            </a:r>
            <a:r>
              <a:rPr lang="en-US" altLang="ja-JP" dirty="0" smtClean="0"/>
              <a:t>();</a:t>
            </a:r>
            <a:r>
              <a:rPr lang="ja-JP" altLang="en-US" dirty="0" smtClean="0"/>
              <a:t>　</a:t>
            </a:r>
            <a:r>
              <a:rPr lang="en-US" altLang="ja-JP" dirty="0" smtClean="0"/>
              <a:t>//</a:t>
            </a:r>
            <a:r>
              <a:rPr lang="ja-JP" altLang="en-US" dirty="0" smtClean="0"/>
              <a:t>メソッドの呼び出し</a:t>
            </a:r>
            <a:endParaRPr lang="en-US" altLang="ja-JP" dirty="0"/>
          </a:p>
        </p:txBody>
      </p:sp>
    </p:spTree>
    <p:extLst>
      <p:ext uri="{BB962C8B-B14F-4D97-AF65-F5344CB8AC3E}">
        <p14:creationId xmlns:p14="http://schemas.microsoft.com/office/powerpoint/2010/main" val="3488629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6" name="テキスト ボックス 5"/>
          <p:cNvSpPr txBox="1"/>
          <p:nvPr/>
        </p:nvSpPr>
        <p:spPr>
          <a:xfrm>
            <a:off x="229816" y="955458"/>
            <a:ext cx="4568374" cy="1384995"/>
          </a:xfrm>
          <a:prstGeom prst="rect">
            <a:avLst/>
          </a:prstGeom>
          <a:noFill/>
        </p:spPr>
        <p:txBody>
          <a:bodyPr wrap="square" rtlCol="0">
            <a:spAutoFit/>
          </a:bodyPr>
          <a:lstStyle/>
          <a:p>
            <a:r>
              <a:rPr kumimoji="1" lang="ja-JP" altLang="en-US" sz="1400" dirty="0" smtClean="0"/>
              <a:t>一度</a:t>
            </a:r>
            <a:r>
              <a:rPr lang="en-US" altLang="ja-JP" sz="1400" dirty="0"/>
              <a:t>Asset&gt;Scenes</a:t>
            </a:r>
            <a:r>
              <a:rPr lang="ja-JP" altLang="en-US" sz="1400" dirty="0"/>
              <a:t>の「</a:t>
            </a:r>
            <a:r>
              <a:rPr lang="en-US" altLang="ja-JP" sz="1400" dirty="0"/>
              <a:t> </a:t>
            </a:r>
            <a:r>
              <a:rPr lang="en-US" altLang="ja-JP" sz="1400" dirty="0" smtClean="0"/>
              <a:t>Start </a:t>
            </a:r>
            <a:r>
              <a:rPr lang="ja-JP" altLang="en-US" sz="1400" dirty="0"/>
              <a:t>」 シーン</a:t>
            </a:r>
            <a:r>
              <a:rPr lang="ja-JP" altLang="en-US" sz="1400" dirty="0" smtClean="0"/>
              <a:t>に</a:t>
            </a:r>
            <a:endParaRPr lang="en-US" altLang="ja-JP" sz="1400" dirty="0" smtClean="0"/>
          </a:p>
          <a:p>
            <a:r>
              <a:rPr kumimoji="1" lang="ja-JP" altLang="en-US" sz="1400" dirty="0" smtClean="0"/>
              <a:t>戻っていただきゲームを実行してください</a:t>
            </a:r>
            <a:endParaRPr kumimoji="1" lang="en-US" altLang="ja-JP" sz="1400" dirty="0" smtClean="0"/>
          </a:p>
          <a:p>
            <a:endParaRPr lang="en-US" altLang="ja-JP" sz="1400" dirty="0"/>
          </a:p>
          <a:p>
            <a:r>
              <a:rPr lang="ja-JP" altLang="en-US" sz="1400" dirty="0" smtClean="0"/>
              <a:t>ゴール時の画面の</a:t>
            </a:r>
            <a:r>
              <a:rPr lang="ja-JP" altLang="en-US" sz="1400" dirty="0"/>
              <a:t>下部</a:t>
            </a:r>
            <a:endParaRPr lang="en-US" altLang="ja-JP" sz="1400" dirty="0" smtClean="0"/>
          </a:p>
          <a:p>
            <a:r>
              <a:rPr lang="ja-JP" altLang="en-US" sz="1400" dirty="0" smtClean="0"/>
              <a:t>「</a:t>
            </a:r>
            <a:r>
              <a:rPr lang="en-US" altLang="ja-JP" sz="1400" dirty="0" smtClean="0"/>
              <a:t>Rankin</a:t>
            </a:r>
            <a:r>
              <a:rPr lang="en-US" altLang="ja-JP" sz="1400" dirty="0"/>
              <a:t>g</a:t>
            </a:r>
            <a:r>
              <a:rPr lang="ja-JP" altLang="en-US" sz="1400" dirty="0" smtClean="0"/>
              <a:t>」ボタンをクリックし</a:t>
            </a:r>
            <a:endParaRPr lang="en-US" altLang="ja-JP" sz="1400" dirty="0" smtClean="0"/>
          </a:p>
          <a:p>
            <a:r>
              <a:rPr kumimoji="1" lang="ja-JP" altLang="en-US" sz="1400" dirty="0" smtClean="0"/>
              <a:t>ランキングが表示されることを確認してください</a:t>
            </a:r>
            <a:endParaRPr kumimoji="1" lang="ja-JP" altLang="en-US" sz="1400" dirty="0"/>
          </a:p>
        </p:txBody>
      </p:sp>
      <p:sp>
        <p:nvSpPr>
          <p:cNvPr id="9" name="下矢印 8"/>
          <p:cNvSpPr/>
          <p:nvPr/>
        </p:nvSpPr>
        <p:spPr bwMode="auto">
          <a:xfrm rot="16200000">
            <a:off x="3840708" y="3584228"/>
            <a:ext cx="1549396" cy="1238939"/>
          </a:xfrm>
          <a:prstGeom prst="downArrow">
            <a:avLst>
              <a:gd name="adj1" fmla="val 50000"/>
              <a:gd name="adj2" fmla="val 33897"/>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dirty="0">
              <a:solidFill>
                <a:schemeClr val="tx1"/>
              </a:solidFill>
              <a:latin typeface="HGP創英角ｺﾞｼｯｸUB" pitchFamily="50" charset="-128"/>
              <a:ea typeface="HGP創英角ｺﾞｼｯｸUB" pitchFamily="50" charset="-128"/>
            </a:endParaRPr>
          </a:p>
        </p:txBody>
      </p:sp>
      <p:sp>
        <p:nvSpPr>
          <p:cNvPr id="10" name="テキスト ボックス 9"/>
          <p:cNvSpPr txBox="1"/>
          <p:nvPr/>
        </p:nvSpPr>
        <p:spPr>
          <a:xfrm>
            <a:off x="3940554" y="3942087"/>
            <a:ext cx="1281344" cy="523220"/>
          </a:xfrm>
          <a:prstGeom prst="rect">
            <a:avLst/>
          </a:prstGeom>
          <a:noFill/>
        </p:spPr>
        <p:txBody>
          <a:bodyPr wrap="square" rtlCol="0">
            <a:spAutoFit/>
          </a:bodyPr>
          <a:lstStyle/>
          <a:p>
            <a:r>
              <a:rPr lang="ja-JP" altLang="en-US" sz="1400" dirty="0" smtClean="0">
                <a:solidFill>
                  <a:schemeClr val="bg1"/>
                </a:solidFill>
              </a:rPr>
              <a:t>ランキングに</a:t>
            </a:r>
            <a:endParaRPr lang="en-US" altLang="ja-JP" sz="1400" dirty="0" smtClean="0">
              <a:solidFill>
                <a:schemeClr val="bg1"/>
              </a:solidFill>
            </a:endParaRPr>
          </a:p>
          <a:p>
            <a:r>
              <a:rPr lang="ja-JP" altLang="en-US" sz="1400" dirty="0" smtClean="0">
                <a:solidFill>
                  <a:schemeClr val="bg1"/>
                </a:solidFill>
              </a:rPr>
              <a:t>遷移</a:t>
            </a:r>
            <a:endParaRPr kumimoji="1" lang="ja-JP" altLang="en-US" sz="1400" dirty="0">
              <a:solidFill>
                <a:schemeClr val="bg1"/>
              </a:solidFill>
            </a:endParaRPr>
          </a:p>
        </p:txBody>
      </p:sp>
      <p:sp>
        <p:nvSpPr>
          <p:cNvPr id="11" name="テキスト ボックス 10"/>
          <p:cNvSpPr txBox="1"/>
          <p:nvPr/>
        </p:nvSpPr>
        <p:spPr>
          <a:xfrm>
            <a:off x="4798190" y="6123934"/>
            <a:ext cx="4568374" cy="307777"/>
          </a:xfrm>
          <a:prstGeom prst="rect">
            <a:avLst/>
          </a:prstGeom>
          <a:noFill/>
        </p:spPr>
        <p:txBody>
          <a:bodyPr wrap="square" rtlCol="0">
            <a:spAutoFit/>
          </a:bodyPr>
          <a:lstStyle/>
          <a:p>
            <a:r>
              <a:rPr kumimoji="1" lang="ja-JP" altLang="en-US" sz="1400" dirty="0" smtClean="0"/>
              <a:t>上記のよう</a:t>
            </a:r>
            <a:r>
              <a:rPr lang="ja-JP" altLang="en-US" sz="1400" dirty="0" smtClean="0"/>
              <a:t>にランキング</a:t>
            </a:r>
            <a:r>
              <a:rPr kumimoji="1" lang="ja-JP" altLang="en-US" sz="1400" dirty="0" smtClean="0"/>
              <a:t>が表示されたら成功です！</a:t>
            </a:r>
            <a:endParaRPr kumimoji="1" lang="ja-JP" altLang="en-US" sz="1400" dirty="0"/>
          </a:p>
        </p:txBody>
      </p:sp>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l="21680" t="12539" r="21970" b="22951"/>
          <a:stretch/>
        </p:blipFill>
        <p:spPr>
          <a:xfrm>
            <a:off x="204329" y="2987083"/>
            <a:ext cx="3593700" cy="2736304"/>
          </a:xfrm>
          <a:prstGeom prst="rect">
            <a:avLst/>
          </a:prstGeom>
        </p:spPr>
      </p:pic>
      <p:sp>
        <p:nvSpPr>
          <p:cNvPr id="7" name="角丸四角形吹き出し 6"/>
          <p:cNvSpPr/>
          <p:nvPr/>
        </p:nvSpPr>
        <p:spPr bwMode="auto">
          <a:xfrm>
            <a:off x="1348266" y="5859406"/>
            <a:ext cx="2592288" cy="510611"/>
          </a:xfrm>
          <a:prstGeom prst="wedgeRoundRectCallout">
            <a:avLst>
              <a:gd name="adj1" fmla="val -9585"/>
              <a:gd name="adj2" fmla="val -122307"/>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800" i="0" u="none" strike="noStrike" cap="none" normalizeH="0" baseline="0" dirty="0" smtClean="0">
                <a:ln>
                  <a:noFill/>
                </a:ln>
                <a:solidFill>
                  <a:schemeClr val="tx1"/>
                </a:solidFill>
                <a:effectLst/>
                <a:latin typeface="+mn-ea"/>
              </a:rPr>
              <a:t>ここをクリック</a:t>
            </a:r>
          </a:p>
        </p:txBody>
      </p:sp>
      <p:pic>
        <p:nvPicPr>
          <p:cNvPr id="12" name="図 11"/>
          <p:cNvPicPr>
            <a:picLocks noChangeAspect="1"/>
          </p:cNvPicPr>
          <p:nvPr/>
        </p:nvPicPr>
        <p:blipFill rotWithShape="1">
          <a:blip r:embed="rId3">
            <a:extLst>
              <a:ext uri="{28A0092B-C50C-407E-A947-70E740481C1C}">
                <a14:useLocalDpi xmlns:a14="http://schemas.microsoft.com/office/drawing/2010/main" val="0"/>
              </a:ext>
            </a:extLst>
          </a:blip>
          <a:srcRect l="19514" r="21307" b="23148"/>
          <a:stretch/>
        </p:blipFill>
        <p:spPr>
          <a:xfrm>
            <a:off x="5314439" y="2821920"/>
            <a:ext cx="3535875" cy="3066630"/>
          </a:xfrm>
          <a:prstGeom prst="rect">
            <a:avLst/>
          </a:prstGeom>
        </p:spPr>
      </p:pic>
    </p:spTree>
    <p:extLst>
      <p:ext uri="{BB962C8B-B14F-4D97-AF65-F5344CB8AC3E}">
        <p14:creationId xmlns:p14="http://schemas.microsoft.com/office/powerpoint/2010/main" val="2798678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400" dirty="0" smtClean="0">
                <a:latin typeface="+mn-ea"/>
              </a:rPr>
              <a:t>ハンズオンは以上にて終了です。お疲れ様でした！</a:t>
            </a:r>
            <a:endParaRPr lang="en-US" altLang="ja-JP" sz="1400" dirty="0" smtClean="0">
              <a:latin typeface="+mn-ea"/>
            </a:endParaRPr>
          </a:p>
          <a:p>
            <a:pPr marL="0" indent="0">
              <a:buNone/>
            </a:pPr>
            <a:r>
              <a:rPr lang="ja-JP" altLang="en-US" sz="1400" dirty="0" smtClean="0">
                <a:latin typeface="+mn-ea"/>
              </a:rPr>
              <a:t>本日は以下のことを体験していただきました。</a:t>
            </a:r>
            <a:endParaRPr lang="en-US" altLang="ja-JP" sz="1400" dirty="0">
              <a:latin typeface="+mn-ea"/>
            </a:endParaRPr>
          </a:p>
          <a:p>
            <a:pPr marL="0" indent="0">
              <a:buNone/>
            </a:pPr>
            <a:endParaRPr kumimoji="1" lang="en-US" altLang="ja-JP" sz="1400" dirty="0" smtClean="0">
              <a:latin typeface="+mn-ea"/>
            </a:endParaRPr>
          </a:p>
          <a:p>
            <a:pPr marL="0" indent="0">
              <a:buNone/>
            </a:pPr>
            <a:r>
              <a:rPr lang="ja-JP" altLang="en-US" sz="1400" dirty="0">
                <a:latin typeface="+mn-ea"/>
              </a:rPr>
              <a:t>・ゲームスコアの保存</a:t>
            </a:r>
            <a:endParaRPr lang="en-US" altLang="ja-JP" sz="1400" dirty="0">
              <a:latin typeface="+mn-ea"/>
            </a:endParaRPr>
          </a:p>
          <a:p>
            <a:pPr marL="0" indent="0">
              <a:buNone/>
            </a:pPr>
            <a:r>
              <a:rPr lang="ja-JP" altLang="en-US" sz="1400" dirty="0">
                <a:latin typeface="+mn-ea"/>
              </a:rPr>
              <a:t>・ランキングの</a:t>
            </a:r>
            <a:r>
              <a:rPr lang="ja-JP" altLang="en-US" sz="1400" dirty="0" smtClean="0">
                <a:latin typeface="+mn-ea"/>
              </a:rPr>
              <a:t>実装</a:t>
            </a:r>
            <a:endParaRPr lang="en-US" altLang="ja-JP" sz="1400" dirty="0" smtClean="0">
              <a:latin typeface="+mn-ea"/>
            </a:endParaRPr>
          </a:p>
          <a:p>
            <a:pPr marL="0" indent="0">
              <a:buNone/>
            </a:pPr>
            <a:endParaRPr kumimoji="1" lang="en-US" altLang="ja-JP" sz="1400" dirty="0" smtClean="0">
              <a:latin typeface="+mn-ea"/>
            </a:endParaRPr>
          </a:p>
          <a:p>
            <a:pPr marL="0" indent="0">
              <a:buNone/>
            </a:pPr>
            <a:r>
              <a:rPr lang="ja-JP" altLang="en-US" sz="1400" dirty="0">
                <a:latin typeface="+mn-ea"/>
              </a:rPr>
              <a:t>また</a:t>
            </a:r>
            <a:r>
              <a:rPr lang="en-US" altLang="ja-JP" sz="1400" dirty="0" err="1" smtClean="0">
                <a:latin typeface="+mn-ea"/>
              </a:rPr>
              <a:t>mBaaS</a:t>
            </a:r>
            <a:r>
              <a:rPr lang="ja-JP" altLang="en-US" sz="1400" dirty="0" smtClean="0">
                <a:latin typeface="+mn-ea"/>
              </a:rPr>
              <a:t>はデータストアだけでなく、プッシュ通知の配信なども行えます。</a:t>
            </a:r>
            <a:endParaRPr lang="en-US" altLang="ja-JP" sz="1400" dirty="0" smtClean="0">
              <a:latin typeface="+mn-ea"/>
            </a:endParaRPr>
          </a:p>
          <a:p>
            <a:pPr marL="0" indent="0">
              <a:buNone/>
            </a:pPr>
            <a:r>
              <a:rPr lang="ja-JP" altLang="en-US" sz="1400" dirty="0" smtClean="0">
                <a:latin typeface="+mn-ea"/>
              </a:rPr>
              <a:t>プッシュ通知の実装に関するドキュメントもございますのでこちら</a:t>
            </a:r>
            <a:r>
              <a:rPr lang="ja-JP" altLang="en-US" sz="1400" dirty="0">
                <a:latin typeface="+mn-ea"/>
              </a:rPr>
              <a:t>もぜひ一度お試し</a:t>
            </a:r>
            <a:r>
              <a:rPr lang="ja-JP" altLang="en-US" sz="1400" dirty="0" smtClean="0">
                <a:latin typeface="+mn-ea"/>
              </a:rPr>
              <a:t>ください。</a:t>
            </a:r>
            <a:endParaRPr lang="en-US" altLang="ja-JP" sz="1400" dirty="0" smtClean="0">
              <a:latin typeface="+mn-ea"/>
            </a:endParaRPr>
          </a:p>
          <a:p>
            <a:pPr marL="0" indent="0">
              <a:buNone/>
            </a:pPr>
            <a:endParaRPr lang="en-US" altLang="ja-JP" sz="1400" dirty="0" smtClean="0">
              <a:latin typeface="+mn-ea"/>
            </a:endParaRPr>
          </a:p>
          <a:p>
            <a:pPr marL="0" indent="0">
              <a:buNone/>
            </a:pPr>
            <a:r>
              <a:rPr kumimoji="1" lang="ja-JP" altLang="en-US" sz="1400" dirty="0" smtClean="0">
                <a:latin typeface="+mn-ea"/>
              </a:rPr>
              <a:t>プッシュ</a:t>
            </a:r>
            <a:r>
              <a:rPr kumimoji="1" lang="ja-JP" altLang="en-US" sz="1400" dirty="0">
                <a:latin typeface="+mn-ea"/>
              </a:rPr>
              <a:t>通知</a:t>
            </a:r>
            <a:r>
              <a:rPr kumimoji="1" lang="ja-JP" altLang="en-US" sz="1400" dirty="0" smtClean="0">
                <a:latin typeface="+mn-ea"/>
              </a:rPr>
              <a:t>の解説ドキュメント</a:t>
            </a:r>
            <a:endParaRPr kumimoji="1" lang="en-US" altLang="ja-JP" sz="1400" dirty="0" smtClean="0">
              <a:latin typeface="+mn-ea"/>
            </a:endParaRPr>
          </a:p>
          <a:p>
            <a:pPr marL="0" indent="0">
              <a:buNone/>
            </a:pPr>
            <a:r>
              <a:rPr lang="en-US" altLang="ja-JP" sz="1400" dirty="0">
                <a:latin typeface="+mn-ea"/>
                <a:hlinkClick r:id="rId2"/>
              </a:rPr>
              <a:t>http://</a:t>
            </a:r>
            <a:r>
              <a:rPr lang="en-US" altLang="ja-JP" sz="1400" dirty="0" smtClean="0">
                <a:latin typeface="+mn-ea"/>
                <a:hlinkClick r:id="rId2"/>
              </a:rPr>
              <a:t>mb.cloud.nifty.com/doc/sdkguide/unity/push.html</a:t>
            </a:r>
            <a:endParaRPr lang="en-US" altLang="ja-JP" sz="1400" dirty="0" smtClean="0">
              <a:latin typeface="+mn-ea"/>
            </a:endParaRPr>
          </a:p>
          <a:p>
            <a:pPr marL="0" indent="0">
              <a:buNone/>
            </a:pPr>
            <a:endParaRPr lang="en-US" altLang="ja-JP" sz="1400" dirty="0" smtClean="0">
              <a:latin typeface="+mn-ea"/>
            </a:endParaRPr>
          </a:p>
          <a:p>
            <a:pPr marL="0" indent="0">
              <a:buNone/>
            </a:pPr>
            <a:r>
              <a:rPr lang="ja-JP" altLang="en-US" sz="1400" dirty="0" smtClean="0">
                <a:latin typeface="+mn-ea"/>
              </a:rPr>
              <a:t>この他にもなにかわからないことがありましたら</a:t>
            </a:r>
            <a:endParaRPr lang="en-US" altLang="ja-JP" sz="1400" dirty="0" smtClean="0">
              <a:latin typeface="+mn-ea"/>
            </a:endParaRPr>
          </a:p>
          <a:p>
            <a:pPr marL="0" indent="0">
              <a:buNone/>
            </a:pPr>
            <a:r>
              <a:rPr lang="ja-JP" altLang="en-US" sz="1400" dirty="0" smtClean="0">
                <a:latin typeface="+mn-ea"/>
              </a:rPr>
              <a:t>ユーザーコミュニティもご用意していますのでそちらもぜひご利用ください！</a:t>
            </a:r>
            <a:endParaRPr lang="en-US" altLang="ja-JP" sz="1400" dirty="0" smtClean="0">
              <a:latin typeface="+mn-ea"/>
            </a:endParaRPr>
          </a:p>
          <a:p>
            <a:pPr marL="0" indent="0">
              <a:buNone/>
            </a:pPr>
            <a:endParaRPr lang="en-US" altLang="ja-JP" sz="1400" dirty="0" smtClean="0">
              <a:latin typeface="+mn-ea"/>
              <a:hlinkClick r:id="rId3"/>
            </a:endParaRPr>
          </a:p>
          <a:p>
            <a:pPr marL="0" indent="0">
              <a:buNone/>
            </a:pPr>
            <a:r>
              <a:rPr lang="ja-JP" altLang="en-US" sz="1400" dirty="0" smtClean="0">
                <a:latin typeface="+mn-ea"/>
              </a:rPr>
              <a:t>ユーザーコミュニティ</a:t>
            </a:r>
            <a:endParaRPr lang="en-US" altLang="ja-JP" sz="1400" dirty="0">
              <a:latin typeface="+mn-ea"/>
              <a:hlinkClick r:id="rId3"/>
            </a:endParaRPr>
          </a:p>
          <a:p>
            <a:pPr marL="0" indent="0">
              <a:buNone/>
            </a:pPr>
            <a:r>
              <a:rPr lang="en-US" altLang="ja-JP" sz="1400" dirty="0" smtClean="0">
                <a:latin typeface="+mn-ea"/>
                <a:hlinkClick r:id="rId3"/>
              </a:rPr>
              <a:t>https</a:t>
            </a:r>
            <a:r>
              <a:rPr lang="en-US" altLang="ja-JP" sz="1400" dirty="0">
                <a:latin typeface="+mn-ea"/>
                <a:hlinkClick r:id="rId3"/>
              </a:rPr>
              <a:t>://</a:t>
            </a:r>
            <a:r>
              <a:rPr lang="en-US" altLang="ja-JP" sz="1400" dirty="0" smtClean="0">
                <a:latin typeface="+mn-ea"/>
                <a:hlinkClick r:id="rId3"/>
              </a:rPr>
              <a:t>github.com/NIFTYCloud-mbaas/UserCommunity</a:t>
            </a:r>
            <a:endParaRPr lang="en-US" altLang="ja-JP" sz="1400" dirty="0" smtClean="0">
              <a:latin typeface="+mn-ea"/>
            </a:endParaRPr>
          </a:p>
          <a:p>
            <a:pPr marL="0" indent="0">
              <a:buNone/>
            </a:pPr>
            <a:endParaRPr lang="en-US" altLang="ja-JP" sz="1400" dirty="0" smtClean="0">
              <a:latin typeface="+mn-ea"/>
            </a:endParaRPr>
          </a:p>
          <a:p>
            <a:pPr marL="0" indent="0">
              <a:buNone/>
            </a:pPr>
            <a:r>
              <a:rPr lang="ja-JP" altLang="en-US" sz="1400" dirty="0" smtClean="0">
                <a:latin typeface="+mn-ea"/>
              </a:rPr>
              <a:t>本日はお忙しい中、ハンズオンにお越しいただきありがとうございました。</a:t>
            </a:r>
            <a:endParaRPr kumimoji="1" lang="en-US" altLang="ja-JP" sz="1400" dirty="0" smtClean="0">
              <a:latin typeface="+mn-ea"/>
            </a:endParaRPr>
          </a:p>
          <a:p>
            <a:pPr marL="0" indent="0">
              <a:buNone/>
            </a:pPr>
            <a:r>
              <a:rPr kumimoji="1" lang="ja-JP" altLang="en-US" sz="1400" dirty="0" smtClean="0">
                <a:latin typeface="+mn-ea"/>
              </a:rPr>
              <a:t>今後ともニフティクラウド</a:t>
            </a:r>
            <a:r>
              <a:rPr kumimoji="1" lang="en-US" altLang="ja-JP" sz="1400" dirty="0" smtClean="0">
                <a:latin typeface="+mn-ea"/>
              </a:rPr>
              <a:t>mobile backend</a:t>
            </a:r>
            <a:r>
              <a:rPr kumimoji="1" lang="ja-JP" altLang="en-US" sz="1400" dirty="0" smtClean="0">
                <a:latin typeface="+mn-ea"/>
              </a:rPr>
              <a:t>をなにとぞよろしくお願いいたします。</a:t>
            </a:r>
            <a:endParaRPr kumimoji="1" lang="en-US" altLang="ja-JP" sz="1400" dirty="0" smtClean="0">
              <a:latin typeface="+mn-ea"/>
            </a:endParaRPr>
          </a:p>
        </p:txBody>
      </p:sp>
    </p:spTree>
    <p:extLst>
      <p:ext uri="{BB962C8B-B14F-4D97-AF65-F5344CB8AC3E}">
        <p14:creationId xmlns:p14="http://schemas.microsoft.com/office/powerpoint/2010/main" val="2000517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ごあいさつ</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2800" dirty="0" smtClean="0">
                <a:latin typeface="+mn-ea"/>
              </a:rPr>
              <a:t>本日はニフティブースに</a:t>
            </a:r>
            <a:endParaRPr lang="en-US" altLang="ja-JP" sz="2800" dirty="0" smtClean="0">
              <a:latin typeface="+mn-ea"/>
            </a:endParaRPr>
          </a:p>
          <a:p>
            <a:pPr marL="0" indent="0">
              <a:buNone/>
            </a:pPr>
            <a:r>
              <a:rPr kumimoji="1" lang="ja-JP" altLang="en-US" sz="2800" dirty="0" smtClean="0">
                <a:latin typeface="+mn-ea"/>
              </a:rPr>
              <a:t>お越しいただきありがとうございます。</a:t>
            </a:r>
            <a:endParaRPr kumimoji="1" lang="en-US" altLang="ja-JP" sz="2800" dirty="0" smtClean="0">
              <a:latin typeface="+mn-ea"/>
            </a:endParaRPr>
          </a:p>
          <a:p>
            <a:pPr marL="0" indent="0">
              <a:buNone/>
            </a:pPr>
            <a:r>
              <a:rPr lang="ja-JP" altLang="en-US" sz="2800" dirty="0" smtClean="0">
                <a:latin typeface="+mn-ea"/>
              </a:rPr>
              <a:t>ハンズオンは</a:t>
            </a:r>
            <a:r>
              <a:rPr lang="en-US" altLang="ja-JP" sz="2800" dirty="0" err="1" smtClean="0">
                <a:latin typeface="+mn-ea"/>
              </a:rPr>
              <a:t>mBaaS</a:t>
            </a:r>
            <a:r>
              <a:rPr kumimoji="1" lang="ja-JP" altLang="en-US" sz="2800" dirty="0" smtClean="0">
                <a:latin typeface="+mn-ea"/>
              </a:rPr>
              <a:t>を使って</a:t>
            </a:r>
            <a:r>
              <a:rPr kumimoji="1" lang="en-US" altLang="ja-JP" sz="2800" dirty="0" smtClean="0">
                <a:latin typeface="+mn-ea"/>
              </a:rPr>
              <a:t>Unity</a:t>
            </a:r>
            <a:r>
              <a:rPr kumimoji="1" lang="ja-JP" altLang="en-US" sz="2800" dirty="0" smtClean="0">
                <a:latin typeface="+mn-ea"/>
              </a:rPr>
              <a:t>ゲームにサーバー機能を</a:t>
            </a:r>
            <a:endParaRPr kumimoji="1" lang="en-US" altLang="ja-JP" sz="2800" dirty="0" smtClean="0">
              <a:latin typeface="+mn-ea"/>
            </a:endParaRPr>
          </a:p>
          <a:p>
            <a:pPr marL="0" indent="0">
              <a:buNone/>
            </a:pPr>
            <a:r>
              <a:rPr kumimoji="1" lang="ja-JP" altLang="en-US" sz="2800" dirty="0" smtClean="0">
                <a:latin typeface="+mn-ea"/>
              </a:rPr>
              <a:t>「</a:t>
            </a:r>
            <a:r>
              <a:rPr kumimoji="1" lang="ja-JP" altLang="en-US" sz="2800" b="1" dirty="0" smtClean="0">
                <a:solidFill>
                  <a:srgbClr val="FF0000"/>
                </a:solidFill>
                <a:latin typeface="+mn-ea"/>
              </a:rPr>
              <a:t>素早く　無料</a:t>
            </a:r>
            <a:r>
              <a:rPr kumimoji="1" lang="ja-JP" altLang="en-US" sz="2800" dirty="0" smtClean="0">
                <a:latin typeface="+mn-ea"/>
              </a:rPr>
              <a:t>」で導入する</a:t>
            </a:r>
            <a:r>
              <a:rPr lang="ja-JP" altLang="en-US" sz="2800" dirty="0">
                <a:latin typeface="+mn-ea"/>
              </a:rPr>
              <a:t>ハンズオン</a:t>
            </a:r>
            <a:r>
              <a:rPr kumimoji="1" lang="ja-JP" altLang="en-US" sz="2800" dirty="0" smtClean="0">
                <a:latin typeface="+mn-ea"/>
              </a:rPr>
              <a:t>です。</a:t>
            </a:r>
            <a:endParaRPr kumimoji="1" lang="en-US" altLang="ja-JP" sz="2800" dirty="0" smtClean="0">
              <a:latin typeface="+mn-ea"/>
            </a:endParaRPr>
          </a:p>
          <a:p>
            <a:pPr marL="0" indent="0">
              <a:buNone/>
            </a:pPr>
            <a:r>
              <a:rPr lang="ja-JP" altLang="en-US" sz="2800" dirty="0">
                <a:latin typeface="+mn-ea"/>
              </a:rPr>
              <a:t>ハンズオンで</a:t>
            </a:r>
            <a:r>
              <a:rPr lang="ja-JP" altLang="en-US" sz="2800" dirty="0" smtClean="0">
                <a:latin typeface="+mn-ea"/>
              </a:rPr>
              <a:t>は下記の</a:t>
            </a:r>
            <a:r>
              <a:rPr lang="en-US" altLang="ja-JP" sz="2800" dirty="0" smtClean="0">
                <a:latin typeface="+mn-ea"/>
              </a:rPr>
              <a:t>2</a:t>
            </a:r>
            <a:r>
              <a:rPr lang="ja-JP" altLang="en-US" sz="2800" dirty="0" err="1" smtClean="0">
                <a:latin typeface="+mn-ea"/>
              </a:rPr>
              <a:t>つの</a:t>
            </a:r>
            <a:r>
              <a:rPr lang="ja-JP" altLang="en-US" sz="2800" dirty="0" smtClean="0">
                <a:latin typeface="+mn-ea"/>
              </a:rPr>
              <a:t>ことが体験できます</a:t>
            </a:r>
            <a:endParaRPr lang="en-US" altLang="ja-JP" sz="2800" dirty="0">
              <a:latin typeface="+mn-ea"/>
            </a:endParaRPr>
          </a:p>
          <a:p>
            <a:pPr marL="0" indent="0">
              <a:buNone/>
            </a:pPr>
            <a:endParaRPr kumimoji="1" lang="en-US" altLang="ja-JP" sz="1200" dirty="0" smtClean="0">
              <a:latin typeface="+mn-ea"/>
            </a:endParaRPr>
          </a:p>
          <a:p>
            <a:pPr marL="0" indent="0">
              <a:buNone/>
            </a:pPr>
            <a:r>
              <a:rPr lang="ja-JP" altLang="en-US" sz="2800" dirty="0">
                <a:latin typeface="+mn-ea"/>
              </a:rPr>
              <a:t>・ゲームスコアの保存</a:t>
            </a:r>
            <a:endParaRPr lang="en-US" altLang="ja-JP" sz="2800" dirty="0">
              <a:latin typeface="+mn-ea"/>
            </a:endParaRPr>
          </a:p>
          <a:p>
            <a:pPr marL="0" indent="0">
              <a:buNone/>
            </a:pPr>
            <a:r>
              <a:rPr lang="ja-JP" altLang="en-US" sz="2800" dirty="0">
                <a:latin typeface="+mn-ea"/>
              </a:rPr>
              <a:t>・ランキングの</a:t>
            </a:r>
            <a:r>
              <a:rPr lang="ja-JP" altLang="en-US" sz="2800" dirty="0" smtClean="0">
                <a:latin typeface="+mn-ea"/>
              </a:rPr>
              <a:t>実装</a:t>
            </a:r>
            <a:endParaRPr lang="en-US" altLang="ja-JP" sz="2800" dirty="0" smtClean="0">
              <a:latin typeface="+mn-ea"/>
            </a:endParaRPr>
          </a:p>
          <a:p>
            <a:pPr marL="0" indent="0">
              <a:buNone/>
            </a:pPr>
            <a:endParaRPr kumimoji="1" lang="en-US" altLang="ja-JP" sz="1200" dirty="0" smtClean="0">
              <a:latin typeface="+mn-ea"/>
            </a:endParaRPr>
          </a:p>
          <a:p>
            <a:pPr marL="0" indent="0">
              <a:buNone/>
            </a:pPr>
            <a:r>
              <a:rPr kumimoji="1" lang="ja-JP" altLang="en-US" sz="2800" dirty="0" smtClean="0">
                <a:latin typeface="+mn-ea"/>
              </a:rPr>
              <a:t>ぜひお楽しみください！</a:t>
            </a:r>
            <a:endParaRPr kumimoji="1" lang="ja-JP" altLang="en-US" sz="2800" dirty="0">
              <a:latin typeface="+mn-ea"/>
            </a:endParaRPr>
          </a:p>
        </p:txBody>
      </p:sp>
    </p:spTree>
    <p:extLst>
      <p:ext uri="{BB962C8B-B14F-4D97-AF65-F5344CB8AC3E}">
        <p14:creationId xmlns:p14="http://schemas.microsoft.com/office/powerpoint/2010/main" val="216176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5" name="Picture 10" descr="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 y="-26988"/>
            <a:ext cx="9158654"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923" y="2257426"/>
            <a:ext cx="730494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41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ニフティクラウド</a:t>
            </a:r>
            <a:r>
              <a:rPr kumimoji="1" lang="en-US" altLang="ja-JP" dirty="0" smtClean="0"/>
              <a:t>mobile backend</a:t>
            </a:r>
            <a:r>
              <a:rPr kumimoji="1" lang="ja-JP" altLang="en-US" dirty="0" smtClean="0"/>
              <a:t>とは？</a:t>
            </a:r>
            <a:endParaRPr kumimoji="1" lang="ja-JP" altLang="en-US" dirty="0"/>
          </a:p>
        </p:txBody>
      </p:sp>
      <p:pic>
        <p:nvPicPr>
          <p:cNvPr id="38" name="図 3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2702" y="625058"/>
            <a:ext cx="3720783" cy="3480967"/>
          </a:xfrm>
          <a:prstGeom prst="rect">
            <a:avLst/>
          </a:prstGeom>
        </p:spPr>
      </p:pic>
      <p:sp>
        <p:nvSpPr>
          <p:cNvPr id="39" name="テキスト ボックス 38"/>
          <p:cNvSpPr txBox="1"/>
          <p:nvPr/>
        </p:nvSpPr>
        <p:spPr>
          <a:xfrm>
            <a:off x="3858912" y="825544"/>
            <a:ext cx="5112568" cy="738664"/>
          </a:xfrm>
          <a:prstGeom prst="rect">
            <a:avLst/>
          </a:prstGeom>
          <a:noFill/>
        </p:spPr>
        <p:txBody>
          <a:bodyPr wrap="square" rtlCol="0">
            <a:spAutoFit/>
          </a:bodyPr>
          <a:lstStyle/>
          <a:p>
            <a:r>
              <a:rPr lang="ja-JP" altLang="en-US" sz="1400" dirty="0" smtClean="0">
                <a:solidFill>
                  <a:srgbClr val="00378C"/>
                </a:solidFill>
              </a:rPr>
              <a:t>スマートフォンアプリの</a:t>
            </a:r>
            <a:r>
              <a:rPr lang="ja-JP" altLang="en-US" sz="1400" b="1" dirty="0" smtClean="0">
                <a:solidFill>
                  <a:srgbClr val="FF0000"/>
                </a:solidFill>
              </a:rPr>
              <a:t>バックエンド機能</a:t>
            </a:r>
            <a:r>
              <a:rPr lang="ja-JP" altLang="en-US" sz="1400" dirty="0" smtClean="0">
                <a:solidFill>
                  <a:srgbClr val="00378C"/>
                </a:solidFill>
              </a:rPr>
              <a:t>が</a:t>
            </a:r>
            <a:endParaRPr lang="en-US" altLang="ja-JP" sz="1400" dirty="0" smtClean="0">
              <a:solidFill>
                <a:srgbClr val="00378C"/>
              </a:solidFill>
            </a:endParaRPr>
          </a:p>
          <a:p>
            <a:r>
              <a:rPr kumimoji="1" lang="ja-JP" altLang="en-US" sz="2800" b="1" dirty="0" smtClean="0">
                <a:solidFill>
                  <a:srgbClr val="FF0000"/>
                </a:solidFill>
              </a:rPr>
              <a:t>開発不要</a:t>
            </a:r>
            <a:r>
              <a:rPr kumimoji="1" lang="ja-JP" altLang="en-US" sz="1400" dirty="0" smtClean="0">
                <a:solidFill>
                  <a:srgbClr val="00378C"/>
                </a:solidFill>
              </a:rPr>
              <a:t>になる</a:t>
            </a:r>
            <a:r>
              <a:rPr kumimoji="1" lang="ja-JP" altLang="en-US" sz="2800" b="1" dirty="0" smtClean="0">
                <a:solidFill>
                  <a:srgbClr val="00378C"/>
                </a:solidFill>
              </a:rPr>
              <a:t>クラウドサービス</a:t>
            </a:r>
            <a:endParaRPr kumimoji="1" lang="ja-JP" altLang="en-US" sz="2800" b="1" dirty="0">
              <a:solidFill>
                <a:srgbClr val="00378C"/>
              </a:solidFill>
            </a:endParaRPr>
          </a:p>
        </p:txBody>
      </p:sp>
      <p:sp>
        <p:nvSpPr>
          <p:cNvPr id="40" name="テキスト ボックス 39"/>
          <p:cNvSpPr txBox="1"/>
          <p:nvPr/>
        </p:nvSpPr>
        <p:spPr>
          <a:xfrm>
            <a:off x="3858912" y="1471558"/>
            <a:ext cx="5032147" cy="2846933"/>
          </a:xfrm>
          <a:prstGeom prst="rect">
            <a:avLst/>
          </a:prstGeom>
          <a:noFill/>
        </p:spPr>
        <p:txBody>
          <a:bodyPr wrap="none" rtlCol="0">
            <a:spAutoFit/>
          </a:bodyPr>
          <a:lstStyle/>
          <a:p>
            <a:r>
              <a:rPr kumimoji="1" lang="ja-JP" altLang="en-US" sz="1400" dirty="0" smtClean="0"/>
              <a:t>ニフティクラウド</a:t>
            </a:r>
            <a:r>
              <a:rPr kumimoji="1" lang="en-US" altLang="ja-JP" sz="1400" dirty="0" smtClean="0"/>
              <a:t>mobile backend</a:t>
            </a:r>
            <a:r>
              <a:rPr kumimoji="1" lang="ja-JP" altLang="en-US" sz="1400" dirty="0" smtClean="0"/>
              <a:t>とは</a:t>
            </a:r>
            <a:endParaRPr kumimoji="1" lang="en-US" altLang="ja-JP" sz="1400" dirty="0" smtClean="0"/>
          </a:p>
          <a:p>
            <a:r>
              <a:rPr kumimoji="1" lang="en-US" altLang="ja-JP" sz="1400" dirty="0" err="1" smtClean="0"/>
              <a:t>mBaaS</a:t>
            </a:r>
            <a:r>
              <a:rPr kumimoji="1" lang="en-US" altLang="ja-JP" sz="1400" dirty="0" smtClean="0"/>
              <a:t>(mobile backend as a Service)</a:t>
            </a:r>
            <a:r>
              <a:rPr kumimoji="1" lang="ja-JP" altLang="en-US" sz="1400" dirty="0" smtClean="0"/>
              <a:t>と</a:t>
            </a:r>
            <a:r>
              <a:rPr lang="ja-JP" altLang="en-US" sz="1400" dirty="0" smtClean="0"/>
              <a:t>呼ばれる</a:t>
            </a:r>
            <a:r>
              <a:rPr kumimoji="1" lang="ja-JP" altLang="en-US" sz="1400" dirty="0" smtClean="0"/>
              <a:t>、</a:t>
            </a:r>
            <a:endParaRPr kumimoji="1" lang="en-US" altLang="ja-JP" sz="1400" dirty="0" smtClean="0"/>
          </a:p>
          <a:p>
            <a:r>
              <a:rPr lang="ja-JP" altLang="en-US" sz="1400" dirty="0" smtClean="0"/>
              <a:t>クラウドサービスのジャンルのひとつで</a:t>
            </a:r>
            <a:endParaRPr kumimoji="1" lang="en-US" altLang="ja-JP" sz="1400" dirty="0" smtClean="0"/>
          </a:p>
          <a:p>
            <a:r>
              <a:rPr kumimoji="1" lang="ja-JP" altLang="en-US" sz="1400" dirty="0" smtClean="0"/>
              <a:t>スマートフォンアプリでよく利用される汎用的な機能を</a:t>
            </a:r>
            <a:endParaRPr kumimoji="1" lang="en-US" altLang="ja-JP" sz="1400" dirty="0" smtClean="0"/>
          </a:p>
          <a:p>
            <a:r>
              <a:rPr kumimoji="1" lang="ja-JP" altLang="en-US" sz="1400" dirty="0" smtClean="0"/>
              <a:t>クラウドから提供するサービスです。</a:t>
            </a:r>
            <a:endParaRPr kumimoji="1" lang="en-US" altLang="ja-JP" sz="1400" dirty="0" smtClean="0"/>
          </a:p>
          <a:p>
            <a:endParaRPr lang="en-US" altLang="ja-JP" sz="1400" dirty="0"/>
          </a:p>
          <a:p>
            <a:r>
              <a:rPr kumimoji="1" lang="ja-JP" altLang="en-US" sz="1400" dirty="0" smtClean="0"/>
              <a:t>クラウド上に用意された機能を</a:t>
            </a:r>
            <a:endParaRPr kumimoji="1" lang="en-US" altLang="ja-JP" sz="1400" dirty="0" smtClean="0"/>
          </a:p>
          <a:p>
            <a:r>
              <a:rPr kumimoji="1" lang="en-US" altLang="ja-JP" sz="1400" dirty="0" smtClean="0"/>
              <a:t>API</a:t>
            </a:r>
            <a:r>
              <a:rPr kumimoji="1" lang="ja-JP" altLang="en-US" sz="1400" dirty="0" smtClean="0"/>
              <a:t>・</a:t>
            </a:r>
            <a:r>
              <a:rPr kumimoji="1" lang="en-US" altLang="ja-JP" sz="1400" dirty="0" smtClean="0"/>
              <a:t>SDK</a:t>
            </a:r>
            <a:r>
              <a:rPr kumimoji="1" lang="ja-JP" altLang="en-US" sz="1400" dirty="0" smtClean="0"/>
              <a:t>で呼び出すだけで利用できるので、</a:t>
            </a:r>
            <a:endParaRPr kumimoji="1" lang="en-US" altLang="ja-JP" sz="1400" dirty="0" smtClean="0"/>
          </a:p>
          <a:p>
            <a:r>
              <a:rPr kumimoji="1" lang="ja-JP" altLang="en-US" sz="1400" dirty="0" smtClean="0"/>
              <a:t>サーバー開発・運用不要でよりリッチなバックエンド機能を</a:t>
            </a:r>
            <a:endParaRPr kumimoji="1" lang="en-US" altLang="ja-JP" sz="1400" dirty="0" smtClean="0"/>
          </a:p>
          <a:p>
            <a:r>
              <a:rPr kumimoji="1" lang="ja-JP" altLang="en-US" sz="1400" dirty="0" smtClean="0"/>
              <a:t>アプリに実装することができ、工数削減による</a:t>
            </a:r>
            <a:endParaRPr kumimoji="1" lang="en-US" altLang="ja-JP" sz="1400" dirty="0" smtClean="0"/>
          </a:p>
          <a:p>
            <a:r>
              <a:rPr kumimoji="1" lang="ja-JP" altLang="en-US" sz="1400" dirty="0" smtClean="0"/>
              <a:t>コストカット・スピードアップに貢献します。</a:t>
            </a:r>
            <a:endParaRPr kumimoji="1" lang="en-US" altLang="ja-JP" sz="1400" dirty="0" smtClean="0"/>
          </a:p>
          <a:p>
            <a:endParaRPr kumimoji="1" lang="en-US" altLang="ja-JP" sz="1400" dirty="0" smtClean="0"/>
          </a:p>
          <a:p>
            <a:r>
              <a:rPr lang="en-US" altLang="ja-JP" sz="1100" dirty="0" smtClean="0"/>
              <a:t>※SDK</a:t>
            </a:r>
            <a:r>
              <a:rPr lang="ja-JP" altLang="en-US" sz="1100" dirty="0" smtClean="0"/>
              <a:t>は</a:t>
            </a:r>
            <a:r>
              <a:rPr lang="en-US" altLang="ja-JP" sz="1100" dirty="0" err="1" smtClean="0"/>
              <a:t>Unity,iOS</a:t>
            </a:r>
            <a:r>
              <a:rPr lang="en-US" altLang="ja-JP" sz="1100" dirty="0" smtClean="0"/>
              <a:t> ,</a:t>
            </a:r>
            <a:r>
              <a:rPr lang="en-US" altLang="ja-JP" sz="1100" dirty="0" err="1" smtClean="0"/>
              <a:t>Android,JavaScript</a:t>
            </a:r>
            <a:r>
              <a:rPr lang="ja-JP" altLang="en-US" sz="1100" dirty="0" smtClean="0"/>
              <a:t>の</a:t>
            </a:r>
            <a:r>
              <a:rPr lang="en-US" altLang="ja-JP" sz="1100" dirty="0" smtClean="0"/>
              <a:t>4</a:t>
            </a:r>
            <a:r>
              <a:rPr lang="ja-JP" altLang="en-US" sz="1100" dirty="0" err="1" smtClean="0"/>
              <a:t>つを提</a:t>
            </a:r>
            <a:r>
              <a:rPr lang="ja-JP" altLang="en-US" sz="1100" dirty="0" smtClean="0"/>
              <a:t>供しております</a:t>
            </a:r>
            <a:endParaRPr kumimoji="1" lang="ja-JP" altLang="en-US" sz="1100" dirty="0"/>
          </a:p>
        </p:txBody>
      </p:sp>
      <p:pic>
        <p:nvPicPr>
          <p:cNvPr id="42" name="図 41"/>
          <p:cNvPicPr>
            <a:picLocks noChangeAspect="1"/>
          </p:cNvPicPr>
          <p:nvPr/>
        </p:nvPicPr>
        <p:blipFill rotWithShape="1">
          <a:blip r:embed="rId3">
            <a:extLst>
              <a:ext uri="{28A0092B-C50C-407E-A947-70E740481C1C}">
                <a14:useLocalDpi xmlns:a14="http://schemas.microsoft.com/office/drawing/2010/main" val="0"/>
              </a:ext>
            </a:extLst>
          </a:blip>
          <a:srcRect b="55682"/>
          <a:stretch/>
        </p:blipFill>
        <p:spPr>
          <a:xfrm>
            <a:off x="141372" y="4581128"/>
            <a:ext cx="8856984" cy="2079896"/>
          </a:xfrm>
          <a:prstGeom prst="rect">
            <a:avLst/>
          </a:prstGeom>
        </p:spPr>
      </p:pic>
      <p:sp>
        <p:nvSpPr>
          <p:cNvPr id="43" name="テキスト ボックス 42"/>
          <p:cNvSpPr txBox="1"/>
          <p:nvPr/>
        </p:nvSpPr>
        <p:spPr>
          <a:xfrm>
            <a:off x="162702" y="4317221"/>
            <a:ext cx="1569660" cy="369332"/>
          </a:xfrm>
          <a:prstGeom prst="rect">
            <a:avLst/>
          </a:prstGeom>
          <a:noFill/>
        </p:spPr>
        <p:txBody>
          <a:bodyPr wrap="none" rtlCol="0">
            <a:spAutoFit/>
          </a:bodyPr>
          <a:lstStyle/>
          <a:p>
            <a:r>
              <a:rPr kumimoji="1" lang="ja-JP" altLang="en-US" dirty="0" smtClean="0"/>
              <a:t>提供中の機能</a:t>
            </a:r>
            <a:endParaRPr kumimoji="1" lang="ja-JP" altLang="en-US" dirty="0"/>
          </a:p>
        </p:txBody>
      </p:sp>
      <p:sp>
        <p:nvSpPr>
          <p:cNvPr id="44" name="角丸四角形 43"/>
          <p:cNvSpPr/>
          <p:nvPr/>
        </p:nvSpPr>
        <p:spPr bwMode="auto">
          <a:xfrm>
            <a:off x="490332" y="6237312"/>
            <a:ext cx="914400" cy="194320"/>
          </a:xfrm>
          <a:prstGeom prst="roundRect">
            <a:avLst>
              <a:gd name="adj" fmla="val 0"/>
            </a:avLst>
          </a:prstGeom>
          <a:solidFill>
            <a:srgbClr val="871F1F"/>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5" name="角丸四角形 44"/>
          <p:cNvSpPr/>
          <p:nvPr/>
        </p:nvSpPr>
        <p:spPr bwMode="auto">
          <a:xfrm>
            <a:off x="1907704" y="6237312"/>
            <a:ext cx="914400" cy="194320"/>
          </a:xfrm>
          <a:prstGeom prst="roundRect">
            <a:avLst>
              <a:gd name="adj" fmla="val 0"/>
            </a:avLst>
          </a:prstGeom>
          <a:solidFill>
            <a:srgbClr val="3A2F72"/>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6" name="角丸四角形 45"/>
          <p:cNvSpPr/>
          <p:nvPr/>
        </p:nvSpPr>
        <p:spPr bwMode="auto">
          <a:xfrm>
            <a:off x="3345127" y="6234880"/>
            <a:ext cx="914400" cy="194320"/>
          </a:xfrm>
          <a:prstGeom prst="roundRect">
            <a:avLst>
              <a:gd name="adj" fmla="val 0"/>
            </a:avLst>
          </a:prstGeom>
          <a:solidFill>
            <a:srgbClr val="8A6A1E"/>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7" name="角丸四角形 46"/>
          <p:cNvSpPr/>
          <p:nvPr/>
        </p:nvSpPr>
        <p:spPr bwMode="auto">
          <a:xfrm>
            <a:off x="4782550" y="6234880"/>
            <a:ext cx="914400" cy="194320"/>
          </a:xfrm>
          <a:prstGeom prst="roundRect">
            <a:avLst>
              <a:gd name="adj" fmla="val 0"/>
            </a:avLst>
          </a:prstGeom>
          <a:solidFill>
            <a:srgbClr val="184A7C"/>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8" name="角丸四角形 47"/>
          <p:cNvSpPr/>
          <p:nvPr/>
        </p:nvSpPr>
        <p:spPr bwMode="auto">
          <a:xfrm>
            <a:off x="6262803" y="6234880"/>
            <a:ext cx="914400" cy="194320"/>
          </a:xfrm>
          <a:prstGeom prst="roundRect">
            <a:avLst>
              <a:gd name="adj" fmla="val 0"/>
            </a:avLst>
          </a:prstGeom>
          <a:solidFill>
            <a:srgbClr val="537016"/>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9" name="角丸四角形 48"/>
          <p:cNvSpPr/>
          <p:nvPr/>
        </p:nvSpPr>
        <p:spPr bwMode="auto">
          <a:xfrm>
            <a:off x="7687315" y="6234880"/>
            <a:ext cx="914400" cy="194320"/>
          </a:xfrm>
          <a:prstGeom prst="roundRect">
            <a:avLst>
              <a:gd name="adj" fmla="val 0"/>
            </a:avLst>
          </a:prstGeom>
          <a:solidFill>
            <a:srgbClr val="167F64"/>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887375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Unity</a:t>
            </a:r>
            <a:r>
              <a:rPr kumimoji="1" lang="ja-JP" altLang="en-US" dirty="0" smtClean="0"/>
              <a:t>に導入することで実現できること</a:t>
            </a:r>
            <a:endParaRPr kumimoji="1" lang="ja-JP" altLang="en-US" dirty="0"/>
          </a:p>
        </p:txBody>
      </p:sp>
      <p:pic>
        <p:nvPicPr>
          <p:cNvPr id="4" name="図 3"/>
          <p:cNvPicPr>
            <a:picLocks noChangeAspect="1"/>
          </p:cNvPicPr>
          <p:nvPr/>
        </p:nvPicPr>
        <p:blipFill>
          <a:blip r:embed="rId2"/>
          <a:stretch>
            <a:fillRect/>
          </a:stretch>
        </p:blipFill>
        <p:spPr>
          <a:xfrm>
            <a:off x="737928" y="4687838"/>
            <a:ext cx="3132112" cy="1837506"/>
          </a:xfrm>
          <a:prstGeom prst="rect">
            <a:avLst/>
          </a:prstGeom>
        </p:spPr>
      </p:pic>
      <p:pic>
        <p:nvPicPr>
          <p:cNvPr id="5" name="Picture 2" descr="画面遷移概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349" y="1569800"/>
            <a:ext cx="3952695" cy="24704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完成イメージ図"/>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3643" y="4593380"/>
            <a:ext cx="3109243" cy="193196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4844706" y="1155307"/>
            <a:ext cx="4464496" cy="523220"/>
          </a:xfrm>
          <a:prstGeom prst="rect">
            <a:avLst/>
          </a:prstGeom>
          <a:noFill/>
        </p:spPr>
        <p:txBody>
          <a:bodyPr wrap="square" rtlCol="0">
            <a:spAutoFit/>
          </a:bodyPr>
          <a:lstStyle/>
          <a:p>
            <a:r>
              <a:rPr kumimoji="1" lang="ja-JP" altLang="en-US" sz="2800" dirty="0" smtClean="0"/>
              <a:t>ユーザーログイン認証</a:t>
            </a:r>
            <a:endParaRPr kumimoji="1" lang="ja-JP" altLang="en-US" sz="2800" dirty="0"/>
          </a:p>
        </p:txBody>
      </p:sp>
      <p:sp>
        <p:nvSpPr>
          <p:cNvPr id="8" name="テキスト ボックス 7"/>
          <p:cNvSpPr txBox="1"/>
          <p:nvPr/>
        </p:nvSpPr>
        <p:spPr>
          <a:xfrm>
            <a:off x="5076056" y="4045722"/>
            <a:ext cx="3744416" cy="523220"/>
          </a:xfrm>
          <a:prstGeom prst="rect">
            <a:avLst/>
          </a:prstGeom>
          <a:noFill/>
        </p:spPr>
        <p:txBody>
          <a:bodyPr wrap="square" rtlCol="0">
            <a:spAutoFit/>
          </a:bodyPr>
          <a:lstStyle/>
          <a:p>
            <a:r>
              <a:rPr kumimoji="1" lang="ja-JP" altLang="en-US" sz="2800" dirty="0" smtClean="0"/>
              <a:t>オンラインランキング</a:t>
            </a:r>
            <a:endParaRPr kumimoji="1" lang="ja-JP" altLang="en-US" sz="2800" dirty="0"/>
          </a:p>
        </p:txBody>
      </p:sp>
      <p:sp>
        <p:nvSpPr>
          <p:cNvPr id="11" name="テキスト ボックス 10"/>
          <p:cNvSpPr txBox="1"/>
          <p:nvPr/>
        </p:nvSpPr>
        <p:spPr>
          <a:xfrm>
            <a:off x="684040" y="3830278"/>
            <a:ext cx="3239888" cy="738664"/>
          </a:xfrm>
          <a:prstGeom prst="rect">
            <a:avLst/>
          </a:prstGeom>
          <a:noFill/>
        </p:spPr>
        <p:txBody>
          <a:bodyPr wrap="square" rtlCol="0">
            <a:spAutoFit/>
          </a:bodyPr>
          <a:lstStyle/>
          <a:p>
            <a:r>
              <a:rPr kumimoji="1" lang="en-US" altLang="ja-JP" sz="1400" dirty="0" smtClean="0"/>
              <a:t>Android</a:t>
            </a:r>
            <a:r>
              <a:rPr kumimoji="1" lang="ja-JP" altLang="en-US" sz="1400" dirty="0" smtClean="0"/>
              <a:t>・</a:t>
            </a:r>
            <a:r>
              <a:rPr kumimoji="1" lang="en-US" altLang="ja-JP" sz="1400" dirty="0" smtClean="0"/>
              <a:t>iOS</a:t>
            </a:r>
            <a:r>
              <a:rPr kumimoji="1" lang="ja-JP" altLang="en-US" sz="1400" dirty="0" smtClean="0"/>
              <a:t>各</a:t>
            </a:r>
            <a:r>
              <a:rPr lang="ja-JP" altLang="en-US" sz="1400" dirty="0" smtClean="0"/>
              <a:t>プラットフォームへの</a:t>
            </a:r>
            <a:r>
              <a:rPr lang="ja-JP" altLang="en-US" sz="2800" dirty="0" smtClean="0"/>
              <a:t>プッシュ通知配信</a:t>
            </a:r>
            <a:endParaRPr kumimoji="1" lang="ja-JP" altLang="en-US" sz="2800" dirty="0"/>
          </a:p>
        </p:txBody>
      </p:sp>
      <p:sp>
        <p:nvSpPr>
          <p:cNvPr id="12" name="テキスト ボックス 11"/>
          <p:cNvSpPr txBox="1"/>
          <p:nvPr/>
        </p:nvSpPr>
        <p:spPr>
          <a:xfrm>
            <a:off x="35496" y="1033572"/>
            <a:ext cx="4464496" cy="523220"/>
          </a:xfrm>
          <a:prstGeom prst="rect">
            <a:avLst/>
          </a:prstGeom>
          <a:noFill/>
        </p:spPr>
        <p:txBody>
          <a:bodyPr wrap="square" rtlCol="0">
            <a:spAutoFit/>
          </a:bodyPr>
          <a:lstStyle/>
          <a:p>
            <a:r>
              <a:rPr kumimoji="1" lang="en-US" altLang="ja-JP" sz="2800" dirty="0" err="1" smtClean="0"/>
              <a:t>UnitySDK</a:t>
            </a:r>
            <a:r>
              <a:rPr kumimoji="1" lang="ja-JP" altLang="en-US" sz="2800" dirty="0" smtClean="0"/>
              <a:t>で提供</a:t>
            </a:r>
            <a:r>
              <a:rPr lang="ja-JP" altLang="en-US" sz="2800" dirty="0"/>
              <a:t>中</a:t>
            </a:r>
            <a:r>
              <a:rPr lang="ja-JP" altLang="en-US" sz="2800" dirty="0" smtClean="0"/>
              <a:t>の</a:t>
            </a:r>
            <a:r>
              <a:rPr kumimoji="1" lang="ja-JP" altLang="en-US" sz="2800" dirty="0" smtClean="0"/>
              <a:t>機能</a:t>
            </a:r>
            <a:endParaRPr kumimoji="1" lang="ja-JP" altLang="en-US" sz="2800" dirty="0"/>
          </a:p>
        </p:txBody>
      </p:sp>
      <p:pic>
        <p:nvPicPr>
          <p:cNvPr id="13" name="図 12"/>
          <p:cNvPicPr>
            <a:picLocks noChangeAspect="1"/>
          </p:cNvPicPr>
          <p:nvPr/>
        </p:nvPicPr>
        <p:blipFill rotWithShape="1">
          <a:blip r:embed="rId5">
            <a:extLst>
              <a:ext uri="{28A0092B-C50C-407E-A947-70E740481C1C}">
                <a14:useLocalDpi xmlns:a14="http://schemas.microsoft.com/office/drawing/2010/main" val="0"/>
              </a:ext>
            </a:extLst>
          </a:blip>
          <a:srcRect l="1110" t="4195" r="66370" b="58981"/>
          <a:stretch/>
        </p:blipFill>
        <p:spPr>
          <a:xfrm>
            <a:off x="-34564" y="1607999"/>
            <a:ext cx="2659928" cy="1595956"/>
          </a:xfrm>
          <a:prstGeom prst="rect">
            <a:avLst/>
          </a:prstGeom>
        </p:spPr>
      </p:pic>
      <p:pic>
        <p:nvPicPr>
          <p:cNvPr id="14" name="図 13"/>
          <p:cNvPicPr>
            <a:picLocks noChangeAspect="1"/>
          </p:cNvPicPr>
          <p:nvPr/>
        </p:nvPicPr>
        <p:blipFill rotWithShape="1">
          <a:blip r:embed="rId5">
            <a:extLst>
              <a:ext uri="{28A0092B-C50C-407E-A947-70E740481C1C}">
                <a14:useLocalDpi xmlns:a14="http://schemas.microsoft.com/office/drawing/2010/main" val="0"/>
              </a:ext>
            </a:extLst>
          </a:blip>
          <a:srcRect l="50538" t="3375" r="34147" b="57950"/>
          <a:stretch/>
        </p:blipFill>
        <p:spPr>
          <a:xfrm>
            <a:off x="2584743" y="1576330"/>
            <a:ext cx="1252713" cy="1676226"/>
          </a:xfrm>
          <a:prstGeom prst="rect">
            <a:avLst/>
          </a:prstGeom>
        </p:spPr>
      </p:pic>
      <p:sp>
        <p:nvSpPr>
          <p:cNvPr id="15" name="角丸四角形 14"/>
          <p:cNvSpPr/>
          <p:nvPr/>
        </p:nvSpPr>
        <p:spPr bwMode="auto">
          <a:xfrm>
            <a:off x="164787" y="2943530"/>
            <a:ext cx="914400" cy="194320"/>
          </a:xfrm>
          <a:prstGeom prst="roundRect">
            <a:avLst>
              <a:gd name="adj" fmla="val 0"/>
            </a:avLst>
          </a:prstGeom>
          <a:solidFill>
            <a:srgbClr val="871F1F"/>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6" name="角丸四角形 15"/>
          <p:cNvSpPr/>
          <p:nvPr/>
        </p:nvSpPr>
        <p:spPr bwMode="auto">
          <a:xfrm>
            <a:off x="1582159" y="2943530"/>
            <a:ext cx="914400" cy="194320"/>
          </a:xfrm>
          <a:prstGeom prst="roundRect">
            <a:avLst>
              <a:gd name="adj" fmla="val 0"/>
            </a:avLst>
          </a:prstGeom>
          <a:solidFill>
            <a:srgbClr val="3A2F72"/>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7" name="角丸四角形 16"/>
          <p:cNvSpPr/>
          <p:nvPr/>
        </p:nvSpPr>
        <p:spPr bwMode="auto">
          <a:xfrm>
            <a:off x="2749780" y="2924944"/>
            <a:ext cx="914400" cy="194320"/>
          </a:xfrm>
          <a:prstGeom prst="roundRect">
            <a:avLst>
              <a:gd name="adj" fmla="val 0"/>
            </a:avLst>
          </a:prstGeom>
          <a:solidFill>
            <a:srgbClr val="184A7C"/>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9" name="フリーフォーム 8"/>
          <p:cNvSpPr/>
          <p:nvPr/>
        </p:nvSpPr>
        <p:spPr bwMode="auto">
          <a:xfrm>
            <a:off x="182880" y="1064029"/>
            <a:ext cx="8869680" cy="5527964"/>
          </a:xfrm>
          <a:custGeom>
            <a:avLst/>
            <a:gdLst>
              <a:gd name="connsiteX0" fmla="*/ 4430684 w 8869680"/>
              <a:gd name="connsiteY0" fmla="*/ 24938 h 5527964"/>
              <a:gd name="connsiteX1" fmla="*/ 8869680 w 8869680"/>
              <a:gd name="connsiteY1" fmla="*/ 24938 h 5527964"/>
              <a:gd name="connsiteX2" fmla="*/ 8869680 w 8869680"/>
              <a:gd name="connsiteY2" fmla="*/ 5527964 h 5527964"/>
              <a:gd name="connsiteX3" fmla="*/ 0 w 8869680"/>
              <a:gd name="connsiteY3" fmla="*/ 5527964 h 5527964"/>
              <a:gd name="connsiteX4" fmla="*/ 0 w 8869680"/>
              <a:gd name="connsiteY4" fmla="*/ 2693324 h 5527964"/>
              <a:gd name="connsiteX5" fmla="*/ 4538749 w 8869680"/>
              <a:gd name="connsiteY5" fmla="*/ 2693324 h 5527964"/>
              <a:gd name="connsiteX6" fmla="*/ 4538749 w 8869680"/>
              <a:gd name="connsiteY6" fmla="*/ 41564 h 5527964"/>
              <a:gd name="connsiteX7" fmla="*/ 4538749 w 8869680"/>
              <a:gd name="connsiteY7" fmla="*/ 0 h 552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9680" h="5527964">
                <a:moveTo>
                  <a:pt x="4430684" y="24938"/>
                </a:moveTo>
                <a:lnTo>
                  <a:pt x="8869680" y="24938"/>
                </a:lnTo>
                <a:lnTo>
                  <a:pt x="8869680" y="5527964"/>
                </a:lnTo>
                <a:lnTo>
                  <a:pt x="0" y="5527964"/>
                </a:lnTo>
                <a:lnTo>
                  <a:pt x="0" y="2693324"/>
                </a:lnTo>
                <a:lnTo>
                  <a:pt x="4538749" y="2693324"/>
                </a:lnTo>
                <a:lnTo>
                  <a:pt x="4538749" y="41564"/>
                </a:lnTo>
                <a:lnTo>
                  <a:pt x="4538749" y="0"/>
                </a:lnTo>
              </a:path>
            </a:pathLst>
          </a:cu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18" name="正方形/長方形 17"/>
          <p:cNvSpPr/>
          <p:nvPr/>
        </p:nvSpPr>
        <p:spPr bwMode="auto">
          <a:xfrm>
            <a:off x="4364488" y="940993"/>
            <a:ext cx="339670" cy="545658"/>
          </a:xfrm>
          <a:prstGeom prst="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9" name="正方形/長方形 18"/>
          <p:cNvSpPr/>
          <p:nvPr/>
        </p:nvSpPr>
        <p:spPr bwMode="auto">
          <a:xfrm>
            <a:off x="4590506" y="920755"/>
            <a:ext cx="339670" cy="154439"/>
          </a:xfrm>
          <a:prstGeom prst="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20" name="下矢印 19"/>
          <p:cNvSpPr/>
          <p:nvPr/>
        </p:nvSpPr>
        <p:spPr bwMode="auto">
          <a:xfrm rot="16200000">
            <a:off x="3205514" y="2018204"/>
            <a:ext cx="2088231" cy="775545"/>
          </a:xfrm>
          <a:prstGeom prst="downArrow">
            <a:avLst>
              <a:gd name="adj1" fmla="val 50000"/>
              <a:gd name="adj2" fmla="val 31778"/>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21" name="テキスト ボックス 20"/>
          <p:cNvSpPr txBox="1"/>
          <p:nvPr/>
        </p:nvSpPr>
        <p:spPr>
          <a:xfrm>
            <a:off x="3829868" y="2036757"/>
            <a:ext cx="1004481" cy="738664"/>
          </a:xfrm>
          <a:prstGeom prst="rect">
            <a:avLst/>
          </a:prstGeom>
          <a:noFill/>
        </p:spPr>
        <p:txBody>
          <a:bodyPr wrap="square" rtlCol="0">
            <a:spAutoFit/>
          </a:bodyPr>
          <a:lstStyle/>
          <a:p>
            <a:r>
              <a:rPr kumimoji="1" lang="en-US" altLang="ja-JP" sz="1400" dirty="0" smtClean="0">
                <a:solidFill>
                  <a:schemeClr val="bg1"/>
                </a:solidFill>
              </a:rPr>
              <a:t>SDK</a:t>
            </a:r>
            <a:r>
              <a:rPr kumimoji="1" lang="ja-JP" altLang="en-US" sz="1400" dirty="0" smtClean="0">
                <a:solidFill>
                  <a:schemeClr val="bg1"/>
                </a:solidFill>
              </a:rPr>
              <a:t>で</a:t>
            </a:r>
            <a:endParaRPr kumimoji="1" lang="en-US" altLang="ja-JP" sz="1400" dirty="0" smtClean="0">
              <a:solidFill>
                <a:schemeClr val="bg1"/>
              </a:solidFill>
            </a:endParaRPr>
          </a:p>
          <a:p>
            <a:r>
              <a:rPr kumimoji="1" lang="ja-JP" altLang="en-US" sz="1400" dirty="0" smtClean="0">
                <a:solidFill>
                  <a:schemeClr val="bg1"/>
                </a:solidFill>
              </a:rPr>
              <a:t>できる</a:t>
            </a:r>
            <a:endParaRPr kumimoji="1" lang="en-US" altLang="ja-JP" sz="1400" dirty="0" smtClean="0">
              <a:solidFill>
                <a:schemeClr val="bg1"/>
              </a:solidFill>
            </a:endParaRPr>
          </a:p>
          <a:p>
            <a:r>
              <a:rPr kumimoji="1" lang="ja-JP" altLang="en-US" sz="1400" dirty="0" smtClean="0">
                <a:solidFill>
                  <a:schemeClr val="bg1"/>
                </a:solidFill>
              </a:rPr>
              <a:t>こと</a:t>
            </a:r>
            <a:endParaRPr kumimoji="1" lang="ja-JP" altLang="en-US" sz="1400" dirty="0">
              <a:solidFill>
                <a:schemeClr val="bg1"/>
              </a:solidFill>
            </a:endParaRPr>
          </a:p>
        </p:txBody>
      </p:sp>
    </p:spTree>
    <p:extLst>
      <p:ext uri="{BB962C8B-B14F-4D97-AF65-F5344CB8AC3E}">
        <p14:creationId xmlns:p14="http://schemas.microsoft.com/office/powerpoint/2010/main" val="2020148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5796" t="-1" r="17046" b="26830"/>
          <a:stretch/>
        </p:blipFill>
        <p:spPr>
          <a:xfrm>
            <a:off x="806734" y="3841183"/>
            <a:ext cx="2733251" cy="1988872"/>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1844824"/>
            <a:ext cx="2712402" cy="1869745"/>
          </a:xfrm>
          <a:prstGeom prst="rect">
            <a:avLst/>
          </a:prstGeom>
        </p:spPr>
      </p:pic>
      <p:sp>
        <p:nvSpPr>
          <p:cNvPr id="2" name="タイトル 1"/>
          <p:cNvSpPr>
            <a:spLocks noGrp="1"/>
          </p:cNvSpPr>
          <p:nvPr>
            <p:ph type="title"/>
          </p:nvPr>
        </p:nvSpPr>
        <p:spPr/>
        <p:txBody>
          <a:bodyPr/>
          <a:lstStyle/>
          <a:p>
            <a:r>
              <a:rPr kumimoji="1" lang="ja-JP" altLang="en-US" dirty="0" smtClean="0"/>
              <a:t>本日の</a:t>
            </a:r>
            <a:r>
              <a:rPr lang="ja-JP" altLang="en-US" sz="3200" dirty="0">
                <a:latin typeface="+mn-ea"/>
              </a:rPr>
              <a:t>ハンズオン</a:t>
            </a:r>
            <a:r>
              <a:rPr kumimoji="1" lang="ja-JP" altLang="en-US" dirty="0" smtClean="0"/>
              <a:t>で行うこと</a:t>
            </a:r>
            <a:endParaRPr kumimoji="1" lang="ja-JP" altLang="en-US" dirty="0"/>
          </a:p>
        </p:txBody>
      </p:sp>
      <p:sp>
        <p:nvSpPr>
          <p:cNvPr id="5" name="テキスト ボックス 4"/>
          <p:cNvSpPr txBox="1"/>
          <p:nvPr/>
        </p:nvSpPr>
        <p:spPr>
          <a:xfrm>
            <a:off x="1427550" y="764704"/>
            <a:ext cx="6288901" cy="954107"/>
          </a:xfrm>
          <a:prstGeom prst="rect">
            <a:avLst/>
          </a:prstGeom>
          <a:noFill/>
        </p:spPr>
        <p:txBody>
          <a:bodyPr wrap="none" rtlCol="0">
            <a:spAutoFit/>
          </a:bodyPr>
          <a:lstStyle/>
          <a:p>
            <a:pPr algn="ctr"/>
            <a:r>
              <a:rPr kumimoji="1" lang="ja-JP" altLang="en-US" sz="2800" dirty="0" smtClean="0"/>
              <a:t>データストアの更新・取得を利用した</a:t>
            </a:r>
            <a:endParaRPr kumimoji="1" lang="en-US" altLang="ja-JP" sz="2800" dirty="0" smtClean="0"/>
          </a:p>
          <a:p>
            <a:pPr algn="ctr"/>
            <a:r>
              <a:rPr kumimoji="1" lang="ja-JP" altLang="en-US" sz="2800" dirty="0" smtClean="0"/>
              <a:t>スコア保存・ランキングの実装</a:t>
            </a:r>
            <a:endParaRPr kumimoji="1" lang="ja-JP" altLang="en-US" sz="2800" dirty="0"/>
          </a:p>
        </p:txBody>
      </p:sp>
      <p:sp>
        <p:nvSpPr>
          <p:cNvPr id="6" name="テキスト ボックス 5"/>
          <p:cNvSpPr txBox="1"/>
          <p:nvPr/>
        </p:nvSpPr>
        <p:spPr>
          <a:xfrm>
            <a:off x="4179690" y="1916832"/>
            <a:ext cx="4673074" cy="2462213"/>
          </a:xfrm>
          <a:prstGeom prst="rect">
            <a:avLst/>
          </a:prstGeom>
          <a:noFill/>
        </p:spPr>
        <p:txBody>
          <a:bodyPr wrap="none" rtlCol="0">
            <a:spAutoFit/>
          </a:bodyPr>
          <a:lstStyle/>
          <a:p>
            <a:r>
              <a:rPr kumimoji="1" lang="en-US" altLang="ja-JP" sz="1400" dirty="0" smtClean="0"/>
              <a:t>VR</a:t>
            </a:r>
            <a:r>
              <a:rPr kumimoji="1" lang="ja-JP" altLang="en-US" sz="1400" dirty="0" smtClean="0"/>
              <a:t>レーシングゲームに</a:t>
            </a:r>
            <a:endParaRPr kumimoji="1" lang="en-US" altLang="ja-JP" sz="1400" dirty="0" smtClean="0"/>
          </a:p>
          <a:p>
            <a:r>
              <a:rPr lang="ja-JP" altLang="en-US" sz="1400" dirty="0" smtClean="0"/>
              <a:t>ニフティクラウド</a:t>
            </a:r>
            <a:r>
              <a:rPr lang="en-US" altLang="ja-JP" sz="1400" dirty="0" smtClean="0"/>
              <a:t>mobile backend</a:t>
            </a:r>
            <a:r>
              <a:rPr lang="ja-JP" altLang="en-US" sz="1400" dirty="0" smtClean="0"/>
              <a:t>を導入します。</a:t>
            </a:r>
            <a:endParaRPr lang="en-US" altLang="ja-JP" sz="1400" dirty="0" smtClean="0"/>
          </a:p>
          <a:p>
            <a:endParaRPr kumimoji="1" lang="en-US" altLang="ja-JP" sz="1400" dirty="0" smtClean="0"/>
          </a:p>
          <a:p>
            <a:endParaRPr kumimoji="1" lang="en-US" altLang="ja-JP" sz="1400" dirty="0" smtClean="0"/>
          </a:p>
          <a:p>
            <a:r>
              <a:rPr lang="ja-JP" altLang="en-US" sz="1400" dirty="0" smtClean="0"/>
              <a:t>このハンズオンでは下記の二つのことが体験できます</a:t>
            </a:r>
            <a:endParaRPr lang="en-US" altLang="ja-JP" sz="1400" dirty="0" smtClean="0"/>
          </a:p>
          <a:p>
            <a:endParaRPr kumimoji="1" lang="en-US" altLang="ja-JP" sz="1400" dirty="0" smtClean="0"/>
          </a:p>
          <a:p>
            <a:r>
              <a:rPr kumimoji="1" lang="ja-JP" altLang="en-US" sz="1400" dirty="0" smtClean="0"/>
              <a:t>・ゲームスコアの保存</a:t>
            </a:r>
            <a:endParaRPr kumimoji="1" lang="en-US" altLang="ja-JP" sz="1400" dirty="0" smtClean="0"/>
          </a:p>
          <a:p>
            <a:r>
              <a:rPr lang="ja-JP" altLang="en-US" sz="1400" dirty="0" smtClean="0"/>
              <a:t>・ランキングの実装</a:t>
            </a:r>
            <a:endParaRPr lang="en-US" altLang="ja-JP" sz="1400" dirty="0" smtClean="0"/>
          </a:p>
          <a:p>
            <a:endParaRPr kumimoji="1" lang="en-US" altLang="ja-JP" sz="1400" dirty="0"/>
          </a:p>
          <a:p>
            <a:r>
              <a:rPr lang="ja-JP" altLang="en-US" sz="1400" dirty="0" smtClean="0"/>
              <a:t>どちらもアーケード形式を想定してご案内いたします。</a:t>
            </a:r>
            <a:endParaRPr lang="en-US" altLang="ja-JP" sz="1400" dirty="0" smtClean="0"/>
          </a:p>
          <a:p>
            <a:r>
              <a:rPr kumimoji="1" lang="ja-JP" altLang="en-US" sz="1400" dirty="0" smtClean="0"/>
              <a:t>なにとぞよろしくお願いいたします。</a:t>
            </a:r>
            <a:endParaRPr kumimoji="1" lang="ja-JP" altLang="en-US" sz="1400" dirty="0"/>
          </a:p>
        </p:txBody>
      </p:sp>
    </p:spTree>
    <p:extLst>
      <p:ext uri="{BB962C8B-B14F-4D97-AF65-F5344CB8AC3E}">
        <p14:creationId xmlns:p14="http://schemas.microsoft.com/office/powerpoint/2010/main" val="540874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ハンズオンの流れ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856451"/>
            <a:ext cx="4392488" cy="523220"/>
          </a:xfrm>
          <a:prstGeom prst="rect">
            <a:avLst/>
          </a:prstGeom>
          <a:noFill/>
        </p:spPr>
        <p:txBody>
          <a:bodyPr wrap="square" rtlCol="0">
            <a:spAutoFit/>
          </a:bodyPr>
          <a:lstStyle/>
          <a:p>
            <a:r>
              <a:rPr kumimoji="1" lang="ja-JP" altLang="en-US" sz="1400" dirty="0" smtClean="0"/>
              <a:t>本日のハンズオンは大きく分けて</a:t>
            </a:r>
            <a:r>
              <a:rPr kumimoji="1" lang="en-US" altLang="ja-JP" sz="1400" dirty="0" smtClean="0"/>
              <a:t>4</a:t>
            </a:r>
            <a:r>
              <a:rPr kumimoji="1" lang="ja-JP" altLang="en-US" sz="1400" dirty="0" err="1" smtClean="0"/>
              <a:t>つの</a:t>
            </a:r>
            <a:r>
              <a:rPr kumimoji="1" lang="ja-JP" altLang="en-US" sz="1400" dirty="0" smtClean="0"/>
              <a:t>フローで行います。まずは事前準備</a:t>
            </a:r>
            <a:r>
              <a:rPr lang="ja-JP" altLang="en-US" sz="1400" dirty="0" smtClean="0"/>
              <a:t>からです。</a:t>
            </a:r>
            <a:r>
              <a:rPr kumimoji="1" lang="ja-JP" altLang="en-US" sz="1400" dirty="0" smtClean="0"/>
              <a:t>。</a:t>
            </a:r>
            <a:endParaRPr kumimoji="1" lang="ja-JP" altLang="en-US" sz="1400" dirty="0"/>
          </a:p>
        </p:txBody>
      </p:sp>
      <p:sp>
        <p:nvSpPr>
          <p:cNvPr id="13" name="角丸四角形吹き出し 12"/>
          <p:cNvSpPr/>
          <p:nvPr/>
        </p:nvSpPr>
        <p:spPr bwMode="auto">
          <a:xfrm>
            <a:off x="4572000" y="1556792"/>
            <a:ext cx="4464496" cy="4608512"/>
          </a:xfrm>
          <a:prstGeom prst="wedgeRoundRectCallout">
            <a:avLst>
              <a:gd name="adj1" fmla="val -58631"/>
              <a:gd name="adj2" fmla="val -44417"/>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5165566" y="1854334"/>
            <a:ext cx="1547972" cy="161968"/>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「事前準備」にておこなうこと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44188" y="219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資料の</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DL</a:t>
            </a:r>
          </a:p>
        </p:txBody>
      </p:sp>
      <p:sp>
        <p:nvSpPr>
          <p:cNvPr id="16" name="角丸四角形 15"/>
          <p:cNvSpPr/>
          <p:nvPr/>
        </p:nvSpPr>
        <p:spPr bwMode="auto">
          <a:xfrm>
            <a:off x="4944188" y="328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内容物・動作</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確認</a:t>
            </a:r>
          </a:p>
        </p:txBody>
      </p:sp>
      <p:sp>
        <p:nvSpPr>
          <p:cNvPr id="17" name="角丸四角形 16"/>
          <p:cNvSpPr/>
          <p:nvPr/>
        </p:nvSpPr>
        <p:spPr bwMode="auto">
          <a:xfrm>
            <a:off x="4944188" y="436668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a:latin typeface="Meiryo UI" panose="020B0604030504040204" pitchFamily="50" charset="-128"/>
                <a:ea typeface="Meiryo UI" panose="020B0604030504040204" pitchFamily="50" charset="-128"/>
                <a:cs typeface="Meiryo UI" panose="020B0604030504040204" pitchFamily="50" charset="-128"/>
              </a:rPr>
              <a:t>利用登録</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6" idx="0"/>
          </p:cNvCxnSpPr>
          <p:nvPr/>
        </p:nvCxnSpPr>
        <p:spPr bwMode="auto">
          <a:xfrm>
            <a:off x="6744188" y="264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p:cNvCxnSpPr>
            <a:stCxn id="16" idx="2"/>
            <a:endCxn id="17" idx="0"/>
          </p:cNvCxnSpPr>
          <p:nvPr/>
        </p:nvCxnSpPr>
        <p:spPr bwMode="auto">
          <a:xfrm>
            <a:off x="6744188" y="3730054"/>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矢印コネクタ 23"/>
          <p:cNvCxnSpPr>
            <a:stCxn id="17" idx="2"/>
            <a:endCxn id="25" idx="0"/>
          </p:cNvCxnSpPr>
          <p:nvPr/>
        </p:nvCxnSpPr>
        <p:spPr bwMode="auto">
          <a:xfrm>
            <a:off x="6744188" y="4816685"/>
            <a:ext cx="0" cy="67362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角丸四角形 24"/>
          <p:cNvSpPr/>
          <p:nvPr/>
        </p:nvSpPr>
        <p:spPr bwMode="auto">
          <a:xfrm>
            <a:off x="4944188" y="549030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のアプリ作成</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4716016" y="6163925"/>
            <a:ext cx="4427984" cy="523220"/>
          </a:xfrm>
          <a:prstGeom prst="rect">
            <a:avLst/>
          </a:prstGeom>
        </p:spPr>
        <p:txBody>
          <a:bodyPr wrap="square">
            <a:spAutoFit/>
          </a:bodyPr>
          <a:lstStyle/>
          <a:p>
            <a:r>
              <a:rPr lang="en-US" altLang="ja-JP" sz="1400" dirty="0" smtClean="0">
                <a:solidFill>
                  <a:srgbClr val="FF0000"/>
                </a:solidFill>
              </a:rPr>
              <a:t>※</a:t>
            </a:r>
            <a:r>
              <a:rPr lang="en-US" altLang="ja-JP" sz="1400" dirty="0" err="1" smtClean="0">
                <a:solidFill>
                  <a:srgbClr val="FF0000"/>
                </a:solidFill>
              </a:rPr>
              <a:t>mBaaS</a:t>
            </a:r>
            <a:r>
              <a:rPr lang="ja-JP" altLang="en-US" sz="1400" dirty="0" smtClean="0">
                <a:solidFill>
                  <a:srgbClr val="FF0000"/>
                </a:solidFill>
              </a:rPr>
              <a:t>のアプリ作成とは</a:t>
            </a:r>
            <a:endParaRPr lang="en-US" altLang="ja-JP" sz="1400" dirty="0" smtClean="0">
              <a:solidFill>
                <a:srgbClr val="FF0000"/>
              </a:solidFill>
            </a:endParaRPr>
          </a:p>
          <a:p>
            <a:r>
              <a:rPr lang="en-US" altLang="ja-JP" sz="1400" dirty="0">
                <a:solidFill>
                  <a:srgbClr val="FF0000"/>
                </a:solidFill>
              </a:rPr>
              <a:t> </a:t>
            </a:r>
            <a:r>
              <a:rPr lang="ja-JP" altLang="en-US" sz="1400" dirty="0" smtClean="0">
                <a:solidFill>
                  <a:srgbClr val="FF0000"/>
                </a:solidFill>
              </a:rPr>
              <a:t>アプリ用のサーバー環境を作っていま</a:t>
            </a:r>
            <a:r>
              <a:rPr lang="ja-JP" altLang="en-US" sz="1400" dirty="0">
                <a:solidFill>
                  <a:srgbClr val="FF0000"/>
                </a:solidFill>
              </a:rPr>
              <a:t>す</a:t>
            </a:r>
            <a:endParaRPr lang="en-US" altLang="ja-JP" sz="1400" dirty="0" smtClean="0">
              <a:solidFill>
                <a:srgbClr val="FF0000"/>
              </a:solidFill>
            </a:endParaRPr>
          </a:p>
        </p:txBody>
      </p:sp>
    </p:spTree>
    <p:extLst>
      <p:ext uri="{BB962C8B-B14F-4D97-AF65-F5344CB8AC3E}">
        <p14:creationId xmlns:p14="http://schemas.microsoft.com/office/powerpoint/2010/main" val="357921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資料の</a:t>
            </a:r>
            <a:r>
              <a:rPr kumimoji="1" lang="en-US" altLang="ja-JP" dirty="0" smtClean="0"/>
              <a:t>DL</a:t>
            </a:r>
            <a:endParaRPr kumimoji="1" lang="ja-JP" altLang="en-US" dirty="0"/>
          </a:p>
        </p:txBody>
      </p:sp>
      <p:sp>
        <p:nvSpPr>
          <p:cNvPr id="4" name="テキスト ボックス 3"/>
          <p:cNvSpPr txBox="1"/>
          <p:nvPr/>
        </p:nvSpPr>
        <p:spPr>
          <a:xfrm>
            <a:off x="-169252" y="942110"/>
            <a:ext cx="9482505" cy="1015663"/>
          </a:xfrm>
          <a:prstGeom prst="rect">
            <a:avLst/>
          </a:prstGeom>
          <a:noFill/>
        </p:spPr>
        <p:txBody>
          <a:bodyPr wrap="square" rtlCol="0">
            <a:spAutoFit/>
          </a:bodyPr>
          <a:lstStyle/>
          <a:p>
            <a:pPr algn="ctr"/>
            <a:r>
              <a:rPr lang="ja-JP" altLang="en-US" sz="6000" dirty="0" smtClean="0"/>
              <a:t>資料が　　にあります</a:t>
            </a:r>
            <a:endParaRPr kumimoji="1" lang="ja-JP" altLang="en-US" sz="6000" dirty="0"/>
          </a:p>
        </p:txBody>
      </p:sp>
      <p:sp>
        <p:nvSpPr>
          <p:cNvPr id="5" name="下矢印 4"/>
          <p:cNvSpPr/>
          <p:nvPr/>
        </p:nvSpPr>
        <p:spPr bwMode="auto">
          <a:xfrm>
            <a:off x="3215124" y="765846"/>
            <a:ext cx="1283347" cy="136819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6" name="角丸四角形 5"/>
          <p:cNvSpPr/>
          <p:nvPr/>
        </p:nvSpPr>
        <p:spPr bwMode="auto">
          <a:xfrm>
            <a:off x="390032" y="2492896"/>
            <a:ext cx="8378367" cy="1152160"/>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ja-JP" sz="2000" dirty="0">
                <a:latin typeface="+mn-ea"/>
              </a:rPr>
              <a:t>https://github.com/hounenhounen/NCMB_BitSummit_2DShooting</a:t>
            </a:r>
            <a:endParaRPr kumimoji="1" lang="ja-JP" altLang="en-US" sz="2000" b="0" i="0" u="none" strike="noStrike" cap="none" normalizeH="0" baseline="0" dirty="0" smtClean="0">
              <a:ln>
                <a:noFill/>
              </a:ln>
              <a:solidFill>
                <a:schemeClr val="tx1"/>
              </a:solidFill>
              <a:effectLst/>
              <a:latin typeface="+mn-ea"/>
            </a:endParaRPr>
          </a:p>
        </p:txBody>
      </p:sp>
      <p:sp>
        <p:nvSpPr>
          <p:cNvPr id="12" name="角丸四角形吹き出し 11"/>
          <p:cNvSpPr/>
          <p:nvPr/>
        </p:nvSpPr>
        <p:spPr bwMode="auto">
          <a:xfrm>
            <a:off x="4788024" y="5174272"/>
            <a:ext cx="3384376" cy="1368152"/>
          </a:xfrm>
          <a:prstGeom prst="wedgeRoundRectCallout">
            <a:avLst>
              <a:gd name="adj1" fmla="val -66497"/>
              <a:gd name="adj2" fmla="val 29083"/>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2800" b="1" dirty="0" smtClean="0">
                <a:latin typeface="HGP創英角ｺﾞｼｯｸUB" pitchFamily="50" charset="-128"/>
                <a:ea typeface="HGP創英角ｺﾞｼｯｸUB" pitchFamily="50" charset="-128"/>
              </a:rPr>
              <a:t>ここより</a:t>
            </a:r>
            <a:r>
              <a:rPr lang="en-US" altLang="ja-JP" sz="2800" b="1" dirty="0" smtClean="0">
                <a:latin typeface="HGP創英角ｺﾞｼｯｸUB" pitchFamily="50" charset="-128"/>
                <a:ea typeface="HGP創英角ｺﾞｼｯｸUB" pitchFamily="50" charset="-128"/>
              </a:rPr>
              <a:t>DL</a:t>
            </a:r>
            <a:r>
              <a:rPr lang="ja-JP" altLang="en-US" sz="2800" b="1" dirty="0" smtClean="0">
                <a:latin typeface="HGP創英角ｺﾞｼｯｸUB" pitchFamily="50" charset="-128"/>
                <a:ea typeface="HGP創英角ｺﾞｼｯｸUB" pitchFamily="50" charset="-128"/>
              </a:rPr>
              <a:t>してください</a:t>
            </a:r>
            <a:endParaRPr kumimoji="1" lang="ja-JP" altLang="en-US" sz="28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3978871"/>
            <a:ext cx="3866486" cy="2367788"/>
          </a:xfrm>
          <a:prstGeom prst="rect">
            <a:avLst/>
          </a:prstGeom>
        </p:spPr>
      </p:pic>
      <p:sp>
        <p:nvSpPr>
          <p:cNvPr id="11" name="円/楕円 10"/>
          <p:cNvSpPr/>
          <p:nvPr/>
        </p:nvSpPr>
        <p:spPr bwMode="auto">
          <a:xfrm>
            <a:off x="3265290" y="6160097"/>
            <a:ext cx="914400" cy="214267"/>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284199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rotWithShape="1">
          <a:blip r:embed="rId2">
            <a:extLst>
              <a:ext uri="{28A0092B-C50C-407E-A947-70E740481C1C}">
                <a14:useLocalDpi xmlns:a14="http://schemas.microsoft.com/office/drawing/2010/main" val="0"/>
              </a:ext>
            </a:extLst>
          </a:blip>
          <a:srcRect b="17040"/>
          <a:stretch/>
        </p:blipFill>
        <p:spPr>
          <a:xfrm>
            <a:off x="179512" y="2218428"/>
            <a:ext cx="4214351" cy="1430087"/>
          </a:xfrm>
          <a:prstGeom prst="rect">
            <a:avLst/>
          </a:prstGeom>
        </p:spPr>
      </p:pic>
      <p:sp>
        <p:nvSpPr>
          <p:cNvPr id="14" name="角丸四角形吹き出し 13"/>
          <p:cNvSpPr/>
          <p:nvPr/>
        </p:nvSpPr>
        <p:spPr bwMode="auto">
          <a:xfrm>
            <a:off x="4067944" y="3600961"/>
            <a:ext cx="4968552" cy="2852374"/>
          </a:xfrm>
          <a:prstGeom prst="wedgeRoundRectCallout">
            <a:avLst>
              <a:gd name="adj1" fmla="val 20615"/>
              <a:gd name="adj2" fmla="val -89915"/>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sp>
        <p:nvSpPr>
          <p:cNvPr id="2" name="タイトル 1"/>
          <p:cNvSpPr>
            <a:spLocks noGrp="1"/>
          </p:cNvSpPr>
          <p:nvPr>
            <p:ph type="title"/>
          </p:nvPr>
        </p:nvSpPr>
        <p:spPr/>
        <p:txBody>
          <a:bodyPr/>
          <a:lstStyle/>
          <a:p>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内容物・動作確認</a:t>
            </a:r>
            <a:endParaRPr kumimoji="1" lang="ja-JP" altLang="en-US" dirty="0"/>
          </a:p>
        </p:txBody>
      </p:sp>
      <p:sp>
        <p:nvSpPr>
          <p:cNvPr id="5" name="テキスト ボックス 4"/>
          <p:cNvSpPr txBox="1"/>
          <p:nvPr/>
        </p:nvSpPr>
        <p:spPr>
          <a:xfrm>
            <a:off x="246158" y="873478"/>
            <a:ext cx="2818656" cy="523220"/>
          </a:xfrm>
          <a:prstGeom prst="rect">
            <a:avLst/>
          </a:prstGeom>
          <a:noFill/>
        </p:spPr>
        <p:txBody>
          <a:bodyPr wrap="square" rtlCol="0">
            <a:spAutoFit/>
          </a:bodyPr>
          <a:lstStyle/>
          <a:p>
            <a:r>
              <a:rPr kumimoji="1" lang="ja-JP" altLang="en-US" sz="2800" dirty="0" smtClean="0"/>
              <a:t>内容物確認</a:t>
            </a:r>
            <a:endParaRPr kumimoji="1" lang="en-US" altLang="ja-JP" sz="2800" dirty="0" smtClean="0"/>
          </a:p>
        </p:txBody>
      </p:sp>
      <p:sp>
        <p:nvSpPr>
          <p:cNvPr id="6" name="角丸四角形吹き出し 5"/>
          <p:cNvSpPr/>
          <p:nvPr/>
        </p:nvSpPr>
        <p:spPr bwMode="auto">
          <a:xfrm>
            <a:off x="1413694" y="3774478"/>
            <a:ext cx="2294210" cy="504056"/>
          </a:xfrm>
          <a:prstGeom prst="wedgeRoundRectCallout">
            <a:avLst>
              <a:gd name="adj1" fmla="val -15886"/>
              <a:gd name="adj2" fmla="val -9334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solidFill>
                  <a:schemeClr val="tx1"/>
                </a:solidFill>
                <a:effectLst/>
                <a:latin typeface="+mn-ea"/>
              </a:rPr>
              <a:t>本日体験会で使う</a:t>
            </a:r>
            <a:r>
              <a:rPr lang="ja-JP" altLang="en-US" sz="1400" dirty="0">
                <a:latin typeface="+mn-ea"/>
              </a:rPr>
              <a:t>ファイル</a:t>
            </a:r>
            <a:endParaRPr kumimoji="1" lang="ja-JP" altLang="en-US" sz="1400" i="0" u="none" strike="noStrike" cap="none" normalizeH="0" baseline="0" dirty="0" smtClean="0">
              <a:ln>
                <a:noFill/>
              </a:ln>
              <a:solidFill>
                <a:schemeClr val="tx1"/>
              </a:solidFill>
              <a:effectLst/>
              <a:latin typeface="+mn-ea"/>
            </a:endParaRPr>
          </a:p>
        </p:txBody>
      </p:sp>
      <p:sp>
        <p:nvSpPr>
          <p:cNvPr id="7" name="角丸四角形吹き出し 6"/>
          <p:cNvSpPr/>
          <p:nvPr/>
        </p:nvSpPr>
        <p:spPr bwMode="auto">
          <a:xfrm>
            <a:off x="179512" y="1628800"/>
            <a:ext cx="2376264" cy="504056"/>
          </a:xfrm>
          <a:prstGeom prst="wedgeRoundRectCallout">
            <a:avLst>
              <a:gd name="adj1" fmla="val -19184"/>
              <a:gd name="adj2" fmla="val 86413"/>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solidFill>
                  <a:schemeClr val="tx1"/>
                </a:solidFill>
                <a:effectLst/>
                <a:latin typeface="+mn-ea"/>
              </a:rPr>
              <a:t>完成ファイル</a:t>
            </a:r>
            <a:endParaRPr kumimoji="1" lang="en-US" altLang="ja-JP" sz="1400" i="0" u="none" strike="noStrike" cap="none" normalizeH="0" baseline="0" dirty="0" smtClean="0">
              <a:ln>
                <a:noFill/>
              </a:ln>
              <a:solidFill>
                <a:schemeClr val="tx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sz="800" dirty="0" smtClean="0">
                <a:latin typeface="+mn-ea"/>
              </a:rPr>
              <a:t>(</a:t>
            </a:r>
            <a:r>
              <a:rPr lang="ja-JP" altLang="en-US" sz="800" dirty="0" smtClean="0">
                <a:latin typeface="+mn-ea"/>
              </a:rPr>
              <a:t>途中でわからなくなった場合につかってください</a:t>
            </a:r>
            <a:r>
              <a:rPr lang="en-US" altLang="ja-JP" sz="800" dirty="0" smtClean="0">
                <a:latin typeface="+mn-ea"/>
              </a:rPr>
              <a:t>)</a:t>
            </a:r>
            <a:endParaRPr kumimoji="1" lang="ja-JP" altLang="en-US" sz="800" i="0" u="none" strike="noStrike" cap="none" normalizeH="0" baseline="0" dirty="0" smtClean="0">
              <a:ln>
                <a:noFill/>
              </a:ln>
              <a:solidFill>
                <a:schemeClr val="tx1"/>
              </a:solidFill>
              <a:effectLst/>
              <a:latin typeface="+mn-ea"/>
            </a:endParaRPr>
          </a:p>
        </p:txBody>
      </p:sp>
      <p:sp>
        <p:nvSpPr>
          <p:cNvPr id="8" name="角丸四角形吹き出し 7"/>
          <p:cNvSpPr/>
          <p:nvPr/>
        </p:nvSpPr>
        <p:spPr bwMode="auto">
          <a:xfrm>
            <a:off x="2801412" y="1642888"/>
            <a:ext cx="1512168" cy="504056"/>
          </a:xfrm>
          <a:prstGeom prst="wedgeRoundRectCallout">
            <a:avLst>
              <a:gd name="adj1" fmla="val -13137"/>
              <a:gd name="adj2" fmla="val 6992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rPr>
              <a:t>本</a:t>
            </a:r>
            <a:r>
              <a:rPr lang="ja-JP" altLang="en-US" sz="1400" dirty="0">
                <a:latin typeface="+mn-ea"/>
              </a:rPr>
              <a:t>資料</a:t>
            </a:r>
            <a:endParaRPr kumimoji="1" lang="ja-JP" altLang="en-US" sz="1400" i="0" u="none" strike="noStrike" cap="none" normalizeH="0" baseline="0" dirty="0" smtClean="0">
              <a:ln>
                <a:noFill/>
              </a:ln>
              <a:solidFill>
                <a:schemeClr val="tx1"/>
              </a:solidFill>
              <a:effectLst/>
              <a:latin typeface="+mn-ea"/>
            </a:endParaRPr>
          </a:p>
        </p:txBody>
      </p:sp>
      <p:sp>
        <p:nvSpPr>
          <p:cNvPr id="10" name="テキスト ボックス 9"/>
          <p:cNvSpPr txBox="1"/>
          <p:nvPr/>
        </p:nvSpPr>
        <p:spPr>
          <a:xfrm>
            <a:off x="4175849" y="4085558"/>
            <a:ext cx="2520280" cy="307777"/>
          </a:xfrm>
          <a:prstGeom prst="rect">
            <a:avLst/>
          </a:prstGeom>
          <a:noFill/>
        </p:spPr>
        <p:txBody>
          <a:bodyPr wrap="square" rtlCol="0">
            <a:spAutoFit/>
          </a:bodyPr>
          <a:lstStyle/>
          <a:p>
            <a:pPr algn="ctr"/>
            <a:r>
              <a:rPr kumimoji="1" lang="ja-JP" altLang="en-US" sz="1400" smtClean="0"/>
              <a:t>ゲームスタート時</a:t>
            </a:r>
            <a:r>
              <a:rPr kumimoji="1" lang="ja-JP" altLang="en-US" sz="1400" dirty="0" smtClean="0"/>
              <a:t>の画面</a:t>
            </a:r>
            <a:endParaRPr kumimoji="1" lang="ja-JP" altLang="en-US" sz="1400" dirty="0"/>
          </a:p>
        </p:txBody>
      </p:sp>
      <p:sp>
        <p:nvSpPr>
          <p:cNvPr id="12" name="テキスト ボックス 11"/>
          <p:cNvSpPr txBox="1"/>
          <p:nvPr/>
        </p:nvSpPr>
        <p:spPr>
          <a:xfrm>
            <a:off x="6657865" y="4085559"/>
            <a:ext cx="2332693" cy="307777"/>
          </a:xfrm>
          <a:prstGeom prst="rect">
            <a:avLst/>
          </a:prstGeom>
          <a:noFill/>
        </p:spPr>
        <p:txBody>
          <a:bodyPr wrap="square" rtlCol="0">
            <a:spAutoFit/>
          </a:bodyPr>
          <a:lstStyle/>
          <a:p>
            <a:pPr algn="ctr"/>
            <a:r>
              <a:rPr kumimoji="1" lang="ja-JP" altLang="en-US" sz="1400" dirty="0" smtClean="0"/>
              <a:t>ゲームプレイ時の画面</a:t>
            </a:r>
            <a:endParaRPr kumimoji="1" lang="ja-JP" altLang="en-US" sz="1400" dirty="0"/>
          </a:p>
        </p:txBody>
      </p:sp>
      <p:sp>
        <p:nvSpPr>
          <p:cNvPr id="13" name="テキスト ボックス 12"/>
          <p:cNvSpPr txBox="1"/>
          <p:nvPr/>
        </p:nvSpPr>
        <p:spPr>
          <a:xfrm>
            <a:off x="5245948" y="842669"/>
            <a:ext cx="3790548" cy="1600438"/>
          </a:xfrm>
          <a:prstGeom prst="rect">
            <a:avLst/>
          </a:prstGeom>
          <a:noFill/>
        </p:spPr>
        <p:txBody>
          <a:bodyPr wrap="square" rtlCol="0">
            <a:spAutoFit/>
          </a:bodyPr>
          <a:lstStyle/>
          <a:p>
            <a:r>
              <a:rPr kumimoji="1" lang="ja-JP" altLang="en-US" sz="2800" dirty="0" smtClean="0">
                <a:latin typeface="+mn-ea"/>
              </a:rPr>
              <a:t>動作確認</a:t>
            </a:r>
            <a:endParaRPr kumimoji="1" lang="en-US" altLang="ja-JP" sz="2800" dirty="0" smtClean="0">
              <a:latin typeface="+mn-ea"/>
            </a:endParaRPr>
          </a:p>
          <a:p>
            <a:endParaRPr kumimoji="1" lang="en-US" altLang="ja-JP" sz="1400" dirty="0" smtClean="0">
              <a:latin typeface="+mn-ea"/>
            </a:endParaRPr>
          </a:p>
          <a:p>
            <a:r>
              <a:rPr lang="ja-JP" altLang="en-US" sz="1400" dirty="0" smtClean="0">
                <a:latin typeface="+mn-ea"/>
              </a:rPr>
              <a:t>体験会で使うフォルダの中に</a:t>
            </a:r>
            <a:r>
              <a:rPr lang="en-US" altLang="ja-JP" sz="1400" dirty="0" smtClean="0">
                <a:latin typeface="+mn-ea"/>
              </a:rPr>
              <a:t>Asset</a:t>
            </a:r>
            <a:r>
              <a:rPr lang="ja-JP" altLang="en-US" sz="1400" dirty="0" smtClean="0">
                <a:latin typeface="+mn-ea"/>
              </a:rPr>
              <a:t>＞</a:t>
            </a:r>
            <a:r>
              <a:rPr lang="en-US" altLang="ja-JP" sz="1400" dirty="0" smtClean="0">
                <a:latin typeface="+mn-ea"/>
              </a:rPr>
              <a:t>Scenes </a:t>
            </a:r>
            <a:r>
              <a:rPr lang="en-US" altLang="ja-JP" sz="1400" dirty="0" err="1" smtClean="0">
                <a:latin typeface="+mn-ea"/>
              </a:rPr>
              <a:t>Start.scene</a:t>
            </a:r>
            <a:r>
              <a:rPr lang="ja-JP" altLang="en-US" sz="1400" dirty="0" smtClean="0">
                <a:latin typeface="+mn-ea"/>
              </a:rPr>
              <a:t>をダブルクリックしてゲームを実行してください </a:t>
            </a:r>
            <a:r>
              <a:rPr lang="ja-JP" altLang="en-US" sz="1400" dirty="0">
                <a:latin typeface="+mn-ea"/>
              </a:rPr>
              <a:t>スタート</a:t>
            </a:r>
            <a:r>
              <a:rPr lang="ja-JP" altLang="en-US" sz="1400" dirty="0" smtClean="0">
                <a:latin typeface="+mn-ea"/>
              </a:rPr>
              <a:t>時とプレイ</a:t>
            </a:r>
            <a:r>
              <a:rPr lang="ja-JP" altLang="en-US" sz="1400" dirty="0">
                <a:latin typeface="+mn-ea"/>
              </a:rPr>
              <a:t>時</a:t>
            </a:r>
            <a:r>
              <a:rPr lang="ja-JP" altLang="en-US" sz="1400" dirty="0" smtClean="0">
                <a:latin typeface="+mn-ea"/>
              </a:rPr>
              <a:t>時に下記の画面が出ればひとまず大丈夫です</a:t>
            </a:r>
            <a:endParaRPr lang="en-US" altLang="ja-JP" sz="1400" dirty="0" smtClean="0">
              <a:latin typeface="+mn-ea"/>
            </a:endParaRPr>
          </a:p>
        </p:txBody>
      </p:sp>
      <p:sp>
        <p:nvSpPr>
          <p:cNvPr id="15" name="テキスト ボックス 14"/>
          <p:cNvSpPr txBox="1"/>
          <p:nvPr/>
        </p:nvSpPr>
        <p:spPr>
          <a:xfrm>
            <a:off x="6098944" y="2827384"/>
            <a:ext cx="2430336" cy="523220"/>
          </a:xfrm>
          <a:prstGeom prst="rect">
            <a:avLst/>
          </a:prstGeom>
          <a:solidFill>
            <a:schemeClr val="bg1"/>
          </a:solidFill>
          <a:ln w="38100">
            <a:solidFill>
              <a:srgbClr val="808080"/>
            </a:solidFill>
          </a:ln>
        </p:spPr>
        <p:txBody>
          <a:bodyPr wrap="square" rtlCol="0">
            <a:spAutoFit/>
          </a:bodyPr>
          <a:lstStyle/>
          <a:p>
            <a:r>
              <a:rPr lang="ja-JP" altLang="en-US" sz="1400" dirty="0" smtClean="0"/>
              <a:t>実行・ゲームオーバー時に</a:t>
            </a:r>
            <a:endParaRPr lang="en-US" altLang="ja-JP" sz="1400" dirty="0" smtClean="0"/>
          </a:p>
          <a:p>
            <a:r>
              <a:rPr lang="ja-JP" altLang="en-US" sz="1400" dirty="0" smtClean="0"/>
              <a:t>下記の画面が出れば</a:t>
            </a:r>
            <a:r>
              <a:rPr lang="en-US" altLang="ja-JP" sz="1400" dirty="0" smtClean="0"/>
              <a:t>O</a:t>
            </a:r>
            <a:r>
              <a:rPr lang="en-US" altLang="ja-JP" sz="1400" dirty="0"/>
              <a:t>K</a:t>
            </a:r>
            <a:endParaRPr lang="en-US" altLang="ja-JP" sz="1400" dirty="0" smtClean="0"/>
          </a:p>
        </p:txBody>
      </p:sp>
      <p:sp>
        <p:nvSpPr>
          <p:cNvPr id="16" name="角丸四角形 15"/>
          <p:cNvSpPr/>
          <p:nvPr/>
        </p:nvSpPr>
        <p:spPr bwMode="auto">
          <a:xfrm>
            <a:off x="381370" y="4404691"/>
            <a:ext cx="3326534" cy="2120653"/>
          </a:xfrm>
          <a:prstGeom prst="roundRect">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2800" b="1" i="0" u="none" strike="noStrike" cap="none" normalizeH="0" baseline="0" dirty="0" smtClean="0">
                <a:ln>
                  <a:noFill/>
                </a:ln>
                <a:solidFill>
                  <a:srgbClr val="FF0000"/>
                </a:solidFill>
                <a:effectLst/>
                <a:latin typeface="+mn-ea"/>
              </a:rPr>
              <a:t>注意</a:t>
            </a:r>
            <a:endParaRPr kumimoji="1" lang="en-US" altLang="ja-JP" sz="2800" b="1" i="0" u="none" strike="noStrike" cap="none" normalizeH="0" baseline="0" dirty="0" smtClean="0">
              <a:ln>
                <a:noFill/>
              </a:ln>
              <a:solidFill>
                <a:srgbClr val="FF0000"/>
              </a:solidFill>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400" i="0" u="none" strike="noStrike" cap="none" normalizeH="0" baseline="0" dirty="0" smtClean="0">
                <a:ln>
                  <a:noFill/>
                </a:ln>
                <a:effectLst/>
                <a:latin typeface="+mn-ea"/>
              </a:rPr>
              <a:t>1</a:t>
            </a:r>
            <a:r>
              <a:rPr kumimoji="1" lang="ja-JP" altLang="en-US" sz="1400" i="0" u="none" strike="noStrike" cap="none" normalizeH="0" baseline="0" dirty="0" err="1" smtClean="0">
                <a:ln>
                  <a:noFill/>
                </a:ln>
                <a:effectLst/>
                <a:latin typeface="+mn-ea"/>
              </a:rPr>
              <a:t>．</a:t>
            </a:r>
            <a:r>
              <a:rPr kumimoji="1" lang="ja-JP" altLang="en-US" sz="1400" i="0" u="none" strike="noStrike" cap="none" normalizeH="0" baseline="0" dirty="0" smtClean="0">
                <a:ln>
                  <a:noFill/>
                </a:ln>
                <a:effectLst/>
                <a:latin typeface="+mn-ea"/>
              </a:rPr>
              <a:t>本資料をおくフォルダのパスに</a:t>
            </a:r>
            <a:endParaRPr kumimoji="1" lang="en-US" altLang="ja-JP" sz="1400" i="0" u="none" strike="noStrike" cap="none" normalizeH="0" baseline="0" dirty="0" smtClean="0">
              <a:ln>
                <a:noFill/>
              </a:ln>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effectLst/>
                <a:latin typeface="+mn-ea"/>
              </a:rPr>
              <a:t>全角文字は使用なさらないでください</a:t>
            </a:r>
            <a:endParaRPr kumimoji="1" lang="en-US" altLang="ja-JP" sz="1400" i="0" u="none" strike="noStrike" cap="none" normalizeH="0" baseline="0" dirty="0" smtClean="0">
              <a:ln>
                <a:noFill/>
              </a:ln>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400" dirty="0">
                <a:latin typeface="+mn-ea"/>
              </a:rPr>
              <a:t>場合</a:t>
            </a:r>
            <a:r>
              <a:rPr lang="ja-JP" altLang="en-US" sz="1400" dirty="0" smtClean="0">
                <a:latin typeface="+mn-ea"/>
              </a:rPr>
              <a:t>によってはエラーが表示されます</a:t>
            </a:r>
            <a:endParaRPr lang="en-US" altLang="ja-JP" sz="1400" dirty="0"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endParaRPr kumimoji="1" lang="en-US" altLang="ja-JP" sz="1400" i="0" u="none" strike="noStrike" cap="none" normalizeH="0" baseline="0" dirty="0" smtClean="0">
              <a:ln>
                <a:noFill/>
              </a:ln>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400" i="0" u="none" strike="noStrike" cap="none" normalizeH="0" baseline="0" dirty="0" smtClean="0">
                <a:ln>
                  <a:noFill/>
                </a:ln>
                <a:effectLst/>
                <a:latin typeface="+mn-ea"/>
              </a:rPr>
              <a:t>2</a:t>
            </a:r>
            <a:r>
              <a:rPr kumimoji="1" lang="ja-JP" altLang="en-US" sz="1400" i="0" u="none" strike="noStrike" cap="none" normalizeH="0" baseline="0" dirty="0" err="1" smtClean="0">
                <a:ln>
                  <a:noFill/>
                </a:ln>
                <a:effectLst/>
                <a:latin typeface="+mn-ea"/>
              </a:rPr>
              <a:t>．</a:t>
            </a:r>
            <a:r>
              <a:rPr kumimoji="1" lang="ja-JP" altLang="en-US" sz="1400" i="0" u="none" strike="noStrike" cap="none" normalizeH="0" baseline="0" dirty="0" smtClean="0">
                <a:ln>
                  <a:noFill/>
                </a:ln>
                <a:effectLst/>
                <a:latin typeface="+mn-ea"/>
              </a:rPr>
              <a:t>本ファイルは</a:t>
            </a:r>
            <a:r>
              <a:rPr kumimoji="1" lang="en-US" altLang="ja-JP" sz="1400" i="0" u="none" strike="noStrike" cap="none" normalizeH="0" baseline="0" dirty="0" smtClean="0">
                <a:ln>
                  <a:noFill/>
                </a:ln>
                <a:effectLst/>
                <a:latin typeface="+mn-ea"/>
              </a:rPr>
              <a:t>Unity4</a:t>
            </a:r>
            <a:r>
              <a:rPr lang="ja-JP" altLang="en-US" sz="1400" dirty="0" smtClean="0">
                <a:latin typeface="+mn-ea"/>
              </a:rPr>
              <a:t>系で</a:t>
            </a:r>
            <a:endParaRPr lang="en-US" altLang="ja-JP" sz="1400" dirty="0"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rPr>
              <a:t>作成しています</a:t>
            </a:r>
            <a:r>
              <a:rPr lang="en-US" altLang="ja-JP" sz="1400" dirty="0" smtClean="0">
                <a:latin typeface="+mn-ea"/>
              </a:rPr>
              <a:t>5</a:t>
            </a:r>
            <a:r>
              <a:rPr lang="ja-JP" altLang="en-US" sz="1400" dirty="0" smtClean="0">
                <a:latin typeface="+mn-ea"/>
              </a:rPr>
              <a:t>系を利用の方は</a:t>
            </a:r>
            <a:endParaRPr lang="en-US" altLang="ja-JP" sz="1400" dirty="0"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400" i="0" u="none" strike="noStrike" cap="none" normalizeH="0" baseline="0" dirty="0" smtClean="0">
                <a:ln>
                  <a:noFill/>
                </a:ln>
                <a:effectLst/>
                <a:latin typeface="+mn-ea"/>
              </a:rPr>
              <a:t>Upgrade</a:t>
            </a:r>
            <a:r>
              <a:rPr kumimoji="1" lang="ja-JP" altLang="en-US" sz="1400" i="0" u="none" strike="noStrike" cap="none" normalizeH="0" baseline="0" dirty="0" smtClean="0">
                <a:ln>
                  <a:noFill/>
                </a:ln>
                <a:effectLst/>
                <a:latin typeface="+mn-ea"/>
              </a:rPr>
              <a:t>が必要となります</a:t>
            </a:r>
          </a:p>
        </p:txBody>
      </p:sp>
      <p:sp>
        <p:nvSpPr>
          <p:cNvPr id="18" name="正方形/長方形 17"/>
          <p:cNvSpPr/>
          <p:nvPr/>
        </p:nvSpPr>
        <p:spPr>
          <a:xfrm>
            <a:off x="225550" y="1302182"/>
            <a:ext cx="4463081" cy="307777"/>
          </a:xfrm>
          <a:prstGeom prst="rect">
            <a:avLst/>
          </a:prstGeom>
        </p:spPr>
        <p:txBody>
          <a:bodyPr wrap="none">
            <a:spAutoFit/>
          </a:bodyPr>
          <a:lstStyle/>
          <a:p>
            <a:r>
              <a:rPr lang="en-US" altLang="ja-JP" sz="1400" dirty="0"/>
              <a:t>DL</a:t>
            </a:r>
            <a:r>
              <a:rPr lang="ja-JP" altLang="en-US" sz="1400" dirty="0" smtClean="0"/>
              <a:t>ファイルフォルダには以下の</a:t>
            </a:r>
            <a:r>
              <a:rPr lang="en-US" altLang="ja-JP" sz="1400" dirty="0" smtClean="0"/>
              <a:t>3</a:t>
            </a:r>
            <a:r>
              <a:rPr lang="ja-JP" altLang="en-US" sz="1400" dirty="0" smtClean="0"/>
              <a:t>つが含まれています</a:t>
            </a:r>
            <a:endParaRPr lang="ja-JP" altLang="en-US" sz="1400"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3736" y="4397113"/>
            <a:ext cx="2306242" cy="1307624"/>
          </a:xfrm>
          <a:prstGeom prst="rect">
            <a:avLst/>
          </a:prstGeom>
        </p:spPr>
      </p:pic>
      <p:pic>
        <p:nvPicPr>
          <p:cNvPr id="9" name="図 8"/>
          <p:cNvPicPr>
            <a:picLocks noChangeAspect="1"/>
          </p:cNvPicPr>
          <p:nvPr/>
        </p:nvPicPr>
        <p:blipFill rotWithShape="1">
          <a:blip r:embed="rId4" cstate="print">
            <a:extLst>
              <a:ext uri="{28A0092B-C50C-407E-A947-70E740481C1C}">
                <a14:useLocalDpi xmlns:a14="http://schemas.microsoft.com/office/drawing/2010/main" val="0"/>
              </a:ext>
            </a:extLst>
          </a:blip>
          <a:srcRect b="14847"/>
          <a:stretch/>
        </p:blipFill>
        <p:spPr>
          <a:xfrm>
            <a:off x="6773235" y="4386770"/>
            <a:ext cx="2181915" cy="1280755"/>
          </a:xfrm>
          <a:prstGeom prst="rect">
            <a:avLst/>
          </a:prstGeom>
        </p:spPr>
      </p:pic>
    </p:spTree>
    <p:extLst>
      <p:ext uri="{BB962C8B-B14F-4D97-AF65-F5344CB8AC3E}">
        <p14:creationId xmlns:p14="http://schemas.microsoft.com/office/powerpoint/2010/main" val="1370330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N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FTYCloud">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defRPr>
        </a:defPPr>
      </a:lstStyle>
    </a:spDef>
    <a:lnDef>
      <a:spPr bwMode="auto">
        <a:solidFill>
          <a:schemeClr val="bg1"/>
        </a:solidFill>
        <a:ln w="3175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新しいﾌﾟﾚｾﾞﾝﾃｰｼｮﾝ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しいﾌﾟﾚｾﾞﾝﾃｰｼｮﾝ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新しいﾌﾟﾚｾﾞﾝﾃｰｼｮﾝ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しいﾌﾟﾚｾﾞﾝﾃｰｼｮﾝ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しいﾌﾟﾚｾﾞﾝﾃｰｼｮﾝ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しいﾌﾟﾚｾﾞﾝﾃｰｼｮﾝ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新しいﾌﾟﾚｾﾞﾝﾃｰｼｮﾝ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C" id="{4E9356B0-D521-44A4-9009-BF432751A013}" vid="{F73EFB00-890F-4F08-8FA4-393D78C8303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Template>
  <TotalTime>1124</TotalTime>
  <Words>1672</Words>
  <Application>Microsoft Office PowerPoint</Application>
  <PresentationFormat>画面に合わせる (4:3)</PresentationFormat>
  <Paragraphs>347</Paragraphs>
  <Slides>30</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30</vt:i4>
      </vt:variant>
    </vt:vector>
  </HeadingPairs>
  <TitlesOfParts>
    <vt:vector size="40" baseType="lpstr">
      <vt:lpstr>HGP創英角ｺﾞｼｯｸUB</vt:lpstr>
      <vt:lpstr>Meiryo UI</vt:lpstr>
      <vt:lpstr>ＭＳ Ｐゴシック</vt:lpstr>
      <vt:lpstr>MS UI Gothic</vt:lpstr>
      <vt:lpstr>メイリオ</vt:lpstr>
      <vt:lpstr>Arial</vt:lpstr>
      <vt:lpstr>Calibri</vt:lpstr>
      <vt:lpstr>Times New Roman</vt:lpstr>
      <vt:lpstr>Wingdings</vt:lpstr>
      <vt:lpstr>NC</vt:lpstr>
      <vt:lpstr>【ハコスコ対応】VRゲームに ニフティクラウドmobile backend(mBaaS)を使って オンラインランキングを実装しよう</vt:lpstr>
      <vt:lpstr>目次</vt:lpstr>
      <vt:lpstr>ごあいさつ</vt:lpstr>
      <vt:lpstr>ニフティクラウドmobile backendとは？</vt:lpstr>
      <vt:lpstr>Unityに導入することで実現できること</vt:lpstr>
      <vt:lpstr>本日のハンズオンで行うこと</vt:lpstr>
      <vt:lpstr>ハンズオンの流れ</vt:lpstr>
      <vt:lpstr>資料のDL</vt:lpstr>
      <vt:lpstr>内容物・動作確認</vt:lpstr>
      <vt:lpstr>mBaaSの利用登録　1/4</vt:lpstr>
      <vt:lpstr>mBaaSの利用登録　2/4</vt:lpstr>
      <vt:lpstr>mBaaSの利用登録　3/4</vt:lpstr>
      <vt:lpstr>mBaaSの利用登録　4/4</vt:lpstr>
      <vt:lpstr>mBaaSのアプリ作成　1/2</vt:lpstr>
      <vt:lpstr>体験会の流れ</vt:lpstr>
      <vt:lpstr>SDKのDL・インポート　※すでに作業済み</vt:lpstr>
      <vt:lpstr>NCMBSetingsの設定　 ※すでに作業済み</vt:lpstr>
      <vt:lpstr>キーの設定 1/2</vt:lpstr>
      <vt:lpstr>キーの設定 2/2</vt:lpstr>
      <vt:lpstr>体験会の流れ</vt:lpstr>
      <vt:lpstr>ロジックの実装</vt:lpstr>
      <vt:lpstr>UIとの紐付け･動作確認</vt:lpstr>
      <vt:lpstr>ハンズオンの流れ</vt:lpstr>
      <vt:lpstr>構成要素の確認</vt:lpstr>
      <vt:lpstr>LeaderBoard.csの解説1</vt:lpstr>
      <vt:lpstr>LeaderBoard.csの解説2</vt:lpstr>
      <vt:lpstr>どうやってLeaderBoard.csのメソッドを呼び出すか?</vt:lpstr>
      <vt:lpstr>動作確認</vt:lpstr>
      <vt:lpstr>まとめ</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fumisato</dc:creator>
  <cp:lastModifiedBy>川原　史識</cp:lastModifiedBy>
  <cp:revision>133</cp:revision>
  <dcterms:created xsi:type="dcterms:W3CDTF">2014-12-29T10:05:55Z</dcterms:created>
  <dcterms:modified xsi:type="dcterms:W3CDTF">2015-07-01T11:24:18Z</dcterms:modified>
</cp:coreProperties>
</file>