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80" r:id="rId100"/>
    <p:sldId id="379" r:id="rId101"/>
    <p:sldId id="381" r:id="rId102"/>
    <p:sldId id="382" r:id="rId103"/>
    <p:sldId id="383" r:id="rId104"/>
    <p:sldId id="384" r:id="rId105"/>
    <p:sldId id="385" r:id="rId106"/>
    <p:sldId id="386" r:id="rId107"/>
    <p:sldId id="343" r:id="rId108"/>
    <p:sldId id="344" r:id="rId109"/>
    <p:sldId id="348" r:id="rId110"/>
    <p:sldId id="345" r:id="rId111"/>
    <p:sldId id="349" r:id="rId112"/>
    <p:sldId id="346" r:id="rId113"/>
    <p:sldId id="347" r:id="rId114"/>
    <p:sldId id="350" r:id="rId115"/>
    <p:sldId id="351" r:id="rId116"/>
    <p:sldId id="354" r:id="rId117"/>
    <p:sldId id="355" r:id="rId118"/>
    <p:sldId id="359" r:id="rId119"/>
    <p:sldId id="356" r:id="rId120"/>
    <p:sldId id="360" r:id="rId121"/>
    <p:sldId id="358" r:id="rId122"/>
    <p:sldId id="361" r:id="rId123"/>
    <p:sldId id="357" r:id="rId124"/>
    <p:sldId id="362" r:id="rId1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>
      <p:ext uri="{19B8F6BF-5375-455C-9EA6-DF929625EA0E}">
        <p15:presenceInfo xmlns:p15="http://schemas.microsoft.com/office/powerpoint/2012/main" userId="4f68918042eb80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5951" autoAdjust="0"/>
  </p:normalViewPr>
  <p:slideViewPr>
    <p:cSldViewPr>
      <p:cViewPr varScale="1">
        <p:scale>
          <a:sx n="102" d="100"/>
          <a:sy n="102" d="100"/>
        </p:scale>
        <p:origin x="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0081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타입의 인스턴스에 속한 함수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 smtClean="0"/>
              <a:t>}</a:t>
            </a:r>
            <a:endParaRPr lang="en-US" altLang="ko-KR" sz="900" dirty="0"/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6527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656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 </a:t>
            </a:r>
            <a:r>
              <a:rPr lang="en-US" altLang="ko-KR" dirty="0" smtClean="0"/>
              <a:t>– mutating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외에 함수를 가질 수 없는 구조체나 </a:t>
            </a:r>
            <a:r>
              <a:rPr lang="ko-KR" altLang="en-US" dirty="0" err="1" smtClean="0">
                <a:latin typeface="+mn-ea"/>
              </a:rPr>
              <a:t>열거형은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mutating </a:t>
            </a:r>
            <a:r>
              <a:rPr lang="ko-KR" altLang="en-US" dirty="0" smtClean="0">
                <a:latin typeface="+mn-ea"/>
              </a:rPr>
              <a:t>키워드가 필요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53902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988983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자기자신을 가리키는 프로퍼티임 </a:t>
            </a:r>
            <a:r>
              <a:rPr lang="en-US" altLang="ko-KR" dirty="0" smtClean="0">
                <a:latin typeface="+mn-ea"/>
              </a:rPr>
              <a:t>(this</a:t>
            </a:r>
            <a:r>
              <a:rPr lang="ko-KR" altLang="en-US" dirty="0" smtClean="0">
                <a:latin typeface="+mn-ea"/>
              </a:rPr>
              <a:t>와 같음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모든 인스턴스는 암시적으로 생성된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640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</a:t>
            </a:r>
            <a:r>
              <a:rPr lang="ko-KR" altLang="en-US" sz="900" dirty="0">
                <a:latin typeface="+mn-ea"/>
              </a:rPr>
              <a:t>현재레벨을 저장하는 저장 프로퍼티</a:t>
            </a:r>
          </a:p>
          <a:p>
            <a:r>
              <a:rPr lang="ko-KR" altLang="en-US" sz="900" dirty="0">
                <a:latin typeface="+mn-ea"/>
              </a:rPr>
              <a:t>	</a:t>
            </a:r>
            <a:r>
              <a:rPr lang="en-US" altLang="ko-KR" sz="900" dirty="0">
                <a:latin typeface="+mn-ea"/>
              </a:rPr>
              <a:t>var level: Int = 0 {</a:t>
            </a:r>
          </a:p>
          <a:p>
            <a:r>
              <a:rPr lang="en-US" altLang="ko-KR" sz="900" dirty="0">
                <a:latin typeface="+mn-ea"/>
              </a:rPr>
              <a:t>		didSet {</a:t>
            </a:r>
          </a:p>
          <a:p>
            <a:r>
              <a:rPr lang="en-US" altLang="ko-KR" sz="900" dirty="0">
                <a:latin typeface="+mn-ea"/>
              </a:rPr>
              <a:t>			print("Level \(level)")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levelDown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Down")</a:t>
            </a:r>
          </a:p>
          <a:p>
            <a:r>
              <a:rPr lang="en-US" altLang="ko-KR" sz="900" dirty="0">
                <a:latin typeface="+mn-ea"/>
              </a:rPr>
              <a:t>		level -= 1</a:t>
            </a:r>
          </a:p>
          <a:p>
            <a:r>
              <a:rPr lang="en-US" altLang="ko-KR" sz="900" dirty="0">
                <a:latin typeface="+mn-ea"/>
              </a:rPr>
              <a:t>		if level &lt; 0 {</a:t>
            </a:r>
          </a:p>
          <a:p>
            <a:r>
              <a:rPr lang="en-US" altLang="ko-KR" sz="900" dirty="0">
                <a:latin typeface="+mn-ea"/>
              </a:rPr>
              <a:t>			reset()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func 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jumpLevel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(to level: Int) {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print("Jump to \(level)")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self.level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= level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level = 0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LevelClassInstance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LevelClassInstance.jumpLevel</a:t>
            </a:r>
            <a:r>
              <a:rPr lang="en-US" altLang="ko-KR" sz="900" dirty="0">
                <a:latin typeface="+mn-ea"/>
              </a:rPr>
              <a:t>(to: 3)</a:t>
            </a:r>
          </a:p>
          <a:p>
            <a:endParaRPr lang="ko-KR" altLang="en-US" sz="9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068960"/>
            <a:ext cx="4958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메서드의 전달인자와 인스턴스의 프로퍼티 이름과 같아서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컴파일러에서는 이를 정확히 값 전달을 못하므로 명시적으로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인스턴스의 프로퍼티를 지명해주기 위해 사용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34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값 타입의 인스턴스 자체의 값을 치환할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클래스의 인스턴스는 참조 타입이라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프로퍼티에 다른 참조 값을 할당 할 수 없는데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구조체나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등은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사용하여 자신 자체를 치환할 수도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34451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struct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var level: Int = 0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self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LevelStructInstance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LevelStructInstance.reset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</a:t>
            </a:r>
            <a:r>
              <a:rPr lang="en-US" altLang="ko-KR" sz="900" dirty="0" err="1">
                <a:latin typeface="+mn-ea"/>
              </a:rPr>
              <a:t>LevelStructInstance.level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enum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case on, off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nextState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self = self == .on ? .off : .on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toggle: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OnOffSwitch.off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toggle.nextState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print(toggle)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030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7363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프로퍼티와 타입 프로퍼티가 있듯이 메서드에도 인스턴스 메서드 와 타입메서드가 존재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타입자체에 호출이 가능한 메서드를 타입메서드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메서드 앞에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를 붙여 주면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클래스타입 메서드는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class</a:t>
            </a:r>
            <a:r>
              <a:rPr lang="ko-KR" altLang="en-US" dirty="0" smtClean="0">
                <a:latin typeface="+mn-ea"/>
              </a:rPr>
              <a:t>키워드를 사용하여 나타내는데</a:t>
            </a:r>
            <a:r>
              <a:rPr lang="en-US" altLang="ko-KR" dirty="0" smtClean="0">
                <a:latin typeface="+mn-ea"/>
              </a:rPr>
              <a:t>, static</a:t>
            </a:r>
            <a:r>
              <a:rPr lang="ko-KR" altLang="en-US" dirty="0" smtClean="0">
                <a:latin typeface="+mn-ea"/>
              </a:rPr>
              <a:t>으로 정의하면 상속 후 메서드 재정의가 불가능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924944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 </a:t>
            </a:r>
            <a:r>
              <a:rPr lang="ko-KR" altLang="en-US" sz="900" dirty="0">
                <a:latin typeface="+mn-ea"/>
              </a:rPr>
              <a:t>아래는 오류이다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	/*</a:t>
            </a:r>
          </a:p>
          <a:p>
            <a:r>
              <a:rPr lang="en-US" altLang="ko-KR" sz="900" dirty="0">
                <a:latin typeface="+mn-ea"/>
              </a:rPr>
              <a:t>	override 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override")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*/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override 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AClass.staticTypeMethod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AClass.classTypeMethod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BClass.classTypeMethod</a:t>
            </a:r>
            <a:r>
              <a:rPr lang="en-US" altLang="ko-KR" sz="900" dirty="0">
                <a:latin typeface="+mn-ea"/>
              </a:rPr>
              <a:t>()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755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타입메서드는 인스턴스 메서드와는 달리 </a:t>
            </a:r>
            <a:r>
              <a:rPr lang="en-US" altLang="ko-KR" dirty="0" smtClean="0">
                <a:latin typeface="+mn-ea"/>
              </a:rPr>
              <a:t>self </a:t>
            </a:r>
            <a:r>
              <a:rPr lang="ko-KR" altLang="en-US" dirty="0" smtClean="0">
                <a:latin typeface="+mn-ea"/>
              </a:rPr>
              <a:t>프로퍼티가 타입 그 자체를 가리키는 게 다른 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인스턴스를 가리킨다면</a:t>
            </a:r>
            <a:r>
              <a:rPr lang="en-US" altLang="ko-KR" dirty="0" smtClean="0">
                <a:latin typeface="+mn-ea"/>
              </a:rPr>
              <a:t>,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타입을 가리킴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그래서 타입메서드 내부에서 타입 이름과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는 같은 뜻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그러므로 타입 메서드에서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사용하면 타입 프로퍼티 및 메서드를 호출 가능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82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92507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시스템의 음량은 한 기기에서 유일한 값을 가져야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struct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타입프로퍼티로 가지게 되면 언제나 유일한 값이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	static 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타입프로퍼티를 제어하기 위해 타입 메서드를 사용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static func mute() {</a:t>
            </a:r>
          </a:p>
          <a:p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self.volume</a:t>
            </a:r>
            <a:r>
              <a:rPr lang="en-US" altLang="ko-KR" sz="1000" dirty="0">
                <a:latin typeface="+mn-ea"/>
              </a:rPr>
              <a:t> = 0;//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= 0</a:t>
            </a:r>
            <a:r>
              <a:rPr lang="ko-KR" altLang="en-US" sz="1000" dirty="0">
                <a:latin typeface="+mn-ea"/>
              </a:rPr>
              <a:t>과 동일한 표현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역할은 여러 인스턴스가 수행할 수 있음</a:t>
            </a:r>
          </a:p>
          <a:p>
            <a:r>
              <a:rPr lang="en-US" altLang="ko-KR" sz="1000" dirty="0">
                <a:latin typeface="+mn-ea"/>
              </a:rPr>
              <a:t>class Navigation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인스턴스마다 음량을 따로 설정할 수 있음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 재생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외 다른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음소거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SystemVolume.mute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음성종료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finishGuideWay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>
                <a:latin typeface="+mn-ea"/>
              </a:rPr>
              <a:t>기존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음량 복구</a:t>
            </a: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self.volume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10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let </a:t>
            </a:r>
            <a:r>
              <a:rPr lang="en-US" altLang="ko-KR" sz="1000" dirty="0" err="1">
                <a:latin typeface="+mn-ea"/>
              </a:rPr>
              <a:t>myNavi</a:t>
            </a:r>
            <a:r>
              <a:rPr lang="en-US" altLang="ko-KR" sz="1000" dirty="0">
                <a:latin typeface="+mn-ea"/>
              </a:rPr>
              <a:t>: Navigation = Navigation()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myNavi.guideWay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)//0</a:t>
            </a:r>
          </a:p>
          <a:p>
            <a:r>
              <a:rPr lang="en-US" altLang="ko-KR" sz="1000" dirty="0" err="1">
                <a:latin typeface="+mn-ea"/>
              </a:rPr>
              <a:t>myNavi.finishGuideWay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)//5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7268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키워드를 사용한 </a:t>
            </a:r>
            <a:r>
              <a:rPr lang="en-US" altLang="ko-KR" dirty="0" err="1"/>
              <a:t>init</a:t>
            </a:r>
            <a:r>
              <a:rPr lang="en-US" altLang="ko-KR" dirty="0"/>
              <a:t>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/>
              <a:t>사용자 정의 </a:t>
            </a:r>
            <a:r>
              <a:rPr lang="en-US" altLang="ko-KR" dirty="0"/>
              <a:t>initializer</a:t>
            </a:r>
            <a:r>
              <a:rPr lang="ko-KR" altLang="en-US" dirty="0"/>
              <a:t>를 </a:t>
            </a:r>
            <a:r>
              <a:rPr lang="ko-KR" altLang="en-US" dirty="0" smtClean="0"/>
              <a:t>정의할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는 사용 불가</a:t>
            </a:r>
            <a:r>
              <a:rPr lang="en-US" altLang="ko-KR" dirty="0"/>
              <a:t>. </a:t>
            </a:r>
            <a:r>
              <a:rPr lang="ko-KR" altLang="en-US" dirty="0"/>
              <a:t>따로 구현해야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struct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AreaStruct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squarMeter</a:t>
            </a:r>
            <a:r>
              <a:rPr lang="en-US" altLang="ko-KR" sz="1500" dirty="0" smtClean="0"/>
              <a:t>: Double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fromPy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py</a:t>
            </a:r>
            <a:r>
              <a:rPr lang="en-US" altLang="ko-KR" sz="1500" dirty="0"/>
              <a:t>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py</a:t>
            </a:r>
            <a:r>
              <a:rPr lang="en-US" altLang="ko-KR" sz="1500" dirty="0"/>
              <a:t> * 3.3058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fromSquareMether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: Double</a:t>
            </a:r>
            <a:r>
              <a:rPr lang="en-US" altLang="ko-KR" sz="1500" dirty="0" smtClean="0"/>
              <a:t>) {</a:t>
            </a:r>
            <a:endParaRPr lang="en-US" altLang="ko-KR" sz="1500" dirty="0"/>
          </a:p>
          <a:p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self.squarMeter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squarMeter</a:t>
            </a:r>
            <a:endParaRPr lang="en-US" altLang="ko-KR" sz="1500" dirty="0" smtClean="0"/>
          </a:p>
          <a:p>
            <a:r>
              <a:rPr lang="en-US" altLang="ko-KR" sz="1500" dirty="0" smtClean="0"/>
              <a:t>      }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(value: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value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(_ value: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value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let </a:t>
            </a:r>
            <a:r>
              <a:rPr lang="en-US" altLang="ko-KR" sz="1400" dirty="0" err="1"/>
              <a:t>roomOne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</a:rPr>
              <a:t>: 15.0)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roomOne.squarMeter</a:t>
            </a:r>
            <a:r>
              <a:rPr lang="en-US" altLang="ko-KR" sz="1400" dirty="0"/>
              <a:t>) // 15.0 * 3.3058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roomTwo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</a:rPr>
              <a:t>: 33.06)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roomTwo.squarMeter</a:t>
            </a:r>
            <a:r>
              <a:rPr lang="en-US" altLang="ko-KR" sz="1400" dirty="0"/>
              <a:t>) // </a:t>
            </a:r>
            <a:r>
              <a:rPr lang="en-US" altLang="ko-KR" sz="1400" dirty="0" err="1"/>
              <a:t>fromSquareMether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roomThree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(value: 45.0)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roomThree.squarMeter</a:t>
            </a:r>
            <a:r>
              <a:rPr lang="en-US" altLang="ko-KR" sz="1400" dirty="0"/>
              <a:t>) // value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roomFour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(39.0)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roomFour.squarMeter</a:t>
            </a:r>
            <a:r>
              <a:rPr lang="en-US" altLang="ko-KR" sz="1400" dirty="0"/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/>
              <a:t>값을 꼭 가지지 않아도 되는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ko-KR" altLang="en-US" dirty="0"/>
              <a:t>초기화 할 때 </a:t>
            </a:r>
            <a:r>
              <a:rPr lang="en-US" altLang="ko-KR" dirty="0"/>
              <a:t>property</a:t>
            </a:r>
            <a:r>
              <a:rPr lang="ko-KR" altLang="en-US" dirty="0"/>
              <a:t>의 값 지정이 어려운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/>
              <a:t>optional</a:t>
            </a:r>
            <a:r>
              <a:rPr lang="ko-KR" altLang="en-US" dirty="0"/>
              <a:t>로 선언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값을 할당하지 않으면 자동적으로 </a:t>
            </a:r>
            <a:r>
              <a:rPr lang="en-US" altLang="ko-KR" dirty="0"/>
              <a:t>nil</a:t>
            </a:r>
            <a:r>
              <a:rPr lang="ko-KR" altLang="en-US" dirty="0"/>
              <a:t>이 할당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Person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name: String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age: 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?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(name: String) {</a:t>
            </a:r>
          </a:p>
          <a:p>
            <a:r>
              <a:rPr lang="en-US" altLang="ko-KR" sz="1600" dirty="0"/>
              <a:t>	self.name = name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myInfo</a:t>
            </a:r>
            <a:r>
              <a:rPr lang="en-US" altLang="ko-KR" sz="1600" dirty="0"/>
              <a:t>: Person = Person(name: "Kyoungho")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print(myInfo.name)	// Kyoungho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print(</a:t>
            </a:r>
            <a:r>
              <a:rPr lang="en-US" altLang="ko-KR" sz="1600" dirty="0" err="1">
                <a:solidFill>
                  <a:schemeClr val="accent3"/>
                </a:solidFill>
              </a:rPr>
              <a:t>myInfo.age</a:t>
            </a:r>
            <a:r>
              <a:rPr lang="en-US" altLang="ko-KR" sz="1600" dirty="0">
                <a:solidFill>
                  <a:schemeClr val="accent3"/>
                </a:solidFill>
              </a:rPr>
              <a:t>)	// nil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myInfo.age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= 30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print(</a:t>
            </a:r>
            <a:r>
              <a:rPr lang="en-US" altLang="ko-KR" sz="1600" dirty="0" err="1">
                <a:solidFill>
                  <a:schemeClr val="accent3"/>
                </a:solidFill>
              </a:rPr>
              <a:t>myInfo.age</a:t>
            </a:r>
            <a:r>
              <a:rPr lang="en-US" altLang="ko-KR" sz="1600" dirty="0">
                <a:solidFill>
                  <a:schemeClr val="accent3"/>
                </a:solidFill>
              </a:rPr>
              <a:t>)	// optional(30)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</a:t>
            </a:r>
            <a:r>
              <a:rPr lang="ko-KR" altLang="en-US" dirty="0" err="1"/>
              <a:t>멤버와이즈</a:t>
            </a:r>
            <a:r>
              <a:rPr lang="ko-KR" altLang="en-US" dirty="0"/>
              <a:t>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err="1"/>
              <a:t>initalizer</a:t>
            </a:r>
            <a:r>
              <a:rPr lang="en-US" altLang="ko-KR" dirty="0"/>
              <a:t>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 err="1"/>
              <a:t>멤버와이즈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멤버와이즈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</a:t>
            </a:r>
            <a:r>
              <a:rPr lang="ko-KR" altLang="en-US" dirty="0" err="1"/>
              <a:t>열거형은</a:t>
            </a:r>
            <a:r>
              <a:rPr lang="ko-KR" altLang="en-US" dirty="0"/>
              <a:t>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self.init</a:t>
            </a:r>
            <a:r>
              <a:rPr lang="en-US" altLang="ko-KR" dirty="0"/>
              <a:t>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enum</a:t>
            </a:r>
            <a:r>
              <a:rPr lang="en-US" altLang="ko-KR" sz="1200" dirty="0"/>
              <a:t> Student {</a:t>
            </a:r>
          </a:p>
          <a:p>
            <a:r>
              <a:rPr lang="en-US" altLang="ko-KR" sz="1200" dirty="0" smtClean="0"/>
              <a:t>      case </a:t>
            </a:r>
            <a:r>
              <a:rPr lang="en-US" altLang="ko-KR" sz="1200" dirty="0"/>
              <a:t>elementary, middle, high</a:t>
            </a:r>
          </a:p>
          <a:p>
            <a:r>
              <a:rPr lang="en-US" altLang="ko-KR" sz="1200" dirty="0" smtClean="0"/>
              <a:t>      case </a:t>
            </a:r>
            <a:r>
              <a:rPr lang="en-US" altLang="ko-KR" sz="1200" dirty="0"/>
              <a:t>none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init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self = .none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</a:rPr>
              <a:t>: </a:t>
            </a:r>
            <a:r>
              <a:rPr lang="en-US" altLang="ko-KR" sz="1200" dirty="0" err="1">
                <a:solidFill>
                  <a:schemeClr val="accent6"/>
                </a:solidFill>
              </a:rPr>
              <a:t>Int</a:t>
            </a:r>
            <a:r>
              <a:rPr lang="en-US" altLang="ko-KR" sz="1200" dirty="0">
                <a:solidFill>
                  <a:schemeClr val="accent6"/>
                </a:solidFill>
              </a:rPr>
              <a:t>) {</a:t>
            </a:r>
          </a:p>
          <a:p>
            <a:r>
              <a:rPr lang="en-US" altLang="ko-KR" sz="1200" dirty="0"/>
              <a:t>	switch </a:t>
            </a:r>
            <a:r>
              <a:rPr lang="en-US" altLang="ko-KR" sz="1200" dirty="0" err="1"/>
              <a:t>koreanAge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case 8...13:</a:t>
            </a:r>
          </a:p>
          <a:p>
            <a:r>
              <a:rPr lang="en-US" altLang="ko-KR" sz="1200" dirty="0" smtClean="0"/>
              <a:t>	      self </a:t>
            </a:r>
            <a:r>
              <a:rPr lang="en-US" altLang="ko-KR" sz="1200" dirty="0"/>
              <a:t>= .elementary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case </a:t>
            </a:r>
            <a:r>
              <a:rPr lang="en-US" altLang="ko-KR" sz="1200" dirty="0"/>
              <a:t>14...16: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.middle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case </a:t>
            </a:r>
            <a:r>
              <a:rPr lang="en-US" altLang="ko-KR" sz="1200" dirty="0"/>
              <a:t>17...19: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.high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default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.none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>
                <a:solidFill>
                  <a:schemeClr val="accent3"/>
                </a:solidFill>
              </a:rPr>
              <a:t>init</a:t>
            </a:r>
            <a:r>
              <a:rPr lang="en-US" altLang="ko-KR" sz="1200" dirty="0" smtClean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</a:rPr>
              <a:t>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en-US" altLang="ko-KR" sz="1200" dirty="0" err="1">
                <a:solidFill>
                  <a:schemeClr val="accent3"/>
                </a:solidFill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</a:rPr>
              <a:t>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chemeClr val="accent2"/>
                </a:solidFill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</a:rPr>
              <a:t> + 1)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student: Student = Student(</a:t>
            </a:r>
            <a:r>
              <a:rPr lang="en-US" altLang="ko-KR" sz="1200" dirty="0" err="1"/>
              <a:t>koreanAge</a:t>
            </a:r>
            <a:r>
              <a:rPr lang="en-US" altLang="ko-KR" sz="1200" dirty="0"/>
              <a:t>: 10)</a:t>
            </a:r>
          </a:p>
          <a:p>
            <a:r>
              <a:rPr lang="en-US" altLang="ko-KR" sz="1200" dirty="0"/>
              <a:t>print(student)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student = </a:t>
            </a:r>
            <a:r>
              <a:rPr lang="en-US" altLang="ko-KR" sz="1200" dirty="0">
                <a:solidFill>
                  <a:schemeClr val="accent3"/>
                </a:solidFill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</a:rPr>
              <a:t>: 2017)</a:t>
            </a:r>
          </a:p>
          <a:p>
            <a:r>
              <a:rPr lang="en-US" altLang="ko-KR" sz="1200" dirty="0"/>
              <a:t>print(student)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en-US" altLang="ko-KR" dirty="0" err="1"/>
              <a:t>Failable</a:t>
            </a:r>
            <a:r>
              <a:rPr lang="en-US" altLang="ko-KR" dirty="0"/>
              <a:t>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err="1"/>
              <a:t>전달인자로</a:t>
            </a:r>
            <a:r>
              <a:rPr lang="ko-KR" altLang="en-US" dirty="0"/>
              <a:t> 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/>
              <a:t>      let </a:t>
            </a:r>
            <a:r>
              <a:rPr lang="en-US" altLang="ko-KR" dirty="0"/>
              <a:t>name: String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3"/>
                </a:solidFill>
              </a:rPr>
              <a:t>// </a:t>
            </a:r>
            <a:r>
              <a:rPr lang="en-US" altLang="ko-KR" dirty="0" err="1">
                <a:solidFill>
                  <a:schemeClr val="accent3"/>
                </a:solidFill>
              </a:rPr>
              <a:t>Failable</a:t>
            </a:r>
            <a:r>
              <a:rPr lang="en-US" altLang="ko-KR" dirty="0">
                <a:solidFill>
                  <a:schemeClr val="accent3"/>
                </a:solidFill>
              </a:rPr>
              <a:t> initializer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dirty="0">
                <a:solidFill>
                  <a:schemeClr val="accent2"/>
                </a:solidFill>
              </a:rPr>
              <a:t>?(name: String)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if </a:t>
            </a:r>
            <a:r>
              <a:rPr lang="en-US" altLang="ko-KR" dirty="0" err="1"/>
              <a:t>name.isEmpty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/>
                </a:solidFill>
              </a:rPr>
              <a:t>return nil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let </a:t>
            </a:r>
            <a:r>
              <a:rPr lang="en-US" altLang="ko-KR" sz="1400" dirty="0" err="1"/>
              <a:t>myInfo</a:t>
            </a:r>
            <a:r>
              <a:rPr lang="en-US" altLang="ko-KR" sz="1400" dirty="0"/>
              <a:t>: Person? = Person(name: "Kyoungho")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let person: Person = </a:t>
            </a:r>
            <a:r>
              <a:rPr lang="en-US" altLang="ko-KR" sz="1400" dirty="0" err="1"/>
              <a:t>myInfo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print(person.name)</a:t>
            </a:r>
          </a:p>
          <a:p>
            <a:r>
              <a:rPr lang="en-US" altLang="ko-KR" sz="1400" dirty="0"/>
              <a:t>} else {</a:t>
            </a:r>
          </a:p>
          <a:p>
            <a:r>
              <a:rPr lang="en-US" altLang="ko-KR" sz="1400" dirty="0"/>
              <a:t>	print("Person is not initialized.")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emptyInfo</a:t>
            </a:r>
            <a:r>
              <a:rPr lang="en-US" altLang="ko-KR" sz="1400" dirty="0"/>
              <a:t>: Person? = Person(name: "")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let person: Person = </a:t>
            </a:r>
            <a:r>
              <a:rPr lang="en-US" altLang="ko-KR" sz="1400" dirty="0" err="1"/>
              <a:t>emptyInfo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print(person.name)</a:t>
            </a:r>
          </a:p>
          <a:p>
            <a:r>
              <a:rPr lang="en-US" altLang="ko-KR" sz="1400" dirty="0"/>
              <a:t>} else {</a:t>
            </a:r>
          </a:p>
          <a:p>
            <a:r>
              <a:rPr lang="en-US" altLang="ko-KR" sz="1400" dirty="0"/>
              <a:t>	print("Person is not initialized.") </a:t>
            </a:r>
          </a:p>
          <a:p>
            <a:r>
              <a:rPr lang="en-US" altLang="ko-KR" sz="1400" dirty="0"/>
              <a:t>}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en-US" altLang="ko-KR" dirty="0" err="1"/>
              <a:t>Failable</a:t>
            </a:r>
            <a:r>
              <a:rPr lang="en-US" altLang="ko-KR" dirty="0"/>
              <a:t>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lvl="1"/>
            <a:r>
              <a:rPr lang="en-US" altLang="ko-KR" dirty="0"/>
              <a:t>instance </a:t>
            </a:r>
            <a:r>
              <a:rPr lang="ko-KR" altLang="en-US" dirty="0"/>
              <a:t>초기화 시점에서 함수나 </a:t>
            </a:r>
            <a:r>
              <a:rPr lang="ko-KR" altLang="en-US" dirty="0" err="1"/>
              <a:t>클로저가</a:t>
            </a:r>
            <a:r>
              <a:rPr lang="ko-KR" altLang="en-US" dirty="0"/>
              <a:t> 호출되면서 그 </a:t>
            </a:r>
            <a:r>
              <a:rPr lang="ko-KR" altLang="en-US" dirty="0" err="1"/>
              <a:t>반환갑을</a:t>
            </a:r>
            <a:r>
              <a:rPr lang="ko-KR" altLang="en-US" dirty="0"/>
              <a:t> </a:t>
            </a:r>
            <a:r>
              <a:rPr lang="en-US" altLang="ko-KR" dirty="0"/>
              <a:t>property</a:t>
            </a:r>
            <a:r>
              <a:rPr lang="ko-KR" altLang="en-US" dirty="0"/>
              <a:t>에 제공할 수 있음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12642"/>
            <a:ext cx="58326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struct</a:t>
            </a:r>
            <a:r>
              <a:rPr lang="en-US" altLang="ko-KR" sz="1600" dirty="0"/>
              <a:t> Student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name: String?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number: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SchoolClass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students: [Student] =  </a:t>
            </a:r>
            <a:r>
              <a:rPr lang="en-US" altLang="ko-KR" sz="1600" dirty="0">
                <a:solidFill>
                  <a:schemeClr val="accent2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accent6"/>
                </a:solidFill>
              </a:rPr>
              <a:t>            //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instance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생성하고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r>
              <a:rPr lang="en-US" altLang="ko-KR" sz="1200" dirty="0" smtClean="0">
                <a:solidFill>
                  <a:schemeClr val="accent6"/>
                </a:solidFill>
              </a:rPr>
              <a:t>            //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사용자 정의 연산을 한 후 반환</a:t>
            </a:r>
          </a:p>
          <a:p>
            <a:r>
              <a:rPr lang="ko-KR" altLang="en-US" sz="1200" dirty="0" smtClean="0">
                <a:solidFill>
                  <a:schemeClr val="accent6"/>
                </a:solidFill>
              </a:rPr>
              <a:t>      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반환되는 값은 반드시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[Student]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var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arr</a:t>
            </a:r>
            <a:r>
              <a:rPr lang="en-US" altLang="ko-KR" sz="1600" dirty="0">
                <a:solidFill>
                  <a:schemeClr val="accent3"/>
                </a:solidFill>
              </a:rPr>
              <a:t>: [Student] = [Student]()</a:t>
            </a:r>
          </a:p>
          <a:p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for </a:t>
            </a:r>
            <a:r>
              <a:rPr lang="en-US" altLang="ko-KR" sz="1600" dirty="0" err="1">
                <a:solidFill>
                  <a:schemeClr val="accent3"/>
                </a:solidFill>
              </a:rPr>
              <a:t>num</a:t>
            </a:r>
            <a:r>
              <a:rPr lang="en-US" altLang="ko-KR" sz="1600" dirty="0">
                <a:solidFill>
                  <a:schemeClr val="accent3"/>
                </a:solidFill>
              </a:rPr>
              <a:t> in 1...15 {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var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student: Student = Student(name: nil, number: </a:t>
            </a:r>
            <a:r>
              <a:rPr lang="en-US" altLang="ko-KR" sz="1600" dirty="0" err="1">
                <a:solidFill>
                  <a:schemeClr val="accent3"/>
                </a:solidFill>
              </a:rPr>
              <a:t>num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arr.append</a:t>
            </a:r>
            <a:r>
              <a:rPr lang="en-US" altLang="ko-KR" sz="1600" dirty="0" smtClean="0">
                <a:solidFill>
                  <a:schemeClr val="accent3"/>
                </a:solidFill>
              </a:rPr>
              <a:t>(student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}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return </a:t>
            </a:r>
            <a:r>
              <a:rPr lang="en-US" altLang="ko-KR" sz="1600" dirty="0" err="1">
                <a:solidFill>
                  <a:schemeClr val="accent2"/>
                </a:solidFill>
              </a:rPr>
              <a:t>arr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</a:t>
            </a:r>
            <a:r>
              <a:rPr lang="en-US" altLang="ko-KR" sz="1600" dirty="0" smtClean="0">
                <a:solidFill>
                  <a:schemeClr val="accent2"/>
                </a:solidFill>
              </a:rPr>
              <a:t>}()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973158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let </a:t>
            </a:r>
            <a:r>
              <a:rPr lang="en-US" altLang="ko-KR" sz="1600" dirty="0" err="1">
                <a:solidFill>
                  <a:schemeClr val="accent6"/>
                </a:solidFill>
              </a:rPr>
              <a:t>schoolClass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SchoolClass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SchoolClass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in 0...14 {</a:t>
            </a:r>
          </a:p>
          <a:p>
            <a:r>
              <a:rPr lang="en-US" altLang="ko-KR" sz="1600" dirty="0" smtClean="0"/>
              <a:t>      if </a:t>
            </a:r>
            <a:r>
              <a:rPr lang="en-US" altLang="ko-KR" sz="1600" dirty="0"/>
              <a:t>let number: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6"/>
                </a:solidFill>
              </a:rPr>
              <a:t>schoolClass.students</a:t>
            </a:r>
            <a:r>
              <a:rPr lang="en-US" altLang="ko-KR" sz="1600" dirty="0">
                <a:solidFill>
                  <a:schemeClr val="accent6"/>
                </a:solidFill>
              </a:rPr>
              <a:t>[</a:t>
            </a:r>
            <a:r>
              <a:rPr lang="en-US" altLang="ko-KR" sz="1600" dirty="0" err="1">
                <a:solidFill>
                  <a:schemeClr val="accent6"/>
                </a:solidFill>
              </a:rPr>
              <a:t>num</a:t>
            </a:r>
            <a:r>
              <a:rPr lang="en-US" altLang="ko-KR" sz="1600" dirty="0">
                <a:solidFill>
                  <a:schemeClr val="accent6"/>
                </a:solidFill>
              </a:rPr>
              <a:t>].number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print(number)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19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35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소멸 </a:t>
            </a:r>
            <a:r>
              <a:rPr lang="en-US" altLang="ko-KR" dirty="0"/>
              <a:t>(</a:t>
            </a:r>
            <a:r>
              <a:rPr lang="en-US" altLang="ko-KR" dirty="0" err="1"/>
              <a:t>deinitializer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메모리에서 </a:t>
            </a:r>
            <a:r>
              <a:rPr lang="en-US" altLang="ko-KR" dirty="0"/>
              <a:t>instance</a:t>
            </a:r>
            <a:r>
              <a:rPr lang="ko-KR" altLang="en-US" dirty="0"/>
              <a:t>가 해제되기 전 정리 작업</a:t>
            </a:r>
          </a:p>
          <a:p>
            <a:pPr lvl="1"/>
            <a:r>
              <a:rPr lang="en-US" altLang="ko-KR" dirty="0" err="1" smtClean="0"/>
              <a:t>deinit</a:t>
            </a:r>
            <a:r>
              <a:rPr lang="en-US" altLang="ko-KR" dirty="0" smtClean="0"/>
              <a:t> </a:t>
            </a:r>
            <a:r>
              <a:rPr lang="ko-KR" altLang="en-US" dirty="0"/>
              <a:t>키워드 사용하여 구현</a:t>
            </a: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instance</a:t>
            </a:r>
            <a:r>
              <a:rPr lang="ko-KR" altLang="en-US" dirty="0"/>
              <a:t>에만 구현 가능</a:t>
            </a:r>
          </a:p>
          <a:p>
            <a:pPr lvl="1"/>
            <a:r>
              <a:rPr lang="ko-KR" altLang="en-US" dirty="0" smtClean="0"/>
              <a:t>단 </a:t>
            </a:r>
            <a:r>
              <a:rPr lang="ko-KR" altLang="en-US" dirty="0"/>
              <a:t>하나만 구현 가능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X, </a:t>
            </a:r>
            <a:r>
              <a:rPr lang="ko-KR" altLang="en-US" dirty="0"/>
              <a:t>괄호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4904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 ("Instance will be deallocated immediately")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instance: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? =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instance = nil // Instance will be deallocated immediately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20" b="14861"/>
          <a:stretch/>
        </p:blipFill>
        <p:spPr>
          <a:xfrm>
            <a:off x="1371600" y="4625752"/>
            <a:ext cx="7772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매개변수 순서를 바꿔서 호출하면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12776"/>
            <a:ext cx="833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열거형의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</a:t>
            </a:r>
            <a:r>
              <a:rPr lang="en-US" altLang="ko-KR" sz="1200" dirty="0" err="1" smtClean="0">
                <a:latin typeface="+mn-ea"/>
              </a:rPr>
              <a:t>init</a:t>
            </a:r>
            <a:r>
              <a:rPr lang="en-US" altLang="ko-KR" sz="1200" dirty="0" smtClean="0">
                <a:latin typeface="+mn-ea"/>
              </a:rPr>
              <a:t>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프로퍼티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프로퍼티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프로퍼티의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프로퍼티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인스턴스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346" y="2937138"/>
            <a:ext cx="5908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12</a:t>
            </a:r>
            <a:r>
              <a:rPr lang="ko-KR" altLang="en-US" sz="4000" dirty="0" smtClean="0">
                <a:latin typeface="+mn-ea"/>
              </a:rPr>
              <a:t>장 프로퍼티와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메서드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7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 또는 열거형의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타입프로퍼티 로 구분되어짐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프로퍼티는 인스턴스의 변소나 상수를 의미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특정 연산을 수행한 결과 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값 저장이 아님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쓰임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프로퍼티와 연산프로퍼티는 특정 타입의 인스턴스에 사용 되는 것을 뜻하나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특정 타입에서도 사용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이를 타입 프로퍼티라 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2849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기존 언어에서 사용하던 인스턴스 변수는 저장 프로퍼티이고</a:t>
            </a: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클래스 변수는 타입 프로퍼티로 구분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23" y="4182179"/>
            <a:ext cx="8609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프로퍼티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감시자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프로퍼티의 값이 변하는 것을 감시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프로퍼티의 값이 변할 때 값의 변화에 따른 특정 액션 수행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207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구조체의 인스턴스와 연관된 값을 저장하는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사용하여 변수 저장 프로퍼티가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키워드를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사용하면 상수 저장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초기화 작업 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초기값 지정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038" y="2420888"/>
            <a:ext cx="7153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struct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var x: Int</a:t>
            </a:r>
          </a:p>
          <a:p>
            <a:r>
              <a:rPr lang="en-US" altLang="ko-KR" sz="1200" dirty="0">
                <a:latin typeface="+mn-ea"/>
              </a:rPr>
              <a:t>	var y: Int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구조체는 기본적으로 정장 프로퍼티를 매개변수로 가지는 </a:t>
            </a:r>
            <a:r>
              <a:rPr lang="ko-KR" altLang="en-US" sz="1200" dirty="0" err="1">
                <a:latin typeface="+mn-ea"/>
              </a:rPr>
              <a:t>이니셜라이즈가</a:t>
            </a:r>
            <a:r>
              <a:rPr lang="ko-KR" altLang="en-US" sz="1200" dirty="0">
                <a:latin typeface="+mn-ea"/>
              </a:rPr>
              <a:t> 있음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(x: 10, y: 5)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사람의 위치정보</a:t>
            </a:r>
          </a:p>
          <a:p>
            <a:r>
              <a:rPr lang="en-US" altLang="ko-KR" sz="1200" dirty="0">
                <a:latin typeface="+mn-ea"/>
              </a:rPr>
              <a:t>class Position {</a:t>
            </a:r>
          </a:p>
          <a:p>
            <a:r>
              <a:rPr lang="en-US" altLang="ko-KR" sz="1200" dirty="0">
                <a:latin typeface="+mn-ea"/>
              </a:rPr>
              <a:t>	var point: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// </a:t>
            </a:r>
            <a:r>
              <a:rPr lang="ko-KR" altLang="en-US" sz="1200" dirty="0">
                <a:latin typeface="+mn-ea"/>
              </a:rPr>
              <a:t>변수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let name: String // </a:t>
            </a:r>
            <a:r>
              <a:rPr lang="ko-KR" altLang="en-US" sz="1200" dirty="0">
                <a:latin typeface="+mn-ea"/>
              </a:rPr>
              <a:t>상수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 err="1">
                <a:latin typeface="+mn-ea"/>
              </a:rPr>
              <a:t>프로퍼피</a:t>
            </a:r>
            <a:r>
              <a:rPr lang="ko-KR" altLang="en-US" sz="1200" dirty="0">
                <a:latin typeface="+mn-ea"/>
              </a:rPr>
              <a:t> 기본 값을 지정해주지 않는다면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따로 정의해주어야 함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(name: String,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) {</a:t>
            </a:r>
          </a:p>
          <a:p>
            <a:r>
              <a:rPr lang="en-US" altLang="ko-KR" sz="1200" dirty="0">
                <a:latin typeface="+mn-ea"/>
              </a:rPr>
              <a:t>		self.name = name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self.point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currentPoint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사용자정의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호출해야만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그렇지 않으면 프로퍼티 초기 값을 할당할 수 없어 인스턴스 생성이 불가능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aPosition</a:t>
            </a:r>
            <a:r>
              <a:rPr lang="en-US" altLang="ko-KR" sz="1200" dirty="0">
                <a:latin typeface="+mn-ea"/>
              </a:rPr>
              <a:t>: Position = Position(name: "a",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113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08012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값 설정 및 상수로 선언이 어려움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그러나 저장 프로퍼티의 값이 옵셔널이면 초기값 설정을 할 필요 없음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123559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var x: Int = 0;</a:t>
            </a:r>
          </a:p>
          <a:p>
            <a:r>
              <a:rPr lang="en-US" altLang="ko-KR" sz="1400" dirty="0">
                <a:latin typeface="+mn-ea"/>
              </a:rPr>
              <a:t>	var y: Int = 0;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Position {</a:t>
            </a:r>
          </a:p>
          <a:p>
            <a:r>
              <a:rPr lang="en-US" altLang="ko-KR" sz="1400" dirty="0">
                <a:latin typeface="+mn-ea"/>
              </a:rPr>
              <a:t>	lazy var point: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	let name: String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init</a:t>
            </a:r>
            <a:r>
              <a:rPr lang="en-US" altLang="ko-KR" sz="1400" dirty="0">
                <a:latin typeface="+mn-ea"/>
              </a:rPr>
              <a:t>(name: String) {</a:t>
            </a:r>
          </a:p>
          <a:p>
            <a:r>
              <a:rPr lang="en-US" altLang="ko-KR" sz="1400" dirty="0">
                <a:latin typeface="+mn-ea"/>
              </a:rPr>
              <a:t>		self.name = name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이름은 필수이지만 위치는 모를 수 있음</a:t>
            </a: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aPosition</a:t>
            </a:r>
            <a:r>
              <a:rPr lang="en-US" altLang="ko-KR" sz="1400" dirty="0">
                <a:latin typeface="+mn-ea"/>
              </a:rPr>
              <a:t>: Position = Position(name: "</a:t>
            </a:r>
            <a:r>
              <a:rPr lang="en-US" altLang="ko-KR" sz="1400" dirty="0" err="1">
                <a:latin typeface="+mn-ea"/>
              </a:rPr>
              <a:t>jason</a:t>
            </a:r>
            <a:r>
              <a:rPr lang="en-US" altLang="ko-KR" sz="1400" dirty="0">
                <a:latin typeface="+mn-ea"/>
              </a:rPr>
              <a:t>")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aPosition.point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0892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95232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지연저장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지연저장프로퍼티는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라는 키워드를 사용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호출이 있으면 값을 초기화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전에 값이 필요로 하는 상수에게는 사용이 안됨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사용한 변수에게만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프로퍼티가 다른 클래스를 가지고 있다면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인스턴스 생성시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많은 작업이 요구 </a:t>
            </a:r>
            <a:r>
              <a:rPr lang="ko-KR" altLang="en-US" dirty="0">
                <a:latin typeface="+mn-ea"/>
              </a:rPr>
              <a:t>되</a:t>
            </a:r>
            <a:r>
              <a:rPr lang="ko-KR" altLang="en-US" dirty="0" smtClean="0">
                <a:latin typeface="+mn-ea"/>
              </a:rPr>
              <a:t>거나 값을 필요로 하게 되어 이를 회피하기 위하여 지연저장이라는 처리를 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6617" y="3325048"/>
            <a:ext cx="6055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struct CoordinatePoint {</a:t>
            </a:r>
          </a:p>
          <a:p>
            <a:r>
              <a:rPr lang="ko-KR" altLang="en-US" sz="1200" dirty="0">
                <a:latin typeface="+mn-ea"/>
              </a:rPr>
              <a:t>	var x: Int = 0;</a:t>
            </a:r>
          </a:p>
          <a:p>
            <a:r>
              <a:rPr lang="ko-KR" altLang="en-US" sz="1200" dirty="0">
                <a:latin typeface="+mn-ea"/>
              </a:rPr>
              <a:t>	var y: Int = 0;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class Position {</a:t>
            </a:r>
          </a:p>
          <a:p>
            <a:r>
              <a:rPr lang="ko-KR" altLang="en-US" sz="1200" dirty="0">
                <a:latin typeface="+mn-ea"/>
              </a:rPr>
              <a:t>	lazy var point: CoordinatePoint = CoordinatePoint()</a:t>
            </a:r>
          </a:p>
          <a:p>
            <a:r>
              <a:rPr lang="ko-KR" altLang="en-US" sz="1200" dirty="0">
                <a:latin typeface="+mn-ea"/>
              </a:rPr>
              <a:t>	let name: String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init(name: String) {</a:t>
            </a:r>
          </a:p>
          <a:p>
            <a:r>
              <a:rPr lang="ko-KR" altLang="en-US" sz="1200" dirty="0">
                <a:latin typeface="+mn-ea"/>
              </a:rPr>
              <a:t>		self.name = name</a:t>
            </a:r>
          </a:p>
          <a:p>
            <a:r>
              <a:rPr lang="ko-KR" altLang="en-US" sz="1200" dirty="0">
                <a:latin typeface="+mn-ea"/>
              </a:rPr>
              <a:t>	}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// 이름은 필수이지만 위치는 모를 수 있음</a:t>
            </a:r>
          </a:p>
          <a:p>
            <a:r>
              <a:rPr lang="ko-KR" altLang="en-US" sz="1200" dirty="0">
                <a:latin typeface="+mn-ea"/>
              </a:rPr>
              <a:t>let aPosition: Position = Position(name: "jason")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print(aPosition.point)</a:t>
            </a:r>
          </a:p>
        </p:txBody>
      </p:sp>
    </p:spTree>
    <p:extLst>
      <p:ext uri="{BB962C8B-B14F-4D97-AF65-F5344CB8AC3E}">
        <p14:creationId xmlns:p14="http://schemas.microsoft.com/office/powerpoint/2010/main" val="1293077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31236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외부의 값을 연산하여 적절한 값을 돌려주는 접근자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캡슐화 된 프로퍼티의 값을 간접적으로 설정하는 설정자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열거형에서 연산프로퍼티 적용가능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코드의 직관성에 좋음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getter</a:t>
            </a:r>
            <a:r>
              <a:rPr lang="ko-KR" altLang="en-US" dirty="0" smtClean="0">
                <a:latin typeface="+mn-ea"/>
              </a:rPr>
              <a:t>는 편하게 작성 가능하나 </a:t>
            </a:r>
            <a:r>
              <a:rPr lang="en-US" altLang="ko-KR" dirty="0" smtClean="0">
                <a:latin typeface="+mn-ea"/>
              </a:rPr>
              <a:t>setter</a:t>
            </a:r>
            <a:r>
              <a:rPr lang="ko-KR" altLang="en-US" dirty="0" smtClean="0">
                <a:latin typeface="+mn-ea"/>
              </a:rPr>
              <a:t>는 구현 불가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>?)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212976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struct CoordinatePoint {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x: Int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y: Int</a:t>
            </a:r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구하는 메서드 - 접근자</a:t>
            </a:r>
          </a:p>
          <a:p>
            <a:r>
              <a:rPr lang="ko-KR" altLang="en-US" sz="1400" dirty="0" smtClean="0"/>
              <a:t>   func </a:t>
            </a:r>
            <a:r>
              <a:rPr lang="ko-KR" altLang="en-US" sz="1400" dirty="0"/>
              <a:t>oppositePoint() -&gt; CoordinatePoint {</a:t>
            </a:r>
          </a:p>
          <a:p>
            <a:r>
              <a:rPr lang="ko-KR" altLang="en-US" sz="1400" dirty="0" smtClean="0"/>
              <a:t>      return </a:t>
            </a:r>
            <a:r>
              <a:rPr lang="ko-KR" altLang="en-US" sz="1400" dirty="0"/>
              <a:t>CoordinatePoint(x: -x, y: -y)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설정하는 메서드 - 설정자</a:t>
            </a:r>
          </a:p>
          <a:p>
            <a:r>
              <a:rPr lang="ko-KR" altLang="en-US" sz="1400" dirty="0" smtClean="0"/>
              <a:t>   mutating </a:t>
            </a:r>
            <a:r>
              <a:rPr lang="ko-KR" altLang="en-US" sz="1400" dirty="0"/>
              <a:t>func setOppositePoint(_ opposite: CoordinatePoint) {</a:t>
            </a:r>
          </a:p>
          <a:p>
            <a:r>
              <a:rPr lang="ko-KR" altLang="en-US" sz="1400" dirty="0" smtClean="0"/>
              <a:t>      x </a:t>
            </a:r>
            <a:r>
              <a:rPr lang="ko-KR" altLang="en-US" sz="1400" dirty="0"/>
              <a:t>= -opposite.x</a:t>
            </a:r>
          </a:p>
          <a:p>
            <a:r>
              <a:rPr lang="ko-KR" altLang="en-US" sz="1400" dirty="0" smtClean="0"/>
              <a:t>      y </a:t>
            </a:r>
            <a:r>
              <a:rPr lang="ko-KR" altLang="en-US" sz="1400" dirty="0"/>
              <a:t>= -opposite.y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3212976"/>
            <a:ext cx="46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var aPosition: CoordinatePoint = CoordinatePoint(x: 10, y: 20)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r>
              <a:rPr lang="ko-KR" altLang="en-US" sz="1400" dirty="0"/>
              <a:t>print(aPosition.oppositePoint())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aPosition.setOppositePoint(CoordinatePoint(x:15, y:10))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238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04864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set (opposite) {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x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opposite.x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y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opposite.y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204864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앞의 코드는 </a:t>
            </a:r>
            <a:r>
              <a:rPr lang="ko-KR" altLang="en-US" dirty="0" smtClean="0"/>
              <a:t>접근자와 </a:t>
            </a:r>
            <a:r>
              <a:rPr lang="ko-KR" altLang="en-US" dirty="0"/>
              <a:t>설정자 </a:t>
            </a:r>
            <a:r>
              <a:rPr lang="en-US" altLang="ko-KR" dirty="0"/>
              <a:t>naming </a:t>
            </a:r>
            <a:r>
              <a:rPr lang="ko-KR" altLang="en-US" dirty="0"/>
              <a:t>유지가 쉽지 않음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그래서 연산프로퍼티를 이용하여 두 메서드를 간결하고 확실하게 표현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437112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연산 프로퍼티를 사용하면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명확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13906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set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x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newValue.x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y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newValue.y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913906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설정자의 매개 변수로 원하는 이름을 소괄호 안에 명시하여 </a:t>
            </a:r>
            <a:r>
              <a:rPr lang="en-US" altLang="ko-KR" dirty="0" smtClean="0">
                <a:latin typeface="+mn-ea"/>
              </a:rPr>
              <a:t>set </a:t>
            </a:r>
            <a:r>
              <a:rPr lang="ko-KR" altLang="en-US" dirty="0" smtClean="0">
                <a:latin typeface="+mn-ea"/>
              </a:rPr>
              <a:t>메서드 내부에서 전달 받은 전달인자를 사용할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관용적인 표현으로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전달인자를 표시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set</a:t>
            </a:r>
            <a:r>
              <a:rPr lang="ko-KR" altLang="en-US" dirty="0" smtClean="0">
                <a:latin typeface="+mn-ea"/>
              </a:rPr>
              <a:t>이 없으면 읽기 전용 프로퍼티 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146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newValue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는 일종의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예약어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0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3285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프로퍼티의 값이 변경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할당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될 때마다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이벤트와 같은 알림이 발생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변경되는 값이 같더라도 호출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프로퍼티에 적용 불가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오직 저장 프로퍼티에서만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재정의</a:t>
            </a:r>
            <a:r>
              <a:rPr lang="en-US" altLang="ko-KR" dirty="0" smtClean="0">
                <a:latin typeface="+mn-ea"/>
              </a:rPr>
              <a:t>(override)</a:t>
            </a:r>
            <a:r>
              <a:rPr lang="ko-KR" altLang="en-US" dirty="0" smtClean="0">
                <a:latin typeface="+mn-ea"/>
              </a:rPr>
              <a:t>를 통해 상속 받은 저장프로퍼티나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 프로퍼티에도 적용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상속되지 않은 연산프로퍼티에는 프로퍼티 감시자를 사용할 필요가 없으며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할 수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값이 변경 되기 전후에 </a:t>
            </a:r>
            <a:r>
              <a:rPr lang="en-US" altLang="ko-KR" dirty="0" err="1" smtClean="0">
                <a:latin typeface="+mn-ea"/>
              </a:rPr>
              <a:t>willSet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메서드가 동작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에는 각각 하나의 매개변수가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의 매개변수에는 변경 될 값</a:t>
            </a:r>
            <a:r>
              <a:rPr lang="en-US" altLang="ko-KR" dirty="0" smtClean="0">
                <a:latin typeface="+mn-ea"/>
              </a:rPr>
              <a:t>, didSet</a:t>
            </a:r>
            <a:r>
              <a:rPr lang="ko-KR" altLang="en-US" dirty="0" smtClean="0">
                <a:latin typeface="+mn-ea"/>
              </a:rPr>
              <a:t>에는 변경전의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매개변수 이름을 지정하지 않으면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err="1" smtClean="0">
                <a:latin typeface="+mn-ea"/>
              </a:rPr>
              <a:t>oldValue</a:t>
            </a:r>
            <a:r>
              <a:rPr lang="ko-KR" altLang="en-US" dirty="0" smtClean="0">
                <a:latin typeface="+mn-ea"/>
              </a:rPr>
              <a:t>로 자동지정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946606"/>
            <a:ext cx="418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 프로퍼티에는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getter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 있으므로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3547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Account {</a:t>
            </a:r>
          </a:p>
          <a:p>
            <a:r>
              <a:rPr lang="en-US" altLang="ko-KR" sz="1400" dirty="0"/>
              <a:t>   var credit: Int = 0 {</a:t>
            </a:r>
          </a:p>
          <a:p>
            <a:r>
              <a:rPr lang="en-US" altLang="ko-KR" sz="1400" dirty="0"/>
              <a:t>      willSet {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/>
              <a:t>print("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\(newValue)</a:t>
            </a:r>
            <a:r>
              <a:rPr lang="ko-KR" altLang="en-US" sz="1400" dirty="0"/>
              <a:t>원으로 변경 될 예정입니다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	   </a:t>
            </a:r>
          </a:p>
          <a:p>
            <a:r>
              <a:rPr lang="en-US" altLang="ko-KR" sz="1400" dirty="0"/>
              <a:t>      didSet {</a:t>
            </a:r>
          </a:p>
          <a:p>
            <a:r>
              <a:rPr lang="en-US" altLang="ko-KR" sz="1400" dirty="0" smtClean="0"/>
              <a:t>           print</a:t>
            </a:r>
            <a:r>
              <a:rPr lang="en-US" altLang="ko-KR" sz="1400" dirty="0"/>
              <a:t>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</a:t>
            </a:r>
            <a:r>
              <a:rPr lang="en-US" altLang="ko-KR" sz="1400" dirty="0" err="1"/>
              <a:t>oldValue</a:t>
            </a:r>
            <a:r>
              <a:rPr lang="en-US" altLang="ko-KR" sz="1400" dirty="0"/>
              <a:t>)</a:t>
            </a:r>
            <a:r>
              <a:rPr lang="ko-KR" altLang="en-US" sz="1400" dirty="0"/>
              <a:t>원으로 변경되었습니다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myAccount</a:t>
            </a:r>
            <a:r>
              <a:rPr lang="en-US" altLang="ko-KR" sz="1400" dirty="0"/>
              <a:t>: Account = Account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err="1"/>
              <a:t>myAccount.credit</a:t>
            </a:r>
            <a:r>
              <a:rPr lang="en-US" altLang="ko-KR" sz="1400" dirty="0"/>
              <a:t> = 1000</a:t>
            </a:r>
            <a:endParaRPr lang="en-US" altLang="ko-KR" sz="14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9361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</a:t>
            </a:r>
            <a:r>
              <a:rPr lang="ko-KR" altLang="en-US" dirty="0" smtClean="0"/>
              <a:t>감시자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42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208" y="2212553"/>
            <a:ext cx="487584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   var credit: Int = 0 {</a:t>
            </a:r>
          </a:p>
          <a:p>
            <a:r>
              <a:rPr lang="en-US" altLang="ko-KR" sz="1050" dirty="0">
                <a:latin typeface="+mn-ea"/>
              </a:rPr>
              <a:t>      willSet </a:t>
            </a:r>
            <a:r>
              <a:rPr lang="en-US" altLang="ko-KR" sz="1050" dirty="0" smtClean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	   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 smtClean="0">
                <a:latin typeface="+mn-ea"/>
              </a:rPr>
              <a:t> 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return </a:t>
            </a:r>
            <a:r>
              <a:rPr lang="en-US" altLang="ko-KR" sz="1050" dirty="0">
                <a:latin typeface="+mn-ea"/>
              </a:rPr>
              <a:t>Double(credit) / </a:t>
            </a:r>
            <a:r>
              <a:rPr lang="en-US" altLang="ko-KR" sz="1050" dirty="0" smtClean="0">
                <a:latin typeface="+mn-ea"/>
              </a:rPr>
              <a:t>1000.0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 smtClean="0">
                <a:latin typeface="+mn-ea"/>
              </a:rPr>
              <a:t>   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credit </a:t>
            </a:r>
            <a:r>
              <a:rPr lang="en-US" altLang="ko-KR" sz="1050" dirty="0">
                <a:latin typeface="+mn-ea"/>
              </a:rPr>
              <a:t>= Int(newValue * 1000)</a:t>
            </a:r>
          </a:p>
          <a:p>
            <a:r>
              <a:rPr lang="en-US" altLang="ko-KR" sz="1050" dirty="0" smtClean="0">
                <a:latin typeface="+mn-ea"/>
              </a:rPr>
              <a:t>   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 받았을 경우 기존의 연산프로퍼티를 재정의 하여 프로퍼티 감시자를 구현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82284"/>
            <a:ext cx="4839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연산프로퍼티를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재정의 하여도 기존의 연산프로퍼티 기능은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동작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284561"/>
            <a:ext cx="38884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: Account {</a:t>
            </a:r>
          </a:p>
          <a:p>
            <a:r>
              <a:rPr lang="en-US" altLang="ko-KR" sz="1050" dirty="0">
                <a:latin typeface="+mn-ea"/>
              </a:rPr>
              <a:t>   override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      willSet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달러로 변경되었습니다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myAccount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myAccount.credit</a:t>
            </a:r>
            <a:r>
              <a:rPr lang="en-US" altLang="ko-KR" sz="1050" dirty="0">
                <a:latin typeface="+mn-ea"/>
              </a:rPr>
              <a:t> = 1000</a:t>
            </a:r>
          </a:p>
          <a:p>
            <a:r>
              <a:rPr lang="en-US" altLang="ko-KR" sz="1050" dirty="0" err="1">
                <a:latin typeface="+mn-ea"/>
              </a:rPr>
              <a:t>myAccount.dollarValue</a:t>
            </a:r>
            <a:r>
              <a:rPr lang="en-US" altLang="ko-KR" sz="1050" dirty="0">
                <a:latin typeface="+mn-ea"/>
              </a:rPr>
              <a:t> = 2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746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</a:t>
            </a:r>
            <a:r>
              <a:rPr lang="ko-KR" altLang="en-US" dirty="0" smtClean="0"/>
              <a:t>변수와 지역변수</a:t>
            </a:r>
            <a:endParaRPr lang="ko-KR" alt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연산프로퍼티와 프로퍼티 감시자는 전역변수와 지역변수 모두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전역변수와 지역변수라 불러 왔는데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저장변수라고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저장변수는 저장프로퍼티처럼 값을 저장하는 역할을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전역변수나 지역변수처럼 연산변수를 구할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프로퍼티 감시자를 구현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 전역변수 또는 전역상수는 지연 저장 프로퍼티처럼 처음 접근할 때 최초로 연산이 이루어져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를 사용하여 연산을 늦출 필요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반대로 지역변수나 지역상수는 지연 연산이 안됨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789040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>
                <a:latin typeface="+mn-ea"/>
              </a:rPr>
              <a:t>	willSet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didSet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get {</a:t>
            </a:r>
          </a:p>
          <a:p>
            <a:r>
              <a:rPr lang="en-US" altLang="ko-KR" sz="1050" dirty="0">
                <a:latin typeface="+mn-ea"/>
              </a:rPr>
              <a:t>		return 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set {</a:t>
            </a:r>
          </a:p>
          <a:p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= Int(newValue * 1000.0)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825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</a:t>
            </a:r>
            <a:r>
              <a:rPr lang="ko-KR" altLang="en-US" dirty="0" smtClean="0"/>
              <a:t>변수와 지역변수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 smtClean="0">
                <a:latin typeface="+mn-ea"/>
              </a:rPr>
              <a:t>   willSet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didSet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return </a:t>
            </a:r>
            <a:r>
              <a:rPr lang="en-US" altLang="ko-KR" sz="1050" dirty="0">
                <a:latin typeface="+mn-ea"/>
              </a:rPr>
              <a:t>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 err="1" smtClean="0">
                <a:latin typeface="+mn-ea"/>
              </a:rPr>
              <a:t>wonInPocket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= Int(newValue * 1000.0)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212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9046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타입프로퍼티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지금까지의 프로퍼티 개념은 모두 타입을 정의하고 타입의 인스턴스가 생성될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사용이 가능한 프로퍼티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프로퍼티는 인스턴스를 새로 생성 할 때 마다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초기값에 해당하는 값이 프로퍼티의 값이 되고 각각의 인스턴스 마다 값이 다름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각각의 인스턴스가 아닌 타입 자체에 속하게 되는 프로퍼티를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타입 자체에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영향을 주는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생성여부와 관련 없이 타입 프로퍼티 값은 하나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그 타입의 모든 인스턴스가 공통으로 값 정의 할 때 사용 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constant </a:t>
            </a:r>
            <a:r>
              <a:rPr lang="ko-KR" altLang="en-US" dirty="0" smtClean="0">
                <a:latin typeface="+mn-ea"/>
              </a:rPr>
              <a:t>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모든 인스턴스에서 공용으로 접근하여 값을 읽고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쓰고 할 때 사용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변수와 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두 가지가 있음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저장타입 프로퍼티는 변수 또는 상수로 선언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연산타입 프로퍼티는 변수로만 선언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반드시 초기값 설정을 하며 지연연산이 가능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프로퍼티와는 다르게 </a:t>
            </a:r>
            <a:r>
              <a:rPr lang="ko-KR" altLang="en-US" dirty="0" err="1" smtClean="0">
                <a:latin typeface="+mn-ea"/>
              </a:rPr>
              <a:t>다중스레드</a:t>
            </a:r>
            <a:r>
              <a:rPr lang="ko-KR" altLang="en-US" dirty="0" smtClean="0">
                <a:latin typeface="+mn-ea"/>
              </a:rPr>
              <a:t> 에서도 한 번만 초기값 설정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 연산이 가능하지만</a:t>
            </a:r>
            <a:r>
              <a:rPr lang="en-US" altLang="ko-KR" dirty="0" smtClean="0">
                <a:latin typeface="+mn-ea"/>
              </a:rPr>
              <a:t>, lazy</a:t>
            </a:r>
            <a:r>
              <a:rPr lang="ko-KR" altLang="en-US" dirty="0" smtClean="0">
                <a:latin typeface="+mn-ea"/>
              </a:rPr>
              <a:t>를 키워드로 표기하지 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8516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{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: Int = 0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저장인스턴스프로퍼티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: Int = 0 {</a:t>
            </a:r>
          </a:p>
          <a:p>
            <a:r>
              <a:rPr lang="en-US" altLang="ko-KR" sz="1050" dirty="0">
                <a:latin typeface="+mn-ea"/>
              </a:rPr>
              <a:t>		didSet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 + 100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연산타입프로퍼티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typeComputedProperty</a:t>
            </a:r>
            <a:r>
              <a:rPr lang="en-US" altLang="ko-KR" sz="1050" dirty="0">
                <a:latin typeface="+mn-ea"/>
              </a:rPr>
              <a:t>: Int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</a:t>
            </a:r>
            <a:r>
              <a:rPr lang="en-US" altLang="ko-KR" sz="1050" dirty="0" err="1">
                <a:latin typeface="+mn-ea"/>
              </a:rPr>
              <a:t>typeProperty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 = newValue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123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classInstance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classInstance.instanceProperty</a:t>
            </a:r>
            <a:r>
              <a:rPr lang="en-US" altLang="ko-KR" sz="1050" dirty="0">
                <a:latin typeface="+mn-ea"/>
              </a:rPr>
              <a:t> = 100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)//200</a:t>
            </a: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Aclass.typeComputedProperty</a:t>
            </a:r>
            <a:r>
              <a:rPr lang="en-US" altLang="ko-KR" sz="1050" dirty="0">
                <a:latin typeface="+mn-ea"/>
              </a:rPr>
              <a:t>)//200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501317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옆에 예제 처럼 인스턴스를 생성 하지 않고도 사용이 가능하며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타입에 해당하는 값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그래서 인스턴스의 접근이 필요 없이 타입 이름 만으로도 프로퍼티를 사용 할 수 있음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784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	static let </a:t>
            </a:r>
            <a:r>
              <a:rPr lang="en-US" altLang="ko-KR" sz="1050" dirty="0" err="1">
                <a:latin typeface="+mn-ea"/>
              </a:rPr>
              <a:t>dollarExchangeRate</a:t>
            </a:r>
            <a:r>
              <a:rPr lang="en-US" altLang="ko-KR" sz="1050" dirty="0">
                <a:latin typeface="+mn-ea"/>
              </a:rPr>
              <a:t>: Double = 1000.0</a:t>
            </a:r>
          </a:p>
          <a:p>
            <a:r>
              <a:rPr lang="en-US" altLang="ko-KR" sz="1050" dirty="0">
                <a:latin typeface="+mn-ea"/>
              </a:rPr>
              <a:t>	var credit: Int = 0</a:t>
            </a:r>
          </a:p>
          <a:p>
            <a:r>
              <a:rPr lang="en-US" altLang="ko-KR" sz="1050" dirty="0">
                <a:latin typeface="+mn-ea"/>
              </a:rPr>
              <a:t>	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Double(credit)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credit = Int(newValue * </a:t>
            </a:r>
            <a:r>
              <a:rPr lang="en-US" altLang="ko-KR" sz="1050" dirty="0" err="1">
                <a:latin typeface="+mn-ea"/>
              </a:rPr>
              <a:t>Account.dollarExchangeRate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		print("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89646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메서드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함수를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자체와 관련된 기능을 위해 타입 메서드를 정의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메서드는 </a:t>
            </a: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와 같은 클래스 함수와도 같음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구조체와 </a:t>
            </a:r>
            <a:r>
              <a:rPr lang="ko-KR" altLang="en-US" dirty="0" err="1" smtClean="0">
                <a:latin typeface="+mn-ea"/>
              </a:rPr>
              <a:t>열거형이</a:t>
            </a:r>
            <a:r>
              <a:rPr lang="ko-KR" altLang="en-US" dirty="0" smtClean="0">
                <a:latin typeface="+mn-ea"/>
              </a:rPr>
              <a:t> 메서드를 가질 수 있음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1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2186</TotalTime>
  <Words>6963</Words>
  <Application>Microsoft Office PowerPoint</Application>
  <PresentationFormat>화면 슬라이드 쇼(4:3)</PresentationFormat>
  <Paragraphs>2171</Paragraphs>
  <Slides>124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124</vt:i4>
      </vt:variant>
    </vt:vector>
  </HeadingPairs>
  <TitlesOfParts>
    <vt:vector size="132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213</cp:revision>
  <dcterms:created xsi:type="dcterms:W3CDTF">2017-01-16T12:38:17Z</dcterms:created>
  <dcterms:modified xsi:type="dcterms:W3CDTF">2017-02-06T11:34:47Z</dcterms:modified>
</cp:coreProperties>
</file>