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43" r:id="rId84"/>
    <p:sldId id="344" r:id="rId85"/>
    <p:sldId id="348" r:id="rId86"/>
    <p:sldId id="345" r:id="rId87"/>
    <p:sldId id="349" r:id="rId88"/>
    <p:sldId id="346" r:id="rId89"/>
    <p:sldId id="347" r:id="rId90"/>
    <p:sldId id="350" r:id="rId91"/>
    <p:sldId id="351" r:id="rId92"/>
    <p:sldId id="354" r:id="rId93"/>
    <p:sldId id="355" r:id="rId94"/>
    <p:sldId id="359" r:id="rId95"/>
    <p:sldId id="356" r:id="rId96"/>
    <p:sldId id="360" r:id="rId97"/>
    <p:sldId id="358" r:id="rId98"/>
    <p:sldId id="361" r:id="rId99"/>
    <p:sldId id="357" r:id="rId100"/>
    <p:sldId id="362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oungho Choi" initials="KC" lastIdx="1" clrIdx="0">
    <p:extLst>
      <p:ext uri="{19B8F6BF-5375-455C-9EA6-DF929625EA0E}">
        <p15:presenceInfo xmlns:p15="http://schemas.microsoft.com/office/powerpoint/2012/main" userId="4f68918042eb80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51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tx1"/>
        </a:buClr>
        <a:buSzPct val="90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매개변수 순서를 바꿔서 호출하면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412776"/>
            <a:ext cx="8334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8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"c"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"Swift String Literal"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"S"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옵셔널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"Swift"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("%d",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"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print("\(a) == \(b) : \(result)")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print("\(a) != \(b) : \(result)")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print("\(a) &lt; \(b) : \(result)")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&lt;&lt;"true";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"%@", "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")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equal to str2")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print("str1 is not equal to str2")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</a:t>
            </a:r>
            <a:r>
              <a:rPr lang="en-US" altLang="ko-KR" sz="1400" dirty="0" smtClean="0">
                <a:latin typeface="+mn-ea"/>
              </a:rPr>
              <a:t>("str1 </a:t>
            </a:r>
            <a:r>
              <a:rPr lang="en-US" altLang="ko-KR" sz="1400" dirty="0">
                <a:latin typeface="+mn-ea"/>
              </a:rPr>
              <a:t>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</a:t>
            </a:r>
            <a:r>
              <a:rPr lang="en-US" altLang="ko-KR" sz="1400" dirty="0" smtClean="0">
                <a:latin typeface="+mn-ea"/>
              </a:rPr>
              <a:t>str2")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209259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print("John doe")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"John doe")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919389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"John doe")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16864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>
                <a:solidFill>
                  <a:schemeClr val="accent6"/>
                </a:solidFill>
              </a:rPr>
              <a:t>옵셔널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 dirty="0" smtClean="0"/>
              <a:t>Loop</a:t>
            </a:r>
            <a:r>
              <a:rPr lang="ko-KR" altLang="en-US" dirty="0" smtClean="0"/>
              <a:t>에 이름을 지정 </a:t>
            </a:r>
            <a:r>
              <a:rPr lang="en-US" altLang="ko-KR" dirty="0" smtClean="0">
                <a:sym typeface="Wingdings" panose="05000000000000000000" pitchFamily="2" charset="2"/>
              </a:rPr>
              <a:t> break or continue {</a:t>
            </a:r>
            <a:r>
              <a:rPr lang="ko-KR" altLang="en-US" dirty="0" err="1" smtClean="0">
                <a:sym typeface="Wingdings" panose="05000000000000000000" pitchFamily="2" charset="2"/>
              </a:rPr>
              <a:t>라벨명</a:t>
            </a:r>
            <a:r>
              <a:rPr lang="en-US" altLang="ko-KR" dirty="0" smtClean="0">
                <a:sym typeface="Wingdings" panose="05000000000000000000" pitchFamily="2" charset="2"/>
              </a:rPr>
              <a:t>} </a:t>
            </a:r>
            <a:r>
              <a:rPr lang="ko-KR" altLang="en-US" dirty="0" smtClean="0">
                <a:sym typeface="Wingdings" panose="05000000000000000000" pitchFamily="2" charset="2"/>
              </a:rPr>
              <a:t>으로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break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continue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en-US" altLang="ko-KR" dirty="0" smtClean="0">
                <a:sym typeface="Wingdings" panose="05000000000000000000" pitchFamily="2" charset="2"/>
              </a:rPr>
              <a:t>loop</a:t>
            </a:r>
            <a:r>
              <a:rPr lang="ko-KR" altLang="en-US" dirty="0" smtClean="0">
                <a:sym typeface="Wingdings" panose="05000000000000000000" pitchFamily="2" charset="2"/>
              </a:rPr>
              <a:t>를 지정할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"Jason" </a:t>
            </a:r>
            <a:r>
              <a:rPr lang="en-US" altLang="ko-KR" sz="1400" dirty="0">
                <a:latin typeface="+mn-ea"/>
              </a:rPr>
              <a:t>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9235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사용자가 임의로 데이터타입을 만들어 별도의 별칭 부여가능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8384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타입의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이름이  따로 지정되어 있지 않음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개발자의 의도로 만드는 타입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C</a:t>
            </a:r>
            <a:r>
              <a:rPr lang="ko-KR" altLang="en-US" dirty="0">
                <a:latin typeface="+mn-ea"/>
              </a:rPr>
              <a:t>언어의 구조체 형태와 </a:t>
            </a:r>
            <a:r>
              <a:rPr lang="ko-KR" altLang="en-US" dirty="0" smtClean="0">
                <a:latin typeface="+mn-ea"/>
              </a:rPr>
              <a:t>유사 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(String, Int,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 </a:t>
            </a:r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인덱스를 통해 값을 가져올 수 있음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person.1 = 71</a:t>
            </a:r>
          </a:p>
          <a:p>
            <a:r>
              <a:rPr lang="en-US" altLang="ko-KR" sz="1400" dirty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("name</a:t>
            </a:r>
            <a:r>
              <a:rPr lang="en-US" altLang="ko-KR" sz="1400" dirty="0">
                <a:latin typeface="+mn-ea"/>
              </a:rPr>
              <a:t>: \(person.0), age: \(person.1), tall: \(person.2</a:t>
            </a:r>
            <a:r>
              <a:rPr lang="en-US" altLang="ko-KR" sz="1400" dirty="0" smtClean="0">
                <a:latin typeface="+mn-ea"/>
              </a:rPr>
              <a:t>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93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Index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635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var person: (name: String, weight: Int, height: Double) = </a:t>
            </a:r>
            <a:r>
              <a:rPr lang="en-US" altLang="ko-KR" sz="1400" dirty="0" smtClean="0">
                <a:latin typeface="+mn-ea"/>
              </a:rPr>
              <a:t>("Jason", </a:t>
            </a:r>
            <a:r>
              <a:rPr lang="en-US" altLang="ko-KR" sz="1400" dirty="0">
                <a:latin typeface="+mn-ea"/>
              </a:rPr>
              <a:t>85, 182.1)</a:t>
            </a: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 = 71</a:t>
            </a:r>
          </a:p>
          <a:p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</a:t>
            </a:r>
            <a:r>
              <a:rPr lang="en-US" altLang="ko-KR" sz="1400" dirty="0" smtClean="0">
                <a:latin typeface="+mn-ea"/>
              </a:rPr>
              <a:t>("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)")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9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jason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85, 182.1)</a:t>
            </a: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let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", 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72, 185.6)</a:t>
            </a:r>
          </a:p>
          <a:p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\(jdlee.name),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jdlee.height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("</a:t>
            </a:r>
            <a:r>
              <a:rPr lang="ko-KR" alt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이름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\(eric.name),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나이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eric.weight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), </a:t>
            </a:r>
            <a:r>
              <a:rPr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신장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: 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eric.height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)")</a:t>
            </a:r>
            <a:endParaRPr lang="en-US" altLang="ko-KR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21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Typealias</a:t>
            </a:r>
            <a:r>
              <a:rPr lang="ko-KR" altLang="en-US" dirty="0" smtClean="0">
                <a:latin typeface="+mn-ea"/>
              </a:rPr>
              <a:t>와</a:t>
            </a:r>
            <a:r>
              <a:rPr lang="en-US" altLang="ko-KR" dirty="0" smtClean="0">
                <a:latin typeface="+mn-ea"/>
              </a:rPr>
              <a:t> Elementary</a:t>
            </a:r>
            <a:r>
              <a:rPr lang="ko-KR" altLang="en-US" dirty="0" smtClean="0">
                <a:latin typeface="+mn-ea"/>
              </a:rPr>
              <a:t>를 이용하여 튜플에 접근한 예제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6870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같은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데이터타입이 일렬의 순서대로 저장하는 형태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 선언하면 변경이 가능하지 않음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선언은 변경이 가능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‘Array </a:t>
            </a:r>
            <a:r>
              <a:rPr lang="ko-KR" altLang="en-US" sz="1400" dirty="0" smtClean="0">
                <a:latin typeface="+mn-ea"/>
              </a:rPr>
              <a:t>데이터타입</a:t>
            </a:r>
            <a:r>
              <a:rPr lang="en-US" altLang="ko-KR" sz="1400" dirty="0" smtClean="0">
                <a:latin typeface="+mn-ea"/>
              </a:rPr>
              <a:t>’</a:t>
            </a:r>
            <a:r>
              <a:rPr lang="ko-KR" altLang="en-US" sz="1400" dirty="0" smtClean="0">
                <a:latin typeface="+mn-ea"/>
              </a:rPr>
              <a:t>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대괄호로 묶어서 </a:t>
            </a:r>
            <a:r>
              <a:rPr lang="en-US" altLang="ko-KR" sz="1400" dirty="0" smtClean="0">
                <a:latin typeface="+mn-ea"/>
              </a:rPr>
              <a:t>array</a:t>
            </a:r>
            <a:r>
              <a:rPr lang="ko-KR" altLang="en-US" sz="1400" dirty="0" smtClean="0">
                <a:latin typeface="+mn-ea"/>
              </a:rPr>
              <a:t>타입임을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+mn-ea"/>
              </a:rPr>
              <a:t>isEmpty</a:t>
            </a:r>
            <a:r>
              <a:rPr lang="en-US" altLang="ko-KR" sz="1400" dirty="0" smtClean="0">
                <a:latin typeface="+mn-ea"/>
              </a:rPr>
              <a:t>()</a:t>
            </a:r>
            <a:r>
              <a:rPr lang="ko-KR" altLang="en-US" sz="1400" dirty="0" smtClean="0">
                <a:latin typeface="+mn-ea"/>
              </a:rPr>
              <a:t>로 배열이 비어 있는지 확인하거나 </a:t>
            </a:r>
            <a:r>
              <a:rPr lang="en-US" altLang="ko-KR" sz="1400" dirty="0" smtClean="0">
                <a:latin typeface="+mn-ea"/>
              </a:rPr>
              <a:t>count</a:t>
            </a:r>
            <a:r>
              <a:rPr lang="ko-KR" altLang="en-US" sz="1400" dirty="0" smtClean="0">
                <a:latin typeface="+mn-ea"/>
              </a:rPr>
              <a:t>로 요소 존재 확인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배열은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연결리스트의 구조를 </a:t>
            </a:r>
            <a:r>
              <a:rPr lang="ko-KR" altLang="en-US" sz="1400" dirty="0" err="1" smtClean="0">
                <a:latin typeface="+mn-ea"/>
              </a:rPr>
              <a:t>갖음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배열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478356"/>
            <a:ext cx="337432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names: Array&lt;String&gt; = ["a", "b", "c", "d"]</a:t>
            </a:r>
          </a:p>
          <a:p>
            <a:r>
              <a:rPr lang="en-US" altLang="ko-KR" sz="1200" dirty="0">
                <a:latin typeface="+mn-ea"/>
              </a:rPr>
              <a:t>var names1: [String] = ["a", "b", "c", "d"]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emptyArray</a:t>
            </a:r>
            <a:r>
              <a:rPr lang="en-US" altLang="ko-KR" sz="1200" dirty="0">
                <a:latin typeface="+mn-ea"/>
              </a:rPr>
              <a:t>: [Any] = [Any]()</a:t>
            </a:r>
          </a:p>
          <a:p>
            <a:r>
              <a:rPr lang="en-US" altLang="ko-KR" sz="1200" dirty="0">
                <a:latin typeface="+mn-ea"/>
              </a:rPr>
              <a:t>var emptyArray1: [Any] = Array&lt;Any&gt;()</a:t>
            </a:r>
          </a:p>
          <a:p>
            <a:r>
              <a:rPr lang="en-US" altLang="ko-KR" sz="1200" dirty="0">
                <a:latin typeface="+mn-ea"/>
              </a:rPr>
              <a:t>var emptyArray2: [Any] = []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emptyArray.isEmpty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names.count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("e")</a:t>
            </a:r>
          </a:p>
          <a:p>
            <a:r>
              <a:rPr lang="en-US" altLang="ko-KR" sz="1200" dirty="0" err="1">
                <a:latin typeface="+mn-ea"/>
              </a:rPr>
              <a:t>names.append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:["f", "g"])</a:t>
            </a:r>
          </a:p>
          <a:p>
            <a:r>
              <a:rPr lang="en-US" altLang="ko-KR" sz="1200" dirty="0" err="1">
                <a:latin typeface="+mn-ea"/>
              </a:rPr>
              <a:t>names.insert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contentsOf</a:t>
            </a:r>
            <a:r>
              <a:rPr lang="en-US" altLang="ko-KR" sz="1200" dirty="0">
                <a:latin typeface="+mn-ea"/>
              </a:rPr>
              <a:t>:["</a:t>
            </a:r>
            <a:r>
              <a:rPr lang="en-US" altLang="ko-KR" sz="1200" dirty="0" err="1">
                <a:latin typeface="+mn-ea"/>
              </a:rPr>
              <a:t>dd</a:t>
            </a:r>
            <a:r>
              <a:rPr lang="en-US" altLang="ko-KR" sz="1200" dirty="0">
                <a:latin typeface="+mn-ea"/>
              </a:rPr>
              <a:t>", "</a:t>
            </a:r>
            <a:r>
              <a:rPr lang="en-US" altLang="ko-KR" sz="1200" dirty="0" err="1">
                <a:latin typeface="+mn-ea"/>
              </a:rPr>
              <a:t>ee</a:t>
            </a:r>
            <a:r>
              <a:rPr lang="en-US" altLang="ko-KR" sz="1200" dirty="0">
                <a:latin typeface="+mn-ea"/>
              </a:rPr>
              <a:t>"], at:3)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names.index</a:t>
            </a:r>
            <a:r>
              <a:rPr lang="en-US" altLang="ko-KR" sz="1200" dirty="0">
                <a:latin typeface="+mn-ea"/>
              </a:rPr>
              <a:t>(of: "b"))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names.first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priont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names.last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9104" y="3429000"/>
            <a:ext cx="26132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* [String]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은 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Array&lt;String&gt;</a:t>
            </a:r>
            <a:r>
              <a:rPr lang="ko-KR" altLang="en-US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의 축약표현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944" y="3790781"/>
            <a:ext cx="3420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firstItem:String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names.removeFirst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secondItem:String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names.removeLast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r>
              <a:rPr lang="en-US" altLang="ko-KR" sz="1200" dirty="0" smtClean="0">
                <a:latin typeface="+mn-ea"/>
              </a:rPr>
              <a:t>let </a:t>
            </a:r>
            <a:r>
              <a:rPr lang="en-US" altLang="ko-KR" sz="1200" dirty="0" err="1" smtClean="0">
                <a:latin typeface="+mn-ea"/>
              </a:rPr>
              <a:t>indexZeroItem:String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names.remove</a:t>
            </a:r>
            <a:r>
              <a:rPr lang="en-US" altLang="ko-KR" sz="1200" dirty="0" smtClean="0">
                <a:latin typeface="+mn-ea"/>
              </a:rPr>
              <a:t>(at:0)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("aa", at:2)</a:t>
            </a:r>
          </a:p>
          <a:p>
            <a:r>
              <a:rPr lang="en-US" altLang="ko-KR" sz="1200" dirty="0" err="1" smtClean="0">
                <a:latin typeface="+mn-ea"/>
              </a:rPr>
              <a:t>names.insert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contentsOf</a:t>
            </a:r>
            <a:r>
              <a:rPr lang="en-US" altLang="ko-KR" sz="1200" dirty="0" smtClean="0">
                <a:latin typeface="+mn-ea"/>
              </a:rPr>
              <a:t>: ["bb", "cc"], at:5)</a:t>
            </a:r>
          </a:p>
        </p:txBody>
      </p:sp>
    </p:spTree>
    <p:extLst>
      <p:ext uri="{BB962C8B-B14F-4D97-AF65-F5344CB8AC3E}">
        <p14:creationId xmlns:p14="http://schemas.microsoft.com/office/powerpoint/2010/main" val="1957906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68522"/>
            <a:ext cx="543097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요소들의 순서들이 없이 단순히 키와 값의 </a:t>
            </a:r>
            <a:r>
              <a:rPr lang="ko-KR" altLang="en-US" sz="1400" dirty="0" err="1" smtClean="0">
                <a:latin typeface="+mn-ea"/>
              </a:rPr>
              <a:t>쌍구조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키가 하나 이상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여러 개 가능하며 키는 유일한 값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선언한 키는 변경 불가능 하며 </a:t>
            </a:r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반대로 변경 가능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대괄호로 키와 값을 묶어 나타냄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딕셔너리는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각 값의 키를 통해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딕셔너리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93574"/>
            <a:ext cx="52370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typealias StringIntDictionary = [String: Int]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numberForName: Dictionary&lt;String, Int&gt; = Dictionary&lt;String, Int&gt;()</a:t>
            </a:r>
          </a:p>
          <a:p>
            <a:r>
              <a:rPr lang="en-US" altLang="ko-KR" sz="1200" dirty="0">
                <a:latin typeface="+mn-ea"/>
              </a:rPr>
              <a:t>var numberForName1: [String: Int] = [String: Int]()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numberForName3: StringIntDictionary = StringIntDictionary()</a:t>
            </a:r>
          </a:p>
          <a:p>
            <a:r>
              <a:rPr lang="en-US" altLang="ko-KR" sz="1200" dirty="0">
                <a:latin typeface="+mn-ea"/>
              </a:rPr>
              <a:t>var numberForName4: [String: Int] = [:]</a:t>
            </a:r>
          </a:p>
          <a:p>
            <a:r>
              <a:rPr lang="en-US" altLang="ko-KR" sz="1200" dirty="0">
                <a:latin typeface="+mn-ea"/>
              </a:rPr>
              <a:t>var numberForName5: [String: Int] = ["a":100, "b":200, "c":300]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print(numberForName5.isEmpty)</a:t>
            </a:r>
          </a:p>
          <a:p>
            <a:r>
              <a:rPr lang="en-US" altLang="ko-KR" sz="1200" dirty="0">
                <a:latin typeface="+mn-ea"/>
              </a:rPr>
              <a:t>print(numberForName5.count)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print(numberForName5["c"])</a:t>
            </a:r>
          </a:p>
          <a:p>
            <a:r>
              <a:rPr lang="en-US" altLang="ko-KR" sz="1200" dirty="0">
                <a:latin typeface="+mn-ea"/>
              </a:rPr>
              <a:t>numberForName5["b"] = 150</a:t>
            </a:r>
          </a:p>
          <a:p>
            <a:r>
              <a:rPr lang="en-US" altLang="ko-KR" sz="1200" dirty="0">
                <a:latin typeface="+mn-ea"/>
              </a:rPr>
              <a:t>numberForName5["max"] = 999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print(numberForName5.removeValue(</a:t>
            </a:r>
            <a:r>
              <a:rPr lang="en-US" altLang="ko-KR" sz="1200" dirty="0" err="1">
                <a:latin typeface="+mn-ea"/>
              </a:rPr>
              <a:t>forKey</a:t>
            </a:r>
            <a:r>
              <a:rPr lang="en-US" altLang="ko-KR" sz="1200" dirty="0">
                <a:latin typeface="+mn-ea"/>
              </a:rPr>
              <a:t>: "a"))</a:t>
            </a:r>
          </a:p>
        </p:txBody>
      </p:sp>
    </p:spTree>
    <p:extLst>
      <p:ext uri="{BB962C8B-B14F-4D97-AF65-F5344CB8AC3E}">
        <p14:creationId xmlns:p14="http://schemas.microsoft.com/office/powerpoint/2010/main" val="70686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880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세트는 같은 데이터를 순서 없이 하나의 묶음으로 저장하는 컬렉션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 내의 값은 모두 중복 없이 유일함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순서가 중요하지 않거나 각 요소가 유일한 값을 가져야 하는 경우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세트의 요소로는 해시 가능한 값이 들어와야 함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Set </a:t>
            </a:r>
            <a:r>
              <a:rPr lang="ko-KR" altLang="en-US" sz="1400" dirty="0" smtClean="0">
                <a:latin typeface="+mn-ea"/>
              </a:rPr>
              <a:t>키워드와 타입이름의 조합으로 사용하거나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배열과 마찬가지로 대괄호로 값들을 묶어 세트 타입 표현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두 세트의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교집합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합집합 연산이 용이하며</a:t>
            </a:r>
            <a:r>
              <a:rPr lang="en-US" altLang="ko-KR" sz="1400" dirty="0" smtClean="0">
                <a:latin typeface="+mn-ea"/>
              </a:rPr>
              <a:t>, sorted()</a:t>
            </a:r>
            <a:r>
              <a:rPr lang="ko-KR" altLang="en-US" sz="1400" dirty="0" smtClean="0">
                <a:latin typeface="+mn-ea"/>
              </a:rPr>
              <a:t>를 이용하여 정렬된 배열을 만들 수 있음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+mn-ea"/>
              </a:rPr>
              <a:t>세트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268" y="3591014"/>
            <a:ext cx="2783134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var names: Set&lt;String&gt; = Set&lt;String&gt;()</a:t>
            </a:r>
          </a:p>
          <a:p>
            <a:r>
              <a:rPr lang="en-US" altLang="ko-KR" sz="1100" dirty="0">
                <a:latin typeface="+mn-ea"/>
              </a:rPr>
              <a:t>var names1: Set&lt;String&gt; = []</a:t>
            </a:r>
          </a:p>
          <a:p>
            <a:r>
              <a:rPr lang="en-US" altLang="ko-KR" sz="1100" dirty="0">
                <a:latin typeface="+mn-ea"/>
              </a:rPr>
              <a:t>var names2: Set&lt;String&gt; = ["a", "b", "c"]</a:t>
            </a:r>
          </a:p>
          <a:p>
            <a:r>
              <a:rPr lang="en-US" altLang="ko-KR" sz="1100" dirty="0">
                <a:latin typeface="+mn-ea"/>
              </a:rPr>
              <a:t>var numbers = [100, 200, 300]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print(type(of: numbers))</a:t>
            </a:r>
          </a:p>
          <a:p>
            <a:r>
              <a:rPr lang="en-US" altLang="ko-KR" sz="1100" dirty="0">
                <a:latin typeface="+mn-ea"/>
              </a:rPr>
              <a:t>print(names2.isEmpty)</a:t>
            </a:r>
          </a:p>
          <a:p>
            <a:r>
              <a:rPr lang="en-US" altLang="ko-KR" sz="1100" dirty="0">
                <a:latin typeface="+mn-ea"/>
              </a:rPr>
              <a:t>print(names2.count)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names2.insert("d")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print(names2.remove("c"))</a:t>
            </a:r>
          </a:p>
          <a:p>
            <a:r>
              <a:rPr lang="en-US" altLang="ko-KR" sz="1100" dirty="0">
                <a:latin typeface="+mn-ea"/>
              </a:rPr>
              <a:t>print(names2.remove("b"))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068" y="5085184"/>
            <a:ext cx="65966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englishClassStudents</a:t>
            </a:r>
            <a:r>
              <a:rPr lang="en-US" altLang="ko-KR" sz="1100" dirty="0">
                <a:latin typeface="+mn-ea"/>
              </a:rPr>
              <a:t>: Set&lt;String&gt; = ["f", "w", "a"]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: Set&lt;String&gt; = ["b", "q", "f", "h", "t", "u"]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intersectSet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englishClassStudents.intersection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symmetricDiffSet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englishClassStudents.symmetricDifference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unionSet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englishClassStudents.union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en-US" altLang="ko-KR" sz="1100" dirty="0" err="1">
                <a:latin typeface="+mn-ea"/>
              </a:rPr>
              <a:t>subtractSet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en-US" altLang="ko-KR" sz="1100" dirty="0" err="1">
                <a:latin typeface="+mn-ea"/>
              </a:rPr>
              <a:t>englishClassStudents.subtracting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koreanClassStudents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en-US" altLang="ko-KR" sz="1100" dirty="0" err="1">
                <a:latin typeface="+mn-ea"/>
              </a:rPr>
              <a:t>unionSet.sorted</a:t>
            </a:r>
            <a:r>
              <a:rPr lang="en-US" altLang="ko-KR" sz="1100" dirty="0">
                <a:latin typeface="+mn-ea"/>
              </a:rPr>
              <a:t>())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372" y="3566626"/>
            <a:ext cx="32816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비둘기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닭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기러기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: Set&lt;String&gt; = ["</a:t>
            </a:r>
            <a:r>
              <a:rPr lang="ko-KR" altLang="en-US" sz="1100" dirty="0">
                <a:latin typeface="+mn-ea"/>
              </a:rPr>
              <a:t>사자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호랑이</a:t>
            </a:r>
            <a:r>
              <a:rPr lang="en-US" altLang="ko-KR" sz="1100" dirty="0">
                <a:latin typeface="+mn-ea"/>
              </a:rPr>
              <a:t>", "</a:t>
            </a:r>
            <a:r>
              <a:rPr lang="ko-KR" altLang="en-US" sz="1100" dirty="0">
                <a:latin typeface="+mn-ea"/>
              </a:rPr>
              <a:t>곰</a:t>
            </a:r>
            <a:r>
              <a:rPr lang="en-US" altLang="ko-KR" sz="1100" dirty="0">
                <a:latin typeface="+mn-ea"/>
              </a:rPr>
              <a:t>"]</a:t>
            </a:r>
          </a:p>
          <a:p>
            <a:r>
              <a:rPr lang="en-US" altLang="ko-KR" sz="1100" dirty="0">
                <a:latin typeface="+mn-ea"/>
              </a:rPr>
              <a:t>let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: Set&lt;String&gt; =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.union(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isDisjoint</a:t>
            </a:r>
            <a:r>
              <a:rPr lang="en-US" altLang="ko-KR" sz="1100" dirty="0">
                <a:latin typeface="+mn-ea"/>
              </a:rPr>
              <a:t>(with: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isSubset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포유류</a:t>
            </a:r>
            <a:r>
              <a:rPr lang="en-US" altLang="ko-KR" sz="1100" dirty="0">
                <a:latin typeface="+mn-ea"/>
              </a:rPr>
              <a:t>))</a:t>
            </a:r>
          </a:p>
          <a:p>
            <a:r>
              <a:rPr lang="en-US" altLang="ko-KR" sz="1100" dirty="0">
                <a:latin typeface="+mn-ea"/>
              </a:rPr>
              <a:t>print(</a:t>
            </a:r>
            <a:r>
              <a:rPr lang="ko-KR" altLang="en-US" sz="1100" dirty="0">
                <a:latin typeface="+mn-ea"/>
              </a:rPr>
              <a:t>동물</a:t>
            </a:r>
            <a:r>
              <a:rPr lang="en-US" altLang="ko-KR" sz="1100" dirty="0">
                <a:latin typeface="+mn-ea"/>
              </a:rPr>
              <a:t>.</a:t>
            </a:r>
            <a:r>
              <a:rPr lang="en-US" altLang="ko-KR" sz="1100" dirty="0" err="1">
                <a:latin typeface="+mn-ea"/>
              </a:rPr>
              <a:t>isSuperset</a:t>
            </a:r>
            <a:r>
              <a:rPr lang="en-US" altLang="ko-KR" sz="1100" dirty="0">
                <a:latin typeface="+mn-ea"/>
              </a:rPr>
              <a:t>(of: </a:t>
            </a:r>
            <a:r>
              <a:rPr lang="ko-KR" altLang="en-US" sz="1100" dirty="0">
                <a:latin typeface="+mn-ea"/>
              </a:rPr>
              <a:t>새</a:t>
            </a:r>
            <a:r>
              <a:rPr lang="en-US" altLang="ko-KR" sz="1100" dirty="0">
                <a:latin typeface="+mn-ea"/>
              </a:rPr>
              <a:t>))</a:t>
            </a:r>
            <a:endParaRPr lang="en-US" altLang="ko-KR" sz="11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612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79720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연관된 항목들을 묶어 나타내는 타입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항목의 값을 추가 및 수정 불가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제한된 선택항목을 나타낼 때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정해진 값 이외의 입력 방지 </a:t>
            </a:r>
            <a:r>
              <a:rPr lang="en-US" altLang="ko-KR" sz="1400" dirty="0" smtClean="0">
                <a:latin typeface="+mn-ea"/>
              </a:rPr>
              <a:t>/ </a:t>
            </a:r>
            <a:r>
              <a:rPr lang="ko-KR" altLang="en-US" sz="1400" dirty="0" smtClean="0">
                <a:latin typeface="+mn-ea"/>
              </a:rPr>
              <a:t>예상된 입력 값이 한정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열거 항목이 여타의 값을 가질 수 없음 </a:t>
            </a:r>
            <a:r>
              <a:rPr lang="en-US" altLang="ko-KR" sz="1400" dirty="0" smtClean="0">
                <a:latin typeface="+mn-ea"/>
              </a:rPr>
              <a:t>(C</a:t>
            </a:r>
            <a:r>
              <a:rPr lang="ko-KR" altLang="en-US" sz="1400" dirty="0" smtClean="0">
                <a:latin typeface="+mn-ea"/>
              </a:rPr>
              <a:t>언어에서 각 열거 항목은 기본으로 정수의 값을 가짐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+mn-ea"/>
              </a:rPr>
              <a:t>하지만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사용자의 설정에 따라 값 설정 가능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0330" y="3263493"/>
            <a:ext cx="56701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String {</a:t>
            </a:r>
          </a:p>
          <a:p>
            <a:r>
              <a:rPr lang="en-US" altLang="ko-KR" sz="1100" dirty="0" smtClean="0">
                <a:latin typeface="+mn-ea"/>
              </a:rPr>
              <a:t> case primary =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 = "</a:t>
            </a:r>
            <a:r>
              <a:rPr lang="ko-KR" altLang="en-US" sz="1100" dirty="0" smtClean="0">
                <a:latin typeface="+mn-ea"/>
              </a:rPr>
              <a:t>초등학교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middle = "</a:t>
            </a:r>
            <a:r>
              <a:rPr lang="ko-KR" altLang="en-US" sz="1100" dirty="0" smtClean="0">
                <a:latin typeface="+mn-ea"/>
              </a:rPr>
              <a:t>중학교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 = "</a:t>
            </a:r>
            <a:r>
              <a:rPr lang="ko-KR" altLang="en-US" sz="1100" dirty="0" smtClean="0">
                <a:latin typeface="+mn-ea"/>
              </a:rPr>
              <a:t>고등학교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collage = "</a:t>
            </a:r>
            <a:r>
              <a:rPr lang="ko-KR" altLang="en-US" sz="1100" dirty="0" smtClean="0">
                <a:latin typeface="+mn-ea"/>
              </a:rPr>
              <a:t>대학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university = "</a:t>
            </a:r>
            <a:r>
              <a:rPr lang="ko-KR" altLang="en-US" sz="1100" dirty="0" smtClean="0">
                <a:latin typeface="+mn-ea"/>
              </a:rPr>
              <a:t>대학교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대학원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highestEducationLevel</a:t>
            </a:r>
            <a:r>
              <a:rPr lang="en-US" altLang="ko-KR" sz="1100" dirty="0" smtClean="0">
                <a:latin typeface="+mn-ea"/>
              </a:rPr>
              <a:t>: School = </a:t>
            </a:r>
            <a:r>
              <a:rPr lang="en-US" altLang="ko-KR" sz="1100" dirty="0" err="1" smtClean="0">
                <a:latin typeface="+mn-ea"/>
              </a:rPr>
              <a:t>School.university</a:t>
            </a:r>
            <a:endParaRPr lang="en-US" altLang="ko-KR" sz="1100" dirty="0">
              <a:latin typeface="+mn-ea"/>
            </a:endParaRP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저의 최종 학력은</a:t>
            </a:r>
            <a:r>
              <a:rPr lang="en-US" altLang="ko-KR" sz="1100" dirty="0" smtClean="0">
                <a:latin typeface="+mn-ea"/>
              </a:rPr>
              <a:t> \(</a:t>
            </a:r>
            <a:r>
              <a:rPr lang="en-US" altLang="ko-KR" sz="1100" dirty="0" err="1" smtClean="0">
                <a:latin typeface="+mn-ea"/>
              </a:rPr>
              <a:t>highestEducationLevel.rawValue</a:t>
            </a:r>
            <a:r>
              <a:rPr lang="en-US" altLang="ko-KR" sz="1100" dirty="0" smtClean="0">
                <a:latin typeface="+mn-ea"/>
              </a:rPr>
              <a:t>) </a:t>
            </a:r>
            <a:r>
              <a:rPr lang="ko-KR" altLang="en-US" sz="1100" dirty="0" smtClean="0">
                <a:latin typeface="+mn-ea"/>
              </a:rPr>
              <a:t>졸업입니다</a:t>
            </a:r>
            <a:r>
              <a:rPr lang="en-US" altLang="ko-KR" sz="1100" dirty="0" smtClean="0">
                <a:latin typeface="+mn-ea"/>
              </a:rPr>
              <a:t>.")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: Character {</a:t>
            </a:r>
          </a:p>
          <a:p>
            <a:r>
              <a:rPr lang="en-US" altLang="ko-KR" sz="1100" dirty="0" smtClean="0">
                <a:latin typeface="+mn-ea"/>
              </a:rPr>
              <a:t> case mon = "</a:t>
            </a:r>
            <a:r>
              <a:rPr lang="ko-KR" altLang="en-US" sz="1100" dirty="0" smtClean="0">
                <a:latin typeface="+mn-ea"/>
              </a:rPr>
              <a:t>월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tue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화</a:t>
            </a:r>
            <a:r>
              <a:rPr lang="en-US" altLang="ko-KR" sz="1100" dirty="0" smtClean="0">
                <a:latin typeface="+mn-ea"/>
              </a:rPr>
              <a:t>", wed = "</a:t>
            </a:r>
            <a:r>
              <a:rPr lang="ko-KR" altLang="en-US" sz="1100" dirty="0" smtClean="0">
                <a:latin typeface="+mn-ea"/>
              </a:rPr>
              <a:t>수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thu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목</a:t>
            </a:r>
            <a:r>
              <a:rPr lang="en-US" altLang="ko-KR" sz="1100" dirty="0" smtClean="0">
                <a:latin typeface="+mn-ea"/>
              </a:rPr>
              <a:t>", </a:t>
            </a:r>
            <a:r>
              <a:rPr lang="en-US" altLang="ko-KR" sz="1100" dirty="0" err="1" smtClean="0">
                <a:latin typeface="+mn-ea"/>
              </a:rPr>
              <a:t>fri</a:t>
            </a:r>
            <a:r>
              <a:rPr lang="en-US" altLang="ko-KR" sz="1100" dirty="0" smtClean="0">
                <a:latin typeface="+mn-ea"/>
              </a:rPr>
              <a:t> = "</a:t>
            </a:r>
            <a:r>
              <a:rPr lang="ko-KR" altLang="en-US" sz="1100" dirty="0" smtClean="0">
                <a:latin typeface="+mn-ea"/>
              </a:rPr>
              <a:t>금</a:t>
            </a:r>
            <a:r>
              <a:rPr lang="en-US" altLang="ko-KR" sz="1100" dirty="0" smtClean="0">
                <a:latin typeface="+mn-ea"/>
              </a:rPr>
              <a:t>", sat = "</a:t>
            </a:r>
            <a:r>
              <a:rPr lang="ko-KR" altLang="en-US" sz="1100" dirty="0" smtClean="0">
                <a:latin typeface="+mn-ea"/>
              </a:rPr>
              <a:t>토</a:t>
            </a:r>
            <a:r>
              <a:rPr lang="en-US" altLang="ko-KR" sz="1100" dirty="0" smtClean="0">
                <a:latin typeface="+mn-ea"/>
              </a:rPr>
              <a:t>", sun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"</a:t>
            </a:r>
            <a:r>
              <a:rPr lang="ko-KR" altLang="en-US" sz="1100" dirty="0" smtClean="0">
                <a:latin typeface="+mn-ea"/>
              </a:rPr>
              <a:t>일</a:t>
            </a:r>
            <a:r>
              <a:rPr lang="en-US" altLang="ko-KR" sz="1100" dirty="0" smtClean="0">
                <a:latin typeface="+mn-ea"/>
              </a:rPr>
              <a:t>"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today: </a:t>
            </a:r>
            <a:r>
              <a:rPr lang="en-US" altLang="ko-KR" sz="1100" dirty="0" err="1" smtClean="0">
                <a:latin typeface="+mn-ea"/>
              </a:rPr>
              <a:t>WeekDays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WeekDays.fri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</a:t>
            </a:r>
            <a:r>
              <a:rPr lang="ko-KR" altLang="en-US" sz="1100" dirty="0" smtClean="0">
                <a:latin typeface="+mn-ea"/>
              </a:rPr>
              <a:t>오늘은 </a:t>
            </a:r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today.rawValue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요일입니다</a:t>
            </a:r>
            <a:r>
              <a:rPr lang="en-US" altLang="ko-KR" sz="1100" dirty="0" smtClean="0">
                <a:latin typeface="+mn-ea"/>
              </a:rPr>
              <a:t>.")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725144"/>
            <a:ext cx="235833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School: </a:t>
            </a:r>
            <a:r>
              <a:rPr lang="en-US" altLang="ko-KR" sz="1100" dirty="0">
                <a:latin typeface="+mn-ea"/>
              </a:rPr>
              <a:t>I</a:t>
            </a:r>
            <a:r>
              <a:rPr lang="en-US" altLang="ko-KR" sz="1100" dirty="0" smtClean="0">
                <a:latin typeface="+mn-ea"/>
              </a:rPr>
              <a:t>nt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zero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case one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two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ten = 10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print("\(</a:t>
            </a:r>
            <a:r>
              <a:rPr lang="en-US" altLang="ko-KR" sz="1100" dirty="0" err="1" smtClean="0">
                <a:latin typeface="+mn-ea"/>
              </a:rPr>
              <a:t>Numbers.zero.rawValue</a:t>
            </a:r>
            <a:r>
              <a:rPr lang="en-US" altLang="ko-KR" sz="1100" dirty="0" smtClean="0">
                <a:latin typeface="+mn-ea"/>
              </a:rPr>
              <a:t>), </a:t>
            </a: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Numbers.one.rawValue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Numbers.two.rawValue</a:t>
            </a:r>
            <a:r>
              <a:rPr lang="en-US" altLang="ko-KR" sz="1100" dirty="0" smtClean="0">
                <a:latin typeface="+mn-ea"/>
              </a:rPr>
              <a:t>),</a:t>
            </a:r>
            <a:r>
              <a:rPr lang="en-US" altLang="ko-KR" sz="1100" dirty="0">
                <a:latin typeface="+mn-ea"/>
              </a:rPr>
              <a:t>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\(</a:t>
            </a:r>
            <a:r>
              <a:rPr lang="en-US" altLang="ko-KR" sz="1100" dirty="0" err="1" smtClean="0">
                <a:latin typeface="+mn-ea"/>
              </a:rPr>
              <a:t>Numbers.ten.rawValue</a:t>
            </a:r>
            <a:r>
              <a:rPr lang="en-US" altLang="ko-KR" sz="1100" dirty="0" smtClean="0">
                <a:latin typeface="+mn-ea"/>
              </a:rPr>
              <a:t>)")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029" y="3068960"/>
            <a:ext cx="15776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School: String {</a:t>
            </a: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primary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elementary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case </a:t>
            </a:r>
            <a:r>
              <a:rPr lang="en-US" altLang="ko-KR" sz="1100" dirty="0" smtClean="0">
                <a:latin typeface="+mn-ea"/>
              </a:rPr>
              <a:t>middle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high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collage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</a:t>
            </a:r>
            <a:r>
              <a:rPr lang="en-US" altLang="ko-KR" sz="1100" dirty="0">
                <a:latin typeface="+mn-ea"/>
              </a:rPr>
              <a:t>university 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graduate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  <a:endParaRPr lang="en-US" altLang="ko-KR" sz="1100" dirty="0">
              <a:latin typeface="+mn-ea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86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455996"/>
            <a:ext cx="845295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원시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갖는 열거 형일 때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원시값</a:t>
            </a:r>
            <a:r>
              <a:rPr lang="ko-KR" altLang="en-US" sz="1400" dirty="0" smtClean="0">
                <a:latin typeface="+mn-ea"/>
              </a:rPr>
              <a:t> 정보를 알고 있다면 원시 값을 통해 </a:t>
            </a:r>
            <a:r>
              <a:rPr lang="ko-KR" altLang="en-US" sz="1400" dirty="0" err="1" smtClean="0">
                <a:latin typeface="+mn-ea"/>
              </a:rPr>
              <a:t>열거형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변수 또는 상수를 생성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만약에 올바르지 않은 원시 값을 통해 생성하려 하면 </a:t>
            </a:r>
            <a:r>
              <a:rPr lang="en-US" altLang="ko-KR" sz="1400" dirty="0" smtClean="0">
                <a:latin typeface="+mn-ea"/>
              </a:rPr>
              <a:t>nil</a:t>
            </a:r>
            <a:r>
              <a:rPr lang="ko-KR" altLang="en-US" sz="1400" dirty="0" smtClean="0">
                <a:latin typeface="+mn-ea"/>
              </a:rPr>
              <a:t>이 리턴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원시값</a:t>
            </a:r>
            <a:endParaRPr lang="ko-KR" alt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083" y="2276872"/>
            <a:ext cx="329128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……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primary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smtClean="0">
                <a:latin typeface="+mn-ea"/>
              </a:rPr>
              <a:t>유치원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graduate = School(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"</a:t>
            </a:r>
            <a:r>
              <a:rPr lang="ko-KR" altLang="en-US" sz="1100" dirty="0" err="1" smtClean="0">
                <a:latin typeface="+mn-ea"/>
              </a:rPr>
              <a:t>석박사</a:t>
            </a:r>
            <a:r>
              <a:rPr lang="en-US" altLang="ko-KR" sz="1100" dirty="0" smtClean="0">
                <a:latin typeface="+mn-ea"/>
              </a:rPr>
              <a:t>")   //nil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let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one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1)</a:t>
            </a:r>
          </a:p>
          <a:p>
            <a:r>
              <a:rPr lang="en-US" altLang="ko-KR" sz="1100" dirty="0" smtClean="0">
                <a:latin typeface="+mn-ea"/>
              </a:rPr>
              <a:t>let three = Numbers(</a:t>
            </a:r>
            <a:r>
              <a:rPr lang="en-US" altLang="ko-KR" sz="1100" dirty="0" err="1" smtClean="0">
                <a:latin typeface="+mn-ea"/>
              </a:rPr>
              <a:t>rawValue</a:t>
            </a:r>
            <a:r>
              <a:rPr lang="en-US" altLang="ko-KR" sz="1100" dirty="0" smtClean="0">
                <a:latin typeface="+mn-ea"/>
              </a:rPr>
              <a:t>: 3)    //nil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083" y="4048284"/>
            <a:ext cx="6521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ko-KR" altLang="en-US" sz="1400" dirty="0" smtClean="0">
                <a:latin typeface="+mn-ea"/>
              </a:rPr>
              <a:t> 각 항목이 연관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가지게 되면</a:t>
            </a:r>
            <a:r>
              <a:rPr lang="en-US" altLang="ko-KR" sz="1400" dirty="0" smtClean="0">
                <a:latin typeface="+mn-ea"/>
              </a:rPr>
              <a:t>, C</a:t>
            </a:r>
            <a:r>
              <a:rPr lang="ko-KR" altLang="en-US" sz="1400" dirty="0" smtClean="0">
                <a:latin typeface="+mn-ea"/>
              </a:rPr>
              <a:t>언어와 같은 </a:t>
            </a:r>
            <a:r>
              <a:rPr lang="ko-KR" altLang="en-US" sz="1400" dirty="0" err="1" smtClean="0">
                <a:latin typeface="+mn-ea"/>
              </a:rPr>
              <a:t>공용체</a:t>
            </a:r>
            <a:r>
              <a:rPr lang="ko-KR" altLang="en-US" sz="1400" dirty="0" smtClean="0">
                <a:latin typeface="+mn-ea"/>
              </a:rPr>
              <a:t> 형태 가능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37170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4470167"/>
            <a:ext cx="387958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String)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String, topping String)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"</a:t>
            </a:r>
            <a:r>
              <a:rPr lang="ko-KR" altLang="en-US" sz="1100" dirty="0" smtClean="0">
                <a:latin typeface="+mn-ea"/>
              </a:rPr>
              <a:t>크림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"</a:t>
            </a:r>
            <a:r>
              <a:rPr lang="ko-KR" altLang="en-US" sz="1100" dirty="0" err="1" smtClean="0">
                <a:latin typeface="+mn-ea"/>
              </a:rPr>
              <a:t>치즈크러스트</a:t>
            </a:r>
            <a:r>
              <a:rPr lang="en-US" altLang="ko-KR" sz="1100" dirty="0" smtClean="0">
                <a:latin typeface="+mn-ea"/>
              </a:rPr>
              <a:t>", topping: "</a:t>
            </a:r>
            <a:r>
              <a:rPr lang="ko-KR" altLang="en-US" sz="1100" dirty="0" smtClean="0">
                <a:latin typeface="+mn-ea"/>
              </a:rPr>
              <a:t>불고기</a:t>
            </a:r>
            <a:r>
              <a:rPr lang="en-US" altLang="ko-KR" sz="1100" dirty="0" smtClean="0">
                <a:latin typeface="+mn-ea"/>
              </a:rPr>
              <a:t>")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true)</a:t>
            </a:r>
          </a:p>
          <a:p>
            <a:r>
              <a:rPr lang="en-US" altLang="ko-KR" sz="1100" dirty="0" smtClean="0">
                <a:latin typeface="+mn-ea"/>
              </a:rPr>
              <a:t>dinner = .rice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349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39004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값을 한정 지으려면 아래와 같음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연관값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83" y="1906667"/>
            <a:ext cx="517641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PastaTaste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{</a:t>
            </a:r>
          </a:p>
          <a:p>
            <a:r>
              <a:rPr lang="en-US" altLang="ko-KR" sz="1100" dirty="0" smtClean="0">
                <a:latin typeface="+mn-ea"/>
              </a:rPr>
              <a:t> case cream, tomato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cheeseCrust</a:t>
            </a:r>
            <a:r>
              <a:rPr lang="en-US" altLang="ko-KR" sz="1100" dirty="0" smtClean="0">
                <a:latin typeface="+mn-ea"/>
              </a:rPr>
              <a:t>, thin, original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pepperoni, cheese, bacon</a:t>
            </a: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enum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{</a:t>
            </a:r>
          </a:p>
          <a:p>
            <a:r>
              <a:rPr lang="en-US" altLang="ko-KR" sz="1100" dirty="0" smtClean="0">
                <a:latin typeface="+mn-ea"/>
              </a:rPr>
              <a:t> case pasta(taste: Pasta)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pizza(dough: </a:t>
            </a:r>
            <a:r>
              <a:rPr lang="en-US" altLang="ko-KR" sz="1100" dirty="0" err="1" smtClean="0">
                <a:latin typeface="+mn-ea"/>
              </a:rPr>
              <a:t>PizzaDough</a:t>
            </a:r>
            <a:r>
              <a:rPr lang="en-US" altLang="ko-KR" sz="1100" dirty="0" smtClean="0">
                <a:latin typeface="+mn-ea"/>
              </a:rPr>
              <a:t>, topping </a:t>
            </a:r>
            <a:r>
              <a:rPr lang="en-US" altLang="ko-KR" sz="1100" dirty="0" err="1" smtClean="0">
                <a:latin typeface="+mn-ea"/>
              </a:rPr>
              <a:t>PizzaTopping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 case </a:t>
            </a:r>
            <a:r>
              <a:rPr lang="en-US" altLang="ko-KR" sz="1100" dirty="0" err="1" smtClean="0">
                <a:latin typeface="+mn-ea"/>
              </a:rPr>
              <a:t>chiken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withSauce</a:t>
            </a:r>
            <a:r>
              <a:rPr lang="en-US" altLang="ko-KR" sz="1100" dirty="0" smtClean="0">
                <a:latin typeface="+mn-ea"/>
              </a:rPr>
              <a:t>: Bool)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case rice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}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var dinner: </a:t>
            </a:r>
            <a:r>
              <a:rPr lang="en-US" altLang="ko-KR" sz="1100" dirty="0" err="1" smtClean="0">
                <a:latin typeface="+mn-ea"/>
              </a:rPr>
              <a:t>MainDish</a:t>
            </a:r>
            <a:r>
              <a:rPr lang="en-US" altLang="ko-KR" sz="1100" dirty="0" smtClean="0">
                <a:latin typeface="+mn-ea"/>
              </a:rPr>
              <a:t> = </a:t>
            </a:r>
            <a:r>
              <a:rPr lang="en-US" altLang="ko-KR" sz="1100" dirty="0" err="1" smtClean="0">
                <a:latin typeface="+mn-ea"/>
              </a:rPr>
              <a:t>MainDish.pasta</a:t>
            </a:r>
            <a:r>
              <a:rPr lang="en-US" altLang="ko-KR" sz="1100" dirty="0" smtClean="0">
                <a:latin typeface="+mn-ea"/>
              </a:rPr>
              <a:t>(taste: </a:t>
            </a:r>
            <a:r>
              <a:rPr lang="en-US" altLang="ko-KR" sz="1100" dirty="0" err="1" smtClean="0">
                <a:latin typeface="+mn-ea"/>
              </a:rPr>
              <a:t>PastaTaste.tomato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smtClean="0">
                <a:latin typeface="+mn-ea"/>
              </a:rPr>
              <a:t>dinner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= .pizza(dough: </a:t>
            </a:r>
            <a:r>
              <a:rPr lang="en-US" altLang="ko-KR" sz="1100" dirty="0" err="1" smtClean="0">
                <a:latin typeface="+mn-ea"/>
              </a:rPr>
              <a:t>PizzaDough.cheeseCrust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en-US" altLang="ko-KR" sz="1100" dirty="0" err="1" smtClean="0">
                <a:latin typeface="+mn-ea"/>
              </a:rPr>
              <a:t>topping:PizzaTopping.bacon</a:t>
            </a:r>
            <a:r>
              <a:rPr lang="en-US" altLang="ko-KR" sz="11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8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컬렉션 타입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3083" y="1455996"/>
            <a:ext cx="53447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항목의 연관 값이 </a:t>
            </a: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ko-KR" altLang="en-US" sz="1400" dirty="0" smtClean="0">
                <a:latin typeface="+mn-ea"/>
              </a:rPr>
              <a:t> 자신의 값이고자 할 때 사용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indirect</a:t>
            </a:r>
            <a:r>
              <a:rPr lang="ko-KR" altLang="en-US" sz="1400" dirty="0" smtClean="0">
                <a:latin typeface="+mn-ea"/>
              </a:rPr>
              <a:t> 키워드를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 smtClean="0">
                <a:latin typeface="+mn-ea"/>
              </a:rPr>
              <a:t>열거형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전부를 적용하고 싶으면 </a:t>
            </a:r>
            <a:r>
              <a:rPr lang="en-US" altLang="ko-KR" sz="1400" dirty="0" smtClean="0">
                <a:latin typeface="+mn-ea"/>
              </a:rPr>
              <a:t>enum </a:t>
            </a:r>
            <a:r>
              <a:rPr lang="ko-KR" altLang="en-US" sz="1400" dirty="0">
                <a:latin typeface="+mn-ea"/>
              </a:rPr>
              <a:t>앞</a:t>
            </a:r>
            <a:r>
              <a:rPr lang="ko-KR" altLang="en-US" sz="1400" dirty="0" smtClean="0">
                <a:latin typeface="+mn-ea"/>
              </a:rPr>
              <a:t>에 사용</a:t>
            </a:r>
            <a:endParaRPr lang="en-US" altLang="ko-KR" sz="14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512" y="1124744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+mn-ea"/>
              </a:rPr>
              <a:t>열거형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– </a:t>
            </a:r>
            <a:r>
              <a:rPr lang="ko-KR" altLang="en-US" dirty="0" err="1" smtClean="0">
                <a:latin typeface="+mn-ea"/>
              </a:rPr>
              <a:t>순환열거형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2806711"/>
            <a:ext cx="43701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indirect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indirect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083" y="2840991"/>
            <a:ext cx="5061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indirect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enum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ArithmeticExpression {</a:t>
            </a:r>
          </a:p>
          <a:p>
            <a:r>
              <a:rPr lang="en-US" altLang="ko-KR" sz="1000" dirty="0" smtClean="0">
                <a:latin typeface="+mn-ea"/>
              </a:rPr>
              <a:t> case number(Int)</a:t>
            </a:r>
          </a:p>
          <a:p>
            <a:r>
              <a:rPr lang="en-US" altLang="ko-KR" sz="1000" dirty="0" smtClean="0">
                <a:latin typeface="+mn-ea"/>
              </a:rPr>
              <a:t> case addition(ArithmeticExpression, ArithmeticExpression)</a:t>
            </a:r>
          </a:p>
          <a:p>
            <a:r>
              <a:rPr lang="en-US" altLang="ko-KR" sz="1000" dirty="0" smtClean="0">
                <a:latin typeface="+mn-ea"/>
              </a:rPr>
              <a:t> case multiplication(</a:t>
            </a:r>
            <a:r>
              <a:rPr lang="en-US" altLang="ko-KR" sz="1000" dirty="0">
                <a:latin typeface="+mn-ea"/>
              </a:rPr>
              <a:t>ArithmeticExpression, ArithmeticExpression)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five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(5)</a:t>
            </a:r>
          </a:p>
          <a:p>
            <a:r>
              <a:rPr lang="en-US" altLang="ko-KR" sz="1000" dirty="0" smtClean="0">
                <a:latin typeface="+mn-ea"/>
              </a:rPr>
              <a:t>let four =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(4)</a:t>
            </a:r>
          </a:p>
          <a:p>
            <a:r>
              <a:rPr lang="en-US" altLang="ko-KR" sz="1000" dirty="0" smtClean="0">
                <a:latin typeface="+mn-ea"/>
              </a:rPr>
              <a:t>let sum = </a:t>
            </a:r>
            <a:r>
              <a:rPr lang="en-US" altLang="ko-KR" sz="1000" dirty="0" err="1" smtClean="0">
                <a:latin typeface="+mn-ea"/>
              </a:rPr>
              <a:t>ArithmeticExpression.addition</a:t>
            </a:r>
            <a:r>
              <a:rPr lang="en-US" altLang="ko-KR" sz="1000" dirty="0" smtClean="0">
                <a:latin typeface="+mn-ea"/>
              </a:rPr>
              <a:t>(five, four)</a:t>
            </a:r>
          </a:p>
          <a:p>
            <a:r>
              <a:rPr lang="en-US" altLang="ko-KR" sz="1000" dirty="0" smtClean="0">
                <a:latin typeface="+mn-ea"/>
              </a:rPr>
              <a:t>let final = </a:t>
            </a:r>
            <a:r>
              <a:rPr lang="en-US" altLang="ko-KR" sz="1000" dirty="0" err="1" smtClean="0">
                <a:latin typeface="+mn-ea"/>
              </a:rPr>
              <a:t>ArithmeticExpression.multiplication</a:t>
            </a:r>
            <a:r>
              <a:rPr lang="en-US" altLang="ko-KR" sz="1000" dirty="0" smtClean="0">
                <a:latin typeface="+mn-ea"/>
              </a:rPr>
              <a:t>(sum, </a:t>
            </a:r>
            <a:r>
              <a:rPr lang="en-US" altLang="ko-KR" sz="1000" dirty="0" err="1" smtClean="0">
                <a:latin typeface="+mn-ea"/>
              </a:rPr>
              <a:t>ArithmeticExpression.number</a:t>
            </a:r>
            <a:r>
              <a:rPr lang="en-US" altLang="ko-KR" sz="1000" dirty="0" smtClean="0">
                <a:latin typeface="+mn-ea"/>
              </a:rPr>
              <a:t>)(2)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func evaluate(_ expression: </a:t>
            </a:r>
            <a:r>
              <a:rPr lang="en-US" altLang="ko-KR" sz="1000" dirty="0" err="1" smtClean="0">
                <a:latin typeface="+mn-ea"/>
              </a:rPr>
              <a:t>ArithmeticExpress</a:t>
            </a:r>
            <a:r>
              <a:rPr lang="en-US" altLang="ko-KR" sz="1000" dirty="0" smtClean="0">
                <a:latin typeface="+mn-ea"/>
              </a:rPr>
              <a:t>) -&gt; Int {</a:t>
            </a:r>
          </a:p>
          <a:p>
            <a:r>
              <a:rPr lang="en-US" altLang="ko-KR" sz="1000" dirty="0" smtClean="0">
                <a:latin typeface="+mn-ea"/>
              </a:rPr>
              <a:t> switch expression {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.number(let value):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value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.addition(let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evaluate(left) + evaluate(right)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case .multiplication(let left, let right):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return </a:t>
            </a:r>
            <a:r>
              <a:rPr lang="en-US" altLang="ko-KR" sz="1000" dirty="0">
                <a:latin typeface="+mn-ea"/>
              </a:rPr>
              <a:t>evaluate(left) </a:t>
            </a:r>
            <a:r>
              <a:rPr lang="en-US" altLang="ko-KR" sz="1000" dirty="0" smtClean="0">
                <a:latin typeface="+mn-ea"/>
              </a:rPr>
              <a:t>* evaluate(right</a:t>
            </a:r>
            <a:r>
              <a:rPr lang="en-US" altLang="ko-KR" sz="1000" dirty="0">
                <a:latin typeface="+mn-ea"/>
              </a:rPr>
              <a:t>)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 }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let result: Int = evaluate(final)</a:t>
            </a:r>
          </a:p>
          <a:p>
            <a:r>
              <a:rPr lang="en-US" altLang="ko-KR" sz="1000" dirty="0" smtClean="0">
                <a:latin typeface="+mn-ea"/>
              </a:rPr>
              <a:t>print("(5+4)*2 = \(result)")</a:t>
            </a:r>
          </a:p>
        </p:txBody>
      </p:sp>
    </p:spTree>
    <p:extLst>
      <p:ext uri="{BB962C8B-B14F-4D97-AF65-F5344CB8AC3E}">
        <p14:creationId xmlns:p14="http://schemas.microsoft.com/office/powerpoint/2010/main" val="343611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592" y="2937138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9</a:t>
            </a:r>
            <a:r>
              <a:rPr lang="ko-KR" altLang="en-US" sz="4000" dirty="0" smtClean="0">
                <a:latin typeface="+mn-ea"/>
              </a:rPr>
              <a:t>장 함수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/>
          </a:p>
          <a:p>
            <a:pPr lvl="1"/>
            <a:r>
              <a:rPr lang="ko-KR" altLang="en-US" dirty="0" smtClean="0"/>
              <a:t>작업의 가장 작은 </a:t>
            </a:r>
            <a:r>
              <a:rPr lang="ko-KR" altLang="en-US" dirty="0" smtClean="0">
                <a:solidFill>
                  <a:schemeClr val="accent3"/>
                </a:solidFill>
              </a:rPr>
              <a:t>단위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lvl="1"/>
            <a:r>
              <a:rPr lang="en-US" altLang="ko-KR" dirty="0" smtClean="0"/>
              <a:t>Swift</a:t>
            </a:r>
            <a:r>
              <a:rPr lang="ko-KR" altLang="en-US" dirty="0" smtClean="0"/>
              <a:t>에서는 함수를 </a:t>
            </a:r>
            <a:r>
              <a:rPr lang="ko-KR" altLang="en-US" dirty="0" smtClean="0">
                <a:solidFill>
                  <a:schemeClr val="accent3"/>
                </a:solidFill>
              </a:rPr>
              <a:t>하나의 값</a:t>
            </a:r>
            <a:r>
              <a:rPr lang="ko-KR" altLang="en-US" dirty="0" smtClean="0"/>
              <a:t>으로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 전체에서 전역적으로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타입에 연관되어 사용하는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재정의</a:t>
            </a:r>
            <a:r>
              <a:rPr lang="en-US" altLang="ko-KR" dirty="0" smtClean="0"/>
              <a:t>(Override), </a:t>
            </a:r>
            <a:r>
              <a:rPr lang="ko-KR" altLang="en-US" dirty="0" err="1" smtClean="0"/>
              <a:t>중복정의</a:t>
            </a:r>
            <a:r>
              <a:rPr lang="en-US" altLang="ko-KR" dirty="0" smtClean="0"/>
              <a:t>(Overload)</a:t>
            </a:r>
            <a:r>
              <a:rPr lang="ko-KR" altLang="en-US" dirty="0"/>
              <a:t>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3"/>
                </a:solidFill>
              </a:rPr>
              <a:t>매개변수의 이름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개수</a:t>
            </a:r>
            <a:r>
              <a:rPr lang="en-US" altLang="ko-KR" dirty="0" smtClean="0">
                <a:solidFill>
                  <a:schemeClr val="accent3"/>
                </a:solidFill>
              </a:rPr>
              <a:t>, </a:t>
            </a:r>
            <a:r>
              <a:rPr lang="ko-KR" altLang="en-US" dirty="0" smtClean="0">
                <a:solidFill>
                  <a:schemeClr val="accent3"/>
                </a:solidFill>
              </a:rPr>
              <a:t>타입 등이 다르면 </a:t>
            </a:r>
            <a:r>
              <a:rPr lang="ko-KR" altLang="en-US" dirty="0" smtClean="0"/>
              <a:t>서로 다른 함수로 </a:t>
            </a:r>
            <a:r>
              <a:rPr lang="ko-KR" altLang="en-US" dirty="0" smtClean="0">
                <a:solidFill>
                  <a:schemeClr val="accent2"/>
                </a:solidFill>
              </a:rPr>
              <a:t>중복 정의됨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…) -&gt; </a:t>
            </a:r>
            <a:r>
              <a:rPr lang="ko-KR" altLang="en-US" dirty="0" smtClean="0"/>
              <a:t>반환 타입</a:t>
            </a:r>
            <a:r>
              <a:rPr lang="en-US" altLang="ko-KR" dirty="0"/>
              <a:t> </a:t>
            </a:r>
            <a:r>
              <a:rPr lang="en-US" altLang="ko-KR" dirty="0" smtClean="0"/>
              <a:t>{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매개변수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실행 구문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return </a:t>
            </a:r>
            <a:r>
              <a:rPr lang="ko-KR" altLang="en-US" dirty="0" smtClean="0"/>
              <a:t>반환 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5281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1340768"/>
            <a:ext cx="675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/>
                </a:solidFill>
              </a:rPr>
              <a:t>return</a:t>
            </a:r>
            <a:r>
              <a:rPr lang="en-US" altLang="ko-KR" dirty="0" smtClean="0"/>
              <a:t>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212976"/>
            <a:ext cx="8734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47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이름은 함수 사용할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전달 인자 레이블은 함수 내부에서 사용</a:t>
            </a:r>
            <a:endParaRPr lang="en-US" altLang="ko-KR" dirty="0"/>
          </a:p>
          <a:p>
            <a:pPr marL="6858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2"/>
                </a:solidFill>
              </a:rPr>
              <a:t>매개변수 이름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 이름</a:t>
            </a:r>
            <a:r>
              <a:rPr lang="en-US" altLang="ko-KR" dirty="0" smtClean="0">
                <a:solidFill>
                  <a:schemeClr val="accent2"/>
                </a:solidFill>
              </a:rPr>
              <a:t>: 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to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from</a:t>
            </a:r>
            <a:r>
              <a:rPr lang="en-US" altLang="ko-KR" dirty="0" smtClean="0">
                <a:solidFill>
                  <a:schemeClr val="accent3"/>
                </a:solidFill>
              </a:rPr>
              <a:t>: 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</a:t>
            </a:r>
            <a:r>
              <a:rPr lang="en-US" altLang="ko-KR" dirty="0" smtClean="0">
                <a:solidFill>
                  <a:schemeClr val="accent2"/>
                </a:solidFill>
              </a:rPr>
              <a:t>to</a:t>
            </a:r>
            <a:r>
              <a:rPr lang="en-US" altLang="ko-KR" dirty="0" smtClean="0">
                <a:solidFill>
                  <a:schemeClr val="accent3"/>
                </a:solidFill>
              </a:rPr>
              <a:t>: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108401"/>
            <a:ext cx="8715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4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전달 인자 레이블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Java</a:t>
            </a:r>
            <a:r>
              <a:rPr lang="ko-KR" altLang="en-US" dirty="0" smtClean="0"/>
              <a:t>와 같이 사용하려면 매개변수 이름으로 와일드카드 문자 </a:t>
            </a:r>
            <a:r>
              <a:rPr lang="en-US" altLang="ko-KR" dirty="0" smtClean="0"/>
              <a:t>‘_’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202368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 </a:t>
            </a:r>
            <a:r>
              <a:rPr lang="ko-KR" altLang="en-US" dirty="0"/>
              <a:t>함수 이름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/>
                </a:solidFill>
              </a:rPr>
              <a:t>_</a:t>
            </a:r>
            <a:r>
              <a:rPr lang="ko-KR" altLang="en-US" dirty="0" smtClean="0">
                <a:solidFill>
                  <a:schemeClr val="accent3"/>
                </a:solidFill>
              </a:rPr>
              <a:t>전달 </a:t>
            </a:r>
            <a:r>
              <a:rPr lang="ko-KR" altLang="en-US" dirty="0">
                <a:solidFill>
                  <a:schemeClr val="accent3"/>
                </a:solidFill>
              </a:rPr>
              <a:t>인자 레이블</a:t>
            </a:r>
            <a:r>
              <a:rPr lang="en-US" altLang="ko-KR" dirty="0">
                <a:solidFill>
                  <a:schemeClr val="accent3"/>
                </a:solidFill>
              </a:rPr>
              <a:t>: </a:t>
            </a:r>
            <a:r>
              <a:rPr lang="ko-KR" altLang="en-US" dirty="0">
                <a:solidFill>
                  <a:schemeClr val="accent3"/>
                </a:solidFill>
              </a:rPr>
              <a:t>매개변수 타입 </a:t>
            </a:r>
            <a:r>
              <a:rPr lang="en-US" altLang="ko-KR" dirty="0"/>
              <a:t>…) -&gt; </a:t>
            </a:r>
            <a:r>
              <a:rPr lang="ko-KR" altLang="en-US" dirty="0"/>
              <a:t>반환 타입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// </a:t>
            </a:r>
            <a:r>
              <a:rPr lang="ko-KR" altLang="en-US" dirty="0"/>
              <a:t>함수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// ex) print(\(</a:t>
            </a:r>
            <a:r>
              <a:rPr lang="ko-KR" altLang="en-US" dirty="0" smtClean="0">
                <a:solidFill>
                  <a:schemeClr val="accent3"/>
                </a:solidFill>
              </a:rPr>
              <a:t>전달 인자 레이블</a:t>
            </a:r>
            <a:r>
              <a:rPr lang="en-US" altLang="ko-KR" dirty="0" smtClean="0"/>
              <a:t>))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r>
              <a:rPr lang="ko-KR" altLang="en-US" dirty="0" smtClean="0"/>
              <a:t>함수 이름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/>
                </a:solidFill>
              </a:rPr>
              <a:t>전달 값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3717032"/>
            <a:ext cx="675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>
                <a:solidFill>
                  <a:schemeClr val="accent2"/>
                </a:solidFill>
              </a:rPr>
              <a:t>_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myName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String, </a:t>
            </a:r>
            <a:r>
              <a:rPr lang="en-US" altLang="ko-KR" dirty="0" smtClean="0">
                <a:solidFill>
                  <a:schemeClr val="accent2"/>
                </a:solidFill>
              </a:rPr>
              <a:t>_ </a:t>
            </a:r>
            <a:r>
              <a:rPr lang="en-US" altLang="ko-KR" dirty="0" err="1" smtClean="0">
                <a:solidFill>
                  <a:schemeClr val="accent3"/>
                </a:solidFill>
              </a:rPr>
              <a:t>yourName</a:t>
            </a:r>
            <a:r>
              <a:rPr lang="en-US" altLang="ko-KR" dirty="0" smtClean="0">
                <a:solidFill>
                  <a:schemeClr val="accent3"/>
                </a:solidFill>
              </a:rPr>
              <a:t>: String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	return "Hello \(</a:t>
            </a:r>
            <a:r>
              <a:rPr lang="en-US" altLang="ko-KR" dirty="0" err="1" smtClean="0"/>
              <a:t>yourName</a:t>
            </a:r>
            <a:r>
              <a:rPr lang="en-US" altLang="ko-KR" dirty="0" smtClean="0"/>
              <a:t>)! I’m \(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)"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sayHello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", "Jason"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5213615"/>
            <a:ext cx="87344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58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 기본값</a:t>
            </a:r>
            <a:endParaRPr lang="en-US" altLang="ko-KR" dirty="0"/>
          </a:p>
          <a:p>
            <a:pPr lvl="1"/>
            <a:r>
              <a:rPr lang="ko-KR" altLang="en-US" dirty="0" smtClean="0"/>
              <a:t>매개변수에</a:t>
            </a:r>
            <a:r>
              <a:rPr lang="en-US" altLang="ko-KR" dirty="0"/>
              <a:t> </a:t>
            </a:r>
            <a:r>
              <a:rPr lang="ko-KR" altLang="en-US" dirty="0" smtClean="0"/>
              <a:t>값이 전달되지 않으면 기본값을 갖도록 설정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628800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repeatName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chemeClr val="accent3"/>
                </a:solidFill>
              </a:rPr>
              <a:t>name: String, times: Int = 3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_ in 0..&lt;times {</a:t>
            </a:r>
            <a:br>
              <a:rPr lang="en-US" altLang="ko-KR" dirty="0" smtClean="0"/>
            </a:br>
            <a:r>
              <a:rPr lang="en-US" altLang="ko-KR" dirty="0" smtClean="0"/>
              <a:t>		result += "\(name)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repeatName</a:t>
            </a:r>
            <a:r>
              <a:rPr lang="en-US" altLang="ko-KR" dirty="0" smtClean="0"/>
              <a:t>(name: 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err="1" smtClean="0">
                <a:solidFill>
                  <a:schemeClr val="accent3"/>
                </a:solidFill>
              </a:rPr>
              <a:t>Kyoungho</a:t>
            </a:r>
            <a:r>
              <a:rPr lang="en-US" altLang="ko-KR" dirty="0" smtClean="0">
                <a:solidFill>
                  <a:schemeClr val="accent3"/>
                </a:solidFill>
              </a:rPr>
              <a:t>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4" y="4393645"/>
            <a:ext cx="8753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8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en-US" altLang="ko-KR" dirty="0"/>
          </a:p>
          <a:p>
            <a:pPr lvl="1"/>
            <a:r>
              <a:rPr lang="ko-KR" altLang="en-US" dirty="0" smtClean="0"/>
              <a:t>매개변수를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받을 수 있도록 하는 매개변수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함수별로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840756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 </a:t>
            </a:r>
            <a:r>
              <a:rPr lang="en-US" altLang="ko-KR" dirty="0" err="1" smtClean="0">
                <a:solidFill>
                  <a:schemeClr val="accent6"/>
                </a:solidFill>
              </a:rPr>
              <a:t>callFriends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/>
              <a:t>(friends </a:t>
            </a:r>
            <a:r>
              <a:rPr lang="en-US" altLang="ko-KR" dirty="0" smtClean="0">
                <a:solidFill>
                  <a:schemeClr val="accent3"/>
                </a:solidFill>
              </a:rPr>
              <a:t>names: String…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6"/>
                </a:solidFill>
              </a:rPr>
              <a:t>String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var result: String = ""</a:t>
            </a:r>
            <a:br>
              <a:rPr lang="en-US" altLang="ko-KR" dirty="0" smtClean="0"/>
            </a:br>
            <a:r>
              <a:rPr lang="en-US" altLang="ko-KR" dirty="0" smtClean="0"/>
              <a:t>	for  friend in names {</a:t>
            </a:r>
            <a:br>
              <a:rPr lang="en-US" altLang="ko-KR" dirty="0" smtClean="0"/>
            </a:br>
            <a:r>
              <a:rPr lang="en-US" altLang="ko-KR" dirty="0" smtClean="0"/>
              <a:t>		result += "Hello \(friend)!" + " "</a:t>
            </a:r>
            <a:br>
              <a:rPr lang="en-US" altLang="ko-KR" dirty="0" smtClean="0"/>
            </a:br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return result</a:t>
            </a:r>
          </a:p>
          <a:p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print (</a:t>
            </a:r>
            <a:r>
              <a:rPr lang="en-US" altLang="ko-KR" dirty="0" err="1" smtClean="0">
                <a:solidFill>
                  <a:schemeClr val="accent2"/>
                </a:solidFill>
              </a:rPr>
              <a:t>callFriends</a:t>
            </a:r>
            <a:r>
              <a:rPr lang="en-US" altLang="ko-KR" dirty="0" smtClean="0"/>
              <a:t>(friends: </a:t>
            </a:r>
            <a:r>
              <a:rPr lang="en-US" altLang="ko-KR" dirty="0" smtClean="0">
                <a:solidFill>
                  <a:schemeClr val="accent3"/>
                </a:solidFill>
              </a:rPr>
              <a:t>"Amy", "Bob", "Charles"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44456"/>
            <a:ext cx="8743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2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입출력 매개변수</a:t>
            </a:r>
            <a:endParaRPr lang="en-US" altLang="ko-KR" dirty="0"/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 smtClean="0"/>
              <a:t>언어의 포인터와 유사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 데이터의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전달 인자로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함수형 프로그래밍 패러다임에서는 지양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 numbers: [Int] = [1, 2, 3]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referenceParameter</a:t>
            </a:r>
            <a:r>
              <a:rPr lang="en-US" altLang="ko-KR" dirty="0"/>
              <a:t>(_ </a:t>
            </a:r>
            <a:r>
              <a:rPr lang="en-US" altLang="ko-KR" dirty="0" err="1"/>
              <a:t>arr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2"/>
                </a:solidFill>
              </a:rPr>
              <a:t>inout</a:t>
            </a:r>
            <a:r>
              <a:rPr lang="en-US" altLang="ko-KR" dirty="0"/>
              <a:t> [Int]) {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chemeClr val="accent3"/>
                </a:solidFill>
              </a:rPr>
              <a:t>arr</a:t>
            </a:r>
            <a:r>
              <a:rPr lang="en-US" altLang="ko-KR" dirty="0">
                <a:solidFill>
                  <a:schemeClr val="accent3"/>
                </a:solidFill>
              </a:rPr>
              <a:t>[1] = 1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referenceParameter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&amp;</a:t>
            </a:r>
            <a:r>
              <a:rPr lang="en-US" altLang="ko-KR" dirty="0"/>
              <a:t>numbers)</a:t>
            </a:r>
          </a:p>
          <a:p>
            <a:r>
              <a:rPr lang="en-US" altLang="ko-KR" dirty="0"/>
              <a:t>print(numbers</a:t>
            </a:r>
            <a:r>
              <a:rPr lang="en-US" altLang="ko-KR" dirty="0" smtClean="0"/>
              <a:t>)   // [1, 1, 3]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86" y="4724400"/>
            <a:ext cx="8743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58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함수의 </a:t>
            </a:r>
            <a:r>
              <a:rPr lang="ko-KR" altLang="en-US" dirty="0" err="1" smtClean="0"/>
              <a:t>데이터타입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ko-KR" altLang="en-US" dirty="0"/>
              <a:t>의</a:t>
            </a:r>
            <a:r>
              <a:rPr lang="ko-KR" altLang="en-US" dirty="0" smtClean="0"/>
              <a:t> 타입 나열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반환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(String, Int) -&gt; String</a:t>
            </a:r>
          </a:p>
          <a:p>
            <a:pPr lvl="1"/>
            <a:r>
              <a:rPr lang="ko-KR" altLang="en-US" dirty="0" smtClean="0"/>
              <a:t>함수 타입 사용 예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204864"/>
            <a:ext cx="6753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typealias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>
                <a:solidFill>
                  <a:schemeClr val="accent3"/>
                </a:solidFill>
              </a:rPr>
              <a:t> = (Int, Int) -&gt; Int</a:t>
            </a:r>
            <a:endParaRPr lang="en-US" altLang="ko-KR" dirty="0">
              <a:solidFill>
                <a:schemeClr val="accent3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 smtClean="0"/>
              <a:t>addTwoInts</a:t>
            </a:r>
            <a:r>
              <a:rPr lang="en-US" altLang="ko-KR" dirty="0" smtClean="0"/>
              <a:t>(_ a: Int, _ b: Int) -&gt; Int {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3"/>
                </a:solidFill>
              </a:rPr>
              <a:t>return a + b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2"/>
                </a:solidFill>
              </a:rPr>
              <a:t>CalculateTwoInts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addTwoInts</a:t>
            </a:r>
            <a:endParaRPr lang="en-US" altLang="ko-KR" dirty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addFunc</a:t>
            </a:r>
            <a:r>
              <a:rPr lang="en-US" altLang="ko-KR" dirty="0" smtClean="0"/>
              <a:t>(3, 4))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7" y="4681829"/>
            <a:ext cx="87153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  <a:p>
            <a:pPr lvl="1"/>
            <a:r>
              <a:rPr lang="ko-KR" altLang="en-US" dirty="0" smtClean="0"/>
              <a:t>함수의 데이터 타입 표현이 가능하므로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함수를 </a:t>
            </a:r>
            <a:r>
              <a:rPr lang="ko-KR" altLang="en-US" dirty="0" smtClean="0">
                <a:solidFill>
                  <a:schemeClr val="accent2"/>
                </a:solidFill>
              </a:rPr>
              <a:t>매개변수</a:t>
            </a:r>
            <a:r>
              <a:rPr lang="en-US" altLang="ko-KR" dirty="0" smtClean="0">
                <a:solidFill>
                  <a:schemeClr val="accent2"/>
                </a:solidFill>
              </a:rPr>
              <a:t>, </a:t>
            </a:r>
            <a:r>
              <a:rPr lang="ko-KR" altLang="en-US" dirty="0" err="1" smtClean="0">
                <a:solidFill>
                  <a:schemeClr val="accent2"/>
                </a:solidFill>
              </a:rPr>
              <a:t>반환값으로</a:t>
            </a:r>
            <a:r>
              <a:rPr lang="ko-KR" altLang="en-US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15616" y="1916832"/>
            <a:ext cx="6753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 </a:t>
            </a:r>
            <a:r>
              <a:rPr lang="en-US" altLang="ko-KR" dirty="0"/>
              <a:t>| -3 | -2 | -1 |  0 |  1 |  2 |  3 |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typealias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= (Int) -&gt; Int</a:t>
            </a:r>
          </a:p>
          <a:p>
            <a:endParaRPr lang="en-US" altLang="ko-KR" dirty="0"/>
          </a:p>
          <a:p>
            <a:r>
              <a:rPr lang="en-US" altLang="ko-KR" dirty="0"/>
              <a:t>func </a:t>
            </a:r>
            <a:r>
              <a:rPr lang="en-US" altLang="ko-KR" dirty="0" err="1"/>
              <a:t>functionForMove</a:t>
            </a:r>
            <a:r>
              <a:rPr lang="en-US" altLang="ko-KR" dirty="0"/>
              <a:t>(_ </a:t>
            </a:r>
            <a:r>
              <a:rPr lang="en-US" altLang="ko-KR" dirty="0" err="1"/>
              <a:t>shouldGoLeft</a:t>
            </a:r>
            <a:r>
              <a:rPr lang="en-US" altLang="ko-KR" dirty="0"/>
              <a:t>: Bool) -&gt; </a:t>
            </a:r>
            <a:r>
              <a:rPr lang="en-US" altLang="ko-KR" dirty="0" err="1">
                <a:solidFill>
                  <a:schemeClr val="accent2"/>
                </a:solidFill>
              </a:rPr>
              <a:t>MoveFunc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+ 1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func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(_ </a:t>
            </a:r>
            <a:r>
              <a:rPr lang="en-US" altLang="ko-KR" dirty="0" err="1"/>
              <a:t>currentPosition</a:t>
            </a:r>
            <a:r>
              <a:rPr lang="en-US" altLang="ko-KR" dirty="0"/>
              <a:t>: Int) -&gt; Int {</a:t>
            </a:r>
          </a:p>
          <a:p>
            <a:r>
              <a:rPr lang="en-US" altLang="ko-KR" dirty="0"/>
              <a:t>		return </a:t>
            </a:r>
            <a:r>
              <a:rPr lang="en-US" altLang="ko-KR" dirty="0" err="1"/>
              <a:t>currentPosition</a:t>
            </a:r>
            <a:r>
              <a:rPr lang="en-US" altLang="ko-KR" dirty="0"/>
              <a:t> - 1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en-US" altLang="ko-KR" dirty="0" err="1"/>
              <a:t>shouldGoLeft</a:t>
            </a:r>
            <a:r>
              <a:rPr lang="en-US" altLang="ko-KR" dirty="0"/>
              <a:t> ? </a:t>
            </a:r>
            <a:r>
              <a:rPr lang="en-US" altLang="ko-KR" dirty="0" err="1">
                <a:solidFill>
                  <a:schemeClr val="accent3"/>
                </a:solidFill>
              </a:rPr>
              <a:t>goLeft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chemeClr val="accent3"/>
                </a:solidFill>
              </a:rPr>
              <a:t>goRight</a:t>
            </a:r>
            <a:endParaRPr lang="en-US" altLang="ko-KR" dirty="0">
              <a:solidFill>
                <a:schemeClr val="accent3"/>
              </a:solidFill>
            </a:endParaRP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745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함수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340768"/>
            <a:ext cx="8753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4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종료되지 않는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return</a:t>
            </a:r>
            <a:r>
              <a:rPr lang="ko-KR" altLang="en-US" dirty="0" smtClean="0"/>
              <a:t>되지 않는 함수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반환 값으로 </a:t>
            </a:r>
            <a:r>
              <a:rPr lang="en-US" altLang="ko-KR" dirty="0" smtClean="0"/>
              <a:t>Never</a:t>
            </a:r>
            <a:r>
              <a:rPr lang="ko-KR" altLang="en-US" dirty="0" smtClean="0"/>
              <a:t>를 명시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오류 처리 등 비정상적인 상황에서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오류 처리 </a:t>
            </a:r>
            <a:r>
              <a:rPr lang="en-US" altLang="ko-KR" dirty="0" err="1" smtClean="0">
                <a:solidFill>
                  <a:schemeClr val="accent6"/>
                </a:solidFill>
              </a:rPr>
              <a:t>chapte</a:t>
            </a:r>
            <a:r>
              <a:rPr lang="ko-KR" altLang="en-US" dirty="0" smtClean="0">
                <a:solidFill>
                  <a:schemeClr val="accent6"/>
                </a:solidFill>
              </a:rPr>
              <a:t>에서 다뤄질 예정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marL="454914" lvl="1" indent="0">
              <a:buNone/>
            </a:pP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func </a:t>
            </a:r>
            <a:r>
              <a:rPr lang="ko-KR" altLang="en-US" dirty="0" smtClean="0"/>
              <a:t>함수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 변수</a:t>
            </a:r>
            <a:r>
              <a:rPr lang="en-US" altLang="ko-KR" dirty="0" smtClean="0"/>
              <a:t>) -&gt; </a:t>
            </a:r>
            <a:r>
              <a:rPr lang="en-US" altLang="ko-KR" dirty="0" smtClean="0">
                <a:solidFill>
                  <a:schemeClr val="accent2"/>
                </a:solidFill>
              </a:rPr>
              <a:t>Never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//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583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996952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10</a:t>
            </a:r>
            <a:r>
              <a:rPr lang="ko-KR" altLang="en-US" sz="4000" dirty="0" smtClean="0">
                <a:latin typeface="+mn-ea"/>
              </a:rPr>
              <a:t>장 옵셔널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9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선택적인 의미를 가짐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</a:t>
            </a:r>
            <a:r>
              <a:rPr lang="en-US" altLang="ko-KR" dirty="0"/>
              <a:t> </a:t>
            </a:r>
            <a:r>
              <a:rPr lang="ko-KR" altLang="en-US" dirty="0" smtClean="0"/>
              <a:t>항상 값이 있다는 것을 보장 못함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변수나 상수에 값이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수도 있음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옵셔널과 </a:t>
            </a:r>
            <a:r>
              <a:rPr lang="ko-KR" altLang="en-US" dirty="0" err="1" smtClean="0"/>
              <a:t>옵셔널이</a:t>
            </a:r>
            <a:r>
              <a:rPr lang="ko-KR" altLang="en-US" dirty="0" smtClean="0"/>
              <a:t> 아닌 값은 철저히 다른 타입으로 인식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값이 없는 옵셔널 변수나 상수에 접근하려면 런타임 오류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5536" y="2940635"/>
            <a:ext cx="214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2987660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Error!!!  nil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은 물음표로 옵셔널이 선언된 곳에서만 사용이 가능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8904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String?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9628" y="3789040"/>
            <a:ext cx="335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: Optional&lt;String&gt; = "</a:t>
            </a:r>
            <a:r>
              <a:rPr lang="en-US" altLang="ko-KR" sz="1200" dirty="0" err="1" smtClean="0">
                <a:latin typeface="+mn-ea"/>
              </a:rPr>
              <a:t>abc</a:t>
            </a:r>
            <a:r>
              <a:rPr lang="en-US" altLang="ko-KR" sz="1200" dirty="0" smtClean="0">
                <a:latin typeface="+mn-ea"/>
              </a:rPr>
              <a:t>"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181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타입을 명시하지 않으면 타입추론을 함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이것 일까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라는 형식의 추론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추론을 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내용이 없다면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을 반환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열거형으로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43634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public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enum Optional&lt;Wrapped&gt; : </a:t>
            </a:r>
            <a:r>
              <a:rPr lang="en-US" altLang="ko-KR" sz="1200" dirty="0" err="1" smtClean="0">
                <a:latin typeface="+mn-ea"/>
              </a:rPr>
              <a:t>ExpressibleByNilLiteral</a:t>
            </a:r>
            <a:r>
              <a:rPr lang="en-US" altLang="ko-KR" sz="1200" dirty="0" smtClean="0">
                <a:latin typeface="+mn-ea"/>
              </a:rPr>
              <a:t> {</a:t>
            </a:r>
          </a:p>
          <a:p>
            <a:r>
              <a:rPr lang="en-US" altLang="ko-KR" sz="1200" dirty="0" smtClean="0">
                <a:latin typeface="+mn-ea"/>
              </a:rPr>
              <a:t> case one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case some(Wrapped)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public </a:t>
            </a:r>
            <a:r>
              <a:rPr lang="en-US" altLang="ko-KR" sz="1200" dirty="0" err="1" smtClean="0">
                <a:latin typeface="+mn-ea"/>
              </a:rPr>
              <a:t>init</a:t>
            </a:r>
            <a:r>
              <a:rPr lang="en-US" altLang="ko-KR" sz="1200" dirty="0" smtClean="0">
                <a:latin typeface="+mn-ea"/>
              </a:rPr>
              <a:t>(_ </a:t>
            </a:r>
            <a:r>
              <a:rPr lang="en-US" altLang="ko-KR" sz="1200" dirty="0" err="1" smtClean="0">
                <a:latin typeface="+mn-ea"/>
              </a:rPr>
              <a:t>sowm</a:t>
            </a:r>
            <a:r>
              <a:rPr lang="en-US" altLang="ko-KR" sz="1200" dirty="0" smtClean="0">
                <a:latin typeface="+mn-ea"/>
              </a:rPr>
              <a:t>: Wrapped)</a:t>
            </a:r>
          </a:p>
          <a:p>
            <a:r>
              <a:rPr lang="en-US" altLang="ko-KR" sz="1200" dirty="0" smtClean="0">
                <a:latin typeface="+mn-ea"/>
              </a:rPr>
              <a:t>……..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021907"/>
            <a:ext cx="7772400" cy="230425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</a:t>
            </a:r>
            <a:r>
              <a:rPr lang="ko-KR" altLang="en-US" dirty="0" err="1" smtClean="0"/>
              <a:t>제네릭이</a:t>
            </a:r>
            <a:r>
              <a:rPr lang="ko-KR" altLang="en-US" dirty="0" smtClean="0"/>
              <a:t> 적용된 </a:t>
            </a:r>
            <a:r>
              <a:rPr lang="ko-KR" altLang="en-US" dirty="0" err="1" smtClean="0"/>
              <a:t>열거형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ExpressibleByNilLiteral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따름 </a:t>
            </a:r>
            <a:r>
              <a:rPr lang="en-US" altLang="ko-KR" sz="1050" dirty="0" smtClean="0">
                <a:latin typeface="+mn-ea"/>
              </a:rPr>
              <a:t>(</a:t>
            </a:r>
            <a:r>
              <a:rPr lang="ko-KR" altLang="en-US" sz="1050" dirty="0" smtClean="0">
                <a:latin typeface="+mn-ea"/>
              </a:rPr>
              <a:t>뒤에서 프로토콜에 대해 다룰 것임</a:t>
            </a:r>
            <a:r>
              <a:rPr lang="en-US" altLang="ko-KR" sz="1050" dirty="0" smtClean="0">
                <a:latin typeface="+mn-ea"/>
              </a:rPr>
              <a:t>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옵셔널은 값을 가지는 케이스와 그렇지 못한 케이스로 구분되어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일 때는 </a:t>
            </a:r>
            <a:r>
              <a:rPr lang="en-US" altLang="ko-KR" dirty="0" smtClean="0"/>
              <a:t>none</a:t>
            </a:r>
            <a:r>
              <a:rPr lang="ko-KR" altLang="en-US" dirty="0"/>
              <a:t> </a:t>
            </a:r>
            <a:r>
              <a:rPr lang="ko-KR" altLang="en-US" dirty="0" smtClean="0"/>
              <a:t>케이스가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있으면 </a:t>
            </a:r>
            <a:r>
              <a:rPr lang="en-US" altLang="ko-KR" dirty="0" smtClean="0"/>
              <a:t>some </a:t>
            </a:r>
            <a:r>
              <a:rPr lang="ko-KR" altLang="en-US" dirty="0" smtClean="0"/>
              <a:t>케이스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자체가 </a:t>
            </a:r>
            <a:r>
              <a:rPr lang="ko-KR" altLang="en-US" dirty="0" err="1" smtClean="0"/>
              <a:t>열거형이기</a:t>
            </a:r>
            <a:r>
              <a:rPr lang="ko-KR" altLang="en-US" dirty="0" smtClean="0"/>
              <a:t> 때문에 옵셔널 변수는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구문을 통해 값의 유무 확인이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9501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832" y="1124744"/>
            <a:ext cx="4054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func checkOptionalValue(value optionalValue : Any?) {</a:t>
            </a:r>
          </a:p>
          <a:p>
            <a:r>
              <a:rPr lang="en-US" altLang="ko-KR" sz="1200" dirty="0">
                <a:latin typeface="+mn-ea"/>
              </a:rPr>
              <a:t>   switch optionalValue {</a:t>
            </a: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print("This Optional variable is nil")</a:t>
            </a: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is \(value)")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: String? = "</a:t>
            </a:r>
            <a:r>
              <a:rPr lang="en-US" altLang="ko-KR" sz="1200" dirty="0" err="1">
                <a:latin typeface="+mn-ea"/>
              </a:rPr>
              <a:t>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</a:t>
            </a:r>
          </a:p>
          <a:p>
            <a:r>
              <a:rPr lang="en-US" altLang="ko-KR" sz="1200" dirty="0">
                <a:latin typeface="+mn-ea"/>
              </a:rPr>
              <a:t>checkOptionalValue(value: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3568" y="4548098"/>
            <a:ext cx="7772400" cy="1584176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switch</a:t>
            </a:r>
            <a:r>
              <a:rPr lang="ko-KR" altLang="en-US" dirty="0" smtClean="0"/>
              <a:t> 룰 통해 옵셔널의 값 확인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케이스의 조건을 통해 검사를 할 경우에는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절과 함께 사용하면 좋음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하나의 옵셔널을 매번 </a:t>
            </a:r>
            <a:r>
              <a:rPr lang="en-US" altLang="ko-KR" dirty="0" smtClean="0"/>
              <a:t>switch </a:t>
            </a:r>
            <a:r>
              <a:rPr lang="ko-KR" altLang="en-US" dirty="0" smtClean="0"/>
              <a:t>를 통해 확인하는 것은 불편함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8024" y="1124744"/>
            <a:ext cx="405415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let numbers: [Int?] = [2, nil, -4, nil, 100]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for number in numbers {</a:t>
            </a:r>
          </a:p>
          <a:p>
            <a:r>
              <a:rPr lang="en-US" altLang="ko-KR" sz="1200" dirty="0">
                <a:latin typeface="+mn-ea"/>
              </a:rPr>
              <a:t>   switch number {</a:t>
            </a:r>
          </a:p>
          <a:p>
            <a:r>
              <a:rPr lang="en-US" altLang="ko-KR" sz="1200" dirty="0">
                <a:latin typeface="+mn-ea"/>
              </a:rPr>
              <a:t>      case .some(let value) where value &lt; 0 :</a:t>
            </a:r>
          </a:p>
          <a:p>
            <a:r>
              <a:rPr lang="en-US" altLang="ko-KR" sz="1200" dirty="0">
                <a:latin typeface="+mn-ea"/>
              </a:rPr>
              <a:t>         print("Negative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 where value &gt; 10 :</a:t>
            </a:r>
          </a:p>
          <a:p>
            <a:r>
              <a:rPr lang="en-US" altLang="ko-KR" sz="1200" dirty="0">
                <a:latin typeface="+mn-ea"/>
              </a:rPr>
              <a:t>         print("Large value!!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.some(let value):</a:t>
            </a:r>
          </a:p>
          <a:p>
            <a:r>
              <a:rPr lang="en-US" altLang="ko-KR" sz="1200" dirty="0">
                <a:latin typeface="+mn-ea"/>
              </a:rPr>
              <a:t>         print("Value \(value)")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  case .none:</a:t>
            </a:r>
          </a:p>
          <a:p>
            <a:r>
              <a:rPr lang="en-US" altLang="ko-KR" sz="1200" dirty="0">
                <a:latin typeface="+mn-ea"/>
              </a:rPr>
              <a:t>         print("nil")</a:t>
            </a:r>
          </a:p>
          <a:p>
            <a:r>
              <a:rPr lang="en-US" altLang="ko-KR" sz="1200" dirty="0">
                <a:latin typeface="+mn-ea"/>
              </a:rPr>
              <a:t>   }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en-US" altLang="ko-KR" sz="1200" dirty="0">
              <a:latin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switch</a:t>
            </a:r>
            <a:r>
              <a:rPr lang="ko-KR" altLang="en-US" dirty="0" smtClean="0"/>
              <a:t>를 이용한 옵셔널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6974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강제추출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옵셔널을 추출하는 간단한 방법이나 런타임 오류 위험이 높음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옵셔널의 값 뒤에 </a:t>
            </a:r>
            <a:r>
              <a:rPr lang="en-US" altLang="ko-KR" dirty="0" smtClean="0"/>
              <a:t>!</a:t>
            </a:r>
            <a:r>
              <a:rPr lang="ko-KR" altLang="en-US" dirty="0" smtClean="0"/>
              <a:t>느낌표를 붙여주면 강제로 추출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 추출 시 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옵셔널이 값을 가지고 있지 않으면 런타임 오류 발생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강제</a:t>
            </a:r>
            <a:r>
              <a:rPr lang="en-US" altLang="ko-KR" dirty="0"/>
              <a:t> </a:t>
            </a:r>
            <a:r>
              <a:rPr lang="ko-KR" altLang="en-US" dirty="0" smtClean="0"/>
              <a:t>추출 방법은 지양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60256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var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: String? = 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var </a:t>
            </a:r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: String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// </a:t>
            </a:r>
            <a:r>
              <a:rPr lang="ko-KR" altLang="en-US" sz="1200" dirty="0" smtClean="0">
                <a:latin typeface="+mn-ea"/>
              </a:rPr>
              <a:t>옵셔널이 아닌 변수에 옵셔널 값이 들어갈 수 없음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 nil</a:t>
            </a:r>
          </a:p>
          <a:p>
            <a:r>
              <a:rPr lang="en-US" altLang="ko-KR" sz="1200" dirty="0" err="1" smtClean="0">
                <a:latin typeface="+mn-ea"/>
              </a:rPr>
              <a:t>aaaaa</a:t>
            </a:r>
            <a:r>
              <a:rPr lang="en-US" altLang="ko-KR" sz="1200" dirty="0" smtClean="0">
                <a:latin typeface="+mn-ea"/>
              </a:rPr>
              <a:t> =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   // Runtime Error!!!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if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!= nil {</a:t>
            </a: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en-US" altLang="ko-KR" sz="1200" dirty="0" smtClean="0">
                <a:latin typeface="+mn-ea"/>
              </a:rPr>
              <a:t>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My name is \(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!)")</a:t>
            </a:r>
          </a:p>
          <a:p>
            <a:r>
              <a:rPr lang="en-US" altLang="ko-KR" sz="1200" dirty="0" smtClean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print(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  <a:r>
              <a:rPr lang="en-US" altLang="ko-KR" sz="1200" dirty="0">
                <a:latin typeface="+mn-ea"/>
              </a:rPr>
              <a:t>"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 err="1" smtClean="0">
                <a:latin typeface="+mn-ea"/>
              </a:rPr>
              <a:t>myName</a:t>
            </a:r>
            <a:r>
              <a:rPr lang="en-US" altLang="ko-KR" sz="1200" dirty="0" smtClean="0">
                <a:latin typeface="+mn-ea"/>
              </a:rPr>
              <a:t> == nil</a:t>
            </a:r>
          </a:p>
        </p:txBody>
      </p:sp>
    </p:spTree>
    <p:extLst>
      <p:ext uri="{BB962C8B-B14F-4D97-AF65-F5344CB8AC3E}">
        <p14:creationId xmlns:p14="http://schemas.microsoft.com/office/powerpoint/2010/main" val="358195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18002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옵셔널바인딩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옵셔널바인딩은 옵셔널에 값이 있는지를 확인 할 때 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옵셔널에</a:t>
            </a:r>
            <a:r>
              <a:rPr lang="en-US" altLang="ko-KR" dirty="0"/>
              <a:t> </a:t>
            </a:r>
            <a:r>
              <a:rPr lang="ko-KR" altLang="en-US" dirty="0" smtClean="0"/>
              <a:t>값이 있으면 추출된 값을 일정 블록의 안에서 상수나 변수로 할당하여 옵셔널이 아닌 상태로 </a:t>
            </a:r>
            <a:r>
              <a:rPr lang="ko-KR" altLang="en-US" dirty="0" err="1" smtClean="0"/>
              <a:t>만듬</a:t>
            </a:r>
            <a:endParaRPr lang="en-US" altLang="ko-KR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옵셔널 바인딩은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where</a:t>
            </a:r>
            <a:r>
              <a:rPr lang="ko-KR" altLang="en-US" dirty="0" smtClean="0"/>
              <a:t>구문등과 함께 결합하여 사용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63691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</a:t>
            </a:r>
            <a:r>
              <a:rPr lang="ko-KR" altLang="en-US" sz="1200" dirty="0">
                <a:latin typeface="+mn-ea"/>
              </a:rPr>
              <a:t>옵셔널 바인딩을 통한 임시 상수 할당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옵셔널 바인딩을 통한 임시 변수 할당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name = "</a:t>
            </a:r>
            <a:r>
              <a:rPr lang="en-US" altLang="ko-KR" sz="1200" dirty="0" err="1">
                <a:latin typeface="+mn-ea"/>
              </a:rPr>
              <a:t>wizplan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	print("my name is \(name)")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628" y="2983592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String?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: String? = nil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friend</a:t>
            </a:r>
            <a:r>
              <a:rPr lang="ko-KR" altLang="en-US" sz="1200" dirty="0">
                <a:latin typeface="+mn-ea"/>
              </a:rPr>
              <a:t>에 바인딩이 되지 않으므로 실행되지 않음</a:t>
            </a: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= "</a:t>
            </a:r>
            <a:r>
              <a:rPr lang="en-US" altLang="ko-KR" sz="1200" dirty="0" err="1">
                <a:latin typeface="+mn-ea"/>
              </a:rPr>
              <a:t>eric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if let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, let friend = </a:t>
            </a:r>
            <a:r>
              <a:rPr lang="en-US" altLang="ko-KR" sz="1200" dirty="0" err="1">
                <a:latin typeface="+mn-ea"/>
              </a:rPr>
              <a:t>yourName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print("We are friend!!! \(name) &amp; \(friend)")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628" y="2586390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여러 개의</a:t>
            </a:r>
            <a:r>
              <a:rPr lang="en-US" altLang="ko-KR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옵셔널을 바인딩 하는 경우</a:t>
            </a:r>
            <a:endParaRPr lang="ko-KR" altLang="en-US" sz="1600" b="1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977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992888" cy="2232248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옵셔널추출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암시적 추출 옵셔널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 smtClean="0"/>
              <a:t>nil</a:t>
            </a:r>
            <a:r>
              <a:rPr lang="ko-KR" altLang="en-US" dirty="0" smtClean="0"/>
              <a:t>을 할당 해줄 수 있는 옵셔널을 선언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암시적인 옵셔널 사용을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옵셔널 표기 시 타입 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물음표</a:t>
            </a:r>
            <a:r>
              <a:rPr lang="en-US" altLang="ko-KR" dirty="0" smtClean="0"/>
              <a:t>(?)</a:t>
            </a:r>
            <a:r>
              <a:rPr lang="ko-KR" altLang="en-US" dirty="0" smtClean="0"/>
              <a:t>를 사용했으나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대신에 느낌표</a:t>
            </a:r>
            <a:r>
              <a:rPr lang="en-US" altLang="ko-KR" dirty="0" smtClean="0"/>
              <a:t>(!)</a:t>
            </a:r>
            <a:r>
              <a:rPr lang="ko-KR" altLang="en-US" dirty="0" smtClean="0"/>
              <a:t>를 사용하면 됨</a:t>
            </a:r>
            <a:r>
              <a:rPr lang="en-US" altLang="ko-KR" dirty="0" smtClean="0"/>
              <a:t>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아래의 코드는 옵셔널 암시적 옵셔널 변수에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 할당되어 있을 때 사용하면 발생하는 오류 코드임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76" y="2902292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var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: String! = "</a:t>
            </a:r>
            <a:r>
              <a:rPr lang="en-US" altLang="ko-KR" sz="1200" dirty="0" err="1">
                <a:latin typeface="+mn-ea"/>
              </a:rPr>
              <a:t>aaaaa</a:t>
            </a:r>
            <a:r>
              <a:rPr lang="en-US" altLang="ko-KR" sz="1200" dirty="0">
                <a:latin typeface="+mn-ea"/>
              </a:rPr>
              <a:t>"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 nil;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// </a:t>
            </a:r>
            <a:r>
              <a:rPr lang="ko-KR" altLang="en-US" sz="1200" dirty="0">
                <a:latin typeface="+mn-ea"/>
              </a:rPr>
              <a:t>암시적인 옵셔널 추출도 옵셔널이므로 당연히 바인딩이 가능</a:t>
            </a:r>
          </a:p>
          <a:p>
            <a:r>
              <a:rPr lang="en-US" altLang="ko-KR" sz="1200" dirty="0">
                <a:latin typeface="+mn-ea"/>
              </a:rPr>
              <a:t>if var name = 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{</a:t>
            </a:r>
          </a:p>
          <a:p>
            <a:r>
              <a:rPr lang="en-US" altLang="ko-KR" sz="1200" dirty="0">
                <a:latin typeface="+mn-ea"/>
              </a:rPr>
              <a:t>	print("my name is \(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)")</a:t>
            </a:r>
          </a:p>
          <a:p>
            <a:r>
              <a:rPr lang="en-US" altLang="ko-KR" sz="1200" dirty="0">
                <a:latin typeface="+mn-ea"/>
              </a:rPr>
              <a:t>} else {</a:t>
            </a:r>
          </a:p>
          <a:p>
            <a:r>
              <a:rPr lang="en-US" altLang="ko-KR" sz="1200" dirty="0">
                <a:latin typeface="+mn-ea"/>
              </a:rPr>
              <a:t>	print("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 == nil")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print(</a:t>
            </a:r>
            <a:r>
              <a:rPr lang="en-US" altLang="ko-KR" sz="1200" dirty="0" err="1">
                <a:latin typeface="+mn-ea"/>
              </a:rPr>
              <a:t>myName</a:t>
            </a:r>
            <a:r>
              <a:rPr lang="en-US" altLang="ko-KR" sz="1200" dirty="0">
                <a:latin typeface="+mn-ea"/>
              </a:rPr>
              <a:t>) // Runtime Error!!!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4717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556" y="2937138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11</a:t>
            </a:r>
            <a:r>
              <a:rPr lang="ko-KR" altLang="en-US" sz="4000" dirty="0" smtClean="0">
                <a:latin typeface="+mn-ea"/>
              </a:rPr>
              <a:t>장 구조체와 클래스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정의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 이름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구조체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이름으로 자동 생성된 </a:t>
            </a:r>
            <a:r>
              <a:rPr lang="ko-KR" altLang="en-US" dirty="0" err="1" smtClean="0"/>
              <a:t>이니셜라이저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이름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",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: 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"……..)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501317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name: String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properties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age: </a:t>
            </a:r>
            <a:r>
              <a:rPr lang="en-US" altLang="ko-KR" dirty="0" err="1" smtClean="0">
                <a:solidFill>
                  <a:schemeClr val="accent2"/>
                </a:solidFill>
              </a:rPr>
              <a:t>Int</a:t>
            </a:r>
            <a:r>
              <a:rPr lang="en-US" altLang="ko-KR" dirty="0" smtClean="0">
                <a:solidFill>
                  <a:schemeClr val="accent2"/>
                </a:solidFill>
              </a:rPr>
              <a:t/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var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BasicInformation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chemeClr val="accent3"/>
                </a:solidFill>
              </a:rPr>
              <a:t>BasicInformation</a:t>
            </a:r>
            <a:r>
              <a:rPr lang="en-US" altLang="ko-KR" dirty="0" smtClean="0">
                <a:solidFill>
                  <a:schemeClr val="accent2"/>
                </a:solidFill>
              </a:rPr>
              <a:t>(name: "</a:t>
            </a:r>
            <a:r>
              <a:rPr lang="en-US" altLang="ko-KR" dirty="0" err="1" smtClean="0">
                <a:solidFill>
                  <a:schemeClr val="accent2"/>
                </a:solidFill>
              </a:rPr>
              <a:t>Kyoungho</a:t>
            </a:r>
            <a:r>
              <a:rPr lang="en-US" altLang="ko-KR" dirty="0" smtClean="0">
                <a:solidFill>
                  <a:schemeClr val="accent2"/>
                </a:solidFill>
              </a:rPr>
              <a:t>", age: 30)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161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프로퍼티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구조체 인스턴스</a:t>
            </a:r>
            <a:r>
              <a:rPr lang="en-US" altLang="ko-KR" sz="1800" b="1" u="sng" dirty="0" smtClean="0">
                <a:solidFill>
                  <a:schemeClr val="accent2"/>
                </a:solidFill>
              </a:rPr>
              <a:t>.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구조체 인스턴스가 </a:t>
            </a:r>
            <a:r>
              <a:rPr lang="en-US" altLang="ko-KR" dirty="0" smtClean="0">
                <a:solidFill>
                  <a:schemeClr val="accent6"/>
                </a:solidFill>
              </a:rPr>
              <a:t>let </a:t>
            </a:r>
            <a:r>
              <a:rPr lang="ko-KR" altLang="en-US" dirty="0" smtClean="0">
                <a:solidFill>
                  <a:schemeClr val="accent6"/>
                </a:solidFill>
              </a:rPr>
              <a:t>으로 선언되었다면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불가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.age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27</a:t>
            </a:r>
          </a:p>
          <a:p>
            <a:r>
              <a:rPr lang="en-US" altLang="ko-KR" dirty="0" smtClean="0"/>
              <a:t>myInfo</a:t>
            </a:r>
            <a:r>
              <a:rPr lang="en-US" altLang="ko-KR" dirty="0" smtClean="0">
                <a:solidFill>
                  <a:schemeClr val="accent3"/>
                </a:solidFill>
              </a:rPr>
              <a:t>.name </a:t>
            </a:r>
            <a:r>
              <a:rPr lang="en-US" altLang="ko-KR" dirty="0" smtClean="0"/>
              <a:t>= "Bob"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86150"/>
            <a:ext cx="8715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6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en-US" altLang="ko-KR" sz="1600" dirty="0" smtClean="0">
                <a:solidFill>
                  <a:schemeClr val="accent6"/>
                </a:solidFill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</a:rPr>
              <a:t>구조체와는 다르게 참조 타입</a:t>
            </a:r>
            <a:r>
              <a:rPr lang="en-US" altLang="ko-KR" sz="16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class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클래스 이름 </a:t>
            </a:r>
            <a:r>
              <a:rPr lang="en-US" altLang="ko-KR" dirty="0" smtClean="0"/>
              <a:t>{  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smtClean="0">
                <a:solidFill>
                  <a:schemeClr val="accent6"/>
                </a:solidFill>
              </a:rPr>
              <a:t>상속 받을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2"/>
            <a:r>
              <a:rPr lang="ko-KR" altLang="en-US" dirty="0" smtClean="0"/>
              <a:t>클래스 이름은 대문자 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로 명명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소문자 </a:t>
            </a:r>
            <a:r>
              <a:rPr lang="en-US" altLang="ko-KR" dirty="0" err="1" smtClean="0"/>
              <a:t>camel</a:t>
            </a:r>
            <a:r>
              <a:rPr lang="en-US" altLang="ko-KR" dirty="0" err="1"/>
              <a:t>C</a:t>
            </a:r>
            <a:r>
              <a:rPr lang="en-US" altLang="ko-KR" dirty="0" err="1" smtClean="0"/>
              <a:t>ase</a:t>
            </a:r>
            <a:r>
              <a:rPr lang="ko-KR" altLang="en-US" dirty="0" smtClean="0"/>
              <a:t>로 명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생성 및 초기화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생성된 </a:t>
            </a:r>
            <a:r>
              <a:rPr lang="ko-KR" altLang="en-US" dirty="0" err="1" smtClean="0"/>
              <a:t>이니셜라이저</a:t>
            </a:r>
            <a:r>
              <a:rPr lang="ko-KR" altLang="en-US" dirty="0" smtClean="0"/>
              <a:t> 이용하여 생성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마침표</a:t>
            </a:r>
            <a:r>
              <a:rPr lang="en-US" altLang="ko-KR" dirty="0" smtClean="0"/>
              <a:t>(.) </a:t>
            </a:r>
            <a:r>
              <a:rPr lang="ko-KR" altLang="en-US" dirty="0" smtClean="0"/>
              <a:t>사용하여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</a:t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19672" y="4581128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{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height: Float = 0.0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프로퍼티의</a:t>
            </a:r>
            <a:r>
              <a:rPr lang="ko-KR" altLang="en-US" dirty="0" smtClean="0">
                <a:solidFill>
                  <a:schemeClr val="accent6"/>
                </a:solidFill>
              </a:rPr>
              <a:t> 기본값 지정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/>
                </a:solidFill>
              </a:rPr>
              <a:t>weight: Float = 0.0</a:t>
            </a:r>
            <a:br>
              <a:rPr lang="en-US" altLang="ko-KR" dirty="0" smtClean="0">
                <a:solidFill>
                  <a:schemeClr val="accent2"/>
                </a:solidFill>
              </a:rPr>
            </a:b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3"/>
                </a:solidFill>
              </a:rPr>
              <a:t>Person</a:t>
            </a:r>
            <a:r>
              <a:rPr lang="en-US" altLang="ko-KR" dirty="0" smtClean="0">
                <a:solidFill>
                  <a:schemeClr val="accent2"/>
                </a:solidFill>
              </a:rPr>
              <a:t>()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myInfo.height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170.0</a:t>
            </a:r>
          </a:p>
          <a:p>
            <a:r>
              <a:rPr lang="en-US" altLang="ko-KR" dirty="0" err="1" smtClean="0">
                <a:solidFill>
                  <a:schemeClr val="accent3"/>
                </a:solidFill>
              </a:rPr>
              <a:t>myInfo.weight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en-US" altLang="ko-KR" dirty="0" smtClean="0"/>
              <a:t>= 65.0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59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클래스의 인스턴스는 참조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chemeClr val="accent6"/>
                </a:solidFill>
              </a:rPr>
              <a:t>let</a:t>
            </a:r>
            <a:r>
              <a:rPr lang="ko-KR" altLang="en-US" dirty="0" smtClean="0">
                <a:solidFill>
                  <a:schemeClr val="accent6"/>
                </a:solidFill>
              </a:rPr>
              <a:t>으로 인스턴스를 선언하여도 내부 </a:t>
            </a:r>
            <a:r>
              <a:rPr lang="ko-KR" altLang="en-US" dirty="0" err="1" smtClean="0">
                <a:solidFill>
                  <a:schemeClr val="accent6"/>
                </a:solidFill>
              </a:rPr>
              <a:t>프로퍼티</a:t>
            </a:r>
            <a:r>
              <a:rPr lang="ko-KR" altLang="en-US" dirty="0" smtClean="0">
                <a:solidFill>
                  <a:schemeClr val="accent6"/>
                </a:solidFill>
              </a:rPr>
              <a:t> 변경 가능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1772816"/>
            <a:ext cx="5472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myInfo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.height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180.0</a:t>
            </a:r>
          </a:p>
          <a:p>
            <a:r>
              <a:rPr lang="en-US" altLang="ko-KR" dirty="0" err="1" smtClean="0"/>
              <a:t>myInfo</a:t>
            </a:r>
            <a:r>
              <a:rPr lang="en-US" altLang="ko-KR" dirty="0" err="1" smtClean="0">
                <a:solidFill>
                  <a:schemeClr val="accent3"/>
                </a:solidFill>
              </a:rPr>
              <a:t>.weight</a:t>
            </a:r>
            <a:r>
              <a:rPr lang="en-US" altLang="ko-KR" dirty="0" smtClean="0">
                <a:solidFill>
                  <a:schemeClr val="accent3"/>
                </a:solidFill>
              </a:rPr>
              <a:t> </a:t>
            </a:r>
            <a:r>
              <a:rPr lang="en-US" altLang="ko-KR" dirty="0" smtClean="0"/>
              <a:t>= 70.0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27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인스턴스의 소멸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인스턴스가 참조 타입이므로 필요 없을 때 메모리에서 해제됨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chemeClr val="accent6"/>
                </a:solidFill>
              </a:rPr>
              <a:t>소멸되기 직전 </a:t>
            </a:r>
            <a:r>
              <a:rPr lang="en-US" altLang="ko-KR" dirty="0" err="1" smtClean="0">
                <a:solidFill>
                  <a:schemeClr val="accent6"/>
                </a:solidFill>
              </a:rPr>
              <a:t>deinit</a:t>
            </a:r>
            <a:r>
              <a:rPr lang="en-US" altLang="ko-KR" dirty="0" smtClean="0">
                <a:solidFill>
                  <a:schemeClr val="accent6"/>
                </a:solidFill>
              </a:rPr>
              <a:t> </a:t>
            </a:r>
            <a:r>
              <a:rPr lang="ko-KR" altLang="en-US" dirty="0" err="1" smtClean="0">
                <a:solidFill>
                  <a:schemeClr val="accent6"/>
                </a:solidFill>
              </a:rPr>
              <a:t>메소드가</a:t>
            </a:r>
            <a:r>
              <a:rPr lang="ko-KR" altLang="en-US" dirty="0" smtClean="0">
                <a:solidFill>
                  <a:schemeClr val="accent6"/>
                </a:solidFill>
              </a:rPr>
              <a:t> 호출됨</a:t>
            </a:r>
            <a:endParaRPr lang="en-US" altLang="ko-KR" dirty="0">
              <a:solidFill>
                <a:schemeClr val="accent6"/>
              </a:solidFill>
            </a:endParaRPr>
          </a:p>
          <a:p>
            <a:pPr lvl="2"/>
            <a:endParaRPr lang="en-US" altLang="ko-KR" dirty="0" smtClean="0"/>
          </a:p>
          <a:p>
            <a:pPr marL="768096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79712" y="206084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chemeClr val="accent3"/>
                </a:solidFill>
              </a:rPr>
              <a:t>Person</a:t>
            </a:r>
            <a:r>
              <a:rPr lang="en-US" altLang="ko-KR" sz="1600" dirty="0"/>
              <a:t> {</a:t>
            </a:r>
            <a:br>
              <a:rPr lang="en-US" altLang="ko-KR" sz="1600" dirty="0"/>
            </a:br>
            <a:r>
              <a:rPr lang="en-US" altLang="ko-KR" sz="1600" dirty="0"/>
              <a:t>	var height: Float = </a:t>
            </a:r>
            <a:r>
              <a:rPr lang="en-US" altLang="ko-KR" sz="1600" dirty="0" smtClean="0"/>
              <a:t>0.0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	var weight: Float = </a:t>
            </a:r>
            <a:r>
              <a:rPr lang="en-US" altLang="ko-KR" sz="1600" dirty="0" smtClean="0"/>
              <a:t>0.0</a:t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{</a:t>
            </a:r>
            <a:br>
              <a:rPr lang="en-US" altLang="ko-KR" sz="1600" dirty="0" smtClean="0">
                <a:solidFill>
                  <a:schemeClr val="accent2"/>
                </a:solidFill>
              </a:rPr>
            </a:br>
            <a:r>
              <a:rPr lang="en-US" altLang="ko-KR" sz="1600" dirty="0" smtClean="0">
                <a:solidFill>
                  <a:schemeClr val="accent2"/>
                </a:solidFill>
              </a:rPr>
              <a:t>	</a:t>
            </a:r>
            <a:r>
              <a:rPr lang="en-US" altLang="ko-KR" sz="1600" dirty="0">
                <a:solidFill>
                  <a:schemeClr val="accent2"/>
                </a:solidFill>
              </a:rPr>
              <a:t>	</a:t>
            </a:r>
            <a:r>
              <a:rPr lang="en-US" altLang="ko-KR" sz="1600" dirty="0" smtClean="0">
                <a:solidFill>
                  <a:schemeClr val="accent2"/>
                </a:solidFill>
              </a:rPr>
              <a:t>print("Person </a:t>
            </a:r>
            <a:r>
              <a:rPr lang="ko-KR" altLang="en-US" sz="1600" dirty="0" err="1" smtClean="0">
                <a:solidFill>
                  <a:schemeClr val="accent2"/>
                </a:solidFill>
              </a:rPr>
              <a:t>인스턴스</a:t>
            </a:r>
            <a:r>
              <a:rPr lang="ko-KR" altLang="en-US" sz="1600" dirty="0" smtClean="0">
                <a:solidFill>
                  <a:schemeClr val="accent2"/>
                </a:solidFill>
              </a:rPr>
              <a:t> 소멸</a:t>
            </a:r>
            <a:r>
              <a:rPr lang="en-US" altLang="ko-KR" sz="1600" dirty="0" smtClean="0">
                <a:solidFill>
                  <a:schemeClr val="accent2"/>
                </a:solidFill>
              </a:rPr>
              <a:t>")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</a:rPr>
              <a:t>	}</a:t>
            </a:r>
            <a:r>
              <a:rPr lang="en-US" altLang="ko-KR" sz="1600" dirty="0">
                <a:solidFill>
                  <a:schemeClr val="accent2"/>
                </a:solidFill>
              </a:rPr>
              <a:t/>
            </a:r>
            <a:br>
              <a:rPr lang="en-US" altLang="ko-KR" sz="1600" dirty="0">
                <a:solidFill>
                  <a:schemeClr val="accent2"/>
                </a:solidFill>
              </a:rPr>
            </a:br>
            <a:r>
              <a:rPr lang="en-US" altLang="ko-KR" sz="1600" dirty="0" smtClean="0"/>
              <a:t>}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: Person? = Person()</a:t>
            </a:r>
          </a:p>
          <a:p>
            <a:r>
              <a:rPr lang="en-US" altLang="ko-KR" sz="1600" dirty="0" err="1" smtClean="0"/>
              <a:t>myInstance</a:t>
            </a:r>
            <a:r>
              <a:rPr lang="en-US" altLang="ko-KR" sz="1600" dirty="0" smtClean="0"/>
              <a:t> = nil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 시점에서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Person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인스턴스 소멸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4357067"/>
            <a:ext cx="8743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536864"/>
              </p:ext>
            </p:extLst>
          </p:nvPr>
        </p:nvGraphicFramePr>
        <p:xfrm>
          <a:off x="1475656" y="1196752"/>
          <a:ext cx="6096000" cy="2214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34745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2359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171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구조체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6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 casting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Deinitializer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022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Reference counting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426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altLang="ko-KR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값</a:t>
                      </a:r>
                      <a:endParaRPr lang="en-US" altLang="ko-KR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accent2"/>
                          </a:solidFill>
                        </a:rPr>
                        <a:t>참조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2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619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전달 인자로 전달될 때</a:t>
            </a:r>
            <a:endParaRPr lang="en-US" altLang="ko-KR" dirty="0"/>
          </a:p>
          <a:p>
            <a:pPr lvl="2"/>
            <a:r>
              <a:rPr lang="ko-KR" altLang="en-US" dirty="0" smtClean="0"/>
              <a:t>구조체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3"/>
                </a:solidFill>
              </a:rPr>
              <a:t>값이 복사</a:t>
            </a:r>
            <a:r>
              <a:rPr lang="ko-KR" altLang="en-US" dirty="0" smtClean="0"/>
              <a:t>되어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 클래스의 </a:t>
            </a:r>
            <a:r>
              <a:rPr lang="ko-KR" altLang="en-US" dirty="0" err="1" smtClean="0">
                <a:solidFill>
                  <a:schemeClr val="accent2"/>
                </a:solidFill>
              </a:rPr>
              <a:t>참조값</a:t>
            </a:r>
            <a:r>
              <a:rPr lang="ko-KR" altLang="en-US" dirty="0" smtClean="0"/>
              <a:t> 전달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81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name: String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var </a:t>
            </a:r>
            <a:r>
              <a:rPr lang="en-US" altLang="ko-KR" sz="1400" dirty="0" err="1"/>
              <a:t>testStruct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SampleStruct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(name: </a:t>
            </a:r>
            <a:r>
              <a:rPr lang="en-US" altLang="ko-KR" sz="1400" dirty="0" smtClean="0"/>
              <a:t>"Sample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", </a:t>
            </a:r>
            <a:r>
              <a:rPr lang="en-US" altLang="ko-KR" sz="1400" dirty="0"/>
              <a:t>count: 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var name: String = </a:t>
            </a:r>
            <a:r>
              <a:rPr lang="en-US" altLang="ko-KR" sz="1400" dirty="0" smtClean="0"/>
              <a:t>""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count: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testClass</a:t>
            </a:r>
            <a:r>
              <a:rPr lang="en-US" altLang="ko-KR" sz="1400" dirty="0"/>
              <a:t>: </a:t>
            </a:r>
            <a:r>
              <a:rPr lang="en-US" altLang="ko-KR" sz="1400" dirty="0" err="1">
                <a:solidFill>
                  <a:schemeClr val="accent3"/>
                </a:solidFill>
              </a:rPr>
              <a:t>SampleClass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testClass.name = </a:t>
            </a:r>
            <a:r>
              <a:rPr lang="en-US" altLang="ko-KR" sz="1400" dirty="0" smtClean="0"/>
              <a:t>"Sample Class"</a:t>
            </a:r>
            <a:endParaRPr lang="en-US" altLang="ko-KR" sz="1400" dirty="0"/>
          </a:p>
          <a:p>
            <a:r>
              <a:rPr lang="en-US" altLang="ko-KR" sz="1400" dirty="0" err="1"/>
              <a:t>testClass.count</a:t>
            </a:r>
            <a:r>
              <a:rPr lang="en-US" altLang="ko-KR" sz="1400" dirty="0"/>
              <a:t>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before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196752"/>
            <a:ext cx="81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SampleStruct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func </a:t>
            </a:r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/>
              <a:t>(_ info: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	let </a:t>
            </a:r>
            <a:r>
              <a:rPr lang="en-US" altLang="ko-KR" sz="1400" dirty="0" err="1"/>
              <a:t>copiedInfo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SampleClass</a:t>
            </a:r>
            <a:r>
              <a:rPr lang="en-US" altLang="ko-KR" sz="1400" dirty="0"/>
              <a:t> = info</a:t>
            </a:r>
          </a:p>
          <a:p>
            <a:r>
              <a:rPr lang="en-US" altLang="ko-KR" sz="1400" dirty="0"/>
              <a:t>	copiedInfo.name = </a:t>
            </a:r>
            <a:r>
              <a:rPr lang="en-US" altLang="ko-KR" sz="1400" dirty="0" smtClean="0"/>
              <a:t>"Class </a:t>
            </a:r>
            <a:r>
              <a:rPr lang="en-US" altLang="ko-KR" sz="1400" dirty="0"/>
              <a:t>name is changed</a:t>
            </a:r>
            <a:r>
              <a:rPr lang="en-US" altLang="ko-KR" sz="1400" dirty="0" smtClean="0"/>
              <a:t>."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copiedInfo.count</a:t>
            </a:r>
            <a:r>
              <a:rPr lang="en-US" altLang="ko-KR" sz="1400" dirty="0"/>
              <a:t> = 2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changeStructProperties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testStruct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400" dirty="0" err="1">
                <a:solidFill>
                  <a:schemeClr val="accent2"/>
                </a:solidFill>
              </a:rPr>
              <a:t>changeClassProperties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testClass</a:t>
            </a:r>
            <a:r>
              <a:rPr lang="en-US" altLang="ko-KR" sz="1400" dirty="0">
                <a:solidFill>
                  <a:schemeClr val="accent3"/>
                </a:solidFill>
              </a:rPr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("------ </a:t>
            </a:r>
            <a:r>
              <a:rPr lang="en-US" altLang="ko-KR" sz="1400" dirty="0"/>
              <a:t>after change </a:t>
            </a:r>
            <a:r>
              <a:rPr lang="en-US" altLang="ko-KR" sz="1400" dirty="0" smtClean="0"/>
              <a:t>------")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: Name: \(testStruct.name), Count: \(</a:t>
            </a:r>
            <a:r>
              <a:rPr lang="en-US" altLang="ko-KR" sz="1400" dirty="0" err="1"/>
              <a:t>testStruct.count</a:t>
            </a:r>
            <a:r>
              <a:rPr lang="en-US" altLang="ko-KR" sz="1400" dirty="0" smtClean="0"/>
              <a:t>)")</a:t>
            </a:r>
            <a:endParaRPr lang="en-US" altLang="ko-KR" sz="1400" dirty="0"/>
          </a:p>
          <a:p>
            <a:r>
              <a:rPr lang="en-US" altLang="ko-KR" sz="1400" dirty="0"/>
              <a:t>print</a:t>
            </a:r>
            <a:r>
              <a:rPr lang="en-US" altLang="ko-KR" sz="1400" dirty="0" smtClean="0"/>
              <a:t>("Sample </a:t>
            </a:r>
            <a:r>
              <a:rPr lang="en-US" altLang="ko-KR" sz="1400" dirty="0"/>
              <a:t>Class : Name: \(testClass.name), Count: \(</a:t>
            </a:r>
            <a:r>
              <a:rPr lang="en-US" altLang="ko-KR" sz="1400" dirty="0" err="1"/>
              <a:t>testClass.count</a:t>
            </a:r>
            <a:r>
              <a:rPr lang="en-US" altLang="ko-KR" sz="1400" dirty="0" smtClean="0"/>
              <a:t>)")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43788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구조체와 클래스의 차이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96752"/>
            <a:ext cx="6468689" cy="56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188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식별 연산자 </a:t>
            </a:r>
            <a:r>
              <a:rPr lang="en-US" altLang="ko-KR" dirty="0" smtClean="0"/>
              <a:t>(===, !==)</a:t>
            </a:r>
          </a:p>
          <a:p>
            <a:pPr lvl="1"/>
            <a:r>
              <a:rPr lang="ko-KR" altLang="en-US" dirty="0" smtClean="0"/>
              <a:t>클래스의 인스턴스가 같은 </a:t>
            </a:r>
            <a:r>
              <a:rPr lang="ko-KR" altLang="en-US" dirty="0" err="1" smtClean="0"/>
              <a:t>참조값을</a:t>
            </a:r>
            <a:r>
              <a:rPr lang="ko-KR" altLang="en-US" dirty="0" smtClean="0"/>
              <a:t> 갖는지</a:t>
            </a:r>
            <a:r>
              <a:rPr lang="en-US" altLang="ko-KR" dirty="0"/>
              <a:t> </a:t>
            </a:r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165656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3"/>
                </a:solidFill>
              </a:rPr>
              <a:t>bob</a:t>
            </a:r>
            <a:r>
              <a:rPr lang="en-US" altLang="ko-KR" dirty="0" smtClean="0"/>
              <a:t>: Person = Person()</a:t>
            </a:r>
          </a:p>
          <a:p>
            <a:r>
              <a:rPr lang="en-US" altLang="ko-KR" dirty="0" smtClean="0"/>
              <a:t>let </a:t>
            </a:r>
            <a:r>
              <a:rPr lang="en-US" altLang="ko-KR" dirty="0" smtClean="0">
                <a:solidFill>
                  <a:schemeClr val="accent3"/>
                </a:solidFill>
              </a:rPr>
              <a:t>friend</a:t>
            </a:r>
            <a:r>
              <a:rPr lang="en-US" altLang="ko-KR" dirty="0" smtClean="0"/>
              <a:t>: Person = bob</a:t>
            </a:r>
          </a:p>
          <a:p>
            <a:r>
              <a:rPr lang="en-US" altLang="ko-KR" dirty="0" smtClean="0"/>
              <a:t>let </a:t>
            </a:r>
            <a:r>
              <a:rPr lang="en-US" altLang="ko-KR" dirty="0" err="1" smtClean="0">
                <a:solidFill>
                  <a:schemeClr val="accent3"/>
                </a:solidFill>
              </a:rPr>
              <a:t>anotherFriend</a:t>
            </a:r>
            <a:r>
              <a:rPr lang="en-US" altLang="ko-KR" dirty="0" smtClean="0"/>
              <a:t>: Person = Person()</a:t>
            </a:r>
          </a:p>
          <a:p>
            <a:endParaRPr lang="en-US" altLang="ko-KR" dirty="0"/>
          </a:p>
          <a:p>
            <a:r>
              <a:rPr lang="en-US" altLang="ko-KR" dirty="0" smtClean="0"/>
              <a:t>print(bob === friend)	// true</a:t>
            </a:r>
          </a:p>
          <a:p>
            <a:r>
              <a:rPr lang="en-US" altLang="ko-KR" dirty="0" smtClean="0"/>
              <a:t>print(bob === </a:t>
            </a:r>
            <a:r>
              <a:rPr lang="en-US" altLang="ko-KR" dirty="0" err="1" smtClean="0"/>
              <a:t>anotherFirend</a:t>
            </a:r>
            <a:r>
              <a:rPr lang="en-US" altLang="ko-KR" dirty="0" smtClean="0"/>
              <a:t>)	// false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255070"/>
            <a:ext cx="8734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372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975" y="2937138"/>
            <a:ext cx="7116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13</a:t>
            </a:r>
            <a:r>
              <a:rPr lang="ko-KR" altLang="en-US" sz="4000" dirty="0" smtClean="0">
                <a:latin typeface="+mn-ea"/>
              </a:rPr>
              <a:t>장 인스턴스의 생성 및 소멸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6525344"/>
            <a:ext cx="2008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New book: chapter 09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0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r>
              <a:rPr lang="en-US" altLang="ko-KR" dirty="0"/>
              <a:t>initializer</a:t>
            </a:r>
            <a:r>
              <a:rPr lang="ko-KR" altLang="en-US" dirty="0"/>
              <a:t>는 반환 값이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의 </a:t>
            </a:r>
            <a:r>
              <a:rPr lang="en-US" altLang="ko-KR" dirty="0"/>
              <a:t>property </a:t>
            </a:r>
            <a:r>
              <a:rPr lang="ko-KR" altLang="en-US" dirty="0"/>
              <a:t>초기값을 </a:t>
            </a:r>
            <a:r>
              <a:rPr lang="ko-KR" altLang="en-US" dirty="0" smtClean="0"/>
              <a:t>설정하는 역할</a:t>
            </a:r>
            <a:endParaRPr lang="en-US" altLang="ko-KR" dirty="0" smtClean="0"/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키워드를 사용한 </a:t>
            </a:r>
            <a:r>
              <a:rPr lang="en-US" altLang="ko-KR" dirty="0" err="1"/>
              <a:t>init</a:t>
            </a:r>
            <a:r>
              <a:rPr lang="en-US" altLang="ko-KR" dirty="0"/>
              <a:t>() method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4392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class</a:t>
            </a:r>
            <a:r>
              <a:rPr lang="en-US" altLang="ko-KR" dirty="0"/>
              <a:t> </a:t>
            </a:r>
            <a:r>
              <a:rPr lang="en-US" altLang="ko-KR" dirty="0" err="1"/>
              <a:t>SomeClass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/>
              <a:t>SomeStruct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accent2"/>
                </a:solidFill>
              </a:rPr>
              <a:t>enum</a:t>
            </a:r>
            <a:r>
              <a:rPr lang="en-US" altLang="ko-KR" dirty="0" smtClean="0"/>
              <a:t> </a:t>
            </a:r>
            <a:r>
              <a:rPr lang="en-US" altLang="ko-KR" dirty="0" err="1"/>
              <a:t>SomeEnum</a:t>
            </a:r>
            <a:r>
              <a:rPr lang="en-US" altLang="ko-KR" dirty="0"/>
              <a:t> {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someCase1</a:t>
            </a:r>
          </a:p>
          <a:p>
            <a:r>
              <a:rPr lang="en-US" altLang="ko-KR" dirty="0" smtClean="0"/>
              <a:t>      case </a:t>
            </a:r>
            <a:r>
              <a:rPr lang="en-US" altLang="ko-KR" dirty="0"/>
              <a:t>someCase2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 smtClean="0"/>
              <a:t>각 </a:t>
            </a:r>
            <a:r>
              <a:rPr lang="ko-KR" altLang="en-US" dirty="0">
                <a:solidFill>
                  <a:schemeClr val="accent3"/>
                </a:solidFill>
              </a:rPr>
              <a:t>케이스 중 하나를 반드시 </a:t>
            </a:r>
            <a:r>
              <a:rPr lang="ko-KR" altLang="en-US" dirty="0"/>
              <a:t>할당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self </a:t>
            </a:r>
            <a:r>
              <a:rPr lang="en-US" altLang="ko-KR" dirty="0"/>
              <a:t>= .someCase1</a:t>
            </a:r>
          </a:p>
          <a:p>
            <a:r>
              <a:rPr lang="en-US" altLang="ko-KR" dirty="0" smtClean="0"/>
              <a:t>            // </a:t>
            </a:r>
            <a:r>
              <a:rPr lang="ko-KR" altLang="en-US" dirty="0"/>
              <a:t>초기화 시 필요한 코드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생성 </a:t>
            </a:r>
            <a:r>
              <a:rPr lang="en-US" altLang="ko-KR" dirty="0" smtClean="0"/>
              <a:t>– initializer</a:t>
            </a:r>
          </a:p>
          <a:p>
            <a:pPr lvl="1"/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204864"/>
            <a:ext cx="86772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7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property </a:t>
            </a:r>
            <a:r>
              <a:rPr lang="ko-KR" altLang="en-US" dirty="0"/>
              <a:t>기본값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클래스의 모든 </a:t>
            </a:r>
            <a:r>
              <a:rPr lang="en-US" altLang="ko-KR" dirty="0"/>
              <a:t>property</a:t>
            </a:r>
            <a:r>
              <a:rPr lang="ko-KR" altLang="en-US" dirty="0"/>
              <a:t>는 생성 시점에 초기값 할당 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/>
              <a:t>optional </a:t>
            </a:r>
            <a:r>
              <a:rPr lang="ko-KR" altLang="en-US" dirty="0"/>
              <a:t>제외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정의 할 때 기본값을 </a:t>
            </a:r>
            <a:r>
              <a:rPr lang="ko-KR" altLang="en-US" dirty="0" smtClean="0"/>
              <a:t>할당하면 </a:t>
            </a:r>
            <a:r>
              <a:rPr lang="ko-KR" altLang="en-US" dirty="0"/>
              <a:t>초기값 할당이 필요 없음</a:t>
            </a:r>
            <a:endParaRPr lang="en-US" altLang="ko-KR" dirty="0" smtClean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Area1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 </a:t>
            </a:r>
            <a:r>
              <a:rPr lang="en-US" altLang="ko-KR" dirty="0">
                <a:solidFill>
                  <a:schemeClr val="accent2"/>
                </a:solidFill>
              </a:rPr>
              <a:t>= 0.0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room1: Area1 = Area1()</a:t>
            </a:r>
          </a:p>
          <a:p>
            <a:r>
              <a:rPr lang="en-US" altLang="ko-KR" dirty="0"/>
              <a:t>print(room1.squarMeter)	// 0.0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349" y="3429000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struct</a:t>
            </a:r>
            <a:r>
              <a:rPr lang="en-US" altLang="ko-KR" dirty="0"/>
              <a:t> Area2 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squarMeter</a:t>
            </a:r>
            <a:r>
              <a:rPr lang="en-US" altLang="ko-KR" dirty="0"/>
              <a:t>: Double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/>
              <a:t>() {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squarMeter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= 0.0 </a:t>
            </a:r>
            <a:r>
              <a:rPr lang="en-US" altLang="ko-KR" dirty="0">
                <a:solidFill>
                  <a:schemeClr val="accent6"/>
                </a:solidFill>
              </a:rPr>
              <a:t>// </a:t>
            </a:r>
            <a:r>
              <a:rPr lang="ko-KR" altLang="en-US" dirty="0">
                <a:solidFill>
                  <a:schemeClr val="accent6"/>
                </a:solidFill>
              </a:rPr>
              <a:t>초기값 할당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room2: Area2 = Area2()</a:t>
            </a:r>
          </a:p>
          <a:p>
            <a:r>
              <a:rPr lang="en-US" altLang="ko-KR" dirty="0"/>
              <a:t>print(room2.squarMeter)	//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4986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 smtClean="0"/>
          </a:p>
          <a:p>
            <a:pPr lvl="1"/>
            <a:r>
              <a:rPr lang="ko-KR" altLang="en-US" dirty="0"/>
              <a:t>사용자 정의 </a:t>
            </a:r>
            <a:r>
              <a:rPr lang="en-US" altLang="ko-KR" dirty="0"/>
              <a:t>initializer</a:t>
            </a:r>
            <a:r>
              <a:rPr lang="ko-KR" altLang="en-US" dirty="0"/>
              <a:t>를 </a:t>
            </a:r>
            <a:r>
              <a:rPr lang="ko-KR" altLang="en-US" dirty="0" smtClean="0"/>
              <a:t>정의할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는 사용 불가</a:t>
            </a:r>
            <a:r>
              <a:rPr lang="en-US" altLang="ko-KR" dirty="0"/>
              <a:t>. </a:t>
            </a:r>
            <a:r>
              <a:rPr lang="ko-KR" altLang="en-US" dirty="0"/>
              <a:t>따로 구현해야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88840"/>
            <a:ext cx="410445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struct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AreaStruct</a:t>
            </a:r>
            <a:r>
              <a:rPr lang="en-US" altLang="ko-KR" sz="1500" dirty="0"/>
              <a:t> {</a:t>
            </a:r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squarMeter</a:t>
            </a:r>
            <a:r>
              <a:rPr lang="en-US" altLang="ko-KR" sz="1500" dirty="0" smtClean="0"/>
              <a:t>: Double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 * 3.3058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fromSquareMether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: Double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self.squarMeter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squarMeter</a:t>
            </a:r>
            <a:endParaRPr lang="en-US" altLang="ko-KR" sz="1500" dirty="0" smtClean="0"/>
          </a:p>
          <a:p>
            <a:r>
              <a:rPr lang="en-US" altLang="ko-KR" sz="1500" dirty="0" smtClean="0"/>
              <a:t>      }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 smtClean="0"/>
              <a:t>      </a:t>
            </a:r>
            <a:r>
              <a:rPr lang="en-US" altLang="ko-KR" sz="1500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(_ value: Double) {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err="1"/>
              <a:t>squarMeter</a:t>
            </a:r>
            <a:r>
              <a:rPr lang="en-US" altLang="ko-KR" sz="1500" dirty="0"/>
              <a:t> = value</a:t>
            </a:r>
          </a:p>
          <a:p>
            <a:r>
              <a:rPr lang="en-US" altLang="ko-KR" sz="1500" dirty="0" smtClean="0"/>
              <a:t>      }</a:t>
            </a:r>
            <a:endParaRPr lang="en-US" altLang="ko-KR" sz="1500" dirty="0"/>
          </a:p>
          <a:p>
            <a:r>
              <a:rPr lang="en-US" altLang="ko-KR" sz="15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373" y="1988840"/>
            <a:ext cx="41044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roomOne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fromPy</a:t>
            </a:r>
            <a:r>
              <a:rPr lang="en-US" altLang="ko-KR" sz="1400" dirty="0">
                <a:solidFill>
                  <a:schemeClr val="accent3"/>
                </a:solidFill>
              </a:rPr>
              <a:t>: 15.0)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roomOne.squarMeter</a:t>
            </a:r>
            <a:r>
              <a:rPr lang="en-US" altLang="ko-KR" sz="1400" dirty="0"/>
              <a:t>) // 15.0 * 3.3058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roomTwo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</a:t>
            </a:r>
            <a:r>
              <a:rPr lang="en-US" altLang="ko-KR" sz="1400" dirty="0" err="1">
                <a:solidFill>
                  <a:schemeClr val="accent3"/>
                </a:solidFill>
              </a:rPr>
              <a:t>fromSquareMether</a:t>
            </a:r>
            <a:r>
              <a:rPr lang="en-US" altLang="ko-KR" sz="1400" dirty="0">
                <a:solidFill>
                  <a:schemeClr val="accent3"/>
                </a:solidFill>
              </a:rPr>
              <a:t>: 33.06)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roomTwo.squarMeter</a:t>
            </a:r>
            <a:r>
              <a:rPr lang="en-US" altLang="ko-KR" sz="1400" dirty="0"/>
              <a:t>) // </a:t>
            </a:r>
            <a:r>
              <a:rPr lang="en-US" altLang="ko-KR" sz="1400" dirty="0" err="1"/>
              <a:t>fromSquareMether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roomThree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(value: 45.0)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roomThree.squarMeter</a:t>
            </a:r>
            <a:r>
              <a:rPr lang="en-US" altLang="ko-KR" sz="1400" dirty="0"/>
              <a:t>) // value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roomFour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AreaStruct</a:t>
            </a:r>
            <a:r>
              <a:rPr lang="en-US" altLang="ko-KR" sz="1400" dirty="0"/>
              <a:t> = </a:t>
            </a:r>
            <a:r>
              <a:rPr lang="en-US" altLang="ko-KR" sz="1400" dirty="0" err="1">
                <a:solidFill>
                  <a:schemeClr val="accent3"/>
                </a:solidFill>
              </a:rPr>
              <a:t>AreaStruct</a:t>
            </a:r>
            <a:r>
              <a:rPr lang="en-US" altLang="ko-KR" sz="1400" dirty="0">
                <a:solidFill>
                  <a:schemeClr val="accent3"/>
                </a:solidFill>
              </a:rPr>
              <a:t>(39.0)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roomFour.squarMeter</a:t>
            </a:r>
            <a:r>
              <a:rPr lang="en-US" altLang="ko-KR" sz="1400" dirty="0"/>
              <a:t>) // 39.0</a:t>
            </a:r>
          </a:p>
        </p:txBody>
      </p:sp>
    </p:spTree>
    <p:extLst>
      <p:ext uri="{BB962C8B-B14F-4D97-AF65-F5344CB8AC3E}">
        <p14:creationId xmlns:p14="http://schemas.microsoft.com/office/powerpoint/2010/main" val="2606720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initializer</a:t>
            </a:r>
            <a:r>
              <a:rPr lang="ko-KR" altLang="en-US" dirty="0"/>
              <a:t>의 매개변수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10340" r="34586" b="712"/>
          <a:stretch/>
        </p:blipFill>
        <p:spPr>
          <a:xfrm>
            <a:off x="1259632" y="1248601"/>
            <a:ext cx="5688632" cy="55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41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optional property </a:t>
            </a:r>
            <a:r>
              <a:rPr lang="en-US" altLang="ko-KR" dirty="0" smtClean="0"/>
              <a:t>type</a:t>
            </a:r>
          </a:p>
          <a:p>
            <a:pPr lvl="1"/>
            <a:r>
              <a:rPr lang="ko-KR" altLang="en-US" dirty="0"/>
              <a:t>값을 꼭 가지지 않아도 되는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ko-KR" altLang="en-US" dirty="0"/>
              <a:t>초기화 할 때 </a:t>
            </a:r>
            <a:r>
              <a:rPr lang="en-US" altLang="ko-KR" dirty="0"/>
              <a:t>property</a:t>
            </a:r>
            <a:r>
              <a:rPr lang="ko-KR" altLang="en-US" dirty="0"/>
              <a:t>의 값 지정이 어려운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/>
            <a:r>
              <a:rPr lang="en-US" altLang="ko-KR" dirty="0"/>
              <a:t>optional</a:t>
            </a:r>
            <a:r>
              <a:rPr lang="ko-KR" altLang="en-US" dirty="0"/>
              <a:t>로 선언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값을 할당하지 않으면 자동적으로 </a:t>
            </a:r>
            <a:r>
              <a:rPr lang="en-US" altLang="ko-KR" dirty="0"/>
              <a:t>nil</a:t>
            </a:r>
            <a:r>
              <a:rPr lang="ko-KR" altLang="en-US" dirty="0"/>
              <a:t>이 할당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423323" y="2576512"/>
            <a:ext cx="41567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Person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name: String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age: </a:t>
            </a:r>
            <a:r>
              <a:rPr lang="en-US" altLang="ko-KR" sz="1600" dirty="0" err="1">
                <a:solidFill>
                  <a:schemeClr val="accent2"/>
                </a:solidFill>
              </a:rPr>
              <a:t>Int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(name: String) {</a:t>
            </a:r>
          </a:p>
          <a:p>
            <a:r>
              <a:rPr lang="en-US" altLang="ko-KR" sz="1600" dirty="0"/>
              <a:t>	self.name = name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let </a:t>
            </a:r>
            <a:r>
              <a:rPr lang="en-US" altLang="ko-KR" sz="1600" dirty="0" err="1"/>
              <a:t>myInfo</a:t>
            </a:r>
            <a:r>
              <a:rPr lang="en-US" altLang="ko-KR" sz="1600" dirty="0"/>
              <a:t>: Person = Person(name: "Kyoungho")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print(myInfo.name)	// Kyoungho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nil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myInfo.age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= 30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chemeClr val="accent3"/>
                </a:solidFill>
              </a:rPr>
              <a:t>print(</a:t>
            </a:r>
            <a:r>
              <a:rPr lang="en-US" altLang="ko-KR" sz="1600" dirty="0" err="1">
                <a:solidFill>
                  <a:schemeClr val="accent3"/>
                </a:solidFill>
              </a:rPr>
              <a:t>myInfo.age</a:t>
            </a:r>
            <a:r>
              <a:rPr lang="en-US" altLang="ko-KR" sz="1600" dirty="0">
                <a:solidFill>
                  <a:schemeClr val="accent3"/>
                </a:solidFill>
              </a:rPr>
              <a:t>)	// optional(30)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pPr lvl="1"/>
            <a:r>
              <a:rPr lang="en-US" altLang="ko-KR" dirty="0" smtClean="0"/>
              <a:t>Property </a:t>
            </a:r>
            <a:r>
              <a:rPr lang="ko-KR" altLang="en-US" dirty="0" smtClean="0"/>
              <a:t>값의 변화를 주고 싶지 않을 때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/>
              <a:t>상수 </a:t>
            </a:r>
            <a:r>
              <a:rPr lang="en-US" altLang="ko-KR" dirty="0"/>
              <a:t>property</a:t>
            </a:r>
            <a:r>
              <a:rPr lang="ko-KR" altLang="en-US" dirty="0"/>
              <a:t>는 </a:t>
            </a:r>
            <a:r>
              <a:rPr lang="en-US" altLang="ko-KR" dirty="0"/>
              <a:t>instance </a:t>
            </a:r>
            <a:r>
              <a:rPr lang="ko-KR" altLang="en-US" dirty="0"/>
              <a:t>초기화 과정에서만 값을 할당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2006" y="2233895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>
                <a:solidFill>
                  <a:schemeClr val="accent2"/>
                </a:solidFill>
              </a:rPr>
              <a:t>      let </a:t>
            </a:r>
            <a:r>
              <a:rPr lang="en-US" altLang="ko-KR" dirty="0"/>
              <a:t>name: String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age: </a:t>
            </a:r>
            <a:r>
              <a:rPr lang="en-US" altLang="ko-KR" dirty="0" err="1"/>
              <a:t>Int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(name</a:t>
            </a:r>
            <a:r>
              <a:rPr lang="en-US" altLang="ko-KR" dirty="0"/>
              <a:t>: String) {</a:t>
            </a:r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let </a:t>
            </a:r>
            <a:r>
              <a:rPr lang="en-US" altLang="ko-KR" dirty="0" err="1"/>
              <a:t>myInfo</a:t>
            </a:r>
            <a:r>
              <a:rPr lang="en-US" altLang="ko-KR" dirty="0"/>
              <a:t>: Person = </a:t>
            </a:r>
            <a:r>
              <a:rPr lang="en-US" altLang="ko-KR" dirty="0" smtClean="0">
                <a:solidFill>
                  <a:schemeClr val="accent6"/>
                </a:solidFill>
              </a:rPr>
              <a:t>Person(name</a:t>
            </a:r>
            <a:r>
              <a:rPr lang="en-US" altLang="ko-KR" dirty="0">
                <a:solidFill>
                  <a:schemeClr val="accent6"/>
                </a:solidFill>
              </a:rPr>
              <a:t>: "</a:t>
            </a:r>
            <a:r>
              <a:rPr lang="en-US" altLang="ko-KR" dirty="0" smtClean="0">
                <a:solidFill>
                  <a:schemeClr val="accent6"/>
                </a:solidFill>
              </a:rPr>
              <a:t>Kyoungho")</a:t>
            </a:r>
            <a:endParaRPr lang="en-US" altLang="ko-KR" dirty="0">
              <a:solidFill>
                <a:schemeClr val="accent6"/>
              </a:solidFill>
            </a:endParaRPr>
          </a:p>
          <a:p>
            <a:r>
              <a:rPr lang="en-US" altLang="ko-KR" dirty="0"/>
              <a:t>myInfo.name = "Eric"	</a:t>
            </a:r>
            <a:r>
              <a:rPr lang="en-US" altLang="ko-KR" dirty="0">
                <a:solidFill>
                  <a:schemeClr val="accent2"/>
                </a:solidFill>
              </a:rPr>
              <a:t>// Error!!!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58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상수 </a:t>
            </a:r>
            <a:r>
              <a:rPr lang="en-US" altLang="ko-KR" dirty="0" smtClean="0"/>
              <a:t>property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54" y="1556792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71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en-US" altLang="ko-KR" dirty="0"/>
              <a:t>initializer</a:t>
            </a:r>
            <a:r>
              <a:rPr lang="ko-KR" altLang="en-US" dirty="0"/>
              <a:t>와 </a:t>
            </a:r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 smtClean="0"/>
              <a:t>initializer</a:t>
            </a:r>
          </a:p>
          <a:p>
            <a:pPr lvl="1"/>
            <a:r>
              <a:rPr lang="ko-KR" altLang="en-US" dirty="0"/>
              <a:t>기본 </a:t>
            </a:r>
            <a:r>
              <a:rPr lang="en-US" altLang="ko-KR" dirty="0" smtClean="0"/>
              <a:t>initializer</a:t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en-US" altLang="ko-KR" dirty="0"/>
              <a:t>property</a:t>
            </a:r>
            <a:r>
              <a:rPr lang="ko-KR" altLang="en-US" dirty="0"/>
              <a:t>의 기본값이 모두 지정 </a:t>
            </a:r>
            <a:r>
              <a:rPr lang="en-US" altLang="ko-KR" dirty="0"/>
              <a:t>&amp;&amp; </a:t>
            </a:r>
            <a:r>
              <a:rPr lang="ko-KR" altLang="en-US" dirty="0"/>
              <a:t>사용자 정의 </a:t>
            </a:r>
            <a:r>
              <a:rPr lang="en-US" altLang="ko-KR" dirty="0" err="1"/>
              <a:t>initalizer</a:t>
            </a:r>
            <a:r>
              <a:rPr lang="en-US" altLang="ko-KR" dirty="0"/>
              <a:t> </a:t>
            </a:r>
            <a:r>
              <a:rPr lang="ko-KR" altLang="en-US" dirty="0"/>
              <a:t>정의되지 않음</a:t>
            </a:r>
            <a:endParaRPr lang="en-US" altLang="ko-KR" dirty="0" smtClean="0"/>
          </a:p>
          <a:p>
            <a:pPr lvl="1"/>
            <a:r>
              <a:rPr lang="ko-KR" altLang="en-US" dirty="0" err="1"/>
              <a:t>멤버와이즈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ko-KR" altLang="en-US" dirty="0"/>
              <a:t>구조체 </a:t>
            </a:r>
            <a:r>
              <a:rPr lang="en-US" altLang="ko-KR" dirty="0"/>
              <a:t>only)</a:t>
            </a:r>
            <a:br>
              <a:rPr lang="en-US" altLang="ko-KR" dirty="0"/>
            </a:br>
            <a:r>
              <a:rPr lang="en-US" altLang="ko-KR" dirty="0"/>
              <a:t>: property</a:t>
            </a:r>
            <a:r>
              <a:rPr lang="ko-KR" altLang="en-US" dirty="0"/>
              <a:t>의 이름으로 매개변수를 가지는 </a:t>
            </a:r>
            <a:r>
              <a:rPr lang="en-US" altLang="ko-KR" dirty="0"/>
              <a:t>initializer</a:t>
            </a:r>
            <a:r>
              <a:rPr lang="ko-KR" altLang="en-US" dirty="0"/>
              <a:t>를 제공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549803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struct Point {</a:t>
            </a:r>
          </a:p>
          <a:p>
            <a:r>
              <a:rPr lang="fr-FR" altLang="ko-KR" dirty="0"/>
              <a:t>	var x: Double</a:t>
            </a:r>
          </a:p>
          <a:p>
            <a:r>
              <a:rPr lang="fr-FR" altLang="ko-KR" dirty="0"/>
              <a:t>	var y: Double</a:t>
            </a:r>
          </a:p>
          <a:p>
            <a:r>
              <a:rPr lang="fr-FR" altLang="ko-KR" dirty="0"/>
              <a:t>}</a:t>
            </a:r>
          </a:p>
          <a:p>
            <a:endParaRPr lang="fr-FR" altLang="ko-KR" dirty="0"/>
          </a:p>
          <a:p>
            <a:r>
              <a:rPr lang="fr-FR" altLang="ko-KR" dirty="0"/>
              <a:t>let point: Point = </a:t>
            </a:r>
            <a:r>
              <a:rPr lang="fr-FR" altLang="ko-KR" dirty="0">
                <a:solidFill>
                  <a:schemeClr val="accent2"/>
                </a:solidFill>
              </a:rPr>
              <a:t>Point(x: 0.0, y: 0.0</a:t>
            </a:r>
            <a:r>
              <a:rPr lang="fr-FR" altLang="ko-KR" dirty="0" smtClean="0">
                <a:solidFill>
                  <a:schemeClr val="accent2"/>
                </a:solidFill>
              </a:rPr>
              <a:t>)  </a:t>
            </a:r>
            <a:r>
              <a:rPr lang="fr-FR" altLang="ko-KR" dirty="0" smtClean="0">
                <a:solidFill>
                  <a:schemeClr val="accent6"/>
                </a:solidFill>
              </a:rPr>
              <a:t>// </a:t>
            </a:r>
            <a:r>
              <a:rPr lang="ko-KR" altLang="en-US" dirty="0" err="1" smtClean="0">
                <a:solidFill>
                  <a:schemeClr val="accent6"/>
                </a:solidFill>
              </a:rPr>
              <a:t>멤버와이즈</a:t>
            </a:r>
            <a:r>
              <a:rPr lang="ko-KR" altLang="en-US" dirty="0" smtClean="0">
                <a:solidFill>
                  <a:schemeClr val="accent6"/>
                </a:solidFill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initializer</a:t>
            </a:r>
            <a:endParaRPr lang="fr-FR" altLang="ko-KR" dirty="0">
              <a:solidFill>
                <a:schemeClr val="accent6"/>
              </a:solidFill>
            </a:endParaRPr>
          </a:p>
          <a:p>
            <a:r>
              <a:rPr lang="fr-FR" altLang="ko-KR" dirty="0"/>
              <a:t>print("(\(point.x), \(point.y))")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8984" r="20461"/>
          <a:stretch/>
        </p:blipFill>
        <p:spPr>
          <a:xfrm>
            <a:off x="3825602" y="4319188"/>
            <a:ext cx="5318398" cy="25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위임</a:t>
            </a:r>
            <a:endParaRPr lang="en-US" altLang="ko-KR" dirty="0" smtClean="0"/>
          </a:p>
          <a:p>
            <a:pPr lvl="1"/>
            <a:r>
              <a:rPr lang="ko-KR" altLang="en-US" dirty="0"/>
              <a:t>구조체와 </a:t>
            </a:r>
            <a:r>
              <a:rPr lang="ko-KR" altLang="en-US" dirty="0" err="1"/>
              <a:t>열거형은</a:t>
            </a:r>
            <a:r>
              <a:rPr lang="ko-KR" altLang="en-US" dirty="0"/>
              <a:t> 다른 </a:t>
            </a:r>
            <a:r>
              <a:rPr lang="en-US" altLang="ko-KR" dirty="0"/>
              <a:t>initializer</a:t>
            </a:r>
            <a:r>
              <a:rPr lang="ko-KR" altLang="en-US" dirty="0"/>
              <a:t>에게 초기화를 위임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self.init</a:t>
            </a:r>
            <a:r>
              <a:rPr lang="en-US" altLang="ko-KR" dirty="0"/>
              <a:t>(...) </a:t>
            </a:r>
            <a:r>
              <a:rPr lang="ko-KR" altLang="en-US" dirty="0"/>
              <a:t>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initializer</a:t>
            </a:r>
            <a:r>
              <a:rPr lang="ko-KR" altLang="en-US" dirty="0"/>
              <a:t>를 정의해야 한다</a:t>
            </a:r>
            <a:r>
              <a:rPr lang="en-US" altLang="ko-KR" dirty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4608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enum</a:t>
            </a:r>
            <a:r>
              <a:rPr lang="en-US" altLang="ko-KR" sz="1200" dirty="0"/>
              <a:t> Student {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elementary, middle, high</a:t>
            </a:r>
          </a:p>
          <a:p>
            <a:r>
              <a:rPr lang="en-US" altLang="ko-KR" sz="1200" dirty="0" smtClean="0"/>
              <a:t>      case </a:t>
            </a:r>
            <a:r>
              <a:rPr lang="en-US" altLang="ko-KR" sz="1200" dirty="0"/>
              <a:t>none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init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self = .none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6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en-US" altLang="ko-KR" sz="1200" dirty="0" err="1">
                <a:solidFill>
                  <a:schemeClr val="accent6"/>
                </a:solidFill>
              </a:rPr>
              <a:t>koreanAge</a:t>
            </a:r>
            <a:r>
              <a:rPr lang="en-US" altLang="ko-KR" sz="1200" dirty="0">
                <a:solidFill>
                  <a:schemeClr val="accent6"/>
                </a:solidFill>
              </a:rPr>
              <a:t>: </a:t>
            </a:r>
            <a:r>
              <a:rPr lang="en-US" altLang="ko-KR" sz="1200" dirty="0" err="1">
                <a:solidFill>
                  <a:schemeClr val="accent6"/>
                </a:solidFill>
              </a:rPr>
              <a:t>Int</a:t>
            </a:r>
            <a:r>
              <a:rPr lang="en-US" altLang="ko-KR" sz="1200" dirty="0">
                <a:solidFill>
                  <a:schemeClr val="accent6"/>
                </a:solidFill>
              </a:rPr>
              <a:t>) {</a:t>
            </a:r>
          </a:p>
          <a:p>
            <a:r>
              <a:rPr lang="en-US" altLang="ko-KR" sz="1200" dirty="0"/>
              <a:t>	switch 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	case 8...13:</a:t>
            </a:r>
          </a:p>
          <a:p>
            <a:r>
              <a:rPr lang="en-US" altLang="ko-KR" sz="1200" dirty="0" smtClean="0"/>
              <a:t>	      self </a:t>
            </a:r>
            <a:r>
              <a:rPr lang="en-US" altLang="ko-KR" sz="1200" dirty="0"/>
              <a:t>= .elementary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14...16: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.middle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case </a:t>
            </a:r>
            <a:r>
              <a:rPr lang="en-US" altLang="ko-KR" sz="1200" dirty="0"/>
              <a:t>17...19: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.high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default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 self </a:t>
            </a:r>
            <a:r>
              <a:rPr lang="en-US" altLang="ko-KR" sz="1200" dirty="0"/>
              <a:t>= .none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  <a:endParaRPr lang="en-US" altLang="ko-KR" sz="1200" dirty="0"/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>
                <a:solidFill>
                  <a:schemeClr val="accent3"/>
                </a:solidFill>
              </a:rPr>
              <a:t>init</a:t>
            </a:r>
            <a:r>
              <a:rPr lang="en-US" altLang="ko-KR" sz="1200" dirty="0" smtClean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</a:t>
            </a:r>
            <a:r>
              <a:rPr lang="en-US" altLang="ko-KR" sz="1200" dirty="0" err="1">
                <a:solidFill>
                  <a:schemeClr val="accent3"/>
                </a:solidFill>
              </a:rPr>
              <a:t>Int</a:t>
            </a:r>
            <a:r>
              <a:rPr lang="en-US" altLang="ko-KR" sz="1200" dirty="0">
                <a:solidFill>
                  <a:schemeClr val="accent3"/>
                </a:solidFill>
              </a:rPr>
              <a:t>) 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chemeClr val="accent2"/>
                </a:solidFill>
              </a:rPr>
              <a:t>self.init</a:t>
            </a:r>
            <a:r>
              <a:rPr lang="en-US" altLang="ko-KR" sz="1200" dirty="0">
                <a:solidFill>
                  <a:schemeClr val="accent2"/>
                </a:solidFill>
              </a:rPr>
              <a:t>(</a:t>
            </a:r>
            <a:r>
              <a:rPr lang="en-US" altLang="ko-KR" sz="1200" dirty="0" err="1">
                <a:solidFill>
                  <a:schemeClr val="accent2"/>
                </a:solidFill>
              </a:rPr>
              <a:t>koreanAge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en-US" altLang="ko-KR" sz="1200" dirty="0" err="1">
                <a:solidFill>
                  <a:schemeClr val="accent2"/>
                </a:solidFill>
              </a:rPr>
              <a:t>currentYear</a:t>
            </a:r>
            <a:r>
              <a:rPr lang="en-US" altLang="ko-KR" sz="1200" dirty="0">
                <a:solidFill>
                  <a:schemeClr val="accent2"/>
                </a:solidFill>
              </a:rPr>
              <a:t> - </a:t>
            </a:r>
            <a:r>
              <a:rPr lang="en-US" altLang="ko-KR" sz="1200" dirty="0" err="1">
                <a:solidFill>
                  <a:schemeClr val="accent2"/>
                </a:solidFill>
              </a:rPr>
              <a:t>bornAt</a:t>
            </a:r>
            <a:r>
              <a:rPr lang="en-US" altLang="ko-KR" sz="1200" dirty="0">
                <a:solidFill>
                  <a:schemeClr val="accent2"/>
                </a:solidFill>
              </a:rPr>
              <a:t> + 1)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2040" y="356401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var</a:t>
            </a:r>
            <a:r>
              <a:rPr lang="en-US" altLang="ko-KR" sz="1200" dirty="0"/>
              <a:t> student: Student = Student(</a:t>
            </a:r>
            <a:r>
              <a:rPr lang="en-US" altLang="ko-KR" sz="1200" dirty="0" err="1"/>
              <a:t>koreanAge</a:t>
            </a:r>
            <a:r>
              <a:rPr lang="en-US" altLang="ko-KR" sz="1200" dirty="0"/>
              <a:t>: 10)</a:t>
            </a:r>
          </a:p>
          <a:p>
            <a:r>
              <a:rPr lang="en-US" altLang="ko-KR" sz="1200" dirty="0"/>
              <a:t>print(student)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student = </a:t>
            </a:r>
            <a:r>
              <a:rPr lang="en-US" altLang="ko-KR" sz="1200" dirty="0">
                <a:solidFill>
                  <a:schemeClr val="accent3"/>
                </a:solidFill>
              </a:rPr>
              <a:t>Student(</a:t>
            </a:r>
            <a:r>
              <a:rPr lang="en-US" altLang="ko-KR" sz="1200" dirty="0" err="1">
                <a:solidFill>
                  <a:schemeClr val="accent3"/>
                </a:solidFill>
              </a:rPr>
              <a:t>bornAt</a:t>
            </a:r>
            <a:r>
              <a:rPr lang="en-US" altLang="ko-KR" sz="1200" dirty="0">
                <a:solidFill>
                  <a:schemeClr val="accent3"/>
                </a:solidFill>
              </a:rPr>
              <a:t>: 2000, </a:t>
            </a:r>
            <a:r>
              <a:rPr lang="en-US" altLang="ko-KR" sz="1200" dirty="0" err="1">
                <a:solidFill>
                  <a:schemeClr val="accent3"/>
                </a:solidFill>
              </a:rPr>
              <a:t>currentYear</a:t>
            </a:r>
            <a:r>
              <a:rPr lang="en-US" altLang="ko-KR" sz="1200" dirty="0">
                <a:solidFill>
                  <a:schemeClr val="accent3"/>
                </a:solidFill>
              </a:rPr>
              <a:t>: 2017)</a:t>
            </a:r>
          </a:p>
          <a:p>
            <a:r>
              <a:rPr lang="en-US" altLang="ko-KR" sz="1200" dirty="0"/>
              <a:t>print(student)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683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초기화 </a:t>
            </a:r>
            <a:r>
              <a:rPr lang="ko-KR" altLang="en-US" dirty="0" smtClean="0"/>
              <a:t>위임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9889"/>
          <a:stretch/>
        </p:blipFill>
        <p:spPr>
          <a:xfrm>
            <a:off x="1403648" y="1340768"/>
            <a:ext cx="6239644" cy="5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72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r>
              <a:rPr lang="en-US" altLang="ko-KR" dirty="0"/>
              <a:t>instance</a:t>
            </a:r>
            <a:r>
              <a:rPr lang="ko-KR" altLang="en-US" dirty="0"/>
              <a:t>가 초기화 되지 못하는 경우가 </a:t>
            </a:r>
            <a:r>
              <a:rPr lang="ko-KR" altLang="en-US" dirty="0" smtClean="0"/>
              <a:t>있다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initializer</a:t>
            </a:r>
            <a:r>
              <a:rPr lang="ko-KR" altLang="en-US" dirty="0"/>
              <a:t>의 </a:t>
            </a:r>
            <a:r>
              <a:rPr lang="ko-KR" altLang="en-US" dirty="0" err="1"/>
              <a:t>전달인자로</a:t>
            </a:r>
            <a:r>
              <a:rPr lang="ko-KR" altLang="en-US" dirty="0"/>
              <a:t> 잘못된 값이 전달되었을 때</a:t>
            </a:r>
            <a:endParaRPr lang="en-US" altLang="ko-KR" dirty="0" smtClean="0"/>
          </a:p>
          <a:p>
            <a:pPr lvl="1"/>
            <a:r>
              <a:rPr lang="ko-KR" altLang="en-US" dirty="0"/>
              <a:t>실패하였을 때 </a:t>
            </a:r>
            <a:r>
              <a:rPr lang="en-US" altLang="ko-KR" dirty="0"/>
              <a:t>nil</a:t>
            </a:r>
            <a:r>
              <a:rPr lang="ko-KR" altLang="en-US" dirty="0"/>
              <a:t>을 반환해주므로 </a:t>
            </a:r>
            <a:r>
              <a:rPr lang="en-US" altLang="ko-KR" dirty="0"/>
              <a:t>optional</a:t>
            </a:r>
            <a:r>
              <a:rPr lang="ko-KR" altLang="en-US" dirty="0"/>
              <a:t>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/>
              <a:t>실제로 반환하지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성공과 실패의 표현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init</a:t>
            </a:r>
            <a:r>
              <a:rPr lang="en-US" altLang="ko-KR" dirty="0"/>
              <a:t>? </a:t>
            </a:r>
            <a:r>
              <a:rPr lang="ko-KR" altLang="en-US" dirty="0"/>
              <a:t>키워드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Person {</a:t>
            </a:r>
          </a:p>
          <a:p>
            <a:r>
              <a:rPr lang="en-US" altLang="ko-KR" dirty="0" smtClean="0"/>
              <a:t>      let </a:t>
            </a:r>
            <a:r>
              <a:rPr lang="en-US" altLang="ko-KR" dirty="0"/>
              <a:t>name: String</a:t>
            </a:r>
          </a:p>
          <a:p>
            <a:endParaRPr lang="en-US" altLang="ko-KR" dirty="0"/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chemeClr val="accent3"/>
                </a:solidFill>
              </a:rPr>
              <a:t>// </a:t>
            </a:r>
            <a:r>
              <a:rPr lang="en-US" altLang="ko-KR" dirty="0" err="1">
                <a:solidFill>
                  <a:schemeClr val="accent3"/>
                </a:solidFill>
              </a:rPr>
              <a:t>Failable</a:t>
            </a:r>
            <a:r>
              <a:rPr lang="en-US" altLang="ko-KR" dirty="0">
                <a:solidFill>
                  <a:schemeClr val="accent3"/>
                </a:solidFill>
              </a:rPr>
              <a:t> initializer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>
                <a:solidFill>
                  <a:schemeClr val="accent2"/>
                </a:solidFill>
              </a:rPr>
              <a:t>init</a:t>
            </a:r>
            <a:r>
              <a:rPr lang="en-US" altLang="ko-KR" dirty="0">
                <a:solidFill>
                  <a:schemeClr val="accent2"/>
                </a:solidFill>
              </a:rPr>
              <a:t>?(name: String)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if </a:t>
            </a:r>
            <a:r>
              <a:rPr lang="en-US" altLang="ko-KR" dirty="0" err="1"/>
              <a:t>name.isEmpty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chemeClr val="accent2"/>
                </a:solidFill>
              </a:rPr>
              <a:t>return nil</a:t>
            </a:r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	self.name = name</a:t>
            </a:r>
          </a:p>
          <a:p>
            <a:r>
              <a:rPr lang="en-US" altLang="ko-KR" dirty="0" smtClean="0"/>
              <a:t>  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996952"/>
            <a:ext cx="46085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let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: Person? = Person(name: "Kyoungho")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myInfo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let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: Person? = Person(name: "")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let person: Person = </a:t>
            </a:r>
            <a:r>
              <a:rPr lang="en-US" altLang="ko-KR" sz="1400" dirty="0" err="1"/>
              <a:t>emptyInfo</a:t>
            </a:r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	print(person.name)</a:t>
            </a:r>
          </a:p>
          <a:p>
            <a:r>
              <a:rPr lang="en-US" altLang="ko-KR" sz="1400" dirty="0"/>
              <a:t>} else {</a:t>
            </a:r>
          </a:p>
          <a:p>
            <a:r>
              <a:rPr lang="en-US" altLang="ko-KR" sz="1400" dirty="0"/>
              <a:t>	print("Person is not initialized.") </a:t>
            </a:r>
          </a:p>
          <a:p>
            <a:r>
              <a:rPr lang="en-US" altLang="ko-KR" sz="1400" dirty="0"/>
              <a:t>}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488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실패가능한</a:t>
            </a:r>
            <a:r>
              <a:rPr lang="ko-KR" altLang="en-US" dirty="0"/>
              <a:t> </a:t>
            </a:r>
            <a:r>
              <a:rPr lang="en-US" altLang="ko-KR" dirty="0"/>
              <a:t>initializer (</a:t>
            </a:r>
            <a:r>
              <a:rPr lang="en-US" altLang="ko-KR" dirty="0" err="1"/>
              <a:t>Failable</a:t>
            </a:r>
            <a:r>
              <a:rPr lang="en-US" altLang="ko-KR" dirty="0"/>
              <a:t> initializer)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0356"/>
          <a:stretch/>
        </p:blipFill>
        <p:spPr>
          <a:xfrm>
            <a:off x="1403648" y="1248147"/>
            <a:ext cx="6657975" cy="560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35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lvl="1"/>
            <a:r>
              <a:rPr lang="en-US" altLang="ko-KR" dirty="0"/>
              <a:t>instance </a:t>
            </a:r>
            <a:r>
              <a:rPr lang="ko-KR" altLang="en-US" dirty="0"/>
              <a:t>초기화 시점에서 함수나 </a:t>
            </a:r>
            <a:r>
              <a:rPr lang="ko-KR" altLang="en-US" dirty="0" err="1"/>
              <a:t>클로저가</a:t>
            </a:r>
            <a:r>
              <a:rPr lang="ko-KR" altLang="en-US" dirty="0"/>
              <a:t> 호출되면서 그 </a:t>
            </a:r>
            <a:r>
              <a:rPr lang="ko-KR" altLang="en-US" dirty="0" err="1"/>
              <a:t>반환갑을</a:t>
            </a:r>
            <a:r>
              <a:rPr lang="ko-KR" altLang="en-US" dirty="0"/>
              <a:t> </a:t>
            </a:r>
            <a:r>
              <a:rPr lang="en-US" altLang="ko-KR" dirty="0"/>
              <a:t>property</a:t>
            </a:r>
            <a:r>
              <a:rPr lang="ko-KR" altLang="en-US" dirty="0"/>
              <a:t>에 제공할 수 있음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12642"/>
            <a:ext cx="58326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struct</a:t>
            </a:r>
            <a:r>
              <a:rPr lang="en-US" altLang="ko-KR" sz="1600" dirty="0"/>
              <a:t> Student 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name: String?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students: [Student] =  </a:t>
            </a:r>
            <a:r>
              <a:rPr lang="en-US" altLang="ko-KR" sz="1600" dirty="0">
                <a:solidFill>
                  <a:schemeClr val="accent2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            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새로운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instance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생성하고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</a:rPr>
              <a:t>            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사용자 정의 연산을 한 후 반환</a:t>
            </a:r>
          </a:p>
          <a:p>
            <a:r>
              <a:rPr lang="ko-KR" altLang="en-US" sz="1200" dirty="0" smtClean="0">
                <a:solidFill>
                  <a:schemeClr val="accent6"/>
                </a:solidFill>
              </a:rPr>
              <a:t>      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반환되는 값은 반드시 </a:t>
            </a:r>
            <a:r>
              <a:rPr lang="en-US" altLang="ko-KR" sz="1200" dirty="0" smtClean="0">
                <a:solidFill>
                  <a:schemeClr val="accent6"/>
                </a:solidFill>
              </a:rPr>
              <a:t>[Student]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 err="1">
                <a:solidFill>
                  <a:schemeClr val="accent3"/>
                </a:solidFill>
              </a:rPr>
              <a:t>arr</a:t>
            </a:r>
            <a:r>
              <a:rPr lang="en-US" altLang="ko-KR" sz="1600" dirty="0">
                <a:solidFill>
                  <a:schemeClr val="accent3"/>
                </a:solidFill>
              </a:rPr>
              <a:t>: [Student] = [Student]()</a:t>
            </a:r>
          </a:p>
          <a:p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for </a:t>
            </a:r>
            <a:r>
              <a:rPr lang="en-US" altLang="ko-KR" sz="1600" dirty="0" err="1">
                <a:solidFill>
                  <a:schemeClr val="accent3"/>
                </a:solidFill>
              </a:rPr>
              <a:t>num</a:t>
            </a:r>
            <a:r>
              <a:rPr lang="en-US" altLang="ko-KR" sz="1600" dirty="0">
                <a:solidFill>
                  <a:schemeClr val="accent3"/>
                </a:solidFill>
              </a:rPr>
              <a:t> in 1...15 {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var</a:t>
            </a:r>
            <a:r>
              <a:rPr lang="en-US" altLang="ko-KR" sz="1600" dirty="0" smtClean="0">
                <a:solidFill>
                  <a:schemeClr val="accent3"/>
                </a:solidFill>
              </a:rPr>
              <a:t> </a:t>
            </a:r>
            <a:r>
              <a:rPr lang="en-US" altLang="ko-KR" sz="1600" dirty="0">
                <a:solidFill>
                  <a:schemeClr val="accent3"/>
                </a:solidFill>
              </a:rPr>
              <a:t>student: Student = Student(name: nil, number: </a:t>
            </a:r>
            <a:r>
              <a:rPr lang="en-US" altLang="ko-KR" sz="1600" dirty="0" err="1">
                <a:solidFill>
                  <a:schemeClr val="accent3"/>
                </a:solidFill>
              </a:rPr>
              <a:t>num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accent3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accent3"/>
                </a:solidFill>
              </a:rPr>
              <a:t>arr.append</a:t>
            </a:r>
            <a:r>
              <a:rPr lang="en-US" altLang="ko-KR" sz="1600" dirty="0" smtClean="0">
                <a:solidFill>
                  <a:schemeClr val="accent3"/>
                </a:solidFill>
              </a:rPr>
              <a:t>(student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}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return </a:t>
            </a:r>
            <a:r>
              <a:rPr lang="en-US" altLang="ko-KR" sz="1600" dirty="0" err="1">
                <a:solidFill>
                  <a:schemeClr val="accent2"/>
                </a:solidFill>
              </a:rPr>
              <a:t>arr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</a:t>
            </a:r>
            <a:r>
              <a:rPr lang="en-US" altLang="ko-KR" sz="1600" dirty="0" smtClean="0">
                <a:solidFill>
                  <a:schemeClr val="accent2"/>
                </a:solidFill>
              </a:rPr>
              <a:t>}()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197315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let </a:t>
            </a:r>
            <a:r>
              <a:rPr lang="en-US" altLang="ko-KR" sz="1600" dirty="0" err="1">
                <a:solidFill>
                  <a:schemeClr val="accent6"/>
                </a:solidFill>
              </a:rPr>
              <a:t>schoolClass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SchoolClass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in 0...14 {</a:t>
            </a:r>
          </a:p>
          <a:p>
            <a:r>
              <a:rPr lang="en-US" altLang="ko-KR" sz="1600" dirty="0" smtClean="0"/>
              <a:t>      if </a:t>
            </a:r>
            <a:r>
              <a:rPr lang="en-US" altLang="ko-KR" sz="1600" dirty="0"/>
              <a:t>let number: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chemeClr val="accent6"/>
                </a:solidFill>
              </a:rPr>
              <a:t>schoolClass.students</a:t>
            </a:r>
            <a:r>
              <a:rPr lang="en-US" altLang="ko-KR" sz="1600" dirty="0">
                <a:solidFill>
                  <a:schemeClr val="accent6"/>
                </a:solidFill>
              </a:rPr>
              <a:t>[</a:t>
            </a:r>
            <a:r>
              <a:rPr lang="en-US" altLang="ko-KR" sz="1600" dirty="0" err="1">
                <a:solidFill>
                  <a:schemeClr val="accent6"/>
                </a:solidFill>
              </a:rPr>
              <a:t>num</a:t>
            </a:r>
            <a:r>
              <a:rPr lang="en-US" altLang="ko-KR" sz="1600" dirty="0">
                <a:solidFill>
                  <a:schemeClr val="accent6"/>
                </a:solidFill>
              </a:rPr>
              <a:t>].number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print(number)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680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사용한 </a:t>
            </a:r>
            <a:r>
              <a:rPr lang="en-US" altLang="ko-KR" dirty="0"/>
              <a:t>property </a:t>
            </a:r>
            <a:r>
              <a:rPr lang="ko-KR" altLang="en-US" dirty="0"/>
              <a:t>기본값 </a:t>
            </a:r>
            <a:r>
              <a:rPr lang="en-US" altLang="ko-KR" dirty="0"/>
              <a:t>setting</a:t>
            </a:r>
            <a:endParaRPr lang="en-US" altLang="ko-KR" dirty="0" smtClean="0"/>
          </a:p>
          <a:p>
            <a:pPr marL="6858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4198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인스턴스의 생성 및 소멸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instance </a:t>
            </a:r>
            <a:r>
              <a:rPr lang="ko-KR" altLang="en-US" dirty="0"/>
              <a:t>소멸 </a:t>
            </a:r>
            <a:r>
              <a:rPr lang="en-US" altLang="ko-KR" dirty="0"/>
              <a:t>(</a:t>
            </a:r>
            <a:r>
              <a:rPr lang="en-US" altLang="ko-KR" dirty="0" err="1"/>
              <a:t>deinitializer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/>
              <a:t>메모리에서 </a:t>
            </a:r>
            <a:r>
              <a:rPr lang="en-US" altLang="ko-KR" dirty="0"/>
              <a:t>instance</a:t>
            </a:r>
            <a:r>
              <a:rPr lang="ko-KR" altLang="en-US" dirty="0"/>
              <a:t>가 해제되기 전 정리 작업</a:t>
            </a:r>
          </a:p>
          <a:p>
            <a:pPr lvl="1"/>
            <a:r>
              <a:rPr lang="en-US" altLang="ko-KR" dirty="0" err="1" smtClean="0"/>
              <a:t>deinit</a:t>
            </a:r>
            <a:r>
              <a:rPr lang="en-US" altLang="ko-KR" dirty="0" smtClean="0"/>
              <a:t> </a:t>
            </a:r>
            <a:r>
              <a:rPr lang="ko-KR" altLang="en-US" dirty="0"/>
              <a:t>키워드 사용하여 구현</a:t>
            </a: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/>
              <a:t>instance</a:t>
            </a:r>
            <a:r>
              <a:rPr lang="ko-KR" altLang="en-US" dirty="0"/>
              <a:t>에만 구현 가능</a:t>
            </a:r>
          </a:p>
          <a:p>
            <a:pPr lvl="1"/>
            <a:r>
              <a:rPr lang="ko-KR" altLang="en-US" dirty="0" smtClean="0"/>
              <a:t>단 </a:t>
            </a:r>
            <a:r>
              <a:rPr lang="ko-KR" altLang="en-US" dirty="0"/>
              <a:t>하나만 구현 가능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X, </a:t>
            </a:r>
            <a:r>
              <a:rPr lang="ko-KR" altLang="en-US" dirty="0"/>
              <a:t>괄호 </a:t>
            </a:r>
            <a:r>
              <a:rPr lang="en-US" altLang="ko-KR" dirty="0" smtClean="0"/>
              <a:t>X</a:t>
            </a:r>
            <a:endParaRPr lang="en-US" altLang="ko-KR" dirty="0" smtClean="0"/>
          </a:p>
          <a:p>
            <a:endParaRPr lang="en-US" altLang="ko-KR" dirty="0"/>
          </a:p>
          <a:p>
            <a:pPr marL="454914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64904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>
                <a:solidFill>
                  <a:schemeClr val="accent2"/>
                </a:solidFill>
              </a:rPr>
              <a:t>deinit</a:t>
            </a:r>
            <a:r>
              <a:rPr lang="en-US" altLang="ko-KR" sz="1600" dirty="0" smtClean="0">
                <a:solidFill>
                  <a:schemeClr val="accent2"/>
                </a:solidFill>
              </a:rPr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	print ("Instance will be deallocated immediately")</a:t>
            </a:r>
          </a:p>
          <a:p>
            <a:r>
              <a:rPr lang="en-US" altLang="ko-KR" sz="1600" dirty="0" smtClean="0"/>
              <a:t>  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var</a:t>
            </a:r>
            <a:r>
              <a:rPr lang="en-US" altLang="ko-KR" sz="1600" dirty="0"/>
              <a:t> instance: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? = </a:t>
            </a:r>
            <a:r>
              <a:rPr lang="en-US" altLang="ko-KR" sz="1600" dirty="0" err="1"/>
              <a:t>SomeClass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instance = nil // Instance will be deallocated immediately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620" b="14861"/>
          <a:stretch/>
        </p:blipFill>
        <p:spPr>
          <a:xfrm>
            <a:off x="1371600" y="4625752"/>
            <a:ext cx="777240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49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1824</TotalTime>
  <Words>5732</Words>
  <Application>Microsoft Office PowerPoint</Application>
  <PresentationFormat>화면 슬라이드 쇼(4:3)</PresentationFormat>
  <Paragraphs>1563</Paragraphs>
  <Slides>100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100</vt:i4>
      </vt:variant>
    </vt:vector>
  </HeadingPairs>
  <TitlesOfParts>
    <vt:vector size="108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구조체와 클래스</vt:lpstr>
      <vt:lpstr>PowerPoint 프레젠테이션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  <vt:lpstr>인스턴스의 생성 및 소멸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Kyoungho Choi</cp:lastModifiedBy>
  <cp:revision>164</cp:revision>
  <dcterms:created xsi:type="dcterms:W3CDTF">2017-01-16T12:38:17Z</dcterms:created>
  <dcterms:modified xsi:type="dcterms:W3CDTF">2017-02-01T17:15:40Z</dcterms:modified>
</cp:coreProperties>
</file>