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68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90" r:id="rId34"/>
    <p:sldId id="287" r:id="rId35"/>
    <p:sldId id="294" r:id="rId36"/>
    <p:sldId id="291" r:id="rId37"/>
    <p:sldId id="296" r:id="rId38"/>
    <p:sldId id="297" r:id="rId39"/>
    <p:sldId id="295" r:id="rId40"/>
    <p:sldId id="298" r:id="rId41"/>
    <p:sldId id="299" r:id="rId42"/>
    <p:sldId id="301" r:id="rId43"/>
    <p:sldId id="302" r:id="rId44"/>
    <p:sldId id="303" r:id="rId45"/>
    <p:sldId id="304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36" r:id="rId66"/>
    <p:sldId id="337" r:id="rId67"/>
    <p:sldId id="338" r:id="rId68"/>
    <p:sldId id="339" r:id="rId69"/>
    <p:sldId id="340" r:id="rId70"/>
    <p:sldId id="341" r:id="rId71"/>
    <p:sldId id="342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2" r:id="rId80"/>
    <p:sldId id="333" r:id="rId81"/>
    <p:sldId id="334" r:id="rId82"/>
    <p:sldId id="335" r:id="rId83"/>
    <p:sldId id="363" r:id="rId84"/>
    <p:sldId id="364" r:id="rId85"/>
    <p:sldId id="365" r:id="rId86"/>
    <p:sldId id="366" r:id="rId87"/>
    <p:sldId id="367" r:id="rId88"/>
    <p:sldId id="368" r:id="rId89"/>
    <p:sldId id="369" r:id="rId90"/>
    <p:sldId id="370" r:id="rId91"/>
    <p:sldId id="371" r:id="rId92"/>
    <p:sldId id="372" r:id="rId93"/>
    <p:sldId id="373" r:id="rId94"/>
    <p:sldId id="374" r:id="rId95"/>
    <p:sldId id="375" r:id="rId96"/>
    <p:sldId id="376" r:id="rId97"/>
    <p:sldId id="377" r:id="rId98"/>
    <p:sldId id="378" r:id="rId99"/>
    <p:sldId id="380" r:id="rId100"/>
    <p:sldId id="379" r:id="rId101"/>
    <p:sldId id="381" r:id="rId102"/>
    <p:sldId id="382" r:id="rId103"/>
    <p:sldId id="383" r:id="rId104"/>
    <p:sldId id="384" r:id="rId105"/>
    <p:sldId id="385" r:id="rId106"/>
    <p:sldId id="386" r:id="rId107"/>
    <p:sldId id="343" r:id="rId108"/>
    <p:sldId id="344" r:id="rId109"/>
    <p:sldId id="348" r:id="rId110"/>
    <p:sldId id="345" r:id="rId111"/>
    <p:sldId id="349" r:id="rId112"/>
    <p:sldId id="346" r:id="rId113"/>
    <p:sldId id="347" r:id="rId114"/>
    <p:sldId id="350" r:id="rId115"/>
    <p:sldId id="351" r:id="rId116"/>
    <p:sldId id="354" r:id="rId117"/>
    <p:sldId id="355" r:id="rId118"/>
    <p:sldId id="359" r:id="rId119"/>
    <p:sldId id="356" r:id="rId120"/>
    <p:sldId id="360" r:id="rId121"/>
    <p:sldId id="358" r:id="rId122"/>
    <p:sldId id="361" r:id="rId123"/>
    <p:sldId id="357" r:id="rId124"/>
    <p:sldId id="362" r:id="rId125"/>
    <p:sldId id="387" r:id="rId126"/>
    <p:sldId id="388" r:id="rId127"/>
    <p:sldId id="389" r:id="rId128"/>
    <p:sldId id="390" r:id="rId129"/>
    <p:sldId id="391" r:id="rId130"/>
    <p:sldId id="392" r:id="rId131"/>
    <p:sldId id="393" r:id="rId132"/>
    <p:sldId id="405" r:id="rId133"/>
    <p:sldId id="394" r:id="rId134"/>
    <p:sldId id="407" r:id="rId135"/>
    <p:sldId id="408" r:id="rId136"/>
    <p:sldId id="409" r:id="rId137"/>
    <p:sldId id="406" r:id="rId138"/>
    <p:sldId id="410" r:id="rId139"/>
    <p:sldId id="411" r:id="rId140"/>
    <p:sldId id="412" r:id="rId141"/>
    <p:sldId id="413" r:id="rId142"/>
    <p:sldId id="414" r:id="rId143"/>
    <p:sldId id="415" r:id="rId144"/>
    <p:sldId id="416" r:id="rId145"/>
    <p:sldId id="417" r:id="rId146"/>
    <p:sldId id="418" r:id="rId14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oungho Choi" initials="KC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5951" autoAdjust="0"/>
  </p:normalViewPr>
  <p:slideViewPr>
    <p:cSldViewPr>
      <p:cViewPr varScale="1">
        <p:scale>
          <a:sx n="120" d="100"/>
          <a:sy n="120" d="100"/>
        </p:scale>
        <p:origin x="90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presProps" Target="presProp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직사각형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56" name="직사각형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직사각형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직사각형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직사각형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756466"/>
            <a:ext cx="8317283" cy="5616624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0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자유형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자유형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자유형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자유형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자유형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자유형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자유형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자유형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자유형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자유형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직사각형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직선 연결선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grpSp>
        <p:nvGrpSpPr>
          <p:cNvPr id="14" name="그룹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직선 연결선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직선 연결선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7BD332C6-334E-4F1C-B658-24FEC90472A2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직사각형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980728"/>
            <a:ext cx="8692131" cy="56166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BD332C6-334E-4F1C-B658-24FEC90472A2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3200" b="1" kern="1200" spc="-100" baseline="0">
          <a:solidFill>
            <a:schemeClr val="tx2">
              <a:satMod val="200000"/>
            </a:schemeClr>
          </a:solidFill>
          <a:latin typeface="+mn-ea"/>
          <a:ea typeface="+mn-ea"/>
          <a:cs typeface="+mj-cs"/>
        </a:defRPr>
      </a:lvl1pPr>
      <a:extLst/>
    </p:titleStyle>
    <p:bodyStyle>
      <a:lvl1pPr marL="411480" indent="-342900" algn="l" rtl="0" eaLnBrk="1" latinLnBrk="1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2400" kern="1200">
          <a:solidFill>
            <a:schemeClr val="tx1"/>
          </a:solidFill>
          <a:latin typeface="+mn-ea"/>
          <a:ea typeface="+mn-ea"/>
          <a:cs typeface="+mn-cs"/>
        </a:defRPr>
      </a:lvl1pPr>
      <a:lvl2pPr marL="740664" indent="-285750" algn="l" rtl="0" eaLnBrk="1" latinLnBrk="1" hangingPunct="1">
        <a:spcBef>
          <a:spcPct val="20000"/>
        </a:spcBef>
        <a:buClr>
          <a:schemeClr val="tx1"/>
        </a:buClr>
        <a:buSzPct val="90000"/>
        <a:buFont typeface="Arial" panose="020B0604020202020204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1" hangingPunct="1">
        <a:spcBef>
          <a:spcPct val="20000"/>
        </a:spcBef>
        <a:buClr>
          <a:schemeClr val="accent3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Swift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52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+mn-ea"/>
              </a:rPr>
              <a:t>Bool </a:t>
            </a:r>
            <a:r>
              <a:rPr lang="ko-KR" altLang="en-US" sz="2400" dirty="0" smtClean="0">
                <a:latin typeface="+mn-ea"/>
              </a:rPr>
              <a:t>자료형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417774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Bool</a:t>
            </a:r>
            <a:r>
              <a:rPr lang="ko-KR" altLang="en-US" dirty="0" smtClean="0">
                <a:latin typeface="+mn-ea"/>
              </a:rPr>
              <a:t>은 </a:t>
            </a:r>
            <a:r>
              <a:rPr lang="en-US" altLang="ko-KR" dirty="0" smtClean="0">
                <a:latin typeface="+mn-ea"/>
              </a:rPr>
              <a:t>true/false</a:t>
            </a:r>
            <a:r>
              <a:rPr lang="ko-KR" altLang="en-US" dirty="0" smtClean="0">
                <a:latin typeface="+mn-ea"/>
              </a:rPr>
              <a:t>로 만 값이 구분됨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745117"/>
              </p:ext>
            </p:extLst>
          </p:nvPr>
        </p:nvGraphicFramePr>
        <p:xfrm>
          <a:off x="1691680" y="2345282"/>
          <a:ext cx="2880320" cy="6264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실수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Bool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9632" y="3573016"/>
            <a:ext cx="4771178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자료형의 크기는 </a:t>
            </a:r>
            <a:r>
              <a:rPr lang="en-US" altLang="ko-KR" dirty="0" err="1" smtClean="0">
                <a:latin typeface="+mn-ea"/>
              </a:rPr>
              <a:t>sizeof</a:t>
            </a:r>
            <a:r>
              <a:rPr lang="en-US" altLang="ko-KR" dirty="0" smtClean="0">
                <a:latin typeface="+mn-ea"/>
              </a:rPr>
              <a:t>(Bool)</a:t>
            </a:r>
            <a:r>
              <a:rPr lang="ko-KR" altLang="en-US" dirty="0" smtClean="0">
                <a:latin typeface="+mn-ea"/>
              </a:rPr>
              <a:t>로 확인 가능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82272" y="4149080"/>
            <a:ext cx="224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var a: Bool = true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250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83568" y="620688"/>
            <a:ext cx="7992888" cy="1008112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인스턴스 메서드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특정 타입의 인스턴스에 속한 함수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484784"/>
            <a:ext cx="8712968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class </a:t>
            </a:r>
            <a:r>
              <a:rPr lang="en-US" altLang="ko-KR" sz="900" dirty="0" err="1"/>
              <a:t>LevelClass</a:t>
            </a:r>
            <a:r>
              <a:rPr lang="en-US" altLang="ko-KR" sz="900" dirty="0"/>
              <a:t> {</a:t>
            </a:r>
          </a:p>
          <a:p>
            <a:r>
              <a:rPr lang="en-US" altLang="ko-KR" sz="900" dirty="0"/>
              <a:t>	//</a:t>
            </a:r>
            <a:r>
              <a:rPr lang="ko-KR" altLang="en-US" sz="900" dirty="0"/>
              <a:t>현재레벨을 저장하는 저장 프로퍼티</a:t>
            </a:r>
          </a:p>
          <a:p>
            <a:r>
              <a:rPr lang="ko-KR" altLang="en-US" sz="900" dirty="0"/>
              <a:t>	</a:t>
            </a:r>
            <a:r>
              <a:rPr lang="en-US" altLang="ko-KR" sz="900" dirty="0"/>
              <a:t>var level: Int = 0 {</a:t>
            </a:r>
          </a:p>
          <a:p>
            <a:r>
              <a:rPr lang="en-US" altLang="ko-KR" sz="900" dirty="0"/>
              <a:t>		didSet {</a:t>
            </a:r>
          </a:p>
          <a:p>
            <a:r>
              <a:rPr lang="en-US" altLang="ko-KR" sz="900" dirty="0"/>
              <a:t>			print("Level \(level)")</a:t>
            </a:r>
          </a:p>
          <a:p>
            <a:r>
              <a:rPr lang="en-US" altLang="ko-KR" sz="900" dirty="0"/>
              <a:t>		}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	</a:t>
            </a:r>
          </a:p>
          <a:p>
            <a:r>
              <a:rPr lang="en-US" altLang="ko-KR" sz="900" dirty="0"/>
              <a:t>	func </a:t>
            </a:r>
            <a:r>
              <a:rPr lang="en-US" altLang="ko-KR" sz="900" dirty="0" err="1"/>
              <a:t>levelUp</a:t>
            </a:r>
            <a:r>
              <a:rPr lang="en-US" altLang="ko-KR" sz="900" dirty="0"/>
              <a:t>() {</a:t>
            </a:r>
          </a:p>
          <a:p>
            <a:r>
              <a:rPr lang="en-US" altLang="ko-KR" sz="900" dirty="0"/>
              <a:t>		print("Level up!")</a:t>
            </a:r>
          </a:p>
          <a:p>
            <a:r>
              <a:rPr lang="en-US" altLang="ko-KR" sz="900" dirty="0"/>
              <a:t>		level += 1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	</a:t>
            </a:r>
          </a:p>
          <a:p>
            <a:r>
              <a:rPr lang="en-US" altLang="ko-KR" sz="900" dirty="0"/>
              <a:t>	func </a:t>
            </a:r>
            <a:r>
              <a:rPr lang="en-US" altLang="ko-KR" sz="900" dirty="0" err="1"/>
              <a:t>levelDown</a:t>
            </a:r>
            <a:r>
              <a:rPr lang="en-US" altLang="ko-KR" sz="900" dirty="0"/>
              <a:t>() {</a:t>
            </a:r>
          </a:p>
          <a:p>
            <a:r>
              <a:rPr lang="en-US" altLang="ko-KR" sz="900" dirty="0"/>
              <a:t>		print("Level Down")</a:t>
            </a:r>
          </a:p>
          <a:p>
            <a:r>
              <a:rPr lang="en-US" altLang="ko-KR" sz="900" dirty="0"/>
              <a:t>		level -= 1</a:t>
            </a:r>
          </a:p>
          <a:p>
            <a:r>
              <a:rPr lang="en-US" altLang="ko-KR" sz="900" dirty="0"/>
              <a:t>		if level &lt; 0 {</a:t>
            </a:r>
          </a:p>
          <a:p>
            <a:r>
              <a:rPr lang="en-US" altLang="ko-KR" sz="900" dirty="0"/>
              <a:t>			reset()</a:t>
            </a:r>
          </a:p>
          <a:p>
            <a:r>
              <a:rPr lang="en-US" altLang="ko-KR" sz="900" dirty="0"/>
              <a:t>		}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	</a:t>
            </a:r>
          </a:p>
          <a:p>
            <a:r>
              <a:rPr lang="en-US" altLang="ko-KR" sz="900" dirty="0"/>
              <a:t>	func </a:t>
            </a:r>
            <a:r>
              <a:rPr lang="en-US" altLang="ko-KR" sz="900" dirty="0" err="1"/>
              <a:t>jumpLevel</a:t>
            </a:r>
            <a:r>
              <a:rPr lang="en-US" altLang="ko-KR" sz="900" dirty="0"/>
              <a:t>(to: Int) {</a:t>
            </a:r>
          </a:p>
          <a:p>
            <a:r>
              <a:rPr lang="en-US" altLang="ko-KR" sz="900" dirty="0"/>
              <a:t>		print("Jump to \(to)")</a:t>
            </a:r>
          </a:p>
          <a:p>
            <a:r>
              <a:rPr lang="en-US" altLang="ko-KR" sz="900" dirty="0"/>
              <a:t>		level = to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	</a:t>
            </a:r>
          </a:p>
          <a:p>
            <a:r>
              <a:rPr lang="en-US" altLang="ko-KR" sz="900" dirty="0"/>
              <a:t>	func reset() {</a:t>
            </a:r>
          </a:p>
          <a:p>
            <a:r>
              <a:rPr lang="en-US" altLang="ko-KR" sz="900" dirty="0"/>
              <a:t>		print("Reset!")</a:t>
            </a:r>
          </a:p>
          <a:p>
            <a:r>
              <a:rPr lang="en-US" altLang="ko-KR" sz="900" dirty="0"/>
              <a:t>		level = 0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 smtClean="0"/>
              <a:t>}</a:t>
            </a:r>
            <a:endParaRPr lang="en-US" altLang="ko-KR" sz="900" dirty="0"/>
          </a:p>
          <a:p>
            <a:r>
              <a:rPr lang="en-US" altLang="ko-KR" sz="900" dirty="0"/>
              <a:t>var </a:t>
            </a:r>
            <a:r>
              <a:rPr lang="en-US" altLang="ko-KR" sz="900" dirty="0" err="1"/>
              <a:t>LevelClassInstance</a:t>
            </a:r>
            <a:r>
              <a:rPr lang="en-US" altLang="ko-KR" sz="900" dirty="0"/>
              <a:t>: </a:t>
            </a:r>
            <a:r>
              <a:rPr lang="en-US" altLang="ko-KR" sz="900" dirty="0" err="1"/>
              <a:t>LevelClass</a:t>
            </a:r>
            <a:r>
              <a:rPr lang="en-US" altLang="ko-KR" sz="900" dirty="0"/>
              <a:t> = </a:t>
            </a:r>
            <a:r>
              <a:rPr lang="en-US" altLang="ko-KR" sz="900" dirty="0" err="1"/>
              <a:t>LevelClass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 err="1"/>
              <a:t>LevelClassInstance.levelUp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 err="1"/>
              <a:t>LevelClassInstance.levelDown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 err="1"/>
              <a:t>LevelClassInstance.levelDown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 err="1"/>
              <a:t>LevelClassInstance.jumpLevel</a:t>
            </a:r>
            <a:r>
              <a:rPr lang="en-US" altLang="ko-KR" sz="900" dirty="0"/>
              <a:t>(to: 3)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1652755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83568" y="620688"/>
            <a:ext cx="7992888" cy="165618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인스턴스 메서드 </a:t>
            </a:r>
            <a:r>
              <a:rPr lang="en-US" altLang="ko-KR" dirty="0" smtClean="0"/>
              <a:t>– mutating</a:t>
            </a:r>
            <a:endParaRPr lang="ko-KR" altLang="en-US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클래스 외에 함수를 가질 수 없는 구조체나 </a:t>
            </a:r>
            <a:r>
              <a:rPr lang="ko-KR" altLang="en-US" dirty="0" err="1" smtClean="0">
                <a:latin typeface="+mn-ea"/>
              </a:rPr>
              <a:t>열거형은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mutating </a:t>
            </a:r>
            <a:r>
              <a:rPr lang="ko-KR" altLang="en-US" dirty="0" smtClean="0">
                <a:latin typeface="+mn-ea"/>
              </a:rPr>
              <a:t>키워드가 필요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653902"/>
            <a:ext cx="8712968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struct</a:t>
            </a:r>
            <a:r>
              <a:rPr lang="en-US" altLang="ko-KR" sz="900" dirty="0"/>
              <a:t> </a:t>
            </a:r>
            <a:r>
              <a:rPr lang="en-US" altLang="ko-KR" sz="900" dirty="0" err="1"/>
              <a:t>LevelClass</a:t>
            </a:r>
            <a:r>
              <a:rPr lang="en-US" altLang="ko-KR" sz="900" dirty="0"/>
              <a:t> {</a:t>
            </a:r>
          </a:p>
          <a:p>
            <a:r>
              <a:rPr lang="en-US" altLang="ko-KR" sz="900" dirty="0"/>
              <a:t>	//</a:t>
            </a:r>
            <a:r>
              <a:rPr lang="ko-KR" altLang="en-US" sz="900" dirty="0"/>
              <a:t>현재레벨을 저장하는 저장 프로퍼티</a:t>
            </a:r>
          </a:p>
          <a:p>
            <a:r>
              <a:rPr lang="ko-KR" altLang="en-US" sz="900" dirty="0"/>
              <a:t>	</a:t>
            </a:r>
            <a:r>
              <a:rPr lang="en-US" altLang="ko-KR" sz="900" dirty="0"/>
              <a:t>var level: Int = 0 {</a:t>
            </a:r>
          </a:p>
          <a:p>
            <a:r>
              <a:rPr lang="en-US" altLang="ko-KR" sz="900" dirty="0"/>
              <a:t>		didSet {</a:t>
            </a:r>
          </a:p>
          <a:p>
            <a:r>
              <a:rPr lang="en-US" altLang="ko-KR" sz="900" dirty="0"/>
              <a:t>			print("Level \(level)")</a:t>
            </a:r>
          </a:p>
          <a:p>
            <a:r>
              <a:rPr lang="en-US" altLang="ko-KR" sz="900" dirty="0"/>
              <a:t>		}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	</a:t>
            </a:r>
          </a:p>
          <a:p>
            <a:r>
              <a:rPr lang="en-US" altLang="ko-KR" sz="900" dirty="0"/>
              <a:t>	mutating func </a:t>
            </a:r>
            <a:r>
              <a:rPr lang="en-US" altLang="ko-KR" sz="900" dirty="0" err="1"/>
              <a:t>levelUp</a:t>
            </a:r>
            <a:r>
              <a:rPr lang="en-US" altLang="ko-KR" sz="900" dirty="0"/>
              <a:t>() {</a:t>
            </a:r>
          </a:p>
          <a:p>
            <a:r>
              <a:rPr lang="en-US" altLang="ko-KR" sz="900" dirty="0"/>
              <a:t>		print("Level up!")</a:t>
            </a:r>
          </a:p>
          <a:p>
            <a:r>
              <a:rPr lang="en-US" altLang="ko-KR" sz="900" dirty="0"/>
              <a:t>		level += 1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	</a:t>
            </a:r>
          </a:p>
          <a:p>
            <a:r>
              <a:rPr lang="en-US" altLang="ko-KR" sz="900" dirty="0"/>
              <a:t>	mutating func </a:t>
            </a:r>
            <a:r>
              <a:rPr lang="en-US" altLang="ko-KR" sz="900" dirty="0" err="1"/>
              <a:t>levelDown</a:t>
            </a:r>
            <a:r>
              <a:rPr lang="en-US" altLang="ko-KR" sz="900" dirty="0"/>
              <a:t>() {</a:t>
            </a:r>
          </a:p>
          <a:p>
            <a:r>
              <a:rPr lang="en-US" altLang="ko-KR" sz="900" dirty="0"/>
              <a:t>		print("Level Down")</a:t>
            </a:r>
          </a:p>
          <a:p>
            <a:r>
              <a:rPr lang="en-US" altLang="ko-KR" sz="900" dirty="0"/>
              <a:t>		level -= 1</a:t>
            </a:r>
          </a:p>
          <a:p>
            <a:r>
              <a:rPr lang="en-US" altLang="ko-KR" sz="900" dirty="0"/>
              <a:t>		if level &lt; 0 {</a:t>
            </a:r>
          </a:p>
          <a:p>
            <a:r>
              <a:rPr lang="en-US" altLang="ko-KR" sz="900" dirty="0"/>
              <a:t>			reset()</a:t>
            </a:r>
          </a:p>
          <a:p>
            <a:r>
              <a:rPr lang="en-US" altLang="ko-KR" sz="900" dirty="0"/>
              <a:t>		}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	</a:t>
            </a:r>
          </a:p>
          <a:p>
            <a:r>
              <a:rPr lang="en-US" altLang="ko-KR" sz="900" dirty="0"/>
              <a:t>	mutating func </a:t>
            </a:r>
            <a:r>
              <a:rPr lang="en-US" altLang="ko-KR" sz="900" dirty="0" err="1"/>
              <a:t>jumpLevel</a:t>
            </a:r>
            <a:r>
              <a:rPr lang="en-US" altLang="ko-KR" sz="900" dirty="0"/>
              <a:t>(to: Int) {</a:t>
            </a:r>
          </a:p>
          <a:p>
            <a:r>
              <a:rPr lang="en-US" altLang="ko-KR" sz="900" dirty="0"/>
              <a:t>		print("Jump to \(to)")</a:t>
            </a:r>
          </a:p>
          <a:p>
            <a:r>
              <a:rPr lang="en-US" altLang="ko-KR" sz="900" dirty="0"/>
              <a:t>		level = to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	</a:t>
            </a:r>
          </a:p>
          <a:p>
            <a:r>
              <a:rPr lang="en-US" altLang="ko-KR" sz="900" dirty="0"/>
              <a:t>	mutating func reset() {</a:t>
            </a:r>
          </a:p>
          <a:p>
            <a:r>
              <a:rPr lang="en-US" altLang="ko-KR" sz="900" dirty="0"/>
              <a:t>		print("Reset!")</a:t>
            </a:r>
          </a:p>
          <a:p>
            <a:r>
              <a:rPr lang="en-US" altLang="ko-KR" sz="900" dirty="0"/>
              <a:t>		level = 0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}</a:t>
            </a:r>
          </a:p>
          <a:p>
            <a:r>
              <a:rPr lang="en-US" altLang="ko-KR" sz="900" dirty="0"/>
              <a:t>var </a:t>
            </a:r>
            <a:r>
              <a:rPr lang="en-US" altLang="ko-KR" sz="900" dirty="0" err="1"/>
              <a:t>LevelClassInstance</a:t>
            </a:r>
            <a:r>
              <a:rPr lang="en-US" altLang="ko-KR" sz="900" dirty="0"/>
              <a:t>: </a:t>
            </a:r>
            <a:r>
              <a:rPr lang="en-US" altLang="ko-KR" sz="900" dirty="0" err="1"/>
              <a:t>LevelClass</a:t>
            </a:r>
            <a:r>
              <a:rPr lang="en-US" altLang="ko-KR" sz="900" dirty="0"/>
              <a:t> = </a:t>
            </a:r>
            <a:r>
              <a:rPr lang="en-US" altLang="ko-KR" sz="900" dirty="0" err="1"/>
              <a:t>LevelClass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 err="1"/>
              <a:t>LevelClassInstance.levelUp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 err="1"/>
              <a:t>LevelClassInstance.levelDown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 err="1"/>
              <a:t>LevelClassInstance.levelDown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 err="1"/>
              <a:t>LevelClassInstance.jumpLevel</a:t>
            </a:r>
            <a:r>
              <a:rPr lang="en-US" altLang="ko-KR" sz="900" dirty="0"/>
              <a:t>(to: 3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198898348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2088232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ko-KR" dirty="0" smtClean="0"/>
              <a:t>self </a:t>
            </a:r>
            <a:r>
              <a:rPr lang="ko-KR" altLang="en-US" dirty="0" smtClean="0"/>
              <a:t>프로퍼티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자기자신을 가리키는 프로퍼티임 </a:t>
            </a:r>
            <a:r>
              <a:rPr lang="en-US" altLang="ko-KR" dirty="0" smtClean="0">
                <a:latin typeface="+mn-ea"/>
              </a:rPr>
              <a:t>(this</a:t>
            </a:r>
            <a:r>
              <a:rPr lang="ko-KR" altLang="en-US" dirty="0" smtClean="0">
                <a:latin typeface="+mn-ea"/>
              </a:rPr>
              <a:t>와 같음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모든 인스턴스는 암시적으로 생성된 </a:t>
            </a:r>
            <a:r>
              <a:rPr lang="en-US" altLang="ko-KR" dirty="0" smtClean="0">
                <a:latin typeface="+mn-ea"/>
              </a:rPr>
              <a:t>self</a:t>
            </a:r>
            <a:r>
              <a:rPr lang="ko-KR" altLang="en-US" dirty="0" smtClean="0">
                <a:latin typeface="+mn-ea"/>
              </a:rPr>
              <a:t>프로퍼티</a:t>
            </a:r>
            <a:endParaRPr lang="en-US" altLang="ko-KR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700808"/>
            <a:ext cx="864096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</a:rPr>
              <a:t>class </a:t>
            </a:r>
            <a:r>
              <a:rPr lang="en-US" altLang="ko-KR" sz="900" dirty="0" err="1">
                <a:latin typeface="+mn-ea"/>
              </a:rPr>
              <a:t>LevelClass</a:t>
            </a:r>
            <a:r>
              <a:rPr lang="en-US" altLang="ko-KR" sz="900" dirty="0">
                <a:latin typeface="+mn-ea"/>
              </a:rPr>
              <a:t> {</a:t>
            </a:r>
          </a:p>
          <a:p>
            <a:r>
              <a:rPr lang="en-US" altLang="ko-KR" sz="900" dirty="0">
                <a:latin typeface="+mn-ea"/>
              </a:rPr>
              <a:t>	//</a:t>
            </a:r>
            <a:r>
              <a:rPr lang="ko-KR" altLang="en-US" sz="900" dirty="0">
                <a:latin typeface="+mn-ea"/>
              </a:rPr>
              <a:t>현재레벨을 저장하는 저장 프로퍼티</a:t>
            </a:r>
          </a:p>
          <a:p>
            <a:r>
              <a:rPr lang="ko-KR" altLang="en-US" sz="900" dirty="0">
                <a:latin typeface="+mn-ea"/>
              </a:rPr>
              <a:t>	</a:t>
            </a:r>
            <a:r>
              <a:rPr lang="en-US" altLang="ko-KR" sz="900" dirty="0">
                <a:latin typeface="+mn-ea"/>
              </a:rPr>
              <a:t>var level: Int = 0 {</a:t>
            </a:r>
          </a:p>
          <a:p>
            <a:r>
              <a:rPr lang="en-US" altLang="ko-KR" sz="900" dirty="0">
                <a:latin typeface="+mn-ea"/>
              </a:rPr>
              <a:t>		didSet {</a:t>
            </a:r>
          </a:p>
          <a:p>
            <a:r>
              <a:rPr lang="en-US" altLang="ko-KR" sz="900" dirty="0">
                <a:latin typeface="+mn-ea"/>
              </a:rPr>
              <a:t>			print("Level \(level)")</a:t>
            </a:r>
          </a:p>
          <a:p>
            <a:r>
              <a:rPr lang="en-US" altLang="ko-KR" sz="900" dirty="0">
                <a:latin typeface="+mn-ea"/>
              </a:rPr>
              <a:t>		}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	</a:t>
            </a:r>
          </a:p>
          <a:p>
            <a:r>
              <a:rPr lang="en-US" altLang="ko-KR" sz="900" dirty="0">
                <a:latin typeface="+mn-ea"/>
              </a:rPr>
              <a:t>	func </a:t>
            </a:r>
            <a:r>
              <a:rPr lang="en-US" altLang="ko-KR" sz="900" dirty="0" err="1">
                <a:latin typeface="+mn-ea"/>
              </a:rPr>
              <a:t>levelUp</a:t>
            </a:r>
            <a:r>
              <a:rPr lang="en-US" altLang="ko-KR" sz="900" dirty="0">
                <a:latin typeface="+mn-ea"/>
              </a:rPr>
              <a:t>() {</a:t>
            </a:r>
          </a:p>
          <a:p>
            <a:r>
              <a:rPr lang="en-US" altLang="ko-KR" sz="900" dirty="0">
                <a:latin typeface="+mn-ea"/>
              </a:rPr>
              <a:t>		print("Level up!")</a:t>
            </a:r>
          </a:p>
          <a:p>
            <a:r>
              <a:rPr lang="en-US" altLang="ko-KR" sz="900" dirty="0">
                <a:latin typeface="+mn-ea"/>
              </a:rPr>
              <a:t>		level += 1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	</a:t>
            </a:r>
          </a:p>
          <a:p>
            <a:r>
              <a:rPr lang="en-US" altLang="ko-KR" sz="900" dirty="0">
                <a:latin typeface="+mn-ea"/>
              </a:rPr>
              <a:t>	func </a:t>
            </a:r>
            <a:r>
              <a:rPr lang="en-US" altLang="ko-KR" sz="900" dirty="0" err="1">
                <a:latin typeface="+mn-ea"/>
              </a:rPr>
              <a:t>levelDown</a:t>
            </a:r>
            <a:r>
              <a:rPr lang="en-US" altLang="ko-KR" sz="900" dirty="0">
                <a:latin typeface="+mn-ea"/>
              </a:rPr>
              <a:t>() {</a:t>
            </a:r>
          </a:p>
          <a:p>
            <a:r>
              <a:rPr lang="en-US" altLang="ko-KR" sz="900" dirty="0">
                <a:latin typeface="+mn-ea"/>
              </a:rPr>
              <a:t>		print("Level Down")</a:t>
            </a:r>
          </a:p>
          <a:p>
            <a:r>
              <a:rPr lang="en-US" altLang="ko-KR" sz="900" dirty="0">
                <a:latin typeface="+mn-ea"/>
              </a:rPr>
              <a:t>		level -= 1</a:t>
            </a:r>
          </a:p>
          <a:p>
            <a:r>
              <a:rPr lang="en-US" altLang="ko-KR" sz="900" dirty="0">
                <a:latin typeface="+mn-ea"/>
              </a:rPr>
              <a:t>		if level &lt; 0 {</a:t>
            </a:r>
          </a:p>
          <a:p>
            <a:r>
              <a:rPr lang="en-US" altLang="ko-KR" sz="900" dirty="0">
                <a:latin typeface="+mn-ea"/>
              </a:rPr>
              <a:t>			reset()</a:t>
            </a:r>
          </a:p>
          <a:p>
            <a:r>
              <a:rPr lang="en-US" altLang="ko-KR" sz="900" dirty="0">
                <a:latin typeface="+mn-ea"/>
              </a:rPr>
              <a:t>		}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	</a:t>
            </a:r>
          </a:p>
          <a:p>
            <a:r>
              <a:rPr lang="en-US" altLang="ko-KR" sz="900" dirty="0">
                <a:latin typeface="+mn-ea"/>
              </a:rPr>
              <a:t>	</a:t>
            </a:r>
            <a:r>
              <a:rPr lang="en-US" altLang="ko-KR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func </a:t>
            </a:r>
            <a:r>
              <a:rPr lang="en-US" altLang="ko-KR" sz="9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jumpLevel</a:t>
            </a:r>
            <a:r>
              <a:rPr lang="en-US" altLang="ko-KR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(to level: Int) {</a:t>
            </a:r>
          </a:p>
          <a:p>
            <a:r>
              <a:rPr lang="en-US" altLang="ko-KR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		print("Jump to \(level)")</a:t>
            </a:r>
          </a:p>
          <a:p>
            <a:r>
              <a:rPr lang="en-US" altLang="ko-KR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		</a:t>
            </a:r>
            <a:r>
              <a:rPr lang="en-US" altLang="ko-KR" sz="9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self.level</a:t>
            </a:r>
            <a:r>
              <a:rPr lang="en-US" altLang="ko-KR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 = level</a:t>
            </a:r>
          </a:p>
          <a:p>
            <a:r>
              <a:rPr lang="en-US" altLang="ko-KR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	</a:t>
            </a:r>
          </a:p>
          <a:p>
            <a:r>
              <a:rPr lang="en-US" altLang="ko-KR" sz="900" dirty="0">
                <a:latin typeface="+mn-ea"/>
              </a:rPr>
              <a:t>	func reset() {</a:t>
            </a:r>
          </a:p>
          <a:p>
            <a:r>
              <a:rPr lang="en-US" altLang="ko-KR" sz="900" dirty="0">
                <a:latin typeface="+mn-ea"/>
              </a:rPr>
              <a:t>		print("Reset!")</a:t>
            </a:r>
          </a:p>
          <a:p>
            <a:r>
              <a:rPr lang="en-US" altLang="ko-KR" sz="900" dirty="0">
                <a:latin typeface="+mn-ea"/>
              </a:rPr>
              <a:t>		level = 0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}</a:t>
            </a:r>
          </a:p>
          <a:p>
            <a:r>
              <a:rPr lang="en-US" altLang="ko-KR" sz="900" dirty="0">
                <a:latin typeface="+mn-ea"/>
              </a:rPr>
              <a:t>var </a:t>
            </a:r>
            <a:r>
              <a:rPr lang="en-US" altLang="ko-KR" sz="900" dirty="0" err="1">
                <a:latin typeface="+mn-ea"/>
              </a:rPr>
              <a:t>LevelClassInstance</a:t>
            </a:r>
            <a:r>
              <a:rPr lang="en-US" altLang="ko-KR" sz="900" dirty="0">
                <a:latin typeface="+mn-ea"/>
              </a:rPr>
              <a:t>: </a:t>
            </a:r>
            <a:r>
              <a:rPr lang="en-US" altLang="ko-KR" sz="900" dirty="0" err="1">
                <a:latin typeface="+mn-ea"/>
              </a:rPr>
              <a:t>LevelClass</a:t>
            </a:r>
            <a:r>
              <a:rPr lang="en-US" altLang="ko-KR" sz="900" dirty="0">
                <a:latin typeface="+mn-ea"/>
              </a:rPr>
              <a:t> = </a:t>
            </a:r>
            <a:r>
              <a:rPr lang="en-US" altLang="ko-KR" sz="900" dirty="0" err="1">
                <a:latin typeface="+mn-ea"/>
              </a:rPr>
              <a:t>LevelClass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 err="1">
                <a:latin typeface="+mn-ea"/>
              </a:rPr>
              <a:t>LevelClassInstance.levelUp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 err="1">
                <a:latin typeface="+mn-ea"/>
              </a:rPr>
              <a:t>LevelClassInstance.levelDown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 err="1">
                <a:latin typeface="+mn-ea"/>
              </a:rPr>
              <a:t>LevelClassInstance.levelDown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 err="1">
                <a:latin typeface="+mn-ea"/>
              </a:rPr>
              <a:t>LevelClassInstance.jumpLevel</a:t>
            </a:r>
            <a:r>
              <a:rPr lang="en-US" altLang="ko-KR" sz="900" dirty="0">
                <a:latin typeface="+mn-ea"/>
              </a:rPr>
              <a:t>(to: 3)</a:t>
            </a:r>
          </a:p>
          <a:p>
            <a:endParaRPr lang="ko-KR" altLang="en-US" sz="9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3928" y="3068960"/>
            <a:ext cx="49584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메서드의 전달인자와 인스턴스의 프로퍼티 이름과 같아서</a:t>
            </a:r>
            <a:endParaRPr lang="en-US" altLang="ko-KR" sz="1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컴파일러에서는 이를 정확히 값 전달을 못하므로 명시적으로</a:t>
            </a:r>
            <a:endParaRPr lang="en-US" altLang="ko-KR" sz="1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인스턴스의 프로퍼티를 지명해주기 위해 사용</a:t>
            </a:r>
            <a:endParaRPr lang="ko-KR" alt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15343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2088232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ko-KR" dirty="0" smtClean="0"/>
              <a:t>self </a:t>
            </a:r>
            <a:r>
              <a:rPr lang="ko-KR" altLang="en-US" dirty="0" smtClean="0"/>
              <a:t>프로퍼티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값 타입의 인스턴스 자체의 값을 치환할 수 있음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클래스의 인스턴스는 참조 타입이라 </a:t>
            </a:r>
            <a:r>
              <a:rPr lang="en-US" altLang="ko-KR" dirty="0" smtClean="0">
                <a:latin typeface="+mn-ea"/>
              </a:rPr>
              <a:t>self</a:t>
            </a:r>
            <a:r>
              <a:rPr lang="ko-KR" altLang="en-US" dirty="0" smtClean="0">
                <a:latin typeface="+mn-ea"/>
              </a:rPr>
              <a:t>프로퍼티에 다른 참조 값을 할당 할 수 없는데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구조체나 </a:t>
            </a: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등은 </a:t>
            </a:r>
            <a:r>
              <a:rPr lang="en-US" altLang="ko-KR" dirty="0" smtClean="0">
                <a:latin typeface="+mn-ea"/>
              </a:rPr>
              <a:t>self</a:t>
            </a:r>
            <a:r>
              <a:rPr lang="ko-KR" altLang="en-US" dirty="0" smtClean="0">
                <a:latin typeface="+mn-ea"/>
              </a:rPr>
              <a:t>프로퍼티를 사용하여 자신 자체를 치환할 수도 있음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2344519"/>
            <a:ext cx="864096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>
                <a:latin typeface="+mn-ea"/>
              </a:rPr>
              <a:t>struct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LevelStruct</a:t>
            </a:r>
            <a:r>
              <a:rPr lang="en-US" altLang="ko-KR" sz="900" dirty="0">
                <a:latin typeface="+mn-ea"/>
              </a:rPr>
              <a:t> {</a:t>
            </a:r>
          </a:p>
          <a:p>
            <a:r>
              <a:rPr lang="en-US" altLang="ko-KR" sz="900" dirty="0">
                <a:latin typeface="+mn-ea"/>
              </a:rPr>
              <a:t>	var level: Int = 0</a:t>
            </a:r>
          </a:p>
          <a:p>
            <a:r>
              <a:rPr lang="en-US" altLang="ko-KR" sz="900" dirty="0">
                <a:latin typeface="+mn-ea"/>
              </a:rPr>
              <a:t>	</a:t>
            </a:r>
          </a:p>
          <a:p>
            <a:r>
              <a:rPr lang="en-US" altLang="ko-KR" sz="900" dirty="0">
                <a:latin typeface="+mn-ea"/>
              </a:rPr>
              <a:t>	mutating func </a:t>
            </a:r>
            <a:r>
              <a:rPr lang="en-US" altLang="ko-KR" sz="900" dirty="0" err="1">
                <a:latin typeface="+mn-ea"/>
              </a:rPr>
              <a:t>levelUp</a:t>
            </a:r>
            <a:r>
              <a:rPr lang="en-US" altLang="ko-KR" sz="900" dirty="0">
                <a:latin typeface="+mn-ea"/>
              </a:rPr>
              <a:t>() {</a:t>
            </a:r>
          </a:p>
          <a:p>
            <a:r>
              <a:rPr lang="en-US" altLang="ko-KR" sz="900" dirty="0">
                <a:latin typeface="+mn-ea"/>
              </a:rPr>
              <a:t>		print("Level up!")</a:t>
            </a:r>
          </a:p>
          <a:p>
            <a:r>
              <a:rPr lang="en-US" altLang="ko-KR" sz="900" dirty="0">
                <a:latin typeface="+mn-ea"/>
              </a:rPr>
              <a:t>		level += 1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	</a:t>
            </a:r>
          </a:p>
          <a:p>
            <a:r>
              <a:rPr lang="en-US" altLang="ko-KR" sz="900" dirty="0">
                <a:latin typeface="+mn-ea"/>
              </a:rPr>
              <a:t>	mutating func reset() {</a:t>
            </a:r>
          </a:p>
          <a:p>
            <a:r>
              <a:rPr lang="en-US" altLang="ko-KR" sz="900" dirty="0">
                <a:latin typeface="+mn-ea"/>
              </a:rPr>
              <a:t>		print("Reset!")</a:t>
            </a:r>
          </a:p>
          <a:p>
            <a:r>
              <a:rPr lang="en-US" altLang="ko-KR" sz="900" dirty="0">
                <a:latin typeface="+mn-ea"/>
              </a:rPr>
              <a:t>		self = </a:t>
            </a:r>
            <a:r>
              <a:rPr lang="en-US" altLang="ko-KR" sz="900" dirty="0" err="1">
                <a:latin typeface="+mn-ea"/>
              </a:rPr>
              <a:t>LevelStruct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}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var </a:t>
            </a:r>
            <a:r>
              <a:rPr lang="en-US" altLang="ko-KR" sz="900" dirty="0" err="1">
                <a:latin typeface="+mn-ea"/>
              </a:rPr>
              <a:t>LevelStructInstance</a:t>
            </a:r>
            <a:r>
              <a:rPr lang="en-US" altLang="ko-KR" sz="900" dirty="0">
                <a:latin typeface="+mn-ea"/>
              </a:rPr>
              <a:t>: </a:t>
            </a:r>
            <a:r>
              <a:rPr lang="en-US" altLang="ko-KR" sz="900" dirty="0" err="1">
                <a:latin typeface="+mn-ea"/>
              </a:rPr>
              <a:t>LevelStruct</a:t>
            </a:r>
            <a:r>
              <a:rPr lang="en-US" altLang="ko-KR" sz="900" dirty="0">
                <a:latin typeface="+mn-ea"/>
              </a:rPr>
              <a:t> = </a:t>
            </a:r>
            <a:r>
              <a:rPr lang="en-US" altLang="ko-KR" sz="900" dirty="0" err="1">
                <a:latin typeface="+mn-ea"/>
              </a:rPr>
              <a:t>LevelStruct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 err="1">
                <a:latin typeface="+mn-ea"/>
              </a:rPr>
              <a:t>LevelStructInstance.levelUp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 err="1">
                <a:latin typeface="+mn-ea"/>
              </a:rPr>
              <a:t>LevelStructInstance.reset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>
                <a:latin typeface="+mn-ea"/>
              </a:rPr>
              <a:t>print(</a:t>
            </a:r>
            <a:r>
              <a:rPr lang="en-US" altLang="ko-KR" sz="900" dirty="0" err="1">
                <a:latin typeface="+mn-ea"/>
              </a:rPr>
              <a:t>LevelStructInstance.level</a:t>
            </a:r>
            <a:r>
              <a:rPr lang="en-US" altLang="ko-KR" sz="900" dirty="0">
                <a:latin typeface="+mn-ea"/>
              </a:rPr>
              <a:t>)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enum </a:t>
            </a:r>
            <a:r>
              <a:rPr lang="en-US" altLang="ko-KR" sz="900" dirty="0" err="1">
                <a:latin typeface="+mn-ea"/>
              </a:rPr>
              <a:t>OnOffSwitch</a:t>
            </a:r>
            <a:r>
              <a:rPr lang="en-US" altLang="ko-KR" sz="900" dirty="0">
                <a:latin typeface="+mn-ea"/>
              </a:rPr>
              <a:t> {</a:t>
            </a:r>
          </a:p>
          <a:p>
            <a:r>
              <a:rPr lang="en-US" altLang="ko-KR" sz="900" dirty="0">
                <a:latin typeface="+mn-ea"/>
              </a:rPr>
              <a:t>	case on, off</a:t>
            </a:r>
          </a:p>
          <a:p>
            <a:r>
              <a:rPr lang="en-US" altLang="ko-KR" sz="900" dirty="0">
                <a:latin typeface="+mn-ea"/>
              </a:rPr>
              <a:t>	mutating func </a:t>
            </a:r>
            <a:r>
              <a:rPr lang="en-US" altLang="ko-KR" sz="900" dirty="0" err="1">
                <a:latin typeface="+mn-ea"/>
              </a:rPr>
              <a:t>nextState</a:t>
            </a:r>
            <a:r>
              <a:rPr lang="en-US" altLang="ko-KR" sz="900" dirty="0">
                <a:latin typeface="+mn-ea"/>
              </a:rPr>
              <a:t>() {</a:t>
            </a:r>
          </a:p>
          <a:p>
            <a:r>
              <a:rPr lang="en-US" altLang="ko-KR" sz="900" dirty="0">
                <a:latin typeface="+mn-ea"/>
              </a:rPr>
              <a:t>		self = self == .on ? .off : .on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}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var toggle: </a:t>
            </a:r>
            <a:r>
              <a:rPr lang="en-US" altLang="ko-KR" sz="900" dirty="0" err="1">
                <a:latin typeface="+mn-ea"/>
              </a:rPr>
              <a:t>OnOffSwitch</a:t>
            </a:r>
            <a:r>
              <a:rPr lang="en-US" altLang="ko-KR" sz="900" dirty="0">
                <a:latin typeface="+mn-ea"/>
              </a:rPr>
              <a:t> = </a:t>
            </a:r>
            <a:r>
              <a:rPr lang="en-US" altLang="ko-KR" sz="900" dirty="0" err="1">
                <a:latin typeface="+mn-ea"/>
              </a:rPr>
              <a:t>OnOffSwitch.off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 err="1">
                <a:latin typeface="+mn-ea"/>
              </a:rPr>
              <a:t>toggle.nextState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>
                <a:latin typeface="+mn-ea"/>
              </a:rPr>
              <a:t>print(toggle)</a:t>
            </a: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803031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273630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타입 메서드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인스턴스 프로퍼티와 타입 프로퍼티가 있듯이 메서드에도 인스턴스 메서드 와 타입메서드가 존재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타입자체에 호출이 가능한 메서드를 타입메서드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클래스함수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메서드 앞에 </a:t>
            </a:r>
            <a:r>
              <a:rPr lang="en-US" altLang="ko-KR" dirty="0" smtClean="0">
                <a:latin typeface="+mn-ea"/>
              </a:rPr>
              <a:t>static</a:t>
            </a:r>
            <a:r>
              <a:rPr lang="ko-KR" altLang="en-US" dirty="0" smtClean="0">
                <a:latin typeface="+mn-ea"/>
              </a:rPr>
              <a:t>를 붙여 주면 됨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클래스타입 메서드는 </a:t>
            </a:r>
            <a:r>
              <a:rPr lang="en-US" altLang="ko-KR" dirty="0" smtClean="0">
                <a:latin typeface="+mn-ea"/>
              </a:rPr>
              <a:t>static</a:t>
            </a:r>
            <a:r>
              <a:rPr lang="ko-KR" altLang="en-US" dirty="0" smtClean="0">
                <a:latin typeface="+mn-ea"/>
              </a:rPr>
              <a:t>과 </a:t>
            </a:r>
            <a:r>
              <a:rPr lang="en-US" altLang="ko-KR" dirty="0" smtClean="0">
                <a:latin typeface="+mn-ea"/>
              </a:rPr>
              <a:t>class</a:t>
            </a:r>
            <a:r>
              <a:rPr lang="ko-KR" altLang="en-US" dirty="0" smtClean="0">
                <a:latin typeface="+mn-ea"/>
              </a:rPr>
              <a:t>키워드를 사용하여 나타내는데</a:t>
            </a:r>
            <a:r>
              <a:rPr lang="en-US" altLang="ko-KR" dirty="0" smtClean="0">
                <a:latin typeface="+mn-ea"/>
              </a:rPr>
              <a:t>, static</a:t>
            </a:r>
            <a:r>
              <a:rPr lang="ko-KR" altLang="en-US" dirty="0" smtClean="0">
                <a:latin typeface="+mn-ea"/>
              </a:rPr>
              <a:t>으로 정의하면 상속 후 메서드 재정의가 불가능</a:t>
            </a:r>
            <a:endParaRPr lang="en-US" altLang="ko-KR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2924944"/>
            <a:ext cx="87129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</a:rPr>
              <a:t>class </a:t>
            </a:r>
            <a:r>
              <a:rPr lang="en-US" altLang="ko-KR" sz="900" dirty="0" err="1">
                <a:latin typeface="+mn-ea"/>
              </a:rPr>
              <a:t>AClass</a:t>
            </a:r>
            <a:r>
              <a:rPr lang="en-US" altLang="ko-KR" sz="900" dirty="0">
                <a:latin typeface="+mn-ea"/>
              </a:rPr>
              <a:t> {</a:t>
            </a:r>
          </a:p>
          <a:p>
            <a:r>
              <a:rPr lang="en-US" altLang="ko-KR" sz="900" dirty="0">
                <a:latin typeface="+mn-ea"/>
              </a:rPr>
              <a:t>	static func </a:t>
            </a:r>
            <a:r>
              <a:rPr lang="en-US" altLang="ko-KR" sz="900" dirty="0" err="1">
                <a:latin typeface="+mn-ea"/>
              </a:rPr>
              <a:t>staticTypeMethod</a:t>
            </a:r>
            <a:r>
              <a:rPr lang="en-US" altLang="ko-KR" sz="900" dirty="0">
                <a:latin typeface="+mn-ea"/>
              </a:rPr>
              <a:t>() {</a:t>
            </a:r>
          </a:p>
          <a:p>
            <a:r>
              <a:rPr lang="en-US" altLang="ko-KR" sz="900" dirty="0">
                <a:latin typeface="+mn-ea"/>
              </a:rPr>
              <a:t>		print("</a:t>
            </a:r>
            <a:r>
              <a:rPr lang="en-US" altLang="ko-KR" sz="900" dirty="0" err="1">
                <a:latin typeface="+mn-ea"/>
              </a:rPr>
              <a:t>AClass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staticTypeMethod</a:t>
            </a:r>
            <a:r>
              <a:rPr lang="en-US" altLang="ko-KR" sz="900" dirty="0">
                <a:latin typeface="+mn-ea"/>
              </a:rPr>
              <a:t>")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	</a:t>
            </a:r>
          </a:p>
          <a:p>
            <a:r>
              <a:rPr lang="en-US" altLang="ko-KR" sz="900" dirty="0">
                <a:latin typeface="+mn-ea"/>
              </a:rPr>
              <a:t>	class func </a:t>
            </a:r>
            <a:r>
              <a:rPr lang="en-US" altLang="ko-KR" sz="900" dirty="0" err="1">
                <a:latin typeface="+mn-ea"/>
              </a:rPr>
              <a:t>classTypeMethod</a:t>
            </a:r>
            <a:r>
              <a:rPr lang="en-US" altLang="ko-KR" sz="900" dirty="0">
                <a:latin typeface="+mn-ea"/>
              </a:rPr>
              <a:t>() {</a:t>
            </a:r>
          </a:p>
          <a:p>
            <a:r>
              <a:rPr lang="en-US" altLang="ko-KR" sz="900" dirty="0">
                <a:latin typeface="+mn-ea"/>
              </a:rPr>
              <a:t>		print("</a:t>
            </a:r>
            <a:r>
              <a:rPr lang="en-US" altLang="ko-KR" sz="900" dirty="0" err="1">
                <a:latin typeface="+mn-ea"/>
              </a:rPr>
              <a:t>AClass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classTypeMethod</a:t>
            </a:r>
            <a:r>
              <a:rPr lang="en-US" altLang="ko-KR" sz="900" dirty="0">
                <a:latin typeface="+mn-ea"/>
              </a:rPr>
              <a:t>")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}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class </a:t>
            </a:r>
            <a:r>
              <a:rPr lang="en-US" altLang="ko-KR" sz="900" dirty="0" err="1">
                <a:latin typeface="+mn-ea"/>
              </a:rPr>
              <a:t>BClass</a:t>
            </a:r>
            <a:r>
              <a:rPr lang="en-US" altLang="ko-KR" sz="900" dirty="0">
                <a:latin typeface="+mn-ea"/>
              </a:rPr>
              <a:t>: </a:t>
            </a:r>
            <a:r>
              <a:rPr lang="en-US" altLang="ko-KR" sz="900" dirty="0" err="1">
                <a:latin typeface="+mn-ea"/>
              </a:rPr>
              <a:t>AClass</a:t>
            </a:r>
            <a:r>
              <a:rPr lang="en-US" altLang="ko-KR" sz="900" dirty="0">
                <a:latin typeface="+mn-ea"/>
              </a:rPr>
              <a:t> {</a:t>
            </a:r>
          </a:p>
          <a:p>
            <a:r>
              <a:rPr lang="en-US" altLang="ko-KR" sz="900" dirty="0">
                <a:latin typeface="+mn-ea"/>
              </a:rPr>
              <a:t>	// </a:t>
            </a:r>
            <a:r>
              <a:rPr lang="ko-KR" altLang="en-US" sz="900" dirty="0">
                <a:latin typeface="+mn-ea"/>
              </a:rPr>
              <a:t>아래는 오류이다</a:t>
            </a:r>
            <a:r>
              <a:rPr lang="en-US" altLang="ko-KR" sz="900" dirty="0">
                <a:latin typeface="+mn-ea"/>
              </a:rPr>
              <a:t>.</a:t>
            </a:r>
          </a:p>
          <a:p>
            <a:r>
              <a:rPr lang="en-US" altLang="ko-KR" sz="900" dirty="0">
                <a:latin typeface="+mn-ea"/>
              </a:rPr>
              <a:t>	/*</a:t>
            </a:r>
          </a:p>
          <a:p>
            <a:r>
              <a:rPr lang="en-US" altLang="ko-KR" sz="900" dirty="0">
                <a:latin typeface="+mn-ea"/>
              </a:rPr>
              <a:t>	override static func </a:t>
            </a:r>
            <a:r>
              <a:rPr lang="en-US" altLang="ko-KR" sz="900" dirty="0" err="1">
                <a:latin typeface="+mn-ea"/>
              </a:rPr>
              <a:t>staticTypeMethod</a:t>
            </a:r>
            <a:r>
              <a:rPr lang="en-US" altLang="ko-KR" sz="900" dirty="0">
                <a:latin typeface="+mn-ea"/>
              </a:rPr>
              <a:t>() {</a:t>
            </a:r>
          </a:p>
          <a:p>
            <a:r>
              <a:rPr lang="en-US" altLang="ko-KR" sz="900" dirty="0">
                <a:latin typeface="+mn-ea"/>
              </a:rPr>
              <a:t>		print("</a:t>
            </a:r>
            <a:r>
              <a:rPr lang="en-US" altLang="ko-KR" sz="900" dirty="0" err="1">
                <a:latin typeface="+mn-ea"/>
              </a:rPr>
              <a:t>BClass</a:t>
            </a:r>
            <a:r>
              <a:rPr lang="en-US" altLang="ko-KR" sz="900" dirty="0">
                <a:latin typeface="+mn-ea"/>
              </a:rPr>
              <a:t> override")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	*/</a:t>
            </a:r>
          </a:p>
          <a:p>
            <a:r>
              <a:rPr lang="en-US" altLang="ko-KR" sz="900" dirty="0">
                <a:latin typeface="+mn-ea"/>
              </a:rPr>
              <a:t>	</a:t>
            </a:r>
          </a:p>
          <a:p>
            <a:r>
              <a:rPr lang="en-US" altLang="ko-KR" sz="900" dirty="0">
                <a:latin typeface="+mn-ea"/>
              </a:rPr>
              <a:t>	override class func </a:t>
            </a:r>
            <a:r>
              <a:rPr lang="en-US" altLang="ko-KR" sz="900" dirty="0" err="1">
                <a:latin typeface="+mn-ea"/>
              </a:rPr>
              <a:t>classTypeMethod</a:t>
            </a:r>
            <a:r>
              <a:rPr lang="en-US" altLang="ko-KR" sz="900" dirty="0">
                <a:latin typeface="+mn-ea"/>
              </a:rPr>
              <a:t>() {</a:t>
            </a:r>
          </a:p>
          <a:p>
            <a:r>
              <a:rPr lang="en-US" altLang="ko-KR" sz="900" dirty="0">
                <a:latin typeface="+mn-ea"/>
              </a:rPr>
              <a:t>		print("</a:t>
            </a:r>
            <a:r>
              <a:rPr lang="en-US" altLang="ko-KR" sz="900" dirty="0" err="1">
                <a:latin typeface="+mn-ea"/>
              </a:rPr>
              <a:t>BClass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classTypeMethod</a:t>
            </a:r>
            <a:r>
              <a:rPr lang="en-US" altLang="ko-KR" sz="900" dirty="0">
                <a:latin typeface="+mn-ea"/>
              </a:rPr>
              <a:t>")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}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dirty="0" err="1">
                <a:latin typeface="+mn-ea"/>
              </a:rPr>
              <a:t>AClass.staticTypeMethod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 err="1">
                <a:latin typeface="+mn-ea"/>
              </a:rPr>
              <a:t>AClass.classTypeMethod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 err="1">
                <a:latin typeface="+mn-ea"/>
              </a:rPr>
              <a:t>BClass.classTypeMethod</a:t>
            </a:r>
            <a:r>
              <a:rPr lang="en-US" altLang="ko-KR" sz="900" dirty="0">
                <a:latin typeface="+mn-ea"/>
              </a:rPr>
              <a:t>()</a:t>
            </a: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875504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2808312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타입 메서드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타입메서드는 인스턴스 메서드와는 달리 </a:t>
            </a:r>
            <a:r>
              <a:rPr lang="en-US" altLang="ko-KR" dirty="0" smtClean="0">
                <a:latin typeface="+mn-ea"/>
              </a:rPr>
              <a:t>self </a:t>
            </a:r>
            <a:r>
              <a:rPr lang="ko-KR" altLang="en-US" dirty="0" smtClean="0">
                <a:latin typeface="+mn-ea"/>
              </a:rPr>
              <a:t>프로퍼티가 타입 그 자체를 가리키는 게 다른 점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인스턴스 메서드에서는 </a:t>
            </a:r>
            <a:r>
              <a:rPr lang="en-US" altLang="ko-KR" dirty="0" smtClean="0">
                <a:latin typeface="+mn-ea"/>
              </a:rPr>
              <a:t>self</a:t>
            </a:r>
            <a:r>
              <a:rPr lang="ko-KR" altLang="en-US" dirty="0" smtClean="0">
                <a:latin typeface="+mn-ea"/>
              </a:rPr>
              <a:t>가 인스턴스를 가리킨다면</a:t>
            </a:r>
            <a:r>
              <a:rPr lang="en-US" altLang="ko-KR" dirty="0" smtClean="0">
                <a:latin typeface="+mn-ea"/>
              </a:rPr>
              <a:t>,</a:t>
            </a:r>
            <a:endParaRPr lang="en-US" altLang="ko-KR" dirty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 메서드에서는 </a:t>
            </a:r>
            <a:r>
              <a:rPr lang="en-US" altLang="ko-KR" dirty="0" smtClean="0">
                <a:latin typeface="+mn-ea"/>
              </a:rPr>
              <a:t>self</a:t>
            </a:r>
            <a:r>
              <a:rPr lang="ko-KR" altLang="en-US" dirty="0" smtClean="0">
                <a:latin typeface="+mn-ea"/>
              </a:rPr>
              <a:t>가 타입을 가리킴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그래서 타입메서드 내부에서 타입 이름과 </a:t>
            </a:r>
            <a:r>
              <a:rPr lang="en-US" altLang="ko-KR" dirty="0" smtClean="0">
                <a:latin typeface="+mn-ea"/>
              </a:rPr>
              <a:t>self</a:t>
            </a:r>
            <a:r>
              <a:rPr lang="ko-KR" altLang="en-US" dirty="0" smtClean="0">
                <a:latin typeface="+mn-ea"/>
              </a:rPr>
              <a:t>는 같은 뜻</a:t>
            </a:r>
            <a:endParaRPr lang="en-US" altLang="ko-KR" dirty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그러므로 타입 메서드에서 </a:t>
            </a:r>
            <a:r>
              <a:rPr lang="en-US" altLang="ko-KR" dirty="0" smtClean="0">
                <a:latin typeface="+mn-ea"/>
              </a:rPr>
              <a:t>self</a:t>
            </a:r>
            <a:r>
              <a:rPr lang="ko-KR" altLang="en-US" dirty="0" smtClean="0">
                <a:latin typeface="+mn-ea"/>
              </a:rPr>
              <a:t>프로퍼티를 사용하면 타입 프로퍼티 및 메서드를 호출 가능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138289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2808312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타입 메서드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4127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092507"/>
            <a:ext cx="8568952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ea"/>
              </a:rPr>
              <a:t>//</a:t>
            </a:r>
            <a:r>
              <a:rPr lang="ko-KR" altLang="en-US" sz="1000" dirty="0">
                <a:latin typeface="+mn-ea"/>
              </a:rPr>
              <a:t>시스템의 음량은 한 기기에서 유일한 값을 가져야 한다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dirty="0" err="1">
                <a:latin typeface="+mn-ea"/>
              </a:rPr>
              <a:t>struct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err="1">
                <a:latin typeface="+mn-ea"/>
              </a:rPr>
              <a:t>SystemVolume</a:t>
            </a:r>
            <a:r>
              <a:rPr lang="en-US" altLang="ko-KR" sz="1000" dirty="0">
                <a:latin typeface="+mn-ea"/>
              </a:rPr>
              <a:t> {</a:t>
            </a:r>
          </a:p>
          <a:p>
            <a:r>
              <a:rPr lang="en-US" altLang="ko-KR" sz="1000" dirty="0">
                <a:latin typeface="+mn-ea"/>
              </a:rPr>
              <a:t>	//</a:t>
            </a:r>
            <a:r>
              <a:rPr lang="ko-KR" altLang="en-US" sz="1000" dirty="0">
                <a:latin typeface="+mn-ea"/>
              </a:rPr>
              <a:t>타입프로퍼티로 가지게 되면 언제나 유일한 값이 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dirty="0">
                <a:latin typeface="+mn-ea"/>
              </a:rPr>
              <a:t>	static var volume: Int = 5</a:t>
            </a:r>
          </a:p>
          <a:p>
            <a:r>
              <a:rPr lang="en-US" altLang="ko-KR" sz="1000" dirty="0">
                <a:latin typeface="+mn-ea"/>
              </a:rPr>
              <a:t>	</a:t>
            </a:r>
          </a:p>
          <a:p>
            <a:r>
              <a:rPr lang="en-US" altLang="ko-KR" sz="1000" dirty="0">
                <a:latin typeface="+mn-ea"/>
              </a:rPr>
              <a:t>	//</a:t>
            </a:r>
            <a:r>
              <a:rPr lang="ko-KR" altLang="en-US" sz="1000" dirty="0">
                <a:latin typeface="+mn-ea"/>
              </a:rPr>
              <a:t>타입프로퍼티를 제어하기 위해 타입 메서드를 사용</a:t>
            </a:r>
          </a:p>
          <a:p>
            <a:r>
              <a:rPr lang="ko-KR" altLang="en-US" sz="1000" dirty="0">
                <a:latin typeface="+mn-ea"/>
              </a:rPr>
              <a:t>	</a:t>
            </a:r>
            <a:r>
              <a:rPr lang="en-US" altLang="ko-KR" sz="1000" dirty="0">
                <a:latin typeface="+mn-ea"/>
              </a:rPr>
              <a:t>static func mute() {</a:t>
            </a:r>
          </a:p>
          <a:p>
            <a:r>
              <a:rPr lang="en-US" altLang="ko-KR" sz="1000" dirty="0">
                <a:latin typeface="+mn-ea"/>
              </a:rPr>
              <a:t>		</a:t>
            </a:r>
            <a:r>
              <a:rPr lang="en-US" altLang="ko-KR" sz="1000" dirty="0" err="1">
                <a:latin typeface="+mn-ea"/>
              </a:rPr>
              <a:t>self.volume</a:t>
            </a:r>
            <a:r>
              <a:rPr lang="en-US" altLang="ko-KR" sz="1000" dirty="0">
                <a:latin typeface="+mn-ea"/>
              </a:rPr>
              <a:t> = 0;//</a:t>
            </a:r>
            <a:r>
              <a:rPr lang="en-US" altLang="ko-KR" sz="1000" dirty="0" err="1">
                <a:latin typeface="+mn-ea"/>
              </a:rPr>
              <a:t>SystemVolume</a:t>
            </a:r>
            <a:r>
              <a:rPr lang="en-US" altLang="ko-KR" sz="1000" dirty="0">
                <a:latin typeface="+mn-ea"/>
              </a:rPr>
              <a:t> = 0</a:t>
            </a:r>
            <a:r>
              <a:rPr lang="ko-KR" altLang="en-US" sz="1000" dirty="0">
                <a:latin typeface="+mn-ea"/>
              </a:rPr>
              <a:t>과 동일한 표현</a:t>
            </a:r>
          </a:p>
          <a:p>
            <a:r>
              <a:rPr lang="ko-KR" altLang="en-US" sz="1000" dirty="0">
                <a:latin typeface="+mn-ea"/>
              </a:rPr>
              <a:t>	</a:t>
            </a:r>
            <a:r>
              <a:rPr lang="en-US" altLang="ko-KR" sz="1000" dirty="0">
                <a:latin typeface="+mn-ea"/>
              </a:rPr>
              <a:t>}</a:t>
            </a:r>
          </a:p>
          <a:p>
            <a:r>
              <a:rPr lang="en-US" altLang="ko-KR" sz="1000" dirty="0">
                <a:latin typeface="+mn-ea"/>
              </a:rPr>
              <a:t>}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//</a:t>
            </a:r>
            <a:r>
              <a:rPr lang="ko-KR" altLang="en-US" sz="1000" dirty="0" err="1">
                <a:latin typeface="+mn-ea"/>
              </a:rPr>
              <a:t>네비게이션</a:t>
            </a:r>
            <a:r>
              <a:rPr lang="ko-KR" altLang="en-US" sz="1000" dirty="0">
                <a:latin typeface="+mn-ea"/>
              </a:rPr>
              <a:t> 역할은 여러 인스턴스가 수행할 수 있음</a:t>
            </a:r>
          </a:p>
          <a:p>
            <a:r>
              <a:rPr lang="en-US" altLang="ko-KR" sz="1000" dirty="0">
                <a:latin typeface="+mn-ea"/>
              </a:rPr>
              <a:t>class Navigation {</a:t>
            </a:r>
          </a:p>
          <a:p>
            <a:r>
              <a:rPr lang="en-US" altLang="ko-KR" sz="1000" dirty="0">
                <a:latin typeface="+mn-ea"/>
              </a:rPr>
              <a:t>	//</a:t>
            </a:r>
            <a:r>
              <a:rPr lang="ko-KR" altLang="en-US" sz="1000" dirty="0" err="1">
                <a:latin typeface="+mn-ea"/>
              </a:rPr>
              <a:t>네비게이션</a:t>
            </a:r>
            <a:r>
              <a:rPr lang="ko-KR" altLang="en-US" sz="1000" dirty="0">
                <a:latin typeface="+mn-ea"/>
              </a:rPr>
              <a:t> 인스턴스마다 음량을 따로 설정할 수 있음</a:t>
            </a:r>
          </a:p>
          <a:p>
            <a:r>
              <a:rPr lang="ko-KR" altLang="en-US" sz="1000" dirty="0">
                <a:latin typeface="+mn-ea"/>
              </a:rPr>
              <a:t>	</a:t>
            </a:r>
            <a:r>
              <a:rPr lang="en-US" altLang="ko-KR" sz="1000" dirty="0">
                <a:latin typeface="+mn-ea"/>
              </a:rPr>
              <a:t>var volume: Int = 5</a:t>
            </a:r>
          </a:p>
          <a:p>
            <a:r>
              <a:rPr lang="en-US" altLang="ko-KR" sz="1000" dirty="0">
                <a:latin typeface="+mn-ea"/>
              </a:rPr>
              <a:t>	</a:t>
            </a:r>
          </a:p>
          <a:p>
            <a:r>
              <a:rPr lang="en-US" altLang="ko-KR" sz="1000" dirty="0">
                <a:latin typeface="+mn-ea"/>
              </a:rPr>
              <a:t>	//</a:t>
            </a:r>
            <a:r>
              <a:rPr lang="ko-KR" altLang="en-US" sz="1000" dirty="0">
                <a:latin typeface="+mn-ea"/>
              </a:rPr>
              <a:t>길안내 음성 재생</a:t>
            </a:r>
          </a:p>
          <a:p>
            <a:r>
              <a:rPr lang="ko-KR" altLang="en-US" sz="1000" dirty="0">
                <a:latin typeface="+mn-ea"/>
              </a:rPr>
              <a:t>	</a:t>
            </a:r>
            <a:r>
              <a:rPr lang="en-US" altLang="ko-KR" sz="1000" dirty="0">
                <a:latin typeface="+mn-ea"/>
              </a:rPr>
              <a:t>func </a:t>
            </a:r>
            <a:r>
              <a:rPr lang="en-US" altLang="ko-KR" sz="1000" dirty="0" err="1">
                <a:latin typeface="+mn-ea"/>
              </a:rPr>
              <a:t>guideWay</a:t>
            </a:r>
            <a:r>
              <a:rPr lang="en-US" altLang="ko-KR" sz="1000" dirty="0">
                <a:latin typeface="+mn-ea"/>
              </a:rPr>
              <a:t>() {</a:t>
            </a:r>
          </a:p>
          <a:p>
            <a:r>
              <a:rPr lang="en-US" altLang="ko-KR" sz="1000" dirty="0">
                <a:latin typeface="+mn-ea"/>
              </a:rPr>
              <a:t>		//</a:t>
            </a:r>
            <a:r>
              <a:rPr lang="ko-KR" altLang="en-US" sz="1000" dirty="0" err="1">
                <a:latin typeface="+mn-ea"/>
              </a:rPr>
              <a:t>네비게이션</a:t>
            </a:r>
            <a:r>
              <a:rPr lang="ko-KR" altLang="en-US" sz="1000" dirty="0">
                <a:latin typeface="+mn-ea"/>
              </a:rPr>
              <a:t> 외 다른 </a:t>
            </a:r>
            <a:r>
              <a:rPr lang="ko-KR" altLang="en-US" sz="1000" dirty="0" err="1">
                <a:latin typeface="+mn-ea"/>
              </a:rPr>
              <a:t>재생원</a:t>
            </a:r>
            <a:r>
              <a:rPr lang="ko-KR" altLang="en-US" sz="1000" dirty="0">
                <a:latin typeface="+mn-ea"/>
              </a:rPr>
              <a:t> </a:t>
            </a:r>
            <a:r>
              <a:rPr lang="ko-KR" altLang="en-US" sz="1000" dirty="0" err="1">
                <a:latin typeface="+mn-ea"/>
              </a:rPr>
              <a:t>음소거</a:t>
            </a:r>
            <a:endParaRPr lang="ko-KR" altLang="en-US" sz="1000" dirty="0">
              <a:latin typeface="+mn-ea"/>
            </a:endParaRPr>
          </a:p>
          <a:p>
            <a:r>
              <a:rPr lang="ko-KR" altLang="en-US" sz="1000" dirty="0">
                <a:latin typeface="+mn-ea"/>
              </a:rPr>
              <a:t>		</a:t>
            </a:r>
            <a:r>
              <a:rPr lang="en-US" altLang="ko-KR" sz="1000" dirty="0" err="1">
                <a:latin typeface="+mn-ea"/>
              </a:rPr>
              <a:t>SystemVolume.mute</a:t>
            </a:r>
            <a:r>
              <a:rPr lang="en-US" altLang="ko-KR" sz="1000" dirty="0">
                <a:latin typeface="+mn-ea"/>
              </a:rPr>
              <a:t>()</a:t>
            </a:r>
          </a:p>
          <a:p>
            <a:r>
              <a:rPr lang="en-US" altLang="ko-KR" sz="1000" dirty="0">
                <a:latin typeface="+mn-ea"/>
              </a:rPr>
              <a:t>	}</a:t>
            </a:r>
          </a:p>
          <a:p>
            <a:r>
              <a:rPr lang="en-US" altLang="ko-KR" sz="1000" dirty="0">
                <a:latin typeface="+mn-ea"/>
              </a:rPr>
              <a:t>	</a:t>
            </a:r>
          </a:p>
          <a:p>
            <a:r>
              <a:rPr lang="en-US" altLang="ko-KR" sz="1000" dirty="0">
                <a:latin typeface="+mn-ea"/>
              </a:rPr>
              <a:t>	//</a:t>
            </a:r>
            <a:r>
              <a:rPr lang="ko-KR" altLang="en-US" sz="1000" dirty="0">
                <a:latin typeface="+mn-ea"/>
              </a:rPr>
              <a:t>길안내 음성종료</a:t>
            </a:r>
          </a:p>
          <a:p>
            <a:r>
              <a:rPr lang="ko-KR" altLang="en-US" sz="1000" dirty="0">
                <a:latin typeface="+mn-ea"/>
              </a:rPr>
              <a:t>	</a:t>
            </a:r>
            <a:r>
              <a:rPr lang="en-US" altLang="ko-KR" sz="1000" dirty="0">
                <a:latin typeface="+mn-ea"/>
              </a:rPr>
              <a:t>func </a:t>
            </a:r>
            <a:r>
              <a:rPr lang="en-US" altLang="ko-KR" sz="1000" dirty="0" err="1">
                <a:latin typeface="+mn-ea"/>
              </a:rPr>
              <a:t>finishGuideWay</a:t>
            </a:r>
            <a:r>
              <a:rPr lang="en-US" altLang="ko-KR" sz="1000" dirty="0">
                <a:latin typeface="+mn-ea"/>
              </a:rPr>
              <a:t>() {</a:t>
            </a:r>
          </a:p>
          <a:p>
            <a:r>
              <a:rPr lang="en-US" altLang="ko-KR" sz="1000" dirty="0">
                <a:latin typeface="+mn-ea"/>
              </a:rPr>
              <a:t>		//</a:t>
            </a:r>
            <a:r>
              <a:rPr lang="ko-KR" altLang="en-US" sz="1000" dirty="0">
                <a:latin typeface="+mn-ea"/>
              </a:rPr>
              <a:t>기존 </a:t>
            </a:r>
            <a:r>
              <a:rPr lang="ko-KR" altLang="en-US" sz="1000" dirty="0" err="1">
                <a:latin typeface="+mn-ea"/>
              </a:rPr>
              <a:t>재생원</a:t>
            </a:r>
            <a:r>
              <a:rPr lang="ko-KR" altLang="en-US" sz="1000" dirty="0">
                <a:latin typeface="+mn-ea"/>
              </a:rPr>
              <a:t> 음량 복구</a:t>
            </a:r>
          </a:p>
          <a:p>
            <a:r>
              <a:rPr lang="ko-KR" altLang="en-US" sz="1000" dirty="0">
                <a:latin typeface="+mn-ea"/>
              </a:rPr>
              <a:t>		</a:t>
            </a:r>
            <a:r>
              <a:rPr lang="en-US" altLang="ko-KR" sz="1000" dirty="0" err="1">
                <a:latin typeface="+mn-ea"/>
              </a:rPr>
              <a:t>SystemVolume.volume</a:t>
            </a:r>
            <a:r>
              <a:rPr lang="en-US" altLang="ko-KR" sz="1000" dirty="0">
                <a:latin typeface="+mn-ea"/>
              </a:rPr>
              <a:t> = </a:t>
            </a:r>
            <a:r>
              <a:rPr lang="en-US" altLang="ko-KR" sz="1000" dirty="0" err="1">
                <a:latin typeface="+mn-ea"/>
              </a:rPr>
              <a:t>self.volume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	}</a:t>
            </a:r>
          </a:p>
          <a:p>
            <a:r>
              <a:rPr lang="en-US" altLang="ko-KR" sz="1000" dirty="0">
                <a:latin typeface="+mn-ea"/>
              </a:rPr>
              <a:t>}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err="1">
                <a:latin typeface="+mn-ea"/>
              </a:rPr>
              <a:t>SystemVolume.volume</a:t>
            </a:r>
            <a:r>
              <a:rPr lang="en-US" altLang="ko-KR" sz="1000" dirty="0">
                <a:latin typeface="+mn-ea"/>
              </a:rPr>
              <a:t> = 10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let </a:t>
            </a:r>
            <a:r>
              <a:rPr lang="en-US" altLang="ko-KR" sz="1000" dirty="0" err="1">
                <a:latin typeface="+mn-ea"/>
              </a:rPr>
              <a:t>myNavi</a:t>
            </a:r>
            <a:r>
              <a:rPr lang="en-US" altLang="ko-KR" sz="1000" dirty="0">
                <a:latin typeface="+mn-ea"/>
              </a:rPr>
              <a:t>: Navigation = Navigation()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err="1">
                <a:latin typeface="+mn-ea"/>
              </a:rPr>
              <a:t>myNavi.guideWay</a:t>
            </a:r>
            <a:r>
              <a:rPr lang="en-US" altLang="ko-KR" sz="1000" dirty="0">
                <a:latin typeface="+mn-ea"/>
              </a:rPr>
              <a:t>()</a:t>
            </a:r>
          </a:p>
          <a:p>
            <a:r>
              <a:rPr lang="en-US" altLang="ko-KR" sz="1000" dirty="0">
                <a:latin typeface="+mn-ea"/>
              </a:rPr>
              <a:t>print(</a:t>
            </a:r>
            <a:r>
              <a:rPr lang="en-US" altLang="ko-KR" sz="1000" dirty="0" err="1">
                <a:latin typeface="+mn-ea"/>
              </a:rPr>
              <a:t>SystemVolume.volume</a:t>
            </a:r>
            <a:r>
              <a:rPr lang="en-US" altLang="ko-KR" sz="1000" dirty="0">
                <a:latin typeface="+mn-ea"/>
              </a:rPr>
              <a:t>)//0</a:t>
            </a:r>
          </a:p>
          <a:p>
            <a:r>
              <a:rPr lang="en-US" altLang="ko-KR" sz="1000" dirty="0" err="1">
                <a:latin typeface="+mn-ea"/>
              </a:rPr>
              <a:t>myNavi.finishGuideWay</a:t>
            </a:r>
            <a:r>
              <a:rPr lang="en-US" altLang="ko-KR" sz="1000" dirty="0">
                <a:latin typeface="+mn-ea"/>
              </a:rPr>
              <a:t>()</a:t>
            </a:r>
          </a:p>
          <a:p>
            <a:r>
              <a:rPr lang="en-US" altLang="ko-KR" sz="1000" dirty="0">
                <a:latin typeface="+mn-ea"/>
              </a:rPr>
              <a:t>print(</a:t>
            </a:r>
            <a:r>
              <a:rPr lang="en-US" altLang="ko-KR" sz="1000" dirty="0" err="1">
                <a:latin typeface="+mn-ea"/>
              </a:rPr>
              <a:t>SystemVolume.volume</a:t>
            </a:r>
            <a:r>
              <a:rPr lang="en-US" altLang="ko-KR" sz="1000" dirty="0">
                <a:latin typeface="+mn-ea"/>
              </a:rPr>
              <a:t>)//5</a:t>
            </a: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672689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3975" y="2937138"/>
            <a:ext cx="71160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13</a:t>
            </a:r>
            <a:r>
              <a:rPr lang="ko-KR" altLang="en-US" sz="4000" dirty="0" smtClean="0">
                <a:latin typeface="+mn-ea"/>
              </a:rPr>
              <a:t>장 인스턴스의 생성 및 소멸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92280" y="6525344"/>
            <a:ext cx="2008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New book: chapter 09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004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Instance </a:t>
            </a:r>
            <a:r>
              <a:rPr lang="ko-KR" altLang="en-US" dirty="0"/>
              <a:t>생성 </a:t>
            </a:r>
            <a:r>
              <a:rPr lang="en-US" altLang="ko-KR" dirty="0" smtClean="0"/>
              <a:t>– initializer</a:t>
            </a:r>
          </a:p>
          <a:p>
            <a:pPr lvl="1"/>
            <a:r>
              <a:rPr lang="en-US" altLang="ko-KR" dirty="0"/>
              <a:t>initializer</a:t>
            </a:r>
            <a:r>
              <a:rPr lang="ko-KR" altLang="en-US" dirty="0"/>
              <a:t>는 반환 값이 없다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instance</a:t>
            </a:r>
            <a:r>
              <a:rPr lang="ko-KR" altLang="en-US" dirty="0"/>
              <a:t>의 </a:t>
            </a:r>
            <a:r>
              <a:rPr lang="en-US" altLang="ko-KR" dirty="0"/>
              <a:t>property </a:t>
            </a:r>
            <a:r>
              <a:rPr lang="ko-KR" altLang="en-US" dirty="0"/>
              <a:t>초기값을 </a:t>
            </a:r>
            <a:r>
              <a:rPr lang="ko-KR" altLang="en-US" dirty="0" smtClean="0"/>
              <a:t>설정하는 역할</a:t>
            </a:r>
            <a:endParaRPr lang="en-US" altLang="ko-KR" dirty="0" smtClean="0"/>
          </a:p>
          <a:p>
            <a:pPr lvl="1"/>
            <a:r>
              <a:rPr lang="en-US" altLang="ko-KR" dirty="0"/>
              <a:t>init </a:t>
            </a:r>
            <a:r>
              <a:rPr lang="ko-KR" altLang="en-US" dirty="0"/>
              <a:t>키워드를 사용한 </a:t>
            </a:r>
            <a:r>
              <a:rPr lang="en-US" altLang="ko-KR" dirty="0"/>
              <a:t>init() method</a:t>
            </a:r>
            <a:r>
              <a:rPr lang="ko-KR" altLang="en-US" dirty="0"/>
              <a:t>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3429000"/>
            <a:ext cx="43924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class</a:t>
            </a:r>
            <a:r>
              <a:rPr lang="en-US" altLang="ko-KR" dirty="0"/>
              <a:t> </a:t>
            </a:r>
            <a:r>
              <a:rPr lang="en-US" altLang="ko-KR" dirty="0" err="1"/>
              <a:t>SomeClass</a:t>
            </a:r>
            <a:r>
              <a:rPr lang="en-US" altLang="ko-KR" dirty="0"/>
              <a:t> {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smtClean="0">
                <a:solidFill>
                  <a:schemeClr val="accent6"/>
                </a:solidFill>
              </a:rPr>
              <a:t>init</a:t>
            </a:r>
            <a:r>
              <a:rPr lang="en-US" altLang="ko-KR" dirty="0"/>
              <a:t>() {</a:t>
            </a:r>
          </a:p>
          <a:p>
            <a:r>
              <a:rPr lang="en-US" altLang="ko-KR" dirty="0" smtClean="0"/>
              <a:t>            // </a:t>
            </a:r>
            <a:r>
              <a:rPr lang="ko-KR" altLang="en-US" dirty="0"/>
              <a:t>초기화 시 필요한 코드</a:t>
            </a:r>
          </a:p>
          <a:p>
            <a:r>
              <a:rPr lang="en-US" altLang="ko-KR" dirty="0" smtClean="0"/>
              <a:t>      }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err="1">
                <a:solidFill>
                  <a:schemeClr val="accent2"/>
                </a:solidFill>
              </a:rPr>
              <a:t>struct</a:t>
            </a:r>
            <a:r>
              <a:rPr lang="en-US" altLang="ko-KR" dirty="0"/>
              <a:t> </a:t>
            </a:r>
            <a:r>
              <a:rPr lang="en-US" altLang="ko-KR" dirty="0" err="1"/>
              <a:t>SomeStruct</a:t>
            </a:r>
            <a:r>
              <a:rPr lang="en-US" altLang="ko-KR" dirty="0"/>
              <a:t> {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smtClean="0">
                <a:solidFill>
                  <a:schemeClr val="accent6"/>
                </a:solidFill>
              </a:rPr>
              <a:t>init</a:t>
            </a:r>
            <a:r>
              <a:rPr lang="en-US" altLang="ko-KR" dirty="0"/>
              <a:t>() {</a:t>
            </a:r>
          </a:p>
          <a:p>
            <a:r>
              <a:rPr lang="en-US" altLang="ko-KR" dirty="0" smtClean="0"/>
              <a:t>            // </a:t>
            </a:r>
            <a:r>
              <a:rPr lang="ko-KR" altLang="en-US" dirty="0"/>
              <a:t>초기화 시 필요한 코드</a:t>
            </a:r>
          </a:p>
          <a:p>
            <a:r>
              <a:rPr lang="en-US" altLang="ko-KR" dirty="0" smtClean="0"/>
              <a:t>      }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4605349" y="3429000"/>
            <a:ext cx="43924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enum</a:t>
            </a:r>
            <a:r>
              <a:rPr lang="en-US" altLang="ko-KR" dirty="0" smtClean="0"/>
              <a:t> </a:t>
            </a:r>
            <a:r>
              <a:rPr lang="en-US" altLang="ko-KR" dirty="0" err="1"/>
              <a:t>SomeEnum</a:t>
            </a:r>
            <a:r>
              <a:rPr lang="en-US" altLang="ko-KR" dirty="0"/>
              <a:t> {</a:t>
            </a:r>
          </a:p>
          <a:p>
            <a:r>
              <a:rPr lang="en-US" altLang="ko-KR" dirty="0" smtClean="0"/>
              <a:t>      case </a:t>
            </a:r>
            <a:r>
              <a:rPr lang="en-US" altLang="ko-KR" dirty="0"/>
              <a:t>someCase1</a:t>
            </a:r>
          </a:p>
          <a:p>
            <a:r>
              <a:rPr lang="en-US" altLang="ko-KR" dirty="0" smtClean="0"/>
              <a:t>      case </a:t>
            </a:r>
            <a:r>
              <a:rPr lang="en-US" altLang="ko-KR" dirty="0"/>
              <a:t>someCase2</a:t>
            </a:r>
          </a:p>
          <a:p>
            <a:endParaRPr lang="en-US" altLang="ko-KR" dirty="0"/>
          </a:p>
          <a:p>
            <a:r>
              <a:rPr lang="en-US" altLang="ko-KR" dirty="0" smtClean="0"/>
              <a:t>      </a:t>
            </a:r>
            <a:r>
              <a:rPr lang="en-US" altLang="ko-KR" dirty="0" smtClean="0">
                <a:solidFill>
                  <a:schemeClr val="accent6"/>
                </a:solidFill>
              </a:rPr>
              <a:t>init</a:t>
            </a:r>
            <a:r>
              <a:rPr lang="en-US" altLang="ko-KR" dirty="0"/>
              <a:t>() {</a:t>
            </a:r>
          </a:p>
          <a:p>
            <a:r>
              <a:rPr lang="en-US" altLang="ko-KR" dirty="0" smtClean="0"/>
              <a:t>            // </a:t>
            </a:r>
            <a:r>
              <a:rPr lang="ko-KR" altLang="en-US" dirty="0" smtClean="0"/>
              <a:t>각 </a:t>
            </a:r>
            <a:r>
              <a:rPr lang="ko-KR" altLang="en-US" dirty="0">
                <a:solidFill>
                  <a:schemeClr val="accent3"/>
                </a:solidFill>
              </a:rPr>
              <a:t>케이스 중 하나를 반드시 </a:t>
            </a:r>
            <a:r>
              <a:rPr lang="ko-KR" altLang="en-US" dirty="0"/>
              <a:t>할당</a:t>
            </a:r>
          </a:p>
          <a:p>
            <a:r>
              <a:rPr lang="ko-KR" altLang="en-US" dirty="0" smtClean="0"/>
              <a:t>            </a:t>
            </a:r>
            <a:r>
              <a:rPr lang="en-US" altLang="ko-KR" dirty="0" smtClean="0"/>
              <a:t>self </a:t>
            </a:r>
            <a:r>
              <a:rPr lang="en-US" altLang="ko-KR" dirty="0"/>
              <a:t>= .someCase1</a:t>
            </a:r>
          </a:p>
          <a:p>
            <a:r>
              <a:rPr lang="en-US" altLang="ko-KR" dirty="0" smtClean="0"/>
              <a:t>            // </a:t>
            </a:r>
            <a:r>
              <a:rPr lang="ko-KR" altLang="en-US" dirty="0"/>
              <a:t>초기화 시 필요한 코드</a:t>
            </a:r>
          </a:p>
          <a:p>
            <a:r>
              <a:rPr lang="en-US" altLang="ko-KR" dirty="0" smtClean="0"/>
              <a:t>      }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728660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Instance </a:t>
            </a:r>
            <a:r>
              <a:rPr lang="ko-KR" altLang="en-US" dirty="0"/>
              <a:t>생성 </a:t>
            </a:r>
            <a:r>
              <a:rPr lang="en-US" altLang="ko-KR" dirty="0" smtClean="0"/>
              <a:t>– initializer</a:t>
            </a:r>
          </a:p>
          <a:p>
            <a:pPr lvl="1"/>
            <a:endParaRPr lang="en-US" altLang="ko-KR" dirty="0" smtClean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2204864"/>
            <a:ext cx="86772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37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문자 </a:t>
            </a:r>
            <a:r>
              <a:rPr lang="en-US" altLang="ko-KR" sz="2400" dirty="0" smtClean="0">
                <a:latin typeface="+mn-ea"/>
              </a:rPr>
              <a:t>/ </a:t>
            </a:r>
            <a:r>
              <a:rPr lang="ko-KR" altLang="en-US" sz="2400" dirty="0" smtClean="0">
                <a:latin typeface="+mn-ea"/>
              </a:rPr>
              <a:t>문자열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472437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문자와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문자열이 모두 큰따옴표로 감싸짐</a:t>
            </a:r>
            <a:endParaRPr lang="en-US" altLang="ko-KR" dirty="0" smtClean="0"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035615"/>
              </p:ext>
            </p:extLst>
          </p:nvPr>
        </p:nvGraphicFramePr>
        <p:xfrm>
          <a:off x="1691680" y="1988840"/>
          <a:ext cx="3960440" cy="6264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 /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NSString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Character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91679" y="2852936"/>
            <a:ext cx="49437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n-ea"/>
              </a:rPr>
              <a:t>var a: character = "c"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n-ea"/>
              </a:rPr>
              <a:t>var </a:t>
            </a:r>
            <a:r>
              <a:rPr lang="en-US" altLang="ko-KR" sz="2000" dirty="0" err="1" smtClean="0">
                <a:latin typeface="+mn-ea"/>
              </a:rPr>
              <a:t>str</a:t>
            </a:r>
            <a:r>
              <a:rPr lang="en-US" altLang="ko-KR" sz="2000" dirty="0" smtClean="0">
                <a:latin typeface="+mn-ea"/>
              </a:rPr>
              <a:t>: String = "Swift String Literal"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n-ea"/>
              </a:rPr>
              <a:t>var </a:t>
            </a:r>
            <a:r>
              <a:rPr lang="en-US" altLang="ko-KR" sz="2000" dirty="0" err="1" smtClean="0">
                <a:latin typeface="+mn-ea"/>
              </a:rPr>
              <a:t>str</a:t>
            </a:r>
            <a:r>
              <a:rPr lang="en-US" altLang="ko-KR" sz="2000" dirty="0" smtClean="0">
                <a:latin typeface="+mn-ea"/>
              </a:rPr>
              <a:t> = "S" 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형식의 추론이 가능하여 자동으로 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String</a:t>
            </a:r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으로 인식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)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65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property </a:t>
            </a:r>
            <a:r>
              <a:rPr lang="ko-KR" altLang="en-US" dirty="0"/>
              <a:t>기본값</a:t>
            </a:r>
            <a:endParaRPr lang="en-US" altLang="ko-KR" dirty="0" smtClean="0"/>
          </a:p>
          <a:p>
            <a:pPr lvl="1"/>
            <a:r>
              <a:rPr lang="ko-KR" altLang="en-US" dirty="0"/>
              <a:t>구조체와 클래스의 모든 </a:t>
            </a:r>
            <a:r>
              <a:rPr lang="en-US" altLang="ko-KR" dirty="0"/>
              <a:t>property</a:t>
            </a:r>
            <a:r>
              <a:rPr lang="ko-KR" altLang="en-US" dirty="0"/>
              <a:t>는 생성 시점에 초기값 할당 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/>
              <a:t>optional </a:t>
            </a:r>
            <a:r>
              <a:rPr lang="ko-KR" altLang="en-US" dirty="0"/>
              <a:t>제외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정의 할 때 기본값을 </a:t>
            </a:r>
            <a:r>
              <a:rPr lang="ko-KR" altLang="en-US" dirty="0" smtClean="0"/>
              <a:t>할당하면 </a:t>
            </a:r>
            <a:r>
              <a:rPr lang="ko-KR" altLang="en-US" dirty="0"/>
              <a:t>초기값 할당이 필요 없음</a:t>
            </a:r>
            <a:endParaRPr lang="en-US" altLang="ko-KR" dirty="0" smtClean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3429000"/>
            <a:ext cx="4392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struct</a:t>
            </a:r>
            <a:r>
              <a:rPr lang="en-US" altLang="ko-KR" dirty="0"/>
              <a:t> Area1 {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/>
              <a:t>squarMeter</a:t>
            </a:r>
            <a:r>
              <a:rPr lang="en-US" altLang="ko-KR" dirty="0"/>
              <a:t>: Double </a:t>
            </a:r>
            <a:r>
              <a:rPr lang="en-US" altLang="ko-KR" dirty="0">
                <a:solidFill>
                  <a:schemeClr val="accent2"/>
                </a:solidFill>
              </a:rPr>
              <a:t>= 0.0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let room1: Area1 = Area1()</a:t>
            </a:r>
          </a:p>
          <a:p>
            <a:r>
              <a:rPr lang="en-US" altLang="ko-KR" dirty="0"/>
              <a:t>print(room1.squarMeter)	// 0.0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05349" y="3429000"/>
            <a:ext cx="43924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struct</a:t>
            </a:r>
            <a:r>
              <a:rPr lang="en-US" altLang="ko-KR" dirty="0"/>
              <a:t> Area2 {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/>
              <a:t>squarMeter</a:t>
            </a:r>
            <a:r>
              <a:rPr lang="en-US" altLang="ko-KR" dirty="0"/>
              <a:t>: Double</a:t>
            </a:r>
          </a:p>
          <a:p>
            <a:endParaRPr lang="en-US" altLang="ko-KR" dirty="0"/>
          </a:p>
          <a:p>
            <a:r>
              <a:rPr lang="en-US" altLang="ko-KR" dirty="0" smtClean="0"/>
              <a:t>      init</a:t>
            </a:r>
            <a:r>
              <a:rPr lang="en-US" altLang="ko-KR" dirty="0"/>
              <a:t>() {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squarMeter</a:t>
            </a:r>
            <a:r>
              <a:rPr lang="en-US" altLang="ko-KR" dirty="0" smtClean="0"/>
              <a:t> </a:t>
            </a:r>
            <a:r>
              <a:rPr lang="en-US" altLang="ko-KR" dirty="0">
                <a:solidFill>
                  <a:schemeClr val="accent2"/>
                </a:solidFill>
              </a:rPr>
              <a:t>= 0.0 </a:t>
            </a:r>
            <a:r>
              <a:rPr lang="en-US" altLang="ko-KR" dirty="0">
                <a:solidFill>
                  <a:schemeClr val="accent6"/>
                </a:solidFill>
              </a:rPr>
              <a:t>// </a:t>
            </a:r>
            <a:r>
              <a:rPr lang="ko-KR" altLang="en-US" dirty="0">
                <a:solidFill>
                  <a:schemeClr val="accent6"/>
                </a:solidFill>
              </a:rPr>
              <a:t>초기값 할당</a:t>
            </a:r>
          </a:p>
          <a:p>
            <a:r>
              <a:rPr lang="en-US" altLang="ko-KR" dirty="0" smtClean="0"/>
              <a:t>      }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let room2: Area2 = Area2()</a:t>
            </a:r>
          </a:p>
          <a:p>
            <a:r>
              <a:rPr lang="en-US" altLang="ko-KR" dirty="0"/>
              <a:t>print(room2.squarMeter)	// 0.0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49861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initializer</a:t>
            </a:r>
            <a:r>
              <a:rPr lang="ko-KR" altLang="en-US" dirty="0"/>
              <a:t>의 매개변수</a:t>
            </a:r>
            <a:endParaRPr lang="en-US" altLang="ko-KR" dirty="0" smtClean="0"/>
          </a:p>
          <a:p>
            <a:pPr lvl="1"/>
            <a:r>
              <a:rPr lang="ko-KR" altLang="en-US" dirty="0">
                <a:latin typeface="+mn-ea"/>
              </a:rPr>
              <a:t>사용자 정의 </a:t>
            </a:r>
            <a:r>
              <a:rPr lang="en-US" altLang="ko-KR" dirty="0">
                <a:latin typeface="+mn-ea"/>
              </a:rPr>
              <a:t>initializer</a:t>
            </a:r>
            <a:r>
              <a:rPr lang="ko-KR" altLang="en-US" dirty="0">
                <a:latin typeface="+mn-ea"/>
              </a:rPr>
              <a:t>를 </a:t>
            </a:r>
            <a:r>
              <a:rPr lang="ko-KR" altLang="en-US" dirty="0" smtClean="0">
                <a:latin typeface="+mn-ea"/>
              </a:rPr>
              <a:t>정의할 수 있음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기본 </a:t>
            </a:r>
            <a:r>
              <a:rPr lang="en-US" altLang="ko-KR" dirty="0">
                <a:latin typeface="+mn-ea"/>
              </a:rPr>
              <a:t>initializer</a:t>
            </a:r>
            <a:r>
              <a:rPr lang="ko-KR" altLang="en-US" dirty="0">
                <a:latin typeface="+mn-ea"/>
              </a:rPr>
              <a:t>는 사용 불가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따로 구현해야 </a:t>
            </a:r>
            <a:r>
              <a:rPr lang="ko-KR" altLang="en-US" dirty="0" smtClean="0">
                <a:latin typeface="+mn-ea"/>
              </a:rPr>
              <a:t>함</a:t>
            </a:r>
            <a:endParaRPr lang="en-US" altLang="ko-KR" dirty="0" smtClean="0">
              <a:latin typeface="+mn-ea"/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>
              <a:latin typeface="+mn-ea"/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988840"/>
            <a:ext cx="410445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latin typeface="+mn-ea"/>
              </a:rPr>
              <a:t>struct</a:t>
            </a:r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err="1">
                <a:latin typeface="+mn-ea"/>
              </a:rPr>
              <a:t>AreaStruct</a:t>
            </a:r>
            <a:r>
              <a:rPr lang="en-US" altLang="ko-KR" sz="1500" dirty="0">
                <a:latin typeface="+mn-ea"/>
              </a:rPr>
              <a:t> {</a:t>
            </a:r>
          </a:p>
          <a:p>
            <a:r>
              <a:rPr lang="en-US" altLang="ko-KR" sz="1500" dirty="0" smtClean="0">
                <a:latin typeface="+mn-ea"/>
              </a:rPr>
              <a:t>      </a:t>
            </a:r>
            <a:r>
              <a:rPr lang="en-US" altLang="ko-KR" sz="1500" dirty="0" err="1" smtClean="0">
                <a:latin typeface="+mn-ea"/>
              </a:rPr>
              <a:t>var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en-US" altLang="ko-KR" sz="1500" dirty="0" err="1" smtClean="0">
                <a:latin typeface="+mn-ea"/>
              </a:rPr>
              <a:t>squarMeter</a:t>
            </a:r>
            <a:r>
              <a:rPr lang="en-US" altLang="ko-KR" sz="1500" dirty="0" smtClean="0">
                <a:latin typeface="+mn-ea"/>
              </a:rPr>
              <a:t>: Double</a:t>
            </a:r>
          </a:p>
          <a:p>
            <a:endParaRPr lang="en-US" altLang="ko-KR" sz="1500" dirty="0">
              <a:latin typeface="+mn-ea"/>
            </a:endParaRPr>
          </a:p>
          <a:p>
            <a:r>
              <a:rPr lang="en-US" altLang="ko-KR" sz="1500" dirty="0" smtClean="0">
                <a:latin typeface="+mn-ea"/>
              </a:rPr>
              <a:t>      </a:t>
            </a:r>
            <a:r>
              <a:rPr lang="en-US" altLang="ko-KR" sz="1500" dirty="0" smtClean="0">
                <a:solidFill>
                  <a:schemeClr val="accent2"/>
                </a:solidFill>
                <a:latin typeface="+mn-ea"/>
              </a:rPr>
              <a:t>init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fromPy</a:t>
            </a:r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err="1">
                <a:latin typeface="+mn-ea"/>
              </a:rPr>
              <a:t>py</a:t>
            </a:r>
            <a:r>
              <a:rPr lang="en-US" altLang="ko-KR" sz="1500" dirty="0">
                <a:latin typeface="+mn-ea"/>
              </a:rPr>
              <a:t>: Double) {</a:t>
            </a:r>
          </a:p>
          <a:p>
            <a:r>
              <a:rPr lang="en-US" altLang="ko-KR" sz="1500" dirty="0">
                <a:latin typeface="+mn-ea"/>
              </a:rPr>
              <a:t>	</a:t>
            </a:r>
            <a:r>
              <a:rPr lang="en-US" altLang="ko-KR" sz="1500" dirty="0" err="1">
                <a:latin typeface="+mn-ea"/>
              </a:rPr>
              <a:t>squarMeter</a:t>
            </a:r>
            <a:r>
              <a:rPr lang="en-US" altLang="ko-KR" sz="1500" dirty="0">
                <a:latin typeface="+mn-ea"/>
              </a:rPr>
              <a:t> = </a:t>
            </a:r>
            <a:r>
              <a:rPr lang="en-US" altLang="ko-KR" sz="1500" dirty="0" err="1">
                <a:latin typeface="+mn-ea"/>
              </a:rPr>
              <a:t>py</a:t>
            </a:r>
            <a:r>
              <a:rPr lang="en-US" altLang="ko-KR" sz="1500" dirty="0">
                <a:latin typeface="+mn-ea"/>
              </a:rPr>
              <a:t> * 3.3058</a:t>
            </a:r>
          </a:p>
          <a:p>
            <a:r>
              <a:rPr lang="en-US" altLang="ko-KR" sz="1500" dirty="0" smtClean="0">
                <a:latin typeface="+mn-ea"/>
              </a:rPr>
              <a:t>      }</a:t>
            </a:r>
            <a:endParaRPr lang="en-US" altLang="ko-KR" sz="1500" dirty="0">
              <a:latin typeface="+mn-ea"/>
            </a:endParaRPr>
          </a:p>
          <a:p>
            <a:endParaRPr lang="en-US" altLang="ko-KR" sz="1500" dirty="0">
              <a:latin typeface="+mn-ea"/>
            </a:endParaRPr>
          </a:p>
          <a:p>
            <a:r>
              <a:rPr lang="en-US" altLang="ko-KR" sz="1500" dirty="0" smtClean="0">
                <a:latin typeface="+mn-ea"/>
              </a:rPr>
              <a:t>      </a:t>
            </a:r>
            <a:r>
              <a:rPr lang="en-US" altLang="ko-KR" sz="1500" dirty="0" smtClean="0">
                <a:solidFill>
                  <a:schemeClr val="accent2"/>
                </a:solidFill>
                <a:latin typeface="+mn-ea"/>
              </a:rPr>
              <a:t>init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fromSquareMether</a:t>
            </a:r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err="1">
                <a:latin typeface="+mn-ea"/>
              </a:rPr>
              <a:t>squarMeter</a:t>
            </a:r>
            <a:r>
              <a:rPr lang="en-US" altLang="ko-KR" sz="1500" dirty="0">
                <a:latin typeface="+mn-ea"/>
              </a:rPr>
              <a:t>: Double</a:t>
            </a:r>
            <a:r>
              <a:rPr lang="en-US" altLang="ko-KR" sz="1500" dirty="0" smtClean="0">
                <a:latin typeface="+mn-ea"/>
              </a:rPr>
              <a:t>) {</a:t>
            </a:r>
            <a:endParaRPr lang="en-US" altLang="ko-KR" sz="1500" dirty="0">
              <a:latin typeface="+mn-ea"/>
            </a:endParaRPr>
          </a:p>
          <a:p>
            <a:r>
              <a:rPr lang="en-US" altLang="ko-KR" sz="1500" dirty="0" smtClean="0">
                <a:latin typeface="+mn-ea"/>
              </a:rPr>
              <a:t>	</a:t>
            </a:r>
            <a:r>
              <a:rPr lang="en-US" altLang="ko-KR" sz="1500" dirty="0" err="1" smtClean="0">
                <a:latin typeface="+mn-ea"/>
              </a:rPr>
              <a:t>self.squarMeter</a:t>
            </a:r>
            <a:r>
              <a:rPr lang="en-US" altLang="ko-KR" sz="1500" dirty="0" smtClean="0">
                <a:latin typeface="+mn-ea"/>
              </a:rPr>
              <a:t> = </a:t>
            </a:r>
            <a:r>
              <a:rPr lang="en-US" altLang="ko-KR" sz="1500" dirty="0" err="1" smtClean="0">
                <a:latin typeface="+mn-ea"/>
              </a:rPr>
              <a:t>squarMeter</a:t>
            </a:r>
            <a:endParaRPr lang="en-US" altLang="ko-KR" sz="1500" dirty="0" smtClean="0">
              <a:latin typeface="+mn-ea"/>
            </a:endParaRPr>
          </a:p>
          <a:p>
            <a:r>
              <a:rPr lang="en-US" altLang="ko-KR" sz="1500" dirty="0" smtClean="0">
                <a:latin typeface="+mn-ea"/>
              </a:rPr>
              <a:t>      }</a:t>
            </a:r>
          </a:p>
          <a:p>
            <a:endParaRPr lang="en-US" altLang="ko-KR" sz="1500" dirty="0">
              <a:latin typeface="+mn-ea"/>
            </a:endParaRPr>
          </a:p>
          <a:p>
            <a:r>
              <a:rPr lang="en-US" altLang="ko-KR" sz="1500" dirty="0" smtClean="0">
                <a:latin typeface="+mn-ea"/>
              </a:rPr>
              <a:t>      </a:t>
            </a:r>
            <a:r>
              <a:rPr lang="en-US" altLang="ko-KR" sz="1500" dirty="0" smtClean="0">
                <a:solidFill>
                  <a:schemeClr val="accent2"/>
                </a:solidFill>
                <a:latin typeface="+mn-ea"/>
              </a:rPr>
              <a:t>init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en-US" altLang="ko-KR" sz="1500" dirty="0">
                <a:latin typeface="+mn-ea"/>
              </a:rPr>
              <a:t>(value: Double) {</a:t>
            </a:r>
          </a:p>
          <a:p>
            <a:r>
              <a:rPr lang="en-US" altLang="ko-KR" sz="1500" dirty="0">
                <a:latin typeface="+mn-ea"/>
              </a:rPr>
              <a:t>	</a:t>
            </a:r>
            <a:r>
              <a:rPr lang="en-US" altLang="ko-KR" sz="1500" dirty="0" err="1">
                <a:latin typeface="+mn-ea"/>
              </a:rPr>
              <a:t>squarMeter</a:t>
            </a:r>
            <a:r>
              <a:rPr lang="en-US" altLang="ko-KR" sz="1500" dirty="0">
                <a:latin typeface="+mn-ea"/>
              </a:rPr>
              <a:t> = value</a:t>
            </a:r>
          </a:p>
          <a:p>
            <a:r>
              <a:rPr lang="en-US" altLang="ko-KR" sz="1500" dirty="0" smtClean="0">
                <a:latin typeface="+mn-ea"/>
              </a:rPr>
              <a:t>      }</a:t>
            </a:r>
            <a:endParaRPr lang="en-US" altLang="ko-KR" sz="1500" dirty="0">
              <a:latin typeface="+mn-ea"/>
            </a:endParaRPr>
          </a:p>
          <a:p>
            <a:endParaRPr lang="en-US" altLang="ko-KR" sz="1500" dirty="0">
              <a:latin typeface="+mn-ea"/>
            </a:endParaRPr>
          </a:p>
          <a:p>
            <a:r>
              <a:rPr lang="en-US" altLang="ko-KR" sz="1500" dirty="0" smtClean="0">
                <a:latin typeface="+mn-ea"/>
              </a:rPr>
              <a:t>      </a:t>
            </a:r>
            <a:r>
              <a:rPr lang="en-US" altLang="ko-KR" sz="1500" dirty="0" smtClean="0">
                <a:solidFill>
                  <a:schemeClr val="accent2"/>
                </a:solidFill>
                <a:latin typeface="+mn-ea"/>
              </a:rPr>
              <a:t>init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en-US" altLang="ko-KR" sz="1500" dirty="0">
                <a:latin typeface="+mn-ea"/>
              </a:rPr>
              <a:t>(_ value: Double) {</a:t>
            </a:r>
          </a:p>
          <a:p>
            <a:r>
              <a:rPr lang="en-US" altLang="ko-KR" sz="1500" dirty="0">
                <a:latin typeface="+mn-ea"/>
              </a:rPr>
              <a:t>	</a:t>
            </a:r>
            <a:r>
              <a:rPr lang="en-US" altLang="ko-KR" sz="1500" dirty="0" err="1">
                <a:latin typeface="+mn-ea"/>
              </a:rPr>
              <a:t>squarMeter</a:t>
            </a:r>
            <a:r>
              <a:rPr lang="en-US" altLang="ko-KR" sz="1500" dirty="0">
                <a:latin typeface="+mn-ea"/>
              </a:rPr>
              <a:t> = value</a:t>
            </a:r>
          </a:p>
          <a:p>
            <a:r>
              <a:rPr lang="en-US" altLang="ko-KR" sz="1500" dirty="0" smtClean="0">
                <a:latin typeface="+mn-ea"/>
              </a:rPr>
              <a:t>      }</a:t>
            </a:r>
            <a:endParaRPr lang="en-US" altLang="ko-KR" sz="1500" dirty="0">
              <a:latin typeface="+mn-ea"/>
            </a:endParaRPr>
          </a:p>
          <a:p>
            <a:r>
              <a:rPr lang="en-US" altLang="ko-KR" sz="1500" dirty="0">
                <a:latin typeface="+mn-ea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64373" y="1988840"/>
            <a:ext cx="41044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let </a:t>
            </a:r>
            <a:r>
              <a:rPr lang="en-US" altLang="ko-KR" sz="1400" dirty="0" err="1">
                <a:latin typeface="+mn-ea"/>
              </a:rPr>
              <a:t>roomOne</a:t>
            </a:r>
            <a:r>
              <a:rPr lang="en-US" altLang="ko-KR" sz="1400" dirty="0">
                <a:latin typeface="+mn-ea"/>
              </a:rPr>
              <a:t>: </a:t>
            </a:r>
            <a:r>
              <a:rPr lang="en-US" altLang="ko-KR" sz="1400" dirty="0" err="1">
                <a:latin typeface="+mn-ea"/>
              </a:rPr>
              <a:t>AreaStruct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solidFill>
                  <a:schemeClr val="accent3"/>
                </a:solidFill>
                <a:latin typeface="+mn-ea"/>
              </a:rPr>
              <a:t>AreaStruct</a:t>
            </a:r>
            <a:r>
              <a:rPr lang="en-US" altLang="ko-KR" sz="1400" dirty="0">
                <a:solidFill>
                  <a:schemeClr val="accent3"/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chemeClr val="accent3"/>
                </a:solidFill>
                <a:latin typeface="+mn-ea"/>
              </a:rPr>
              <a:t>fromPy</a:t>
            </a:r>
            <a:r>
              <a:rPr lang="en-US" altLang="ko-KR" sz="1400" dirty="0">
                <a:solidFill>
                  <a:schemeClr val="accent3"/>
                </a:solidFill>
                <a:latin typeface="+mn-ea"/>
              </a:rPr>
              <a:t>: 15.0)</a:t>
            </a:r>
          </a:p>
          <a:p>
            <a:r>
              <a:rPr lang="en-US" altLang="ko-KR" sz="1400" dirty="0">
                <a:latin typeface="+mn-ea"/>
              </a:rPr>
              <a:t>print(</a:t>
            </a:r>
            <a:r>
              <a:rPr lang="en-US" altLang="ko-KR" sz="1400" dirty="0" err="1">
                <a:latin typeface="+mn-ea"/>
              </a:rPr>
              <a:t>roomOne.squarMeter</a:t>
            </a:r>
            <a:r>
              <a:rPr lang="en-US" altLang="ko-KR" sz="1400" dirty="0">
                <a:latin typeface="+mn-ea"/>
              </a:rPr>
              <a:t>) // 15.0 * 3.3058</a:t>
            </a:r>
          </a:p>
          <a:p>
            <a:endParaRPr lang="en-US" altLang="ko-KR" sz="1400" dirty="0" smtClean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let </a:t>
            </a:r>
            <a:r>
              <a:rPr lang="en-US" altLang="ko-KR" sz="1400" dirty="0" err="1">
                <a:latin typeface="+mn-ea"/>
              </a:rPr>
              <a:t>roomTwo</a:t>
            </a:r>
            <a:r>
              <a:rPr lang="en-US" altLang="ko-KR" sz="1400" dirty="0">
                <a:latin typeface="+mn-ea"/>
              </a:rPr>
              <a:t>: </a:t>
            </a:r>
            <a:r>
              <a:rPr lang="en-US" altLang="ko-KR" sz="1400" dirty="0" err="1">
                <a:latin typeface="+mn-ea"/>
              </a:rPr>
              <a:t>AreaStruct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solidFill>
                  <a:schemeClr val="accent3"/>
                </a:solidFill>
                <a:latin typeface="+mn-ea"/>
              </a:rPr>
              <a:t>AreaStruct</a:t>
            </a:r>
            <a:r>
              <a:rPr lang="en-US" altLang="ko-KR" sz="1400" dirty="0">
                <a:solidFill>
                  <a:schemeClr val="accent3"/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chemeClr val="accent3"/>
                </a:solidFill>
                <a:latin typeface="+mn-ea"/>
              </a:rPr>
              <a:t>fromSquareMether</a:t>
            </a:r>
            <a:r>
              <a:rPr lang="en-US" altLang="ko-KR" sz="1400" dirty="0">
                <a:solidFill>
                  <a:schemeClr val="accent3"/>
                </a:solidFill>
                <a:latin typeface="+mn-ea"/>
              </a:rPr>
              <a:t>: 33.06)</a:t>
            </a:r>
          </a:p>
          <a:p>
            <a:r>
              <a:rPr lang="en-US" altLang="ko-KR" sz="1400" dirty="0">
                <a:latin typeface="+mn-ea"/>
              </a:rPr>
              <a:t>print(</a:t>
            </a:r>
            <a:r>
              <a:rPr lang="en-US" altLang="ko-KR" sz="1400" dirty="0" err="1">
                <a:latin typeface="+mn-ea"/>
              </a:rPr>
              <a:t>roomTwo.squarMeter</a:t>
            </a:r>
            <a:r>
              <a:rPr lang="en-US" altLang="ko-KR" sz="1400" dirty="0">
                <a:latin typeface="+mn-ea"/>
              </a:rPr>
              <a:t>) // </a:t>
            </a:r>
            <a:r>
              <a:rPr lang="en-US" altLang="ko-KR" sz="1400" dirty="0" err="1">
                <a:latin typeface="+mn-ea"/>
              </a:rPr>
              <a:t>fromSquareMether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let </a:t>
            </a:r>
            <a:r>
              <a:rPr lang="en-US" altLang="ko-KR" sz="1400" dirty="0" err="1">
                <a:latin typeface="+mn-ea"/>
              </a:rPr>
              <a:t>roomThree</a:t>
            </a:r>
            <a:r>
              <a:rPr lang="en-US" altLang="ko-KR" sz="1400" dirty="0">
                <a:latin typeface="+mn-ea"/>
              </a:rPr>
              <a:t>: </a:t>
            </a:r>
            <a:r>
              <a:rPr lang="en-US" altLang="ko-KR" sz="1400" dirty="0" err="1">
                <a:latin typeface="+mn-ea"/>
              </a:rPr>
              <a:t>AreaStruct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solidFill>
                  <a:schemeClr val="accent3"/>
                </a:solidFill>
                <a:latin typeface="+mn-ea"/>
              </a:rPr>
              <a:t>AreaStruct</a:t>
            </a:r>
            <a:r>
              <a:rPr lang="en-US" altLang="ko-KR" sz="1400" dirty="0">
                <a:solidFill>
                  <a:schemeClr val="accent3"/>
                </a:solidFill>
                <a:latin typeface="+mn-ea"/>
              </a:rPr>
              <a:t>(value: 45.0)</a:t>
            </a:r>
          </a:p>
          <a:p>
            <a:r>
              <a:rPr lang="en-US" altLang="ko-KR" sz="1400" dirty="0">
                <a:latin typeface="+mn-ea"/>
              </a:rPr>
              <a:t>print(</a:t>
            </a:r>
            <a:r>
              <a:rPr lang="en-US" altLang="ko-KR" sz="1400" dirty="0" err="1">
                <a:latin typeface="+mn-ea"/>
              </a:rPr>
              <a:t>roomThree.squarMeter</a:t>
            </a:r>
            <a:r>
              <a:rPr lang="en-US" altLang="ko-KR" sz="1400" dirty="0">
                <a:latin typeface="+mn-ea"/>
              </a:rPr>
              <a:t>) // value</a:t>
            </a:r>
          </a:p>
          <a:p>
            <a:endParaRPr lang="en-US" altLang="ko-KR" sz="1400" dirty="0" smtClean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let </a:t>
            </a:r>
            <a:r>
              <a:rPr lang="en-US" altLang="ko-KR" sz="1400" dirty="0" err="1">
                <a:latin typeface="+mn-ea"/>
              </a:rPr>
              <a:t>roomFour</a:t>
            </a:r>
            <a:r>
              <a:rPr lang="en-US" altLang="ko-KR" sz="1400" dirty="0">
                <a:latin typeface="+mn-ea"/>
              </a:rPr>
              <a:t>: </a:t>
            </a:r>
            <a:r>
              <a:rPr lang="en-US" altLang="ko-KR" sz="1400" dirty="0" err="1">
                <a:latin typeface="+mn-ea"/>
              </a:rPr>
              <a:t>AreaStruct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solidFill>
                  <a:schemeClr val="accent3"/>
                </a:solidFill>
                <a:latin typeface="+mn-ea"/>
              </a:rPr>
              <a:t>AreaStruct</a:t>
            </a:r>
            <a:r>
              <a:rPr lang="en-US" altLang="ko-KR" sz="1400" dirty="0">
                <a:solidFill>
                  <a:schemeClr val="accent3"/>
                </a:solidFill>
                <a:latin typeface="+mn-ea"/>
              </a:rPr>
              <a:t>(39.0)</a:t>
            </a:r>
          </a:p>
          <a:p>
            <a:r>
              <a:rPr lang="en-US" altLang="ko-KR" sz="1400" dirty="0">
                <a:latin typeface="+mn-ea"/>
              </a:rPr>
              <a:t>print(</a:t>
            </a:r>
            <a:r>
              <a:rPr lang="en-US" altLang="ko-KR" sz="1400" dirty="0" err="1">
                <a:latin typeface="+mn-ea"/>
              </a:rPr>
              <a:t>roomFour.squarMeter</a:t>
            </a:r>
            <a:r>
              <a:rPr lang="en-US" altLang="ko-KR" sz="1400" dirty="0">
                <a:latin typeface="+mn-ea"/>
              </a:rPr>
              <a:t>) // 39.0</a:t>
            </a:r>
          </a:p>
        </p:txBody>
      </p:sp>
    </p:spTree>
    <p:extLst>
      <p:ext uri="{BB962C8B-B14F-4D97-AF65-F5344CB8AC3E}">
        <p14:creationId xmlns:p14="http://schemas.microsoft.com/office/powerpoint/2010/main" val="260672026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initializer</a:t>
            </a:r>
            <a:r>
              <a:rPr lang="ko-KR" altLang="en-US" dirty="0"/>
              <a:t>의 매개변수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t="10340" r="34586" b="712"/>
          <a:stretch/>
        </p:blipFill>
        <p:spPr>
          <a:xfrm>
            <a:off x="1259632" y="1248601"/>
            <a:ext cx="5688632" cy="557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9415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optional property </a:t>
            </a:r>
            <a:r>
              <a:rPr lang="en-US" altLang="ko-KR" dirty="0" smtClean="0"/>
              <a:t>type</a:t>
            </a:r>
          </a:p>
          <a:p>
            <a:pPr lvl="1"/>
            <a:r>
              <a:rPr lang="ko-KR" altLang="en-US" dirty="0">
                <a:latin typeface="+mn-ea"/>
              </a:rPr>
              <a:t>값을 꼭 가지지 않아도 되는 </a:t>
            </a:r>
            <a:r>
              <a:rPr lang="en-US" altLang="ko-KR" dirty="0" smtClean="0">
                <a:latin typeface="+mn-ea"/>
              </a:rPr>
              <a:t>property</a:t>
            </a:r>
          </a:p>
          <a:p>
            <a:pPr lvl="1"/>
            <a:r>
              <a:rPr lang="ko-KR" altLang="en-US" dirty="0">
                <a:latin typeface="+mn-ea"/>
              </a:rPr>
              <a:t>초기화 할 때 </a:t>
            </a:r>
            <a:r>
              <a:rPr lang="en-US" altLang="ko-KR" dirty="0">
                <a:latin typeface="+mn-ea"/>
              </a:rPr>
              <a:t>property</a:t>
            </a:r>
            <a:r>
              <a:rPr lang="ko-KR" altLang="en-US" dirty="0">
                <a:latin typeface="+mn-ea"/>
              </a:rPr>
              <a:t>의 값 지정이 어려운 </a:t>
            </a:r>
            <a:r>
              <a:rPr lang="ko-KR" altLang="en-US" dirty="0" smtClean="0">
                <a:latin typeface="+mn-ea"/>
              </a:rPr>
              <a:t>경우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optional</a:t>
            </a:r>
            <a:r>
              <a:rPr lang="ko-KR" altLang="en-US" dirty="0">
                <a:latin typeface="+mn-ea"/>
              </a:rPr>
              <a:t>로 선언 </a:t>
            </a:r>
            <a:r>
              <a:rPr lang="ko-KR" altLang="en-US" dirty="0" smtClean="0">
                <a:latin typeface="+mn-ea"/>
              </a:rPr>
              <a:t>가능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값을 할당하지 않으면 자동적으로 </a:t>
            </a:r>
            <a:r>
              <a:rPr lang="en-US" altLang="ko-KR" dirty="0">
                <a:latin typeface="+mn-ea"/>
              </a:rPr>
              <a:t>nil</a:t>
            </a:r>
            <a:r>
              <a:rPr lang="ko-KR" altLang="en-US" dirty="0">
                <a:latin typeface="+mn-ea"/>
              </a:rPr>
              <a:t>이 할당</a:t>
            </a:r>
            <a:endParaRPr lang="en-US" altLang="ko-KR" dirty="0" smtClean="0">
              <a:latin typeface="+mn-ea"/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>
              <a:latin typeface="+mn-ea"/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423323" y="2576512"/>
            <a:ext cx="415678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class Person {</a:t>
            </a:r>
          </a:p>
          <a:p>
            <a:r>
              <a:rPr lang="en-US" altLang="ko-KR" sz="1200" dirty="0" smtClean="0">
                <a:latin typeface="+mn-ea"/>
              </a:rPr>
              <a:t>      </a:t>
            </a:r>
            <a:r>
              <a:rPr lang="en-US" altLang="ko-KR" sz="1200" dirty="0" err="1" smtClean="0">
                <a:latin typeface="+mn-ea"/>
              </a:rPr>
              <a:t>var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name: String</a:t>
            </a:r>
          </a:p>
          <a:p>
            <a:r>
              <a:rPr lang="en-US" altLang="ko-KR" sz="1200" dirty="0" smtClean="0">
                <a:latin typeface="+mn-ea"/>
              </a:rPr>
              <a:t>      </a:t>
            </a:r>
            <a:r>
              <a:rPr lang="en-US" altLang="ko-KR" sz="1200" dirty="0" err="1" smtClean="0">
                <a:latin typeface="+mn-ea"/>
              </a:rPr>
              <a:t>var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age: </a:t>
            </a:r>
            <a:r>
              <a:rPr lang="en-US" altLang="ko-KR" sz="1200" dirty="0" err="1">
                <a:solidFill>
                  <a:schemeClr val="accent2"/>
                </a:solidFill>
                <a:latin typeface="+mn-ea"/>
              </a:rPr>
              <a:t>Int</a:t>
            </a:r>
            <a:r>
              <a:rPr lang="en-US" altLang="ko-KR" sz="1200" dirty="0">
                <a:solidFill>
                  <a:schemeClr val="accent2"/>
                </a:solidFill>
                <a:latin typeface="+mn-ea"/>
              </a:rPr>
              <a:t>?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     init </a:t>
            </a:r>
            <a:r>
              <a:rPr lang="en-US" altLang="ko-KR" sz="1200" dirty="0">
                <a:latin typeface="+mn-ea"/>
              </a:rPr>
              <a:t>(name: String) {</a:t>
            </a:r>
          </a:p>
          <a:p>
            <a:r>
              <a:rPr lang="en-US" altLang="ko-KR" sz="1200" dirty="0">
                <a:latin typeface="+mn-ea"/>
              </a:rPr>
              <a:t>	self.name = name</a:t>
            </a:r>
          </a:p>
          <a:p>
            <a:r>
              <a:rPr lang="en-US" altLang="ko-KR" sz="1200" dirty="0" smtClean="0">
                <a:latin typeface="+mn-ea"/>
              </a:rPr>
              <a:t>      }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let </a:t>
            </a:r>
            <a:r>
              <a:rPr lang="en-US" altLang="ko-KR" sz="1200" dirty="0" err="1">
                <a:latin typeface="+mn-ea"/>
              </a:rPr>
              <a:t>myInfo</a:t>
            </a:r>
            <a:r>
              <a:rPr lang="en-US" altLang="ko-KR" sz="1200" dirty="0">
                <a:latin typeface="+mn-ea"/>
              </a:rPr>
              <a:t>: Person = Person(name: "Kyoungho")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print(myInfo.name)	// Kyoungho</a:t>
            </a:r>
          </a:p>
          <a:p>
            <a:r>
              <a:rPr lang="en-US" altLang="ko-KR" sz="1200" dirty="0">
                <a:solidFill>
                  <a:schemeClr val="accent3"/>
                </a:solidFill>
                <a:latin typeface="+mn-ea"/>
              </a:rPr>
              <a:t>print(</a:t>
            </a:r>
            <a:r>
              <a:rPr lang="en-US" altLang="ko-KR" sz="1200" dirty="0" err="1">
                <a:solidFill>
                  <a:schemeClr val="accent3"/>
                </a:solidFill>
                <a:latin typeface="+mn-ea"/>
              </a:rPr>
              <a:t>myInfo.age</a:t>
            </a:r>
            <a:r>
              <a:rPr lang="en-US" altLang="ko-KR" sz="1200" dirty="0">
                <a:solidFill>
                  <a:schemeClr val="accent3"/>
                </a:solidFill>
                <a:latin typeface="+mn-ea"/>
              </a:rPr>
              <a:t>)	// nil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myInfo.age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>
                <a:solidFill>
                  <a:schemeClr val="accent2"/>
                </a:solidFill>
                <a:latin typeface="+mn-ea"/>
              </a:rPr>
              <a:t>= 30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solidFill>
                  <a:schemeClr val="accent3"/>
                </a:solidFill>
                <a:latin typeface="+mn-ea"/>
              </a:rPr>
              <a:t>print(</a:t>
            </a:r>
            <a:r>
              <a:rPr lang="en-US" altLang="ko-KR" sz="1200" dirty="0" err="1">
                <a:solidFill>
                  <a:schemeClr val="accent3"/>
                </a:solidFill>
                <a:latin typeface="+mn-ea"/>
              </a:rPr>
              <a:t>myInfo.age</a:t>
            </a:r>
            <a:r>
              <a:rPr lang="en-US" altLang="ko-KR" sz="1200" dirty="0">
                <a:solidFill>
                  <a:schemeClr val="accent3"/>
                </a:solidFill>
                <a:latin typeface="+mn-ea"/>
              </a:rPr>
              <a:t>)	// optional(30)</a:t>
            </a:r>
            <a:endParaRPr lang="ko-KR" altLang="en-US" sz="1200" dirty="0">
              <a:solidFill>
                <a:schemeClr val="accent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11716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상수 </a:t>
            </a:r>
            <a:r>
              <a:rPr lang="en-US" altLang="ko-KR" dirty="0" smtClean="0"/>
              <a:t>property</a:t>
            </a:r>
          </a:p>
          <a:p>
            <a:pPr lvl="1"/>
            <a:r>
              <a:rPr lang="en-US" altLang="ko-KR" dirty="0" smtClean="0"/>
              <a:t>Property </a:t>
            </a:r>
            <a:r>
              <a:rPr lang="ko-KR" altLang="en-US" dirty="0" smtClean="0"/>
              <a:t>값의 변화를 주고 싶지 않을 때 사용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상수 </a:t>
            </a:r>
            <a:r>
              <a:rPr lang="en-US" altLang="ko-KR" dirty="0"/>
              <a:t>property</a:t>
            </a:r>
            <a:r>
              <a:rPr lang="ko-KR" altLang="en-US" dirty="0"/>
              <a:t>는 </a:t>
            </a:r>
            <a:r>
              <a:rPr lang="en-US" altLang="ko-KR" dirty="0"/>
              <a:t>instance </a:t>
            </a:r>
            <a:r>
              <a:rPr lang="ko-KR" altLang="en-US" dirty="0"/>
              <a:t>초기화 과정에서만 값을 할당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12006" y="2233895"/>
            <a:ext cx="7272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Person {</a:t>
            </a:r>
          </a:p>
          <a:p>
            <a:r>
              <a:rPr lang="en-US" altLang="ko-KR" dirty="0" smtClean="0">
                <a:solidFill>
                  <a:schemeClr val="accent2"/>
                </a:solidFill>
              </a:rPr>
              <a:t>      let </a:t>
            </a:r>
            <a:r>
              <a:rPr lang="en-US" altLang="ko-KR" dirty="0"/>
              <a:t>name: String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/>
              <a:t>age: </a:t>
            </a:r>
            <a:r>
              <a:rPr lang="en-US" altLang="ko-KR" dirty="0" err="1"/>
              <a:t>Int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(name</a:t>
            </a:r>
            <a:r>
              <a:rPr lang="en-US" altLang="ko-KR" dirty="0"/>
              <a:t>: String) {</a:t>
            </a:r>
          </a:p>
          <a:p>
            <a:r>
              <a:rPr lang="en-US" altLang="ko-KR" dirty="0"/>
              <a:t>	self.name = name</a:t>
            </a:r>
          </a:p>
          <a:p>
            <a:r>
              <a:rPr lang="en-US" altLang="ko-KR" dirty="0" smtClean="0"/>
              <a:t>      }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let </a:t>
            </a:r>
            <a:r>
              <a:rPr lang="en-US" altLang="ko-KR" dirty="0" err="1"/>
              <a:t>myInfo</a:t>
            </a:r>
            <a:r>
              <a:rPr lang="en-US" altLang="ko-KR" dirty="0"/>
              <a:t>: Person = </a:t>
            </a:r>
            <a:r>
              <a:rPr lang="en-US" altLang="ko-KR" dirty="0" smtClean="0">
                <a:solidFill>
                  <a:schemeClr val="accent6"/>
                </a:solidFill>
              </a:rPr>
              <a:t>Person(name</a:t>
            </a:r>
            <a:r>
              <a:rPr lang="en-US" altLang="ko-KR" dirty="0">
                <a:solidFill>
                  <a:schemeClr val="accent6"/>
                </a:solidFill>
              </a:rPr>
              <a:t>: "</a:t>
            </a:r>
            <a:r>
              <a:rPr lang="en-US" altLang="ko-KR" dirty="0" smtClean="0">
                <a:solidFill>
                  <a:schemeClr val="accent6"/>
                </a:solidFill>
              </a:rPr>
              <a:t>Kyoungho")</a:t>
            </a:r>
            <a:endParaRPr lang="en-US" altLang="ko-KR" dirty="0">
              <a:solidFill>
                <a:schemeClr val="accent6"/>
              </a:solidFill>
            </a:endParaRPr>
          </a:p>
          <a:p>
            <a:r>
              <a:rPr lang="en-US" altLang="ko-KR" dirty="0"/>
              <a:t>myInfo.name = "Eric"	</a:t>
            </a:r>
            <a:r>
              <a:rPr lang="en-US" altLang="ko-KR" dirty="0">
                <a:solidFill>
                  <a:schemeClr val="accent2"/>
                </a:solidFill>
              </a:rPr>
              <a:t>// Error!!!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26585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상수 </a:t>
            </a:r>
            <a:r>
              <a:rPr lang="en-US" altLang="ko-KR" dirty="0" smtClean="0"/>
              <a:t>property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54" y="1556792"/>
            <a:ext cx="84677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6718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initializer</a:t>
            </a:r>
            <a:r>
              <a:rPr lang="ko-KR" altLang="en-US" dirty="0"/>
              <a:t>와 멤버와이즈 </a:t>
            </a:r>
            <a:r>
              <a:rPr lang="en-US" altLang="ko-KR" dirty="0" smtClean="0"/>
              <a:t>initializer</a:t>
            </a:r>
          </a:p>
          <a:p>
            <a:pPr lvl="1"/>
            <a:r>
              <a:rPr lang="ko-KR" altLang="en-US" dirty="0"/>
              <a:t>기본 </a:t>
            </a:r>
            <a:r>
              <a:rPr lang="en-US" altLang="ko-KR" dirty="0" smtClean="0"/>
              <a:t>initializer</a:t>
            </a:r>
            <a:br>
              <a:rPr lang="en-US" altLang="ko-KR" dirty="0" smtClean="0"/>
            </a:br>
            <a:r>
              <a:rPr lang="en-US" altLang="ko-KR" dirty="0" smtClean="0"/>
              <a:t>: </a:t>
            </a:r>
            <a:r>
              <a:rPr lang="en-US" altLang="ko-KR" dirty="0"/>
              <a:t>property</a:t>
            </a:r>
            <a:r>
              <a:rPr lang="ko-KR" altLang="en-US" dirty="0"/>
              <a:t>의 기본값이 모두 지정 </a:t>
            </a:r>
            <a:r>
              <a:rPr lang="en-US" altLang="ko-KR" dirty="0"/>
              <a:t>&amp;&amp; </a:t>
            </a:r>
            <a:r>
              <a:rPr lang="ko-KR" altLang="en-US" dirty="0"/>
              <a:t>사용자 정의 </a:t>
            </a:r>
            <a:r>
              <a:rPr lang="en-US" altLang="ko-KR" dirty="0" smtClean="0"/>
              <a:t>initializer </a:t>
            </a:r>
            <a:r>
              <a:rPr lang="ko-KR" altLang="en-US" dirty="0"/>
              <a:t>정의되지 않음</a:t>
            </a:r>
            <a:endParaRPr lang="en-US" altLang="ko-KR" dirty="0" smtClean="0"/>
          </a:p>
          <a:p>
            <a:pPr lvl="1"/>
            <a:r>
              <a:rPr lang="ko-KR" altLang="en-US" dirty="0"/>
              <a:t>멤버와이즈 </a:t>
            </a:r>
            <a:r>
              <a:rPr lang="en-US" altLang="ko-KR" dirty="0"/>
              <a:t>initializer (</a:t>
            </a:r>
            <a:r>
              <a:rPr lang="ko-KR" altLang="en-US" dirty="0"/>
              <a:t>구조체 </a:t>
            </a:r>
            <a:r>
              <a:rPr lang="en-US" altLang="ko-KR" dirty="0"/>
              <a:t>only)</a:t>
            </a:r>
            <a:br>
              <a:rPr lang="en-US" altLang="ko-KR" dirty="0"/>
            </a:br>
            <a:r>
              <a:rPr lang="en-US" altLang="ko-KR" dirty="0"/>
              <a:t>: property</a:t>
            </a:r>
            <a:r>
              <a:rPr lang="ko-KR" altLang="en-US" dirty="0"/>
              <a:t>의 이름으로 매개변수를 가지는 </a:t>
            </a:r>
            <a:r>
              <a:rPr lang="en-US" altLang="ko-KR" dirty="0"/>
              <a:t>initializer</a:t>
            </a:r>
            <a:r>
              <a:rPr lang="ko-KR" altLang="en-US" dirty="0"/>
              <a:t>를 제공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549803"/>
            <a:ext cx="7272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dirty="0"/>
              <a:t>struct Point {</a:t>
            </a:r>
          </a:p>
          <a:p>
            <a:r>
              <a:rPr lang="fr-FR" altLang="ko-KR" dirty="0"/>
              <a:t>	var x: Double</a:t>
            </a:r>
          </a:p>
          <a:p>
            <a:r>
              <a:rPr lang="fr-FR" altLang="ko-KR" dirty="0"/>
              <a:t>	var y: Double</a:t>
            </a:r>
          </a:p>
          <a:p>
            <a:r>
              <a:rPr lang="fr-FR" altLang="ko-KR" dirty="0"/>
              <a:t>}</a:t>
            </a:r>
          </a:p>
          <a:p>
            <a:endParaRPr lang="fr-FR" altLang="ko-KR" dirty="0"/>
          </a:p>
          <a:p>
            <a:r>
              <a:rPr lang="fr-FR" altLang="ko-KR" dirty="0"/>
              <a:t>let point: Point = </a:t>
            </a:r>
            <a:r>
              <a:rPr lang="fr-FR" altLang="ko-KR" dirty="0">
                <a:solidFill>
                  <a:schemeClr val="accent2"/>
                </a:solidFill>
              </a:rPr>
              <a:t>Point(x: 0.0, y: 0.0</a:t>
            </a:r>
            <a:r>
              <a:rPr lang="fr-FR" altLang="ko-KR" dirty="0" smtClean="0">
                <a:solidFill>
                  <a:schemeClr val="accent2"/>
                </a:solidFill>
              </a:rPr>
              <a:t>)  </a:t>
            </a:r>
            <a:r>
              <a:rPr lang="fr-FR" altLang="ko-KR" dirty="0" smtClean="0">
                <a:solidFill>
                  <a:schemeClr val="accent6"/>
                </a:solidFill>
              </a:rPr>
              <a:t>// </a:t>
            </a:r>
            <a:r>
              <a:rPr lang="ko-KR" altLang="en-US" dirty="0" smtClean="0">
                <a:solidFill>
                  <a:schemeClr val="accent6"/>
                </a:solidFill>
              </a:rPr>
              <a:t>멤버와이즈 </a:t>
            </a:r>
            <a:r>
              <a:rPr lang="en-US" altLang="ko-KR" dirty="0" smtClean="0">
                <a:solidFill>
                  <a:schemeClr val="accent6"/>
                </a:solidFill>
              </a:rPr>
              <a:t>initializer</a:t>
            </a:r>
            <a:endParaRPr lang="fr-FR" altLang="ko-KR" dirty="0">
              <a:solidFill>
                <a:schemeClr val="accent6"/>
              </a:solidFill>
            </a:endParaRPr>
          </a:p>
          <a:p>
            <a:r>
              <a:rPr lang="fr-FR" altLang="ko-KR" dirty="0"/>
              <a:t>print("(\(point.x), \(point.y))")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18984" r="20461"/>
          <a:stretch/>
        </p:blipFill>
        <p:spPr>
          <a:xfrm>
            <a:off x="3825602" y="4319188"/>
            <a:ext cx="5318398" cy="253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416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초기화 위임</a:t>
            </a:r>
            <a:endParaRPr lang="en-US" altLang="ko-KR" dirty="0" smtClean="0"/>
          </a:p>
          <a:p>
            <a:pPr lvl="1"/>
            <a:r>
              <a:rPr lang="ko-KR" altLang="en-US" dirty="0"/>
              <a:t>구조체와 열거형은 다른 </a:t>
            </a:r>
            <a:r>
              <a:rPr lang="en-US" altLang="ko-KR" dirty="0"/>
              <a:t>initializer</a:t>
            </a:r>
            <a:r>
              <a:rPr lang="ko-KR" altLang="en-US" dirty="0"/>
              <a:t>에게 초기화를 위임 가능</a:t>
            </a:r>
            <a:endParaRPr lang="en-US" altLang="ko-KR" dirty="0" smtClean="0"/>
          </a:p>
          <a:p>
            <a:pPr lvl="1"/>
            <a:r>
              <a:rPr lang="en-US" altLang="ko-KR" dirty="0"/>
              <a:t>self.init(...) </a:t>
            </a:r>
            <a:r>
              <a:rPr lang="ko-KR" altLang="en-US" dirty="0"/>
              <a:t>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/>
              <a:t>최소 </a:t>
            </a:r>
            <a:r>
              <a:rPr lang="en-US" altLang="ko-KR" dirty="0"/>
              <a:t>2</a:t>
            </a:r>
            <a:r>
              <a:rPr lang="ko-KR" altLang="en-US" dirty="0"/>
              <a:t>개 이상의 </a:t>
            </a:r>
            <a:r>
              <a:rPr lang="en-US" altLang="ko-KR" dirty="0"/>
              <a:t>initializer</a:t>
            </a:r>
            <a:r>
              <a:rPr lang="ko-KR" altLang="en-US" dirty="0"/>
              <a:t>를 정의해야 한다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132856"/>
            <a:ext cx="460851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enum Student {</a:t>
            </a:r>
          </a:p>
          <a:p>
            <a:r>
              <a:rPr lang="en-US" altLang="ko-KR" sz="1200" dirty="0" smtClean="0">
                <a:latin typeface="+mn-ea"/>
              </a:rPr>
              <a:t>      case </a:t>
            </a:r>
            <a:r>
              <a:rPr lang="en-US" altLang="ko-KR" sz="1200" dirty="0">
                <a:latin typeface="+mn-ea"/>
              </a:rPr>
              <a:t>elementary, middle, high</a:t>
            </a:r>
          </a:p>
          <a:p>
            <a:r>
              <a:rPr lang="en-US" altLang="ko-KR" sz="1200" dirty="0" smtClean="0">
                <a:latin typeface="+mn-ea"/>
              </a:rPr>
              <a:t>      case </a:t>
            </a:r>
            <a:r>
              <a:rPr lang="en-US" altLang="ko-KR" sz="1200" dirty="0">
                <a:latin typeface="+mn-ea"/>
              </a:rPr>
              <a:t>none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     init</a:t>
            </a:r>
            <a:r>
              <a:rPr lang="en-US" altLang="ko-KR" sz="1200" dirty="0">
                <a:latin typeface="+mn-ea"/>
              </a:rPr>
              <a:t>() {</a:t>
            </a:r>
          </a:p>
          <a:p>
            <a:r>
              <a:rPr lang="en-US" altLang="ko-KR" sz="1200" dirty="0">
                <a:latin typeface="+mn-ea"/>
              </a:rPr>
              <a:t>	self = .none</a:t>
            </a:r>
          </a:p>
          <a:p>
            <a:r>
              <a:rPr lang="en-US" altLang="ko-KR" sz="1200" dirty="0" smtClean="0">
                <a:latin typeface="+mn-ea"/>
              </a:rPr>
              <a:t>      }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     </a:t>
            </a:r>
            <a:r>
              <a:rPr lang="en-US" altLang="ko-KR" sz="1200" dirty="0" smtClean="0">
                <a:solidFill>
                  <a:schemeClr val="accent6"/>
                </a:solidFill>
                <a:latin typeface="+mn-ea"/>
              </a:rPr>
              <a:t>init </a:t>
            </a:r>
            <a:r>
              <a:rPr lang="en-US" altLang="ko-KR" sz="1200" dirty="0">
                <a:solidFill>
                  <a:schemeClr val="accent6"/>
                </a:solidFill>
                <a:latin typeface="+mn-ea"/>
              </a:rPr>
              <a:t>(</a:t>
            </a:r>
            <a:r>
              <a:rPr lang="en-US" altLang="ko-KR" sz="1200" dirty="0" err="1">
                <a:solidFill>
                  <a:schemeClr val="accent6"/>
                </a:solidFill>
                <a:latin typeface="+mn-ea"/>
              </a:rPr>
              <a:t>koreanAge</a:t>
            </a:r>
            <a:r>
              <a:rPr lang="en-US" altLang="ko-KR" sz="1200" dirty="0">
                <a:solidFill>
                  <a:schemeClr val="accent6"/>
                </a:solidFill>
                <a:latin typeface="+mn-ea"/>
              </a:rPr>
              <a:t>: Int) {</a:t>
            </a:r>
          </a:p>
          <a:p>
            <a:r>
              <a:rPr lang="en-US" altLang="ko-KR" sz="1200" dirty="0">
                <a:latin typeface="+mn-ea"/>
              </a:rPr>
              <a:t>	switch </a:t>
            </a:r>
            <a:r>
              <a:rPr lang="en-US" altLang="ko-KR" sz="1200" dirty="0" err="1">
                <a:latin typeface="+mn-ea"/>
              </a:rPr>
              <a:t>koreanAge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case 8...13:</a:t>
            </a:r>
          </a:p>
          <a:p>
            <a:r>
              <a:rPr lang="en-US" altLang="ko-KR" sz="1200" dirty="0" smtClean="0">
                <a:latin typeface="+mn-ea"/>
              </a:rPr>
              <a:t>	      self </a:t>
            </a:r>
            <a:r>
              <a:rPr lang="en-US" altLang="ko-KR" sz="1200" dirty="0">
                <a:latin typeface="+mn-ea"/>
              </a:rPr>
              <a:t>= .elementary</a:t>
            </a:r>
          </a:p>
          <a:p>
            <a:r>
              <a:rPr lang="en-US" altLang="ko-KR" sz="1200" dirty="0">
                <a:latin typeface="+mn-ea"/>
              </a:rPr>
              <a:t>	</a:t>
            </a:r>
            <a:r>
              <a:rPr lang="en-US" altLang="ko-KR" sz="1200" dirty="0" smtClean="0">
                <a:latin typeface="+mn-ea"/>
              </a:rPr>
              <a:t>case </a:t>
            </a:r>
            <a:r>
              <a:rPr lang="en-US" altLang="ko-KR" sz="1200" dirty="0">
                <a:latin typeface="+mn-ea"/>
              </a:rPr>
              <a:t>14...16:</a:t>
            </a:r>
          </a:p>
          <a:p>
            <a:r>
              <a:rPr lang="en-US" altLang="ko-KR" sz="1200" dirty="0">
                <a:latin typeface="+mn-ea"/>
              </a:rPr>
              <a:t>	</a:t>
            </a:r>
            <a:r>
              <a:rPr lang="en-US" altLang="ko-KR" sz="1200" dirty="0" smtClean="0">
                <a:latin typeface="+mn-ea"/>
              </a:rPr>
              <a:t>      self </a:t>
            </a:r>
            <a:r>
              <a:rPr lang="en-US" altLang="ko-KR" sz="1200" dirty="0">
                <a:latin typeface="+mn-ea"/>
              </a:rPr>
              <a:t>= .middle</a:t>
            </a:r>
          </a:p>
          <a:p>
            <a:r>
              <a:rPr lang="en-US" altLang="ko-KR" sz="1200" dirty="0">
                <a:latin typeface="+mn-ea"/>
              </a:rPr>
              <a:t>	</a:t>
            </a:r>
            <a:r>
              <a:rPr lang="en-US" altLang="ko-KR" sz="1200" dirty="0" smtClean="0">
                <a:latin typeface="+mn-ea"/>
              </a:rPr>
              <a:t>case </a:t>
            </a:r>
            <a:r>
              <a:rPr lang="en-US" altLang="ko-KR" sz="1200" dirty="0">
                <a:latin typeface="+mn-ea"/>
              </a:rPr>
              <a:t>17...19:</a:t>
            </a:r>
          </a:p>
          <a:p>
            <a:r>
              <a:rPr lang="en-US" altLang="ko-KR" sz="1200" dirty="0">
                <a:latin typeface="+mn-ea"/>
              </a:rPr>
              <a:t>	</a:t>
            </a:r>
            <a:r>
              <a:rPr lang="en-US" altLang="ko-KR" sz="1200" dirty="0" smtClean="0">
                <a:latin typeface="+mn-ea"/>
              </a:rPr>
              <a:t>      self </a:t>
            </a:r>
            <a:r>
              <a:rPr lang="en-US" altLang="ko-KR" sz="1200" dirty="0">
                <a:latin typeface="+mn-ea"/>
              </a:rPr>
              <a:t>= .high</a:t>
            </a:r>
          </a:p>
          <a:p>
            <a:r>
              <a:rPr lang="en-US" altLang="ko-KR" sz="1200" dirty="0">
                <a:latin typeface="+mn-ea"/>
              </a:rPr>
              <a:t>	</a:t>
            </a:r>
            <a:r>
              <a:rPr lang="en-US" altLang="ko-KR" sz="1200" dirty="0" smtClean="0">
                <a:latin typeface="+mn-ea"/>
              </a:rPr>
              <a:t>default</a:t>
            </a:r>
            <a:r>
              <a:rPr lang="en-US" altLang="ko-KR" sz="1200" dirty="0">
                <a:latin typeface="+mn-ea"/>
              </a:rPr>
              <a:t>:</a:t>
            </a:r>
          </a:p>
          <a:p>
            <a:r>
              <a:rPr lang="en-US" altLang="ko-KR" sz="1200" dirty="0">
                <a:latin typeface="+mn-ea"/>
              </a:rPr>
              <a:t>	</a:t>
            </a:r>
            <a:r>
              <a:rPr lang="en-US" altLang="ko-KR" sz="1200" dirty="0" smtClean="0">
                <a:latin typeface="+mn-ea"/>
              </a:rPr>
              <a:t>      self </a:t>
            </a:r>
            <a:r>
              <a:rPr lang="en-US" altLang="ko-KR" sz="1200" dirty="0">
                <a:latin typeface="+mn-ea"/>
              </a:rPr>
              <a:t>= .none</a:t>
            </a:r>
          </a:p>
          <a:p>
            <a:r>
              <a:rPr lang="en-US" altLang="ko-KR" sz="1200" dirty="0">
                <a:latin typeface="+mn-ea"/>
              </a:rPr>
              <a:t>	</a:t>
            </a:r>
            <a:r>
              <a:rPr lang="en-US" altLang="ko-KR" sz="1200" dirty="0" smtClean="0">
                <a:latin typeface="+mn-ea"/>
              </a:rPr>
              <a:t>}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     }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     </a:t>
            </a:r>
            <a:r>
              <a:rPr lang="en-US" altLang="ko-KR" sz="1200" dirty="0" smtClean="0">
                <a:solidFill>
                  <a:schemeClr val="accent3"/>
                </a:solidFill>
                <a:latin typeface="+mn-ea"/>
              </a:rPr>
              <a:t>init </a:t>
            </a:r>
            <a:r>
              <a:rPr lang="en-US" altLang="ko-KR" sz="1200" dirty="0">
                <a:solidFill>
                  <a:schemeClr val="accent3"/>
                </a:solidFill>
                <a:latin typeface="+mn-ea"/>
              </a:rPr>
              <a:t>(</a:t>
            </a:r>
            <a:r>
              <a:rPr lang="en-US" altLang="ko-KR" sz="1200" dirty="0" err="1">
                <a:solidFill>
                  <a:schemeClr val="accent3"/>
                </a:solidFill>
                <a:latin typeface="+mn-ea"/>
              </a:rPr>
              <a:t>bornAt</a:t>
            </a:r>
            <a:r>
              <a:rPr lang="en-US" altLang="ko-KR" sz="1200" dirty="0">
                <a:solidFill>
                  <a:schemeClr val="accent3"/>
                </a:solidFill>
                <a:latin typeface="+mn-ea"/>
              </a:rPr>
              <a:t>: Int, </a:t>
            </a:r>
            <a:r>
              <a:rPr lang="en-US" altLang="ko-KR" sz="1200" dirty="0" err="1">
                <a:solidFill>
                  <a:schemeClr val="accent3"/>
                </a:solidFill>
                <a:latin typeface="+mn-ea"/>
              </a:rPr>
              <a:t>currentYear</a:t>
            </a:r>
            <a:r>
              <a:rPr lang="en-US" altLang="ko-KR" sz="1200" dirty="0">
                <a:solidFill>
                  <a:schemeClr val="accent3"/>
                </a:solidFill>
                <a:latin typeface="+mn-ea"/>
              </a:rPr>
              <a:t>: Int) {</a:t>
            </a:r>
          </a:p>
          <a:p>
            <a:r>
              <a:rPr lang="en-US" altLang="ko-KR" sz="1200" dirty="0">
                <a:latin typeface="+mn-ea"/>
              </a:rPr>
              <a:t>	</a:t>
            </a:r>
            <a:r>
              <a:rPr lang="en-US" altLang="ko-KR" sz="1200" dirty="0" err="1">
                <a:solidFill>
                  <a:schemeClr val="accent2"/>
                </a:solidFill>
                <a:latin typeface="+mn-ea"/>
              </a:rPr>
              <a:t>self.init</a:t>
            </a:r>
            <a:r>
              <a:rPr lang="en-US" altLang="ko-KR" sz="1200" dirty="0">
                <a:solidFill>
                  <a:schemeClr val="accent2"/>
                </a:solidFill>
                <a:latin typeface="+mn-ea"/>
              </a:rPr>
              <a:t>(</a:t>
            </a:r>
            <a:r>
              <a:rPr lang="en-US" altLang="ko-KR" sz="1200" dirty="0" err="1">
                <a:solidFill>
                  <a:schemeClr val="accent2"/>
                </a:solidFill>
                <a:latin typeface="+mn-ea"/>
              </a:rPr>
              <a:t>koreanAge</a:t>
            </a:r>
            <a:r>
              <a:rPr lang="en-US" altLang="ko-KR" sz="1200" dirty="0">
                <a:solidFill>
                  <a:schemeClr val="accent2"/>
                </a:solidFill>
                <a:latin typeface="+mn-ea"/>
              </a:rPr>
              <a:t>: </a:t>
            </a:r>
            <a:r>
              <a:rPr lang="en-US" altLang="ko-KR" sz="1200" dirty="0" err="1">
                <a:solidFill>
                  <a:schemeClr val="accent2"/>
                </a:solidFill>
                <a:latin typeface="+mn-ea"/>
              </a:rPr>
              <a:t>currentYear</a:t>
            </a:r>
            <a:r>
              <a:rPr lang="en-US" altLang="ko-KR" sz="1200" dirty="0">
                <a:solidFill>
                  <a:schemeClr val="accent2"/>
                </a:solidFill>
                <a:latin typeface="+mn-ea"/>
              </a:rPr>
              <a:t> - </a:t>
            </a:r>
            <a:r>
              <a:rPr lang="en-US" altLang="ko-KR" sz="1200" dirty="0" err="1">
                <a:solidFill>
                  <a:schemeClr val="accent2"/>
                </a:solidFill>
                <a:latin typeface="+mn-ea"/>
              </a:rPr>
              <a:t>bornAt</a:t>
            </a:r>
            <a:r>
              <a:rPr lang="en-US" altLang="ko-KR" sz="1200" dirty="0">
                <a:solidFill>
                  <a:schemeClr val="accent2"/>
                </a:solidFill>
                <a:latin typeface="+mn-ea"/>
              </a:rPr>
              <a:t> + 1)</a:t>
            </a:r>
          </a:p>
          <a:p>
            <a:r>
              <a:rPr lang="en-US" altLang="ko-KR" sz="1200" dirty="0" smtClean="0">
                <a:latin typeface="+mn-ea"/>
              </a:rPr>
              <a:t>      }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}</a:t>
            </a:r>
            <a:endParaRPr lang="ko-KR" altLang="en-US" sz="120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2040" y="3564016"/>
            <a:ext cx="4608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var student: Student = Student(</a:t>
            </a:r>
            <a:r>
              <a:rPr lang="en-US" altLang="ko-KR" sz="1200" dirty="0" err="1">
                <a:latin typeface="+mn-ea"/>
              </a:rPr>
              <a:t>koreanAge</a:t>
            </a:r>
            <a:r>
              <a:rPr lang="en-US" altLang="ko-KR" sz="1200" dirty="0">
                <a:latin typeface="+mn-ea"/>
              </a:rPr>
              <a:t>: 10)</a:t>
            </a:r>
          </a:p>
          <a:p>
            <a:r>
              <a:rPr lang="en-US" altLang="ko-KR" sz="1200" dirty="0">
                <a:latin typeface="+mn-ea"/>
              </a:rPr>
              <a:t>print(student)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student = </a:t>
            </a:r>
            <a:r>
              <a:rPr lang="en-US" altLang="ko-KR" sz="1200" dirty="0">
                <a:solidFill>
                  <a:schemeClr val="accent3"/>
                </a:solidFill>
                <a:latin typeface="+mn-ea"/>
              </a:rPr>
              <a:t>Student(</a:t>
            </a:r>
            <a:r>
              <a:rPr lang="en-US" altLang="ko-KR" sz="1200" dirty="0" err="1">
                <a:solidFill>
                  <a:schemeClr val="accent3"/>
                </a:solidFill>
                <a:latin typeface="+mn-ea"/>
              </a:rPr>
              <a:t>bornAt</a:t>
            </a:r>
            <a:r>
              <a:rPr lang="en-US" altLang="ko-KR" sz="1200" dirty="0">
                <a:solidFill>
                  <a:schemeClr val="accent3"/>
                </a:solidFill>
                <a:latin typeface="+mn-ea"/>
              </a:rPr>
              <a:t>: 2000, </a:t>
            </a:r>
            <a:r>
              <a:rPr lang="en-US" altLang="ko-KR" sz="1200" dirty="0" err="1">
                <a:solidFill>
                  <a:schemeClr val="accent3"/>
                </a:solidFill>
                <a:latin typeface="+mn-ea"/>
              </a:rPr>
              <a:t>currentYear</a:t>
            </a:r>
            <a:r>
              <a:rPr lang="en-US" altLang="ko-KR" sz="1200" dirty="0">
                <a:solidFill>
                  <a:schemeClr val="accent3"/>
                </a:solidFill>
                <a:latin typeface="+mn-ea"/>
              </a:rPr>
              <a:t>: 2017)</a:t>
            </a:r>
          </a:p>
          <a:p>
            <a:r>
              <a:rPr lang="en-US" altLang="ko-KR" sz="1200" dirty="0">
                <a:latin typeface="+mn-ea"/>
              </a:rPr>
              <a:t>print(student)</a:t>
            </a:r>
            <a:endParaRPr lang="ko-KR" altLang="en-US" sz="1200" dirty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046830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초기화 </a:t>
            </a:r>
            <a:r>
              <a:rPr lang="ko-KR" altLang="en-US" dirty="0" smtClean="0"/>
              <a:t>위임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9889"/>
          <a:stretch/>
        </p:blipFill>
        <p:spPr>
          <a:xfrm>
            <a:off x="1403648" y="1340768"/>
            <a:ext cx="6239644" cy="546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1726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실패 가능한 </a:t>
            </a:r>
            <a:r>
              <a:rPr lang="en-US" altLang="ko-KR" dirty="0"/>
              <a:t>initializer (Failable initializer)</a:t>
            </a:r>
            <a:endParaRPr lang="en-US" altLang="ko-KR" dirty="0" smtClean="0"/>
          </a:p>
          <a:p>
            <a:pPr lvl="1"/>
            <a:r>
              <a:rPr lang="en-US" altLang="ko-KR" dirty="0"/>
              <a:t>instance</a:t>
            </a:r>
            <a:r>
              <a:rPr lang="ko-KR" altLang="en-US" dirty="0"/>
              <a:t>가 초기화 되지 못하는 경우가 </a:t>
            </a:r>
            <a:r>
              <a:rPr lang="ko-KR" altLang="en-US" dirty="0" smtClean="0"/>
              <a:t>있다</a:t>
            </a:r>
            <a:endParaRPr lang="en-US" altLang="ko-KR" dirty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/>
              <a:t>) initializer</a:t>
            </a:r>
            <a:r>
              <a:rPr lang="ko-KR" altLang="en-US" dirty="0"/>
              <a:t>의 </a:t>
            </a:r>
            <a:r>
              <a:rPr lang="ko-KR" altLang="en-US" dirty="0" smtClean="0"/>
              <a:t>전달 인자로 </a:t>
            </a:r>
            <a:r>
              <a:rPr lang="ko-KR" altLang="en-US" dirty="0"/>
              <a:t>잘못된 값이 전달되었을 때</a:t>
            </a:r>
            <a:endParaRPr lang="en-US" altLang="ko-KR" dirty="0" smtClean="0"/>
          </a:p>
          <a:p>
            <a:pPr lvl="1"/>
            <a:r>
              <a:rPr lang="ko-KR" altLang="en-US" dirty="0"/>
              <a:t>실패하였을 때 </a:t>
            </a:r>
            <a:r>
              <a:rPr lang="en-US" altLang="ko-KR" dirty="0"/>
              <a:t>nil</a:t>
            </a:r>
            <a:r>
              <a:rPr lang="ko-KR" altLang="en-US" dirty="0"/>
              <a:t>을 반환해주므로 </a:t>
            </a:r>
            <a:r>
              <a:rPr lang="en-US" altLang="ko-KR" dirty="0"/>
              <a:t>optional</a:t>
            </a:r>
            <a:r>
              <a:rPr lang="ko-KR" altLang="en-US" dirty="0"/>
              <a:t>로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(</a:t>
            </a:r>
            <a:r>
              <a:rPr lang="ko-KR" altLang="en-US" dirty="0"/>
              <a:t>실제로 반환하지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성공과 실패의 표현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init? </a:t>
            </a:r>
            <a:r>
              <a:rPr lang="ko-KR" altLang="en-US" dirty="0"/>
              <a:t>키워드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996952"/>
            <a:ext cx="34563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class Person {</a:t>
            </a:r>
          </a:p>
          <a:p>
            <a:r>
              <a:rPr lang="en-US" altLang="ko-KR" sz="1400" dirty="0" smtClean="0">
                <a:latin typeface="+mn-ea"/>
              </a:rPr>
              <a:t>      let </a:t>
            </a:r>
            <a:r>
              <a:rPr lang="en-US" altLang="ko-KR" sz="1400" dirty="0">
                <a:latin typeface="+mn-ea"/>
              </a:rPr>
              <a:t>name: String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    </a:t>
            </a:r>
            <a:r>
              <a:rPr lang="en-US" altLang="ko-KR" sz="1400" dirty="0" smtClean="0">
                <a:solidFill>
                  <a:schemeClr val="accent3"/>
                </a:solidFill>
                <a:latin typeface="+mn-ea"/>
              </a:rPr>
              <a:t>// </a:t>
            </a:r>
            <a:r>
              <a:rPr lang="en-US" altLang="ko-KR" sz="1400" dirty="0">
                <a:solidFill>
                  <a:schemeClr val="accent3"/>
                </a:solidFill>
                <a:latin typeface="+mn-ea"/>
              </a:rPr>
              <a:t>Failable initializer</a:t>
            </a:r>
          </a:p>
          <a:p>
            <a:r>
              <a:rPr lang="en-US" altLang="ko-KR" sz="1400" dirty="0" smtClean="0">
                <a:latin typeface="+mn-ea"/>
              </a:rPr>
              <a:t>      </a:t>
            </a:r>
            <a:r>
              <a:rPr lang="en-US" altLang="ko-KR" sz="1400" dirty="0" smtClean="0">
                <a:solidFill>
                  <a:schemeClr val="accent2"/>
                </a:solidFill>
                <a:latin typeface="+mn-ea"/>
              </a:rPr>
              <a:t>init</a:t>
            </a:r>
            <a:r>
              <a:rPr lang="en-US" altLang="ko-KR" sz="1400" dirty="0">
                <a:solidFill>
                  <a:schemeClr val="accent2"/>
                </a:solidFill>
                <a:latin typeface="+mn-ea"/>
              </a:rPr>
              <a:t>?(name: String) </a:t>
            </a:r>
            <a:r>
              <a:rPr lang="en-US" altLang="ko-KR" sz="1400" dirty="0">
                <a:latin typeface="+mn-ea"/>
              </a:rPr>
              <a:t>{</a:t>
            </a:r>
          </a:p>
          <a:p>
            <a:r>
              <a:rPr lang="en-US" altLang="ko-KR" sz="1400" dirty="0">
                <a:latin typeface="+mn-ea"/>
              </a:rPr>
              <a:t>	if </a:t>
            </a:r>
            <a:r>
              <a:rPr lang="en-US" altLang="ko-KR" sz="1400" dirty="0" err="1">
                <a:latin typeface="+mn-ea"/>
              </a:rPr>
              <a:t>name.isEmpty</a:t>
            </a:r>
            <a:r>
              <a:rPr lang="en-US" altLang="ko-KR" sz="1400" dirty="0">
                <a:latin typeface="+mn-ea"/>
              </a:rPr>
              <a:t> {</a:t>
            </a:r>
          </a:p>
          <a:p>
            <a:r>
              <a:rPr lang="en-US" altLang="ko-KR" sz="1400" dirty="0">
                <a:latin typeface="+mn-ea"/>
              </a:rPr>
              <a:t>		</a:t>
            </a:r>
            <a:r>
              <a:rPr lang="en-US" altLang="ko-KR" sz="1400" dirty="0">
                <a:solidFill>
                  <a:schemeClr val="accent2"/>
                </a:solidFill>
                <a:latin typeface="+mn-ea"/>
              </a:rPr>
              <a:t>return nil</a:t>
            </a:r>
          </a:p>
          <a:p>
            <a:r>
              <a:rPr lang="en-US" altLang="ko-KR" sz="1400" dirty="0">
                <a:latin typeface="+mn-ea"/>
              </a:rPr>
              <a:t>	}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	self.name = name</a:t>
            </a:r>
          </a:p>
          <a:p>
            <a:r>
              <a:rPr lang="en-US" altLang="ko-KR" sz="1400" dirty="0" smtClean="0">
                <a:latin typeface="+mn-ea"/>
              </a:rPr>
              <a:t>      }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}</a:t>
            </a:r>
            <a:endParaRPr lang="ko-KR" altLang="en-US" sz="140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39952" y="2996952"/>
            <a:ext cx="46085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let </a:t>
            </a:r>
            <a:r>
              <a:rPr lang="en-US" altLang="ko-KR" sz="1200" dirty="0" err="1">
                <a:latin typeface="+mn-ea"/>
              </a:rPr>
              <a:t>myInfo</a:t>
            </a:r>
            <a:r>
              <a:rPr lang="en-US" altLang="ko-KR" sz="1200" dirty="0">
                <a:latin typeface="+mn-ea"/>
              </a:rPr>
              <a:t>: Person? = Person(name: "Kyoungho")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if let person: Person = </a:t>
            </a:r>
            <a:r>
              <a:rPr lang="en-US" altLang="ko-KR" sz="1200" dirty="0" err="1">
                <a:latin typeface="+mn-ea"/>
              </a:rPr>
              <a:t>myInfo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print(person.name)</a:t>
            </a:r>
          </a:p>
          <a:p>
            <a:r>
              <a:rPr lang="en-US" altLang="ko-KR" sz="1200" dirty="0">
                <a:latin typeface="+mn-ea"/>
              </a:rPr>
              <a:t>} else {</a:t>
            </a:r>
          </a:p>
          <a:p>
            <a:r>
              <a:rPr lang="en-US" altLang="ko-KR" sz="1200" dirty="0">
                <a:latin typeface="+mn-ea"/>
              </a:rPr>
              <a:t>	print("Person is not initialized.")</a:t>
            </a:r>
          </a:p>
          <a:p>
            <a:r>
              <a:rPr lang="en-US" altLang="ko-KR" sz="1200" dirty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let </a:t>
            </a:r>
            <a:r>
              <a:rPr lang="en-US" altLang="ko-KR" sz="1200" dirty="0" err="1">
                <a:latin typeface="+mn-ea"/>
              </a:rPr>
              <a:t>emptyInfo</a:t>
            </a:r>
            <a:r>
              <a:rPr lang="en-US" altLang="ko-KR" sz="1200" dirty="0">
                <a:latin typeface="+mn-ea"/>
              </a:rPr>
              <a:t>: Person? = Person(name: "")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if let person: Person = </a:t>
            </a:r>
            <a:r>
              <a:rPr lang="en-US" altLang="ko-KR" sz="1200" dirty="0" err="1">
                <a:latin typeface="+mn-ea"/>
              </a:rPr>
              <a:t>emptyInfo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print(person.name)</a:t>
            </a:r>
          </a:p>
          <a:p>
            <a:r>
              <a:rPr lang="en-US" altLang="ko-KR" sz="1200" dirty="0">
                <a:latin typeface="+mn-ea"/>
              </a:rPr>
              <a:t>} else {</a:t>
            </a:r>
          </a:p>
          <a:p>
            <a:r>
              <a:rPr lang="en-US" altLang="ko-KR" sz="1200" dirty="0">
                <a:latin typeface="+mn-ea"/>
              </a:rPr>
              <a:t>	print("Person is not initialized.") </a:t>
            </a:r>
          </a:p>
          <a:p>
            <a:r>
              <a:rPr lang="en-US" altLang="ko-KR" sz="1200" dirty="0">
                <a:latin typeface="+mn-ea"/>
              </a:rPr>
              <a:t>}</a:t>
            </a:r>
            <a:endParaRPr lang="ko-KR" altLang="en-US" sz="1200" dirty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8348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5609" y="2937138"/>
            <a:ext cx="6652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3</a:t>
            </a:r>
            <a:r>
              <a:rPr lang="ko-KR" altLang="en-US" sz="4000" dirty="0" smtClean="0">
                <a:latin typeface="+mn-ea"/>
              </a:rPr>
              <a:t>장 저장 클래스와 </a:t>
            </a:r>
            <a:r>
              <a:rPr lang="ko-KR" altLang="en-US" sz="4000" dirty="0" err="1" smtClean="0">
                <a:latin typeface="+mn-ea"/>
              </a:rPr>
              <a:t>접근범위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615563"/>
              </p:ext>
            </p:extLst>
          </p:nvPr>
        </p:nvGraphicFramePr>
        <p:xfrm>
          <a:off x="7989888" y="6242767"/>
          <a:ext cx="115411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89888" y="6242767"/>
                        <a:ext cx="1154112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853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실패가능한</a:t>
            </a:r>
            <a:r>
              <a:rPr lang="ko-KR" altLang="en-US" dirty="0"/>
              <a:t> </a:t>
            </a:r>
            <a:r>
              <a:rPr lang="en-US" altLang="ko-KR" dirty="0"/>
              <a:t>initializer (Failable initializer)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10356"/>
          <a:stretch/>
        </p:blipFill>
        <p:spPr>
          <a:xfrm>
            <a:off x="1403648" y="1248147"/>
            <a:ext cx="6657975" cy="560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2359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함수를 </a:t>
            </a:r>
            <a:r>
              <a:rPr lang="ko-KR" altLang="en-US" dirty="0"/>
              <a:t>사용한 </a:t>
            </a:r>
            <a:r>
              <a:rPr lang="en-US" altLang="ko-KR" dirty="0"/>
              <a:t>property </a:t>
            </a:r>
            <a:r>
              <a:rPr lang="ko-KR" altLang="en-US" dirty="0"/>
              <a:t>기본값 </a:t>
            </a:r>
            <a:r>
              <a:rPr lang="en-US" altLang="ko-KR" dirty="0"/>
              <a:t>setting</a:t>
            </a:r>
            <a:endParaRPr lang="en-US" altLang="ko-KR" dirty="0" smtClean="0"/>
          </a:p>
          <a:p>
            <a:pPr lvl="1"/>
            <a:r>
              <a:rPr lang="en-US" altLang="ko-KR" dirty="0"/>
              <a:t>instance </a:t>
            </a:r>
            <a:r>
              <a:rPr lang="ko-KR" altLang="en-US" dirty="0"/>
              <a:t>초기화 시점에서 함수나 </a:t>
            </a:r>
            <a:r>
              <a:rPr lang="ko-KR" altLang="en-US" dirty="0" err="1"/>
              <a:t>클로저가</a:t>
            </a:r>
            <a:r>
              <a:rPr lang="ko-KR" altLang="en-US" dirty="0"/>
              <a:t> 호출되면서 그 </a:t>
            </a:r>
            <a:r>
              <a:rPr lang="ko-KR" altLang="en-US" dirty="0" err="1" smtClean="0"/>
              <a:t>반환</a:t>
            </a:r>
            <a:r>
              <a:rPr lang="ko-KR" altLang="en-US" dirty="0" err="1"/>
              <a:t>값</a:t>
            </a:r>
            <a:r>
              <a:rPr lang="ko-KR" altLang="en-US" dirty="0" err="1" smtClean="0"/>
              <a:t>을</a:t>
            </a:r>
            <a:r>
              <a:rPr lang="ko-KR" altLang="en-US" dirty="0" smtClean="0"/>
              <a:t> </a:t>
            </a:r>
            <a:r>
              <a:rPr lang="en-US" altLang="ko-KR" dirty="0"/>
              <a:t>property</a:t>
            </a:r>
            <a:r>
              <a:rPr lang="ko-KR" altLang="en-US" dirty="0"/>
              <a:t>에 제공할 수 있음</a:t>
            </a:r>
            <a:endParaRPr lang="en-US" altLang="ko-KR" dirty="0" smtClean="0"/>
          </a:p>
          <a:p>
            <a:pPr marL="6858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2012642"/>
            <a:ext cx="5832648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n-ea"/>
              </a:rPr>
              <a:t>struct</a:t>
            </a:r>
            <a:r>
              <a:rPr lang="en-US" altLang="ko-KR" sz="1400" dirty="0">
                <a:latin typeface="+mn-ea"/>
              </a:rPr>
              <a:t> Student {</a:t>
            </a: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err="1">
                <a:latin typeface="+mn-ea"/>
              </a:rPr>
              <a:t>var</a:t>
            </a:r>
            <a:r>
              <a:rPr lang="en-US" altLang="ko-KR" sz="1400" dirty="0">
                <a:latin typeface="+mn-ea"/>
              </a:rPr>
              <a:t> name: String?</a:t>
            </a: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err="1">
                <a:latin typeface="+mn-ea"/>
              </a:rPr>
              <a:t>var</a:t>
            </a:r>
            <a:r>
              <a:rPr lang="en-US" altLang="ko-KR" sz="1400" dirty="0">
                <a:latin typeface="+mn-ea"/>
              </a:rPr>
              <a:t> number: </a:t>
            </a:r>
            <a:r>
              <a:rPr lang="en-US" altLang="ko-KR" sz="1400" dirty="0" err="1">
                <a:latin typeface="+mn-ea"/>
              </a:rPr>
              <a:t>Int</a:t>
            </a:r>
            <a:r>
              <a:rPr lang="en-US" altLang="ko-KR" sz="1400" dirty="0">
                <a:latin typeface="+mn-ea"/>
              </a:rPr>
              <a:t>?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class </a:t>
            </a:r>
            <a:r>
              <a:rPr lang="en-US" altLang="ko-KR" sz="1400" dirty="0" err="1">
                <a:latin typeface="+mn-ea"/>
              </a:rPr>
              <a:t>SchoolClass</a:t>
            </a:r>
            <a:r>
              <a:rPr lang="en-US" altLang="ko-KR" sz="1400" dirty="0">
                <a:latin typeface="+mn-ea"/>
              </a:rPr>
              <a:t> {</a:t>
            </a:r>
          </a:p>
          <a:p>
            <a:r>
              <a:rPr lang="en-US" altLang="ko-KR" sz="1400" dirty="0" smtClean="0">
                <a:latin typeface="+mn-ea"/>
              </a:rPr>
              <a:t>      </a:t>
            </a:r>
            <a:r>
              <a:rPr lang="en-US" altLang="ko-KR" sz="1400" dirty="0" err="1" smtClean="0">
                <a:latin typeface="+mn-ea"/>
              </a:rPr>
              <a:t>var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students: [Student] =  </a:t>
            </a:r>
            <a:r>
              <a:rPr lang="en-US" altLang="ko-KR" sz="1400" dirty="0">
                <a:solidFill>
                  <a:schemeClr val="accent2"/>
                </a:solidFill>
                <a:latin typeface="+mn-ea"/>
              </a:rPr>
              <a:t>{</a:t>
            </a:r>
          </a:p>
          <a:p>
            <a:r>
              <a:rPr lang="en-US" altLang="ko-KR" sz="1100" dirty="0" smtClean="0">
                <a:solidFill>
                  <a:schemeClr val="accent6"/>
                </a:solidFill>
                <a:latin typeface="+mn-ea"/>
              </a:rPr>
              <a:t>            //</a:t>
            </a:r>
            <a:r>
              <a:rPr lang="ko-KR" altLang="en-US" sz="1100" dirty="0" smtClean="0">
                <a:solidFill>
                  <a:schemeClr val="accent6"/>
                </a:solidFill>
                <a:latin typeface="+mn-ea"/>
              </a:rPr>
              <a:t>새로운 </a:t>
            </a:r>
            <a:r>
              <a:rPr lang="en-US" altLang="ko-KR" sz="1100" dirty="0" smtClean="0">
                <a:solidFill>
                  <a:schemeClr val="accent6"/>
                </a:solidFill>
                <a:latin typeface="+mn-ea"/>
              </a:rPr>
              <a:t>instance</a:t>
            </a:r>
            <a:r>
              <a:rPr lang="ko-KR" altLang="en-US" sz="1100" dirty="0" smtClean="0">
                <a:solidFill>
                  <a:schemeClr val="accent6"/>
                </a:solidFill>
                <a:latin typeface="+mn-ea"/>
              </a:rPr>
              <a:t>를 생성하고</a:t>
            </a:r>
            <a:endParaRPr lang="en-US" altLang="ko-KR" sz="1100" dirty="0" smtClean="0">
              <a:solidFill>
                <a:schemeClr val="accent6"/>
              </a:solidFill>
              <a:latin typeface="+mn-ea"/>
            </a:endParaRPr>
          </a:p>
          <a:p>
            <a:r>
              <a:rPr lang="en-US" altLang="ko-KR" sz="1100" dirty="0" smtClean="0">
                <a:solidFill>
                  <a:schemeClr val="accent6"/>
                </a:solidFill>
                <a:latin typeface="+mn-ea"/>
              </a:rPr>
              <a:t>            //</a:t>
            </a:r>
            <a:r>
              <a:rPr lang="ko-KR" altLang="en-US" sz="1100" dirty="0" smtClean="0">
                <a:solidFill>
                  <a:schemeClr val="accent6"/>
                </a:solidFill>
                <a:latin typeface="+mn-ea"/>
              </a:rPr>
              <a:t>사용자 정의 연산을 한 후 반환</a:t>
            </a:r>
          </a:p>
          <a:p>
            <a:r>
              <a:rPr lang="ko-KR" altLang="en-US" sz="1100" dirty="0" smtClean="0">
                <a:solidFill>
                  <a:schemeClr val="accent6"/>
                </a:solidFill>
                <a:latin typeface="+mn-ea"/>
              </a:rPr>
              <a:t>            </a:t>
            </a:r>
            <a:r>
              <a:rPr lang="en-US" altLang="ko-KR" sz="1100" dirty="0" smtClean="0">
                <a:solidFill>
                  <a:schemeClr val="accent6"/>
                </a:solidFill>
                <a:latin typeface="+mn-ea"/>
              </a:rPr>
              <a:t>//</a:t>
            </a:r>
            <a:r>
              <a:rPr lang="ko-KR" altLang="en-US" sz="1100" dirty="0" smtClean="0">
                <a:solidFill>
                  <a:schemeClr val="accent6"/>
                </a:solidFill>
                <a:latin typeface="+mn-ea"/>
              </a:rPr>
              <a:t>반환되는 값은 반드시 </a:t>
            </a:r>
            <a:r>
              <a:rPr lang="en-US" altLang="ko-KR" sz="1100" dirty="0" smtClean="0">
                <a:solidFill>
                  <a:schemeClr val="accent6"/>
                </a:solidFill>
                <a:latin typeface="+mn-ea"/>
              </a:rPr>
              <a:t>[Student]</a:t>
            </a:r>
          </a:p>
          <a:p>
            <a:r>
              <a:rPr lang="en-US" altLang="ko-KR" sz="1400" dirty="0" smtClean="0">
                <a:solidFill>
                  <a:schemeClr val="accent3"/>
                </a:solidFill>
                <a:latin typeface="+mn-ea"/>
              </a:rPr>
              <a:t>            </a:t>
            </a:r>
            <a:r>
              <a:rPr lang="en-US" altLang="ko-KR" sz="1400" dirty="0" err="1" smtClean="0">
                <a:solidFill>
                  <a:schemeClr val="accent3"/>
                </a:solidFill>
                <a:latin typeface="+mn-ea"/>
              </a:rPr>
              <a:t>var</a:t>
            </a:r>
            <a:r>
              <a:rPr lang="en-US" altLang="ko-KR" sz="1400" dirty="0" smtClean="0">
                <a:solidFill>
                  <a:schemeClr val="accent3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chemeClr val="accent3"/>
                </a:solidFill>
                <a:latin typeface="+mn-ea"/>
              </a:rPr>
              <a:t>arr</a:t>
            </a:r>
            <a:r>
              <a:rPr lang="en-US" altLang="ko-KR" sz="1400" dirty="0">
                <a:solidFill>
                  <a:schemeClr val="accent3"/>
                </a:solidFill>
                <a:latin typeface="+mn-ea"/>
              </a:rPr>
              <a:t>: [Student] = [Student]()</a:t>
            </a:r>
          </a:p>
          <a:p>
            <a:endParaRPr lang="en-US" altLang="ko-KR" sz="1400" dirty="0">
              <a:solidFill>
                <a:schemeClr val="accent3"/>
              </a:solidFill>
              <a:latin typeface="+mn-ea"/>
            </a:endParaRPr>
          </a:p>
          <a:p>
            <a:r>
              <a:rPr lang="en-US" altLang="ko-KR" sz="1400" dirty="0" smtClean="0">
                <a:solidFill>
                  <a:schemeClr val="accent3"/>
                </a:solidFill>
                <a:latin typeface="+mn-ea"/>
              </a:rPr>
              <a:t>            for </a:t>
            </a:r>
            <a:r>
              <a:rPr lang="en-US" altLang="ko-KR" sz="1400" dirty="0" err="1">
                <a:solidFill>
                  <a:schemeClr val="accent3"/>
                </a:solidFill>
                <a:latin typeface="+mn-ea"/>
              </a:rPr>
              <a:t>num</a:t>
            </a:r>
            <a:r>
              <a:rPr lang="en-US" altLang="ko-KR" sz="1400" dirty="0">
                <a:solidFill>
                  <a:schemeClr val="accent3"/>
                </a:solidFill>
                <a:latin typeface="+mn-ea"/>
              </a:rPr>
              <a:t> in 1...15 {</a:t>
            </a:r>
          </a:p>
          <a:p>
            <a:r>
              <a:rPr lang="en-US" altLang="ko-KR" sz="1400" dirty="0" smtClean="0">
                <a:solidFill>
                  <a:schemeClr val="accent3"/>
                </a:solidFill>
                <a:latin typeface="+mn-ea"/>
              </a:rPr>
              <a:t>	</a:t>
            </a:r>
            <a:r>
              <a:rPr lang="en-US" altLang="ko-KR" sz="1400" dirty="0" err="1" smtClean="0">
                <a:solidFill>
                  <a:schemeClr val="accent3"/>
                </a:solidFill>
                <a:latin typeface="+mn-ea"/>
              </a:rPr>
              <a:t>var</a:t>
            </a:r>
            <a:r>
              <a:rPr lang="en-US" altLang="ko-KR" sz="1400" dirty="0" smtClean="0">
                <a:solidFill>
                  <a:schemeClr val="accent3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chemeClr val="accent3"/>
                </a:solidFill>
                <a:latin typeface="+mn-ea"/>
              </a:rPr>
              <a:t>student: Student = Student(name: nil, number: </a:t>
            </a:r>
            <a:r>
              <a:rPr lang="en-US" altLang="ko-KR" sz="1400" dirty="0" err="1">
                <a:solidFill>
                  <a:schemeClr val="accent3"/>
                </a:solidFill>
                <a:latin typeface="+mn-ea"/>
              </a:rPr>
              <a:t>num</a:t>
            </a:r>
            <a:r>
              <a:rPr lang="en-US" altLang="ko-KR" sz="1400" dirty="0">
                <a:solidFill>
                  <a:schemeClr val="accent3"/>
                </a:solidFill>
                <a:latin typeface="+mn-ea"/>
              </a:rPr>
              <a:t>)</a:t>
            </a:r>
          </a:p>
          <a:p>
            <a:r>
              <a:rPr lang="en-US" altLang="ko-KR" sz="1400" dirty="0">
                <a:solidFill>
                  <a:schemeClr val="accent3"/>
                </a:solidFill>
                <a:latin typeface="+mn-ea"/>
              </a:rPr>
              <a:t>	</a:t>
            </a:r>
            <a:r>
              <a:rPr lang="en-US" altLang="ko-KR" sz="1400" dirty="0" err="1" smtClean="0">
                <a:solidFill>
                  <a:schemeClr val="accent3"/>
                </a:solidFill>
                <a:latin typeface="+mn-ea"/>
              </a:rPr>
              <a:t>arr.append</a:t>
            </a:r>
            <a:r>
              <a:rPr lang="en-US" altLang="ko-KR" sz="1400" dirty="0" smtClean="0">
                <a:solidFill>
                  <a:schemeClr val="accent3"/>
                </a:solidFill>
                <a:latin typeface="+mn-ea"/>
              </a:rPr>
              <a:t>(student</a:t>
            </a:r>
            <a:r>
              <a:rPr lang="en-US" altLang="ko-KR" sz="1400" dirty="0">
                <a:solidFill>
                  <a:schemeClr val="accent3"/>
                </a:solidFill>
                <a:latin typeface="+mn-ea"/>
              </a:rPr>
              <a:t>)</a:t>
            </a:r>
          </a:p>
          <a:p>
            <a:r>
              <a:rPr lang="en-US" altLang="ko-KR" sz="1400" dirty="0" smtClean="0">
                <a:solidFill>
                  <a:schemeClr val="accent3"/>
                </a:solidFill>
                <a:latin typeface="+mn-ea"/>
              </a:rPr>
              <a:t>            }</a:t>
            </a:r>
            <a:endParaRPr lang="en-US" altLang="ko-KR" sz="1400" dirty="0">
              <a:solidFill>
                <a:schemeClr val="accent3"/>
              </a:solidFill>
              <a:latin typeface="+mn-ea"/>
            </a:endParaRPr>
          </a:p>
          <a:p>
            <a:endParaRPr lang="en-US" altLang="ko-KR" sz="1400" dirty="0">
              <a:solidFill>
                <a:schemeClr val="accent3"/>
              </a:solidFill>
              <a:latin typeface="+mn-ea"/>
            </a:endParaRPr>
          </a:p>
          <a:p>
            <a:r>
              <a:rPr lang="en-US" altLang="ko-KR" sz="1400" dirty="0" smtClean="0">
                <a:solidFill>
                  <a:schemeClr val="accent3"/>
                </a:solidFill>
                <a:latin typeface="+mn-ea"/>
              </a:rPr>
              <a:t>            return </a:t>
            </a:r>
            <a:r>
              <a:rPr lang="en-US" altLang="ko-KR" sz="1400" dirty="0" err="1">
                <a:solidFill>
                  <a:schemeClr val="accent2"/>
                </a:solidFill>
                <a:latin typeface="+mn-ea"/>
              </a:rPr>
              <a:t>arr</a:t>
            </a:r>
            <a:endParaRPr lang="en-US" altLang="ko-KR" sz="1400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ko-KR" sz="1400" dirty="0" smtClean="0">
                <a:solidFill>
                  <a:schemeClr val="accent3"/>
                </a:solidFill>
                <a:latin typeface="+mn-ea"/>
              </a:rPr>
              <a:t>      </a:t>
            </a:r>
            <a:r>
              <a:rPr lang="en-US" altLang="ko-KR" sz="1400" dirty="0" smtClean="0">
                <a:solidFill>
                  <a:schemeClr val="accent2"/>
                </a:solidFill>
                <a:latin typeface="+mn-ea"/>
              </a:rPr>
              <a:t>}()</a:t>
            </a:r>
            <a:endParaRPr lang="en-US" altLang="ko-KR" sz="1400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}</a:t>
            </a:r>
            <a:endParaRPr lang="ko-KR" altLang="en-US" sz="140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5936" y="1973158"/>
            <a:ext cx="58326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let </a:t>
            </a:r>
            <a:r>
              <a:rPr lang="en-US" altLang="ko-KR" sz="1400" dirty="0" err="1">
                <a:solidFill>
                  <a:schemeClr val="accent6"/>
                </a:solidFill>
                <a:latin typeface="+mn-ea"/>
              </a:rPr>
              <a:t>schoolClass</a:t>
            </a:r>
            <a:r>
              <a:rPr lang="en-US" altLang="ko-KR" sz="1400" dirty="0">
                <a:latin typeface="+mn-ea"/>
              </a:rPr>
              <a:t>: </a:t>
            </a:r>
            <a:r>
              <a:rPr lang="en-US" altLang="ko-KR" sz="1400" dirty="0" err="1">
                <a:latin typeface="+mn-ea"/>
              </a:rPr>
              <a:t>SchoolClass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latin typeface="+mn-ea"/>
              </a:rPr>
              <a:t>SchoolClass</a:t>
            </a:r>
            <a:r>
              <a:rPr lang="en-US" altLang="ko-KR" sz="1400" dirty="0">
                <a:latin typeface="+mn-ea"/>
              </a:rPr>
              <a:t>()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for </a:t>
            </a:r>
            <a:r>
              <a:rPr lang="en-US" altLang="ko-KR" sz="1400" dirty="0" err="1">
                <a:latin typeface="+mn-ea"/>
              </a:rPr>
              <a:t>num</a:t>
            </a:r>
            <a:r>
              <a:rPr lang="en-US" altLang="ko-KR" sz="1400" dirty="0">
                <a:latin typeface="+mn-ea"/>
              </a:rPr>
              <a:t> in 0...14 {</a:t>
            </a:r>
          </a:p>
          <a:p>
            <a:r>
              <a:rPr lang="en-US" altLang="ko-KR" sz="1400" dirty="0" smtClean="0">
                <a:latin typeface="+mn-ea"/>
              </a:rPr>
              <a:t>      if </a:t>
            </a:r>
            <a:r>
              <a:rPr lang="en-US" altLang="ko-KR" sz="1400" dirty="0">
                <a:latin typeface="+mn-ea"/>
              </a:rPr>
              <a:t>let number: </a:t>
            </a:r>
            <a:r>
              <a:rPr lang="en-US" altLang="ko-KR" sz="1400" dirty="0" err="1">
                <a:latin typeface="+mn-ea"/>
              </a:rPr>
              <a:t>Int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solidFill>
                  <a:schemeClr val="accent6"/>
                </a:solidFill>
                <a:latin typeface="+mn-ea"/>
              </a:rPr>
              <a:t>schoolClass.students</a:t>
            </a:r>
            <a:r>
              <a:rPr lang="en-US" altLang="ko-KR" sz="1400" dirty="0">
                <a:solidFill>
                  <a:schemeClr val="accent6"/>
                </a:solidFill>
                <a:latin typeface="+mn-ea"/>
              </a:rPr>
              <a:t>[</a:t>
            </a:r>
            <a:r>
              <a:rPr lang="en-US" altLang="ko-KR" sz="1400" dirty="0" err="1">
                <a:solidFill>
                  <a:schemeClr val="accent6"/>
                </a:solidFill>
                <a:latin typeface="+mn-ea"/>
              </a:rPr>
              <a:t>num</a:t>
            </a:r>
            <a:r>
              <a:rPr lang="en-US" altLang="ko-KR" sz="1400" dirty="0">
                <a:solidFill>
                  <a:schemeClr val="accent6"/>
                </a:solidFill>
                <a:latin typeface="+mn-ea"/>
              </a:rPr>
              <a:t>].number </a:t>
            </a:r>
            <a:r>
              <a:rPr lang="en-US" altLang="ko-KR" sz="1400" dirty="0">
                <a:latin typeface="+mn-ea"/>
              </a:rPr>
              <a:t>{</a:t>
            </a:r>
          </a:p>
          <a:p>
            <a:r>
              <a:rPr lang="en-US" altLang="ko-KR" sz="1400" dirty="0">
                <a:latin typeface="+mn-ea"/>
              </a:rPr>
              <a:t>	print(number)</a:t>
            </a:r>
          </a:p>
          <a:p>
            <a:r>
              <a:rPr lang="en-US" altLang="ko-KR" sz="1400" dirty="0" smtClean="0">
                <a:latin typeface="+mn-ea"/>
              </a:rPr>
              <a:t>      }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}</a:t>
            </a:r>
            <a:endParaRPr lang="ko-KR" altLang="en-US" sz="1400" dirty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296807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함수를 </a:t>
            </a:r>
            <a:r>
              <a:rPr lang="ko-KR" altLang="en-US" dirty="0"/>
              <a:t>사용한 </a:t>
            </a:r>
            <a:r>
              <a:rPr lang="en-US" altLang="ko-KR" dirty="0"/>
              <a:t>property </a:t>
            </a:r>
            <a:r>
              <a:rPr lang="ko-KR" altLang="en-US" dirty="0"/>
              <a:t>기본값 </a:t>
            </a:r>
            <a:r>
              <a:rPr lang="en-US" altLang="ko-KR" dirty="0"/>
              <a:t>setting</a:t>
            </a:r>
            <a:endParaRPr lang="en-US" altLang="ko-KR" dirty="0" smtClean="0"/>
          </a:p>
          <a:p>
            <a:pPr marL="6858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268760"/>
            <a:ext cx="641985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3352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instance </a:t>
            </a:r>
            <a:r>
              <a:rPr lang="ko-KR" altLang="en-US" dirty="0"/>
              <a:t>소멸 </a:t>
            </a:r>
            <a:r>
              <a:rPr lang="en-US" altLang="ko-KR" dirty="0"/>
              <a:t>(</a:t>
            </a:r>
            <a:r>
              <a:rPr lang="en-US" altLang="ko-KR" dirty="0" err="1"/>
              <a:t>deinitializer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lvl="1"/>
            <a:r>
              <a:rPr lang="ko-KR" altLang="en-US" dirty="0"/>
              <a:t>메모리에서 </a:t>
            </a:r>
            <a:r>
              <a:rPr lang="en-US" altLang="ko-KR" dirty="0"/>
              <a:t>instance</a:t>
            </a:r>
            <a:r>
              <a:rPr lang="ko-KR" altLang="en-US" dirty="0"/>
              <a:t>가 해제되기 전 정리 작업</a:t>
            </a:r>
          </a:p>
          <a:p>
            <a:pPr lvl="1"/>
            <a:r>
              <a:rPr lang="en-US" altLang="ko-KR" dirty="0" err="1" smtClean="0"/>
              <a:t>deinit</a:t>
            </a:r>
            <a:r>
              <a:rPr lang="en-US" altLang="ko-KR" dirty="0" smtClean="0"/>
              <a:t> </a:t>
            </a:r>
            <a:r>
              <a:rPr lang="ko-KR" altLang="en-US" dirty="0"/>
              <a:t>키워드 사용하여 구현</a:t>
            </a:r>
          </a:p>
          <a:p>
            <a:pPr lvl="1"/>
            <a:r>
              <a:rPr lang="en-US" altLang="ko-KR" dirty="0" smtClean="0"/>
              <a:t>class </a:t>
            </a:r>
            <a:r>
              <a:rPr lang="en-US" altLang="ko-KR" dirty="0"/>
              <a:t>instance</a:t>
            </a:r>
            <a:r>
              <a:rPr lang="ko-KR" altLang="en-US" dirty="0"/>
              <a:t>에만 구현 가능</a:t>
            </a:r>
          </a:p>
          <a:p>
            <a:pPr lvl="1"/>
            <a:r>
              <a:rPr lang="ko-KR" altLang="en-US" dirty="0" smtClean="0"/>
              <a:t>단 </a:t>
            </a:r>
            <a:r>
              <a:rPr lang="ko-KR" altLang="en-US" dirty="0"/>
              <a:t>하나만 구현 가능</a:t>
            </a:r>
            <a:r>
              <a:rPr lang="en-US" altLang="ko-KR" dirty="0"/>
              <a:t>, </a:t>
            </a:r>
            <a:r>
              <a:rPr lang="ko-KR" altLang="en-US" dirty="0"/>
              <a:t>매개변수 </a:t>
            </a:r>
            <a:r>
              <a:rPr lang="en-US" altLang="ko-KR" dirty="0"/>
              <a:t>X, </a:t>
            </a:r>
            <a:r>
              <a:rPr lang="ko-KR" altLang="en-US" dirty="0"/>
              <a:t>괄호 </a:t>
            </a:r>
            <a:r>
              <a:rPr lang="en-US" altLang="ko-KR" dirty="0" smtClean="0"/>
              <a:t>X</a:t>
            </a:r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564904"/>
            <a:ext cx="72728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class </a:t>
            </a:r>
            <a:r>
              <a:rPr lang="en-US" altLang="ko-KR" sz="1600" dirty="0" err="1"/>
              <a:t>SomeClass</a:t>
            </a:r>
            <a:r>
              <a:rPr lang="en-US" altLang="ko-KR" sz="1600" dirty="0"/>
              <a:t> {</a:t>
            </a:r>
          </a:p>
          <a:p>
            <a:r>
              <a:rPr lang="en-US" altLang="ko-KR" sz="1600" dirty="0" smtClean="0"/>
              <a:t>      </a:t>
            </a:r>
            <a:r>
              <a:rPr lang="en-US" altLang="ko-KR" sz="1600" dirty="0" err="1" smtClean="0">
                <a:solidFill>
                  <a:schemeClr val="accent2"/>
                </a:solidFill>
              </a:rPr>
              <a:t>deinit</a:t>
            </a:r>
            <a:r>
              <a:rPr lang="en-US" altLang="ko-KR" sz="1600" dirty="0" smtClean="0">
                <a:solidFill>
                  <a:schemeClr val="accent2"/>
                </a:solidFill>
              </a:rPr>
              <a:t> </a:t>
            </a:r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	print ("Instance will be deallocated immediately")</a:t>
            </a:r>
          </a:p>
          <a:p>
            <a:r>
              <a:rPr lang="en-US" altLang="ko-KR" sz="1600" dirty="0" smtClean="0"/>
              <a:t>      }</a:t>
            </a:r>
            <a:endParaRPr lang="en-US" altLang="ko-KR" sz="1600" dirty="0"/>
          </a:p>
          <a:p>
            <a:r>
              <a:rPr lang="en-US" altLang="ko-KR" sz="1600" dirty="0"/>
              <a:t>}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var</a:t>
            </a:r>
            <a:r>
              <a:rPr lang="en-US" altLang="ko-KR" sz="1600" dirty="0"/>
              <a:t> instance: </a:t>
            </a:r>
            <a:r>
              <a:rPr lang="en-US" altLang="ko-KR" sz="1600" dirty="0" err="1"/>
              <a:t>SomeClass</a:t>
            </a:r>
            <a:r>
              <a:rPr lang="en-US" altLang="ko-KR" sz="1600" dirty="0"/>
              <a:t>? = </a:t>
            </a:r>
            <a:r>
              <a:rPr lang="en-US" altLang="ko-KR" sz="1600" dirty="0" err="1"/>
              <a:t>SomeClass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instance = nil // Instance will be deallocated immediately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2620" b="14861"/>
          <a:stretch/>
        </p:blipFill>
        <p:spPr>
          <a:xfrm>
            <a:off x="1371600" y="4625752"/>
            <a:ext cx="7772400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4998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부록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함수의 매개변수 순서를 바꿔서 호출하면</a:t>
            </a:r>
            <a:r>
              <a:rPr lang="en-US" altLang="ko-KR" dirty="0" smtClean="0"/>
              <a:t>?</a:t>
            </a:r>
            <a:endParaRPr lang="ko-KR" altLang="en-US" dirty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412776"/>
            <a:ext cx="83343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8593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2937138"/>
            <a:ext cx="3494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14</a:t>
            </a:r>
            <a:r>
              <a:rPr lang="ko-KR" altLang="en-US" sz="4000" dirty="0" smtClean="0">
                <a:latin typeface="+mn-ea"/>
              </a:rPr>
              <a:t>장 접근제어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391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접근제어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3168352"/>
          </a:xfrm>
          <a:prstGeom prst="rect">
            <a:avLst/>
          </a:prstGeom>
          <a:noFill/>
        </p:spPr>
        <p:txBody>
          <a:bodyPr vert="horz">
            <a:no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접근제</a:t>
            </a:r>
            <a:r>
              <a:rPr lang="ko-KR" altLang="en-US" dirty="0"/>
              <a:t>어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접근제어를 통해 캡슐화 된 프로퍼티에 접근하는 인터페이스를 제공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객체지향을 위해 불필요한 접근을 제한한다</a:t>
            </a:r>
            <a:endParaRPr lang="en-US" altLang="ko-KR" dirty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모듈</a:t>
            </a:r>
            <a:r>
              <a:rPr lang="en-US" altLang="ko-KR" dirty="0" smtClean="0">
                <a:latin typeface="+mn-ea"/>
              </a:rPr>
              <a:t>(module)</a:t>
            </a:r>
            <a:r>
              <a:rPr lang="ko-KR" altLang="en-US" dirty="0" smtClean="0">
                <a:latin typeface="+mn-ea"/>
              </a:rPr>
              <a:t>은 배포할 코드의 묶음 단위</a:t>
            </a:r>
            <a:endParaRPr lang="en-US" altLang="ko-KR" dirty="0" smtClean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프레임워크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애플리케이션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라이브러리 등을 의미함</a:t>
            </a:r>
            <a:endParaRPr lang="en-US" altLang="ko-KR" dirty="0" smtClean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swift</a:t>
            </a:r>
            <a:r>
              <a:rPr lang="ko-KR" altLang="en-US" dirty="0" smtClean="0">
                <a:latin typeface="+mn-ea"/>
              </a:rPr>
              <a:t>에서는 위와 같은 모듈을 </a:t>
            </a:r>
            <a:r>
              <a:rPr lang="en-US" altLang="ko-KR" dirty="0" smtClean="0">
                <a:latin typeface="+mn-ea"/>
              </a:rPr>
              <a:t>import</a:t>
            </a:r>
            <a:r>
              <a:rPr lang="ko-KR" altLang="en-US" dirty="0" smtClean="0">
                <a:latin typeface="+mn-ea"/>
              </a:rPr>
              <a:t>를 통해 호출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소스파일은 </a:t>
            </a:r>
            <a:r>
              <a:rPr lang="en-US" altLang="ko-KR" dirty="0" smtClean="0">
                <a:latin typeface="+mn-ea"/>
              </a:rPr>
              <a:t>swift</a:t>
            </a:r>
            <a:r>
              <a:rPr lang="ko-KR" altLang="en-US" dirty="0" smtClean="0">
                <a:latin typeface="+mn-ea"/>
              </a:rPr>
              <a:t>소스코드를 의미함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swift</a:t>
            </a:r>
            <a:r>
              <a:rPr lang="ko-KR" altLang="en-US" dirty="0" smtClean="0">
                <a:latin typeface="+mn-ea"/>
              </a:rPr>
              <a:t>에서는 자바와 같이 통상 파일 하나에 타입을 하나만 정의하나</a:t>
            </a:r>
            <a:r>
              <a:rPr lang="en-US" altLang="ko-KR" dirty="0" smtClean="0">
                <a:latin typeface="+mn-ea"/>
              </a:rPr>
              <a:t>,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여러 개도 가능하다</a:t>
            </a:r>
            <a:r>
              <a:rPr lang="en-US" altLang="ko-KR" dirty="0" smtClean="0">
                <a:latin typeface="+mn-ea"/>
              </a:rPr>
              <a:t>. (</a:t>
            </a:r>
            <a:r>
              <a:rPr lang="ko-KR" altLang="en-US" dirty="0" smtClean="0">
                <a:latin typeface="+mn-ea"/>
              </a:rPr>
              <a:t>구조체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열거형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등등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479231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접근제어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3168352"/>
          </a:xfrm>
          <a:prstGeom prst="rect">
            <a:avLst/>
          </a:prstGeom>
          <a:noFill/>
        </p:spPr>
        <p:txBody>
          <a:bodyPr vert="horz">
            <a:no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접근수준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접근제어는 접근수준 키워드를 통해 구현 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각 타입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열거형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클래스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구조체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에 특정 접근 수준 지정이 가능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 내부의 </a:t>
            </a:r>
            <a:r>
              <a:rPr lang="ko-KR" altLang="en-US" dirty="0" err="1" smtClean="0">
                <a:latin typeface="+mn-ea"/>
              </a:rPr>
              <a:t>프로퍼티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메서드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이니셜라이즈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서브스크립트 각각에도 접근 수준 지정이 가능하다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아래의 표와 같이 </a:t>
            </a:r>
            <a:r>
              <a:rPr lang="en-US" altLang="ko-KR" dirty="0" smtClean="0">
                <a:latin typeface="+mn-ea"/>
              </a:rPr>
              <a:t>5</a:t>
            </a:r>
            <a:r>
              <a:rPr lang="ko-KR" altLang="en-US" dirty="0" smtClean="0">
                <a:latin typeface="+mn-ea"/>
              </a:rPr>
              <a:t>가지의 접근 키워드를 제공</a:t>
            </a:r>
            <a:r>
              <a:rPr lang="en-US" altLang="ko-KR" dirty="0" smtClean="0">
                <a:latin typeface="+mn-ea"/>
              </a:rPr>
              <a:t>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482489"/>
              </p:ext>
            </p:extLst>
          </p:nvPr>
        </p:nvGraphicFramePr>
        <p:xfrm>
          <a:off x="467544" y="3140968"/>
          <a:ext cx="8208913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82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5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접근수준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키워드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접근도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open</a:t>
                      </a:r>
                      <a:endParaRPr lang="ko-KR" alt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모듈 외부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클래스에서만 사용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public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모듈 외부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internal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모듈 내부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파일외부비공개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fileprivate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 내부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비공개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private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기능 정의 내부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위쪽/아래쪽 화살표 4"/>
          <p:cNvSpPr/>
          <p:nvPr/>
        </p:nvSpPr>
        <p:spPr>
          <a:xfrm>
            <a:off x="3679071" y="3861048"/>
            <a:ext cx="504056" cy="1152128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3633518" y="355654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높음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33518" y="501317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낮</a:t>
            </a:r>
            <a:r>
              <a:rPr lang="ko-KR" altLang="en-US" sz="1600" dirty="0" smtClean="0">
                <a:solidFill>
                  <a:schemeClr val="bg1"/>
                </a:solidFill>
              </a:rPr>
              <a:t>음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83421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접근제어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8424936" cy="5760640"/>
          </a:xfrm>
          <a:prstGeom prst="rect">
            <a:avLst/>
          </a:prstGeom>
          <a:noFill/>
        </p:spPr>
        <p:txBody>
          <a:bodyPr vert="horz">
            <a:no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접근수준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public</a:t>
            </a:r>
            <a:endParaRPr lang="en-US" altLang="ko-KR" dirty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구</a:t>
            </a:r>
            <a:r>
              <a:rPr lang="ko-KR" altLang="en-US" dirty="0" smtClean="0">
                <a:latin typeface="+mn-ea"/>
              </a:rPr>
              <a:t>현된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소스파일과 그 안에 속해 있는 모듈 까지 접근가능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open</a:t>
            </a:r>
            <a:endParaRPr lang="en-US" altLang="ko-KR" dirty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접근 수준이 제일 높음</a:t>
            </a:r>
            <a:endParaRPr lang="en-US" altLang="ko-KR" dirty="0" smtClean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클래스와 클래스 멤버에서만 사용가능</a:t>
            </a:r>
            <a:endParaRPr lang="en-US" altLang="ko-KR" dirty="0" smtClean="0">
              <a:latin typeface="+mn-ea"/>
            </a:endParaRPr>
          </a:p>
          <a:p>
            <a:pPr lvl="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open</a:t>
            </a:r>
            <a:r>
              <a:rPr lang="ko-KR" altLang="en-US" dirty="0" smtClean="0">
                <a:latin typeface="+mn-ea"/>
              </a:rPr>
              <a:t>을 제외한 다른 모든 접근 수준의 클래스는 해당 클래스가 정의된 모듈 안에서만 상속이 가능</a:t>
            </a:r>
            <a:endParaRPr lang="en-US" altLang="ko-KR" dirty="0" smtClean="0">
              <a:latin typeface="+mn-ea"/>
            </a:endParaRPr>
          </a:p>
          <a:p>
            <a:pPr lvl="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open</a:t>
            </a:r>
            <a:r>
              <a:rPr lang="ko-KR" altLang="en-US" dirty="0" smtClean="0">
                <a:latin typeface="+mn-ea"/>
              </a:rPr>
              <a:t>을 제외한 다른 모든 접근 수준의 클래스 멤버는 해당 멤버가 정의된 모듈 안에서만 재정의 가능</a:t>
            </a:r>
            <a:endParaRPr lang="en-US" altLang="ko-KR" dirty="0" smtClean="0">
              <a:latin typeface="+mn-ea"/>
            </a:endParaRPr>
          </a:p>
          <a:p>
            <a:pPr lvl="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open</a:t>
            </a:r>
            <a:r>
              <a:rPr lang="ko-KR" altLang="en-US" dirty="0" smtClean="0">
                <a:latin typeface="+mn-ea"/>
              </a:rPr>
              <a:t>으로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선언된 클래스는 해당 클래스가 정의된 모듈 밖의 다른 모듈에서도 상속 될 수 있음</a:t>
            </a:r>
            <a:endParaRPr lang="en-US" altLang="ko-KR" dirty="0" smtClean="0">
              <a:latin typeface="+mn-ea"/>
            </a:endParaRPr>
          </a:p>
          <a:p>
            <a:pPr lvl="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open</a:t>
            </a:r>
            <a:r>
              <a:rPr lang="ko-KR" altLang="en-US" dirty="0" smtClean="0">
                <a:latin typeface="+mn-ea"/>
              </a:rPr>
              <a:t>으로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선언된 클래스 멤버는 해당 클래스 멤버가 정의된 모듈 밖의 다른 모듈에서도 재정의 가능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internal</a:t>
            </a:r>
            <a:endParaRPr lang="en-US" altLang="ko-KR" dirty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기본적으로 모든 요소에 암묵적으로 지정되는 기본 접근 수준이다</a:t>
            </a:r>
            <a:endParaRPr lang="en-US" altLang="ko-KR" dirty="0" smtClean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internal</a:t>
            </a:r>
            <a:r>
              <a:rPr lang="ko-KR" altLang="en-US" dirty="0" smtClean="0">
                <a:latin typeface="+mn-ea"/>
              </a:rPr>
              <a:t>을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가져다 쓰는 외부 모듈은 </a:t>
            </a:r>
            <a:r>
              <a:rPr lang="en-US" altLang="ko-KR" dirty="0" smtClean="0">
                <a:latin typeface="+mn-ea"/>
              </a:rPr>
              <a:t>internal</a:t>
            </a:r>
            <a:r>
              <a:rPr lang="ko-KR" altLang="en-US" dirty="0" smtClean="0">
                <a:latin typeface="+mn-ea"/>
              </a:rPr>
              <a:t>의 내부에 접근이 불가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+mn-ea"/>
              </a:rPr>
              <a:t>fileprivate</a:t>
            </a:r>
            <a:endParaRPr lang="en-US" altLang="ko-KR" dirty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파일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외부 비공개</a:t>
            </a:r>
            <a:r>
              <a:rPr lang="en-US" altLang="ko-KR" dirty="0" smtClean="0">
                <a:latin typeface="+mn-ea"/>
              </a:rPr>
              <a:t>; </a:t>
            </a:r>
            <a:r>
              <a:rPr lang="ko-KR" altLang="en-US" dirty="0" smtClean="0">
                <a:latin typeface="+mn-ea"/>
              </a:rPr>
              <a:t>접근수준이 지정된 요소는 해당 요소가 구현된 소스파일 내부에서만 접근 가능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private</a:t>
            </a:r>
            <a:endParaRPr lang="en-US" altLang="ko-KR" dirty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비공개접근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수준</a:t>
            </a:r>
            <a:r>
              <a:rPr lang="en-US" altLang="ko-KR" dirty="0" smtClean="0">
                <a:latin typeface="+mn-ea"/>
              </a:rPr>
              <a:t>; </a:t>
            </a:r>
            <a:r>
              <a:rPr lang="ko-KR" altLang="en-US" dirty="0" smtClean="0">
                <a:latin typeface="+mn-ea"/>
              </a:rPr>
              <a:t>해당 기능이 구현된 요소 내에서만 접근을 허용</a:t>
            </a:r>
            <a:endParaRPr lang="en-US" altLang="ko-KR" dirty="0" smtClean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같은 파일 내에 있더라도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범위가 다르면 접근이 안됨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371288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접근제어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8424936" cy="1152128"/>
          </a:xfrm>
          <a:prstGeom prst="rect">
            <a:avLst/>
          </a:prstGeom>
          <a:noFill/>
        </p:spPr>
        <p:txBody>
          <a:bodyPr vert="horz">
            <a:no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접근수준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internal</a:t>
            </a:r>
            <a:r>
              <a:rPr lang="ko-KR" altLang="en-US" dirty="0" smtClean="0">
                <a:latin typeface="+mn-ea"/>
              </a:rPr>
              <a:t>은 기본 접근 수준이므로 굳이 표기 안 해줘도 된다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42369" y="1488841"/>
            <a:ext cx="3257623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open class </a:t>
            </a:r>
            <a:r>
              <a:rPr lang="en-US" altLang="ko-KR" sz="1000" dirty="0" err="1"/>
              <a:t>OpenClass</a:t>
            </a:r>
            <a:r>
              <a:rPr lang="en-US" altLang="ko-KR" sz="1000" dirty="0"/>
              <a:t> {</a:t>
            </a:r>
          </a:p>
          <a:p>
            <a:r>
              <a:rPr lang="en-US" altLang="ko-KR" sz="1000" dirty="0"/>
              <a:t>	open var </a:t>
            </a:r>
            <a:r>
              <a:rPr lang="en-US" altLang="ko-KR" sz="1000" dirty="0" err="1"/>
              <a:t>openProperty</a:t>
            </a:r>
            <a:r>
              <a:rPr lang="en-US" altLang="ko-KR" sz="1000" dirty="0"/>
              <a:t>: Int = 0</a:t>
            </a:r>
          </a:p>
          <a:p>
            <a:r>
              <a:rPr lang="en-US" altLang="ko-KR" sz="1000" dirty="0"/>
              <a:t>	public var </a:t>
            </a:r>
            <a:r>
              <a:rPr lang="en-US" altLang="ko-KR" sz="1000" dirty="0" err="1"/>
              <a:t>publicProperty</a:t>
            </a:r>
            <a:r>
              <a:rPr lang="en-US" altLang="ko-KR" sz="1000" dirty="0"/>
              <a:t>: Int = 0</a:t>
            </a:r>
          </a:p>
          <a:p>
            <a:r>
              <a:rPr lang="en-US" altLang="ko-KR" sz="1000" dirty="0"/>
              <a:t>	internal var </a:t>
            </a:r>
            <a:r>
              <a:rPr lang="en-US" altLang="ko-KR" sz="1000" dirty="0" err="1"/>
              <a:t>internalProperty</a:t>
            </a:r>
            <a:r>
              <a:rPr lang="en-US" altLang="ko-KR" sz="1000" dirty="0"/>
              <a:t>: Int = 0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fileprivate</a:t>
            </a:r>
            <a:r>
              <a:rPr lang="en-US" altLang="ko-KR" sz="1000" dirty="0"/>
              <a:t> var </a:t>
            </a:r>
            <a:r>
              <a:rPr lang="en-US" altLang="ko-KR" sz="1000" dirty="0" err="1"/>
              <a:t>filePrivateProperty</a:t>
            </a:r>
            <a:r>
              <a:rPr lang="en-US" altLang="ko-KR" sz="1000" dirty="0"/>
              <a:t>: Int = 0</a:t>
            </a:r>
          </a:p>
          <a:p>
            <a:r>
              <a:rPr lang="en-US" altLang="ko-KR" sz="1000" dirty="0"/>
              <a:t>	private var </a:t>
            </a:r>
            <a:r>
              <a:rPr lang="en-US" altLang="ko-KR" sz="1000" dirty="0" err="1"/>
              <a:t>privateProperty</a:t>
            </a:r>
            <a:r>
              <a:rPr lang="en-US" altLang="ko-KR" sz="1000" dirty="0"/>
              <a:t>: Int = 0</a:t>
            </a:r>
          </a:p>
          <a:p>
            <a:r>
              <a:rPr lang="en-US" altLang="ko-KR" sz="1000" dirty="0"/>
              <a:t>	</a:t>
            </a:r>
          </a:p>
          <a:p>
            <a:r>
              <a:rPr lang="en-US" altLang="ko-KR" sz="1000" dirty="0"/>
              <a:t>	open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 </a:t>
            </a:r>
            <a:r>
              <a:rPr lang="en-US" altLang="ko-KR" sz="1000" dirty="0" err="1"/>
              <a:t>openMethod</a:t>
            </a:r>
            <a:r>
              <a:rPr lang="en-US" altLang="ko-KR" sz="1000" dirty="0"/>
              <a:t>() {}</a:t>
            </a:r>
          </a:p>
          <a:p>
            <a:r>
              <a:rPr lang="en-US" altLang="ko-KR" sz="1000" dirty="0"/>
              <a:t>	public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 </a:t>
            </a:r>
            <a:r>
              <a:rPr lang="en-US" altLang="ko-KR" sz="1000" dirty="0" err="1"/>
              <a:t>publicMethod</a:t>
            </a:r>
            <a:r>
              <a:rPr lang="en-US" altLang="ko-KR" sz="1000" dirty="0"/>
              <a:t>() {}</a:t>
            </a:r>
          </a:p>
          <a:p>
            <a:r>
              <a:rPr lang="en-US" altLang="ko-KR" sz="1000" dirty="0"/>
              <a:t>	internal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internalMethod</a:t>
            </a:r>
            <a:r>
              <a:rPr lang="en-US" altLang="ko-KR" sz="1000" dirty="0"/>
              <a:t>() {}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fileprivate</a:t>
            </a:r>
            <a:r>
              <a:rPr lang="en-US" altLang="ko-KR" sz="1000" dirty="0"/>
              <a:t>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 </a:t>
            </a:r>
            <a:r>
              <a:rPr lang="en-US" altLang="ko-KR" sz="1000" dirty="0" err="1"/>
              <a:t>fileprivateMethod</a:t>
            </a:r>
            <a:r>
              <a:rPr lang="en-US" altLang="ko-KR" sz="1000" dirty="0"/>
              <a:t>() {}</a:t>
            </a:r>
          </a:p>
          <a:p>
            <a:r>
              <a:rPr lang="en-US" altLang="ko-KR" sz="1000" dirty="0"/>
              <a:t>	private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 </a:t>
            </a:r>
            <a:r>
              <a:rPr lang="en-US" altLang="ko-KR" sz="1000" dirty="0" err="1"/>
              <a:t>privateMethod</a:t>
            </a:r>
            <a:r>
              <a:rPr lang="en-US" altLang="ko-KR" sz="1000" dirty="0"/>
              <a:t>() {}</a:t>
            </a:r>
          </a:p>
          <a:p>
            <a:r>
              <a:rPr lang="en-US" altLang="ko-KR" sz="1000" dirty="0"/>
              <a:t>}</a:t>
            </a:r>
          </a:p>
          <a:p>
            <a:endParaRPr lang="en-US" altLang="ko-KR" sz="1000" dirty="0"/>
          </a:p>
          <a:p>
            <a:r>
              <a:rPr lang="en-US" altLang="ko-KR" sz="1000" dirty="0"/>
              <a:t>public class </a:t>
            </a:r>
            <a:r>
              <a:rPr lang="en-US" altLang="ko-KR" sz="1000" dirty="0" err="1"/>
              <a:t>PublicClass</a:t>
            </a:r>
            <a:r>
              <a:rPr lang="en-US" altLang="ko-KR" sz="1000" dirty="0"/>
              <a:t> {}</a:t>
            </a:r>
          </a:p>
          <a:p>
            <a:r>
              <a:rPr lang="en-US" altLang="ko-KR" sz="1000" dirty="0"/>
              <a:t>public </a:t>
            </a:r>
            <a:r>
              <a:rPr lang="en-US" altLang="ko-KR" sz="1000" dirty="0" err="1"/>
              <a:t>struct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PublicStruct</a:t>
            </a:r>
            <a:r>
              <a:rPr lang="en-US" altLang="ko-KR" sz="1000" dirty="0"/>
              <a:t> {}</a:t>
            </a:r>
          </a:p>
          <a:p>
            <a:r>
              <a:rPr lang="en-US" altLang="ko-KR" sz="1000" dirty="0"/>
              <a:t>public enum </a:t>
            </a:r>
            <a:r>
              <a:rPr lang="en-US" altLang="ko-KR" sz="1000" dirty="0" err="1"/>
              <a:t>PublicEnum</a:t>
            </a:r>
            <a:r>
              <a:rPr lang="en-US" altLang="ko-KR" sz="1000" dirty="0"/>
              <a:t> {}</a:t>
            </a:r>
          </a:p>
          <a:p>
            <a:r>
              <a:rPr lang="en-US" altLang="ko-KR" sz="1000" dirty="0"/>
              <a:t>public var </a:t>
            </a:r>
            <a:r>
              <a:rPr lang="en-US" altLang="ko-KR" sz="1000" dirty="0" err="1"/>
              <a:t>publicVariable</a:t>
            </a:r>
            <a:r>
              <a:rPr lang="en-US" altLang="ko-KR" sz="1000" dirty="0"/>
              <a:t> = 0</a:t>
            </a:r>
          </a:p>
          <a:p>
            <a:r>
              <a:rPr lang="en-US" altLang="ko-KR" sz="1000" dirty="0"/>
              <a:t>public let </a:t>
            </a:r>
            <a:r>
              <a:rPr lang="en-US" altLang="ko-KR" sz="1000" dirty="0" err="1"/>
              <a:t>publicConstant</a:t>
            </a:r>
            <a:r>
              <a:rPr lang="en-US" altLang="ko-KR" sz="1000" dirty="0"/>
              <a:t> = 0</a:t>
            </a:r>
          </a:p>
          <a:p>
            <a:r>
              <a:rPr lang="en-US" altLang="ko-KR" sz="1000" dirty="0"/>
              <a:t>public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 </a:t>
            </a:r>
            <a:r>
              <a:rPr lang="en-US" altLang="ko-KR" sz="1000" dirty="0" err="1"/>
              <a:t>publicFunction</a:t>
            </a:r>
            <a:r>
              <a:rPr lang="en-US" altLang="ko-KR" sz="1000" dirty="0"/>
              <a:t>() {}</a:t>
            </a:r>
          </a:p>
          <a:p>
            <a:endParaRPr lang="en-US" altLang="ko-KR" sz="1000" dirty="0"/>
          </a:p>
          <a:p>
            <a:r>
              <a:rPr lang="en-US" altLang="ko-KR" sz="1000" dirty="0"/>
              <a:t>internal class </a:t>
            </a:r>
            <a:r>
              <a:rPr lang="en-US" altLang="ko-KR" sz="1000" dirty="0" err="1"/>
              <a:t>InternalClass</a:t>
            </a:r>
            <a:r>
              <a:rPr lang="en-US" altLang="ko-KR" sz="1000" dirty="0"/>
              <a:t> {}</a:t>
            </a:r>
          </a:p>
          <a:p>
            <a:r>
              <a:rPr lang="en-US" altLang="ko-KR" sz="1000" dirty="0"/>
              <a:t>internal </a:t>
            </a:r>
            <a:r>
              <a:rPr lang="en-US" altLang="ko-KR" sz="1000" dirty="0" err="1"/>
              <a:t>struct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InternalStruct</a:t>
            </a:r>
            <a:r>
              <a:rPr lang="en-US" altLang="ko-KR" sz="1000" dirty="0"/>
              <a:t> {}</a:t>
            </a:r>
          </a:p>
          <a:p>
            <a:r>
              <a:rPr lang="en-US" altLang="ko-KR" sz="1000" dirty="0"/>
              <a:t>internal enum </a:t>
            </a:r>
            <a:r>
              <a:rPr lang="en-US" altLang="ko-KR" sz="1000" dirty="0" err="1"/>
              <a:t>InternalEnum</a:t>
            </a:r>
            <a:r>
              <a:rPr lang="en-US" altLang="ko-KR" sz="1000" dirty="0"/>
              <a:t> {}</a:t>
            </a:r>
          </a:p>
          <a:p>
            <a:r>
              <a:rPr lang="en-US" altLang="ko-KR" sz="1000" dirty="0"/>
              <a:t>internal var </a:t>
            </a:r>
            <a:r>
              <a:rPr lang="en-US" altLang="ko-KR" sz="1000" dirty="0" err="1"/>
              <a:t>internalVariable</a:t>
            </a:r>
            <a:r>
              <a:rPr lang="en-US" altLang="ko-KR" sz="1000" dirty="0"/>
              <a:t> = 0</a:t>
            </a:r>
          </a:p>
          <a:p>
            <a:r>
              <a:rPr lang="en-US" altLang="ko-KR" sz="1000" dirty="0"/>
              <a:t>internal let </a:t>
            </a:r>
            <a:r>
              <a:rPr lang="en-US" altLang="ko-KR" sz="1000" dirty="0" err="1"/>
              <a:t>internalConstant</a:t>
            </a:r>
            <a:r>
              <a:rPr lang="en-US" altLang="ko-KR" sz="1000" dirty="0"/>
              <a:t> = 0</a:t>
            </a:r>
          </a:p>
          <a:p>
            <a:r>
              <a:rPr lang="en-US" altLang="ko-KR" sz="1000" dirty="0"/>
              <a:t>internal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internalFunction</a:t>
            </a:r>
            <a:r>
              <a:rPr lang="en-US" altLang="ko-KR" sz="1000" dirty="0"/>
              <a:t>() {}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fileprivate</a:t>
            </a:r>
            <a:r>
              <a:rPr lang="en-US" altLang="ko-KR" sz="1000" dirty="0"/>
              <a:t> class </a:t>
            </a:r>
            <a:r>
              <a:rPr lang="en-US" altLang="ko-KR" sz="1000" dirty="0" err="1"/>
              <a:t>FilePrivateClass</a:t>
            </a:r>
            <a:r>
              <a:rPr lang="en-US" altLang="ko-KR" sz="1000" dirty="0"/>
              <a:t> {}</a:t>
            </a:r>
          </a:p>
          <a:p>
            <a:r>
              <a:rPr lang="en-US" altLang="ko-KR" sz="1000" dirty="0" err="1"/>
              <a:t>fileprivate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struct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FilePrivateStruct</a:t>
            </a:r>
            <a:r>
              <a:rPr lang="en-US" altLang="ko-KR" sz="1000" dirty="0"/>
              <a:t> {}</a:t>
            </a:r>
          </a:p>
          <a:p>
            <a:r>
              <a:rPr lang="en-US" altLang="ko-KR" sz="1000" dirty="0" err="1"/>
              <a:t>fileprivate</a:t>
            </a:r>
            <a:r>
              <a:rPr lang="en-US" altLang="ko-KR" sz="1000" dirty="0"/>
              <a:t> enum </a:t>
            </a:r>
            <a:r>
              <a:rPr lang="en-US" altLang="ko-KR" sz="1000" dirty="0" err="1"/>
              <a:t>FilePrivateEnum</a:t>
            </a:r>
            <a:r>
              <a:rPr lang="en-US" altLang="ko-KR" sz="1000" dirty="0"/>
              <a:t> {}</a:t>
            </a:r>
          </a:p>
          <a:p>
            <a:r>
              <a:rPr lang="en-US" altLang="ko-KR" sz="1000" dirty="0" err="1"/>
              <a:t>fileprivate</a:t>
            </a:r>
            <a:r>
              <a:rPr lang="en-US" altLang="ko-KR" sz="1000" dirty="0"/>
              <a:t> var </a:t>
            </a:r>
            <a:r>
              <a:rPr lang="en-US" altLang="ko-KR" sz="1000" dirty="0" err="1"/>
              <a:t>filePrivateVariable</a:t>
            </a:r>
            <a:r>
              <a:rPr lang="en-US" altLang="ko-KR" sz="1000" dirty="0"/>
              <a:t> = 0</a:t>
            </a:r>
          </a:p>
          <a:p>
            <a:r>
              <a:rPr lang="en-US" altLang="ko-KR" sz="1000" dirty="0" err="1"/>
              <a:t>fileprivate</a:t>
            </a:r>
            <a:r>
              <a:rPr lang="en-US" altLang="ko-KR" sz="1000" dirty="0"/>
              <a:t> let </a:t>
            </a:r>
            <a:r>
              <a:rPr lang="en-US" altLang="ko-KR" sz="1000" dirty="0" err="1"/>
              <a:t>filePrivateConstant</a:t>
            </a:r>
            <a:r>
              <a:rPr lang="en-US" altLang="ko-KR" sz="1000" dirty="0"/>
              <a:t> = 0</a:t>
            </a:r>
          </a:p>
          <a:p>
            <a:r>
              <a:rPr lang="en-US" altLang="ko-KR" sz="1000" dirty="0" err="1"/>
              <a:t>fileprivate</a:t>
            </a:r>
            <a:r>
              <a:rPr lang="en-US" altLang="ko-KR" sz="1000" dirty="0"/>
              <a:t>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 </a:t>
            </a:r>
            <a:r>
              <a:rPr lang="en-US" altLang="ko-KR" sz="1000" dirty="0" err="1"/>
              <a:t>filePrivateFunction</a:t>
            </a:r>
            <a:r>
              <a:rPr lang="en-US" altLang="ko-KR" sz="1000" dirty="0"/>
              <a:t>() {}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96589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클래스와 </a:t>
            </a:r>
            <a:r>
              <a:rPr lang="ko-KR" altLang="en-US" dirty="0" err="1" smtClean="0"/>
              <a:t>접근범위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지역변수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Block { } </a:t>
            </a:r>
            <a:r>
              <a:rPr lang="ko-KR" altLang="en-US" dirty="0" smtClean="0"/>
              <a:t>내부에 선언된 변수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Block { } </a:t>
            </a:r>
            <a:r>
              <a:rPr lang="ko-KR" altLang="en-US" dirty="0" smtClean="0"/>
              <a:t>내부에서만 접근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상위 </a:t>
            </a:r>
            <a:r>
              <a:rPr lang="en-US" altLang="ko-KR" dirty="0" smtClean="0"/>
              <a:t>Block</a:t>
            </a:r>
            <a:r>
              <a:rPr lang="ko-KR" altLang="en-US" dirty="0" smtClean="0"/>
              <a:t>의 지역 변수에는 접근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하위 </a:t>
            </a:r>
            <a:r>
              <a:rPr lang="en-US" altLang="ko-KR" dirty="0" smtClean="0"/>
              <a:t>Block</a:t>
            </a:r>
            <a:r>
              <a:rPr lang="ko-KR" altLang="en-US" dirty="0" smtClean="0"/>
              <a:t>의 지역 변수에는 접근 불가능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2453"/>
          <a:stretch/>
        </p:blipFill>
        <p:spPr>
          <a:xfrm>
            <a:off x="390525" y="2996952"/>
            <a:ext cx="8753475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7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155" y="2033553"/>
            <a:ext cx="81211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Part 3.</a:t>
            </a:r>
            <a:endParaRPr lang="en-US" altLang="ko-KR" sz="4000" dirty="0">
              <a:latin typeface="+mn-ea"/>
            </a:endParaRPr>
          </a:p>
          <a:p>
            <a:r>
              <a:rPr lang="ko-KR" altLang="en-US" sz="4000" dirty="0" smtClean="0">
                <a:latin typeface="+mn-ea"/>
              </a:rPr>
              <a:t>     함수형 프로그래밍과 </a:t>
            </a:r>
            <a:r>
              <a:rPr lang="ko-KR" altLang="en-US" sz="4000" dirty="0" err="1" smtClean="0">
                <a:latin typeface="+mn-ea"/>
              </a:rPr>
              <a:t>스위프트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635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1047" y="2937138"/>
            <a:ext cx="29819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15</a:t>
            </a:r>
            <a:r>
              <a:rPr lang="ko-KR" altLang="en-US" sz="4000" dirty="0" smtClean="0">
                <a:latin typeface="+mn-ea"/>
              </a:rPr>
              <a:t>장 </a:t>
            </a:r>
            <a:r>
              <a:rPr lang="ko-KR" altLang="en-US" sz="4000" dirty="0" err="1" smtClean="0">
                <a:latin typeface="+mn-ea"/>
              </a:rPr>
              <a:t>클로저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92280" y="6525344"/>
            <a:ext cx="2008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New book: chapter 13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412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Closure</a:t>
            </a:r>
          </a:p>
          <a:p>
            <a:pPr lvl="1"/>
            <a:r>
              <a:rPr lang="ko-KR" altLang="en-US" dirty="0"/>
              <a:t>일정 기능을 하나의 </a:t>
            </a:r>
            <a:r>
              <a:rPr lang="en-US" altLang="ko-KR" dirty="0"/>
              <a:t>block</a:t>
            </a:r>
            <a:r>
              <a:rPr lang="ko-KR" altLang="en-US" dirty="0"/>
              <a:t>으로 </a:t>
            </a:r>
            <a:r>
              <a:rPr lang="ko-KR" altLang="en-US" dirty="0" err="1" smtClean="0"/>
              <a:t>모아놓음</a:t>
            </a:r>
            <a:endParaRPr lang="en-US" altLang="ko-KR" dirty="0" smtClean="0"/>
          </a:p>
          <a:p>
            <a:pPr lvl="1"/>
            <a:r>
              <a:rPr lang="ko-KR" altLang="en-US" dirty="0"/>
              <a:t>함수도 </a:t>
            </a:r>
            <a:r>
              <a:rPr lang="en-US" altLang="ko-KR" dirty="0"/>
              <a:t>closure</a:t>
            </a:r>
            <a:r>
              <a:rPr lang="ko-KR" altLang="en-US" dirty="0"/>
              <a:t>의 </a:t>
            </a:r>
            <a:r>
              <a:rPr lang="ko-KR" altLang="en-US" dirty="0" smtClean="0"/>
              <a:t>일종</a:t>
            </a:r>
            <a:endParaRPr lang="en-US" altLang="ko-KR" dirty="0" smtClean="0"/>
          </a:p>
          <a:p>
            <a:pPr lvl="1"/>
            <a:r>
              <a:rPr lang="en-US" altLang="ko-KR" dirty="0"/>
              <a:t>Closure</a:t>
            </a:r>
            <a:r>
              <a:rPr lang="ko-KR" altLang="en-US" dirty="0"/>
              <a:t>의 형태</a:t>
            </a:r>
          </a:p>
          <a:p>
            <a:pPr lvl="2"/>
            <a:r>
              <a:rPr lang="ko-KR" altLang="en-US" dirty="0" smtClean="0"/>
              <a:t>이름을 </a:t>
            </a:r>
            <a:r>
              <a:rPr lang="ko-KR" altLang="en-US" dirty="0"/>
              <a:t>갖고 어떤 값도 획득하지 않는 </a:t>
            </a:r>
            <a:r>
              <a:rPr lang="ko-KR" altLang="en-US" dirty="0" err="1"/>
              <a:t>전역함수</a:t>
            </a:r>
            <a:r>
              <a:rPr lang="ko-KR" altLang="en-US" dirty="0"/>
              <a:t> 형태</a:t>
            </a:r>
          </a:p>
          <a:p>
            <a:pPr lvl="2"/>
            <a:r>
              <a:rPr lang="ko-KR" altLang="en-US" dirty="0" smtClean="0"/>
              <a:t>이름을 </a:t>
            </a:r>
            <a:r>
              <a:rPr lang="ko-KR" altLang="en-US" dirty="0"/>
              <a:t>갖고 다른 함수 내부의 값을 획득할 수 있는 </a:t>
            </a:r>
            <a:r>
              <a:rPr lang="ko-KR" altLang="en-US" dirty="0" err="1"/>
              <a:t>중첩함수</a:t>
            </a:r>
            <a:r>
              <a:rPr lang="ko-KR" altLang="en-US" dirty="0"/>
              <a:t> 형태</a:t>
            </a:r>
          </a:p>
          <a:p>
            <a:pPr lvl="2"/>
            <a:r>
              <a:rPr lang="ko-KR" altLang="en-US" dirty="0" smtClean="0"/>
              <a:t>이름이 </a:t>
            </a:r>
            <a:r>
              <a:rPr lang="ko-KR" altLang="en-US" dirty="0"/>
              <a:t>없고 주변 문맥에 따라 값을 획득할 수 있는 축약 문법 형태</a:t>
            </a:r>
            <a:endParaRPr lang="en-US" altLang="ko-KR" dirty="0" smtClean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276664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기본 </a:t>
            </a:r>
            <a:r>
              <a:rPr lang="en-US" altLang="ko-KR" dirty="0" smtClean="0"/>
              <a:t>Closure</a:t>
            </a:r>
          </a:p>
          <a:p>
            <a:pPr marL="68580" indent="0">
              <a:buNone/>
            </a:pPr>
            <a:endParaRPr lang="en-US" altLang="ko-KR" dirty="0" smtClean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369799"/>
            <a:ext cx="80500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</a:t>
            </a:r>
            <a:r>
              <a:rPr lang="en-US" altLang="ko-KR" dirty="0"/>
              <a:t>) swift library</a:t>
            </a:r>
            <a:r>
              <a:rPr lang="ko-KR" altLang="en-US" dirty="0"/>
              <a:t>의 </a:t>
            </a:r>
            <a:r>
              <a:rPr lang="en-US" altLang="ko-KR" dirty="0"/>
              <a:t>sorted(by:) </a:t>
            </a:r>
            <a:r>
              <a:rPr lang="ko-KR" altLang="en-US" dirty="0"/>
              <a:t>메서드 정의</a:t>
            </a:r>
            <a:r>
              <a:rPr lang="en-US" altLang="ko-KR" dirty="0" smtClean="0">
                <a:solidFill>
                  <a:schemeClr val="accent2"/>
                </a:solidFill>
              </a:rPr>
              <a:t>class</a:t>
            </a:r>
            <a:r>
              <a:rPr lang="en-US" altLang="ko-KR" dirty="0" smtClean="0"/>
              <a:t> </a:t>
            </a:r>
            <a:r>
              <a:rPr lang="en-US" altLang="ko-KR" dirty="0" err="1"/>
              <a:t>SomeClass</a:t>
            </a:r>
            <a:r>
              <a:rPr lang="en-US" altLang="ko-KR" dirty="0"/>
              <a:t> </a:t>
            </a:r>
            <a:r>
              <a:rPr lang="en-US" altLang="ko-KR" dirty="0" smtClean="0"/>
              <a:t>{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chemeClr val="accent2"/>
                </a:solidFill>
              </a:rPr>
              <a:t>public</a:t>
            </a:r>
            <a:r>
              <a:rPr lang="en-US" altLang="ko-KR" dirty="0" smtClean="0"/>
              <a:t> </a:t>
            </a:r>
            <a:r>
              <a:rPr lang="en-US" altLang="ko-KR" dirty="0" err="1">
                <a:solidFill>
                  <a:schemeClr val="accent6"/>
                </a:solidFill>
              </a:rPr>
              <a:t>func</a:t>
            </a:r>
            <a:r>
              <a:rPr lang="en-US" altLang="ko-KR" dirty="0"/>
              <a:t> sorted(by </a:t>
            </a:r>
            <a:r>
              <a:rPr lang="en-US" altLang="ko-KR" dirty="0" err="1">
                <a:solidFill>
                  <a:schemeClr val="accent6"/>
                </a:solidFill>
              </a:rPr>
              <a:t>areInIncreasingOrder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3"/>
                </a:solidFill>
              </a:rPr>
              <a:t>(Element, Element)-&gt;Bool</a:t>
            </a:r>
            <a:r>
              <a:rPr lang="en-US" altLang="ko-KR" dirty="0"/>
              <a:t>)-&gt;</a:t>
            </a:r>
            <a:r>
              <a:rPr lang="en-US" altLang="ko-KR" dirty="0">
                <a:solidFill>
                  <a:schemeClr val="accent3"/>
                </a:solidFill>
              </a:rPr>
              <a:t>[Element</a:t>
            </a:r>
            <a:r>
              <a:rPr lang="en-US" altLang="ko-KR" dirty="0" smtClean="0">
                <a:solidFill>
                  <a:schemeClr val="accent3"/>
                </a:solidFill>
              </a:rPr>
              <a:t>]</a:t>
            </a:r>
          </a:p>
          <a:p>
            <a:endParaRPr lang="en-US" altLang="ko-KR" dirty="0" smtClean="0">
              <a:solidFill>
                <a:schemeClr val="accent3"/>
              </a:solidFill>
            </a:endParaRPr>
          </a:p>
          <a:p>
            <a:endParaRPr lang="en-US" altLang="ko-KR" dirty="0" smtClean="0">
              <a:solidFill>
                <a:schemeClr val="accent4"/>
              </a:solidFill>
            </a:endParaRPr>
          </a:p>
          <a:p>
            <a:r>
              <a:rPr lang="ko-KR" altLang="en-US" dirty="0" smtClean="0">
                <a:solidFill>
                  <a:schemeClr val="accent4"/>
                </a:solidFill>
              </a:rPr>
              <a:t>우리는 지금부터 위의 </a:t>
            </a:r>
            <a:r>
              <a:rPr lang="en-US" altLang="ko-KR" dirty="0" smtClean="0">
                <a:solidFill>
                  <a:schemeClr val="accent1"/>
                </a:solidFill>
              </a:rPr>
              <a:t>sorted(by:) </a:t>
            </a:r>
            <a:r>
              <a:rPr lang="ko-KR" altLang="en-US" dirty="0" smtClean="0">
                <a:solidFill>
                  <a:schemeClr val="accent4"/>
                </a:solidFill>
              </a:rPr>
              <a:t>메서드를 사용하여</a:t>
            </a:r>
            <a:endParaRPr lang="en-US" altLang="ko-KR" dirty="0">
              <a:solidFill>
                <a:schemeClr val="accent4"/>
              </a:solidFill>
            </a:endParaRPr>
          </a:p>
          <a:p>
            <a:r>
              <a:rPr lang="en-US" altLang="ko-KR" dirty="0" smtClean="0">
                <a:solidFill>
                  <a:schemeClr val="accent3"/>
                </a:solidFill>
              </a:rPr>
              <a:t>names</a:t>
            </a:r>
            <a:r>
              <a:rPr lang="ko-KR" altLang="en-US" dirty="0" smtClean="0">
                <a:solidFill>
                  <a:schemeClr val="accent4"/>
                </a:solidFill>
              </a:rPr>
              <a:t>라는 배열을 정렬하면서 </a:t>
            </a:r>
            <a:r>
              <a:rPr lang="en-US" altLang="ko-KR" dirty="0" smtClean="0">
                <a:solidFill>
                  <a:schemeClr val="accent2"/>
                </a:solidFill>
              </a:rPr>
              <a:t>Closure</a:t>
            </a:r>
            <a:r>
              <a:rPr lang="ko-KR" altLang="en-US" dirty="0" smtClean="0">
                <a:solidFill>
                  <a:schemeClr val="accent4"/>
                </a:solidFill>
              </a:rPr>
              <a:t>에 대해 파악해 볼 것입니다</a:t>
            </a:r>
            <a:r>
              <a:rPr lang="en-US" altLang="ko-KR" dirty="0">
                <a:solidFill>
                  <a:schemeClr val="accent4"/>
                </a:solidFill>
              </a:rPr>
              <a:t>.</a:t>
            </a:r>
          </a:p>
          <a:p>
            <a:endParaRPr lang="en-US" altLang="ko-KR" dirty="0">
              <a:solidFill>
                <a:schemeClr val="accent3"/>
              </a:solidFill>
            </a:endParaRP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위 메서드는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accent1"/>
                </a:solidFill>
              </a:rPr>
              <a:t>closure</a:t>
            </a:r>
            <a:r>
              <a:rPr lang="ko-KR" altLang="en-US" dirty="0">
                <a:solidFill>
                  <a:schemeClr val="accent1"/>
                </a:solidFill>
              </a:rPr>
              <a:t>를 </a:t>
            </a:r>
            <a:r>
              <a:rPr lang="ko-KR" altLang="en-US" dirty="0" err="1">
                <a:solidFill>
                  <a:schemeClr val="accent1"/>
                </a:solidFill>
              </a:rPr>
              <a:t>전달인자로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/>
              <a:t>받는다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반환 </a:t>
            </a:r>
            <a:r>
              <a:rPr lang="ko-KR" altLang="en-US" dirty="0"/>
              <a:t>받을 배열의 타입과 같은 두 개의 매개변수</a:t>
            </a:r>
            <a:r>
              <a:rPr lang="en-US" altLang="ko-KR" dirty="0"/>
              <a:t>(string </a:t>
            </a:r>
            <a:r>
              <a:rPr lang="en-US" altLang="ko-KR" dirty="0" smtClean="0"/>
              <a:t>type)</a:t>
            </a:r>
            <a:r>
              <a:rPr lang="ko-KR" altLang="en-US" dirty="0"/>
              <a:t>를 </a:t>
            </a:r>
            <a:r>
              <a:rPr lang="ko-KR" altLang="en-US" dirty="0" smtClean="0"/>
              <a:t>가지며</a:t>
            </a:r>
            <a:r>
              <a:rPr lang="en-US" altLang="ko-KR" dirty="0"/>
              <a:t> </a:t>
            </a:r>
            <a:r>
              <a:rPr lang="en-US" altLang="ko-KR" dirty="0" smtClean="0">
                <a:solidFill>
                  <a:schemeClr val="accent1"/>
                </a:solidFill>
              </a:rPr>
              <a:t>Bool </a:t>
            </a:r>
            <a:r>
              <a:rPr lang="ko-KR" altLang="en-US" dirty="0">
                <a:solidFill>
                  <a:schemeClr val="accent1"/>
                </a:solidFill>
              </a:rPr>
              <a:t>값을 </a:t>
            </a:r>
            <a:r>
              <a:rPr lang="en-US" altLang="ko-KR" dirty="0">
                <a:solidFill>
                  <a:schemeClr val="accent1"/>
                </a:solidFill>
              </a:rPr>
              <a:t>return</a:t>
            </a:r>
            <a:r>
              <a:rPr lang="ko-KR" altLang="en-US" dirty="0">
                <a:solidFill>
                  <a:schemeClr val="accent1"/>
                </a:solidFill>
              </a:rPr>
              <a:t>하는 </a:t>
            </a:r>
            <a:r>
              <a:rPr lang="en-US" altLang="ko-KR" dirty="0" smtClean="0">
                <a:solidFill>
                  <a:schemeClr val="accent1"/>
                </a:solidFill>
              </a:rPr>
              <a:t>closure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전달되는 </a:t>
            </a:r>
            <a:r>
              <a:rPr lang="en-US" altLang="ko-KR" dirty="0" smtClean="0"/>
              <a:t>closure</a:t>
            </a:r>
            <a:r>
              <a:rPr lang="ko-KR" altLang="en-US" dirty="0" smtClean="0"/>
              <a:t>의 </a:t>
            </a:r>
            <a:r>
              <a:rPr lang="en-US" altLang="ko-KR" dirty="0" smtClean="0">
                <a:solidFill>
                  <a:schemeClr val="accent1"/>
                </a:solidFill>
              </a:rPr>
              <a:t>return</a:t>
            </a:r>
            <a:r>
              <a:rPr lang="ko-KR" altLang="en-US" dirty="0">
                <a:solidFill>
                  <a:schemeClr val="accent1"/>
                </a:solidFill>
              </a:rPr>
              <a:t>값이 </a:t>
            </a:r>
            <a:r>
              <a:rPr lang="en-US" altLang="ko-KR" dirty="0">
                <a:solidFill>
                  <a:schemeClr val="accent1"/>
                </a:solidFill>
              </a:rPr>
              <a:t>true</a:t>
            </a:r>
            <a:r>
              <a:rPr lang="ko-KR" altLang="en-US" dirty="0">
                <a:solidFill>
                  <a:schemeClr val="accent1"/>
                </a:solidFill>
              </a:rPr>
              <a:t>면 첫번째 전달 값이 두번째 전달 값보다 먼저 배열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830340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기본 </a:t>
            </a:r>
            <a:r>
              <a:rPr lang="en-US" altLang="ko-KR" dirty="0" smtClean="0"/>
              <a:t>Closure</a:t>
            </a:r>
            <a:endParaRPr lang="en-US" altLang="ko-KR" dirty="0" smtClean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412776"/>
            <a:ext cx="80500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 </a:t>
            </a:r>
            <a:r>
              <a:rPr lang="ko-KR" altLang="en-US" dirty="0"/>
              <a:t>아래 배열을 알파벳 내림 </a:t>
            </a:r>
            <a:r>
              <a:rPr lang="ko-KR" altLang="en-US" dirty="0" err="1"/>
              <a:t>차순으로</a:t>
            </a:r>
            <a:r>
              <a:rPr lang="ko-KR" altLang="en-US" dirty="0"/>
              <a:t> 정리하고자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let </a:t>
            </a:r>
            <a:r>
              <a:rPr lang="en-US" altLang="ko-KR" dirty="0">
                <a:solidFill>
                  <a:schemeClr val="accent3"/>
                </a:solidFill>
              </a:rPr>
              <a:t>names</a:t>
            </a:r>
            <a:r>
              <a:rPr lang="en-US" altLang="ko-KR" dirty="0"/>
              <a:t>: [String] = ["Charles", "Bob", "Donald", "Amy"]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// sorted(by:) </a:t>
            </a:r>
            <a:r>
              <a:rPr lang="ko-KR" altLang="en-US" dirty="0"/>
              <a:t>메서드에 전달할 함수 정의</a:t>
            </a:r>
          </a:p>
          <a:p>
            <a:r>
              <a:rPr lang="en-US" altLang="ko-KR" dirty="0" err="1">
                <a:solidFill>
                  <a:schemeClr val="accent6"/>
                </a:solidFill>
              </a:rPr>
              <a:t>func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3"/>
                </a:solidFill>
              </a:rPr>
              <a:t>backwards(first: String, second: String) -&gt; Bool 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	print("\(first), \(second) | comparing...");</a:t>
            </a:r>
          </a:p>
          <a:p>
            <a:r>
              <a:rPr lang="en-US" altLang="ko-KR" dirty="0"/>
              <a:t>	return first &gt; second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let reserved: [String] = </a:t>
            </a:r>
            <a:r>
              <a:rPr lang="en-US" altLang="ko-KR" dirty="0" err="1">
                <a:solidFill>
                  <a:schemeClr val="accent3"/>
                </a:solidFill>
              </a:rPr>
              <a:t>names.</a:t>
            </a:r>
            <a:r>
              <a:rPr lang="en-US" altLang="ko-KR" dirty="0" err="1"/>
              <a:t>sorted</a:t>
            </a:r>
            <a:r>
              <a:rPr lang="en-US" altLang="ko-KR" dirty="0"/>
              <a:t>(by: </a:t>
            </a:r>
            <a:r>
              <a:rPr lang="en-US" altLang="ko-KR" dirty="0">
                <a:solidFill>
                  <a:schemeClr val="accent2"/>
                </a:solidFill>
              </a:rPr>
              <a:t>backwards</a:t>
            </a:r>
            <a:r>
              <a:rPr lang="en-US" altLang="ko-KR" dirty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print(reserved</a:t>
            </a:r>
            <a:r>
              <a:rPr lang="en-US" altLang="ko-KR" dirty="0"/>
              <a:t>)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4884686"/>
            <a:ext cx="4429404" cy="1983402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2051720" y="3140968"/>
            <a:ext cx="3024336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24735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기본 </a:t>
            </a:r>
            <a:r>
              <a:rPr lang="en-US" altLang="ko-KR" dirty="0" smtClean="0"/>
              <a:t>Closure</a:t>
            </a:r>
            <a:endParaRPr lang="en-US" altLang="ko-KR" dirty="0" smtClean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412776"/>
            <a:ext cx="80500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/>
                </a:solidFill>
              </a:rPr>
              <a:t>// first </a:t>
            </a:r>
            <a:r>
              <a:rPr lang="en-US" altLang="ko-KR" dirty="0">
                <a:solidFill>
                  <a:schemeClr val="accent6"/>
                </a:solidFill>
              </a:rPr>
              <a:t>&gt; </a:t>
            </a:r>
            <a:r>
              <a:rPr lang="en-US" altLang="ko-KR" dirty="0" smtClean="0">
                <a:solidFill>
                  <a:schemeClr val="accent6"/>
                </a:solidFill>
              </a:rPr>
              <a:t>second </a:t>
            </a:r>
            <a:r>
              <a:rPr lang="ko-KR" altLang="en-US" dirty="0" smtClean="0">
                <a:solidFill>
                  <a:schemeClr val="accent6"/>
                </a:solidFill>
              </a:rPr>
              <a:t>의 </a:t>
            </a:r>
            <a:r>
              <a:rPr lang="ko-KR" altLang="en-US" dirty="0">
                <a:solidFill>
                  <a:schemeClr val="accent6"/>
                </a:solidFill>
              </a:rPr>
              <a:t>결과만 필요한데 더 간결하게 표현할 수 없을까</a:t>
            </a:r>
            <a:r>
              <a:rPr lang="en-US" altLang="ko-KR" dirty="0">
                <a:solidFill>
                  <a:schemeClr val="accent6"/>
                </a:solidFill>
              </a:rPr>
              <a:t>?</a:t>
            </a:r>
          </a:p>
          <a:p>
            <a:r>
              <a:rPr lang="en-US" altLang="ko-KR" dirty="0" smtClean="0">
                <a:solidFill>
                  <a:schemeClr val="accent2"/>
                </a:solidFill>
              </a:rPr>
              <a:t>{</a:t>
            </a:r>
            <a:r>
              <a:rPr lang="en-US" altLang="ko-KR" dirty="0" smtClean="0"/>
              <a:t> </a:t>
            </a:r>
            <a:r>
              <a:rPr lang="en-US" altLang="ko-KR" dirty="0"/>
              <a:t>(</a:t>
            </a:r>
            <a:r>
              <a:rPr lang="ko-KR" altLang="en-US" dirty="0"/>
              <a:t>매개변수들</a:t>
            </a:r>
            <a:r>
              <a:rPr lang="en-US" altLang="ko-KR" dirty="0"/>
              <a:t>..) -&gt; </a:t>
            </a:r>
            <a:r>
              <a:rPr lang="ko-KR" altLang="en-US" dirty="0" err="1"/>
              <a:t>반환타입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accent2"/>
                </a:solidFill>
              </a:rPr>
              <a:t>in</a:t>
            </a:r>
          </a:p>
          <a:p>
            <a:r>
              <a:rPr lang="en-US" altLang="ko-KR" dirty="0" smtClean="0"/>
              <a:t>	//</a:t>
            </a:r>
            <a:r>
              <a:rPr lang="ko-KR" altLang="en-US" dirty="0" err="1"/>
              <a:t>실행코드</a:t>
            </a:r>
            <a:endParaRPr lang="ko-KR" altLang="en-US" dirty="0"/>
          </a:p>
          <a:p>
            <a:r>
              <a:rPr lang="en-US" altLang="ko-KR" dirty="0" smtClean="0">
                <a:solidFill>
                  <a:schemeClr val="accent2"/>
                </a:solidFill>
              </a:rPr>
              <a:t>}</a:t>
            </a:r>
            <a:endParaRPr lang="en-US" altLang="ko-KR" dirty="0">
              <a:solidFill>
                <a:schemeClr val="accent2"/>
              </a:solidFill>
            </a:endParaRP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accent6"/>
                </a:solidFill>
              </a:rPr>
              <a:t>// backward </a:t>
            </a:r>
            <a:r>
              <a:rPr lang="ko-KR" altLang="en-US" dirty="0">
                <a:solidFill>
                  <a:schemeClr val="accent6"/>
                </a:solidFill>
              </a:rPr>
              <a:t>함수 대신에 </a:t>
            </a:r>
            <a:r>
              <a:rPr lang="en-US" altLang="ko-KR" dirty="0">
                <a:solidFill>
                  <a:schemeClr val="accent6"/>
                </a:solidFill>
              </a:rPr>
              <a:t>sorted(by:) </a:t>
            </a:r>
            <a:r>
              <a:rPr lang="ko-KR" altLang="en-US" dirty="0">
                <a:solidFill>
                  <a:schemeClr val="accent6"/>
                </a:solidFill>
              </a:rPr>
              <a:t>메서드의 </a:t>
            </a:r>
            <a:r>
              <a:rPr lang="ko-KR" altLang="en-US" dirty="0" err="1">
                <a:solidFill>
                  <a:schemeClr val="accent6"/>
                </a:solidFill>
              </a:rPr>
              <a:t>전달인자로</a:t>
            </a:r>
            <a:r>
              <a:rPr lang="ko-KR" altLang="en-US" dirty="0">
                <a:solidFill>
                  <a:schemeClr val="accent6"/>
                </a:solidFill>
              </a:rPr>
              <a:t> </a:t>
            </a:r>
            <a:r>
              <a:rPr lang="en-US" altLang="ko-KR" dirty="0">
                <a:solidFill>
                  <a:schemeClr val="accent6"/>
                </a:solidFill>
              </a:rPr>
              <a:t>closure </a:t>
            </a:r>
            <a:r>
              <a:rPr lang="ko-KR" altLang="en-US" dirty="0">
                <a:solidFill>
                  <a:schemeClr val="accent6"/>
                </a:solidFill>
              </a:rPr>
              <a:t>직접 전달</a:t>
            </a:r>
          </a:p>
          <a:p>
            <a:r>
              <a:rPr lang="en-US" altLang="ko-KR" dirty="0"/>
              <a:t>let reserved2: [String] = </a:t>
            </a:r>
            <a:r>
              <a:rPr lang="en-US" altLang="ko-KR" dirty="0" err="1"/>
              <a:t>names.sorted</a:t>
            </a:r>
            <a:r>
              <a:rPr lang="en-US" altLang="ko-KR" dirty="0"/>
              <a:t>(by: </a:t>
            </a:r>
            <a:r>
              <a:rPr lang="en-US" altLang="ko-KR" dirty="0">
                <a:solidFill>
                  <a:schemeClr val="accent2"/>
                </a:solidFill>
              </a:rPr>
              <a:t>{</a:t>
            </a:r>
            <a:r>
              <a:rPr lang="en-US" altLang="ko-KR" dirty="0">
                <a:solidFill>
                  <a:schemeClr val="accent3"/>
                </a:solidFill>
              </a:rPr>
              <a:t>(first: String, second: String)-&gt;Bool </a:t>
            </a:r>
            <a:r>
              <a:rPr lang="en-US" altLang="ko-KR" dirty="0">
                <a:solidFill>
                  <a:schemeClr val="accent2"/>
                </a:solidFill>
              </a:rPr>
              <a:t>in</a:t>
            </a:r>
          </a:p>
          <a:p>
            <a:r>
              <a:rPr lang="en-US" altLang="ko-KR" dirty="0">
                <a:solidFill>
                  <a:schemeClr val="accent3"/>
                </a:solidFill>
              </a:rPr>
              <a:t>	return first &gt; second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}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print(reserved2)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4387911"/>
            <a:ext cx="6372200" cy="2481895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3707904" y="1700808"/>
            <a:ext cx="360040" cy="360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244408" y="3039945"/>
            <a:ext cx="360040" cy="360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8930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후행 </a:t>
            </a:r>
            <a:r>
              <a:rPr lang="en-US" altLang="ko-KR" dirty="0"/>
              <a:t>closure</a:t>
            </a:r>
          </a:p>
          <a:p>
            <a:pPr lvl="1"/>
            <a:r>
              <a:rPr lang="en-US" altLang="ko-KR" dirty="0" smtClean="0"/>
              <a:t>closure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chemeClr val="accent3"/>
                </a:solidFill>
              </a:rPr>
              <a:t>읽기 쉽게</a:t>
            </a:r>
            <a:r>
              <a:rPr lang="ko-KR" altLang="en-US" dirty="0"/>
              <a:t> 바꿔보자</a:t>
            </a:r>
          </a:p>
          <a:p>
            <a:pPr lvl="1"/>
            <a:r>
              <a:rPr lang="en-US" altLang="ko-KR" dirty="0" smtClean="0"/>
              <a:t>closure</a:t>
            </a:r>
            <a:r>
              <a:rPr lang="ko-KR" altLang="en-US" dirty="0"/>
              <a:t>가 </a:t>
            </a:r>
            <a:r>
              <a:rPr lang="ko-KR" altLang="en-US" dirty="0">
                <a:solidFill>
                  <a:schemeClr val="accent3"/>
                </a:solidFill>
              </a:rPr>
              <a:t>길 때</a:t>
            </a:r>
            <a:r>
              <a:rPr lang="en-US" altLang="ko-KR" dirty="0">
                <a:solidFill>
                  <a:schemeClr val="accent3"/>
                </a:solidFill>
              </a:rPr>
              <a:t>, </a:t>
            </a:r>
            <a:r>
              <a:rPr lang="ko-KR" altLang="en-US" dirty="0">
                <a:solidFill>
                  <a:schemeClr val="accent3"/>
                </a:solidFill>
              </a:rPr>
              <a:t>혹은 </a:t>
            </a:r>
            <a:r>
              <a:rPr lang="ko-KR" altLang="en-US" dirty="0" err="1">
                <a:solidFill>
                  <a:schemeClr val="accent3"/>
                </a:solidFill>
              </a:rPr>
              <a:t>가독성</a:t>
            </a:r>
            <a:r>
              <a:rPr lang="ko-KR" altLang="en-US" dirty="0">
                <a:solidFill>
                  <a:schemeClr val="accent3"/>
                </a:solidFill>
              </a:rPr>
              <a:t> 확보</a:t>
            </a:r>
            <a:r>
              <a:rPr lang="ko-KR" altLang="en-US" dirty="0"/>
              <a:t>가 필요할 때 사용</a:t>
            </a:r>
          </a:p>
          <a:p>
            <a:pPr lvl="1"/>
            <a:r>
              <a:rPr lang="ko-KR" altLang="en-US" dirty="0" err="1" smtClean="0"/>
              <a:t>전달인자로</a:t>
            </a:r>
            <a:r>
              <a:rPr lang="ko-KR" altLang="en-US" dirty="0" smtClean="0"/>
              <a:t> </a:t>
            </a:r>
            <a:r>
              <a:rPr lang="en-US" altLang="ko-KR" dirty="0"/>
              <a:t>closure</a:t>
            </a:r>
            <a:r>
              <a:rPr lang="ko-KR" altLang="en-US" dirty="0"/>
              <a:t>가 여러 개 사용될 때는 </a:t>
            </a:r>
            <a:r>
              <a:rPr lang="ko-KR" altLang="en-US" dirty="0">
                <a:solidFill>
                  <a:schemeClr val="accent3"/>
                </a:solidFill>
              </a:rPr>
              <a:t>마지막 </a:t>
            </a:r>
            <a:r>
              <a:rPr lang="en-US" altLang="ko-KR" dirty="0">
                <a:solidFill>
                  <a:schemeClr val="accent3"/>
                </a:solidFill>
              </a:rPr>
              <a:t>closure</a:t>
            </a:r>
            <a:r>
              <a:rPr lang="ko-KR" altLang="en-US" dirty="0">
                <a:solidFill>
                  <a:schemeClr val="accent3"/>
                </a:solidFill>
              </a:rPr>
              <a:t>만 사용 가능</a:t>
            </a:r>
            <a:endParaRPr lang="en-US" altLang="ko-KR" dirty="0" smtClean="0">
              <a:solidFill>
                <a:schemeClr val="accent3"/>
              </a:solidFill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377911"/>
            <a:ext cx="80500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let </a:t>
            </a:r>
            <a:r>
              <a:rPr lang="en-US" altLang="ko-KR" dirty="0">
                <a:solidFill>
                  <a:schemeClr val="accent3"/>
                </a:solidFill>
              </a:rPr>
              <a:t>reserved3</a:t>
            </a:r>
            <a:r>
              <a:rPr lang="en-US" altLang="ko-KR" dirty="0"/>
              <a:t>: [String] = </a:t>
            </a:r>
            <a:r>
              <a:rPr lang="en-US" altLang="ko-KR" dirty="0" err="1"/>
              <a:t>names.sorted</a:t>
            </a:r>
            <a:r>
              <a:rPr lang="en-US" altLang="ko-KR" dirty="0">
                <a:solidFill>
                  <a:schemeClr val="accent6"/>
                </a:solidFill>
              </a:rPr>
              <a:t>()</a:t>
            </a: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chemeClr val="accent3"/>
                </a:solidFill>
              </a:rPr>
              <a:t>{ </a:t>
            </a:r>
            <a:r>
              <a:rPr lang="en-US" altLang="ko-KR" dirty="0">
                <a:solidFill>
                  <a:schemeClr val="accent3"/>
                </a:solidFill>
              </a:rPr>
              <a:t>(first: String, second: String) -&gt; Bool </a:t>
            </a:r>
            <a:r>
              <a:rPr lang="en-US" altLang="ko-KR" dirty="0">
                <a:solidFill>
                  <a:schemeClr val="accent2"/>
                </a:solidFill>
              </a:rPr>
              <a:t>in</a:t>
            </a:r>
          </a:p>
          <a:p>
            <a:r>
              <a:rPr lang="en-US" altLang="ko-KR" dirty="0">
                <a:solidFill>
                  <a:schemeClr val="accent3"/>
                </a:solidFill>
              </a:rPr>
              <a:t>	return first &gt; second</a:t>
            </a:r>
          </a:p>
          <a:p>
            <a:r>
              <a:rPr lang="en-US" altLang="ko-KR" dirty="0">
                <a:solidFill>
                  <a:schemeClr val="accent3"/>
                </a:solidFill>
              </a:rPr>
              <a:t>}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accent6"/>
                </a:solidFill>
              </a:rPr>
              <a:t>// </a:t>
            </a:r>
            <a:r>
              <a:rPr lang="ko-KR" altLang="en-US" dirty="0">
                <a:solidFill>
                  <a:schemeClr val="accent6"/>
                </a:solidFill>
              </a:rPr>
              <a:t>하나의 </a:t>
            </a:r>
            <a:r>
              <a:rPr lang="en-US" altLang="ko-KR" dirty="0">
                <a:solidFill>
                  <a:schemeClr val="accent6"/>
                </a:solidFill>
              </a:rPr>
              <a:t>closure</a:t>
            </a:r>
            <a:r>
              <a:rPr lang="ko-KR" altLang="en-US" dirty="0">
                <a:solidFill>
                  <a:schemeClr val="accent6"/>
                </a:solidFill>
              </a:rPr>
              <a:t>만 </a:t>
            </a:r>
            <a:r>
              <a:rPr lang="ko-KR" altLang="en-US" dirty="0" err="1">
                <a:solidFill>
                  <a:schemeClr val="accent6"/>
                </a:solidFill>
              </a:rPr>
              <a:t>전달인자로</a:t>
            </a:r>
            <a:r>
              <a:rPr lang="ko-KR" altLang="en-US" dirty="0">
                <a:solidFill>
                  <a:schemeClr val="accent6"/>
                </a:solidFill>
              </a:rPr>
              <a:t> 사용할 때는 </a:t>
            </a:r>
            <a:r>
              <a:rPr lang="en-US" altLang="ko-KR" dirty="0">
                <a:solidFill>
                  <a:schemeClr val="accent6"/>
                </a:solidFill>
              </a:rPr>
              <a:t>() </a:t>
            </a:r>
            <a:r>
              <a:rPr lang="ko-KR" altLang="en-US" dirty="0">
                <a:solidFill>
                  <a:schemeClr val="accent6"/>
                </a:solidFill>
              </a:rPr>
              <a:t>생략 가능</a:t>
            </a:r>
          </a:p>
          <a:p>
            <a:r>
              <a:rPr lang="en-US" altLang="ko-KR" dirty="0"/>
              <a:t>let </a:t>
            </a:r>
            <a:r>
              <a:rPr lang="en-US" altLang="ko-KR" dirty="0">
                <a:solidFill>
                  <a:schemeClr val="accent3"/>
                </a:solidFill>
              </a:rPr>
              <a:t>reserved4</a:t>
            </a:r>
            <a:r>
              <a:rPr lang="en-US" altLang="ko-KR" dirty="0"/>
              <a:t>: [String] = </a:t>
            </a:r>
            <a:r>
              <a:rPr lang="en-US" altLang="ko-KR" dirty="0" err="1"/>
              <a:t>names.sorted</a:t>
            </a: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chemeClr val="accent3"/>
                </a:solidFill>
              </a:rPr>
              <a:t>{ </a:t>
            </a:r>
            <a:r>
              <a:rPr lang="en-US" altLang="ko-KR" dirty="0">
                <a:solidFill>
                  <a:schemeClr val="accent3"/>
                </a:solidFill>
              </a:rPr>
              <a:t>(first: String, second: String) -&gt; Bool </a:t>
            </a:r>
            <a:r>
              <a:rPr lang="en-US" altLang="ko-KR" dirty="0">
                <a:solidFill>
                  <a:schemeClr val="accent2"/>
                </a:solidFill>
              </a:rPr>
              <a:t>in</a:t>
            </a:r>
          </a:p>
          <a:p>
            <a:r>
              <a:rPr lang="en-US" altLang="ko-KR" dirty="0">
                <a:solidFill>
                  <a:schemeClr val="accent3"/>
                </a:solidFill>
              </a:rPr>
              <a:t>	return first &gt; second</a:t>
            </a:r>
          </a:p>
          <a:p>
            <a:r>
              <a:rPr lang="en-US" altLang="ko-KR" dirty="0">
                <a:solidFill>
                  <a:schemeClr val="accent3"/>
                </a:solidFill>
              </a:rPr>
              <a:t>}</a:t>
            </a:r>
            <a:endParaRPr lang="en-US" altLang="ko-KR" dirty="0">
              <a:solidFill>
                <a:schemeClr val="accent3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4151967"/>
            <a:ext cx="4283968" cy="268265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4427984" y="2403753"/>
            <a:ext cx="360040" cy="360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644008" y="2852936"/>
            <a:ext cx="0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43931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closure </a:t>
            </a:r>
            <a:r>
              <a:rPr lang="ko-KR" altLang="en-US" dirty="0"/>
              <a:t>표현 간소화</a:t>
            </a:r>
            <a:endParaRPr lang="en-US" altLang="ko-KR" dirty="0" smtClean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문맥을 통한 타입 </a:t>
            </a:r>
            <a:r>
              <a:rPr lang="ko-KR" altLang="en-US" dirty="0" smtClean="0"/>
              <a:t>유추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단축 인자 이름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1628800"/>
            <a:ext cx="8050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let reserved5: [String] = </a:t>
            </a:r>
            <a:r>
              <a:rPr lang="en-US" altLang="ko-KR" dirty="0" err="1"/>
              <a:t>names.sorted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3"/>
                </a:solidFill>
              </a:rPr>
              <a:t>{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3"/>
                </a:solidFill>
              </a:rPr>
              <a:t>(first, second)</a:t>
            </a:r>
            <a:r>
              <a:rPr lang="en-US" altLang="ko-KR" dirty="0"/>
              <a:t> </a:t>
            </a:r>
            <a:r>
              <a:rPr lang="en-US" altLang="ko-KR" dirty="0" smtClean="0">
                <a:solidFill>
                  <a:schemeClr val="accent2"/>
                </a:solidFill>
              </a:rPr>
              <a:t>in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	</a:t>
            </a:r>
            <a:r>
              <a:rPr lang="en-US" altLang="ko-KR" dirty="0" smtClean="0">
                <a:solidFill>
                  <a:schemeClr val="accent6"/>
                </a:solidFill>
              </a:rPr>
              <a:t>// </a:t>
            </a:r>
            <a:r>
              <a:rPr lang="ko-KR" altLang="en-US" dirty="0" smtClean="0">
                <a:solidFill>
                  <a:schemeClr val="accent6"/>
                </a:solidFill>
              </a:rPr>
              <a:t>매개변수와  </a:t>
            </a:r>
            <a:r>
              <a:rPr lang="en-US" altLang="ko-KR" dirty="0" smtClean="0">
                <a:solidFill>
                  <a:schemeClr val="accent6"/>
                </a:solidFill>
              </a:rPr>
              <a:t>in </a:t>
            </a:r>
            <a:r>
              <a:rPr lang="ko-KR" altLang="en-US" dirty="0" smtClean="0">
                <a:solidFill>
                  <a:schemeClr val="accent6"/>
                </a:solidFill>
              </a:rPr>
              <a:t>키워드 사이에 반환 값 명시 안해도</a:t>
            </a:r>
            <a:endParaRPr lang="en-US" altLang="ko-KR" dirty="0">
              <a:solidFill>
                <a:schemeClr val="accent6"/>
              </a:solidFill>
            </a:endParaRPr>
          </a:p>
          <a:p>
            <a:r>
              <a:rPr lang="en-US" altLang="ko-KR" dirty="0"/>
              <a:t>	</a:t>
            </a:r>
            <a:r>
              <a:rPr lang="en-US" altLang="ko-KR" dirty="0">
                <a:solidFill>
                  <a:schemeClr val="accent6"/>
                </a:solidFill>
              </a:rPr>
              <a:t>// </a:t>
            </a:r>
            <a:r>
              <a:rPr lang="ko-KR" altLang="en-US" dirty="0" err="1" smtClean="0">
                <a:solidFill>
                  <a:schemeClr val="accent6"/>
                </a:solidFill>
              </a:rPr>
              <a:t>반환값이</a:t>
            </a:r>
            <a:r>
              <a:rPr lang="ko-KR" altLang="en-US" dirty="0" smtClean="0">
                <a:solidFill>
                  <a:schemeClr val="accent6"/>
                </a:solidFill>
              </a:rPr>
              <a:t> </a:t>
            </a:r>
            <a:r>
              <a:rPr lang="en-US" altLang="ko-KR" dirty="0">
                <a:solidFill>
                  <a:schemeClr val="accent6"/>
                </a:solidFill>
              </a:rPr>
              <a:t>Bool </a:t>
            </a:r>
            <a:r>
              <a:rPr lang="ko-KR" altLang="en-US" dirty="0">
                <a:solidFill>
                  <a:schemeClr val="accent6"/>
                </a:solidFill>
              </a:rPr>
              <a:t>타입이라는 것을 유추</a:t>
            </a:r>
          </a:p>
          <a:p>
            <a:r>
              <a:rPr lang="ko-KR" altLang="en-US" dirty="0">
                <a:solidFill>
                  <a:schemeClr val="accent3"/>
                </a:solidFill>
              </a:rPr>
              <a:t>	</a:t>
            </a:r>
            <a:r>
              <a:rPr lang="en-US" altLang="ko-KR" dirty="0">
                <a:solidFill>
                  <a:schemeClr val="accent3"/>
                </a:solidFill>
              </a:rPr>
              <a:t>return first &gt; second</a:t>
            </a:r>
          </a:p>
          <a:p>
            <a:r>
              <a:rPr lang="en-US" altLang="ko-KR" dirty="0">
                <a:solidFill>
                  <a:schemeClr val="accent3"/>
                </a:solidFill>
              </a:rPr>
              <a:t>}</a:t>
            </a:r>
            <a:endParaRPr lang="en-US" altLang="ko-KR" dirty="0"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9672" y="4437112"/>
            <a:ext cx="8050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// </a:t>
            </a:r>
            <a:r>
              <a:rPr lang="ko-KR" altLang="en-US" dirty="0">
                <a:solidFill>
                  <a:schemeClr val="accent6"/>
                </a:solidFill>
              </a:rPr>
              <a:t>전달 인자의 순서에 따라 </a:t>
            </a:r>
            <a:r>
              <a:rPr lang="en-US" altLang="ko-KR" dirty="0">
                <a:solidFill>
                  <a:schemeClr val="accent6"/>
                </a:solidFill>
              </a:rPr>
              <a:t>$0, $1, $2... </a:t>
            </a:r>
            <a:r>
              <a:rPr lang="ko-KR" altLang="en-US" dirty="0">
                <a:solidFill>
                  <a:schemeClr val="accent6"/>
                </a:solidFill>
              </a:rPr>
              <a:t>로 대체할 수 </a:t>
            </a:r>
            <a:r>
              <a:rPr lang="ko-KR" altLang="en-US" dirty="0" smtClean="0">
                <a:solidFill>
                  <a:schemeClr val="accent6"/>
                </a:solidFill>
              </a:rPr>
              <a:t>있음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r>
              <a:rPr lang="en-US" altLang="ko-KR" dirty="0" smtClean="0">
                <a:solidFill>
                  <a:schemeClr val="accent6"/>
                </a:solidFill>
              </a:rPr>
              <a:t>// </a:t>
            </a:r>
            <a:r>
              <a:rPr lang="en-US" altLang="ko-KR" dirty="0">
                <a:solidFill>
                  <a:schemeClr val="accent6"/>
                </a:solidFill>
              </a:rPr>
              <a:t>in </a:t>
            </a:r>
            <a:r>
              <a:rPr lang="ko-KR" altLang="en-US" dirty="0">
                <a:solidFill>
                  <a:schemeClr val="accent6"/>
                </a:solidFill>
              </a:rPr>
              <a:t>으로 매개변수와 </a:t>
            </a:r>
            <a:r>
              <a:rPr lang="ko-KR" altLang="en-US" dirty="0" err="1">
                <a:solidFill>
                  <a:schemeClr val="accent6"/>
                </a:solidFill>
              </a:rPr>
              <a:t>반환타입</a:t>
            </a:r>
            <a:r>
              <a:rPr lang="ko-KR" altLang="en-US" dirty="0">
                <a:solidFill>
                  <a:schemeClr val="accent6"/>
                </a:solidFill>
              </a:rPr>
              <a:t> 구분할 필요가 </a:t>
            </a:r>
            <a:r>
              <a:rPr lang="ko-KR" altLang="en-US" dirty="0" smtClean="0">
                <a:solidFill>
                  <a:schemeClr val="accent6"/>
                </a:solidFill>
              </a:rPr>
              <a:t>없음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endParaRPr lang="ko-KR" altLang="en-US" dirty="0"/>
          </a:p>
          <a:p>
            <a:r>
              <a:rPr lang="en-US" altLang="ko-KR" dirty="0"/>
              <a:t>let reserved6: [String] = </a:t>
            </a:r>
            <a:r>
              <a:rPr lang="en-US" altLang="ko-KR" dirty="0" err="1"/>
              <a:t>names.sorted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3"/>
                </a:solidFill>
              </a:rPr>
              <a:t>{</a:t>
            </a:r>
          </a:p>
          <a:p>
            <a:r>
              <a:rPr lang="en-US" altLang="ko-KR" dirty="0">
                <a:solidFill>
                  <a:schemeClr val="accent3"/>
                </a:solidFill>
              </a:rPr>
              <a:t>	return </a:t>
            </a:r>
            <a:r>
              <a:rPr lang="en-US" altLang="ko-KR" dirty="0">
                <a:solidFill>
                  <a:schemeClr val="accent2"/>
                </a:solidFill>
              </a:rPr>
              <a:t>$0</a:t>
            </a:r>
            <a:r>
              <a:rPr lang="en-US" altLang="ko-KR" dirty="0">
                <a:solidFill>
                  <a:schemeClr val="accent3"/>
                </a:solidFill>
              </a:rPr>
              <a:t> &gt; </a:t>
            </a:r>
            <a:r>
              <a:rPr lang="en-US" altLang="ko-KR" dirty="0">
                <a:solidFill>
                  <a:schemeClr val="accent2"/>
                </a:solidFill>
              </a:rPr>
              <a:t>$1</a:t>
            </a:r>
          </a:p>
          <a:p>
            <a:r>
              <a:rPr lang="en-US" altLang="ko-KR" dirty="0">
                <a:solidFill>
                  <a:schemeClr val="accent3"/>
                </a:solidFill>
              </a:rPr>
              <a:t>}</a:t>
            </a:r>
            <a:endParaRPr lang="en-US" altLang="ko-KR" dirty="0">
              <a:solidFill>
                <a:schemeClr val="accent3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2290"/>
            <a:ext cx="3707904" cy="15630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822" y="5408754"/>
            <a:ext cx="3574178" cy="1434601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6516216" y="1499698"/>
            <a:ext cx="360040" cy="360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389802" y="5134255"/>
            <a:ext cx="360040" cy="360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635896" y="5589240"/>
            <a:ext cx="360040" cy="360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197819" y="5589240"/>
            <a:ext cx="360040" cy="360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18192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closure </a:t>
            </a:r>
            <a:r>
              <a:rPr lang="ko-KR" altLang="en-US" dirty="0"/>
              <a:t>표현 간소화</a:t>
            </a:r>
            <a:endParaRPr lang="en-US" altLang="ko-KR" dirty="0" smtClean="0"/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암시적 반환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4</a:t>
            </a:r>
            <a:r>
              <a:rPr lang="en-US" altLang="ko-KR" dirty="0"/>
              <a:t>. </a:t>
            </a:r>
            <a:r>
              <a:rPr lang="ko-KR" altLang="en-US" dirty="0"/>
              <a:t>연산자 함수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1628800"/>
            <a:ext cx="8050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// return</a:t>
            </a:r>
            <a:r>
              <a:rPr lang="ko-KR" altLang="en-US" dirty="0">
                <a:solidFill>
                  <a:schemeClr val="accent6"/>
                </a:solidFill>
              </a:rPr>
              <a:t>도 생략 </a:t>
            </a:r>
            <a:r>
              <a:rPr lang="ko-KR" altLang="en-US" dirty="0" smtClean="0">
                <a:solidFill>
                  <a:schemeClr val="accent6"/>
                </a:solidFill>
              </a:rPr>
              <a:t>가능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r>
              <a:rPr lang="en-US" altLang="ko-KR" dirty="0">
                <a:solidFill>
                  <a:schemeClr val="accent6"/>
                </a:solidFill>
              </a:rPr>
              <a:t>// </a:t>
            </a:r>
            <a:r>
              <a:rPr lang="ko-KR" altLang="en-US" dirty="0" err="1">
                <a:solidFill>
                  <a:schemeClr val="accent6"/>
                </a:solidFill>
              </a:rPr>
              <a:t>비교식의</a:t>
            </a:r>
            <a:r>
              <a:rPr lang="ko-KR" altLang="en-US" dirty="0">
                <a:solidFill>
                  <a:schemeClr val="accent6"/>
                </a:solidFill>
              </a:rPr>
              <a:t> 결과가 </a:t>
            </a:r>
            <a:r>
              <a:rPr lang="ko-KR" altLang="en-US" dirty="0" err="1">
                <a:solidFill>
                  <a:schemeClr val="accent6"/>
                </a:solidFill>
              </a:rPr>
              <a:t>반환값임을</a:t>
            </a:r>
            <a:r>
              <a:rPr lang="ko-KR" altLang="en-US" dirty="0">
                <a:solidFill>
                  <a:schemeClr val="accent6"/>
                </a:solidFill>
              </a:rPr>
              <a:t> 유추함</a:t>
            </a:r>
            <a:endParaRPr lang="en-US" altLang="ko-KR" dirty="0">
              <a:solidFill>
                <a:schemeClr val="accent6"/>
              </a:solidFill>
            </a:endParaRPr>
          </a:p>
          <a:p>
            <a:endParaRPr lang="ko-KR" altLang="en-US" dirty="0">
              <a:solidFill>
                <a:schemeClr val="accent6"/>
              </a:solidFill>
            </a:endParaRPr>
          </a:p>
          <a:p>
            <a:r>
              <a:rPr lang="en-US" altLang="ko-KR" dirty="0"/>
              <a:t>let reserved7: [String] = </a:t>
            </a:r>
            <a:r>
              <a:rPr lang="en-US" altLang="ko-KR" dirty="0" err="1"/>
              <a:t>names.sorted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3"/>
                </a:solidFill>
              </a:rPr>
              <a:t>{ </a:t>
            </a:r>
            <a:r>
              <a:rPr lang="en-US" altLang="ko-KR" dirty="0">
                <a:solidFill>
                  <a:schemeClr val="accent2"/>
                </a:solidFill>
              </a:rPr>
              <a:t>$0 &gt; $1 </a:t>
            </a:r>
            <a:r>
              <a:rPr lang="en-US" altLang="ko-KR" dirty="0" smtClean="0">
                <a:solidFill>
                  <a:schemeClr val="accent3"/>
                </a:solidFill>
              </a:rPr>
              <a:t>}</a:t>
            </a:r>
            <a:endParaRPr lang="en-US" altLang="ko-KR" dirty="0"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9672" y="3861048"/>
            <a:ext cx="8050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// swift library</a:t>
            </a:r>
            <a:r>
              <a:rPr lang="ko-KR" altLang="en-US" dirty="0">
                <a:solidFill>
                  <a:schemeClr val="accent6"/>
                </a:solidFill>
              </a:rPr>
              <a:t>에서 연산자 </a:t>
            </a:r>
            <a:r>
              <a:rPr lang="en-US" altLang="ko-KR" dirty="0">
                <a:solidFill>
                  <a:schemeClr val="accent6"/>
                </a:solidFill>
              </a:rPr>
              <a:t>'&gt;'</a:t>
            </a:r>
            <a:r>
              <a:rPr lang="ko-KR" altLang="en-US" dirty="0">
                <a:solidFill>
                  <a:schemeClr val="accent6"/>
                </a:solidFill>
              </a:rPr>
              <a:t>의 정의</a:t>
            </a:r>
          </a:p>
          <a:p>
            <a:r>
              <a:rPr lang="en-US" altLang="ko-KR" dirty="0" smtClean="0">
                <a:solidFill>
                  <a:schemeClr val="accent2"/>
                </a:solidFill>
              </a:rPr>
              <a:t>public </a:t>
            </a:r>
            <a:r>
              <a:rPr lang="en-US" altLang="ko-KR" dirty="0" err="1">
                <a:solidFill>
                  <a:schemeClr val="accent6"/>
                </a:solidFill>
              </a:rPr>
              <a:t>func</a:t>
            </a:r>
            <a:r>
              <a:rPr lang="en-US" altLang="ko-KR" dirty="0">
                <a:solidFill>
                  <a:schemeClr val="accent6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&gt;</a:t>
            </a:r>
            <a:r>
              <a:rPr lang="en-US" altLang="ko-KR" dirty="0">
                <a:solidFill>
                  <a:schemeClr val="accent6"/>
                </a:solidFill>
              </a:rPr>
              <a:t> </a:t>
            </a:r>
            <a:r>
              <a:rPr lang="en-US" altLang="ko-KR" dirty="0">
                <a:solidFill>
                  <a:schemeClr val="accent3"/>
                </a:solidFill>
              </a:rPr>
              <a:t>&lt;T: Comparable&gt;(lhs: T, </a:t>
            </a:r>
            <a:r>
              <a:rPr lang="en-US" altLang="ko-KR" dirty="0" err="1">
                <a:solidFill>
                  <a:schemeClr val="accent3"/>
                </a:solidFill>
              </a:rPr>
              <a:t>rhs</a:t>
            </a:r>
            <a:r>
              <a:rPr lang="en-US" altLang="ko-KR" dirty="0">
                <a:solidFill>
                  <a:schemeClr val="accent3"/>
                </a:solidFill>
              </a:rPr>
              <a:t>: T) -&gt; </a:t>
            </a:r>
            <a:r>
              <a:rPr lang="en-US" altLang="ko-KR" dirty="0" smtClean="0">
                <a:solidFill>
                  <a:schemeClr val="accent3"/>
                </a:solidFill>
              </a:rPr>
              <a:t>Bool</a:t>
            </a:r>
          </a:p>
          <a:p>
            <a:endParaRPr lang="en-US" altLang="ko-KR" dirty="0">
              <a:solidFill>
                <a:schemeClr val="accent3"/>
              </a:solidFill>
            </a:endParaRPr>
          </a:p>
          <a:p>
            <a:r>
              <a:rPr lang="en-US" altLang="ko-KR" dirty="0">
                <a:solidFill>
                  <a:schemeClr val="accent6"/>
                </a:solidFill>
              </a:rPr>
              <a:t>// </a:t>
            </a:r>
            <a:r>
              <a:rPr lang="ko-KR" altLang="en-US" dirty="0">
                <a:solidFill>
                  <a:schemeClr val="accent6"/>
                </a:solidFill>
              </a:rPr>
              <a:t>함수도 </a:t>
            </a:r>
            <a:r>
              <a:rPr lang="en-US" altLang="ko-KR" dirty="0">
                <a:solidFill>
                  <a:schemeClr val="accent6"/>
                </a:solidFill>
              </a:rPr>
              <a:t>closure</a:t>
            </a:r>
            <a:r>
              <a:rPr lang="ko-KR" altLang="en-US" dirty="0">
                <a:solidFill>
                  <a:schemeClr val="accent6"/>
                </a:solidFill>
              </a:rPr>
              <a:t>의 </a:t>
            </a:r>
            <a:r>
              <a:rPr lang="ko-KR" altLang="en-US" dirty="0" smtClean="0">
                <a:solidFill>
                  <a:schemeClr val="accent6"/>
                </a:solidFill>
              </a:rPr>
              <a:t>일종이므로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r>
              <a:rPr lang="en-US" altLang="ko-KR" dirty="0" smtClean="0">
                <a:solidFill>
                  <a:schemeClr val="accent6"/>
                </a:solidFill>
              </a:rPr>
              <a:t>// '</a:t>
            </a:r>
            <a:r>
              <a:rPr lang="ko-KR" altLang="en-US" dirty="0">
                <a:solidFill>
                  <a:schemeClr val="accent6"/>
                </a:solidFill>
              </a:rPr>
              <a:t>연산자 </a:t>
            </a:r>
            <a:r>
              <a:rPr lang="ko-KR" altLang="en-US" dirty="0" smtClean="0">
                <a:solidFill>
                  <a:schemeClr val="accent6"/>
                </a:solidFill>
              </a:rPr>
              <a:t>함수 </a:t>
            </a:r>
            <a:r>
              <a:rPr lang="en-US" altLang="ko-KR" dirty="0" smtClean="0">
                <a:solidFill>
                  <a:schemeClr val="accent2"/>
                </a:solidFill>
              </a:rPr>
              <a:t>&gt;</a:t>
            </a:r>
            <a:r>
              <a:rPr lang="en-US" altLang="ko-KR" dirty="0" smtClean="0">
                <a:solidFill>
                  <a:schemeClr val="accent6"/>
                </a:solidFill>
              </a:rPr>
              <a:t>'</a:t>
            </a:r>
            <a:r>
              <a:rPr lang="ko-KR" altLang="en-US" dirty="0">
                <a:solidFill>
                  <a:schemeClr val="accent6"/>
                </a:solidFill>
              </a:rPr>
              <a:t>를 </a:t>
            </a:r>
            <a:r>
              <a:rPr lang="en-US" altLang="ko-KR" dirty="0">
                <a:solidFill>
                  <a:schemeClr val="accent6"/>
                </a:solidFill>
              </a:rPr>
              <a:t>sorted(by:) </a:t>
            </a:r>
            <a:r>
              <a:rPr lang="ko-KR" altLang="en-US" dirty="0" err="1">
                <a:solidFill>
                  <a:schemeClr val="accent6"/>
                </a:solidFill>
              </a:rPr>
              <a:t>메소드에</a:t>
            </a:r>
            <a:r>
              <a:rPr lang="ko-KR" altLang="en-US" dirty="0">
                <a:solidFill>
                  <a:schemeClr val="accent6"/>
                </a:solidFill>
              </a:rPr>
              <a:t> </a:t>
            </a:r>
            <a:r>
              <a:rPr lang="ko-KR" altLang="en-US" dirty="0" err="1">
                <a:solidFill>
                  <a:schemeClr val="accent3"/>
                </a:solidFill>
              </a:rPr>
              <a:t>전달인자로</a:t>
            </a:r>
            <a:endParaRPr lang="ko-KR" altLang="en-US" dirty="0">
              <a:solidFill>
                <a:schemeClr val="accent3"/>
              </a:solidFill>
            </a:endParaRPr>
          </a:p>
          <a:p>
            <a:r>
              <a:rPr lang="en-US" altLang="ko-KR" dirty="0"/>
              <a:t>let reserved8: [String] = </a:t>
            </a:r>
            <a:r>
              <a:rPr lang="en-US" altLang="ko-KR" dirty="0" err="1"/>
              <a:t>names.sorted</a:t>
            </a:r>
            <a:r>
              <a:rPr lang="en-US" altLang="ko-KR" dirty="0"/>
              <a:t>(by: </a:t>
            </a:r>
            <a:r>
              <a:rPr lang="en-US" altLang="ko-KR" dirty="0">
                <a:solidFill>
                  <a:schemeClr val="accent2"/>
                </a:solidFill>
              </a:rPr>
              <a:t>&gt;</a:t>
            </a:r>
            <a:r>
              <a:rPr lang="en-US" altLang="ko-KR" dirty="0"/>
              <a:t>)</a:t>
            </a:r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0"/>
            <a:ext cx="4755840" cy="17050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5523378"/>
            <a:ext cx="3401887" cy="1334622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5220072" y="2492896"/>
            <a:ext cx="360040" cy="360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544108" y="5249675"/>
            <a:ext cx="360040" cy="360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91616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값 획득</a:t>
            </a:r>
            <a:endParaRPr lang="en-US" altLang="ko-KR" dirty="0" smtClean="0"/>
          </a:p>
          <a:p>
            <a:pPr lvl="1"/>
            <a:r>
              <a:rPr lang="ko-KR" altLang="en-US" dirty="0"/>
              <a:t>획득</a:t>
            </a:r>
            <a:r>
              <a:rPr lang="en-US" altLang="ko-KR" dirty="0"/>
              <a:t>(Capture) </a:t>
            </a:r>
            <a:r>
              <a:rPr lang="ko-KR" altLang="en-US" dirty="0"/>
              <a:t>주변 문맥을 통해 상수</a:t>
            </a:r>
            <a:r>
              <a:rPr lang="en-US" altLang="ko-KR" dirty="0"/>
              <a:t>/</a:t>
            </a:r>
            <a:r>
              <a:rPr lang="ko-KR" altLang="en-US" dirty="0"/>
              <a:t>변수 </a:t>
            </a:r>
            <a:r>
              <a:rPr lang="ko-KR" altLang="en-US" dirty="0" smtClean="0"/>
              <a:t>획득</a:t>
            </a:r>
            <a:endParaRPr lang="en-US" altLang="ko-KR" dirty="0" smtClean="0"/>
          </a:p>
          <a:p>
            <a:pPr lvl="1"/>
            <a:r>
              <a:rPr lang="ko-KR" altLang="en-US" dirty="0"/>
              <a:t>획득한 값을 </a:t>
            </a:r>
            <a:r>
              <a:rPr lang="en-US" altLang="ko-KR" dirty="0"/>
              <a:t>closure </a:t>
            </a:r>
            <a:r>
              <a:rPr lang="ko-KR" altLang="en-US" dirty="0"/>
              <a:t>내부에서 참조</a:t>
            </a:r>
            <a:r>
              <a:rPr lang="en-US" altLang="ko-KR" dirty="0"/>
              <a:t>/</a:t>
            </a:r>
            <a:r>
              <a:rPr lang="ko-KR" altLang="en-US" dirty="0"/>
              <a:t>수정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r>
              <a:rPr lang="en-US" altLang="ko-KR" dirty="0"/>
              <a:t>closure </a:t>
            </a:r>
            <a:r>
              <a:rPr lang="ko-KR" altLang="en-US" dirty="0"/>
              <a:t>실행 순간에는 획득한 본래의 상수</a:t>
            </a:r>
            <a:r>
              <a:rPr lang="en-US" altLang="ko-KR" dirty="0"/>
              <a:t>/</a:t>
            </a:r>
            <a:r>
              <a:rPr lang="ko-KR" altLang="en-US" dirty="0" smtClean="0"/>
              <a:t>변수가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이미 </a:t>
            </a:r>
            <a:r>
              <a:rPr lang="ko-KR" altLang="en-US" dirty="0"/>
              <a:t>메모리에 존재하지 않을 수 </a:t>
            </a:r>
            <a:r>
              <a:rPr lang="ko-KR" altLang="en-US" dirty="0" smtClean="0"/>
              <a:t>있지만 획득한 </a:t>
            </a:r>
            <a:r>
              <a:rPr lang="ko-KR" altLang="en-US" dirty="0"/>
              <a:t>값을 이용 </a:t>
            </a:r>
            <a:r>
              <a:rPr lang="ko-KR" altLang="en-US" dirty="0" smtClean="0"/>
              <a:t>가능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619672" y="2739870"/>
            <a:ext cx="80500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6"/>
                </a:solidFill>
              </a:rPr>
              <a:t>func</a:t>
            </a:r>
            <a:r>
              <a:rPr lang="en-US" altLang="ko-KR" dirty="0">
                <a:solidFill>
                  <a:schemeClr val="accent6"/>
                </a:solidFill>
              </a:rPr>
              <a:t> </a:t>
            </a:r>
            <a:r>
              <a:rPr lang="en-US" altLang="ko-KR" dirty="0" err="1"/>
              <a:t>makeIncrementer</a:t>
            </a:r>
            <a:r>
              <a:rPr lang="en-US" altLang="ko-KR" dirty="0"/>
              <a:t>(</a:t>
            </a:r>
            <a:r>
              <a:rPr lang="en-US" altLang="ko-KR" dirty="0" err="1"/>
              <a:t>forIncrement</a:t>
            </a:r>
            <a:r>
              <a:rPr lang="en-US" altLang="ko-KR" dirty="0"/>
              <a:t> amount: </a:t>
            </a:r>
            <a:r>
              <a:rPr lang="en-US" altLang="ko-KR" dirty="0" err="1"/>
              <a:t>Int</a:t>
            </a:r>
            <a:r>
              <a:rPr lang="en-US" altLang="ko-KR" dirty="0"/>
              <a:t>) -&gt; (() -&gt; </a:t>
            </a:r>
            <a:r>
              <a:rPr lang="en-US" altLang="ko-KR" dirty="0" err="1"/>
              <a:t>Int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3"/>
                </a:solidFill>
              </a:rPr>
              <a:t>runningTotal</a:t>
            </a:r>
            <a:r>
              <a:rPr lang="en-US" altLang="ko-KR" dirty="0"/>
              <a:t> = 0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2"/>
                </a:solidFill>
              </a:rPr>
              <a:t>incrementer</a:t>
            </a:r>
            <a:r>
              <a:rPr lang="en-US" altLang="ko-KR" dirty="0"/>
              <a:t>() -&gt; </a:t>
            </a:r>
            <a:r>
              <a:rPr lang="en-US" altLang="ko-KR" dirty="0" err="1"/>
              <a:t>Int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		</a:t>
            </a:r>
            <a:r>
              <a:rPr lang="en-US" altLang="ko-KR" dirty="0" err="1">
                <a:solidFill>
                  <a:schemeClr val="accent3"/>
                </a:solidFill>
              </a:rPr>
              <a:t>runningTotal</a:t>
            </a:r>
            <a:r>
              <a:rPr lang="en-US" altLang="ko-KR" dirty="0"/>
              <a:t> += </a:t>
            </a:r>
            <a:r>
              <a:rPr lang="en-US" altLang="ko-KR" dirty="0" err="1"/>
              <a:t>amout</a:t>
            </a:r>
            <a:endParaRPr lang="en-US" altLang="ko-KR" dirty="0"/>
          </a:p>
          <a:p>
            <a:r>
              <a:rPr lang="en-US" altLang="ko-KR" dirty="0"/>
              <a:t>		return </a:t>
            </a:r>
            <a:r>
              <a:rPr lang="en-US" altLang="ko-KR" dirty="0" err="1">
                <a:solidFill>
                  <a:schemeClr val="accent3"/>
                </a:solidFill>
              </a:rPr>
              <a:t>runningTotal</a:t>
            </a:r>
            <a:endParaRPr lang="en-US" altLang="ko-KR" dirty="0">
              <a:solidFill>
                <a:schemeClr val="accent3"/>
              </a:solidFill>
            </a:endParaRPr>
          </a:p>
          <a:p>
            <a:r>
              <a:rPr lang="en-US" altLang="ko-KR" dirty="0"/>
              <a:t>	}</a:t>
            </a:r>
          </a:p>
          <a:p>
            <a:endParaRPr lang="en-US" altLang="ko-KR" dirty="0"/>
          </a:p>
          <a:p>
            <a:r>
              <a:rPr lang="en-US" altLang="ko-KR" dirty="0"/>
              <a:t>	return </a:t>
            </a:r>
            <a:r>
              <a:rPr lang="en-US" altLang="ko-KR" dirty="0" err="1">
                <a:solidFill>
                  <a:schemeClr val="accent2"/>
                </a:solidFill>
              </a:rPr>
              <a:t>incrementer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/>
              <a:t>}</a:t>
            </a:r>
          </a:p>
        </p:txBody>
      </p:sp>
      <p:sp>
        <p:nvSpPr>
          <p:cNvPr id="7" name="타원 6"/>
          <p:cNvSpPr/>
          <p:nvPr/>
        </p:nvSpPr>
        <p:spPr>
          <a:xfrm>
            <a:off x="2915816" y="2996952"/>
            <a:ext cx="360040" cy="360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419872" y="3573016"/>
            <a:ext cx="360040" cy="360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110499" y="3897965"/>
            <a:ext cx="360040" cy="360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4271346"/>
            <a:ext cx="4067944" cy="259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33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클래스와 </a:t>
            </a:r>
            <a:r>
              <a:rPr lang="ko-KR" altLang="en-US" dirty="0" err="1" smtClean="0"/>
              <a:t>접근범위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지역변수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같은 이름이면 접근 가능한 변수 중 가장 가까운 변수에 접근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2096"/>
          <a:stretch/>
        </p:blipFill>
        <p:spPr>
          <a:xfrm>
            <a:off x="371475" y="3573016"/>
            <a:ext cx="8772525" cy="313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7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closure</a:t>
            </a:r>
            <a:r>
              <a:rPr lang="ko-KR" altLang="en-US" dirty="0"/>
              <a:t>는 참조 타입</a:t>
            </a:r>
            <a:endParaRPr lang="en-US" altLang="ko-KR" dirty="0" smtClean="0"/>
          </a:p>
          <a:p>
            <a:pPr lvl="1"/>
            <a:r>
              <a:rPr lang="en-US" altLang="ko-KR" dirty="0"/>
              <a:t>closure</a:t>
            </a:r>
            <a:r>
              <a:rPr lang="ko-KR" altLang="en-US" dirty="0"/>
              <a:t>는 참조 </a:t>
            </a:r>
            <a:r>
              <a:rPr lang="ko-KR" altLang="en-US" dirty="0" smtClean="0"/>
              <a:t>타입이므로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서로 </a:t>
            </a:r>
            <a:r>
              <a:rPr lang="ko-KR" altLang="en-US" dirty="0"/>
              <a:t>다른 상수에 </a:t>
            </a:r>
            <a:r>
              <a:rPr lang="en-US" altLang="ko-KR" dirty="0" err="1"/>
              <a:t>incrementByTwo</a:t>
            </a:r>
            <a:r>
              <a:rPr lang="ko-KR" altLang="en-US" dirty="0"/>
              <a:t>라는 </a:t>
            </a:r>
            <a:r>
              <a:rPr lang="en-US" altLang="ko-KR" dirty="0"/>
              <a:t>closure</a:t>
            </a:r>
            <a:r>
              <a:rPr lang="ko-KR" altLang="en-US" dirty="0"/>
              <a:t>를 할당하면</a:t>
            </a:r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/>
              <a:t>상수들은 모두 같은 </a:t>
            </a:r>
            <a:r>
              <a:rPr lang="en-US" altLang="ko-KR" dirty="0"/>
              <a:t>closure</a:t>
            </a:r>
            <a:r>
              <a:rPr lang="ko-KR" altLang="en-US" dirty="0"/>
              <a:t>를 가리킨다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490464" y="5013176"/>
            <a:ext cx="8050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let </a:t>
            </a:r>
            <a:r>
              <a:rPr lang="en-US" altLang="ko-KR" dirty="0" err="1">
                <a:solidFill>
                  <a:schemeClr val="accent1"/>
                </a:solidFill>
              </a:rPr>
              <a:t>incrementByTwo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6"/>
                </a:solidFill>
              </a:rPr>
              <a:t>(() -&gt; </a:t>
            </a:r>
            <a:r>
              <a:rPr lang="en-US" altLang="ko-KR" dirty="0" err="1">
                <a:solidFill>
                  <a:schemeClr val="accent6"/>
                </a:solidFill>
              </a:rPr>
              <a:t>Int</a:t>
            </a:r>
            <a:r>
              <a:rPr lang="en-US" altLang="ko-KR" dirty="0">
                <a:solidFill>
                  <a:schemeClr val="accent6"/>
                </a:solidFill>
              </a:rPr>
              <a:t>) </a:t>
            </a:r>
            <a:r>
              <a:rPr lang="en-US" altLang="ko-KR" dirty="0"/>
              <a:t>= </a:t>
            </a:r>
            <a:r>
              <a:rPr lang="en-US" altLang="ko-KR" dirty="0" err="1"/>
              <a:t>makeIncrementer</a:t>
            </a:r>
            <a:r>
              <a:rPr lang="en-US" altLang="ko-KR" dirty="0"/>
              <a:t>(</a:t>
            </a:r>
            <a:r>
              <a:rPr lang="en-US" altLang="ko-KR" dirty="0" err="1"/>
              <a:t>forIncrement</a:t>
            </a:r>
            <a:r>
              <a:rPr lang="en-US" altLang="ko-KR" dirty="0"/>
              <a:t>: 2)</a:t>
            </a:r>
          </a:p>
          <a:p>
            <a:r>
              <a:rPr lang="en-US" altLang="ko-KR" dirty="0"/>
              <a:t>let </a:t>
            </a:r>
            <a:r>
              <a:rPr lang="en-US" altLang="ko-KR" dirty="0" err="1">
                <a:solidFill>
                  <a:schemeClr val="accent3"/>
                </a:solidFill>
              </a:rPr>
              <a:t>sameWithIncrementByTwo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6"/>
                </a:solidFill>
              </a:rPr>
              <a:t>(() -&gt; </a:t>
            </a:r>
            <a:r>
              <a:rPr lang="en-US" altLang="ko-KR" dirty="0" err="1">
                <a:solidFill>
                  <a:schemeClr val="accent6"/>
                </a:solidFill>
              </a:rPr>
              <a:t>Int</a:t>
            </a:r>
            <a:r>
              <a:rPr lang="en-US" altLang="ko-KR" dirty="0">
                <a:solidFill>
                  <a:schemeClr val="accent6"/>
                </a:solidFill>
              </a:rPr>
              <a:t>) </a:t>
            </a:r>
            <a:r>
              <a:rPr lang="en-US" altLang="ko-KR" dirty="0"/>
              <a:t>= </a:t>
            </a:r>
            <a:r>
              <a:rPr lang="en-US" altLang="ko-KR" dirty="0" err="1">
                <a:solidFill>
                  <a:schemeClr val="accent1"/>
                </a:solidFill>
              </a:rPr>
              <a:t>incrementByTwo</a:t>
            </a:r>
            <a:endParaRPr lang="en-US" altLang="ko-KR" dirty="0">
              <a:solidFill>
                <a:schemeClr val="accent1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>
                <a:solidFill>
                  <a:schemeClr val="accent1"/>
                </a:solidFill>
              </a:rPr>
              <a:t>incrementByTwo</a:t>
            </a:r>
            <a:r>
              <a:rPr lang="en-US" altLang="ko-KR" dirty="0">
                <a:solidFill>
                  <a:schemeClr val="accent1"/>
                </a:solidFill>
              </a:rPr>
              <a:t>()</a:t>
            </a:r>
            <a:r>
              <a:rPr lang="en-US" altLang="ko-KR" dirty="0"/>
              <a:t>)</a:t>
            </a:r>
          </a:p>
          <a:p>
            <a:r>
              <a:rPr lang="en-US" altLang="ko-KR" dirty="0" smtClean="0"/>
              <a:t>print(</a:t>
            </a:r>
            <a:r>
              <a:rPr lang="en-US" altLang="ko-KR" dirty="0" err="1" smtClean="0">
                <a:solidFill>
                  <a:schemeClr val="accent3"/>
                </a:solidFill>
              </a:rPr>
              <a:t>sameWithIncrementByTwo</a:t>
            </a:r>
            <a:r>
              <a:rPr lang="en-US" altLang="ko-KR" dirty="0">
                <a:solidFill>
                  <a:schemeClr val="accent3"/>
                </a:solidFill>
              </a:rPr>
              <a:t>()</a:t>
            </a:r>
            <a:r>
              <a:rPr lang="en-US" altLang="ko-KR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90464" y="2204864"/>
            <a:ext cx="80500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6"/>
                </a:solidFill>
              </a:rPr>
              <a:t>func</a:t>
            </a:r>
            <a:r>
              <a:rPr lang="en-US" altLang="ko-KR" dirty="0">
                <a:solidFill>
                  <a:schemeClr val="accent6"/>
                </a:solidFill>
              </a:rPr>
              <a:t> </a:t>
            </a:r>
            <a:r>
              <a:rPr lang="en-US" altLang="ko-KR" dirty="0" err="1"/>
              <a:t>makeIncrementer</a:t>
            </a:r>
            <a:r>
              <a:rPr lang="en-US" altLang="ko-KR" dirty="0"/>
              <a:t>(</a:t>
            </a:r>
            <a:r>
              <a:rPr lang="en-US" altLang="ko-KR" dirty="0" err="1"/>
              <a:t>forIncrement</a:t>
            </a:r>
            <a:r>
              <a:rPr lang="en-US" altLang="ko-KR" dirty="0"/>
              <a:t> amount: </a:t>
            </a:r>
            <a:r>
              <a:rPr lang="en-US" altLang="ko-KR" dirty="0" err="1"/>
              <a:t>Int</a:t>
            </a:r>
            <a:r>
              <a:rPr lang="en-US" altLang="ko-KR" dirty="0"/>
              <a:t>) -&gt; (() -&gt; </a:t>
            </a:r>
            <a:r>
              <a:rPr lang="en-US" altLang="ko-KR" dirty="0" err="1"/>
              <a:t>Int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3"/>
                </a:solidFill>
              </a:rPr>
              <a:t>runningTotal</a:t>
            </a:r>
            <a:r>
              <a:rPr lang="en-US" altLang="ko-KR" dirty="0"/>
              <a:t> = 0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2"/>
                </a:solidFill>
              </a:rPr>
              <a:t>incrementer</a:t>
            </a:r>
            <a:r>
              <a:rPr lang="en-US" altLang="ko-KR" dirty="0"/>
              <a:t>() -&gt; </a:t>
            </a:r>
            <a:r>
              <a:rPr lang="en-US" altLang="ko-KR" dirty="0" err="1"/>
              <a:t>Int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		</a:t>
            </a:r>
            <a:r>
              <a:rPr lang="en-US" altLang="ko-KR" dirty="0" err="1">
                <a:solidFill>
                  <a:schemeClr val="accent3"/>
                </a:solidFill>
              </a:rPr>
              <a:t>runningTotal</a:t>
            </a:r>
            <a:r>
              <a:rPr lang="en-US" altLang="ko-KR" dirty="0"/>
              <a:t> += </a:t>
            </a:r>
            <a:r>
              <a:rPr lang="en-US" altLang="ko-KR" dirty="0" err="1"/>
              <a:t>amout</a:t>
            </a:r>
            <a:endParaRPr lang="en-US" altLang="ko-KR" dirty="0"/>
          </a:p>
          <a:p>
            <a:r>
              <a:rPr lang="en-US" altLang="ko-KR" dirty="0"/>
              <a:t>		return </a:t>
            </a:r>
            <a:r>
              <a:rPr lang="en-US" altLang="ko-KR" dirty="0" err="1">
                <a:solidFill>
                  <a:schemeClr val="accent3"/>
                </a:solidFill>
              </a:rPr>
              <a:t>runningTotal</a:t>
            </a:r>
            <a:endParaRPr lang="en-US" altLang="ko-KR" dirty="0">
              <a:solidFill>
                <a:schemeClr val="accent3"/>
              </a:solidFill>
            </a:endParaRPr>
          </a:p>
          <a:p>
            <a:r>
              <a:rPr lang="en-US" altLang="ko-KR" dirty="0"/>
              <a:t>	}</a:t>
            </a:r>
          </a:p>
          <a:p>
            <a:endParaRPr lang="en-US" altLang="ko-KR" dirty="0"/>
          </a:p>
          <a:p>
            <a:r>
              <a:rPr lang="en-US" altLang="ko-KR" dirty="0"/>
              <a:t>	return </a:t>
            </a:r>
            <a:r>
              <a:rPr lang="en-US" altLang="ko-KR" dirty="0" err="1">
                <a:solidFill>
                  <a:schemeClr val="accent2"/>
                </a:solidFill>
              </a:rPr>
              <a:t>incrementer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/>
              <a:t>}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491880" y="5229200"/>
            <a:ext cx="2088232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002" y="5445224"/>
            <a:ext cx="1616353" cy="139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6499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탈출 </a:t>
            </a:r>
            <a:r>
              <a:rPr lang="en-US" altLang="ko-KR" dirty="0" smtClean="0"/>
              <a:t>closure</a:t>
            </a:r>
          </a:p>
          <a:p>
            <a:pPr lvl="1"/>
            <a:r>
              <a:rPr lang="ko-KR" altLang="en-US" dirty="0"/>
              <a:t>탈출</a:t>
            </a:r>
            <a:r>
              <a:rPr lang="en-US" altLang="ko-KR" dirty="0"/>
              <a:t>(Escape</a:t>
            </a:r>
            <a:r>
              <a:rPr lang="en-US" altLang="ko-KR" dirty="0" smtClean="0"/>
              <a:t>): </a:t>
            </a:r>
            <a:r>
              <a:rPr lang="ko-KR" altLang="en-US" dirty="0" smtClean="0"/>
              <a:t>함수에 </a:t>
            </a:r>
            <a:r>
              <a:rPr lang="ko-KR" altLang="en-US" dirty="0"/>
              <a:t>전달된 </a:t>
            </a:r>
            <a:r>
              <a:rPr lang="en-US" altLang="ko-KR" dirty="0"/>
              <a:t>closure</a:t>
            </a:r>
            <a:r>
              <a:rPr lang="ko-KR" altLang="en-US" dirty="0"/>
              <a:t>가 </a:t>
            </a:r>
            <a:r>
              <a:rPr lang="ko-KR" altLang="en-US" dirty="0" smtClean="0"/>
              <a:t>함수 </a:t>
            </a:r>
            <a:r>
              <a:rPr lang="ko-KR" altLang="en-US" dirty="0"/>
              <a:t>종료된 이후에 호출되는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1"/>
            <a:r>
              <a:rPr lang="ko-KR" altLang="en-US" dirty="0"/>
              <a:t>비동기 작업을 수행하기 위해 함수의 </a:t>
            </a:r>
            <a:r>
              <a:rPr lang="en-US" altLang="ko-KR" dirty="0"/>
              <a:t>handler</a:t>
            </a:r>
            <a:r>
              <a:rPr lang="ko-KR" altLang="en-US" dirty="0"/>
              <a:t>를 받아올 때 주로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Callback?</a:t>
            </a:r>
          </a:p>
          <a:p>
            <a:pPr lvl="1"/>
            <a:r>
              <a:rPr lang="ko-KR" altLang="en-US" dirty="0"/>
              <a:t>매개변수 뒤에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2"/>
                </a:solidFill>
              </a:rPr>
              <a:t>@escaping</a:t>
            </a:r>
            <a:r>
              <a:rPr lang="en-US" altLang="ko-KR" dirty="0"/>
              <a:t> </a:t>
            </a:r>
            <a:r>
              <a:rPr lang="ko-KR" altLang="en-US" dirty="0"/>
              <a:t>키워드 사용하여 표현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15616" y="2754794"/>
            <a:ext cx="8050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completionHandlers</a:t>
            </a:r>
            <a:r>
              <a:rPr lang="en-US" altLang="ko-KR" dirty="0"/>
              <a:t>: [() -&gt; Void] = []</a:t>
            </a:r>
          </a:p>
          <a:p>
            <a:endParaRPr lang="en-US" altLang="ko-KR" dirty="0"/>
          </a:p>
          <a:p>
            <a:r>
              <a:rPr lang="en-US" altLang="ko-KR" dirty="0" err="1">
                <a:solidFill>
                  <a:schemeClr val="accent6"/>
                </a:solidFill>
              </a:rPr>
              <a:t>func</a:t>
            </a:r>
            <a:r>
              <a:rPr lang="en-US" altLang="ko-KR" dirty="0"/>
              <a:t> </a:t>
            </a:r>
            <a:r>
              <a:rPr lang="en-US" altLang="ko-KR" dirty="0" err="1"/>
              <a:t>someFunctionWithEscapingClosure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chemeClr val="accent3"/>
                </a:solidFill>
              </a:rPr>
              <a:t>completionHandler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2"/>
                </a:solidFill>
              </a:rPr>
              <a:t>@escaping </a:t>
            </a:r>
            <a:r>
              <a:rPr lang="en-US" altLang="ko-KR" dirty="0">
                <a:solidFill>
                  <a:schemeClr val="accent3"/>
                </a:solidFill>
              </a:rPr>
              <a:t>() -&gt; Void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completionHandlers.append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chemeClr val="accent3"/>
                </a:solidFill>
              </a:rPr>
              <a:t>completionHandler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7" name="타원 6"/>
          <p:cNvSpPr/>
          <p:nvPr/>
        </p:nvSpPr>
        <p:spPr>
          <a:xfrm>
            <a:off x="7452320" y="3302221"/>
            <a:ext cx="360040" cy="360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99758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탈출 </a:t>
            </a:r>
            <a:r>
              <a:rPr lang="en-US" altLang="ko-KR" dirty="0"/>
              <a:t>closure</a:t>
            </a:r>
          </a:p>
          <a:p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25" y="95250"/>
            <a:ext cx="6010275" cy="676275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5508104" y="2276872"/>
            <a:ext cx="360040" cy="360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508104" y="5301208"/>
            <a:ext cx="360040" cy="360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08566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탈출 </a:t>
            </a:r>
            <a:r>
              <a:rPr lang="en-US" altLang="ko-KR" dirty="0" smtClean="0"/>
              <a:t>closure</a:t>
            </a:r>
          </a:p>
          <a:p>
            <a:pPr lvl="1"/>
            <a:r>
              <a:rPr lang="ko-KR" altLang="en-US" dirty="0"/>
              <a:t>탈출 </a:t>
            </a:r>
            <a:r>
              <a:rPr lang="en-US" altLang="ko-KR" dirty="0"/>
              <a:t>closure</a:t>
            </a:r>
            <a:r>
              <a:rPr lang="ko-KR" altLang="en-US" dirty="0"/>
              <a:t>에서는 호출하는 </a:t>
            </a:r>
            <a:r>
              <a:rPr lang="en-US" altLang="ko-KR" dirty="0"/>
              <a:t>instance</a:t>
            </a:r>
            <a:r>
              <a:rPr lang="ko-KR" altLang="en-US" dirty="0" smtClean="0"/>
              <a:t>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property</a:t>
            </a:r>
            <a:r>
              <a:rPr lang="en-US" altLang="ko-KR" dirty="0"/>
              <a:t>, method, subscript</a:t>
            </a:r>
            <a:r>
              <a:rPr lang="ko-KR" altLang="en-US" dirty="0"/>
              <a:t>에 접근하려면 </a:t>
            </a:r>
            <a:r>
              <a:rPr lang="en-US" altLang="ko-KR" dirty="0">
                <a:solidFill>
                  <a:schemeClr val="accent2"/>
                </a:solidFill>
              </a:rPr>
              <a:t>self </a:t>
            </a:r>
            <a:r>
              <a:rPr lang="ko-KR" altLang="en-US" dirty="0">
                <a:solidFill>
                  <a:schemeClr val="accent2"/>
                </a:solidFill>
              </a:rPr>
              <a:t>키워드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Lamda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함수에서 </a:t>
            </a:r>
            <a:r>
              <a:rPr lang="en-US" altLang="ko-KR" dirty="0" smtClean="0"/>
              <a:t>this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capture</a:t>
            </a:r>
            <a:r>
              <a:rPr lang="ko-KR" altLang="en-US" dirty="0" smtClean="0"/>
              <a:t>하는 것과 비슷함</a:t>
            </a:r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730" y="2420887"/>
            <a:ext cx="5850269" cy="443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8378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자동 </a:t>
            </a:r>
            <a:r>
              <a:rPr lang="en-US" altLang="ko-KR" dirty="0" smtClean="0"/>
              <a:t>closure</a:t>
            </a:r>
          </a:p>
          <a:p>
            <a:pPr lvl="1"/>
            <a:r>
              <a:rPr lang="ko-KR" altLang="en-US" dirty="0"/>
              <a:t>함수의 </a:t>
            </a:r>
            <a:r>
              <a:rPr lang="ko-KR" altLang="en-US" dirty="0" err="1"/>
              <a:t>전달인자로</a:t>
            </a:r>
            <a:r>
              <a:rPr lang="ko-KR" altLang="en-US" dirty="0"/>
              <a:t> 전달되는 표현을 자동으로 변환해주는 </a:t>
            </a:r>
            <a:r>
              <a:rPr lang="en-US" altLang="ko-KR" dirty="0"/>
              <a:t>closure</a:t>
            </a:r>
            <a:endParaRPr lang="en-US" altLang="ko-KR" dirty="0" smtClean="0"/>
          </a:p>
          <a:p>
            <a:pPr lvl="1"/>
            <a:r>
              <a:rPr lang="ko-KR" altLang="en-US" dirty="0" err="1"/>
              <a:t>전달인자가</a:t>
            </a:r>
            <a:r>
              <a:rPr lang="ko-KR" altLang="en-US" dirty="0"/>
              <a:t> 없음</a:t>
            </a:r>
            <a:r>
              <a:rPr lang="en-US" altLang="ko-KR" dirty="0"/>
              <a:t>: () -&gt; </a:t>
            </a:r>
            <a:r>
              <a:rPr lang="en-US" altLang="ko-KR" dirty="0" err="1"/>
              <a:t>ReturnType</a:t>
            </a:r>
            <a:r>
              <a:rPr lang="en-US" altLang="ko-KR" dirty="0"/>
              <a:t> </a:t>
            </a:r>
            <a:r>
              <a:rPr lang="ko-KR" altLang="en-US" dirty="0"/>
              <a:t>의 형태</a:t>
            </a:r>
            <a:endParaRPr lang="en-US" altLang="ko-KR" dirty="0" smtClean="0"/>
          </a:p>
          <a:p>
            <a:pPr lvl="1"/>
            <a:r>
              <a:rPr lang="en-US" altLang="ko-KR" dirty="0"/>
              <a:t>block </a:t>
            </a:r>
            <a:r>
              <a:rPr lang="ko-KR" altLang="en-US" dirty="0"/>
              <a:t>내부의 결과값 반환</a:t>
            </a:r>
            <a:endParaRPr lang="en-US" altLang="ko-KR" dirty="0" smtClean="0"/>
          </a:p>
          <a:p>
            <a:pPr lvl="1"/>
            <a:r>
              <a:rPr lang="en-US" altLang="ko-KR" dirty="0"/>
              <a:t>closure</a:t>
            </a:r>
            <a:r>
              <a:rPr lang="ko-KR" altLang="en-US" dirty="0"/>
              <a:t>가 호출되기 전까지 내부 </a:t>
            </a:r>
            <a:r>
              <a:rPr lang="en-US" altLang="ko-KR" dirty="0"/>
              <a:t>code </a:t>
            </a:r>
            <a:r>
              <a:rPr lang="ko-KR" altLang="en-US" dirty="0"/>
              <a:t>동작하지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lvl="2"/>
            <a:r>
              <a:rPr lang="en-US" altLang="ko-KR" sz="1400" dirty="0" smtClean="0">
                <a:sym typeface="Wingdings" panose="05000000000000000000" pitchFamily="2" charset="2"/>
              </a:rPr>
              <a:t>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연산의 지연 가능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" y="2852936"/>
            <a:ext cx="9103252" cy="4005064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2555776" y="6093296"/>
            <a:ext cx="2232248" cy="55958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287" y="0"/>
            <a:ext cx="1959347" cy="113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4174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자동 </a:t>
            </a:r>
            <a:r>
              <a:rPr lang="en-US" altLang="ko-KR" dirty="0" smtClean="0"/>
              <a:t>closure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96752"/>
            <a:ext cx="9144000" cy="27750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077072"/>
            <a:ext cx="9143999" cy="27636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9672" y="5877272"/>
            <a:ext cx="7416824" cy="58477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lvl="1"/>
            <a:r>
              <a:rPr lang="en-US" altLang="ko-KR" sz="1600" dirty="0">
                <a:solidFill>
                  <a:schemeClr val="accent2"/>
                </a:solidFill>
              </a:rPr>
              <a:t>@</a:t>
            </a:r>
            <a:r>
              <a:rPr lang="en-US" altLang="ko-KR" sz="1600" dirty="0" err="1">
                <a:solidFill>
                  <a:schemeClr val="accent2"/>
                </a:solidFill>
              </a:rPr>
              <a:t>autoclosure</a:t>
            </a:r>
            <a:r>
              <a:rPr lang="en-US" altLang="ko-KR" sz="1600" dirty="0"/>
              <a:t> </a:t>
            </a:r>
            <a:r>
              <a:rPr lang="ko-KR" altLang="en-US" sz="1600" dirty="0"/>
              <a:t>키워드를 사용하여 </a:t>
            </a:r>
            <a:r>
              <a:rPr lang="ko-KR" altLang="en-US" sz="1600" dirty="0">
                <a:solidFill>
                  <a:schemeClr val="accent3"/>
                </a:solidFill>
              </a:rPr>
              <a:t>자동 </a:t>
            </a:r>
            <a:r>
              <a:rPr lang="en-US" altLang="ko-KR" sz="1600" dirty="0">
                <a:solidFill>
                  <a:schemeClr val="accent3"/>
                </a:solidFill>
              </a:rPr>
              <a:t>closure</a:t>
            </a:r>
            <a:r>
              <a:rPr lang="ko-KR" altLang="en-US" sz="1600" dirty="0"/>
              <a:t>라는 것을 명시해주었기 때문에</a:t>
            </a:r>
          </a:p>
          <a:p>
            <a:pPr lvl="1"/>
            <a:r>
              <a:rPr lang="en-US" altLang="ko-KR" sz="1600" dirty="0" err="1"/>
              <a:t>customersInline.removeFirst</a:t>
            </a:r>
            <a:r>
              <a:rPr lang="en-US" altLang="ko-KR" sz="1600" dirty="0"/>
              <a:t>()</a:t>
            </a:r>
            <a:r>
              <a:rPr lang="ko-KR" altLang="en-US" sz="1600" dirty="0"/>
              <a:t>의 결과값을 반환하는 </a:t>
            </a:r>
            <a:r>
              <a:rPr lang="en-US" altLang="ko-KR" sz="1600" dirty="0">
                <a:solidFill>
                  <a:schemeClr val="accent3"/>
                </a:solidFill>
              </a:rPr>
              <a:t>closure</a:t>
            </a:r>
            <a:r>
              <a:rPr lang="ko-KR" altLang="en-US" sz="1600" dirty="0">
                <a:solidFill>
                  <a:schemeClr val="accent3"/>
                </a:solidFill>
              </a:rPr>
              <a:t>로 </a:t>
            </a:r>
            <a:r>
              <a:rPr lang="ko-KR" altLang="en-US" sz="1600" dirty="0" smtClean="0">
                <a:solidFill>
                  <a:schemeClr val="accent3"/>
                </a:solidFill>
              </a:rPr>
              <a:t>인식</a:t>
            </a:r>
            <a:endParaRPr lang="ko-KR" altLang="en-US" sz="1600" dirty="0">
              <a:solidFill>
                <a:schemeClr val="accent3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691680" y="3284984"/>
            <a:ext cx="4320480" cy="788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403648" y="6262340"/>
            <a:ext cx="4320480" cy="788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0"/>
            <a:ext cx="2174925" cy="103301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4917" y="12638"/>
            <a:ext cx="2469083" cy="108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2683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자동 </a:t>
            </a:r>
            <a:r>
              <a:rPr lang="en-US" altLang="ko-KR" dirty="0" smtClean="0"/>
              <a:t>closure</a:t>
            </a:r>
          </a:p>
          <a:p>
            <a:pPr lvl="1"/>
            <a:r>
              <a:rPr lang="en-US" altLang="ko-KR" dirty="0" smtClean="0">
                <a:solidFill>
                  <a:schemeClr val="accent2"/>
                </a:solidFill>
              </a:rPr>
              <a:t>@</a:t>
            </a:r>
            <a:r>
              <a:rPr lang="en-US" altLang="ko-KR" dirty="0" err="1">
                <a:solidFill>
                  <a:schemeClr val="accent2"/>
                </a:solidFill>
              </a:rPr>
              <a:t>autoclosure</a:t>
            </a:r>
            <a:r>
              <a:rPr lang="ko-KR" altLang="en-US" dirty="0"/>
              <a:t>는 </a:t>
            </a:r>
            <a:r>
              <a:rPr lang="en-US" altLang="ko-KR" dirty="0">
                <a:solidFill>
                  <a:schemeClr val="accent2"/>
                </a:solidFill>
              </a:rPr>
              <a:t>@</a:t>
            </a:r>
            <a:r>
              <a:rPr lang="en-US" altLang="ko-KR" dirty="0" err="1">
                <a:solidFill>
                  <a:schemeClr val="accent2"/>
                </a:solidFill>
              </a:rPr>
              <a:t>noescape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ko-KR" altLang="en-US" dirty="0"/>
              <a:t>속성을 포함하므로</a:t>
            </a:r>
          </a:p>
          <a:p>
            <a:pPr lvl="1"/>
            <a:r>
              <a:rPr lang="ko-KR" altLang="en-US" dirty="0" smtClean="0">
                <a:solidFill>
                  <a:schemeClr val="accent3"/>
                </a:solidFill>
              </a:rPr>
              <a:t>자동 </a:t>
            </a:r>
            <a:r>
              <a:rPr lang="en-US" altLang="ko-KR" dirty="0">
                <a:solidFill>
                  <a:schemeClr val="accent3"/>
                </a:solidFill>
              </a:rPr>
              <a:t>closure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chemeClr val="accent3"/>
                </a:solidFill>
              </a:rPr>
              <a:t>탈출 </a:t>
            </a:r>
            <a:r>
              <a:rPr lang="en-US" altLang="ko-KR" dirty="0">
                <a:solidFill>
                  <a:schemeClr val="accent3"/>
                </a:solidFill>
              </a:rPr>
              <a:t>closure</a:t>
            </a:r>
            <a:r>
              <a:rPr lang="ko-KR" altLang="en-US" dirty="0"/>
              <a:t>로 사용하고 싶으면 </a:t>
            </a:r>
            <a:r>
              <a:rPr lang="en-US" altLang="ko-KR" dirty="0">
                <a:solidFill>
                  <a:schemeClr val="accent2"/>
                </a:solidFill>
              </a:rPr>
              <a:t>@</a:t>
            </a:r>
            <a:r>
              <a:rPr lang="en-US" altLang="ko-KR" dirty="0" err="1">
                <a:solidFill>
                  <a:schemeClr val="accent2"/>
                </a:solidFill>
              </a:rPr>
              <a:t>autoclosure</a:t>
            </a:r>
            <a:r>
              <a:rPr lang="en-US" altLang="ko-KR" dirty="0">
                <a:solidFill>
                  <a:schemeClr val="accent2"/>
                </a:solidFill>
              </a:rPr>
              <a:t> @escaping</a:t>
            </a:r>
            <a:endParaRPr lang="en-US" altLang="ko-KR" dirty="0" smtClean="0">
              <a:solidFill>
                <a:schemeClr val="accent2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00" y="2348880"/>
            <a:ext cx="8916200" cy="21124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4774118"/>
            <a:ext cx="4138248" cy="208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58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클래스와 </a:t>
            </a:r>
            <a:r>
              <a:rPr lang="ko-KR" altLang="en-US" dirty="0" err="1" smtClean="0"/>
              <a:t>접근범위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전역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 모듈 내에서 접근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첫 접근 시점에 초기화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우선순위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전역변수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 </a:t>
            </a:r>
            <a:r>
              <a:rPr lang="ko-KR" altLang="en-US" dirty="0" smtClean="0"/>
              <a:t>지역변수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25" y="4550618"/>
            <a:ext cx="87725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1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3756" y="2937138"/>
            <a:ext cx="543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4</a:t>
            </a:r>
            <a:r>
              <a:rPr lang="ko-KR" altLang="en-US" sz="4000" dirty="0" smtClean="0">
                <a:latin typeface="+mn-ea"/>
              </a:rPr>
              <a:t>장 옵셔널 </a:t>
            </a:r>
            <a:r>
              <a:rPr lang="en-US" altLang="ko-KR" sz="4000" dirty="0" smtClean="0">
                <a:latin typeface="+mn-ea"/>
              </a:rPr>
              <a:t>(swift only)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43180"/>
              </p:ext>
            </p:extLst>
          </p:nvPr>
        </p:nvGraphicFramePr>
        <p:xfrm>
          <a:off x="7958572" y="6253163"/>
          <a:ext cx="115411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58572" y="6253163"/>
                        <a:ext cx="1154112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045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Optional Type</a:t>
            </a:r>
          </a:p>
          <a:p>
            <a:pPr lvl="1"/>
            <a:r>
              <a:rPr lang="en-US" altLang="ko-KR" dirty="0" smtClean="0"/>
              <a:t>nil </a:t>
            </a:r>
            <a:r>
              <a:rPr lang="ko-KR" altLang="en-US" dirty="0" smtClean="0"/>
              <a:t>값을 가질 수 있는 형식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선언 방법</a:t>
            </a:r>
            <a:endParaRPr lang="en-US" altLang="ko-KR" dirty="0" smtClean="0"/>
          </a:p>
          <a:p>
            <a:pPr lvl="2"/>
            <a:r>
              <a:rPr lang="en-US" altLang="ko-KR" dirty="0"/>
              <a:t>v</a:t>
            </a:r>
            <a:r>
              <a:rPr lang="en-US" altLang="ko-KR" dirty="0" smtClean="0"/>
              <a:t>ar name: String</a:t>
            </a:r>
            <a:r>
              <a:rPr lang="en-US" altLang="ko-KR" dirty="0" smtClean="0">
                <a:solidFill>
                  <a:srgbClr val="FF0000"/>
                </a:solidFill>
              </a:rPr>
              <a:t>? </a:t>
            </a:r>
            <a:r>
              <a:rPr lang="en-US" altLang="ko-KR" sz="1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 </a:t>
            </a:r>
            <a:r>
              <a:rPr lang="ko-KR" altLang="en-US" sz="1400" dirty="0" err="1" smtClean="0">
                <a:solidFill>
                  <a:srgbClr val="FFFF00"/>
                </a:solidFill>
                <a:sym typeface="Wingdings" panose="05000000000000000000" pitchFamily="2" charset="2"/>
              </a:rPr>
              <a:t>자료형</a:t>
            </a:r>
            <a:r>
              <a:rPr lang="ko-KR" altLang="en-US" sz="1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 뒤에 </a:t>
            </a:r>
            <a:r>
              <a:rPr lang="en-US" altLang="ko-KR" sz="1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?</a:t>
            </a:r>
            <a:r>
              <a:rPr lang="ko-KR" altLang="en-US" sz="1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 추가</a:t>
            </a:r>
            <a:endParaRPr lang="en-US" altLang="ko-KR" sz="1400" dirty="0" smtClean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olidFill>
                <a:srgbClr val="FFFF00"/>
              </a:solidFill>
            </a:endParaRPr>
          </a:p>
          <a:p>
            <a:pPr lvl="1"/>
            <a:r>
              <a:rPr lang="ko-KR" altLang="en-US" dirty="0" smtClean="0"/>
              <a:t>초기화 하지 않으면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로 자동 초기화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4106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Wrapping &amp; </a:t>
            </a:r>
            <a:r>
              <a:rPr lang="en-US" altLang="ko-KR" dirty="0" smtClean="0"/>
              <a:t>Unwrapping</a:t>
            </a:r>
          </a:p>
          <a:p>
            <a:pPr lvl="1"/>
            <a:r>
              <a:rPr lang="en-US" altLang="ko-KR" dirty="0" smtClean="0"/>
              <a:t>Optional type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‘!’ </a:t>
            </a:r>
            <a:r>
              <a:rPr lang="ko-KR" altLang="en-US" dirty="0" smtClean="0"/>
              <a:t>문자를 붙여야 값이 추출됨</a:t>
            </a:r>
            <a:endParaRPr lang="en-US" altLang="ko-KR" dirty="0"/>
          </a:p>
          <a:p>
            <a:pPr lvl="2"/>
            <a:r>
              <a:rPr lang="ko-KR" altLang="en-US" dirty="0" smtClean="0"/>
              <a:t>반드시 값이 저장되어 있어야 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선언 시 </a:t>
            </a:r>
            <a:r>
              <a:rPr lang="en-US" altLang="ko-KR" dirty="0" smtClean="0"/>
              <a:t>‘?’ 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‘!’</a:t>
            </a:r>
            <a:r>
              <a:rPr lang="ko-KR" altLang="en-US" dirty="0" smtClean="0"/>
              <a:t>를 사용하면 </a:t>
            </a:r>
            <a:r>
              <a:rPr lang="en-US" altLang="ko-KR" dirty="0" smtClean="0"/>
              <a:t>‘!’ </a:t>
            </a:r>
            <a:r>
              <a:rPr lang="ko-KR" altLang="en-US" dirty="0" smtClean="0"/>
              <a:t>연산자 사용하지 않아도 값 추출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var  name: String! = "Swift"</a:t>
            </a:r>
          </a:p>
          <a:p>
            <a:pPr lvl="2"/>
            <a:r>
              <a:rPr lang="en-US" altLang="ko-KR" dirty="0" smtClean="0"/>
              <a:t>print(name) // Swift</a:t>
            </a:r>
          </a:p>
          <a:p>
            <a:pPr lvl="2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4149080"/>
            <a:ext cx="8753475" cy="255270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1979712" y="1948770"/>
            <a:ext cx="4077498" cy="616134"/>
            <a:chOff x="1547664" y="2492896"/>
            <a:chExt cx="3024271" cy="616134"/>
          </a:xfrm>
        </p:grpSpPr>
        <p:sp>
          <p:nvSpPr>
            <p:cNvPr id="6" name="TextBox 5"/>
            <p:cNvSpPr txBox="1"/>
            <p:nvPr/>
          </p:nvSpPr>
          <p:spPr>
            <a:xfrm>
              <a:off x="1547664" y="2708920"/>
              <a:ext cx="1572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printf</a:t>
              </a:r>
              <a:r>
                <a:rPr lang="en-US" altLang="ko-KR" sz="2000" dirty="0" smtClean="0">
                  <a:latin typeface="+mn-ea"/>
                </a:rPr>
                <a:t>("%d", *</a:t>
              </a:r>
              <a:r>
                <a:rPr lang="en-US" altLang="ko-KR" sz="2000" dirty="0" err="1" smtClean="0">
                  <a:latin typeface="+mn-ea"/>
                </a:rPr>
                <a:t>str</a:t>
              </a:r>
              <a:r>
                <a:rPr lang="en-US" altLang="ko-KR" sz="2000" dirty="0" smtClean="0">
                  <a:latin typeface="+mn-ea"/>
                </a:rPr>
                <a:t>);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44321" y="2708920"/>
              <a:ext cx="927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print(</a:t>
              </a:r>
              <a:r>
                <a:rPr lang="en-US" altLang="ko-KR" sz="2000" dirty="0" err="1" smtClean="0">
                  <a:latin typeface="+mn-ea"/>
                </a:rPr>
                <a:t>str</a:t>
              </a:r>
              <a:r>
                <a:rPr lang="en-US" altLang="ko-KR" sz="2000" dirty="0" smtClean="0">
                  <a:latin typeface="+mn-ea"/>
                </a:rPr>
                <a:t>!)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3569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09574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005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Optional binding</a:t>
            </a:r>
          </a:p>
          <a:p>
            <a:pPr lvl="1"/>
            <a:r>
              <a:rPr lang="en-US" altLang="ko-KR" dirty="0" smtClean="0"/>
              <a:t>C </a:t>
            </a:r>
            <a:r>
              <a:rPr lang="ko-KR" altLang="en-US" dirty="0" smtClean="0"/>
              <a:t>언어에서의 </a:t>
            </a:r>
            <a:r>
              <a:rPr lang="en-US" altLang="ko-KR" dirty="0" smtClean="0"/>
              <a:t>null check </a:t>
            </a:r>
            <a:r>
              <a:rPr lang="ko-KR" altLang="en-US" dirty="0" smtClean="0"/>
              <a:t>와 같은 개념</a:t>
            </a:r>
            <a:endParaRPr lang="en-US" altLang="ko-KR" dirty="0"/>
          </a:p>
          <a:p>
            <a:pPr lvl="2"/>
            <a:r>
              <a:rPr lang="en-US" altLang="ko-KR" dirty="0" smtClean="0">
                <a:solidFill>
                  <a:schemeClr val="accent3"/>
                </a:solidFill>
              </a:rPr>
              <a:t>Optional type</a:t>
            </a:r>
            <a:r>
              <a:rPr lang="ko-KR" altLang="en-US" dirty="0" smtClean="0">
                <a:solidFill>
                  <a:schemeClr val="accent3"/>
                </a:solidFill>
              </a:rPr>
              <a:t>은 값이 할당되어 있지 않으면 </a:t>
            </a:r>
            <a:r>
              <a:rPr lang="en-US" altLang="ko-KR" dirty="0" smtClean="0">
                <a:solidFill>
                  <a:schemeClr val="accent3"/>
                </a:solidFill>
              </a:rPr>
              <a:t>runtime error</a:t>
            </a:r>
          </a:p>
          <a:p>
            <a:pPr lvl="2"/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2924944"/>
            <a:ext cx="87344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0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3140968"/>
            <a:ext cx="3906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1</a:t>
            </a:r>
            <a:r>
              <a:rPr lang="ko-KR" altLang="en-US" sz="4000" dirty="0" smtClean="0">
                <a:latin typeface="+mn-ea"/>
              </a:rPr>
              <a:t>장 변수와 상수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241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2996952"/>
            <a:ext cx="2699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5</a:t>
            </a:r>
            <a:r>
              <a:rPr lang="ko-KR" altLang="en-US" sz="4000" dirty="0" smtClean="0">
                <a:latin typeface="+mn-ea"/>
              </a:rPr>
              <a:t>장 연산자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/>
          </p:nvPr>
        </p:nvGraphicFramePr>
        <p:xfrm>
          <a:off x="7958572" y="6253163"/>
          <a:ext cx="115411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58572" y="6253163"/>
                        <a:ext cx="1154112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02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1844824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산술연산자 </a:t>
            </a:r>
            <a:r>
              <a:rPr lang="en-US" altLang="ko-KR" dirty="0" smtClean="0"/>
              <a:t>( +, -, *, / 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877115"/>
            <a:ext cx="6546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기본적으로 </a:t>
            </a:r>
            <a:r>
              <a:rPr lang="en-US" altLang="ko-KR" dirty="0" smtClean="0">
                <a:latin typeface="+mn-ea"/>
              </a:rPr>
              <a:t>swift </a:t>
            </a:r>
            <a:r>
              <a:rPr lang="ko-KR" altLang="en-US" dirty="0" smtClean="0">
                <a:latin typeface="+mn-ea"/>
              </a:rPr>
              <a:t>또한 </a:t>
            </a:r>
            <a:r>
              <a:rPr lang="en-US" altLang="ko-KR" dirty="0" smtClean="0">
                <a:latin typeface="+mn-ea"/>
              </a:rPr>
              <a:t>C</a:t>
            </a:r>
            <a:r>
              <a:rPr lang="ko-KR" altLang="en-US" dirty="0" smtClean="0">
                <a:latin typeface="+mn-ea"/>
              </a:rPr>
              <a:t>언어와 같이 기본 연산자 문법을 제공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하지만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 여타 언어 보다는 보다 </a:t>
            </a:r>
            <a:r>
              <a:rPr lang="en-US" altLang="ko-KR" dirty="0" smtClean="0">
                <a:latin typeface="+mn-ea"/>
              </a:rPr>
              <a:t>strict</a:t>
            </a:r>
            <a:r>
              <a:rPr lang="ko-KR" altLang="en-US" dirty="0" smtClean="0">
                <a:latin typeface="+mn-ea"/>
              </a:rPr>
              <a:t>한 오류 방지를 제공</a:t>
            </a:r>
            <a:endParaRPr lang="en-US" altLang="ko-KR" dirty="0" smtClean="0"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615613" y="2384375"/>
            <a:ext cx="5260643" cy="1058176"/>
            <a:chOff x="1446801" y="2492896"/>
            <a:chExt cx="2490537" cy="1486636"/>
          </a:xfrm>
        </p:grpSpPr>
        <p:sp>
          <p:nvSpPr>
            <p:cNvPr id="11" name="TextBox 10"/>
            <p:cNvSpPr txBox="1"/>
            <p:nvPr/>
          </p:nvSpPr>
          <p:spPr>
            <a:xfrm>
              <a:off x="1978549" y="2702185"/>
              <a:ext cx="587513" cy="518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87824" y="2708920"/>
              <a:ext cx="520003" cy="518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1</a:t>
              </a:r>
              <a:endParaRPr lang="ko-KR" altLang="en-US" dirty="0">
                <a:latin typeface="+mn-ea"/>
              </a:endParaRPr>
            </a:p>
          </p:txBody>
        </p:sp>
        <p:cxnSp>
          <p:nvCxnSpPr>
            <p:cNvPr id="13" name="직선 화살표 연결선 12"/>
            <p:cNvCxnSpPr>
              <a:stCxn id="17" idx="3"/>
              <a:endCxn id="23" idx="1"/>
            </p:cNvCxnSpPr>
            <p:nvPr/>
          </p:nvCxnSpPr>
          <p:spPr>
            <a:xfrm>
              <a:off x="2578973" y="3319984"/>
              <a:ext cx="408851" cy="10259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852633" y="2492896"/>
              <a:ext cx="301239" cy="367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0592" y="2492896"/>
              <a:ext cx="233895" cy="367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62979" y="3060546"/>
              <a:ext cx="615994" cy="518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46801" y="3431472"/>
              <a:ext cx="1077004" cy="518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result = a + b;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87824" y="3070805"/>
              <a:ext cx="528351" cy="518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b = </a:t>
              </a:r>
              <a:r>
                <a:rPr lang="en-US" altLang="ko-KR" dirty="0">
                  <a:latin typeface="+mn-ea"/>
                </a:rPr>
                <a:t>2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87824" y="3460656"/>
              <a:ext cx="949514" cy="518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result = a + b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106775" y="3470191"/>
            <a:ext cx="4059351" cy="836304"/>
            <a:chOff x="1679331" y="2783546"/>
            <a:chExt cx="1921811" cy="1212642"/>
          </a:xfrm>
        </p:grpSpPr>
        <p:cxnSp>
          <p:nvCxnSpPr>
            <p:cNvPr id="47" name="직선 화살표 연결선 46"/>
            <p:cNvCxnSpPr>
              <a:stCxn id="50" idx="3"/>
              <a:endCxn id="51" idx="1"/>
            </p:cNvCxnSpPr>
            <p:nvPr/>
          </p:nvCxnSpPr>
          <p:spPr>
            <a:xfrm>
              <a:off x="2614778" y="3328312"/>
              <a:ext cx="373046" cy="10259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852633" y="2783546"/>
              <a:ext cx="301239" cy="379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40592" y="2783547"/>
              <a:ext cx="233895" cy="379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998784" y="3060546"/>
              <a:ext cx="615994" cy="53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87824" y="3070805"/>
              <a:ext cx="520003" cy="535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</a:t>
              </a:r>
              <a:r>
                <a:rPr lang="en-US" altLang="ko-KR" dirty="0">
                  <a:latin typeface="+mn-ea"/>
                </a:rPr>
                <a:t>2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87824" y="3460656"/>
              <a:ext cx="613318" cy="535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result =- a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79331" y="3431470"/>
              <a:ext cx="862479" cy="53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>
                  <a:latin typeface="+mn-ea"/>
                </a:rPr>
                <a:t>result -= a;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122039" y="4406292"/>
            <a:ext cx="7483571" cy="1118558"/>
            <a:chOff x="1207952" y="2492896"/>
            <a:chExt cx="3542934" cy="1444819"/>
          </a:xfrm>
        </p:grpSpPr>
        <p:sp>
          <p:nvSpPr>
            <p:cNvPr id="71" name="TextBox 70"/>
            <p:cNvSpPr txBox="1"/>
            <p:nvPr/>
          </p:nvSpPr>
          <p:spPr>
            <a:xfrm>
              <a:off x="1962274" y="2675543"/>
              <a:ext cx="587513" cy="47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987824" y="2708920"/>
              <a:ext cx="520003" cy="477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1</a:t>
              </a:r>
              <a:endParaRPr lang="ko-KR" altLang="en-US" dirty="0">
                <a:latin typeface="+mn-ea"/>
              </a:endParaRPr>
            </a:p>
          </p:txBody>
        </p:sp>
        <p:cxnSp>
          <p:nvCxnSpPr>
            <p:cNvPr id="73" name="직선 화살표 연결선 72"/>
            <p:cNvCxnSpPr>
              <a:stCxn id="76" idx="3"/>
              <a:endCxn id="78" idx="1"/>
            </p:cNvCxnSpPr>
            <p:nvPr/>
          </p:nvCxnSpPr>
          <p:spPr>
            <a:xfrm>
              <a:off x="2578973" y="3299076"/>
              <a:ext cx="408851" cy="10259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852633" y="2492896"/>
              <a:ext cx="301239" cy="337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240592" y="2492896"/>
              <a:ext cx="233895" cy="337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962979" y="3060547"/>
              <a:ext cx="615994" cy="47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207952" y="3431470"/>
              <a:ext cx="1305424" cy="47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latin typeface="+mn-ea"/>
                </a:rPr>
                <a:t>f</a:t>
              </a:r>
              <a:r>
                <a:rPr lang="en-US" altLang="ko-KR" dirty="0" smtClean="0">
                  <a:latin typeface="+mn-ea"/>
                </a:rPr>
                <a:t>loat result = (float)a / b;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987824" y="3070805"/>
              <a:ext cx="528351" cy="477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b = </a:t>
              </a:r>
              <a:r>
                <a:rPr lang="en-US" altLang="ko-KR" dirty="0">
                  <a:latin typeface="+mn-ea"/>
                </a:rPr>
                <a:t>2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87824" y="3460656"/>
              <a:ext cx="1763062" cy="477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result = </a:t>
              </a:r>
              <a:r>
                <a:rPr lang="en-US" altLang="ko-KR" dirty="0">
                  <a:latin typeface="+mn-ea"/>
                </a:rPr>
                <a:t>D</a:t>
              </a:r>
              <a:r>
                <a:rPr lang="en-US" altLang="ko-KR" dirty="0" smtClean="0">
                  <a:latin typeface="+mn-ea"/>
                </a:rPr>
                <a:t>ouble(a) / Double(b)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115616" y="5661248"/>
            <a:ext cx="7665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나눗셈의 경우는 모든 </a:t>
            </a:r>
            <a:r>
              <a:rPr lang="ko-KR" altLang="en-US" dirty="0" err="1" smtClean="0">
                <a:latin typeface="+mn-ea"/>
              </a:rPr>
              <a:t>피연산자를</a:t>
            </a:r>
            <a:r>
              <a:rPr lang="ko-KR" altLang="en-US" dirty="0" smtClean="0">
                <a:latin typeface="+mn-ea"/>
              </a:rPr>
              <a:t> 실수로 바꾸어서 실수 나눗셈을 할 때</a:t>
            </a:r>
            <a:r>
              <a:rPr lang="en-US" altLang="ko-KR" dirty="0" smtClean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결과값이 소수점으로 저장됨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420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00572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산술연산자 </a:t>
            </a:r>
            <a:r>
              <a:rPr lang="en-US" altLang="ko-KR" dirty="0" smtClean="0"/>
              <a:t>( %, ++, -- )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514317" y="1124745"/>
            <a:ext cx="8522179" cy="1058176"/>
            <a:chOff x="1446801" y="2471284"/>
            <a:chExt cx="4034639" cy="1486633"/>
          </a:xfrm>
        </p:grpSpPr>
        <p:sp>
          <p:nvSpPr>
            <p:cNvPr id="11" name="TextBox 10"/>
            <p:cNvSpPr txBox="1"/>
            <p:nvPr/>
          </p:nvSpPr>
          <p:spPr>
            <a:xfrm>
              <a:off x="1978549" y="2702184"/>
              <a:ext cx="587513" cy="518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87824" y="2687307"/>
              <a:ext cx="604242" cy="518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</a:t>
              </a:r>
              <a:r>
                <a:rPr lang="en-US" altLang="ko-KR" dirty="0">
                  <a:latin typeface="+mn-ea"/>
                </a:rPr>
                <a:t>8</a:t>
              </a:r>
              <a:r>
                <a:rPr lang="en-US" altLang="ko-KR" dirty="0" smtClean="0">
                  <a:latin typeface="+mn-ea"/>
                </a:rPr>
                <a:t>.0</a:t>
              </a:r>
              <a:endParaRPr lang="ko-KR" altLang="en-US" dirty="0">
                <a:latin typeface="+mn-ea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2558340" y="3303299"/>
              <a:ext cx="356280" cy="533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852633" y="2492896"/>
              <a:ext cx="301239" cy="367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0592" y="2471284"/>
              <a:ext cx="233895" cy="367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62979" y="3060546"/>
              <a:ext cx="615994" cy="518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46801" y="3431472"/>
              <a:ext cx="1077004" cy="518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result = a % b;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87824" y="3049192"/>
              <a:ext cx="612590" cy="518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b = 2.5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87824" y="3439042"/>
              <a:ext cx="2493616" cy="518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result = </a:t>
              </a:r>
              <a:r>
                <a:rPr lang="en-US" altLang="ko-KR" dirty="0" err="1" smtClean="0">
                  <a:latin typeface="+mn-ea"/>
                </a:rPr>
                <a:t>a.truncatingRemainder</a:t>
              </a:r>
              <a:r>
                <a:rPr lang="en-US" altLang="ko-KR" dirty="0" smtClean="0">
                  <a:latin typeface="+mn-ea"/>
                </a:rPr>
                <a:t>(</a:t>
              </a:r>
              <a:r>
                <a:rPr lang="en-US" altLang="ko-KR" dirty="0" err="1" smtClean="0">
                  <a:latin typeface="+mn-ea"/>
                </a:rPr>
                <a:t>dividingBy</a:t>
              </a:r>
              <a:r>
                <a:rPr lang="en-US" altLang="ko-KR" dirty="0" smtClean="0">
                  <a:latin typeface="+mn-ea"/>
                </a:rPr>
                <a:t>: b)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972395" y="2204864"/>
            <a:ext cx="4468117" cy="836304"/>
            <a:chOff x="1679331" y="2783546"/>
            <a:chExt cx="2115332" cy="1212642"/>
          </a:xfrm>
        </p:grpSpPr>
        <p:cxnSp>
          <p:nvCxnSpPr>
            <p:cNvPr id="47" name="직선 화살표 연결선 46"/>
            <p:cNvCxnSpPr/>
            <p:nvPr/>
          </p:nvCxnSpPr>
          <p:spPr>
            <a:xfrm>
              <a:off x="2601704" y="3415286"/>
              <a:ext cx="373046" cy="10259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852633" y="2783546"/>
              <a:ext cx="301239" cy="379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40592" y="2783547"/>
              <a:ext cx="233895" cy="379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998784" y="3060546"/>
              <a:ext cx="615994" cy="53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87824" y="3070804"/>
              <a:ext cx="520003" cy="535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</a:t>
              </a:r>
              <a:r>
                <a:rPr lang="en-US" altLang="ko-KR" dirty="0">
                  <a:latin typeface="+mn-ea"/>
                </a:rPr>
                <a:t>2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87824" y="3460656"/>
              <a:ext cx="806839" cy="535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result = a + 1;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79331" y="3431471"/>
              <a:ext cx="862479" cy="53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>
                  <a:latin typeface="+mn-ea"/>
                </a:rPr>
                <a:t>result = ++a;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440512" y="2483921"/>
            <a:ext cx="3480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swift</a:t>
            </a:r>
            <a:r>
              <a:rPr lang="ko-KR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에서는 </a:t>
            </a:r>
            <a:r>
              <a:rPr lang="en-US" altLang="ko-KR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++, -- </a:t>
            </a:r>
            <a:r>
              <a:rPr lang="ko-KR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연산자 없음</a:t>
            </a:r>
            <a:endParaRPr lang="ko-KR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37" name="내용 개체 틀 2"/>
          <p:cNvSpPr txBox="1">
            <a:spLocks/>
          </p:cNvSpPr>
          <p:nvPr/>
        </p:nvSpPr>
        <p:spPr>
          <a:xfrm>
            <a:off x="683568" y="3068960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산술연산자 </a:t>
            </a:r>
            <a:r>
              <a:rPr lang="en-US" altLang="ko-KR" dirty="0" smtClean="0"/>
              <a:t>( overflow, overflow</a:t>
            </a:r>
            <a:r>
              <a:rPr lang="ko-KR" altLang="en-US" dirty="0" smtClean="0"/>
              <a:t> </a:t>
            </a:r>
            <a:r>
              <a:rPr lang="en-US" altLang="ko-KR" dirty="0" smtClean="0"/>
              <a:t>operator 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15616" y="3557984"/>
            <a:ext cx="6617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기본적으로 </a:t>
            </a:r>
            <a:r>
              <a:rPr lang="en-US" altLang="ko-KR" dirty="0" smtClean="0">
                <a:latin typeface="+mn-ea"/>
              </a:rPr>
              <a:t>swift</a:t>
            </a:r>
            <a:r>
              <a:rPr lang="ko-KR" altLang="en-US" dirty="0" smtClean="0">
                <a:latin typeface="+mn-ea"/>
              </a:rPr>
              <a:t>는 산술연산에서 </a:t>
            </a:r>
            <a:r>
              <a:rPr lang="ko-KR" altLang="en-US" dirty="0" err="1" smtClean="0">
                <a:latin typeface="+mn-ea"/>
              </a:rPr>
              <a:t>오버플로우를</a:t>
            </a:r>
            <a:r>
              <a:rPr lang="ko-KR" altLang="en-US" dirty="0" smtClean="0">
                <a:latin typeface="+mn-ea"/>
              </a:rPr>
              <a:t> 허용하지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않음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err="1" smtClean="0">
                <a:latin typeface="+mn-ea"/>
              </a:rPr>
              <a:t>오버플로우</a:t>
            </a:r>
            <a:r>
              <a:rPr lang="ko-KR" altLang="en-US" dirty="0" smtClean="0">
                <a:latin typeface="+mn-ea"/>
              </a:rPr>
              <a:t> 발생의 여지가 있는 경우 컴파일 단계에서 중단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65310" y="4410209"/>
            <a:ext cx="394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a: Int16 = Int16.max + 1 // error</a:t>
            </a:r>
            <a:endParaRPr lang="ko-KR" altLang="en-US" dirty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15616" y="4941168"/>
            <a:ext cx="520007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Swift</a:t>
            </a:r>
            <a:r>
              <a:rPr lang="ko-KR" altLang="en-US" dirty="0" smtClean="0">
                <a:latin typeface="+mn-ea"/>
              </a:rPr>
              <a:t>에는 </a:t>
            </a:r>
            <a:r>
              <a:rPr lang="en-US" altLang="ko-KR" dirty="0" smtClean="0">
                <a:latin typeface="+mn-ea"/>
              </a:rPr>
              <a:t>"</a:t>
            </a:r>
            <a:r>
              <a:rPr lang="ko-KR" altLang="en-US" dirty="0" err="1" smtClean="0">
                <a:latin typeface="+mn-ea"/>
              </a:rPr>
              <a:t>오버플로우라</a:t>
            </a:r>
            <a:r>
              <a:rPr lang="ko-KR" altLang="en-US" dirty="0" smtClean="0">
                <a:latin typeface="+mn-ea"/>
              </a:rPr>
              <a:t> 연산자</a:t>
            </a:r>
            <a:r>
              <a:rPr lang="en-US" altLang="ko-KR" dirty="0" smtClean="0">
                <a:latin typeface="+mn-ea"/>
              </a:rPr>
              <a:t>"</a:t>
            </a:r>
            <a:r>
              <a:rPr lang="ko-KR" altLang="en-US" dirty="0" smtClean="0">
                <a:latin typeface="+mn-ea"/>
              </a:rPr>
              <a:t>가 새로이 도입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23728" y="5376991"/>
            <a:ext cx="3408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&amp;+ : Overflow addition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&amp;- : Overflow subtraction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&amp;* : Overflow multiplication</a:t>
            </a:r>
            <a:endParaRPr lang="ko-KR" altLang="en-US" dirty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65310" y="6377000"/>
            <a:ext cx="401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a: Int16 = Int16.max &amp;+ 1 // OK!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786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비교연산자 </a:t>
            </a:r>
            <a:r>
              <a:rPr lang="en-US" altLang="ko-KR" dirty="0" smtClean="0"/>
              <a:t>( ==, !=, &lt;, &lt;=, &gt;, &gt;=)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971600" y="1052736"/>
            <a:ext cx="6359484" cy="1692873"/>
            <a:chOff x="957535" y="2076467"/>
            <a:chExt cx="6359484" cy="1692873"/>
          </a:xfrm>
        </p:grpSpPr>
        <p:sp>
          <p:nvSpPr>
            <p:cNvPr id="35" name="TextBox 34"/>
            <p:cNvSpPr txBox="1"/>
            <p:nvPr/>
          </p:nvSpPr>
          <p:spPr>
            <a:xfrm>
              <a:off x="3843055" y="2259050"/>
              <a:ext cx="3473964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latin typeface="+mn-ea"/>
                </a:rPr>
                <a:t>let a = </a:t>
              </a:r>
              <a:r>
                <a:rPr lang="en-US" altLang="ko-KR" dirty="0" smtClean="0">
                  <a:latin typeface="+mn-ea"/>
                </a:rPr>
                <a:t>1</a:t>
              </a: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b = 2</a:t>
              </a:r>
              <a:endParaRPr lang="en-US" altLang="ko-KR" dirty="0" smtClean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result = a == </a:t>
              </a:r>
              <a:r>
                <a:rPr lang="en-US" altLang="ko-KR" dirty="0" smtClean="0">
                  <a:latin typeface="+mn-ea"/>
                </a:rPr>
                <a:t>b</a:t>
              </a:r>
            </a:p>
            <a:p>
              <a:r>
                <a:rPr lang="en-US" altLang="ko-KR" dirty="0" smtClean="0">
                  <a:latin typeface="+mn-ea"/>
                </a:rPr>
                <a:t>print("\(a) == \(b) : \(result)")</a:t>
              </a:r>
            </a:p>
            <a:p>
              <a:r>
                <a:rPr lang="en-US" altLang="ko-KR" dirty="0" smtClean="0">
                  <a:latin typeface="+mn-ea"/>
                </a:rPr>
                <a:t>// 1 == 2 : false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71361" y="2076467"/>
              <a:ext cx="494045" cy="186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2996516" y="3002972"/>
              <a:ext cx="855404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259632" y="2076467"/>
              <a:ext cx="636293" cy="186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57535" y="2292012"/>
              <a:ext cx="1941557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</a:p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2;</a:t>
              </a:r>
            </a:p>
            <a:p>
              <a:r>
                <a:rPr lang="en-US" altLang="ko-KR" dirty="0" smtClean="0">
                  <a:latin typeface="+mn-ea"/>
                </a:rPr>
                <a:t>if (a == b)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 </a:t>
              </a:r>
              <a:r>
                <a:rPr lang="en-US" altLang="ko-KR" dirty="0" err="1" smtClean="0">
                  <a:latin typeface="+mn-ea"/>
                </a:rPr>
                <a:t>cout</a:t>
              </a:r>
              <a:r>
                <a:rPr lang="en-US" altLang="ko-KR" dirty="0" smtClean="0">
                  <a:latin typeface="+mn-ea"/>
                </a:rPr>
                <a:t>&lt;&lt;"true";</a:t>
              </a:r>
            </a:p>
            <a:p>
              <a:r>
                <a:rPr lang="en-US" altLang="ko-KR" dirty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971600" y="2852936"/>
            <a:ext cx="6264907" cy="1692873"/>
            <a:chOff x="957535" y="2076467"/>
            <a:chExt cx="6264907" cy="1692873"/>
          </a:xfrm>
        </p:grpSpPr>
        <p:sp>
          <p:nvSpPr>
            <p:cNvPr id="44" name="TextBox 43"/>
            <p:cNvSpPr txBox="1"/>
            <p:nvPr/>
          </p:nvSpPr>
          <p:spPr>
            <a:xfrm>
              <a:off x="3843055" y="2259050"/>
              <a:ext cx="3379387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latin typeface="+mn-ea"/>
                </a:rPr>
                <a:t>let a = </a:t>
              </a:r>
              <a:r>
                <a:rPr lang="en-US" altLang="ko-KR" dirty="0" smtClean="0">
                  <a:latin typeface="+mn-ea"/>
                </a:rPr>
                <a:t>1</a:t>
              </a: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b = 2</a:t>
              </a:r>
              <a:endParaRPr lang="en-US" altLang="ko-KR" dirty="0" smtClean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result = a </a:t>
              </a:r>
              <a:r>
                <a:rPr lang="en-US" altLang="ko-KR" dirty="0" smtClean="0">
                  <a:latin typeface="+mn-ea"/>
                </a:rPr>
                <a:t>!= b</a:t>
              </a:r>
            </a:p>
            <a:p>
              <a:r>
                <a:rPr lang="en-US" altLang="ko-KR" dirty="0" smtClean="0">
                  <a:latin typeface="+mn-ea"/>
                </a:rPr>
                <a:t>print("\(a) != \(b) : \(result)")</a:t>
              </a:r>
            </a:p>
            <a:p>
              <a:r>
                <a:rPr lang="en-US" altLang="ko-KR" dirty="0" smtClean="0">
                  <a:latin typeface="+mn-ea"/>
                </a:rPr>
                <a:t>// 1 != 2 : true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271361" y="2076467"/>
              <a:ext cx="494045" cy="186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cxnSp>
          <p:nvCxnSpPr>
            <p:cNvPr id="54" name="직선 화살표 연결선 53"/>
            <p:cNvCxnSpPr/>
            <p:nvPr/>
          </p:nvCxnSpPr>
          <p:spPr>
            <a:xfrm>
              <a:off x="2996516" y="3002972"/>
              <a:ext cx="855404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259632" y="2076467"/>
              <a:ext cx="636293" cy="186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57535" y="2292012"/>
              <a:ext cx="1941557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</a:p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2;</a:t>
              </a:r>
            </a:p>
            <a:p>
              <a:r>
                <a:rPr lang="en-US" altLang="ko-KR" dirty="0" smtClean="0">
                  <a:latin typeface="+mn-ea"/>
                </a:rPr>
                <a:t>if (a != b)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 </a:t>
              </a:r>
              <a:r>
                <a:rPr lang="en-US" altLang="ko-KR" dirty="0" err="1" smtClean="0">
                  <a:latin typeface="+mn-ea"/>
                </a:rPr>
                <a:t>cout</a:t>
              </a:r>
              <a:r>
                <a:rPr lang="en-US" altLang="ko-KR" dirty="0" smtClean="0">
                  <a:latin typeface="+mn-ea"/>
                </a:rPr>
                <a:t>&lt;&lt;"true";</a:t>
              </a:r>
            </a:p>
            <a:p>
              <a:r>
                <a:rPr lang="en-US" altLang="ko-KR" dirty="0" smtClean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971600" y="4653136"/>
            <a:ext cx="6197581" cy="1692873"/>
            <a:chOff x="957535" y="2076467"/>
            <a:chExt cx="6197581" cy="1692873"/>
          </a:xfrm>
        </p:grpSpPr>
        <p:sp>
          <p:nvSpPr>
            <p:cNvPr id="58" name="TextBox 57"/>
            <p:cNvSpPr txBox="1"/>
            <p:nvPr/>
          </p:nvSpPr>
          <p:spPr>
            <a:xfrm>
              <a:off x="3843055" y="2259050"/>
              <a:ext cx="3312061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latin typeface="+mn-ea"/>
                </a:rPr>
                <a:t>let a = </a:t>
              </a:r>
              <a:r>
                <a:rPr lang="en-US" altLang="ko-KR" dirty="0" smtClean="0">
                  <a:latin typeface="+mn-ea"/>
                </a:rPr>
                <a:t>1</a:t>
              </a: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b = 2</a:t>
              </a:r>
              <a:endParaRPr lang="en-US" altLang="ko-KR" dirty="0" smtClean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result = a &lt;</a:t>
              </a:r>
              <a:r>
                <a:rPr lang="en-US" altLang="ko-KR" dirty="0" smtClean="0">
                  <a:latin typeface="+mn-ea"/>
                </a:rPr>
                <a:t> b</a:t>
              </a:r>
            </a:p>
            <a:p>
              <a:r>
                <a:rPr lang="en-US" altLang="ko-KR" dirty="0" smtClean="0">
                  <a:latin typeface="+mn-ea"/>
                </a:rPr>
                <a:t>print("\(a) &lt; \(b) : \(result)")</a:t>
              </a:r>
            </a:p>
            <a:p>
              <a:r>
                <a:rPr lang="en-US" altLang="ko-KR" dirty="0" smtClean="0">
                  <a:latin typeface="+mn-ea"/>
                </a:rPr>
                <a:t>// 1 &lt; 2 : true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271361" y="2076467"/>
              <a:ext cx="494045" cy="186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cxnSp>
          <p:nvCxnSpPr>
            <p:cNvPr id="60" name="직선 화살표 연결선 59"/>
            <p:cNvCxnSpPr/>
            <p:nvPr/>
          </p:nvCxnSpPr>
          <p:spPr>
            <a:xfrm>
              <a:off x="2996516" y="3002972"/>
              <a:ext cx="855404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259632" y="2076467"/>
              <a:ext cx="636293" cy="186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57535" y="2292012"/>
              <a:ext cx="1941557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</a:p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2;</a:t>
              </a:r>
            </a:p>
            <a:p>
              <a:r>
                <a:rPr lang="en-US" altLang="ko-KR" dirty="0" smtClean="0">
                  <a:latin typeface="+mn-ea"/>
                </a:rPr>
                <a:t>if (a &lt; b)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 </a:t>
              </a:r>
              <a:r>
                <a:rPr lang="en-US" altLang="ko-KR" dirty="0" err="1" smtClean="0">
                  <a:latin typeface="+mn-ea"/>
                </a:rPr>
                <a:t>cout</a:t>
              </a:r>
              <a:r>
                <a:rPr lang="en-US" altLang="ko-KR" dirty="0" smtClean="0">
                  <a:latin typeface="+mn-ea"/>
                </a:rPr>
                <a:t>&lt;&lt;"true";</a:t>
              </a:r>
            </a:p>
            <a:p>
              <a:r>
                <a:rPr lang="en-US" altLang="ko-KR" dirty="0" smtClean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08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err="1" smtClean="0"/>
              <a:t>항등연산자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 ===, !== 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362612"/>
              </p:ext>
            </p:extLst>
          </p:nvPr>
        </p:nvGraphicFramePr>
        <p:xfrm>
          <a:off x="539552" y="1397000"/>
          <a:ext cx="84249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피연산자</a:t>
                      </a:r>
                      <a:r>
                        <a:rPr lang="ko-KR" altLang="en-US" dirty="0" smtClean="0"/>
                        <a:t> 수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연산결과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===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두 </a:t>
                      </a: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피연산자의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참조가 동일하면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true,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동일하지 않으면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===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!==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두 </a:t>
                      </a: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피연산자의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참조가 동일하지 않으면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true,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동일하면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 !==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47664" y="2708920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참조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형식의 비교는 저장된 값 이외에 메모리 주소를 비교</a:t>
            </a:r>
            <a:endParaRPr lang="ko-KR" altLang="en-US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15616" y="3284984"/>
            <a:ext cx="3367397" cy="31085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>
                <a:latin typeface="+mn-ea"/>
              </a:rPr>
              <a:t>let </a:t>
            </a:r>
            <a:r>
              <a:rPr lang="en-US" altLang="ko-KR" sz="1400" dirty="0" smtClean="0">
                <a:latin typeface="+mn-ea"/>
              </a:rPr>
              <a:t>str1 </a:t>
            </a:r>
            <a:r>
              <a:rPr lang="en-US" altLang="ko-KR" sz="1400" dirty="0">
                <a:latin typeface="+mn-ea"/>
              </a:rPr>
              <a:t>= </a:t>
            </a:r>
            <a:r>
              <a:rPr lang="en-US" altLang="ko-KR" sz="1400" dirty="0" err="1" smtClean="0">
                <a:latin typeface="+mn-ea"/>
              </a:rPr>
              <a:t>NSString</a:t>
            </a:r>
            <a:r>
              <a:rPr lang="en-US" altLang="ko-KR" sz="1400" dirty="0" smtClean="0">
                <a:latin typeface="+mn-ea"/>
              </a:rPr>
              <a:t>(format: "%@", "</a:t>
            </a:r>
            <a:r>
              <a:rPr lang="en-US" altLang="ko-KR" sz="1400" dirty="0" err="1" smtClean="0">
                <a:latin typeface="+mn-ea"/>
              </a:rPr>
              <a:t>str</a:t>
            </a:r>
            <a:r>
              <a:rPr lang="en-US" altLang="ko-KR" sz="1400" dirty="0" smtClean="0">
                <a:latin typeface="+mn-ea"/>
              </a:rPr>
              <a:t>")</a:t>
            </a:r>
          </a:p>
          <a:p>
            <a:r>
              <a:rPr lang="en-US" altLang="ko-KR" sz="1400" dirty="0" smtClean="0">
                <a:latin typeface="+mn-ea"/>
              </a:rPr>
              <a:t>let str2 = </a:t>
            </a:r>
            <a:r>
              <a:rPr lang="en-US" altLang="ko-KR" sz="1400" dirty="0" err="1" smtClean="0">
                <a:latin typeface="+mn-ea"/>
              </a:rPr>
              <a:t>NSString</a:t>
            </a:r>
            <a:r>
              <a:rPr lang="en-US" altLang="ko-KR" sz="1400" dirty="0" smtClean="0">
                <a:latin typeface="+mn-ea"/>
              </a:rPr>
              <a:t>(string: str1)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if str1 == str2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print("str1 is equal to str2")</a:t>
            </a:r>
          </a:p>
          <a:p>
            <a:r>
              <a:rPr lang="en-US" altLang="ko-KR" sz="1400" dirty="0" smtClean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print("str1 is not equal to str2")</a:t>
            </a:r>
          </a:p>
          <a:p>
            <a:r>
              <a:rPr lang="en-US" altLang="ko-KR" sz="1400" dirty="0" smtClean="0">
                <a:latin typeface="+mn-ea"/>
              </a:rPr>
              <a:t>}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if str1 </a:t>
            </a:r>
            <a:r>
              <a:rPr lang="en-US" altLang="ko-KR" sz="1400" dirty="0" smtClean="0">
                <a:latin typeface="+mn-ea"/>
              </a:rPr>
              <a:t>=== </a:t>
            </a:r>
            <a:r>
              <a:rPr lang="en-US" altLang="ko-KR" sz="1400" dirty="0">
                <a:latin typeface="+mn-ea"/>
              </a:rPr>
              <a:t>str2 {</a:t>
            </a:r>
          </a:p>
          <a:p>
            <a:r>
              <a:rPr lang="en-US" altLang="ko-KR" sz="1400" dirty="0">
                <a:latin typeface="+mn-ea"/>
              </a:rPr>
              <a:t>   print</a:t>
            </a:r>
            <a:r>
              <a:rPr lang="en-US" altLang="ko-KR" sz="1400" dirty="0" smtClean="0">
                <a:latin typeface="+mn-ea"/>
              </a:rPr>
              <a:t>("str1 </a:t>
            </a:r>
            <a:r>
              <a:rPr lang="en-US" altLang="ko-KR" sz="1400" dirty="0">
                <a:latin typeface="+mn-ea"/>
              </a:rPr>
              <a:t>is </a:t>
            </a:r>
            <a:r>
              <a:rPr lang="en-US" altLang="ko-KR" sz="1400" dirty="0" smtClean="0">
                <a:latin typeface="+mn-ea"/>
              </a:rPr>
              <a:t>identical </a:t>
            </a:r>
            <a:r>
              <a:rPr lang="en-US" altLang="ko-KR" sz="1400" dirty="0">
                <a:latin typeface="+mn-ea"/>
              </a:rPr>
              <a:t>to </a:t>
            </a:r>
            <a:r>
              <a:rPr lang="en-US" altLang="ko-KR" sz="1400" dirty="0" smtClean="0">
                <a:latin typeface="+mn-ea"/>
              </a:rPr>
              <a:t>str2")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  print</a:t>
            </a:r>
            <a:r>
              <a:rPr lang="en-US" altLang="ko-KR" sz="1400" dirty="0" smtClean="0">
                <a:latin typeface="+mn-ea"/>
              </a:rPr>
              <a:t>("str1 </a:t>
            </a:r>
            <a:r>
              <a:rPr lang="en-US" altLang="ko-KR" sz="1400" dirty="0">
                <a:latin typeface="+mn-ea"/>
              </a:rPr>
              <a:t>is not </a:t>
            </a:r>
            <a:r>
              <a:rPr lang="en-US" altLang="ko-KR" sz="1400" dirty="0" smtClean="0">
                <a:latin typeface="+mn-ea"/>
              </a:rPr>
              <a:t>identical </a:t>
            </a:r>
            <a:r>
              <a:rPr lang="en-US" altLang="ko-KR" sz="1400" dirty="0">
                <a:latin typeface="+mn-ea"/>
              </a:rPr>
              <a:t>to </a:t>
            </a:r>
            <a:r>
              <a:rPr lang="en-US" altLang="ko-KR" sz="1400" dirty="0" smtClean="0">
                <a:latin typeface="+mn-ea"/>
              </a:rPr>
              <a:t>str2")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}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118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논리연산자 </a:t>
            </a:r>
            <a:r>
              <a:rPr lang="en-US" altLang="ko-KR" dirty="0" smtClean="0"/>
              <a:t>( &amp;&amp;, ||, ! 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173580"/>
              </p:ext>
            </p:extLst>
          </p:nvPr>
        </p:nvGraphicFramePr>
        <p:xfrm>
          <a:off x="539552" y="1268760"/>
          <a:ext cx="8424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피연산자</a:t>
                      </a:r>
                      <a:r>
                        <a:rPr lang="ko-KR" altLang="en-US" dirty="0" smtClean="0"/>
                        <a:t> 수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연산결과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&amp;&amp;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두 </a:t>
                      </a: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피연산자가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모두 참이면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true,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하나라도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거짓이면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&amp;&amp;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||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두 </a:t>
                      </a: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피연산자중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하나가 참이면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true,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모두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거짓이면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 ||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!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피연산자가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참이면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false,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거짓이면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!a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73402" y="2860640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참조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형식의 비교는 저장된 값 이외에 메모리 주소를 비교</a:t>
            </a:r>
            <a:endParaRPr lang="ko-KR" altLang="en-US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7584" y="3307998"/>
            <a:ext cx="2784737" cy="181588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>
                <a:latin typeface="+mn-ea"/>
              </a:rPr>
              <a:t>l</a:t>
            </a:r>
            <a:r>
              <a:rPr lang="en-US" altLang="ko-KR" sz="1400" dirty="0" smtClean="0">
                <a:latin typeface="+mn-ea"/>
              </a:rPr>
              <a:t>et a = 1</a:t>
            </a:r>
          </a:p>
          <a:p>
            <a:r>
              <a:rPr lang="en-US" altLang="ko-KR" sz="1400" dirty="0" smtClean="0">
                <a:latin typeface="+mn-ea"/>
              </a:rPr>
              <a:t>let b = 2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if a % 2 == 0 &amp;&amp; b % 2 == 0 {</a:t>
            </a:r>
          </a:p>
          <a:p>
            <a:r>
              <a:rPr lang="en-US" altLang="ko-KR" sz="1400" dirty="0" smtClean="0">
                <a:latin typeface="+mn-ea"/>
              </a:rPr>
              <a:t>   print(true)</a:t>
            </a:r>
          </a:p>
          <a:p>
            <a:r>
              <a:rPr lang="en-US" altLang="ko-KR" sz="1400" dirty="0" smtClean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print(false)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27984" y="3307998"/>
            <a:ext cx="2576346" cy="181588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>
                <a:latin typeface="+mn-ea"/>
              </a:rPr>
              <a:t>l</a:t>
            </a:r>
            <a:r>
              <a:rPr lang="en-US" altLang="ko-KR" sz="1400" dirty="0" smtClean="0">
                <a:latin typeface="+mn-ea"/>
              </a:rPr>
              <a:t>et a = 1</a:t>
            </a:r>
          </a:p>
          <a:p>
            <a:r>
              <a:rPr lang="en-US" altLang="ko-KR" sz="1400" dirty="0" smtClean="0">
                <a:latin typeface="+mn-ea"/>
              </a:rPr>
              <a:t>let b = 2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if a % 2 == 0 || b % 2 == 0 {</a:t>
            </a:r>
          </a:p>
          <a:p>
            <a:r>
              <a:rPr lang="en-US" altLang="ko-KR" sz="1400" dirty="0" smtClean="0">
                <a:latin typeface="+mn-ea"/>
              </a:rPr>
              <a:t>   print(true)</a:t>
            </a:r>
          </a:p>
          <a:p>
            <a:r>
              <a:rPr lang="en-US" altLang="ko-KR" sz="1400" dirty="0" smtClean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print(false)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228620"/>
            <a:ext cx="1568058" cy="13849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let a = 1</a:t>
            </a:r>
          </a:p>
          <a:p>
            <a:r>
              <a:rPr lang="en-US" altLang="ko-KR" sz="1400" dirty="0" smtClean="0">
                <a:latin typeface="+mn-ea"/>
              </a:rPr>
              <a:t>if !(a % 2 == 0)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print(true)</a:t>
            </a:r>
          </a:p>
          <a:p>
            <a:r>
              <a:rPr lang="en-US" altLang="ko-KR" sz="1400" dirty="0" smtClean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print(false)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99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비트연산자 </a:t>
            </a:r>
            <a:r>
              <a:rPr lang="en-US" altLang="ko-KR" dirty="0" smtClean="0"/>
              <a:t>(&amp;, |, ^, ~, &lt;&lt;, &gt;&gt;)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010103"/>
              </p:ext>
            </p:extLst>
          </p:nvPr>
        </p:nvGraphicFramePr>
        <p:xfrm>
          <a:off x="539552" y="1268760"/>
          <a:ext cx="842493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피연산자</a:t>
                      </a:r>
                      <a:r>
                        <a:rPr lang="ko-KR" altLang="en-US" dirty="0" smtClean="0"/>
                        <a:t> 수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연산결과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&amp;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AND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연산에 의한 결과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&amp;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|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연산에 의한 결과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 |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^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XOR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연산에 의한 결과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 ^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~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NOT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연산에 의한 결과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~a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&lt;&lt;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왼쪽으로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shift,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곱셈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( a &lt;&lt; n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은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a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를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번 곱함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&lt;&lt; 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&gt;&gt;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오른쪽으로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shift,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나눗셈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( a &gt;&gt; n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은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a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를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번 나눔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&gt;&gt; 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26522" y="4233862"/>
            <a:ext cx="2266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0b00100011</a:t>
            </a:r>
          </a:p>
          <a:p>
            <a:r>
              <a:rPr lang="en-US" altLang="ko-KR" dirty="0" smtClean="0">
                <a:latin typeface="+mn-ea"/>
              </a:rPr>
              <a:t>let b = 0b00011010</a:t>
            </a:r>
          </a:p>
          <a:p>
            <a:r>
              <a:rPr lang="en-US" altLang="ko-KR" dirty="0" smtClean="0">
                <a:latin typeface="+mn-ea"/>
              </a:rPr>
              <a:t>print(a &amp; b)</a:t>
            </a:r>
            <a:endParaRPr lang="ko-KR" altLang="en-US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18810" y="4233862"/>
            <a:ext cx="2266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0b00100011</a:t>
            </a:r>
          </a:p>
          <a:p>
            <a:r>
              <a:rPr lang="en-US" altLang="ko-KR" dirty="0" smtClean="0">
                <a:latin typeface="+mn-ea"/>
              </a:rPr>
              <a:t>let b = 0b00011010</a:t>
            </a:r>
          </a:p>
          <a:p>
            <a:r>
              <a:rPr lang="en-US" altLang="ko-KR" dirty="0" smtClean="0">
                <a:latin typeface="+mn-ea"/>
              </a:rPr>
              <a:t>print(a | b)</a:t>
            </a:r>
            <a:endParaRPr lang="ko-KR" altLang="en-US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11098" y="4233862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0b00100011</a:t>
            </a:r>
          </a:p>
          <a:p>
            <a:r>
              <a:rPr lang="en-US" altLang="ko-KR" dirty="0" smtClean="0">
                <a:latin typeface="+mn-ea"/>
              </a:rPr>
              <a:t>print(~a)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6522" y="5512970"/>
            <a:ext cx="1548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10</a:t>
            </a:r>
          </a:p>
          <a:p>
            <a:r>
              <a:rPr lang="en-US" altLang="ko-KR" dirty="0" smtClean="0">
                <a:latin typeface="+mn-ea"/>
              </a:rPr>
              <a:t>print(a &gt;&gt; 1)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902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조건연산자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115616" y="1916832"/>
            <a:ext cx="2608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0</a:t>
            </a:r>
          </a:p>
          <a:p>
            <a:r>
              <a:rPr lang="en-US" altLang="ko-KR" dirty="0" smtClean="0">
                <a:latin typeface="+mn-ea"/>
              </a:rPr>
              <a:t>let b = 5</a:t>
            </a:r>
          </a:p>
          <a:p>
            <a:r>
              <a:rPr lang="en-US" altLang="ko-KR" dirty="0" smtClean="0">
                <a:latin typeface="+mn-ea"/>
              </a:rPr>
              <a:t>let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max = a &gt; b ? a : b</a:t>
            </a:r>
          </a:p>
          <a:p>
            <a:r>
              <a:rPr lang="en-US" altLang="ko-KR" dirty="0" smtClean="0">
                <a:latin typeface="+mn-ea"/>
              </a:rPr>
              <a:t>print(max)</a:t>
            </a:r>
            <a:endParaRPr lang="ko-KR" altLang="en-US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0066" y="1268760"/>
            <a:ext cx="3966150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조건식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? </a:t>
            </a:r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1 : </a:t>
            </a:r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2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458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1239143"/>
            <a:ext cx="7540847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??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표현식이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nil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인 경우 사용할 값 또는 </a:t>
            </a:r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45513" y="4149080"/>
            <a:ext cx="7171816" cy="2592288"/>
            <a:chOff x="1145513" y="3416226"/>
            <a:chExt cx="7171816" cy="2592288"/>
          </a:xfrm>
        </p:grpSpPr>
        <p:sp>
          <p:nvSpPr>
            <p:cNvPr id="6" name="TextBox 5"/>
            <p:cNvSpPr txBox="1"/>
            <p:nvPr/>
          </p:nvSpPr>
          <p:spPr>
            <a:xfrm>
              <a:off x="1145513" y="3429000"/>
              <a:ext cx="2209259" cy="203132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var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name : String?</a:t>
              </a:r>
            </a:p>
            <a:p>
              <a:endParaRPr lang="en-US" altLang="ko-KR" dirty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if let n = name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print(n)</a:t>
              </a:r>
            </a:p>
            <a:p>
              <a:r>
                <a:rPr lang="en-US" altLang="ko-KR" dirty="0" smtClean="0">
                  <a:latin typeface="+mn-ea"/>
                </a:rPr>
                <a:t>} else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print("John doe")</a:t>
              </a:r>
            </a:p>
            <a:p>
              <a:r>
                <a:rPr lang="en-US" altLang="ko-KR" dirty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25833" y="3416226"/>
              <a:ext cx="4291496" cy="92333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var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name : String?</a:t>
              </a:r>
            </a:p>
            <a:p>
              <a:endParaRPr lang="en-US" altLang="ko-KR" dirty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print(name != nil ? name! : "John doe")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25833" y="5085184"/>
              <a:ext cx="2919389" cy="92333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var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name : String?</a:t>
              </a:r>
            </a:p>
            <a:p>
              <a:endParaRPr lang="en-US" altLang="ko-KR" dirty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print(name ?? "John doe")</a:t>
              </a:r>
            </a:p>
          </p:txBody>
        </p:sp>
        <p:cxnSp>
          <p:nvCxnSpPr>
            <p:cNvPr id="4" name="직선 화살표 연결선 3"/>
            <p:cNvCxnSpPr/>
            <p:nvPr/>
          </p:nvCxnSpPr>
          <p:spPr>
            <a:xfrm>
              <a:off x="3332265" y="4034681"/>
              <a:ext cx="6935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endCxn id="8" idx="0"/>
            </p:cNvCxnSpPr>
            <p:nvPr/>
          </p:nvCxnSpPr>
          <p:spPr>
            <a:xfrm>
              <a:off x="5468664" y="4352330"/>
              <a:ext cx="16864" cy="7328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52724" y="1907247"/>
            <a:ext cx="8239756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??</a:t>
            </a:r>
            <a:r>
              <a:rPr lang="ko-KR" altLang="en-US" dirty="0" smtClean="0"/>
              <a:t>연산자는 왼쪽 </a:t>
            </a:r>
            <a:r>
              <a:rPr lang="ko-KR" altLang="en-US" dirty="0" err="1" smtClean="0"/>
              <a:t>피연산자가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아닌 경우 오른쪽 </a:t>
            </a:r>
            <a:r>
              <a:rPr lang="ko-KR" altLang="en-US" dirty="0" err="1" smtClean="0"/>
              <a:t>피연산자를</a:t>
            </a:r>
            <a:r>
              <a:rPr lang="ko-KR" altLang="en-US" dirty="0" smtClean="0"/>
              <a:t> 평가하지 않음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a</a:t>
            </a:r>
            <a:r>
              <a:rPr lang="ko-KR" altLang="en-US" dirty="0" smtClean="0"/>
              <a:t> </a:t>
            </a:r>
            <a:r>
              <a:rPr lang="en-US" altLang="ko-KR" dirty="0" smtClean="0"/>
              <a:t>?? b</a:t>
            </a:r>
            <a:r>
              <a:rPr lang="ko-KR" altLang="en-US" dirty="0" smtClean="0"/>
              <a:t>와 같은 형태를 </a:t>
            </a:r>
            <a:r>
              <a:rPr lang="ko-KR" altLang="en-US" dirty="0" err="1" smtClean="0"/>
              <a:t>갖음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왼쪽 </a:t>
            </a:r>
            <a:r>
              <a:rPr lang="ko-KR" altLang="en-US" dirty="0" err="1" smtClean="0"/>
              <a:t>피연산자에는</a:t>
            </a:r>
            <a:r>
              <a:rPr lang="ko-KR" altLang="en-US" dirty="0" smtClean="0"/>
              <a:t> 최종 결과가 </a:t>
            </a:r>
            <a:r>
              <a:rPr lang="ko-KR" altLang="en-US" dirty="0" err="1" smtClean="0"/>
              <a:t>옵션널</a:t>
            </a:r>
            <a:r>
              <a:rPr lang="ko-KR" altLang="en-US" dirty="0"/>
              <a:t> </a:t>
            </a:r>
            <a:r>
              <a:rPr lang="ko-KR" altLang="en-US" dirty="0" smtClean="0"/>
              <a:t>형식의</a:t>
            </a:r>
            <a:r>
              <a:rPr lang="en-US" altLang="ko-KR" dirty="0"/>
              <a:t> </a:t>
            </a:r>
            <a:r>
              <a:rPr lang="ko-KR" altLang="en-US" dirty="0" smtClean="0"/>
              <a:t>표현식이 오는데</a:t>
            </a:r>
            <a:r>
              <a:rPr lang="en-US" altLang="ko-KR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nil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아니라면 값은 자동으로 추출됨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오른쪽 </a:t>
            </a:r>
            <a:r>
              <a:rPr lang="ko-KR" altLang="en-US" dirty="0" err="1" smtClean="0"/>
              <a:t>피연산자가</a:t>
            </a:r>
            <a:r>
              <a:rPr lang="ko-KR" altLang="en-US" dirty="0" smtClean="0"/>
              <a:t> 표현식이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인 경우 사용할 값 또는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표현식이 옴</a:t>
            </a:r>
            <a:endParaRPr lang="en-US" altLang="ko-KR" dirty="0" smtClean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smtClean="0"/>
              <a:t>연산자</a:t>
            </a:r>
            <a:endParaRPr lang="ko-KR" altLang="en-US" dirty="0"/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ko-KR" dirty="0" smtClean="0"/>
              <a:t>Nil Coalescing Operator</a:t>
            </a:r>
          </a:p>
        </p:txBody>
      </p:sp>
    </p:spTree>
    <p:extLst>
      <p:ext uri="{BB962C8B-B14F-4D97-AF65-F5344CB8AC3E}">
        <p14:creationId xmlns:p14="http://schemas.microsoft.com/office/powerpoint/2010/main" val="283015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범위연산자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347864" y="1526902"/>
            <a:ext cx="2520242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시작 값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…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종료 값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2205093"/>
            <a:ext cx="7943649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</a:rPr>
              <a:t>범위 연산자는 </a:t>
            </a:r>
            <a:r>
              <a:rPr lang="ko-KR" altLang="en-US" dirty="0" err="1" smtClean="0">
                <a:latin typeface="+mn-ea"/>
              </a:rPr>
              <a:t>반복문이나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switch </a:t>
            </a:r>
            <a:r>
              <a:rPr lang="ko-KR" altLang="en-US" dirty="0" smtClean="0">
                <a:latin typeface="+mn-ea"/>
              </a:rPr>
              <a:t>문에서 반복 범위를 설정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</a:rPr>
              <a:t>이항연산자이며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왼쪽은 시작 값이고 오른쪽은 종료 값을 나타냄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</a:rPr>
              <a:t>종료 값이 범위에 포함되냐에 따라 </a:t>
            </a:r>
            <a:r>
              <a:rPr lang="en-US" altLang="ko-KR" dirty="0" smtClean="0">
                <a:latin typeface="+mn-ea"/>
              </a:rPr>
              <a:t>Closed Range</a:t>
            </a:r>
            <a:r>
              <a:rPr lang="ko-KR" altLang="en-US" dirty="0" smtClean="0">
                <a:latin typeface="+mn-ea"/>
              </a:rPr>
              <a:t>와 </a:t>
            </a:r>
            <a:r>
              <a:rPr lang="en-US" altLang="ko-KR" dirty="0" smtClean="0">
                <a:latin typeface="+mn-ea"/>
              </a:rPr>
              <a:t>Half-Open</a:t>
            </a:r>
            <a:r>
              <a:rPr lang="ko-KR" altLang="en-US" dirty="0" smtClean="0">
                <a:latin typeface="+mn-ea"/>
              </a:rPr>
              <a:t>으로 구분</a:t>
            </a:r>
            <a:endParaRPr lang="ko-KR" altLang="en-US" dirty="0"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55576" y="4005064"/>
            <a:ext cx="7848872" cy="1584176"/>
            <a:chOff x="827584" y="3284984"/>
            <a:chExt cx="7848872" cy="1584176"/>
          </a:xfrm>
        </p:grpSpPr>
        <p:sp>
          <p:nvSpPr>
            <p:cNvPr id="6" name="TextBox 5"/>
            <p:cNvSpPr txBox="1"/>
            <p:nvPr/>
          </p:nvSpPr>
          <p:spPr>
            <a:xfrm>
              <a:off x="971600" y="3442177"/>
              <a:ext cx="222208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range = 0…3</a:t>
              </a:r>
            </a:p>
            <a:p>
              <a:r>
                <a:rPr lang="en-US" altLang="ko-KR" dirty="0" smtClean="0">
                  <a:latin typeface="+mn-ea"/>
                </a:rPr>
                <a:t>for index in range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print(index)</a:t>
              </a:r>
            </a:p>
            <a:p>
              <a:r>
                <a:rPr lang="en-US" altLang="ko-KR" dirty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491918" y="4170656"/>
              <a:ext cx="3142207" cy="430887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+mn-ea"/>
                </a:rPr>
                <a:t>* </a:t>
              </a:r>
              <a:r>
                <a:rPr lang="ko-KR" altLang="en-US" sz="1100" dirty="0" smtClean="0">
                  <a:latin typeface="+mn-ea"/>
                </a:rPr>
                <a:t>일반적으로 범위를 정할 때</a:t>
              </a:r>
              <a:r>
                <a:rPr lang="en-US" altLang="ko-KR" sz="1100" dirty="0" smtClean="0">
                  <a:latin typeface="+mn-ea"/>
                </a:rPr>
                <a:t>, </a:t>
              </a:r>
              <a:r>
                <a:rPr lang="ko-KR" altLang="en-US" sz="1100" dirty="0" smtClean="0">
                  <a:latin typeface="+mn-ea"/>
                </a:rPr>
                <a:t>정수를 사용하나</a:t>
              </a:r>
              <a:r>
                <a:rPr lang="en-US" altLang="ko-KR" sz="1100" dirty="0" smtClean="0">
                  <a:latin typeface="+mn-ea"/>
                </a:rPr>
                <a:t>,</a:t>
              </a:r>
            </a:p>
            <a:p>
              <a:r>
                <a:rPr lang="ko-KR" altLang="en-US" sz="1100" dirty="0" smtClean="0">
                  <a:latin typeface="+mn-ea"/>
                </a:rPr>
                <a:t>실수나 함수의 리턴 값으로 범위 설정 가능</a:t>
              </a:r>
              <a:endParaRPr lang="ko-KR" altLang="en-US" sz="1100" dirty="0">
                <a:latin typeface="+mn-ea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27584" y="3284984"/>
              <a:ext cx="7848872" cy="1584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19872" y="3429000"/>
              <a:ext cx="52184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err="1" smtClean="0">
                  <a:latin typeface="+mn-ea"/>
                </a:rPr>
                <a:t>rangeOfDouble</a:t>
              </a:r>
              <a:r>
                <a:rPr lang="en-US" altLang="ko-KR" dirty="0" smtClean="0">
                  <a:latin typeface="+mn-ea"/>
                </a:rPr>
                <a:t> = 0.0…10.0</a:t>
              </a: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 err="1" smtClean="0">
                  <a:latin typeface="+mn-ea"/>
                </a:rPr>
                <a:t>rangeOfReturnValue</a:t>
              </a:r>
              <a:r>
                <a:rPr lang="en-US" altLang="ko-KR" dirty="0" smtClean="0">
                  <a:latin typeface="+mn-ea"/>
                </a:rPr>
                <a:t> = min(0, -2)…max(7, 10)</a:t>
              </a:r>
              <a:endParaRPr lang="ko-KR" altLang="en-US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114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변 수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변수 정의 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8165" y="1268760"/>
            <a:ext cx="3194785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var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변수 이름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: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자료형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15616" y="1772816"/>
            <a:ext cx="2411465" cy="616134"/>
            <a:chOff x="1547664" y="2492896"/>
            <a:chExt cx="2411465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1547664" y="2708920"/>
              <a:ext cx="7633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55145" y="2708920"/>
              <a:ext cx="12039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var a: Int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8" name="직선 화살표 연결선 7"/>
            <p:cNvCxnSpPr>
              <a:stCxn id="5" idx="3"/>
              <a:endCxn id="6" idx="1"/>
            </p:cNvCxnSpPr>
            <p:nvPr/>
          </p:nvCxnSpPr>
          <p:spPr>
            <a:xfrm>
              <a:off x="2311015" y="2908975"/>
              <a:ext cx="444130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580455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7400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235126" y="1772816"/>
            <a:ext cx="3260449" cy="616134"/>
            <a:chOff x="4667174" y="2492896"/>
            <a:chExt cx="3260449" cy="616134"/>
          </a:xfrm>
        </p:grpSpPr>
        <p:sp>
          <p:nvSpPr>
            <p:cNvPr id="11" name="TextBox 10"/>
            <p:cNvSpPr txBox="1"/>
            <p:nvPr/>
          </p:nvSpPr>
          <p:spPr>
            <a:xfrm>
              <a:off x="4667174" y="2708920"/>
              <a:ext cx="13308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a, b, c;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56176" y="2708920"/>
              <a:ext cx="17714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var a, b, c: Int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13" name="직선 화살표 연결선 12"/>
            <p:cNvCxnSpPr>
              <a:stCxn id="11" idx="3"/>
              <a:endCxn id="12" idx="1"/>
            </p:cNvCxnSpPr>
            <p:nvPr/>
          </p:nvCxnSpPr>
          <p:spPr>
            <a:xfrm>
              <a:off x="5997988" y="2908975"/>
              <a:ext cx="158188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8148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48431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153288" y="2420888"/>
            <a:ext cx="4810135" cy="1231687"/>
            <a:chOff x="1239311" y="4509120"/>
            <a:chExt cx="4810135" cy="1231687"/>
          </a:xfrm>
        </p:grpSpPr>
        <p:sp>
          <p:nvSpPr>
            <p:cNvPr id="16" name="TextBox 15"/>
            <p:cNvSpPr txBox="1"/>
            <p:nvPr/>
          </p:nvSpPr>
          <p:spPr>
            <a:xfrm>
              <a:off x="2706800" y="5032920"/>
              <a:ext cx="33426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var a: Int, b: Float, C: String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39311" y="4725144"/>
              <a:ext cx="105670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a;</a:t>
              </a:r>
            </a:p>
            <a:p>
              <a:r>
                <a:rPr lang="en-US" altLang="ko-KR" sz="2000" dirty="0" smtClean="0">
                  <a:latin typeface="+mn-ea"/>
                </a:rPr>
                <a:t>float b;</a:t>
              </a:r>
            </a:p>
            <a:p>
              <a:r>
                <a:rPr lang="en-US" altLang="ko-KR" sz="2000" dirty="0" smtClean="0">
                  <a:latin typeface="+mn-ea"/>
                </a:rPr>
                <a:t>char* c;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18" name="직선 화살표 연결선 17"/>
            <p:cNvCxnSpPr>
              <a:stCxn id="17" idx="3"/>
              <a:endCxn id="16" idx="1"/>
            </p:cNvCxnSpPr>
            <p:nvPr/>
          </p:nvCxnSpPr>
          <p:spPr>
            <a:xfrm flipV="1">
              <a:off x="2296011" y="5232975"/>
              <a:ext cx="410789" cy="1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553623" y="4509120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64227" y="4797152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119318" y="3717032"/>
            <a:ext cx="763388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변수의 이름은 소문자로 시작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영문자와 </a:t>
            </a:r>
            <a:r>
              <a:rPr lang="en-US" altLang="ko-KR" sz="1600" dirty="0" smtClean="0">
                <a:latin typeface="+mn-ea"/>
              </a:rPr>
              <a:t>_ </a:t>
            </a:r>
            <a:r>
              <a:rPr lang="ko-KR" altLang="en-US" sz="1600" dirty="0" smtClean="0">
                <a:latin typeface="+mn-ea"/>
              </a:rPr>
              <a:t>로 시작 가능하나 숫자 및 특수문자 불가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한글이나 </a:t>
            </a:r>
            <a:r>
              <a:rPr lang="ko-KR" altLang="en-US" sz="1600" dirty="0" err="1" smtClean="0">
                <a:latin typeface="+mn-ea"/>
              </a:rPr>
              <a:t>이모티콘으로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변수 이름 가능하나 추천 안 함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latin typeface="+mn-ea"/>
              </a:rPr>
              <a:t>camelBack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규칙 사용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latin typeface="+mn-ea"/>
              </a:rPr>
              <a:t>CamelCase</a:t>
            </a:r>
            <a:r>
              <a:rPr lang="ko-KR" altLang="en-US" sz="1600" dirty="0" smtClean="0">
                <a:latin typeface="+mn-ea"/>
              </a:rPr>
              <a:t>규칙 사용</a:t>
            </a:r>
            <a:r>
              <a:rPr lang="en-US" altLang="ko-KR" sz="1600" dirty="0" smtClean="0">
                <a:latin typeface="+mn-ea"/>
              </a:rPr>
              <a:t> (class/</a:t>
            </a:r>
            <a:r>
              <a:rPr lang="en-US" altLang="ko-KR" sz="1600" dirty="0" err="1" smtClean="0">
                <a:latin typeface="+mn-ea"/>
              </a:rPr>
              <a:t>struct</a:t>
            </a:r>
            <a:r>
              <a:rPr lang="en-US" altLang="ko-KR" sz="1600" dirty="0" smtClean="0">
                <a:latin typeface="+mn-ea"/>
              </a:rPr>
              <a:t>/</a:t>
            </a:r>
            <a:r>
              <a:rPr lang="en-US" altLang="ko-KR" sz="1600" dirty="0" err="1" smtClean="0">
                <a:latin typeface="+mn-ea"/>
              </a:rPr>
              <a:t>enum</a:t>
            </a:r>
            <a:r>
              <a:rPr lang="en-US" altLang="ko-KR" sz="1600" dirty="0" smtClean="0">
                <a:latin typeface="+mn-ea"/>
              </a:rPr>
              <a:t>/protocol/extension </a:t>
            </a:r>
            <a:r>
              <a:rPr lang="ko-KR" altLang="en-US" sz="1600" dirty="0" smtClean="0">
                <a:latin typeface="+mn-ea"/>
              </a:rPr>
              <a:t>이름으로만 가능</a:t>
            </a:r>
            <a:r>
              <a:rPr lang="en-US" altLang="ko-KR" sz="1600" dirty="0" smtClean="0"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latin typeface="+mn-ea"/>
              </a:rPr>
              <a:t>헝가리안</a:t>
            </a:r>
            <a:r>
              <a:rPr lang="ko-KR" altLang="en-US" sz="1600" dirty="0" smtClean="0">
                <a:latin typeface="+mn-ea"/>
              </a:rPr>
              <a:t> 표기법 사용 안 함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latin typeface="+mn-ea"/>
              </a:rPr>
              <a:t>예약어를</a:t>
            </a:r>
            <a:r>
              <a:rPr lang="ko-KR" altLang="en-US" sz="1600" dirty="0" smtClean="0">
                <a:latin typeface="+mn-ea"/>
              </a:rPr>
              <a:t> 변수이름으로 안됨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err="1" smtClean="0">
                <a:latin typeface="+mn-ea"/>
              </a:rPr>
              <a:t>예약어를</a:t>
            </a:r>
            <a:r>
              <a:rPr lang="ko-KR" altLang="en-US" sz="1600" dirty="0" smtClean="0">
                <a:latin typeface="+mn-ea"/>
              </a:rPr>
              <a:t> 문자로 나타내는 </a:t>
            </a:r>
            <a:r>
              <a:rPr lang="en-US" altLang="ko-KR" sz="1600" dirty="0" smtClean="0">
                <a:latin typeface="+mn-ea"/>
              </a:rPr>
              <a:t>‘</a:t>
            </a:r>
            <a:r>
              <a:rPr lang="ko-KR" altLang="en-US" sz="1600" dirty="0" smtClean="0">
                <a:latin typeface="+mn-ea"/>
              </a:rPr>
              <a:t>로 감싸주면  가능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마지막에 </a:t>
            </a:r>
            <a:r>
              <a:rPr lang="en-US" altLang="ko-KR" sz="1600" dirty="0" smtClean="0">
                <a:latin typeface="+mn-ea"/>
              </a:rPr>
              <a:t>;</a:t>
            </a:r>
            <a:r>
              <a:rPr lang="ko-KR" altLang="en-US" sz="1600" dirty="0" smtClean="0">
                <a:latin typeface="+mn-ea"/>
              </a:rPr>
              <a:t>없이도 수행 가능</a:t>
            </a:r>
            <a:r>
              <a:rPr lang="en-US" altLang="ko-KR" sz="1600" dirty="0" smtClean="0">
                <a:latin typeface="+mn-ea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사용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가능 예</a:t>
            </a:r>
            <a:r>
              <a:rPr lang="en-US" altLang="ko-KR" sz="1600" dirty="0" smtClean="0">
                <a:latin typeface="+mn-ea"/>
              </a:rPr>
              <a:t>) age, </a:t>
            </a:r>
            <a:r>
              <a:rPr lang="en-US" altLang="ko-KR" sz="1600" dirty="0" err="1" smtClean="0">
                <a:latin typeface="+mn-ea"/>
              </a:rPr>
              <a:t>ageOfMember</a:t>
            </a:r>
            <a:r>
              <a:rPr lang="en-US" altLang="ko-KR" sz="1600" dirty="0" smtClean="0">
                <a:latin typeface="+mn-ea"/>
              </a:rPr>
              <a:t>, _age</a:t>
            </a:r>
          </a:p>
          <a:p>
            <a:r>
              <a:rPr lang="ko-KR" altLang="en-US" sz="1600" dirty="0" smtClean="0">
                <a:latin typeface="+mn-ea"/>
              </a:rPr>
              <a:t>사용 불가 예</a:t>
            </a:r>
            <a:r>
              <a:rPr lang="en-US" altLang="ko-KR" sz="1600" dirty="0" smtClean="0">
                <a:latin typeface="+mn-ea"/>
              </a:rPr>
              <a:t>) Age, AGE, 1age, </a:t>
            </a:r>
            <a:r>
              <a:rPr lang="en-US" altLang="ko-KR" sz="1600" dirty="0" err="1" smtClean="0">
                <a:latin typeface="+mn-ea"/>
              </a:rPr>
              <a:t>ageofmember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en-US" altLang="ko-KR" sz="1600" dirty="0" err="1" smtClean="0">
                <a:latin typeface="+mn-ea"/>
              </a:rPr>
              <a:t>age_of_member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987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범위연산자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347864" y="1124744"/>
            <a:ext cx="2630848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시작 값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..&lt;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종료 값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566944" y="1916832"/>
            <a:ext cx="6192688" cy="1584176"/>
            <a:chOff x="1763688" y="2132856"/>
            <a:chExt cx="6192688" cy="1584176"/>
          </a:xfrm>
        </p:grpSpPr>
        <p:grpSp>
          <p:nvGrpSpPr>
            <p:cNvPr id="10" name="그룹 9"/>
            <p:cNvGrpSpPr/>
            <p:nvPr/>
          </p:nvGrpSpPr>
          <p:grpSpPr>
            <a:xfrm>
              <a:off x="1763688" y="2132856"/>
              <a:ext cx="6192688" cy="1584176"/>
              <a:chOff x="827584" y="3284984"/>
              <a:chExt cx="7848872" cy="1584176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971600" y="3442177"/>
                <a:ext cx="281636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latin typeface="+mn-ea"/>
                  </a:rPr>
                  <a:t>let range = 0..&lt;3</a:t>
                </a:r>
              </a:p>
              <a:p>
                <a:r>
                  <a:rPr lang="en-US" altLang="ko-KR" dirty="0" smtClean="0">
                    <a:latin typeface="+mn-ea"/>
                  </a:rPr>
                  <a:t>for index in range {</a:t>
                </a:r>
              </a:p>
              <a:p>
                <a:r>
                  <a:rPr lang="en-US" altLang="ko-KR" dirty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  print(index)</a:t>
                </a:r>
              </a:p>
              <a:p>
                <a:r>
                  <a:rPr lang="en-US" altLang="ko-KR" dirty="0">
                    <a:latin typeface="+mn-ea"/>
                  </a:rPr>
                  <a:t>}</a:t>
                </a:r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827584" y="3284984"/>
                <a:ext cx="7848872" cy="15841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895082" y="2708920"/>
              <a:ext cx="2842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half-open range operator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566944" y="4062538"/>
            <a:ext cx="6192688" cy="1584176"/>
            <a:chOff x="1763688" y="2132856"/>
            <a:chExt cx="6192688" cy="1584176"/>
          </a:xfrm>
        </p:grpSpPr>
        <p:grpSp>
          <p:nvGrpSpPr>
            <p:cNvPr id="15" name="그룹 14"/>
            <p:cNvGrpSpPr/>
            <p:nvPr/>
          </p:nvGrpSpPr>
          <p:grpSpPr>
            <a:xfrm>
              <a:off x="1763688" y="2132856"/>
              <a:ext cx="6192688" cy="1584176"/>
              <a:chOff x="827584" y="3284984"/>
              <a:chExt cx="7848872" cy="1584176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087302" y="3391832"/>
                <a:ext cx="558130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+mn-ea"/>
                  </a:rPr>
                  <a:t>let range = 0..&lt;3</a:t>
                </a:r>
              </a:p>
              <a:p>
                <a:r>
                  <a:rPr lang="en-US" altLang="ko-KR" dirty="0" smtClean="0">
                    <a:latin typeface="+mn-ea"/>
                  </a:rPr>
                  <a:t>for index in </a:t>
                </a:r>
                <a:r>
                  <a:rPr lang="en-US" altLang="ko-KR" dirty="0" err="1" smtClean="0">
                    <a:latin typeface="+mn-ea"/>
                  </a:rPr>
                  <a:t>range.reverse</a:t>
                </a:r>
                <a:r>
                  <a:rPr lang="en-US" altLang="ko-KR" dirty="0" smtClean="0">
                    <a:latin typeface="+mn-ea"/>
                  </a:rPr>
                  <a:t>() {</a:t>
                </a:r>
              </a:p>
              <a:p>
                <a:r>
                  <a:rPr lang="en-US" altLang="ko-KR" dirty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  print(index)</a:t>
                </a:r>
              </a:p>
              <a:p>
                <a:r>
                  <a:rPr lang="en-US" altLang="ko-KR" dirty="0">
                    <a:latin typeface="+mn-ea"/>
                  </a:rPr>
                  <a:t>}</a:t>
                </a:r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827584" y="3284984"/>
                <a:ext cx="7848872" cy="15841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5255122" y="2708920"/>
              <a:ext cx="2587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reverse range operator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39552" y="5661248"/>
            <a:ext cx="8497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범위연산자의 왼쪽 값은 오른쪽 보다 클 수는 없음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내림차순으로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반복이 필요하다면 </a:t>
            </a:r>
            <a:r>
              <a:rPr lang="en-US" altLang="ko-KR" dirty="0" smtClean="0">
                <a:latin typeface="+mn-ea"/>
              </a:rPr>
              <a:t>reverse()</a:t>
            </a:r>
            <a:r>
              <a:rPr lang="ko-KR" altLang="en-US" dirty="0" smtClean="0">
                <a:latin typeface="+mn-ea"/>
              </a:rPr>
              <a:t>를 이용하여 역순의 값을 얻을 수 있음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092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5995" y="2996952"/>
            <a:ext cx="45320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6</a:t>
            </a:r>
            <a:r>
              <a:rPr lang="ko-KR" altLang="en-US" sz="4000" dirty="0" smtClean="0">
                <a:latin typeface="+mn-ea"/>
              </a:rPr>
              <a:t>장 </a:t>
            </a:r>
            <a:r>
              <a:rPr lang="ko-KR" altLang="en-US" sz="4000" dirty="0" err="1" smtClean="0">
                <a:latin typeface="+mn-ea"/>
              </a:rPr>
              <a:t>제어문</a:t>
            </a:r>
            <a:r>
              <a:rPr lang="en-US" altLang="ko-KR" sz="4000" dirty="0" smtClean="0">
                <a:latin typeface="+mn-ea"/>
              </a:rPr>
              <a:t>: </a:t>
            </a:r>
            <a:r>
              <a:rPr lang="ko-KR" altLang="en-US" sz="4000" dirty="0" err="1" smtClean="0">
                <a:latin typeface="+mn-ea"/>
              </a:rPr>
              <a:t>반복문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684367"/>
              </p:ext>
            </p:extLst>
          </p:nvPr>
        </p:nvGraphicFramePr>
        <p:xfrm>
          <a:off x="7989887" y="6165304"/>
          <a:ext cx="115411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89887" y="6165304"/>
                        <a:ext cx="1154113" cy="604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749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 style for</a:t>
            </a:r>
            <a:r>
              <a:rPr lang="ko-KR" altLang="en-US" dirty="0" smtClean="0"/>
              <a:t>문 사용 안함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/>
              <a:t>swift </a:t>
            </a:r>
            <a:r>
              <a:rPr lang="en-US" altLang="ko-KR" dirty="0" smtClean="0"/>
              <a:t>2.2 ~)</a:t>
            </a:r>
          </a:p>
          <a:p>
            <a:r>
              <a:rPr lang="en-US" altLang="ko-KR" dirty="0" smtClean="0"/>
              <a:t>for-in</a:t>
            </a:r>
          </a:p>
          <a:p>
            <a:pPr lvl="1"/>
            <a:r>
              <a:rPr lang="en-US" altLang="ko-KR" dirty="0" smtClean="0"/>
              <a:t>for </a:t>
            </a:r>
            <a:r>
              <a:rPr lang="ko-KR" altLang="en-US" dirty="0" err="1" smtClean="0"/>
              <a:t>루프상수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in </a:t>
            </a:r>
            <a:r>
              <a:rPr lang="ko-KR" altLang="en-US" dirty="0" smtClean="0"/>
              <a:t>컬렉션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/</a:t>
            </a:r>
            <a:r>
              <a:rPr lang="ko-KR" altLang="en-US" dirty="0" smtClean="0"/>
              <a:t>범위 </a:t>
            </a:r>
            <a:r>
              <a:rPr lang="en-US" altLang="ko-KR" dirty="0" smtClean="0"/>
              <a:t>{</a:t>
            </a:r>
            <a:br>
              <a:rPr lang="en-US" altLang="ko-KR" dirty="0" smtClean="0"/>
            </a:br>
            <a:r>
              <a:rPr lang="en-US" altLang="ko-KR" dirty="0" smtClean="0"/>
              <a:t>   // …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marL="454914" lvl="1" indent="0">
              <a:buNone/>
            </a:pPr>
            <a:endParaRPr lang="en-US" altLang="ko-KR" dirty="0"/>
          </a:p>
          <a:p>
            <a:pPr marL="454914" lvl="1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77" y="2733675"/>
            <a:ext cx="87344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29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while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조건식이 </a:t>
            </a:r>
            <a:r>
              <a:rPr lang="en-US" altLang="ko-KR" sz="1200" dirty="0" smtClean="0">
                <a:solidFill>
                  <a:schemeClr val="accent6"/>
                </a:solidFill>
              </a:rPr>
              <a:t>true</a:t>
            </a:r>
            <a:r>
              <a:rPr lang="ko-KR" altLang="en-US" sz="1200" dirty="0" smtClean="0">
                <a:solidFill>
                  <a:schemeClr val="accent6"/>
                </a:solidFill>
              </a:rPr>
              <a:t>이면 블록 내부 코드 실행을 반복한다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1"/>
            <a:r>
              <a:rPr lang="en-US" altLang="ko-KR" dirty="0" smtClean="0"/>
              <a:t>while </a:t>
            </a:r>
            <a:r>
              <a:rPr lang="ko-KR" altLang="en-US" dirty="0" smtClean="0"/>
              <a:t>조건식 </a:t>
            </a:r>
            <a:r>
              <a:rPr lang="en-US" altLang="ko-KR" dirty="0" smtClean="0"/>
              <a:t>{</a:t>
            </a:r>
            <a:br>
              <a:rPr lang="en-US" altLang="ko-KR" dirty="0" smtClean="0"/>
            </a:br>
            <a:r>
              <a:rPr lang="en-US" altLang="ko-KR" dirty="0" smtClean="0"/>
              <a:t>   // …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0">
              <a:buClr>
                <a:srgbClr val="D6ECFF"/>
              </a:buClr>
            </a:pPr>
            <a:r>
              <a:rPr lang="en-US" altLang="ko-KR" dirty="0" smtClean="0"/>
              <a:t>repeat while </a:t>
            </a:r>
            <a:r>
              <a:rPr lang="en-US" altLang="ko-KR" sz="1200" dirty="0" smtClean="0">
                <a:solidFill>
                  <a:srgbClr val="1AB39F"/>
                </a:solidFill>
              </a:rPr>
              <a:t>(</a:t>
            </a:r>
            <a:r>
              <a:rPr lang="ko-KR" altLang="en-US" sz="1200" u="sng" dirty="0" smtClean="0">
                <a:solidFill>
                  <a:srgbClr val="1AB39F"/>
                </a:solidFill>
              </a:rPr>
              <a:t>블록 내부 코드 최초 </a:t>
            </a:r>
            <a:r>
              <a:rPr lang="en-US" altLang="ko-KR" sz="1200" u="sng" dirty="0" smtClean="0">
                <a:solidFill>
                  <a:srgbClr val="1AB39F"/>
                </a:solidFill>
              </a:rPr>
              <a:t>1</a:t>
            </a:r>
            <a:r>
              <a:rPr lang="ko-KR" altLang="en-US" sz="1200" u="sng" dirty="0" smtClean="0">
                <a:solidFill>
                  <a:srgbClr val="1AB39F"/>
                </a:solidFill>
              </a:rPr>
              <a:t>번 실행 후</a:t>
            </a:r>
            <a:r>
              <a:rPr lang="ko-KR" altLang="en-US" sz="1200" dirty="0" smtClean="0">
                <a:solidFill>
                  <a:srgbClr val="1AB39F"/>
                </a:solidFill>
              </a:rPr>
              <a:t> 조건식이 </a:t>
            </a:r>
            <a:r>
              <a:rPr lang="en-US" altLang="ko-KR" sz="1200" dirty="0">
                <a:solidFill>
                  <a:srgbClr val="1AB39F"/>
                </a:solidFill>
              </a:rPr>
              <a:t>true</a:t>
            </a:r>
            <a:r>
              <a:rPr lang="ko-KR" altLang="en-US" sz="1200" dirty="0">
                <a:solidFill>
                  <a:srgbClr val="1AB39F"/>
                </a:solidFill>
              </a:rPr>
              <a:t>이면 </a:t>
            </a:r>
            <a:r>
              <a:rPr lang="ko-KR" altLang="en-US" sz="1200" dirty="0" smtClean="0">
                <a:solidFill>
                  <a:srgbClr val="1AB39F"/>
                </a:solidFill>
              </a:rPr>
              <a:t>실행을 </a:t>
            </a:r>
            <a:r>
              <a:rPr lang="ko-KR" altLang="en-US" sz="1200" dirty="0">
                <a:solidFill>
                  <a:srgbClr val="1AB39F"/>
                </a:solidFill>
              </a:rPr>
              <a:t>반복한다</a:t>
            </a:r>
            <a:r>
              <a:rPr lang="en-US" altLang="ko-KR" sz="1200" dirty="0" smtClean="0">
                <a:solidFill>
                  <a:srgbClr val="1AB39F"/>
                </a:solidFill>
              </a:rPr>
              <a:t>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c/</a:t>
            </a:r>
            <a:r>
              <a:rPr lang="en-US" altLang="ko-KR" dirty="0" err="1" smtClean="0"/>
              <a:t>c++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do while </a:t>
            </a:r>
            <a:r>
              <a:rPr lang="ko-KR" altLang="en-US" dirty="0" smtClean="0"/>
              <a:t>문과 같은 역할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repeat {</a:t>
            </a:r>
            <a:br>
              <a:rPr lang="en-US" altLang="ko-KR" dirty="0" smtClean="0"/>
            </a:br>
            <a:r>
              <a:rPr lang="en-US" altLang="ko-KR" dirty="0" smtClean="0"/>
              <a:t>   // …</a:t>
            </a:r>
            <a:br>
              <a:rPr lang="en-US" altLang="ko-KR" dirty="0" smtClean="0"/>
            </a:br>
            <a:r>
              <a:rPr lang="en-US" altLang="ko-KR" dirty="0" smtClean="0"/>
              <a:t>} while </a:t>
            </a:r>
            <a:r>
              <a:rPr lang="ko-KR" altLang="en-US" dirty="0" smtClean="0"/>
              <a:t>조건식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43" y="3822526"/>
            <a:ext cx="87344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165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5995" y="2996952"/>
            <a:ext cx="45320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7</a:t>
            </a:r>
            <a:r>
              <a:rPr lang="ko-KR" altLang="en-US" sz="4000" dirty="0" smtClean="0">
                <a:latin typeface="+mn-ea"/>
              </a:rPr>
              <a:t>장 </a:t>
            </a:r>
            <a:r>
              <a:rPr lang="ko-KR" altLang="en-US" sz="4000" dirty="0" err="1" smtClean="0">
                <a:latin typeface="+mn-ea"/>
              </a:rPr>
              <a:t>제어문</a:t>
            </a:r>
            <a:r>
              <a:rPr lang="en-US" altLang="ko-KR" sz="4000" dirty="0" smtClean="0">
                <a:latin typeface="+mn-ea"/>
              </a:rPr>
              <a:t>: </a:t>
            </a:r>
            <a:r>
              <a:rPr lang="ko-KR" altLang="en-US" sz="4000" dirty="0" err="1" smtClean="0">
                <a:latin typeface="+mn-ea"/>
              </a:rPr>
              <a:t>조건문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865237"/>
              </p:ext>
            </p:extLst>
          </p:nvPr>
        </p:nvGraphicFramePr>
        <p:xfrm>
          <a:off x="7989887" y="6253162"/>
          <a:ext cx="115411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89887" y="6253162"/>
                        <a:ext cx="1154113" cy="604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448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if, else if, else </a:t>
            </a:r>
            <a:r>
              <a:rPr lang="en-US" altLang="ko-KR" sz="1200" dirty="0">
                <a:solidFill>
                  <a:schemeClr val="accent6"/>
                </a:solidFill>
              </a:rPr>
              <a:t>(</a:t>
            </a:r>
            <a:r>
              <a:rPr lang="ko-KR" altLang="en-US" sz="1200" dirty="0">
                <a:solidFill>
                  <a:schemeClr val="accent6"/>
                </a:solidFill>
              </a:rPr>
              <a:t>조건식의 결과가 </a:t>
            </a:r>
            <a:r>
              <a:rPr lang="en-US" altLang="ko-KR" sz="1200" dirty="0">
                <a:solidFill>
                  <a:schemeClr val="accent6"/>
                </a:solidFill>
              </a:rPr>
              <a:t>true</a:t>
            </a:r>
            <a:r>
              <a:rPr lang="ko-KR" altLang="en-US" sz="1200" dirty="0">
                <a:solidFill>
                  <a:schemeClr val="accent6"/>
                </a:solidFill>
              </a:rPr>
              <a:t>일 때 코드 실행</a:t>
            </a:r>
            <a:r>
              <a:rPr lang="en-US" altLang="ko-KR" sz="1200" dirty="0">
                <a:solidFill>
                  <a:schemeClr val="accent6"/>
                </a:solidFill>
              </a:rPr>
              <a:t>)</a:t>
            </a:r>
          </a:p>
          <a:p>
            <a:pPr lvl="1"/>
            <a:r>
              <a:rPr lang="en-US" altLang="ko-KR" dirty="0" smtClean="0"/>
              <a:t>if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조건식 </a:t>
            </a:r>
            <a:r>
              <a:rPr lang="en-US" altLang="ko-KR" dirty="0" smtClean="0"/>
              <a:t>{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1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개만 작성 가능</a:t>
            </a:r>
            <a:r>
              <a:rPr lang="en-US" altLang="ko-KR" sz="1200" dirty="0" smtClean="0">
                <a:solidFill>
                  <a:schemeClr val="accent6"/>
                </a:solidFill>
              </a:rPr>
              <a:t/>
            </a:r>
            <a:br>
              <a:rPr lang="en-US" altLang="ko-KR" sz="1200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   // …1</a:t>
            </a:r>
            <a:br>
              <a:rPr lang="en-US" altLang="ko-KR" dirty="0" smtClean="0"/>
            </a:br>
            <a:r>
              <a:rPr lang="en-US" altLang="ko-KR" dirty="0" smtClean="0"/>
              <a:t>} else if </a:t>
            </a:r>
            <a:r>
              <a:rPr lang="ko-KR" altLang="en-US" dirty="0" smtClean="0"/>
              <a:t>조건식 </a:t>
            </a:r>
            <a:r>
              <a:rPr lang="en-US" altLang="ko-KR" dirty="0" smtClean="0"/>
              <a:t>{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0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개 이상 작성 가능</a:t>
            </a:r>
            <a:r>
              <a:rPr lang="en-US" altLang="ko-KR" sz="1200" dirty="0" smtClean="0">
                <a:solidFill>
                  <a:schemeClr val="accent6"/>
                </a:solidFill>
              </a:rPr>
              <a:t/>
            </a:r>
            <a:br>
              <a:rPr lang="en-US" altLang="ko-KR" sz="1200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   // …2</a:t>
            </a:r>
            <a:br>
              <a:rPr lang="en-US" altLang="ko-KR" dirty="0" smtClean="0"/>
            </a:br>
            <a:r>
              <a:rPr lang="en-US" altLang="ko-KR" dirty="0" smtClean="0"/>
              <a:t>} </a:t>
            </a:r>
            <a:r>
              <a:rPr lang="en-US" altLang="ko-KR" dirty="0"/>
              <a:t>else </a:t>
            </a:r>
            <a:r>
              <a:rPr lang="en-US" altLang="ko-KR" dirty="0" smtClean="0"/>
              <a:t>{ </a:t>
            </a:r>
            <a:r>
              <a:rPr lang="en-US" altLang="ko-KR" sz="1200" dirty="0" smtClean="0">
                <a:solidFill>
                  <a:schemeClr val="accent6"/>
                </a:solidFill>
              </a:rPr>
              <a:t> //  0, 1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개 작성 가능</a:t>
            </a:r>
            <a:r>
              <a:rPr lang="en-US" altLang="ko-KR" sz="1200" dirty="0">
                <a:solidFill>
                  <a:schemeClr val="accent6"/>
                </a:solidFill>
              </a:rPr>
              <a:t/>
            </a:r>
            <a:br>
              <a:rPr lang="en-US" altLang="ko-KR" sz="1200" dirty="0">
                <a:solidFill>
                  <a:schemeClr val="accent6"/>
                </a:solidFill>
              </a:rPr>
            </a:br>
            <a:r>
              <a:rPr lang="en-US" altLang="ko-KR" dirty="0"/>
              <a:t>   // </a:t>
            </a:r>
            <a:r>
              <a:rPr lang="en-US" altLang="ko-KR" dirty="0" smtClean="0"/>
              <a:t>…3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en-US" altLang="ko-KR" sz="1200" dirty="0">
              <a:solidFill>
                <a:schemeClr val="accent6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3356992"/>
            <a:ext cx="87439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911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guard (Swift only)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조건식을 충족하지 않을 때 수행할 내용을 명시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 lvl="1"/>
            <a:r>
              <a:rPr lang="en-US" altLang="ko-KR" dirty="0" smtClean="0"/>
              <a:t>guard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조건식 </a:t>
            </a:r>
            <a:r>
              <a:rPr lang="en-US" altLang="ko-KR" dirty="0" smtClean="0"/>
              <a:t>else {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충족하지 않으면 </a:t>
            </a:r>
            <a:r>
              <a:rPr lang="en-US" altLang="ko-KR" sz="1200" dirty="0" smtClean="0">
                <a:solidFill>
                  <a:schemeClr val="accent6"/>
                </a:solidFill>
              </a:rPr>
              <a:t>return, throw, (</a:t>
            </a:r>
            <a:r>
              <a:rPr lang="ko-KR" altLang="en-US" sz="1200" dirty="0" smtClean="0">
                <a:solidFill>
                  <a:schemeClr val="accent6"/>
                </a:solidFill>
              </a:rPr>
              <a:t>함수</a:t>
            </a:r>
            <a:r>
              <a:rPr lang="en-US" altLang="ko-KR" sz="1200" dirty="0" smtClean="0">
                <a:solidFill>
                  <a:schemeClr val="accent6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accent6"/>
                </a:solidFill>
              </a:rPr>
              <a:t>메소드</a:t>
            </a:r>
            <a:r>
              <a:rPr lang="ko-KR" altLang="en-US" sz="1200" dirty="0" smtClean="0">
                <a:solidFill>
                  <a:schemeClr val="accent6"/>
                </a:solidFill>
              </a:rPr>
              <a:t> 아니면 </a:t>
            </a:r>
            <a:r>
              <a:rPr lang="en-US" altLang="ko-KR" sz="1200" dirty="0" smtClean="0">
                <a:solidFill>
                  <a:schemeClr val="accent6"/>
                </a:solidFill>
              </a:rPr>
              <a:t>break, continue</a:t>
            </a:r>
            <a:r>
              <a:rPr lang="ko-KR" altLang="en-US" sz="1200" dirty="0" smtClean="0">
                <a:solidFill>
                  <a:schemeClr val="accent6"/>
                </a:solidFill>
              </a:rPr>
              <a:t>도 가능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br>
              <a:rPr lang="en-US" altLang="ko-KR" sz="1200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   // return or break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1"/>
            <a:r>
              <a:rPr lang="en-US" altLang="ko-KR" dirty="0"/>
              <a:t>guard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 err="1" smtClean="0"/>
              <a:t>옵셔널바인딩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조건식 </a:t>
            </a:r>
            <a:r>
              <a:rPr lang="en-US" altLang="ko-KR" dirty="0"/>
              <a:t>else </a:t>
            </a:r>
            <a:r>
              <a:rPr lang="en-US" altLang="ko-KR" dirty="0" smtClean="0"/>
              <a:t>{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where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절 생략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200" dirty="0" smtClean="0"/>
              <a:t>   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</a:t>
            </a:r>
            <a:r>
              <a:rPr lang="ko-KR" altLang="en-US" sz="1200" dirty="0">
                <a:solidFill>
                  <a:schemeClr val="accent6"/>
                </a:solidFill>
              </a:rPr>
              <a:t>옵셔널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바인딩</a:t>
            </a:r>
            <a:r>
              <a:rPr lang="en-US" altLang="ko-KR" sz="1200" dirty="0" smtClean="0">
                <a:solidFill>
                  <a:schemeClr val="accent6"/>
                </a:solidFill>
              </a:rPr>
              <a:t>X </a:t>
            </a:r>
            <a:r>
              <a:rPr lang="ko-KR" altLang="en-US" sz="1200" dirty="0" smtClean="0">
                <a:solidFill>
                  <a:schemeClr val="accent6"/>
                </a:solidFill>
              </a:rPr>
              <a:t>혹은 조건식 충족하지 </a:t>
            </a:r>
            <a:r>
              <a:rPr lang="ko-KR" altLang="en-US" sz="1200" dirty="0">
                <a:solidFill>
                  <a:schemeClr val="accent6"/>
                </a:solidFill>
              </a:rPr>
              <a:t>않으면 </a:t>
            </a:r>
            <a:r>
              <a:rPr lang="en-US" altLang="ko-KR" sz="1200" dirty="0">
                <a:solidFill>
                  <a:schemeClr val="accent6"/>
                </a:solidFill>
              </a:rPr>
              <a:t>return, throw, (</a:t>
            </a:r>
            <a:r>
              <a:rPr lang="ko-KR" altLang="en-US" sz="1200" dirty="0">
                <a:solidFill>
                  <a:schemeClr val="accent6"/>
                </a:solidFill>
              </a:rPr>
              <a:t>함수</a:t>
            </a:r>
            <a:r>
              <a:rPr lang="en-US" altLang="ko-KR" sz="1200" dirty="0">
                <a:solidFill>
                  <a:schemeClr val="accent6"/>
                </a:solidFill>
              </a:rPr>
              <a:t>, </a:t>
            </a:r>
            <a:r>
              <a:rPr lang="ko-KR" altLang="en-US" sz="1200" dirty="0" err="1">
                <a:solidFill>
                  <a:schemeClr val="accent6"/>
                </a:solidFill>
              </a:rPr>
              <a:t>메소드</a:t>
            </a:r>
            <a:r>
              <a:rPr lang="ko-KR" altLang="en-US" sz="1200" dirty="0">
                <a:solidFill>
                  <a:schemeClr val="accent6"/>
                </a:solidFill>
              </a:rPr>
              <a:t> 아니면 </a:t>
            </a:r>
            <a:r>
              <a:rPr lang="en-US" altLang="ko-KR" sz="1200" dirty="0">
                <a:solidFill>
                  <a:schemeClr val="accent6"/>
                </a:solidFill>
              </a:rPr>
              <a:t>break, continue</a:t>
            </a:r>
            <a:r>
              <a:rPr lang="ko-KR" altLang="en-US" sz="1200" dirty="0">
                <a:solidFill>
                  <a:schemeClr val="accent6"/>
                </a:solidFill>
              </a:rPr>
              <a:t>도 가능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// </a:t>
            </a:r>
            <a:r>
              <a:rPr lang="en-US" altLang="ko-KR" dirty="0"/>
              <a:t>return or break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en-US" altLang="ko-KR" sz="1200" dirty="0">
              <a:solidFill>
                <a:schemeClr val="accent6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3501008"/>
            <a:ext cx="87344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44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switch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표현식 </a:t>
            </a:r>
            <a:r>
              <a:rPr lang="ko-KR" altLang="en-US" sz="1200" dirty="0">
                <a:solidFill>
                  <a:schemeClr val="accent6"/>
                </a:solidFill>
              </a:rPr>
              <a:t>결과가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상수 표현식과 같은 </a:t>
            </a:r>
            <a:r>
              <a:rPr lang="en-US" altLang="ko-KR" sz="1200" dirty="0" smtClean="0">
                <a:solidFill>
                  <a:schemeClr val="accent6"/>
                </a:solidFill>
              </a:rPr>
              <a:t>case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블록 수행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 lvl="1"/>
            <a:r>
              <a:rPr lang="en-US" altLang="ko-KR" dirty="0" smtClean="0"/>
              <a:t>switch</a:t>
            </a:r>
            <a:r>
              <a:rPr lang="ko-KR" altLang="en-US" dirty="0" smtClean="0"/>
              <a:t> 표현식 </a:t>
            </a:r>
            <a:r>
              <a:rPr lang="en-US" altLang="ko-KR" dirty="0" smtClean="0"/>
              <a:t>{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1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개만 작성 가능</a:t>
            </a:r>
            <a:r>
              <a:rPr lang="en-US" altLang="ko-KR" sz="1200" dirty="0" smtClean="0">
                <a:solidFill>
                  <a:schemeClr val="accent6"/>
                </a:solidFill>
              </a:rPr>
              <a:t/>
            </a:r>
            <a:br>
              <a:rPr lang="en-US" altLang="ko-KR" sz="1200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case </a:t>
            </a:r>
            <a:r>
              <a:rPr lang="ko-KR" altLang="en-US" dirty="0" smtClean="0"/>
              <a:t>상수 표현식</a:t>
            </a:r>
            <a:r>
              <a:rPr lang="en-US" altLang="ko-KR" dirty="0" smtClean="0"/>
              <a:t>1:</a:t>
            </a:r>
            <a:br>
              <a:rPr lang="en-US" altLang="ko-KR" dirty="0" smtClean="0"/>
            </a:br>
            <a:r>
              <a:rPr lang="en-US" altLang="ko-KR" dirty="0" smtClean="0"/>
              <a:t>	// …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fallthrough</a:t>
            </a:r>
            <a:r>
              <a:rPr lang="en-US" altLang="ko-KR" dirty="0" smtClean="0"/>
              <a:t>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break</a:t>
            </a:r>
            <a:r>
              <a:rPr lang="ko-KR" altLang="en-US" sz="1200" dirty="0" smtClean="0">
                <a:solidFill>
                  <a:schemeClr val="accent6"/>
                </a:solidFill>
              </a:rPr>
              <a:t>를 </a:t>
            </a:r>
            <a:r>
              <a:rPr lang="ko-KR" altLang="en-US" sz="1200" dirty="0" err="1" smtClean="0">
                <a:solidFill>
                  <a:schemeClr val="accent6"/>
                </a:solidFill>
              </a:rPr>
              <a:t>생략한것과</a:t>
            </a:r>
            <a:r>
              <a:rPr lang="ko-KR" altLang="en-US" sz="1200" dirty="0" smtClean="0">
                <a:solidFill>
                  <a:schemeClr val="accent6"/>
                </a:solidFill>
              </a:rPr>
              <a:t> 같은 효과</a:t>
            </a:r>
            <a:r>
              <a:rPr lang="en-US" altLang="ko-KR" sz="1200" dirty="0" smtClean="0">
                <a:solidFill>
                  <a:schemeClr val="accent6"/>
                </a:solidFill>
              </a:rPr>
              <a:t/>
            </a:r>
            <a:br>
              <a:rPr lang="en-US" altLang="ko-KR" sz="1200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case </a:t>
            </a:r>
            <a:r>
              <a:rPr lang="ko-KR" altLang="en-US" dirty="0"/>
              <a:t>상수 </a:t>
            </a:r>
            <a:r>
              <a:rPr lang="ko-KR" altLang="en-US" dirty="0" smtClean="0"/>
              <a:t>표현식</a:t>
            </a:r>
            <a:r>
              <a:rPr lang="en-US" altLang="ko-KR" dirty="0" smtClean="0"/>
              <a:t>2, </a:t>
            </a:r>
            <a:r>
              <a:rPr lang="ko-KR" altLang="en-US" dirty="0"/>
              <a:t>상수 </a:t>
            </a:r>
            <a:r>
              <a:rPr lang="ko-KR" altLang="en-US" dirty="0" smtClean="0"/>
              <a:t>표현식</a:t>
            </a:r>
            <a:r>
              <a:rPr lang="en-US" altLang="ko-KR" dirty="0" smtClean="0"/>
              <a:t>3: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	// …</a:t>
            </a:r>
            <a:br>
              <a:rPr lang="en-US" altLang="ko-KR" dirty="0" smtClean="0"/>
            </a:br>
            <a:r>
              <a:rPr lang="en-US" altLang="ko-KR" dirty="0" smtClean="0"/>
              <a:t>default:</a:t>
            </a:r>
            <a:br>
              <a:rPr lang="en-US" altLang="ko-KR" dirty="0" smtClean="0"/>
            </a:br>
            <a:r>
              <a:rPr lang="en-US" altLang="ko-KR" dirty="0"/>
              <a:t>	// </a:t>
            </a:r>
            <a:r>
              <a:rPr lang="en-US" altLang="ko-KR" dirty="0" smtClean="0"/>
              <a:t>…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  <a:endParaRPr lang="en-US" altLang="ko-KR" sz="1200" dirty="0" smtClean="0">
              <a:solidFill>
                <a:schemeClr val="accent6"/>
              </a:solidFill>
            </a:endParaRPr>
          </a:p>
          <a:p>
            <a:pPr lvl="1"/>
            <a:endParaRPr lang="en-US" altLang="ko-KR" sz="1200" dirty="0">
              <a:solidFill>
                <a:schemeClr val="accent6"/>
              </a:solidFill>
            </a:endParaRPr>
          </a:p>
          <a:p>
            <a:pPr lvl="1"/>
            <a:r>
              <a:rPr lang="en-US" altLang="ko-KR" sz="1200" dirty="0" smtClean="0">
                <a:solidFill>
                  <a:schemeClr val="accent6"/>
                </a:solidFill>
              </a:rPr>
              <a:t>break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사용하지 않음</a:t>
            </a:r>
            <a:endParaRPr lang="en-US" altLang="ko-KR" sz="1200" dirty="0" smtClean="0">
              <a:solidFill>
                <a:schemeClr val="accent6"/>
              </a:solidFill>
            </a:endParaRPr>
          </a:p>
          <a:p>
            <a:pPr lvl="1"/>
            <a:r>
              <a:rPr lang="en-US" altLang="ko-KR" sz="1200" dirty="0" smtClean="0">
                <a:solidFill>
                  <a:schemeClr val="accent6"/>
                </a:solidFill>
              </a:rPr>
              <a:t>default</a:t>
            </a:r>
            <a:r>
              <a:rPr lang="ko-KR" altLang="en-US" sz="1200" dirty="0" smtClean="0">
                <a:solidFill>
                  <a:schemeClr val="accent6"/>
                </a:solidFill>
              </a:rPr>
              <a:t>는 항상 마지막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필수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76136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switch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표현식 </a:t>
            </a:r>
            <a:r>
              <a:rPr lang="ko-KR" altLang="en-US" sz="1200" dirty="0">
                <a:solidFill>
                  <a:schemeClr val="accent6"/>
                </a:solidFill>
              </a:rPr>
              <a:t>결과가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상수 표현식과 같은 </a:t>
            </a:r>
            <a:r>
              <a:rPr lang="en-US" altLang="ko-KR" sz="1200" dirty="0" smtClean="0">
                <a:solidFill>
                  <a:schemeClr val="accent6"/>
                </a:solidFill>
              </a:rPr>
              <a:t>case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블록 수행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sz="1200" dirty="0">
              <a:solidFill>
                <a:schemeClr val="accent6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847850"/>
            <a:ext cx="87439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589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break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가장 인접한 </a:t>
            </a:r>
            <a:r>
              <a:rPr lang="ko-KR" altLang="en-US" sz="1200" dirty="0" err="1" smtClean="0">
                <a:solidFill>
                  <a:schemeClr val="accent6"/>
                </a:solidFill>
              </a:rPr>
              <a:t>반복문을</a:t>
            </a:r>
            <a:r>
              <a:rPr lang="ko-KR" altLang="en-US" sz="1200" dirty="0" smtClean="0">
                <a:solidFill>
                  <a:schemeClr val="accent6"/>
                </a:solidFill>
              </a:rPr>
              <a:t> 종료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 lvl="1"/>
            <a:r>
              <a:rPr lang="ko-KR" altLang="en-US" dirty="0" err="1" smtClean="0"/>
              <a:t>반복문</a:t>
            </a:r>
            <a:r>
              <a:rPr lang="en-US" altLang="ko-KR" dirty="0" smtClean="0"/>
              <a:t>loop {</a:t>
            </a:r>
            <a:br>
              <a:rPr lang="en-US" altLang="ko-KR" dirty="0" smtClean="0"/>
            </a:br>
            <a:r>
              <a:rPr lang="en-US" altLang="ko-KR" dirty="0" smtClean="0"/>
              <a:t>   break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0">
              <a:buClr>
                <a:srgbClr val="D6ECFF"/>
              </a:buClr>
            </a:pPr>
            <a:r>
              <a:rPr lang="en-US" altLang="ko-KR" dirty="0" smtClean="0"/>
              <a:t> continue </a:t>
            </a:r>
            <a:r>
              <a:rPr lang="en-US" altLang="ko-KR" sz="1200" dirty="0">
                <a:solidFill>
                  <a:srgbClr val="1AB39F"/>
                </a:solidFill>
              </a:rPr>
              <a:t>(</a:t>
            </a:r>
            <a:r>
              <a:rPr lang="ko-KR" altLang="en-US" sz="1200" dirty="0">
                <a:solidFill>
                  <a:srgbClr val="1AB39F"/>
                </a:solidFill>
              </a:rPr>
              <a:t>가장 인접한 </a:t>
            </a:r>
            <a:r>
              <a:rPr lang="ko-KR" altLang="en-US" sz="1200" dirty="0" err="1" smtClean="0">
                <a:solidFill>
                  <a:srgbClr val="1AB39F"/>
                </a:solidFill>
              </a:rPr>
              <a:t>반복문의</a:t>
            </a:r>
            <a:r>
              <a:rPr lang="en-US" altLang="ko-KR" sz="1200" dirty="0" smtClean="0">
                <a:solidFill>
                  <a:srgbClr val="1AB39F"/>
                </a:solidFill>
              </a:rPr>
              <a:t> </a:t>
            </a:r>
            <a:r>
              <a:rPr lang="ko-KR" altLang="en-US" sz="1200" dirty="0" smtClean="0">
                <a:solidFill>
                  <a:srgbClr val="1AB39F"/>
                </a:solidFill>
              </a:rPr>
              <a:t>다음 반복을 바로 수행</a:t>
            </a:r>
            <a:r>
              <a:rPr lang="en-US" altLang="ko-KR" sz="1200" dirty="0" smtClean="0">
                <a:solidFill>
                  <a:srgbClr val="1AB39F"/>
                </a:solidFill>
              </a:rPr>
              <a:t>)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반복문</a:t>
            </a:r>
            <a:r>
              <a:rPr lang="en-US" altLang="ko-KR" dirty="0" smtClean="0"/>
              <a:t>loop {</a:t>
            </a:r>
            <a:br>
              <a:rPr lang="en-US" altLang="ko-KR" dirty="0" smtClean="0"/>
            </a:br>
            <a:r>
              <a:rPr lang="en-US" altLang="ko-KR" dirty="0" smtClean="0"/>
              <a:t>	continue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endParaRPr lang="en-US" altLang="ko-KR" sz="1200" dirty="0">
              <a:solidFill>
                <a:schemeClr val="accent6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3371850"/>
            <a:ext cx="87439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6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변 수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변수 초기화 및 쓰기 읽기  </a:t>
            </a:r>
            <a:endParaRPr lang="ko-KR" altLang="en-US" sz="2400" dirty="0"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15616" y="1988840"/>
            <a:ext cx="3755440" cy="616134"/>
            <a:chOff x="1547664" y="2492896"/>
            <a:chExt cx="3755440" cy="616134"/>
          </a:xfrm>
        </p:grpSpPr>
        <p:sp>
          <p:nvSpPr>
            <p:cNvPr id="28" name="TextBox 27"/>
            <p:cNvSpPr txBox="1"/>
            <p:nvPr/>
          </p:nvSpPr>
          <p:spPr>
            <a:xfrm>
              <a:off x="1547664" y="2708920"/>
              <a:ext cx="15456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 = 123;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16855" y="2708920"/>
              <a:ext cx="19862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var a: Int = 123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30" name="직선 화살표 연결선 29"/>
            <p:cNvCxnSpPr>
              <a:stCxn id="28" idx="3"/>
              <a:endCxn id="29" idx="1"/>
            </p:cNvCxnSpPr>
            <p:nvPr/>
          </p:nvCxnSpPr>
          <p:spPr>
            <a:xfrm>
              <a:off x="3093280" y="2908975"/>
              <a:ext cx="223575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83569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09574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115616" y="3028890"/>
            <a:ext cx="2540141" cy="616134"/>
            <a:chOff x="1547664" y="2492896"/>
            <a:chExt cx="2540141" cy="616134"/>
          </a:xfrm>
        </p:grpSpPr>
        <p:sp>
          <p:nvSpPr>
            <p:cNvPr id="34" name="TextBox 33"/>
            <p:cNvSpPr txBox="1"/>
            <p:nvPr/>
          </p:nvSpPr>
          <p:spPr>
            <a:xfrm>
              <a:off x="1547664" y="2708920"/>
              <a:ext cx="1156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a = 100;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87824" y="2708920"/>
              <a:ext cx="10999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a = 123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36" name="직선 화살표 연결선 35"/>
            <p:cNvCxnSpPr>
              <a:stCxn id="34" idx="3"/>
              <a:endCxn id="35" idx="1"/>
            </p:cNvCxnSpPr>
            <p:nvPr/>
          </p:nvCxnSpPr>
          <p:spPr>
            <a:xfrm>
              <a:off x="2703750" y="2908975"/>
              <a:ext cx="284074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755938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220503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644008" y="1942964"/>
            <a:ext cx="4326491" cy="923910"/>
            <a:chOff x="1547664" y="2492896"/>
            <a:chExt cx="4326491" cy="923910"/>
          </a:xfrm>
        </p:grpSpPr>
        <p:sp>
          <p:nvSpPr>
            <p:cNvPr id="40" name="TextBox 39"/>
            <p:cNvSpPr txBox="1"/>
            <p:nvPr/>
          </p:nvSpPr>
          <p:spPr>
            <a:xfrm>
              <a:off x="1547664" y="2708920"/>
              <a:ext cx="15456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 = 100;</a:t>
              </a:r>
            </a:p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b = a;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87906" y="2708920"/>
              <a:ext cx="19862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var a: Int = 123</a:t>
              </a:r>
            </a:p>
            <a:p>
              <a:r>
                <a:rPr lang="en-US" altLang="ko-KR" sz="2000" dirty="0" smtClean="0">
                  <a:latin typeface="+mn-ea"/>
                </a:rPr>
                <a:t>var b: Int = a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42" name="직선 화살표 연결선 41"/>
            <p:cNvCxnSpPr>
              <a:stCxn id="40" idx="3"/>
              <a:endCxn id="41" idx="1"/>
            </p:cNvCxnSpPr>
            <p:nvPr/>
          </p:nvCxnSpPr>
          <p:spPr>
            <a:xfrm>
              <a:off x="3093280" y="3062863"/>
              <a:ext cx="794626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755938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20585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993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Labeled Statements (Swift only) </a:t>
            </a:r>
            <a:r>
              <a:rPr lang="en-US" altLang="ko-KR" sz="1200" dirty="0" smtClean="0">
                <a:solidFill>
                  <a:srgbClr val="1AB39F"/>
                </a:solidFill>
              </a:rPr>
              <a:t>(for, switch loop</a:t>
            </a:r>
            <a:r>
              <a:rPr lang="ko-KR" altLang="en-US" sz="1200" dirty="0" smtClean="0">
                <a:solidFill>
                  <a:srgbClr val="1AB39F"/>
                </a:solidFill>
              </a:rPr>
              <a:t>에 이름을 지정</a:t>
            </a:r>
            <a:r>
              <a:rPr lang="en-US" altLang="ko-KR" sz="1200" dirty="0" smtClean="0">
                <a:solidFill>
                  <a:srgbClr val="1AB39F"/>
                </a:solidFill>
              </a:rPr>
              <a:t>)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 lvl="1"/>
            <a:r>
              <a:rPr lang="ko-KR" altLang="en-US" dirty="0" err="1" smtClean="0"/>
              <a:t>라벨명</a:t>
            </a:r>
            <a:r>
              <a:rPr lang="en-US" altLang="ko-KR" dirty="0" smtClean="0"/>
              <a:t>: 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in range {</a:t>
            </a:r>
            <a:br>
              <a:rPr lang="en-US" altLang="ko-KR" dirty="0" smtClean="0"/>
            </a:br>
            <a:r>
              <a:rPr lang="en-US" altLang="ko-KR" dirty="0" smtClean="0"/>
              <a:t>	// …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1"/>
            <a:r>
              <a:rPr lang="ko-KR" altLang="en-US" dirty="0" smtClean="0"/>
              <a:t>사용 예</a:t>
            </a:r>
            <a:r>
              <a:rPr lang="en-US" altLang="ko-KR" dirty="0" smtClean="0"/>
              <a:t>) break </a:t>
            </a:r>
            <a:r>
              <a:rPr lang="ko-KR" altLang="en-US" dirty="0" err="1" smtClean="0"/>
              <a:t>라벨명</a:t>
            </a:r>
            <a:r>
              <a:rPr lang="en-US" altLang="ko-KR" dirty="0" smtClean="0"/>
              <a:t>, continue </a:t>
            </a:r>
            <a:r>
              <a:rPr lang="ko-KR" altLang="en-US" dirty="0" err="1" smtClean="0"/>
              <a:t>라벨명</a:t>
            </a:r>
            <a:r>
              <a:rPr lang="ko-KR" altLang="en-US" dirty="0" smtClean="0"/>
              <a:t> </a:t>
            </a:r>
            <a:r>
              <a:rPr lang="en-US" altLang="ko-KR" sz="1200" dirty="0" smtClean="0">
                <a:solidFill>
                  <a:srgbClr val="1AB39F"/>
                </a:solidFill>
                <a:latin typeface="맑은 고딕" panose="020B0503020000020004" pitchFamily="50" charset="-127"/>
              </a:rPr>
              <a:t>(break, continue </a:t>
            </a:r>
            <a:r>
              <a:rPr lang="ko-KR" altLang="en-US" sz="1200" dirty="0" smtClean="0">
                <a:solidFill>
                  <a:srgbClr val="1AB39F"/>
                </a:solidFill>
                <a:latin typeface="맑은 고딕" panose="020B0503020000020004" pitchFamily="50" charset="-127"/>
              </a:rPr>
              <a:t>할 </a:t>
            </a:r>
            <a:r>
              <a:rPr lang="en-US" altLang="ko-KR" sz="1200" dirty="0" smtClean="0">
                <a:solidFill>
                  <a:srgbClr val="1AB39F"/>
                </a:solidFill>
                <a:latin typeface="맑은 고딕" panose="020B0503020000020004" pitchFamily="50" charset="-127"/>
              </a:rPr>
              <a:t>loop</a:t>
            </a:r>
            <a:r>
              <a:rPr lang="ko-KR" altLang="en-US" sz="1200" dirty="0" smtClean="0">
                <a:solidFill>
                  <a:srgbClr val="1AB39F"/>
                </a:solidFill>
                <a:latin typeface="맑은 고딕" panose="020B0503020000020004" pitchFamily="50" charset="-127"/>
              </a:rPr>
              <a:t>를 지정</a:t>
            </a:r>
            <a:r>
              <a:rPr lang="en-US" altLang="ko-KR" sz="1200" dirty="0" smtClean="0">
                <a:solidFill>
                  <a:srgbClr val="1AB39F"/>
                </a:solidFill>
                <a:latin typeface="맑은 고딕" panose="020B0503020000020004" pitchFamily="50" charset="-127"/>
              </a:rPr>
              <a:t>)</a:t>
            </a:r>
          </a:p>
          <a:p>
            <a:pPr lvl="1"/>
            <a:r>
              <a:rPr lang="en-US" altLang="ko-KR" dirty="0" smtClean="0"/>
              <a:t>Loop</a:t>
            </a:r>
            <a:r>
              <a:rPr lang="ko-KR" altLang="en-US" dirty="0" smtClean="0"/>
              <a:t>에 이름을 지정 </a:t>
            </a:r>
            <a:r>
              <a:rPr lang="en-US" altLang="ko-KR" dirty="0" smtClean="0">
                <a:sym typeface="Wingdings" panose="05000000000000000000" pitchFamily="2" charset="2"/>
              </a:rPr>
              <a:t> break or continue {</a:t>
            </a:r>
            <a:r>
              <a:rPr lang="ko-KR" altLang="en-US" dirty="0" err="1" smtClean="0">
                <a:sym typeface="Wingdings" panose="05000000000000000000" pitchFamily="2" charset="2"/>
              </a:rPr>
              <a:t>라벨명</a:t>
            </a:r>
            <a:r>
              <a:rPr lang="en-US" altLang="ko-KR" dirty="0" smtClean="0">
                <a:sym typeface="Wingdings" panose="05000000000000000000" pitchFamily="2" charset="2"/>
              </a:rPr>
              <a:t>} </a:t>
            </a:r>
            <a:r>
              <a:rPr lang="ko-KR" altLang="en-US" dirty="0" smtClean="0">
                <a:sym typeface="Wingdings" panose="05000000000000000000" pitchFamily="2" charset="2"/>
              </a:rPr>
              <a:t>으로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break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continue</a:t>
            </a:r>
            <a:r>
              <a:rPr lang="ko-KR" altLang="en-US" dirty="0" smtClean="0">
                <a:sym typeface="Wingdings" panose="05000000000000000000" pitchFamily="2" charset="2"/>
              </a:rPr>
              <a:t>할 </a:t>
            </a:r>
            <a:r>
              <a:rPr lang="en-US" altLang="ko-KR" dirty="0" smtClean="0">
                <a:sym typeface="Wingdings" panose="05000000000000000000" pitchFamily="2" charset="2"/>
              </a:rPr>
              <a:t>loop</a:t>
            </a:r>
            <a:r>
              <a:rPr lang="ko-KR" altLang="en-US" dirty="0" smtClean="0">
                <a:sym typeface="Wingdings" panose="05000000000000000000" pitchFamily="2" charset="2"/>
              </a:rPr>
              <a:t>를 지정할 수 있음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3933056"/>
            <a:ext cx="87439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963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423" y="2937138"/>
            <a:ext cx="8174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8</a:t>
            </a:r>
            <a:r>
              <a:rPr lang="ko-KR" altLang="en-US" sz="4000" dirty="0" smtClean="0">
                <a:latin typeface="+mn-ea"/>
              </a:rPr>
              <a:t>장 데이터 타입 고급</a:t>
            </a:r>
            <a:r>
              <a:rPr lang="en-US" altLang="ko-KR" sz="4000" dirty="0" smtClean="0">
                <a:latin typeface="+mn-ea"/>
              </a:rPr>
              <a:t>(</a:t>
            </a:r>
            <a:r>
              <a:rPr lang="ko-KR" altLang="en-US" sz="4000" dirty="0" smtClean="0">
                <a:latin typeface="+mn-ea"/>
              </a:rPr>
              <a:t>자료형 고급</a:t>
            </a:r>
            <a:r>
              <a:rPr lang="en-US" altLang="ko-KR" sz="4000" dirty="0" smtClean="0">
                <a:latin typeface="+mn-ea"/>
              </a:rPr>
              <a:t>)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10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/>
              <a:t>데이터타입 </a:t>
            </a:r>
            <a:r>
              <a:rPr lang="ko-KR" altLang="en-US" dirty="0" smtClean="0"/>
              <a:t>안심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71600" y="980728"/>
            <a:ext cx="764260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Swift</a:t>
            </a:r>
            <a:r>
              <a:rPr lang="ko-KR" altLang="en-US" dirty="0" smtClean="0"/>
              <a:t>는 안정성을 강조한 언어 </a:t>
            </a:r>
            <a:r>
              <a:rPr lang="en-US" altLang="ko-KR" dirty="0" smtClean="0"/>
              <a:t>(Type-safe)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타입에 민감하며 엄격함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사로 다른 타입끼리 </a:t>
            </a:r>
            <a:r>
              <a:rPr lang="en-US" altLang="ko-KR" dirty="0" smtClean="0"/>
              <a:t>type-casting</a:t>
            </a:r>
            <a:r>
              <a:rPr lang="ko-KR" altLang="en-US" dirty="0"/>
              <a:t>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하지만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Swift</a:t>
            </a:r>
            <a:r>
              <a:rPr lang="ko-KR" altLang="en-US" dirty="0" smtClean="0"/>
              <a:t>에서 타입캐스팅 동작은 새로운 인스턴스를 생성하여 할당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88224" y="2190056"/>
            <a:ext cx="24336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* </a:t>
            </a:r>
            <a:r>
              <a:rPr lang="ko-KR" altLang="en-US" sz="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자세한 내용은 타입캐스팅 </a:t>
            </a:r>
            <a:r>
              <a:rPr lang="en-US" altLang="ko-KR" sz="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chapter</a:t>
            </a:r>
            <a:r>
              <a:rPr lang="ko-KR" altLang="en-US" sz="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에서 확인</a:t>
            </a:r>
            <a:endParaRPr lang="ko-KR" altLang="en-US" sz="9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2926685"/>
            <a:ext cx="78422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데이터 타입 안심이란</a:t>
            </a:r>
            <a:r>
              <a:rPr lang="en-US" altLang="ko-KR" dirty="0" smtClean="0"/>
              <a:t>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Int </a:t>
            </a:r>
            <a:r>
              <a:rPr lang="ko-KR" altLang="en-US" dirty="0" smtClean="0"/>
              <a:t>타입 변수에 할당 하려는 값이 </a:t>
            </a:r>
            <a:r>
              <a:rPr lang="en-US" altLang="ko-KR" dirty="0" smtClean="0"/>
              <a:t>Character </a:t>
            </a:r>
            <a:r>
              <a:rPr lang="ko-KR" altLang="en-US" dirty="0" smtClean="0"/>
              <a:t>타입이면</a:t>
            </a:r>
            <a:r>
              <a:rPr lang="en-US" altLang="ko-KR" dirty="0"/>
              <a:t> </a:t>
            </a:r>
            <a:r>
              <a:rPr lang="ko-KR" alt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컴파일 오류</a:t>
            </a:r>
            <a:endParaRPr lang="en-US" altLang="ko-KR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컴파일 시점에서 </a:t>
            </a:r>
            <a:r>
              <a:rPr lang="ko-KR" altLang="en-US" b="1" u="sng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타입확인</a:t>
            </a:r>
            <a:r>
              <a:rPr lang="ko-KR" altLang="en-US" dirty="0" smtClean="0"/>
              <a:t> 후 에 </a:t>
            </a:r>
            <a:r>
              <a:rPr lang="ko-KR" altLang="en-US" b="1" u="sng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타입추론</a:t>
            </a:r>
            <a:r>
              <a:rPr lang="ko-KR" altLang="en-US" dirty="0" smtClean="0"/>
              <a:t>을 함</a:t>
            </a:r>
            <a:endParaRPr lang="en-US" altLang="ko-KR" b="1" u="sng" dirty="0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또한 컴파일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변수나 상수에 할당하는 값을 파악하여 타입을 결정</a:t>
            </a:r>
            <a:endParaRPr lang="en-US" altLang="ko-KR" b="1" u="sng" dirty="0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869160"/>
            <a:ext cx="7201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var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name = "Jason" </a:t>
            </a:r>
            <a:r>
              <a:rPr lang="en-US" altLang="ko-KR" sz="1400" dirty="0">
                <a:latin typeface="+mn-ea"/>
              </a:rPr>
              <a:t>	// </a:t>
            </a:r>
            <a:r>
              <a:rPr lang="ko-KR" altLang="en-US" sz="1400" dirty="0">
                <a:latin typeface="+mn-ea"/>
              </a:rPr>
              <a:t>타입추론의 과정으로 </a:t>
            </a:r>
            <a:r>
              <a:rPr lang="en-US" altLang="ko-KR" sz="1400" dirty="0">
                <a:latin typeface="+mn-ea"/>
              </a:rPr>
              <a:t>name</a:t>
            </a:r>
            <a:r>
              <a:rPr lang="ko-KR" altLang="en-US" sz="1400" dirty="0">
                <a:latin typeface="+mn-ea"/>
              </a:rPr>
              <a:t>은</a:t>
            </a:r>
            <a:r>
              <a:rPr lang="en-US" altLang="ko-KR" sz="1400" dirty="0">
                <a:latin typeface="+mn-ea"/>
              </a:rPr>
              <a:t> String</a:t>
            </a:r>
            <a:r>
              <a:rPr lang="ko-KR" altLang="en-US" sz="1400" dirty="0">
                <a:latin typeface="+mn-ea"/>
              </a:rPr>
              <a:t>타입으로 </a:t>
            </a:r>
            <a:r>
              <a:rPr lang="ko-KR" altLang="en-US" sz="1400" dirty="0" smtClean="0">
                <a:latin typeface="+mn-ea"/>
              </a:rPr>
              <a:t>자동 선언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name = 100	// </a:t>
            </a:r>
            <a:r>
              <a:rPr lang="ko-KR" altLang="en-US" sz="1400" dirty="0" smtClean="0">
                <a:latin typeface="+mn-ea"/>
              </a:rPr>
              <a:t>앞서 타입추론을 통해 </a:t>
            </a:r>
            <a:r>
              <a:rPr lang="en-US" altLang="ko-KR" sz="1400" dirty="0" smtClean="0">
                <a:latin typeface="+mn-ea"/>
              </a:rPr>
              <a:t>String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타입인데</a:t>
            </a:r>
            <a:r>
              <a:rPr lang="en-US" altLang="ko-KR" sz="1400" dirty="0" smtClean="0">
                <a:latin typeface="+mn-ea"/>
              </a:rPr>
              <a:t>, Int </a:t>
            </a:r>
            <a:r>
              <a:rPr lang="ko-KR" altLang="en-US" sz="1400" dirty="0" smtClean="0">
                <a:latin typeface="+mn-ea"/>
              </a:rPr>
              <a:t>값을 넣으므로 </a:t>
            </a:r>
            <a:r>
              <a:rPr lang="en-US" altLang="ko-KR" sz="1400" dirty="0" smtClean="0">
                <a:latin typeface="+mn-ea"/>
              </a:rPr>
              <a:t>Error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62508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/>
              <a:t>타입 별칭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71600" y="980728"/>
            <a:ext cx="79235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Swift </a:t>
            </a:r>
            <a:r>
              <a:rPr lang="ko-KR" altLang="en-US" dirty="0" smtClean="0">
                <a:latin typeface="+mn-ea"/>
              </a:rPr>
              <a:t>또한 사용자가 임의로 데이터타입을 만들어 별도의 별칭 부여가능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2550383"/>
            <a:ext cx="289278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typealias </a:t>
            </a:r>
            <a:r>
              <a:rPr lang="en-US" altLang="ko-KR" sz="1400" dirty="0" err="1" smtClean="0">
                <a:latin typeface="+mn-ea"/>
              </a:rPr>
              <a:t>MyInt</a:t>
            </a:r>
            <a:r>
              <a:rPr lang="en-US" altLang="ko-KR" sz="1400" dirty="0" smtClean="0">
                <a:latin typeface="+mn-ea"/>
              </a:rPr>
              <a:t> = Int</a:t>
            </a:r>
          </a:p>
          <a:p>
            <a:r>
              <a:rPr lang="en-US" altLang="ko-KR" sz="1400" dirty="0" smtClean="0">
                <a:latin typeface="+mn-ea"/>
              </a:rPr>
              <a:t>typealias </a:t>
            </a:r>
            <a:r>
              <a:rPr lang="en-US" altLang="ko-KR" sz="1400" dirty="0" err="1" smtClean="0">
                <a:latin typeface="+mn-ea"/>
              </a:rPr>
              <a:t>YourInt</a:t>
            </a:r>
            <a:r>
              <a:rPr lang="en-US" altLang="ko-KR" sz="1400" dirty="0" smtClean="0">
                <a:latin typeface="+mn-ea"/>
              </a:rPr>
              <a:t> = Int</a:t>
            </a:r>
          </a:p>
          <a:p>
            <a:r>
              <a:rPr lang="en-US" altLang="ko-KR" sz="1400" dirty="0" smtClean="0">
                <a:latin typeface="+mn-ea"/>
              </a:rPr>
              <a:t>typealias </a:t>
            </a:r>
            <a:r>
              <a:rPr lang="en-US" altLang="ko-KR" sz="1400" dirty="0" err="1" smtClean="0">
                <a:latin typeface="+mn-ea"/>
              </a:rPr>
              <a:t>MyDouble</a:t>
            </a:r>
            <a:r>
              <a:rPr lang="en-US" altLang="ko-KR" sz="1400" dirty="0" smtClean="0">
                <a:latin typeface="+mn-ea"/>
              </a:rPr>
              <a:t> = Double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let age: </a:t>
            </a:r>
            <a:r>
              <a:rPr lang="en-US" altLang="ko-KR" sz="1400" dirty="0" err="1" smtClean="0">
                <a:latin typeface="+mn-ea"/>
              </a:rPr>
              <a:t>MyInt</a:t>
            </a:r>
            <a:r>
              <a:rPr lang="en-US" altLang="ko-KR" sz="1400" dirty="0" smtClean="0">
                <a:latin typeface="+mn-ea"/>
              </a:rPr>
              <a:t> = 100</a:t>
            </a:r>
          </a:p>
          <a:p>
            <a:r>
              <a:rPr lang="en-US" altLang="ko-KR" sz="1400" dirty="0" smtClean="0">
                <a:latin typeface="+mn-ea"/>
              </a:rPr>
              <a:t>var year: </a:t>
            </a:r>
            <a:r>
              <a:rPr lang="en-US" altLang="ko-KR" sz="1400" dirty="0" err="1" smtClean="0">
                <a:latin typeface="+mn-ea"/>
              </a:rPr>
              <a:t>YourInt</a:t>
            </a:r>
            <a:r>
              <a:rPr lang="en-US" altLang="ko-KR" sz="1400" dirty="0" smtClean="0">
                <a:latin typeface="+mn-ea"/>
              </a:rPr>
              <a:t> = 2080</a:t>
            </a:r>
          </a:p>
          <a:p>
            <a:r>
              <a:rPr lang="en-US" altLang="ko-KR" sz="1400" dirty="0" smtClean="0">
                <a:latin typeface="+mn-ea"/>
              </a:rPr>
              <a:t>year = age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let month: Int = 7</a:t>
            </a:r>
          </a:p>
          <a:p>
            <a:r>
              <a:rPr lang="en-US" altLang="ko-KR" sz="1400" dirty="0" smtClean="0">
                <a:latin typeface="+mn-ea"/>
              </a:rPr>
              <a:t>let percentage: </a:t>
            </a:r>
            <a:r>
              <a:rPr lang="en-US" altLang="ko-KR" sz="1400" dirty="0" err="1" smtClean="0">
                <a:latin typeface="+mn-ea"/>
              </a:rPr>
              <a:t>MyDouble</a:t>
            </a:r>
            <a:r>
              <a:rPr lang="en-US" altLang="ko-KR" sz="1400" dirty="0" smtClean="0">
                <a:latin typeface="+mn-ea"/>
              </a:rPr>
              <a:t> = 99.9</a:t>
            </a:r>
            <a:endParaRPr lang="ko-KR" altLang="en-US" sz="14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9712" y="1671191"/>
            <a:ext cx="5280613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typealias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사용자타입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=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데이터타입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32636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튜플 </a:t>
            </a:r>
            <a:r>
              <a:rPr lang="en-US" altLang="ko-KR" dirty="0" smtClean="0"/>
              <a:t>(tuple</a:t>
            </a:r>
            <a:r>
              <a:rPr lang="en-US" altLang="ko-KR" dirty="0"/>
              <a:t>)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71600" y="980728"/>
            <a:ext cx="5838458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타입의</a:t>
            </a:r>
            <a:r>
              <a:rPr lang="en-US" altLang="ko-KR" dirty="0" smtClean="0">
                <a:latin typeface="+mn-ea"/>
              </a:rPr>
              <a:t>  </a:t>
            </a:r>
            <a:r>
              <a:rPr lang="ko-KR" altLang="en-US" dirty="0" smtClean="0">
                <a:latin typeface="+mn-ea"/>
              </a:rPr>
              <a:t>이름이  따로 지정되어 있지 않음</a:t>
            </a: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개발자의 의도로 만드는 타입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지정된 데이터 묶음</a:t>
            </a:r>
            <a:endParaRPr lang="en-US" altLang="ko-KR" b="1" u="sng" dirty="0" smtClean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C</a:t>
            </a:r>
            <a:r>
              <a:rPr lang="ko-KR" altLang="en-US" dirty="0">
                <a:latin typeface="+mn-ea"/>
              </a:rPr>
              <a:t>언어의 구조체 형태와 </a:t>
            </a:r>
            <a:r>
              <a:rPr lang="ko-KR" altLang="en-US" dirty="0" smtClean="0">
                <a:latin typeface="+mn-ea"/>
              </a:rPr>
              <a:t>유사 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6099" y="2748404"/>
            <a:ext cx="833035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var person: (String, Int, Double) = </a:t>
            </a:r>
            <a:r>
              <a:rPr lang="en-US" altLang="ko-KR" sz="1400" dirty="0" smtClean="0">
                <a:latin typeface="+mn-ea"/>
              </a:rPr>
              <a:t>("Jason", </a:t>
            </a:r>
            <a:r>
              <a:rPr lang="en-US" altLang="ko-KR" sz="1400" dirty="0">
                <a:latin typeface="+mn-ea"/>
              </a:rPr>
              <a:t>85, 182.1)</a:t>
            </a:r>
          </a:p>
          <a:p>
            <a:r>
              <a:rPr lang="en-US" altLang="ko-KR" sz="1400" dirty="0">
                <a:latin typeface="+mn-ea"/>
              </a:rPr>
              <a:t>print</a:t>
            </a:r>
            <a:r>
              <a:rPr lang="en-US" altLang="ko-KR" sz="1400" dirty="0" smtClean="0">
                <a:latin typeface="+mn-ea"/>
              </a:rPr>
              <a:t>("name</a:t>
            </a:r>
            <a:r>
              <a:rPr lang="en-US" altLang="ko-KR" sz="1400" dirty="0">
                <a:latin typeface="+mn-ea"/>
              </a:rPr>
              <a:t>: \(person.0), age: \(person.1), tall: \(person.2</a:t>
            </a:r>
            <a:r>
              <a:rPr lang="en-US" altLang="ko-KR" sz="1400" dirty="0" smtClean="0">
                <a:latin typeface="+mn-ea"/>
              </a:rPr>
              <a:t>)") </a:t>
            </a:r>
            <a:r>
              <a:rPr lang="en-US" altLang="ko-KR" sz="1400" dirty="0">
                <a:latin typeface="+mn-ea"/>
              </a:rPr>
              <a:t>// </a:t>
            </a:r>
            <a:r>
              <a:rPr lang="ko-KR" altLang="en-US" sz="1400" dirty="0">
                <a:latin typeface="+mn-ea"/>
              </a:rPr>
              <a:t>인덱스를 통해 값을 가져올 수 있음</a:t>
            </a:r>
          </a:p>
          <a:p>
            <a:endParaRPr lang="ko-KR" altLang="en-US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person.1 = 71</a:t>
            </a:r>
          </a:p>
          <a:p>
            <a:r>
              <a:rPr lang="en-US" altLang="ko-KR" sz="1400" dirty="0">
                <a:latin typeface="+mn-ea"/>
              </a:rPr>
              <a:t>person.2 = 185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print</a:t>
            </a:r>
            <a:r>
              <a:rPr lang="en-US" altLang="ko-KR" sz="1400" dirty="0" smtClean="0">
                <a:latin typeface="+mn-ea"/>
              </a:rPr>
              <a:t>("name</a:t>
            </a:r>
            <a:r>
              <a:rPr lang="en-US" altLang="ko-KR" sz="1400" dirty="0">
                <a:latin typeface="+mn-ea"/>
              </a:rPr>
              <a:t>: \(person.0), age: \(person.1), tall: \(person.2</a:t>
            </a:r>
            <a:r>
              <a:rPr lang="en-US" altLang="ko-KR" sz="1400" dirty="0" smtClean="0">
                <a:latin typeface="+mn-ea"/>
              </a:rPr>
              <a:t>)")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04414" y="1974032"/>
            <a:ext cx="13933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* </a:t>
            </a:r>
            <a:r>
              <a:rPr lang="ko-KR" altLang="en-US" sz="9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파이썬의</a:t>
            </a:r>
            <a:r>
              <a:rPr lang="ko-KR" altLang="en-US" sz="9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 튜플과 유사</a:t>
            </a:r>
            <a:endParaRPr lang="ko-KR" altLang="en-US" sz="9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2404626"/>
            <a:ext cx="436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>
                <a:latin typeface="+mn-ea"/>
              </a:rPr>
              <a:t>Index</a:t>
            </a:r>
            <a:r>
              <a:rPr lang="ko-KR" altLang="en-US" dirty="0" smtClean="0">
                <a:latin typeface="+mn-ea"/>
              </a:rPr>
              <a:t>를 이용하여 튜플에 접근한 예제</a:t>
            </a:r>
            <a:endParaRPr lang="ko-KR" altLang="en-US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6099" y="4852898"/>
            <a:ext cx="646350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var person: (name: String, weight: Int, height: Double) = </a:t>
            </a:r>
            <a:r>
              <a:rPr lang="en-US" altLang="ko-KR" sz="1400" dirty="0" smtClean="0">
                <a:latin typeface="+mn-ea"/>
              </a:rPr>
              <a:t>("Jason", </a:t>
            </a:r>
            <a:r>
              <a:rPr lang="en-US" altLang="ko-KR" sz="1400" dirty="0">
                <a:latin typeface="+mn-ea"/>
              </a:rPr>
              <a:t>85, 182.1)</a:t>
            </a:r>
          </a:p>
          <a:p>
            <a:r>
              <a:rPr lang="en-US" altLang="ko-KR" sz="1400" dirty="0">
                <a:latin typeface="+mn-ea"/>
              </a:rPr>
              <a:t>print</a:t>
            </a:r>
            <a:r>
              <a:rPr lang="en-US" altLang="ko-KR" sz="1400" dirty="0" smtClean="0">
                <a:latin typeface="+mn-ea"/>
              </a:rPr>
              <a:t>("</a:t>
            </a:r>
            <a:r>
              <a:rPr lang="ko-KR" altLang="en-US" sz="1400" dirty="0" smtClean="0">
                <a:latin typeface="+mn-ea"/>
              </a:rPr>
              <a:t>이름</a:t>
            </a:r>
            <a:r>
              <a:rPr lang="en-US" altLang="ko-KR" sz="1400" dirty="0">
                <a:latin typeface="+mn-ea"/>
              </a:rPr>
              <a:t>: \(person.name), </a:t>
            </a:r>
            <a:r>
              <a:rPr lang="ko-KR" altLang="en-US" sz="1400" dirty="0">
                <a:latin typeface="+mn-ea"/>
              </a:rPr>
              <a:t>나이</a:t>
            </a:r>
            <a:r>
              <a:rPr lang="en-US" altLang="ko-KR" sz="1400" dirty="0">
                <a:latin typeface="+mn-ea"/>
              </a:rPr>
              <a:t>: \(</a:t>
            </a:r>
            <a:r>
              <a:rPr lang="en-US" altLang="ko-KR" sz="1400" dirty="0" err="1">
                <a:latin typeface="+mn-ea"/>
              </a:rPr>
              <a:t>person.weight</a:t>
            </a:r>
            <a:r>
              <a:rPr lang="en-US" altLang="ko-KR" sz="1400" dirty="0">
                <a:latin typeface="+mn-ea"/>
              </a:rPr>
              <a:t>), </a:t>
            </a:r>
            <a:r>
              <a:rPr lang="ko-KR" altLang="en-US" sz="1400" dirty="0">
                <a:latin typeface="+mn-ea"/>
              </a:rPr>
              <a:t>신장</a:t>
            </a:r>
            <a:r>
              <a:rPr lang="en-US" altLang="ko-KR" sz="1400" dirty="0">
                <a:latin typeface="+mn-ea"/>
              </a:rPr>
              <a:t>: \(</a:t>
            </a:r>
            <a:r>
              <a:rPr lang="en-US" altLang="ko-KR" sz="1400" dirty="0" err="1">
                <a:latin typeface="+mn-ea"/>
              </a:rPr>
              <a:t>person.height</a:t>
            </a:r>
            <a:r>
              <a:rPr lang="en-US" altLang="ko-KR" sz="1400" dirty="0" smtClean="0">
                <a:latin typeface="+mn-ea"/>
              </a:rPr>
              <a:t>)")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err="1">
                <a:latin typeface="+mn-ea"/>
              </a:rPr>
              <a:t>person.weight</a:t>
            </a:r>
            <a:r>
              <a:rPr lang="en-US" altLang="ko-KR" sz="1400" dirty="0">
                <a:latin typeface="+mn-ea"/>
              </a:rPr>
              <a:t> = 71</a:t>
            </a:r>
          </a:p>
          <a:p>
            <a:r>
              <a:rPr lang="en-US" altLang="ko-KR" sz="1400" dirty="0" err="1">
                <a:latin typeface="+mn-ea"/>
              </a:rPr>
              <a:t>person.height</a:t>
            </a:r>
            <a:r>
              <a:rPr lang="en-US" altLang="ko-KR" sz="1400" dirty="0">
                <a:latin typeface="+mn-ea"/>
              </a:rPr>
              <a:t> = 185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print</a:t>
            </a:r>
            <a:r>
              <a:rPr lang="en-US" altLang="ko-KR" sz="1400" dirty="0" smtClean="0">
                <a:latin typeface="+mn-ea"/>
              </a:rPr>
              <a:t>("</a:t>
            </a:r>
            <a:r>
              <a:rPr lang="ko-KR" altLang="en-US" sz="1400" dirty="0" smtClean="0">
                <a:latin typeface="+mn-ea"/>
              </a:rPr>
              <a:t>이름</a:t>
            </a:r>
            <a:r>
              <a:rPr lang="en-US" altLang="ko-KR" sz="1400" dirty="0">
                <a:latin typeface="+mn-ea"/>
              </a:rPr>
              <a:t>: \(person.name), </a:t>
            </a:r>
            <a:r>
              <a:rPr lang="ko-KR" altLang="en-US" sz="1400" dirty="0">
                <a:latin typeface="+mn-ea"/>
              </a:rPr>
              <a:t>나이</a:t>
            </a:r>
            <a:r>
              <a:rPr lang="en-US" altLang="ko-KR" sz="1400" dirty="0">
                <a:latin typeface="+mn-ea"/>
              </a:rPr>
              <a:t>: \(</a:t>
            </a:r>
            <a:r>
              <a:rPr lang="en-US" altLang="ko-KR" sz="1400" dirty="0" err="1">
                <a:latin typeface="+mn-ea"/>
              </a:rPr>
              <a:t>person.weight</a:t>
            </a:r>
            <a:r>
              <a:rPr lang="en-US" altLang="ko-KR" sz="1400" dirty="0">
                <a:latin typeface="+mn-ea"/>
              </a:rPr>
              <a:t>), </a:t>
            </a:r>
            <a:r>
              <a:rPr lang="ko-KR" altLang="en-US" sz="1400" dirty="0">
                <a:latin typeface="+mn-ea"/>
              </a:rPr>
              <a:t>신장</a:t>
            </a:r>
            <a:r>
              <a:rPr lang="en-US" altLang="ko-KR" sz="1400" dirty="0">
                <a:latin typeface="+mn-ea"/>
              </a:rPr>
              <a:t>: \(</a:t>
            </a:r>
            <a:r>
              <a:rPr lang="en-US" altLang="ko-KR" sz="1400" dirty="0" err="1">
                <a:latin typeface="+mn-ea"/>
              </a:rPr>
              <a:t>person.height</a:t>
            </a:r>
            <a:r>
              <a:rPr lang="en-US" altLang="ko-KR" sz="1400" dirty="0" smtClean="0">
                <a:latin typeface="+mn-ea"/>
              </a:rPr>
              <a:t>)")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4509120"/>
            <a:ext cx="496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>
                <a:latin typeface="+mn-ea"/>
              </a:rPr>
              <a:t>Elementary</a:t>
            </a:r>
            <a:r>
              <a:rPr lang="ko-KR" altLang="en-US" dirty="0" smtClean="0">
                <a:latin typeface="+mn-ea"/>
              </a:rPr>
              <a:t>를 이용하여 튜플에 접근한 예제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68621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튜플 </a:t>
            </a:r>
            <a:r>
              <a:rPr lang="en-US" altLang="ko-KR" dirty="0" smtClean="0"/>
              <a:t>(tuple</a:t>
            </a:r>
            <a:r>
              <a:rPr lang="en-US" altLang="ko-KR" dirty="0"/>
              <a:t>)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756554"/>
            <a:ext cx="618804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typealias 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PersonTuple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 = (name: String, weight: Int, height: Double)</a:t>
            </a:r>
          </a:p>
          <a:p>
            <a:endParaRPr lang="en-US" altLang="ko-KR" sz="1400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let 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jdlee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PersonTuple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 = 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("</a:t>
            </a:r>
            <a:r>
              <a:rPr lang="en-US" altLang="ko-KR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jason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", 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85, 182.1)</a:t>
            </a:r>
          </a:p>
          <a:p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let 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eric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PersonTuple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 = 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("</a:t>
            </a:r>
            <a:r>
              <a:rPr lang="en-US" altLang="ko-KR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eric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", 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72, 185.6)</a:t>
            </a:r>
          </a:p>
          <a:p>
            <a:endParaRPr lang="en-US" altLang="ko-KR" sz="1400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print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("</a:t>
            </a:r>
            <a:r>
              <a:rPr lang="ko-KR" alt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이름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\(jdlee.name), </a:t>
            </a:r>
            <a:r>
              <a:rPr lang="ko-KR" alt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나이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\(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jdlee.weight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), </a:t>
            </a:r>
            <a:r>
              <a:rPr lang="ko-KR" alt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신장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\(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jdlee.height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)")</a:t>
            </a:r>
            <a:endParaRPr lang="en-US" altLang="ko-KR" sz="1400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print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("</a:t>
            </a:r>
            <a:r>
              <a:rPr lang="ko-KR" alt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이름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\(eric.name), </a:t>
            </a:r>
            <a:r>
              <a:rPr lang="ko-KR" alt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나이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\(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eric.weight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), </a:t>
            </a:r>
            <a:r>
              <a:rPr lang="ko-KR" alt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신장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\(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eric.height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)")</a:t>
            </a:r>
            <a:endParaRPr lang="en-US" altLang="ko-KR" sz="1400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412776"/>
            <a:ext cx="621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>
                <a:latin typeface="+mn-ea"/>
              </a:rPr>
              <a:t>Typealias</a:t>
            </a:r>
            <a:r>
              <a:rPr lang="ko-KR" altLang="en-US" dirty="0" smtClean="0">
                <a:latin typeface="+mn-ea"/>
              </a:rPr>
              <a:t>와</a:t>
            </a:r>
            <a:r>
              <a:rPr lang="en-US" altLang="ko-KR" dirty="0" smtClean="0">
                <a:latin typeface="+mn-ea"/>
              </a:rPr>
              <a:t> Elementary</a:t>
            </a:r>
            <a:r>
              <a:rPr lang="ko-KR" altLang="en-US" dirty="0" smtClean="0">
                <a:latin typeface="+mn-ea"/>
              </a:rPr>
              <a:t>를 이용하여 튜플에 접근한 예제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89935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468522"/>
            <a:ext cx="68708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같은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데이터타입이 일렬의 순서대로 저장하는 형태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let</a:t>
            </a:r>
            <a:r>
              <a:rPr lang="ko-KR" altLang="en-US" sz="1400" dirty="0" smtClean="0">
                <a:latin typeface="+mn-ea"/>
              </a:rPr>
              <a:t>으로 선언하면 변경이 가능하지 않음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var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선언은 변경이 가능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‘Array </a:t>
            </a:r>
            <a:r>
              <a:rPr lang="ko-KR" altLang="en-US" sz="1400" dirty="0" smtClean="0">
                <a:latin typeface="+mn-ea"/>
              </a:rPr>
              <a:t>데이터타입</a:t>
            </a:r>
            <a:r>
              <a:rPr lang="en-US" altLang="ko-KR" sz="1400" dirty="0" smtClean="0">
                <a:latin typeface="+mn-ea"/>
              </a:rPr>
              <a:t>’</a:t>
            </a:r>
            <a:r>
              <a:rPr lang="ko-KR" altLang="en-US" sz="1400" dirty="0" smtClean="0">
                <a:latin typeface="+mn-ea"/>
              </a:rPr>
              <a:t> 조합으로 사용하거나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대괄호로 묶어서 </a:t>
            </a:r>
            <a:r>
              <a:rPr lang="en-US" altLang="ko-KR" sz="1400" dirty="0" smtClean="0">
                <a:latin typeface="+mn-ea"/>
              </a:rPr>
              <a:t>array</a:t>
            </a:r>
            <a:r>
              <a:rPr lang="ko-KR" altLang="en-US" sz="1400" dirty="0" smtClean="0">
                <a:latin typeface="+mn-ea"/>
              </a:rPr>
              <a:t>타입임을 나타냄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latin typeface="+mn-ea"/>
              </a:rPr>
              <a:t>isEmpty</a:t>
            </a:r>
            <a:r>
              <a:rPr lang="en-US" altLang="ko-KR" sz="1400" dirty="0" smtClean="0">
                <a:latin typeface="+mn-ea"/>
              </a:rPr>
              <a:t>()</a:t>
            </a:r>
            <a:r>
              <a:rPr lang="ko-KR" altLang="en-US" sz="1400" dirty="0" smtClean="0">
                <a:latin typeface="+mn-ea"/>
              </a:rPr>
              <a:t>로 배열이 비어 있는지 확인하거나 </a:t>
            </a:r>
            <a:r>
              <a:rPr lang="en-US" altLang="ko-KR" sz="1400" dirty="0" smtClean="0">
                <a:latin typeface="+mn-ea"/>
              </a:rPr>
              <a:t>count</a:t>
            </a:r>
            <a:r>
              <a:rPr lang="ko-KR" altLang="en-US" sz="1400" dirty="0" smtClean="0">
                <a:latin typeface="+mn-ea"/>
              </a:rPr>
              <a:t>로 요소 존재 확인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배열은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연결리스트의 구조를 </a:t>
            </a:r>
            <a:r>
              <a:rPr lang="ko-KR" altLang="en-US" sz="1400" dirty="0" err="1" smtClean="0">
                <a:latin typeface="+mn-ea"/>
              </a:rPr>
              <a:t>갖음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12474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배열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3478356"/>
            <a:ext cx="3374322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var names: Array&lt;String&gt; = ["a", "b", "c", "d"]</a:t>
            </a:r>
          </a:p>
          <a:p>
            <a:r>
              <a:rPr lang="en-US" altLang="ko-KR" sz="1200" dirty="0">
                <a:latin typeface="+mn-ea"/>
              </a:rPr>
              <a:t>var names1: [String] = ["a", "b", "c", "d"]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var </a:t>
            </a:r>
            <a:r>
              <a:rPr lang="en-US" altLang="ko-KR" sz="1200" dirty="0" err="1">
                <a:latin typeface="+mn-ea"/>
              </a:rPr>
              <a:t>emptyArray</a:t>
            </a:r>
            <a:r>
              <a:rPr lang="en-US" altLang="ko-KR" sz="1200" dirty="0">
                <a:latin typeface="+mn-ea"/>
              </a:rPr>
              <a:t>: [Any] = [Any]()</a:t>
            </a:r>
          </a:p>
          <a:p>
            <a:r>
              <a:rPr lang="en-US" altLang="ko-KR" sz="1200" dirty="0">
                <a:latin typeface="+mn-ea"/>
              </a:rPr>
              <a:t>var emptyArray1: [Any] = Array&lt;Any&gt;()</a:t>
            </a:r>
          </a:p>
          <a:p>
            <a:r>
              <a:rPr lang="en-US" altLang="ko-KR" sz="1200" dirty="0">
                <a:latin typeface="+mn-ea"/>
              </a:rPr>
              <a:t>var emptyArray2: [Any] = []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</a:t>
            </a:r>
            <a:r>
              <a:rPr lang="en-US" altLang="ko-KR" sz="1200" dirty="0" err="1">
                <a:latin typeface="+mn-ea"/>
              </a:rPr>
              <a:t>emptyArray.isEmpty</a:t>
            </a:r>
            <a:r>
              <a:rPr lang="en-US" altLang="ko-KR" sz="1200" dirty="0">
                <a:latin typeface="+mn-ea"/>
              </a:rPr>
              <a:t>)</a:t>
            </a:r>
          </a:p>
          <a:p>
            <a:r>
              <a:rPr lang="en-US" altLang="ko-KR" sz="1200" dirty="0">
                <a:latin typeface="+mn-ea"/>
              </a:rPr>
              <a:t>print(</a:t>
            </a:r>
            <a:r>
              <a:rPr lang="en-US" altLang="ko-KR" sz="1200" dirty="0" err="1">
                <a:latin typeface="+mn-ea"/>
              </a:rPr>
              <a:t>names.count</a:t>
            </a:r>
            <a:r>
              <a:rPr lang="en-US" altLang="ko-KR" sz="1200" dirty="0">
                <a:latin typeface="+mn-ea"/>
              </a:rPr>
              <a:t>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names.append</a:t>
            </a:r>
            <a:r>
              <a:rPr lang="en-US" altLang="ko-KR" sz="1200" dirty="0">
                <a:latin typeface="+mn-ea"/>
              </a:rPr>
              <a:t>("e")</a:t>
            </a:r>
          </a:p>
          <a:p>
            <a:r>
              <a:rPr lang="en-US" altLang="ko-KR" sz="1200" dirty="0" err="1">
                <a:latin typeface="+mn-ea"/>
              </a:rPr>
              <a:t>names.append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contentsOf</a:t>
            </a:r>
            <a:r>
              <a:rPr lang="en-US" altLang="ko-KR" sz="1200" dirty="0">
                <a:latin typeface="+mn-ea"/>
              </a:rPr>
              <a:t>:["f", "g"])</a:t>
            </a:r>
          </a:p>
          <a:p>
            <a:r>
              <a:rPr lang="en-US" altLang="ko-KR" sz="1200" dirty="0" err="1">
                <a:latin typeface="+mn-ea"/>
              </a:rPr>
              <a:t>names.insert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contentsOf</a:t>
            </a:r>
            <a:r>
              <a:rPr lang="en-US" altLang="ko-KR" sz="1200" dirty="0">
                <a:latin typeface="+mn-ea"/>
              </a:rPr>
              <a:t>:["</a:t>
            </a:r>
            <a:r>
              <a:rPr lang="en-US" altLang="ko-KR" sz="1200" dirty="0" err="1">
                <a:latin typeface="+mn-ea"/>
              </a:rPr>
              <a:t>dd</a:t>
            </a:r>
            <a:r>
              <a:rPr lang="en-US" altLang="ko-KR" sz="1200" dirty="0">
                <a:latin typeface="+mn-ea"/>
              </a:rPr>
              <a:t>", "</a:t>
            </a:r>
            <a:r>
              <a:rPr lang="en-US" altLang="ko-KR" sz="1200" dirty="0" err="1">
                <a:latin typeface="+mn-ea"/>
              </a:rPr>
              <a:t>ee</a:t>
            </a:r>
            <a:r>
              <a:rPr lang="en-US" altLang="ko-KR" sz="1200" dirty="0">
                <a:latin typeface="+mn-ea"/>
              </a:rPr>
              <a:t>"], at:3)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</a:t>
            </a:r>
            <a:r>
              <a:rPr lang="en-US" altLang="ko-KR" sz="1200" dirty="0" err="1">
                <a:latin typeface="+mn-ea"/>
              </a:rPr>
              <a:t>names.index</a:t>
            </a:r>
            <a:r>
              <a:rPr lang="en-US" altLang="ko-KR" sz="1200" dirty="0">
                <a:latin typeface="+mn-ea"/>
              </a:rPr>
              <a:t>(of: "b"))</a:t>
            </a:r>
          </a:p>
          <a:p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 err="1" smtClean="0">
                <a:latin typeface="+mn-ea"/>
              </a:rPr>
              <a:t>names.first</a:t>
            </a:r>
            <a:r>
              <a:rPr lang="en-US" altLang="ko-KR" sz="1200" dirty="0">
                <a:latin typeface="+mn-ea"/>
              </a:rPr>
              <a:t>)</a:t>
            </a:r>
          </a:p>
          <a:p>
            <a:r>
              <a:rPr lang="en-US" altLang="ko-KR" sz="1200" dirty="0" err="1" smtClean="0">
                <a:latin typeface="+mn-ea"/>
              </a:rPr>
              <a:t>priont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en-US" altLang="ko-KR" sz="1200" dirty="0" err="1" smtClean="0">
                <a:latin typeface="+mn-ea"/>
              </a:rPr>
              <a:t>names.last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39104" y="3429000"/>
            <a:ext cx="26132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* [String]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은 </a:t>
            </a:r>
            <a:r>
              <a:rPr lang="en-US" altLang="ko-KR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Array&lt;String&gt;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의 축약표현</a:t>
            </a:r>
            <a:endParaRPr lang="ko-KR" altLang="en-US" sz="11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63944" y="3790781"/>
            <a:ext cx="34204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let </a:t>
            </a:r>
            <a:r>
              <a:rPr lang="en-US" altLang="ko-KR" sz="1200" dirty="0" err="1" smtClean="0">
                <a:latin typeface="+mn-ea"/>
              </a:rPr>
              <a:t>firstItem:String</a:t>
            </a:r>
            <a:r>
              <a:rPr lang="en-US" altLang="ko-KR" sz="1200" dirty="0" smtClean="0">
                <a:latin typeface="+mn-ea"/>
              </a:rPr>
              <a:t> = </a:t>
            </a:r>
            <a:r>
              <a:rPr lang="en-US" altLang="ko-KR" sz="1200" dirty="0" err="1" smtClean="0">
                <a:latin typeface="+mn-ea"/>
              </a:rPr>
              <a:t>names.removeFirst</a:t>
            </a:r>
            <a:r>
              <a:rPr lang="en-US" altLang="ko-KR" sz="1200" dirty="0" smtClean="0">
                <a:latin typeface="+mn-ea"/>
              </a:rPr>
              <a:t>()</a:t>
            </a:r>
          </a:p>
          <a:p>
            <a:r>
              <a:rPr lang="en-US" altLang="ko-KR" sz="1200" dirty="0" smtClean="0">
                <a:latin typeface="+mn-ea"/>
              </a:rPr>
              <a:t>let </a:t>
            </a:r>
            <a:r>
              <a:rPr lang="en-US" altLang="ko-KR" sz="1200" dirty="0" err="1" smtClean="0">
                <a:latin typeface="+mn-ea"/>
              </a:rPr>
              <a:t>secondItem:String</a:t>
            </a:r>
            <a:r>
              <a:rPr lang="en-US" altLang="ko-KR" sz="1200" dirty="0" smtClean="0">
                <a:latin typeface="+mn-ea"/>
              </a:rPr>
              <a:t> = </a:t>
            </a:r>
            <a:r>
              <a:rPr lang="en-US" altLang="ko-KR" sz="1200" dirty="0" err="1" smtClean="0">
                <a:latin typeface="+mn-ea"/>
              </a:rPr>
              <a:t>names.removeLast</a:t>
            </a:r>
            <a:r>
              <a:rPr lang="en-US" altLang="ko-KR" sz="1200" dirty="0" smtClean="0">
                <a:latin typeface="+mn-ea"/>
              </a:rPr>
              <a:t>()</a:t>
            </a:r>
          </a:p>
          <a:p>
            <a:r>
              <a:rPr lang="en-US" altLang="ko-KR" sz="1200" dirty="0" smtClean="0">
                <a:latin typeface="+mn-ea"/>
              </a:rPr>
              <a:t>let </a:t>
            </a:r>
            <a:r>
              <a:rPr lang="en-US" altLang="ko-KR" sz="1200" dirty="0" err="1" smtClean="0">
                <a:latin typeface="+mn-ea"/>
              </a:rPr>
              <a:t>indexZeroItem:String</a:t>
            </a:r>
            <a:r>
              <a:rPr lang="en-US" altLang="ko-KR" sz="1200" dirty="0" smtClean="0">
                <a:latin typeface="+mn-ea"/>
              </a:rPr>
              <a:t> = </a:t>
            </a:r>
            <a:r>
              <a:rPr lang="en-US" altLang="ko-KR" sz="1200" dirty="0" err="1" smtClean="0">
                <a:latin typeface="+mn-ea"/>
              </a:rPr>
              <a:t>names.remove</a:t>
            </a:r>
            <a:r>
              <a:rPr lang="en-US" altLang="ko-KR" sz="1200" dirty="0" smtClean="0">
                <a:latin typeface="+mn-ea"/>
              </a:rPr>
              <a:t>(at:0)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 smtClean="0">
                <a:latin typeface="+mn-ea"/>
              </a:rPr>
              <a:t>names.insert</a:t>
            </a:r>
            <a:r>
              <a:rPr lang="en-US" altLang="ko-KR" sz="1200" dirty="0" smtClean="0">
                <a:latin typeface="+mn-ea"/>
              </a:rPr>
              <a:t>("aa", at:2)</a:t>
            </a:r>
          </a:p>
          <a:p>
            <a:r>
              <a:rPr lang="en-US" altLang="ko-KR" sz="1200" dirty="0" err="1" smtClean="0">
                <a:latin typeface="+mn-ea"/>
              </a:rPr>
              <a:t>names.insert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en-US" altLang="ko-KR" sz="1200" dirty="0" err="1" smtClean="0">
                <a:latin typeface="+mn-ea"/>
              </a:rPr>
              <a:t>contentsOf</a:t>
            </a:r>
            <a:r>
              <a:rPr lang="en-US" altLang="ko-KR" sz="1200" dirty="0" smtClean="0">
                <a:latin typeface="+mn-ea"/>
              </a:rPr>
              <a:t>: ["bb", "cc"], at:5)</a:t>
            </a:r>
          </a:p>
        </p:txBody>
      </p:sp>
    </p:spTree>
    <p:extLst>
      <p:ext uri="{BB962C8B-B14F-4D97-AF65-F5344CB8AC3E}">
        <p14:creationId xmlns:p14="http://schemas.microsoft.com/office/powerpoint/2010/main" val="19579067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468522"/>
            <a:ext cx="5430974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요소들의 순서들이 없이 단순히 키와 값의 </a:t>
            </a:r>
            <a:r>
              <a:rPr lang="ko-KR" altLang="en-US" sz="1400" dirty="0" err="1" smtClean="0">
                <a:latin typeface="+mn-ea"/>
              </a:rPr>
              <a:t>쌍구조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키가 하나 이상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여러 개 가능하며 키는 유일한 값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let</a:t>
            </a:r>
            <a:r>
              <a:rPr lang="ko-KR" altLang="en-US" sz="1400" dirty="0" smtClean="0">
                <a:latin typeface="+mn-ea"/>
              </a:rPr>
              <a:t>으로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선언한 키는 변경 불가능 하며 </a:t>
            </a:r>
            <a:r>
              <a:rPr lang="en-US" altLang="ko-KR" sz="1400" dirty="0" smtClean="0">
                <a:latin typeface="+mn-ea"/>
              </a:rPr>
              <a:t>var</a:t>
            </a:r>
            <a:r>
              <a:rPr lang="ko-KR" altLang="en-US" sz="1400" dirty="0" smtClean="0">
                <a:latin typeface="+mn-ea"/>
              </a:rPr>
              <a:t>는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반대로 변경 가능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대괄호로 키와 값을 묶어 나타냄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+mn-ea"/>
              </a:rPr>
              <a:t>딕셔너리는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각 값의 키를 통해 접근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12474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딕셔너리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3393574"/>
            <a:ext cx="523701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typealias StringIntDictionary = [String: Int]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var numberForName: Dictionary&lt;String, Int&gt; = Dictionary&lt;String, Int&gt;()</a:t>
            </a:r>
          </a:p>
          <a:p>
            <a:r>
              <a:rPr lang="en-US" altLang="ko-KR" sz="1200" dirty="0">
                <a:latin typeface="+mn-ea"/>
              </a:rPr>
              <a:t>var numberForName1: [String: Int] = [String: Int]()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var numberForName3: StringIntDictionary = StringIntDictionary()</a:t>
            </a:r>
          </a:p>
          <a:p>
            <a:r>
              <a:rPr lang="en-US" altLang="ko-KR" sz="1200" dirty="0">
                <a:latin typeface="+mn-ea"/>
              </a:rPr>
              <a:t>var numberForName4: [String: Int] = [:]</a:t>
            </a:r>
          </a:p>
          <a:p>
            <a:r>
              <a:rPr lang="en-US" altLang="ko-KR" sz="1200" dirty="0">
                <a:latin typeface="+mn-ea"/>
              </a:rPr>
              <a:t>var numberForName5: [String: Int] = ["a":100, "b":200, "c":300]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print(numberForName5.isEmpty)</a:t>
            </a:r>
          </a:p>
          <a:p>
            <a:r>
              <a:rPr lang="en-US" altLang="ko-KR" sz="1200" dirty="0">
                <a:latin typeface="+mn-ea"/>
              </a:rPr>
              <a:t>print(numberForName5.count)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print(numberForName5["c"])</a:t>
            </a:r>
          </a:p>
          <a:p>
            <a:r>
              <a:rPr lang="en-US" altLang="ko-KR" sz="1200" dirty="0">
                <a:latin typeface="+mn-ea"/>
              </a:rPr>
              <a:t>numberForName5["b"] = 150</a:t>
            </a:r>
          </a:p>
          <a:p>
            <a:r>
              <a:rPr lang="en-US" altLang="ko-KR" sz="1200" dirty="0">
                <a:latin typeface="+mn-ea"/>
              </a:rPr>
              <a:t>numberForName5["max"] = 999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print(numberForName5.removeValue(</a:t>
            </a:r>
            <a:r>
              <a:rPr lang="en-US" altLang="ko-KR" sz="1200" dirty="0" err="1">
                <a:latin typeface="+mn-ea"/>
              </a:rPr>
              <a:t>forKey</a:t>
            </a:r>
            <a:r>
              <a:rPr lang="en-US" altLang="ko-KR" sz="1200" dirty="0">
                <a:latin typeface="+mn-ea"/>
              </a:rPr>
              <a:t>: "a"))</a:t>
            </a:r>
          </a:p>
        </p:txBody>
      </p:sp>
    </p:spTree>
    <p:extLst>
      <p:ext uri="{BB962C8B-B14F-4D97-AF65-F5344CB8AC3E}">
        <p14:creationId xmlns:p14="http://schemas.microsoft.com/office/powerpoint/2010/main" val="7068626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455996"/>
            <a:ext cx="88809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세트는 같은 데이터를 순서 없이 하나의 묶음으로 저장하는 컬렉션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세트 내의 값은 모두 중복 없이 유일함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순서가 중요하지 않거나 각 요소가 유일한 값을 가져야 하는 경우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세트의 요소로는 해시 가능한 값이 들어와야 함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Set </a:t>
            </a:r>
            <a:r>
              <a:rPr lang="ko-KR" altLang="en-US" sz="1400" dirty="0" smtClean="0">
                <a:latin typeface="+mn-ea"/>
              </a:rPr>
              <a:t>키워드와 타입이름의 조합으로 사용하거나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배열과 마찬가지로 대괄호로 값들을 묶어 세트 타입 표현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두 세트의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교집합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합집합 연산이 용이하며</a:t>
            </a:r>
            <a:r>
              <a:rPr lang="en-US" altLang="ko-KR" sz="1400" dirty="0" smtClean="0">
                <a:latin typeface="+mn-ea"/>
              </a:rPr>
              <a:t>, sorted()</a:t>
            </a:r>
            <a:r>
              <a:rPr lang="ko-KR" altLang="en-US" sz="1400" dirty="0" smtClean="0">
                <a:latin typeface="+mn-ea"/>
              </a:rPr>
              <a:t>를 이용하여 정렬된 배열을 만들 수 있음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12474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세트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3268" y="3591014"/>
            <a:ext cx="2783134" cy="2292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var names: Set&lt;String&gt; = Set&lt;String&gt;()</a:t>
            </a:r>
          </a:p>
          <a:p>
            <a:r>
              <a:rPr lang="en-US" altLang="ko-KR" sz="1100" dirty="0">
                <a:latin typeface="+mn-ea"/>
              </a:rPr>
              <a:t>var names1: Set&lt;String&gt; = []</a:t>
            </a:r>
          </a:p>
          <a:p>
            <a:r>
              <a:rPr lang="en-US" altLang="ko-KR" sz="1100" dirty="0">
                <a:latin typeface="+mn-ea"/>
              </a:rPr>
              <a:t>var names2: Set&lt;String&gt; = ["a", "b", "c"]</a:t>
            </a:r>
          </a:p>
          <a:p>
            <a:r>
              <a:rPr lang="en-US" altLang="ko-KR" sz="1100" dirty="0">
                <a:latin typeface="+mn-ea"/>
              </a:rPr>
              <a:t>var numbers = [100, 200, 300]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print(type(of: numbers))</a:t>
            </a:r>
          </a:p>
          <a:p>
            <a:r>
              <a:rPr lang="en-US" altLang="ko-KR" sz="1100" dirty="0">
                <a:latin typeface="+mn-ea"/>
              </a:rPr>
              <a:t>print(names2.isEmpty)</a:t>
            </a:r>
          </a:p>
          <a:p>
            <a:r>
              <a:rPr lang="en-US" altLang="ko-KR" sz="1100" dirty="0">
                <a:latin typeface="+mn-ea"/>
              </a:rPr>
              <a:t>print(names2.count)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names2.insert("d")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print(names2.remove("c"))</a:t>
            </a:r>
          </a:p>
          <a:p>
            <a:r>
              <a:rPr lang="en-US" altLang="ko-KR" sz="1100" dirty="0">
                <a:latin typeface="+mn-ea"/>
              </a:rPr>
              <a:t>print(names2.remove("b"))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21068" y="5085184"/>
            <a:ext cx="6596678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let </a:t>
            </a:r>
            <a:r>
              <a:rPr lang="en-US" altLang="ko-KR" sz="1100" dirty="0" err="1">
                <a:latin typeface="+mn-ea"/>
              </a:rPr>
              <a:t>englishClassStudents</a:t>
            </a:r>
            <a:r>
              <a:rPr lang="en-US" altLang="ko-KR" sz="1100" dirty="0">
                <a:latin typeface="+mn-ea"/>
              </a:rPr>
              <a:t>: Set&lt;String&gt; = ["f", "w", "a"]</a:t>
            </a:r>
          </a:p>
          <a:p>
            <a:r>
              <a:rPr lang="en-US" altLang="ko-KR" sz="1100" dirty="0">
                <a:latin typeface="+mn-ea"/>
              </a:rPr>
              <a:t>let </a:t>
            </a:r>
            <a:r>
              <a:rPr lang="en-US" altLang="ko-KR" sz="1100" dirty="0" err="1">
                <a:latin typeface="+mn-ea"/>
              </a:rPr>
              <a:t>koreanClassStudents</a:t>
            </a:r>
            <a:r>
              <a:rPr lang="en-US" altLang="ko-KR" sz="1100" dirty="0">
                <a:latin typeface="+mn-ea"/>
              </a:rPr>
              <a:t>: Set&lt;String&gt; = ["b", "q", "f", "h", "t", "u"]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let </a:t>
            </a:r>
            <a:r>
              <a:rPr lang="en-US" altLang="ko-KR" sz="1100" dirty="0" err="1">
                <a:latin typeface="+mn-ea"/>
              </a:rPr>
              <a:t>intersectSet</a:t>
            </a:r>
            <a:r>
              <a:rPr lang="en-US" altLang="ko-KR" sz="1100" dirty="0">
                <a:latin typeface="+mn-ea"/>
              </a:rPr>
              <a:t>: Set&lt;String&gt; = </a:t>
            </a:r>
            <a:r>
              <a:rPr lang="en-US" altLang="ko-KR" sz="1100" dirty="0" err="1">
                <a:latin typeface="+mn-ea"/>
              </a:rPr>
              <a:t>englishClassStudents.intersection</a:t>
            </a:r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err="1">
                <a:latin typeface="+mn-ea"/>
              </a:rPr>
              <a:t>koreanClassStudents</a:t>
            </a:r>
            <a:r>
              <a:rPr lang="en-US" altLang="ko-KR" sz="1100" dirty="0">
                <a:latin typeface="+mn-ea"/>
              </a:rPr>
              <a:t>)</a:t>
            </a:r>
          </a:p>
          <a:p>
            <a:r>
              <a:rPr lang="en-US" altLang="ko-KR" sz="1100" dirty="0">
                <a:latin typeface="+mn-ea"/>
              </a:rPr>
              <a:t>let </a:t>
            </a:r>
            <a:r>
              <a:rPr lang="en-US" altLang="ko-KR" sz="1100" dirty="0" err="1">
                <a:latin typeface="+mn-ea"/>
              </a:rPr>
              <a:t>symmetricDiffSet</a:t>
            </a:r>
            <a:r>
              <a:rPr lang="en-US" altLang="ko-KR" sz="1100" dirty="0">
                <a:latin typeface="+mn-ea"/>
              </a:rPr>
              <a:t>: Set&lt;String&gt; = </a:t>
            </a:r>
            <a:r>
              <a:rPr lang="en-US" altLang="ko-KR" sz="1100" dirty="0" err="1">
                <a:latin typeface="+mn-ea"/>
              </a:rPr>
              <a:t>englishClassStudents.symmetricDifference</a:t>
            </a:r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err="1">
                <a:latin typeface="+mn-ea"/>
              </a:rPr>
              <a:t>koreanClassStudents</a:t>
            </a:r>
            <a:r>
              <a:rPr lang="en-US" altLang="ko-KR" sz="1100" dirty="0">
                <a:latin typeface="+mn-ea"/>
              </a:rPr>
              <a:t>)</a:t>
            </a:r>
          </a:p>
          <a:p>
            <a:r>
              <a:rPr lang="en-US" altLang="ko-KR" sz="1100" dirty="0">
                <a:latin typeface="+mn-ea"/>
              </a:rPr>
              <a:t>let </a:t>
            </a:r>
            <a:r>
              <a:rPr lang="en-US" altLang="ko-KR" sz="1100" dirty="0" err="1">
                <a:latin typeface="+mn-ea"/>
              </a:rPr>
              <a:t>unionSet</a:t>
            </a:r>
            <a:r>
              <a:rPr lang="en-US" altLang="ko-KR" sz="1100" dirty="0">
                <a:latin typeface="+mn-ea"/>
              </a:rPr>
              <a:t>: Set&lt;String&gt; = </a:t>
            </a:r>
            <a:r>
              <a:rPr lang="en-US" altLang="ko-KR" sz="1100" dirty="0" err="1">
                <a:latin typeface="+mn-ea"/>
              </a:rPr>
              <a:t>englishClassStudents.union</a:t>
            </a:r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err="1">
                <a:latin typeface="+mn-ea"/>
              </a:rPr>
              <a:t>koreanClassStudents</a:t>
            </a:r>
            <a:r>
              <a:rPr lang="en-US" altLang="ko-KR" sz="1100" dirty="0">
                <a:latin typeface="+mn-ea"/>
              </a:rPr>
              <a:t>)</a:t>
            </a:r>
          </a:p>
          <a:p>
            <a:r>
              <a:rPr lang="en-US" altLang="ko-KR" sz="1100" dirty="0">
                <a:latin typeface="+mn-ea"/>
              </a:rPr>
              <a:t>let </a:t>
            </a:r>
            <a:r>
              <a:rPr lang="en-US" altLang="ko-KR" sz="1100" dirty="0" err="1">
                <a:latin typeface="+mn-ea"/>
              </a:rPr>
              <a:t>subtractSet</a:t>
            </a:r>
            <a:r>
              <a:rPr lang="en-US" altLang="ko-KR" sz="1100" dirty="0">
                <a:latin typeface="+mn-ea"/>
              </a:rPr>
              <a:t>: Set&lt;String&gt; = </a:t>
            </a:r>
            <a:r>
              <a:rPr lang="en-US" altLang="ko-KR" sz="1100" dirty="0" err="1">
                <a:latin typeface="+mn-ea"/>
              </a:rPr>
              <a:t>englishClassStudents.subtracting</a:t>
            </a:r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err="1">
                <a:latin typeface="+mn-ea"/>
              </a:rPr>
              <a:t>koreanClassStudents</a:t>
            </a:r>
            <a:r>
              <a:rPr lang="en-US" altLang="ko-KR" sz="1100" dirty="0">
                <a:latin typeface="+mn-ea"/>
              </a:rPr>
              <a:t>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print(</a:t>
            </a:r>
            <a:r>
              <a:rPr lang="en-US" altLang="ko-KR" sz="1100" dirty="0" err="1">
                <a:latin typeface="+mn-ea"/>
              </a:rPr>
              <a:t>unionSet.sorted</a:t>
            </a:r>
            <a:r>
              <a:rPr lang="en-US" altLang="ko-KR" sz="1100" dirty="0">
                <a:latin typeface="+mn-ea"/>
              </a:rPr>
              <a:t>())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0372" y="3566626"/>
            <a:ext cx="328166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let </a:t>
            </a:r>
            <a:r>
              <a:rPr lang="ko-KR" altLang="en-US" sz="1100" dirty="0">
                <a:latin typeface="+mn-ea"/>
              </a:rPr>
              <a:t>새</a:t>
            </a:r>
            <a:r>
              <a:rPr lang="en-US" altLang="ko-KR" sz="1100" dirty="0">
                <a:latin typeface="+mn-ea"/>
              </a:rPr>
              <a:t>: Set&lt;String&gt; = ["</a:t>
            </a:r>
            <a:r>
              <a:rPr lang="ko-KR" altLang="en-US" sz="1100" dirty="0">
                <a:latin typeface="+mn-ea"/>
              </a:rPr>
              <a:t>비둘기</a:t>
            </a:r>
            <a:r>
              <a:rPr lang="en-US" altLang="ko-KR" sz="1100" dirty="0">
                <a:latin typeface="+mn-ea"/>
              </a:rPr>
              <a:t>", "</a:t>
            </a:r>
            <a:r>
              <a:rPr lang="ko-KR" altLang="en-US" sz="1100" dirty="0">
                <a:latin typeface="+mn-ea"/>
              </a:rPr>
              <a:t>닭</a:t>
            </a:r>
            <a:r>
              <a:rPr lang="en-US" altLang="ko-KR" sz="1100" dirty="0">
                <a:latin typeface="+mn-ea"/>
              </a:rPr>
              <a:t>", "</a:t>
            </a:r>
            <a:r>
              <a:rPr lang="ko-KR" altLang="en-US" sz="1100" dirty="0">
                <a:latin typeface="+mn-ea"/>
              </a:rPr>
              <a:t>기러기</a:t>
            </a:r>
            <a:r>
              <a:rPr lang="en-US" altLang="ko-KR" sz="1100" dirty="0">
                <a:latin typeface="+mn-ea"/>
              </a:rPr>
              <a:t>"]</a:t>
            </a:r>
          </a:p>
          <a:p>
            <a:r>
              <a:rPr lang="en-US" altLang="ko-KR" sz="1100" dirty="0">
                <a:latin typeface="+mn-ea"/>
              </a:rPr>
              <a:t>let </a:t>
            </a:r>
            <a:r>
              <a:rPr lang="ko-KR" altLang="en-US" sz="1100" dirty="0">
                <a:latin typeface="+mn-ea"/>
              </a:rPr>
              <a:t>포유류</a:t>
            </a:r>
            <a:r>
              <a:rPr lang="en-US" altLang="ko-KR" sz="1100" dirty="0">
                <a:latin typeface="+mn-ea"/>
              </a:rPr>
              <a:t>: Set&lt;String&gt; = ["</a:t>
            </a:r>
            <a:r>
              <a:rPr lang="ko-KR" altLang="en-US" sz="1100" dirty="0">
                <a:latin typeface="+mn-ea"/>
              </a:rPr>
              <a:t>사자</a:t>
            </a:r>
            <a:r>
              <a:rPr lang="en-US" altLang="ko-KR" sz="1100" dirty="0">
                <a:latin typeface="+mn-ea"/>
              </a:rPr>
              <a:t>", "</a:t>
            </a:r>
            <a:r>
              <a:rPr lang="ko-KR" altLang="en-US" sz="1100" dirty="0">
                <a:latin typeface="+mn-ea"/>
              </a:rPr>
              <a:t>호랑이</a:t>
            </a:r>
            <a:r>
              <a:rPr lang="en-US" altLang="ko-KR" sz="1100" dirty="0">
                <a:latin typeface="+mn-ea"/>
              </a:rPr>
              <a:t>", "</a:t>
            </a:r>
            <a:r>
              <a:rPr lang="ko-KR" altLang="en-US" sz="1100" dirty="0">
                <a:latin typeface="+mn-ea"/>
              </a:rPr>
              <a:t>곰</a:t>
            </a:r>
            <a:r>
              <a:rPr lang="en-US" altLang="ko-KR" sz="1100" dirty="0">
                <a:latin typeface="+mn-ea"/>
              </a:rPr>
              <a:t>"]</a:t>
            </a:r>
          </a:p>
          <a:p>
            <a:r>
              <a:rPr lang="en-US" altLang="ko-KR" sz="1100" dirty="0">
                <a:latin typeface="+mn-ea"/>
              </a:rPr>
              <a:t>let </a:t>
            </a:r>
            <a:r>
              <a:rPr lang="ko-KR" altLang="en-US" sz="1100" dirty="0">
                <a:latin typeface="+mn-ea"/>
              </a:rPr>
              <a:t>동물</a:t>
            </a:r>
            <a:r>
              <a:rPr lang="en-US" altLang="ko-KR" sz="1100" dirty="0">
                <a:latin typeface="+mn-ea"/>
              </a:rPr>
              <a:t>: Set&lt;String&gt; = </a:t>
            </a:r>
            <a:r>
              <a:rPr lang="ko-KR" altLang="en-US" sz="1100" dirty="0">
                <a:latin typeface="+mn-ea"/>
              </a:rPr>
              <a:t>새</a:t>
            </a:r>
            <a:r>
              <a:rPr lang="en-US" altLang="ko-KR" sz="1100" dirty="0">
                <a:latin typeface="+mn-ea"/>
              </a:rPr>
              <a:t>.union(</a:t>
            </a:r>
            <a:r>
              <a:rPr lang="ko-KR" altLang="en-US" sz="1100" dirty="0">
                <a:latin typeface="+mn-ea"/>
              </a:rPr>
              <a:t>포유류</a:t>
            </a:r>
            <a:r>
              <a:rPr lang="en-US" altLang="ko-KR" sz="1100" dirty="0">
                <a:latin typeface="+mn-ea"/>
              </a:rPr>
              <a:t>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print(</a:t>
            </a:r>
            <a:r>
              <a:rPr lang="ko-KR" altLang="en-US" sz="1100" dirty="0">
                <a:latin typeface="+mn-ea"/>
              </a:rPr>
              <a:t>새</a:t>
            </a:r>
            <a:r>
              <a:rPr lang="en-US" altLang="ko-KR" sz="1100" dirty="0">
                <a:latin typeface="+mn-ea"/>
              </a:rPr>
              <a:t>.</a:t>
            </a:r>
            <a:r>
              <a:rPr lang="en-US" altLang="ko-KR" sz="1100" dirty="0" err="1">
                <a:latin typeface="+mn-ea"/>
              </a:rPr>
              <a:t>isDisjoint</a:t>
            </a:r>
            <a:r>
              <a:rPr lang="en-US" altLang="ko-KR" sz="1100" dirty="0">
                <a:latin typeface="+mn-ea"/>
              </a:rPr>
              <a:t>(with: </a:t>
            </a:r>
            <a:r>
              <a:rPr lang="ko-KR" altLang="en-US" sz="1100" dirty="0">
                <a:latin typeface="+mn-ea"/>
              </a:rPr>
              <a:t>포유류</a:t>
            </a:r>
            <a:r>
              <a:rPr lang="en-US" altLang="ko-KR" sz="1100" dirty="0">
                <a:latin typeface="+mn-ea"/>
              </a:rPr>
              <a:t>))</a:t>
            </a:r>
          </a:p>
          <a:p>
            <a:r>
              <a:rPr lang="en-US" altLang="ko-KR" sz="1100" dirty="0">
                <a:latin typeface="+mn-ea"/>
              </a:rPr>
              <a:t>print(</a:t>
            </a:r>
            <a:r>
              <a:rPr lang="ko-KR" altLang="en-US" sz="1100" dirty="0">
                <a:latin typeface="+mn-ea"/>
              </a:rPr>
              <a:t>새</a:t>
            </a:r>
            <a:r>
              <a:rPr lang="en-US" altLang="ko-KR" sz="1100" dirty="0">
                <a:latin typeface="+mn-ea"/>
              </a:rPr>
              <a:t>.</a:t>
            </a:r>
            <a:r>
              <a:rPr lang="en-US" altLang="ko-KR" sz="1100" dirty="0" err="1">
                <a:latin typeface="+mn-ea"/>
              </a:rPr>
              <a:t>isSubset</a:t>
            </a:r>
            <a:r>
              <a:rPr lang="en-US" altLang="ko-KR" sz="1100" dirty="0">
                <a:latin typeface="+mn-ea"/>
              </a:rPr>
              <a:t>(of: </a:t>
            </a:r>
            <a:r>
              <a:rPr lang="ko-KR" altLang="en-US" sz="1100" dirty="0">
                <a:latin typeface="+mn-ea"/>
              </a:rPr>
              <a:t>동물</a:t>
            </a:r>
            <a:r>
              <a:rPr lang="en-US" altLang="ko-KR" sz="1100" dirty="0">
                <a:latin typeface="+mn-ea"/>
              </a:rPr>
              <a:t>))</a:t>
            </a:r>
          </a:p>
          <a:p>
            <a:r>
              <a:rPr lang="en-US" altLang="ko-KR" sz="1100" dirty="0">
                <a:latin typeface="+mn-ea"/>
              </a:rPr>
              <a:t>print(</a:t>
            </a:r>
            <a:r>
              <a:rPr lang="ko-KR" altLang="en-US" sz="1100" dirty="0">
                <a:latin typeface="+mn-ea"/>
              </a:rPr>
              <a:t>동물</a:t>
            </a:r>
            <a:r>
              <a:rPr lang="en-US" altLang="ko-KR" sz="1100" dirty="0">
                <a:latin typeface="+mn-ea"/>
              </a:rPr>
              <a:t>.</a:t>
            </a:r>
            <a:r>
              <a:rPr lang="en-US" altLang="ko-KR" sz="1100" dirty="0" err="1">
                <a:latin typeface="+mn-ea"/>
              </a:rPr>
              <a:t>isSuperset</a:t>
            </a:r>
            <a:r>
              <a:rPr lang="en-US" altLang="ko-KR" sz="1100" dirty="0">
                <a:latin typeface="+mn-ea"/>
              </a:rPr>
              <a:t>(of: </a:t>
            </a:r>
            <a:r>
              <a:rPr lang="ko-KR" altLang="en-US" sz="1100" dirty="0">
                <a:latin typeface="+mn-ea"/>
              </a:rPr>
              <a:t>포유류</a:t>
            </a:r>
            <a:r>
              <a:rPr lang="en-US" altLang="ko-KR" sz="1100" dirty="0">
                <a:latin typeface="+mn-ea"/>
              </a:rPr>
              <a:t>))</a:t>
            </a:r>
          </a:p>
          <a:p>
            <a:r>
              <a:rPr lang="en-US" altLang="ko-KR" sz="1100" dirty="0">
                <a:latin typeface="+mn-ea"/>
              </a:rPr>
              <a:t>print(</a:t>
            </a:r>
            <a:r>
              <a:rPr lang="ko-KR" altLang="en-US" sz="1100" dirty="0">
                <a:latin typeface="+mn-ea"/>
              </a:rPr>
              <a:t>동물</a:t>
            </a:r>
            <a:r>
              <a:rPr lang="en-US" altLang="ko-KR" sz="1100" dirty="0">
                <a:latin typeface="+mn-ea"/>
              </a:rPr>
              <a:t>.</a:t>
            </a:r>
            <a:r>
              <a:rPr lang="en-US" altLang="ko-KR" sz="1100" dirty="0" err="1">
                <a:latin typeface="+mn-ea"/>
              </a:rPr>
              <a:t>isSuperset</a:t>
            </a:r>
            <a:r>
              <a:rPr lang="en-US" altLang="ko-KR" sz="1100" dirty="0">
                <a:latin typeface="+mn-ea"/>
              </a:rPr>
              <a:t>(of: </a:t>
            </a:r>
            <a:r>
              <a:rPr lang="ko-KR" altLang="en-US" sz="1100" dirty="0">
                <a:latin typeface="+mn-ea"/>
              </a:rPr>
              <a:t>새</a:t>
            </a:r>
            <a:r>
              <a:rPr lang="en-US" altLang="ko-KR" sz="1100" dirty="0">
                <a:latin typeface="+mn-ea"/>
              </a:rPr>
              <a:t>))</a:t>
            </a:r>
            <a:endParaRPr lang="en-US" altLang="ko-KR" sz="11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36120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455996"/>
            <a:ext cx="79720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연관된 항목들을 묶어 나타내는 타입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항목의 값을 추가 및 수정 불가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제한된 선택항목을 나타낼 때 </a:t>
            </a:r>
            <a:r>
              <a:rPr lang="en-US" altLang="ko-KR" sz="1400" dirty="0" smtClean="0">
                <a:latin typeface="+mn-ea"/>
              </a:rPr>
              <a:t>/ </a:t>
            </a:r>
            <a:r>
              <a:rPr lang="ko-KR" altLang="en-US" sz="1400" dirty="0" smtClean="0">
                <a:latin typeface="+mn-ea"/>
              </a:rPr>
              <a:t>정해진 값 이외의 입력 방지 </a:t>
            </a:r>
            <a:r>
              <a:rPr lang="en-US" altLang="ko-KR" sz="1400" dirty="0" smtClean="0">
                <a:latin typeface="+mn-ea"/>
              </a:rPr>
              <a:t>/ </a:t>
            </a:r>
            <a:r>
              <a:rPr lang="ko-KR" altLang="en-US" sz="1400" dirty="0" smtClean="0">
                <a:latin typeface="+mn-ea"/>
              </a:rPr>
              <a:t>예상된 입력 값이 한정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열거 항목이 여타의 값을 가질 수 없음 </a:t>
            </a:r>
            <a:r>
              <a:rPr lang="en-US" altLang="ko-KR" sz="1400" dirty="0" smtClean="0">
                <a:latin typeface="+mn-ea"/>
              </a:rPr>
              <a:t>(C</a:t>
            </a:r>
            <a:r>
              <a:rPr lang="ko-KR" altLang="en-US" sz="1400" dirty="0" smtClean="0">
                <a:latin typeface="+mn-ea"/>
              </a:rPr>
              <a:t>언어에서 각 열거 항목은 기본으로 정수의 값을 가짐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하지만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사용자의 설정에 따라 값 설정 가능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err="1" smtClean="0">
                <a:latin typeface="+mn-ea"/>
              </a:rPr>
              <a:t>공용체</a:t>
            </a:r>
            <a:r>
              <a:rPr lang="ko-KR" altLang="en-US" sz="1400" dirty="0" smtClean="0">
                <a:latin typeface="+mn-ea"/>
              </a:rPr>
              <a:t> 가능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124744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err="1" smtClean="0">
                <a:latin typeface="+mn-ea"/>
              </a:rPr>
              <a:t>원시값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0330" y="3263493"/>
            <a:ext cx="567014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enum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School: String {</a:t>
            </a:r>
          </a:p>
          <a:p>
            <a:r>
              <a:rPr lang="en-US" altLang="ko-KR" sz="1100" dirty="0" smtClean="0">
                <a:latin typeface="+mn-ea"/>
              </a:rPr>
              <a:t> case primary = "</a:t>
            </a:r>
            <a:r>
              <a:rPr lang="ko-KR" altLang="en-US" sz="1100" dirty="0" smtClean="0">
                <a:latin typeface="+mn-ea"/>
              </a:rPr>
              <a:t>유치원</a:t>
            </a:r>
            <a:r>
              <a:rPr lang="en-US" altLang="ko-KR" sz="1100" dirty="0" smtClean="0">
                <a:latin typeface="+mn-ea"/>
              </a:rPr>
              <a:t>"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elementary = "</a:t>
            </a:r>
            <a:r>
              <a:rPr lang="ko-KR" altLang="en-US" sz="1100" dirty="0" smtClean="0">
                <a:latin typeface="+mn-ea"/>
              </a:rPr>
              <a:t>초등학교</a:t>
            </a:r>
            <a:r>
              <a:rPr lang="en-US" altLang="ko-KR" sz="1100" dirty="0" smtClean="0">
                <a:latin typeface="+mn-ea"/>
              </a:rPr>
              <a:t>"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middle = "</a:t>
            </a:r>
            <a:r>
              <a:rPr lang="ko-KR" altLang="en-US" sz="1100" dirty="0" smtClean="0">
                <a:latin typeface="+mn-ea"/>
              </a:rPr>
              <a:t>중학교</a:t>
            </a:r>
            <a:r>
              <a:rPr lang="en-US" altLang="ko-KR" sz="1100" dirty="0" smtClean="0">
                <a:latin typeface="+mn-ea"/>
              </a:rPr>
              <a:t>"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high = "</a:t>
            </a:r>
            <a:r>
              <a:rPr lang="ko-KR" altLang="en-US" sz="1100" dirty="0" smtClean="0">
                <a:latin typeface="+mn-ea"/>
              </a:rPr>
              <a:t>고등학교</a:t>
            </a:r>
            <a:r>
              <a:rPr lang="en-US" altLang="ko-KR" sz="1100" dirty="0" smtClean="0">
                <a:latin typeface="+mn-ea"/>
              </a:rPr>
              <a:t>"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collage = "</a:t>
            </a:r>
            <a:r>
              <a:rPr lang="ko-KR" altLang="en-US" sz="1100" dirty="0" smtClean="0">
                <a:latin typeface="+mn-ea"/>
              </a:rPr>
              <a:t>대학</a:t>
            </a:r>
            <a:r>
              <a:rPr lang="en-US" altLang="ko-KR" sz="1100" dirty="0" smtClean="0">
                <a:latin typeface="+mn-ea"/>
              </a:rPr>
              <a:t>"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university = "</a:t>
            </a:r>
            <a:r>
              <a:rPr lang="ko-KR" altLang="en-US" sz="1100" dirty="0" smtClean="0">
                <a:latin typeface="+mn-ea"/>
              </a:rPr>
              <a:t>대학교</a:t>
            </a:r>
            <a:r>
              <a:rPr lang="en-US" altLang="ko-KR" sz="1100" dirty="0" smtClean="0">
                <a:latin typeface="+mn-ea"/>
              </a:rPr>
              <a:t>"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graduate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"</a:t>
            </a:r>
            <a:r>
              <a:rPr lang="ko-KR" altLang="en-US" sz="1100" dirty="0" smtClean="0">
                <a:latin typeface="+mn-ea"/>
              </a:rPr>
              <a:t>대학원</a:t>
            </a:r>
            <a:r>
              <a:rPr lang="en-US" altLang="ko-KR" sz="1100" dirty="0" smtClean="0">
                <a:latin typeface="+mn-ea"/>
              </a:rPr>
              <a:t>"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let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err="1" smtClean="0">
                <a:latin typeface="+mn-ea"/>
              </a:rPr>
              <a:t>highestEducationLevel</a:t>
            </a:r>
            <a:r>
              <a:rPr lang="en-US" altLang="ko-KR" sz="1100" dirty="0" smtClean="0">
                <a:latin typeface="+mn-ea"/>
              </a:rPr>
              <a:t>: School = </a:t>
            </a:r>
            <a:r>
              <a:rPr lang="en-US" altLang="ko-KR" sz="1100" dirty="0" err="1" smtClean="0">
                <a:latin typeface="+mn-ea"/>
              </a:rPr>
              <a:t>School.university</a:t>
            </a:r>
            <a:endParaRPr lang="en-US" altLang="ko-KR" sz="1100" dirty="0">
              <a:latin typeface="+mn-ea"/>
            </a:endParaRPr>
          </a:p>
          <a:p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print("</a:t>
            </a:r>
            <a:r>
              <a:rPr lang="ko-KR" altLang="en-US" sz="1100" dirty="0" smtClean="0">
                <a:latin typeface="+mn-ea"/>
              </a:rPr>
              <a:t>저의 최종 학력은</a:t>
            </a:r>
            <a:r>
              <a:rPr lang="en-US" altLang="ko-KR" sz="1100" dirty="0" smtClean="0">
                <a:latin typeface="+mn-ea"/>
              </a:rPr>
              <a:t> \(</a:t>
            </a:r>
            <a:r>
              <a:rPr lang="en-US" altLang="ko-KR" sz="1100" dirty="0" err="1" smtClean="0">
                <a:latin typeface="+mn-ea"/>
              </a:rPr>
              <a:t>highestEducationLevel.rawValue</a:t>
            </a:r>
            <a:r>
              <a:rPr lang="en-US" altLang="ko-KR" sz="1100" dirty="0" smtClean="0">
                <a:latin typeface="+mn-ea"/>
              </a:rPr>
              <a:t>) </a:t>
            </a:r>
            <a:r>
              <a:rPr lang="ko-KR" altLang="en-US" sz="1100" dirty="0" smtClean="0">
                <a:latin typeface="+mn-ea"/>
              </a:rPr>
              <a:t>졸업입니다</a:t>
            </a:r>
            <a:r>
              <a:rPr lang="en-US" altLang="ko-KR" sz="1100" dirty="0" smtClean="0">
                <a:latin typeface="+mn-ea"/>
              </a:rPr>
              <a:t>.")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enum </a:t>
            </a:r>
            <a:r>
              <a:rPr lang="en-US" altLang="ko-KR" sz="1100" dirty="0" err="1" smtClean="0">
                <a:latin typeface="+mn-ea"/>
              </a:rPr>
              <a:t>WeekDays</a:t>
            </a:r>
            <a:r>
              <a:rPr lang="en-US" altLang="ko-KR" sz="1100" dirty="0" smtClean="0">
                <a:latin typeface="+mn-ea"/>
              </a:rPr>
              <a:t>: Character {</a:t>
            </a:r>
          </a:p>
          <a:p>
            <a:r>
              <a:rPr lang="en-US" altLang="ko-KR" sz="1100" dirty="0" smtClean="0">
                <a:latin typeface="+mn-ea"/>
              </a:rPr>
              <a:t> case mon = "</a:t>
            </a:r>
            <a:r>
              <a:rPr lang="ko-KR" altLang="en-US" sz="1100" dirty="0" smtClean="0">
                <a:latin typeface="+mn-ea"/>
              </a:rPr>
              <a:t>월</a:t>
            </a:r>
            <a:r>
              <a:rPr lang="en-US" altLang="ko-KR" sz="1100" dirty="0" smtClean="0">
                <a:latin typeface="+mn-ea"/>
              </a:rPr>
              <a:t>", </a:t>
            </a:r>
            <a:r>
              <a:rPr lang="en-US" altLang="ko-KR" sz="1100" dirty="0" err="1" smtClean="0">
                <a:latin typeface="+mn-ea"/>
              </a:rPr>
              <a:t>tue</a:t>
            </a:r>
            <a:r>
              <a:rPr lang="en-US" altLang="ko-KR" sz="1100" dirty="0" smtClean="0">
                <a:latin typeface="+mn-ea"/>
              </a:rPr>
              <a:t> = "</a:t>
            </a:r>
            <a:r>
              <a:rPr lang="ko-KR" altLang="en-US" sz="1100" dirty="0" smtClean="0">
                <a:latin typeface="+mn-ea"/>
              </a:rPr>
              <a:t>화</a:t>
            </a:r>
            <a:r>
              <a:rPr lang="en-US" altLang="ko-KR" sz="1100" dirty="0" smtClean="0">
                <a:latin typeface="+mn-ea"/>
              </a:rPr>
              <a:t>", wed = "</a:t>
            </a:r>
            <a:r>
              <a:rPr lang="ko-KR" altLang="en-US" sz="1100" dirty="0" smtClean="0">
                <a:latin typeface="+mn-ea"/>
              </a:rPr>
              <a:t>수</a:t>
            </a:r>
            <a:r>
              <a:rPr lang="en-US" altLang="ko-KR" sz="1100" dirty="0" smtClean="0">
                <a:latin typeface="+mn-ea"/>
              </a:rPr>
              <a:t>", </a:t>
            </a:r>
            <a:r>
              <a:rPr lang="en-US" altLang="ko-KR" sz="1100" dirty="0" err="1" smtClean="0">
                <a:latin typeface="+mn-ea"/>
              </a:rPr>
              <a:t>thu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"</a:t>
            </a:r>
            <a:r>
              <a:rPr lang="ko-KR" altLang="en-US" sz="1100" dirty="0" smtClean="0">
                <a:latin typeface="+mn-ea"/>
              </a:rPr>
              <a:t>목</a:t>
            </a:r>
            <a:r>
              <a:rPr lang="en-US" altLang="ko-KR" sz="1100" dirty="0" smtClean="0">
                <a:latin typeface="+mn-ea"/>
              </a:rPr>
              <a:t>", </a:t>
            </a:r>
            <a:r>
              <a:rPr lang="en-US" altLang="ko-KR" sz="1100" dirty="0" err="1" smtClean="0">
                <a:latin typeface="+mn-ea"/>
              </a:rPr>
              <a:t>fri</a:t>
            </a:r>
            <a:r>
              <a:rPr lang="en-US" altLang="ko-KR" sz="1100" dirty="0" smtClean="0">
                <a:latin typeface="+mn-ea"/>
              </a:rPr>
              <a:t> = "</a:t>
            </a:r>
            <a:r>
              <a:rPr lang="ko-KR" altLang="en-US" sz="1100" dirty="0" smtClean="0">
                <a:latin typeface="+mn-ea"/>
              </a:rPr>
              <a:t>금</a:t>
            </a:r>
            <a:r>
              <a:rPr lang="en-US" altLang="ko-KR" sz="1100" dirty="0" smtClean="0">
                <a:latin typeface="+mn-ea"/>
              </a:rPr>
              <a:t>", sat = "</a:t>
            </a:r>
            <a:r>
              <a:rPr lang="ko-KR" altLang="en-US" sz="1100" dirty="0" smtClean="0">
                <a:latin typeface="+mn-ea"/>
              </a:rPr>
              <a:t>토</a:t>
            </a:r>
            <a:r>
              <a:rPr lang="en-US" altLang="ko-KR" sz="1100" dirty="0" smtClean="0">
                <a:latin typeface="+mn-ea"/>
              </a:rPr>
              <a:t>", sun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"</a:t>
            </a:r>
            <a:r>
              <a:rPr lang="ko-KR" altLang="en-US" sz="1100" dirty="0" smtClean="0">
                <a:latin typeface="+mn-ea"/>
              </a:rPr>
              <a:t>일</a:t>
            </a:r>
            <a:r>
              <a:rPr lang="en-US" altLang="ko-KR" sz="1100" dirty="0" smtClean="0">
                <a:latin typeface="+mn-ea"/>
              </a:rPr>
              <a:t>"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let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today: </a:t>
            </a:r>
            <a:r>
              <a:rPr lang="en-US" altLang="ko-KR" sz="1100" dirty="0" err="1" smtClean="0">
                <a:latin typeface="+mn-ea"/>
              </a:rPr>
              <a:t>WeekDays</a:t>
            </a:r>
            <a:r>
              <a:rPr lang="en-US" altLang="ko-KR" sz="1100" dirty="0" smtClean="0">
                <a:latin typeface="+mn-ea"/>
              </a:rPr>
              <a:t> = </a:t>
            </a:r>
            <a:r>
              <a:rPr lang="en-US" altLang="ko-KR" sz="1100" dirty="0" err="1" smtClean="0">
                <a:latin typeface="+mn-ea"/>
              </a:rPr>
              <a:t>WeekDays.fri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print("</a:t>
            </a:r>
            <a:r>
              <a:rPr lang="ko-KR" altLang="en-US" sz="1100" dirty="0" smtClean="0">
                <a:latin typeface="+mn-ea"/>
              </a:rPr>
              <a:t>오늘은 </a:t>
            </a:r>
            <a:r>
              <a:rPr lang="en-US" altLang="ko-KR" sz="1100" dirty="0" smtClean="0">
                <a:latin typeface="+mn-ea"/>
              </a:rPr>
              <a:t>\(</a:t>
            </a:r>
            <a:r>
              <a:rPr lang="en-US" altLang="ko-KR" sz="1100" dirty="0" err="1" smtClean="0">
                <a:latin typeface="+mn-ea"/>
              </a:rPr>
              <a:t>today.rawValue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요일입니다</a:t>
            </a:r>
            <a:r>
              <a:rPr lang="en-US" altLang="ko-KR" sz="1100" dirty="0" smtClean="0">
                <a:latin typeface="+mn-ea"/>
              </a:rPr>
              <a:t>.")</a:t>
            </a:r>
            <a:endParaRPr lang="en-US" altLang="ko-KR" sz="11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4725144"/>
            <a:ext cx="2358338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enum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School: </a:t>
            </a:r>
            <a:r>
              <a:rPr lang="en-US" altLang="ko-KR" sz="1100" dirty="0">
                <a:latin typeface="+mn-ea"/>
              </a:rPr>
              <a:t>I</a:t>
            </a:r>
            <a:r>
              <a:rPr lang="en-US" altLang="ko-KR" sz="1100" dirty="0" smtClean="0">
                <a:latin typeface="+mn-ea"/>
              </a:rPr>
              <a:t>nt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{</a:t>
            </a:r>
          </a:p>
          <a:p>
            <a:r>
              <a:rPr lang="en-US" altLang="ko-KR" sz="1100" dirty="0" smtClean="0">
                <a:latin typeface="+mn-ea"/>
              </a:rPr>
              <a:t> case zero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 case one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two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ten = 10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print("\(</a:t>
            </a:r>
            <a:r>
              <a:rPr lang="en-US" altLang="ko-KR" sz="1100" dirty="0" err="1" smtClean="0">
                <a:latin typeface="+mn-ea"/>
              </a:rPr>
              <a:t>Numbers.zero.rawValue</a:t>
            </a:r>
            <a:r>
              <a:rPr lang="en-US" altLang="ko-KR" sz="1100" dirty="0" smtClean="0">
                <a:latin typeface="+mn-ea"/>
              </a:rPr>
              <a:t>), </a:t>
            </a:r>
          </a:p>
          <a:p>
            <a:r>
              <a:rPr lang="en-US" altLang="ko-KR" sz="1100" dirty="0" smtClean="0">
                <a:latin typeface="+mn-ea"/>
              </a:rPr>
              <a:t>\(</a:t>
            </a:r>
            <a:r>
              <a:rPr lang="en-US" altLang="ko-KR" sz="1100" dirty="0" err="1" smtClean="0">
                <a:latin typeface="+mn-ea"/>
              </a:rPr>
              <a:t>Numbers.one.rawValue</a:t>
            </a:r>
            <a:r>
              <a:rPr lang="en-US" altLang="ko-KR" sz="1100" dirty="0" smtClean="0">
                <a:latin typeface="+mn-ea"/>
              </a:rPr>
              <a:t>),</a:t>
            </a:r>
            <a:r>
              <a:rPr lang="en-US" altLang="ko-KR" sz="1100" dirty="0">
                <a:latin typeface="+mn-ea"/>
              </a:rPr>
              <a:t>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\(</a:t>
            </a:r>
            <a:r>
              <a:rPr lang="en-US" altLang="ko-KR" sz="1100" dirty="0" err="1" smtClean="0">
                <a:latin typeface="+mn-ea"/>
              </a:rPr>
              <a:t>Numbers.two.rawValue</a:t>
            </a:r>
            <a:r>
              <a:rPr lang="en-US" altLang="ko-KR" sz="1100" dirty="0" smtClean="0">
                <a:latin typeface="+mn-ea"/>
              </a:rPr>
              <a:t>),</a:t>
            </a:r>
            <a:r>
              <a:rPr lang="en-US" altLang="ko-KR" sz="1100" dirty="0">
                <a:latin typeface="+mn-ea"/>
              </a:rPr>
              <a:t>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\(</a:t>
            </a:r>
            <a:r>
              <a:rPr lang="en-US" altLang="ko-KR" sz="1100" dirty="0" err="1" smtClean="0">
                <a:latin typeface="+mn-ea"/>
              </a:rPr>
              <a:t>Numbers.ten.rawValue</a:t>
            </a:r>
            <a:r>
              <a:rPr lang="en-US" altLang="ko-KR" sz="1100" dirty="0" smtClean="0">
                <a:latin typeface="+mn-ea"/>
              </a:rPr>
              <a:t>)")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5029" y="3068960"/>
            <a:ext cx="157767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enum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School: String {</a:t>
            </a:r>
          </a:p>
          <a:p>
            <a:r>
              <a:rPr lang="en-US" altLang="ko-KR" sz="1100" dirty="0">
                <a:latin typeface="+mn-ea"/>
              </a:rPr>
              <a:t> case </a:t>
            </a:r>
            <a:r>
              <a:rPr lang="en-US" altLang="ko-KR" sz="1100" dirty="0" smtClean="0">
                <a:latin typeface="+mn-ea"/>
              </a:rPr>
              <a:t>primary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case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elementary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case </a:t>
            </a:r>
            <a:r>
              <a:rPr lang="en-US" altLang="ko-KR" sz="1100" dirty="0" smtClean="0">
                <a:latin typeface="+mn-ea"/>
              </a:rPr>
              <a:t>middle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high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</a:t>
            </a:r>
            <a:r>
              <a:rPr lang="en-US" altLang="ko-KR" sz="1100" dirty="0">
                <a:latin typeface="+mn-ea"/>
              </a:rPr>
              <a:t>collage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</a:t>
            </a:r>
            <a:r>
              <a:rPr lang="en-US" altLang="ko-KR" sz="1100" dirty="0">
                <a:latin typeface="+mn-ea"/>
              </a:rPr>
              <a:t>university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graduate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  <a:endParaRPr lang="en-US" altLang="ko-KR" sz="1100" dirty="0">
              <a:latin typeface="+mn-ea"/>
            </a:endParaRPr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0869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상 수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상수 선언과 초기화  </a:t>
            </a:r>
            <a:endParaRPr lang="ko-KR" altLang="en-US" sz="2400" dirty="0"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546479" y="2127339"/>
            <a:ext cx="4328491" cy="616134"/>
            <a:chOff x="1547664" y="2492896"/>
            <a:chExt cx="4328491" cy="616134"/>
          </a:xfrm>
        </p:grpSpPr>
        <p:sp>
          <p:nvSpPr>
            <p:cNvPr id="28" name="TextBox 27"/>
            <p:cNvSpPr txBox="1"/>
            <p:nvPr/>
          </p:nvSpPr>
          <p:spPr>
            <a:xfrm>
              <a:off x="1547664" y="2708920"/>
              <a:ext cx="22589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const</a:t>
              </a:r>
              <a:r>
                <a:rPr lang="en-US" altLang="ko-KR" sz="2000" dirty="0" smtClean="0">
                  <a:latin typeface="+mn-ea"/>
                </a:rPr>
                <a:t> </a:t>
              </a:r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 = 123;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45818" y="2708920"/>
              <a:ext cx="19303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let a: Int = 123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30" name="직선 화살표 연결선 29"/>
            <p:cNvCxnSpPr>
              <a:stCxn id="28" idx="3"/>
              <a:endCxn id="29" idx="1"/>
            </p:cNvCxnSpPr>
            <p:nvPr/>
          </p:nvCxnSpPr>
          <p:spPr>
            <a:xfrm>
              <a:off x="3806616" y="2908975"/>
              <a:ext cx="139202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83569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38537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546479" y="1268760"/>
            <a:ext cx="4482317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let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상수 이름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: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자료형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=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초기값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411760" y="3212976"/>
            <a:ext cx="4332895" cy="1663735"/>
            <a:chOff x="2411760" y="3212976"/>
            <a:chExt cx="4332895" cy="1663735"/>
          </a:xfrm>
        </p:grpSpPr>
        <p:grpSp>
          <p:nvGrpSpPr>
            <p:cNvPr id="13" name="그룹 12"/>
            <p:cNvGrpSpPr/>
            <p:nvPr/>
          </p:nvGrpSpPr>
          <p:grpSpPr>
            <a:xfrm>
              <a:off x="2411760" y="3212976"/>
              <a:ext cx="1148071" cy="1355958"/>
              <a:chOff x="2416242" y="3140968"/>
              <a:chExt cx="1148071" cy="1355958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416242" y="3789040"/>
                <a:ext cx="114807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latin typeface="+mn-ea"/>
                  </a:rPr>
                  <a:t>let a: Int</a:t>
                </a:r>
              </a:p>
              <a:p>
                <a:r>
                  <a:rPr lang="en-US" altLang="ko-KR" sz="2000" dirty="0" smtClean="0">
                    <a:latin typeface="+mn-ea"/>
                  </a:rPr>
                  <a:t>a = 123</a:t>
                </a:r>
                <a:endParaRPr lang="ko-KR" altLang="en-US" sz="2000" dirty="0">
                  <a:latin typeface="+mn-ea"/>
                </a:endParaRPr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2731453" y="3140968"/>
                <a:ext cx="413454" cy="413454"/>
              </a:xfrm>
              <a:prstGeom prst="ellipse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3915250" y="3861048"/>
              <a:ext cx="120898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let a: Int</a:t>
              </a:r>
            </a:p>
            <a:p>
              <a:r>
                <a:rPr lang="en-US" altLang="ko-KR" sz="2000" dirty="0" smtClean="0">
                  <a:latin typeface="+mn-ea"/>
                </a:rPr>
                <a:t>a = 123</a:t>
              </a:r>
            </a:p>
            <a:p>
              <a:r>
                <a:rPr lang="en-US" altLang="ko-KR" sz="2000" dirty="0">
                  <a:latin typeface="+mn-ea"/>
                </a:rPr>
                <a:t>l</a:t>
              </a:r>
              <a:r>
                <a:rPr lang="en-US" altLang="ko-KR" sz="2000" dirty="0" smtClean="0">
                  <a:latin typeface="+mn-ea"/>
                </a:rPr>
                <a:t>et b = a</a:t>
              </a:r>
              <a:endParaRPr lang="ko-KR" altLang="en-US" sz="2000" dirty="0">
                <a:latin typeface="+mn-ea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5535670" y="3212976"/>
              <a:ext cx="1208985" cy="1663735"/>
              <a:chOff x="5540152" y="3140968"/>
              <a:chExt cx="1208985" cy="1663735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5540152" y="3789040"/>
                <a:ext cx="120898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latin typeface="+mn-ea"/>
                  </a:rPr>
                  <a:t>let a: Int</a:t>
                </a:r>
              </a:p>
              <a:p>
                <a:r>
                  <a:rPr lang="en-US" altLang="ko-KR" sz="2000" dirty="0" smtClean="0">
                    <a:latin typeface="+mn-ea"/>
                  </a:rPr>
                  <a:t>let b = a</a:t>
                </a:r>
              </a:p>
              <a:p>
                <a:r>
                  <a:rPr lang="en-US" altLang="ko-KR" sz="2000" dirty="0" smtClean="0">
                    <a:latin typeface="+mn-ea"/>
                  </a:rPr>
                  <a:t>a = 123;</a:t>
                </a:r>
                <a:endParaRPr lang="ko-KR" altLang="en-US" sz="2000" dirty="0">
                  <a:latin typeface="+mn-ea"/>
                </a:endParaRPr>
              </a:p>
            </p:txBody>
          </p:sp>
          <p:grpSp>
            <p:nvGrpSpPr>
              <p:cNvPr id="46" name="그룹 45"/>
              <p:cNvGrpSpPr/>
              <p:nvPr/>
            </p:nvGrpSpPr>
            <p:grpSpPr>
              <a:xfrm>
                <a:off x="5871539" y="3140968"/>
                <a:ext cx="381101" cy="368424"/>
                <a:chOff x="4478931" y="3140968"/>
                <a:chExt cx="381101" cy="368424"/>
              </a:xfrm>
            </p:grpSpPr>
            <p:cxnSp>
              <p:nvCxnSpPr>
                <p:cNvPr id="47" name="직선 연결선 46"/>
                <p:cNvCxnSpPr/>
                <p:nvPr/>
              </p:nvCxnSpPr>
              <p:spPr>
                <a:xfrm flipH="1">
                  <a:off x="4478931" y="3140968"/>
                  <a:ext cx="381101" cy="36004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/>
                <p:cNvCxnSpPr/>
                <p:nvPr/>
              </p:nvCxnSpPr>
              <p:spPr>
                <a:xfrm>
                  <a:off x="4500806" y="3140968"/>
                  <a:ext cx="347364" cy="36842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9" name="타원 48"/>
            <p:cNvSpPr/>
            <p:nvPr/>
          </p:nvSpPr>
          <p:spPr>
            <a:xfrm>
              <a:off x="4250498" y="3212976"/>
              <a:ext cx="413454" cy="413454"/>
            </a:xfrm>
            <a:prstGeom prst="ellips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59632" y="5373216"/>
            <a:ext cx="7471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C++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err="1" smtClean="0">
                <a:latin typeface="+mn-ea"/>
              </a:rPr>
              <a:t>const</a:t>
            </a:r>
            <a:r>
              <a:rPr lang="ko-KR" altLang="en-US" dirty="0" smtClean="0">
                <a:latin typeface="+mn-ea"/>
              </a:rPr>
              <a:t>와는 다르게 상수를 생성한 후에 한 번의 값 할당 가능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3</a:t>
            </a:r>
            <a:r>
              <a:rPr lang="ko-KR" altLang="en-US" dirty="0" smtClean="0">
                <a:latin typeface="+mn-ea"/>
              </a:rPr>
              <a:t>번 </a:t>
            </a:r>
            <a:r>
              <a:rPr lang="ko-KR" altLang="en-US" dirty="0" err="1" smtClean="0">
                <a:latin typeface="+mn-ea"/>
              </a:rPr>
              <a:t>째의</a:t>
            </a:r>
            <a:r>
              <a:rPr lang="ko-KR" altLang="en-US" dirty="0" smtClean="0">
                <a:latin typeface="+mn-ea"/>
              </a:rPr>
              <a:t>  경우 상수 값이 초기화 전에 </a:t>
            </a:r>
            <a:r>
              <a:rPr lang="en-US" altLang="ko-KR" dirty="0" smtClean="0">
                <a:latin typeface="+mn-ea"/>
              </a:rPr>
              <a:t>a</a:t>
            </a:r>
            <a:r>
              <a:rPr lang="ko-KR" altLang="en-US" dirty="0" smtClean="0">
                <a:latin typeface="+mn-ea"/>
              </a:rPr>
              <a:t>의 값을 읽으려 하므로 오류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441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455996"/>
            <a:ext cx="8452955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+mn-ea"/>
              </a:rPr>
              <a:t>열거형이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원시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값을 갖는 열거 형일 때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열거형의 </a:t>
            </a:r>
            <a:r>
              <a:rPr lang="ko-KR" altLang="en-US" sz="1400" dirty="0" err="1" smtClean="0">
                <a:latin typeface="+mn-ea"/>
              </a:rPr>
              <a:t>원시값</a:t>
            </a:r>
            <a:r>
              <a:rPr lang="ko-KR" altLang="en-US" sz="1400" dirty="0" smtClean="0">
                <a:latin typeface="+mn-ea"/>
              </a:rPr>
              <a:t> 정보를 알고 있다면 원시 값을 통해 </a:t>
            </a:r>
            <a:r>
              <a:rPr lang="ko-KR" altLang="en-US" sz="1400" dirty="0" err="1" smtClean="0">
                <a:latin typeface="+mn-ea"/>
              </a:rPr>
              <a:t>열거형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변수 또는 상수를 생성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만약에 올바르지 않은 원시 값을 통해 생성하려 하면 </a:t>
            </a:r>
            <a:r>
              <a:rPr lang="en-US" altLang="ko-KR" sz="1400" dirty="0" smtClean="0">
                <a:latin typeface="+mn-ea"/>
              </a:rPr>
              <a:t>nil</a:t>
            </a:r>
            <a:r>
              <a:rPr lang="ko-KR" altLang="en-US" sz="1400" dirty="0" smtClean="0">
                <a:latin typeface="+mn-ea"/>
              </a:rPr>
              <a:t>이 리턴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124744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err="1" smtClean="0">
                <a:latin typeface="+mn-ea"/>
              </a:rPr>
              <a:t>원시값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3083" y="2276872"/>
            <a:ext cx="3291286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……</a:t>
            </a:r>
          </a:p>
          <a:p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let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primary = School(</a:t>
            </a:r>
            <a:r>
              <a:rPr lang="en-US" altLang="ko-KR" sz="1100" dirty="0" err="1" smtClean="0">
                <a:latin typeface="+mn-ea"/>
              </a:rPr>
              <a:t>rawValue</a:t>
            </a:r>
            <a:r>
              <a:rPr lang="en-US" altLang="ko-KR" sz="1100" dirty="0" smtClean="0">
                <a:latin typeface="+mn-ea"/>
              </a:rPr>
              <a:t>: "</a:t>
            </a:r>
            <a:r>
              <a:rPr lang="ko-KR" altLang="en-US" sz="1100" dirty="0" smtClean="0">
                <a:latin typeface="+mn-ea"/>
              </a:rPr>
              <a:t>유치원</a:t>
            </a:r>
            <a:r>
              <a:rPr lang="en-US" altLang="ko-KR" sz="1100" dirty="0" smtClean="0">
                <a:latin typeface="+mn-ea"/>
              </a:rPr>
              <a:t>")</a:t>
            </a:r>
          </a:p>
          <a:p>
            <a:r>
              <a:rPr lang="en-US" altLang="ko-KR" sz="1100" dirty="0" smtClean="0">
                <a:latin typeface="+mn-ea"/>
              </a:rPr>
              <a:t>let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graduate = School(</a:t>
            </a:r>
            <a:r>
              <a:rPr lang="en-US" altLang="ko-KR" sz="1100" dirty="0" err="1" smtClean="0">
                <a:latin typeface="+mn-ea"/>
              </a:rPr>
              <a:t>rawValue</a:t>
            </a:r>
            <a:r>
              <a:rPr lang="en-US" altLang="ko-KR" sz="1100" dirty="0" smtClean="0">
                <a:latin typeface="+mn-ea"/>
              </a:rPr>
              <a:t>: "</a:t>
            </a:r>
            <a:r>
              <a:rPr lang="ko-KR" altLang="en-US" sz="1100" dirty="0" err="1" smtClean="0">
                <a:latin typeface="+mn-ea"/>
              </a:rPr>
              <a:t>석박사</a:t>
            </a:r>
            <a:r>
              <a:rPr lang="en-US" altLang="ko-KR" sz="1100" dirty="0" smtClean="0">
                <a:latin typeface="+mn-ea"/>
              </a:rPr>
              <a:t>")   //nil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let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one = Numbers(</a:t>
            </a:r>
            <a:r>
              <a:rPr lang="en-US" altLang="ko-KR" sz="1100" dirty="0" err="1" smtClean="0">
                <a:latin typeface="+mn-ea"/>
              </a:rPr>
              <a:t>rawValue</a:t>
            </a:r>
            <a:r>
              <a:rPr lang="en-US" altLang="ko-KR" sz="1100" dirty="0" smtClean="0">
                <a:latin typeface="+mn-ea"/>
              </a:rPr>
              <a:t>: 1)</a:t>
            </a:r>
          </a:p>
          <a:p>
            <a:r>
              <a:rPr lang="en-US" altLang="ko-KR" sz="1100" dirty="0" smtClean="0">
                <a:latin typeface="+mn-ea"/>
              </a:rPr>
              <a:t>let three = Numbers(</a:t>
            </a:r>
            <a:r>
              <a:rPr lang="en-US" altLang="ko-KR" sz="1100" dirty="0" err="1" smtClean="0">
                <a:latin typeface="+mn-ea"/>
              </a:rPr>
              <a:t>rawValue</a:t>
            </a:r>
            <a:r>
              <a:rPr lang="en-US" altLang="ko-KR" sz="1100" dirty="0" smtClean="0">
                <a:latin typeface="+mn-ea"/>
              </a:rPr>
              <a:t>: 3)    //nil</a:t>
            </a:r>
            <a:endParaRPr lang="en-US" altLang="ko-KR" sz="11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3083" y="4048284"/>
            <a:ext cx="65213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열거형의 각 항목이 연관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값을 가지게 되면</a:t>
            </a:r>
            <a:r>
              <a:rPr lang="en-US" altLang="ko-KR" sz="1400" dirty="0" smtClean="0">
                <a:latin typeface="+mn-ea"/>
              </a:rPr>
              <a:t>, C</a:t>
            </a:r>
            <a:r>
              <a:rPr lang="ko-KR" altLang="en-US" sz="1400" dirty="0" smtClean="0">
                <a:latin typeface="+mn-ea"/>
              </a:rPr>
              <a:t>언어와 같은 </a:t>
            </a:r>
            <a:r>
              <a:rPr lang="ko-KR" altLang="en-US" sz="1400" dirty="0" err="1" smtClean="0">
                <a:latin typeface="+mn-ea"/>
              </a:rPr>
              <a:t>공용체</a:t>
            </a:r>
            <a:r>
              <a:rPr lang="ko-KR" altLang="en-US" sz="1400" dirty="0" smtClean="0">
                <a:latin typeface="+mn-ea"/>
              </a:rPr>
              <a:t> 형태 가능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512" y="3717032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err="1" smtClean="0">
                <a:latin typeface="+mn-ea"/>
              </a:rPr>
              <a:t>연관값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3083" y="4470167"/>
            <a:ext cx="3879588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enum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err="1" smtClean="0">
                <a:latin typeface="+mn-ea"/>
              </a:rPr>
              <a:t>MainDish</a:t>
            </a:r>
            <a:r>
              <a:rPr lang="en-US" altLang="ko-KR" sz="1100" dirty="0" smtClean="0">
                <a:latin typeface="+mn-ea"/>
              </a:rPr>
              <a:t> {</a:t>
            </a:r>
          </a:p>
          <a:p>
            <a:r>
              <a:rPr lang="en-US" altLang="ko-KR" sz="1100" dirty="0" smtClean="0">
                <a:latin typeface="+mn-ea"/>
              </a:rPr>
              <a:t> case pasta(taste: String)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pizza(dough: String, topping String)</a:t>
            </a:r>
          </a:p>
          <a:p>
            <a:r>
              <a:rPr lang="en-US" altLang="ko-KR" sz="1100" dirty="0" smtClean="0">
                <a:latin typeface="+mn-ea"/>
              </a:rPr>
              <a:t> case </a:t>
            </a:r>
            <a:r>
              <a:rPr lang="en-US" altLang="ko-KR" sz="1100" dirty="0" err="1" smtClean="0">
                <a:latin typeface="+mn-ea"/>
              </a:rPr>
              <a:t>chiken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 smtClean="0">
                <a:latin typeface="+mn-ea"/>
              </a:rPr>
              <a:t>withSauce</a:t>
            </a:r>
            <a:r>
              <a:rPr lang="en-US" altLang="ko-KR" sz="1100" dirty="0" smtClean="0">
                <a:latin typeface="+mn-ea"/>
              </a:rPr>
              <a:t>: Bool)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rice 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var dinner: </a:t>
            </a:r>
            <a:r>
              <a:rPr lang="en-US" altLang="ko-KR" sz="1100" dirty="0" err="1" smtClean="0">
                <a:latin typeface="+mn-ea"/>
              </a:rPr>
              <a:t>MainDish</a:t>
            </a:r>
            <a:r>
              <a:rPr lang="en-US" altLang="ko-KR" sz="1100" dirty="0" smtClean="0">
                <a:latin typeface="+mn-ea"/>
              </a:rPr>
              <a:t> = </a:t>
            </a:r>
            <a:r>
              <a:rPr lang="en-US" altLang="ko-KR" sz="1100" dirty="0" err="1" smtClean="0">
                <a:latin typeface="+mn-ea"/>
              </a:rPr>
              <a:t>MainDish.pasta</a:t>
            </a:r>
            <a:r>
              <a:rPr lang="en-US" altLang="ko-KR" sz="1100" dirty="0" smtClean="0">
                <a:latin typeface="+mn-ea"/>
              </a:rPr>
              <a:t>(taste: "</a:t>
            </a:r>
            <a:r>
              <a:rPr lang="ko-KR" altLang="en-US" sz="1100" dirty="0" smtClean="0">
                <a:latin typeface="+mn-ea"/>
              </a:rPr>
              <a:t>크림</a:t>
            </a:r>
            <a:r>
              <a:rPr lang="en-US" altLang="ko-KR" sz="1100" dirty="0" smtClean="0">
                <a:latin typeface="+mn-ea"/>
              </a:rPr>
              <a:t>")</a:t>
            </a:r>
          </a:p>
          <a:p>
            <a:r>
              <a:rPr lang="en-US" altLang="ko-KR" sz="1100" dirty="0" smtClean="0">
                <a:latin typeface="+mn-ea"/>
              </a:rPr>
              <a:t>dinner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.pizza(dough: "</a:t>
            </a:r>
            <a:r>
              <a:rPr lang="ko-KR" altLang="en-US" sz="1100" dirty="0" err="1" smtClean="0">
                <a:latin typeface="+mn-ea"/>
              </a:rPr>
              <a:t>치즈크러스트</a:t>
            </a:r>
            <a:r>
              <a:rPr lang="en-US" altLang="ko-KR" sz="1100" dirty="0" smtClean="0">
                <a:latin typeface="+mn-ea"/>
              </a:rPr>
              <a:t>", topping: "</a:t>
            </a:r>
            <a:r>
              <a:rPr lang="ko-KR" altLang="en-US" sz="1100" dirty="0" smtClean="0">
                <a:latin typeface="+mn-ea"/>
              </a:rPr>
              <a:t>불고기</a:t>
            </a:r>
            <a:r>
              <a:rPr lang="en-US" altLang="ko-KR" sz="1100" dirty="0" smtClean="0">
                <a:latin typeface="+mn-ea"/>
              </a:rPr>
              <a:t>")</a:t>
            </a:r>
          </a:p>
          <a:p>
            <a:r>
              <a:rPr lang="en-US" altLang="ko-KR" sz="1100" dirty="0" smtClean="0">
                <a:latin typeface="+mn-ea"/>
              </a:rPr>
              <a:t>dinner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.</a:t>
            </a:r>
            <a:r>
              <a:rPr lang="en-US" altLang="ko-KR" sz="1100" dirty="0" err="1" smtClean="0">
                <a:latin typeface="+mn-ea"/>
              </a:rPr>
              <a:t>chiken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 smtClean="0">
                <a:latin typeface="+mn-ea"/>
              </a:rPr>
              <a:t>withSauce</a:t>
            </a:r>
            <a:r>
              <a:rPr lang="en-US" altLang="ko-KR" sz="1100" dirty="0" smtClean="0">
                <a:latin typeface="+mn-ea"/>
              </a:rPr>
              <a:t>: true)</a:t>
            </a:r>
          </a:p>
          <a:p>
            <a:r>
              <a:rPr lang="en-US" altLang="ko-KR" sz="1100" dirty="0" smtClean="0">
                <a:latin typeface="+mn-ea"/>
              </a:rPr>
              <a:t>dinner = .rice</a:t>
            </a:r>
            <a:endParaRPr lang="en-US" altLang="ko-KR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63491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3083" y="1455996"/>
            <a:ext cx="39004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열거형의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값을 한정 지으려면 아래와 같음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512" y="1124744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err="1" smtClean="0">
                <a:latin typeface="+mn-ea"/>
              </a:rPr>
              <a:t>연관값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3083" y="1906667"/>
            <a:ext cx="5176417" cy="364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enum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err="1" smtClean="0">
                <a:latin typeface="+mn-ea"/>
              </a:rPr>
              <a:t>PastaTaste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{</a:t>
            </a:r>
          </a:p>
          <a:p>
            <a:r>
              <a:rPr lang="en-US" altLang="ko-KR" sz="1100" dirty="0" smtClean="0">
                <a:latin typeface="+mn-ea"/>
              </a:rPr>
              <a:t> case cream, tomato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enum </a:t>
            </a:r>
            <a:r>
              <a:rPr lang="en-US" altLang="ko-KR" sz="1100" dirty="0" err="1" smtClean="0">
                <a:latin typeface="+mn-ea"/>
              </a:rPr>
              <a:t>PizzaDough</a:t>
            </a:r>
            <a:r>
              <a:rPr lang="en-US" altLang="ko-KR" sz="1100" dirty="0" smtClean="0">
                <a:latin typeface="+mn-ea"/>
              </a:rPr>
              <a:t> {</a:t>
            </a:r>
          </a:p>
          <a:p>
            <a:r>
              <a:rPr lang="en-US" altLang="ko-KR" sz="1100" dirty="0" smtClean="0">
                <a:latin typeface="+mn-ea"/>
              </a:rPr>
              <a:t> case </a:t>
            </a:r>
            <a:r>
              <a:rPr lang="en-US" altLang="ko-KR" sz="1100" dirty="0" err="1" smtClean="0">
                <a:latin typeface="+mn-ea"/>
              </a:rPr>
              <a:t>cheeseCrust</a:t>
            </a:r>
            <a:r>
              <a:rPr lang="en-US" altLang="ko-KR" sz="1100" dirty="0" smtClean="0">
                <a:latin typeface="+mn-ea"/>
              </a:rPr>
              <a:t>, thin, original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enum </a:t>
            </a:r>
            <a:r>
              <a:rPr lang="en-US" altLang="ko-KR" sz="1100" dirty="0" err="1" smtClean="0">
                <a:latin typeface="+mn-ea"/>
              </a:rPr>
              <a:t>PizzaTopping</a:t>
            </a:r>
            <a:r>
              <a:rPr lang="en-US" altLang="ko-KR" sz="1100" dirty="0" smtClean="0">
                <a:latin typeface="+mn-ea"/>
              </a:rPr>
              <a:t> {</a:t>
            </a:r>
          </a:p>
          <a:p>
            <a:r>
              <a:rPr lang="en-US" altLang="ko-KR" sz="1100" dirty="0" smtClean="0">
                <a:latin typeface="+mn-ea"/>
              </a:rPr>
              <a:t> case pepperoni, cheese, bacon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enum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err="1" smtClean="0">
                <a:latin typeface="+mn-ea"/>
              </a:rPr>
              <a:t>MainDish</a:t>
            </a:r>
            <a:r>
              <a:rPr lang="en-US" altLang="ko-KR" sz="1100" dirty="0" smtClean="0">
                <a:latin typeface="+mn-ea"/>
              </a:rPr>
              <a:t> {</a:t>
            </a:r>
          </a:p>
          <a:p>
            <a:r>
              <a:rPr lang="en-US" altLang="ko-KR" sz="1100" dirty="0" smtClean="0">
                <a:latin typeface="+mn-ea"/>
              </a:rPr>
              <a:t> case pasta(taste: Pasta)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pizza(dough: </a:t>
            </a:r>
            <a:r>
              <a:rPr lang="en-US" altLang="ko-KR" sz="1100" dirty="0" err="1" smtClean="0">
                <a:latin typeface="+mn-ea"/>
              </a:rPr>
              <a:t>PizzaDough</a:t>
            </a:r>
            <a:r>
              <a:rPr lang="en-US" altLang="ko-KR" sz="1100" dirty="0" smtClean="0">
                <a:latin typeface="+mn-ea"/>
              </a:rPr>
              <a:t>, topping </a:t>
            </a:r>
            <a:r>
              <a:rPr lang="en-US" altLang="ko-KR" sz="1100" dirty="0" err="1" smtClean="0">
                <a:latin typeface="+mn-ea"/>
              </a:rPr>
              <a:t>PizzaTopping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r>
              <a:rPr lang="en-US" altLang="ko-KR" sz="1100" dirty="0" smtClean="0">
                <a:latin typeface="+mn-ea"/>
              </a:rPr>
              <a:t> case </a:t>
            </a:r>
            <a:r>
              <a:rPr lang="en-US" altLang="ko-KR" sz="1100" dirty="0" err="1" smtClean="0">
                <a:latin typeface="+mn-ea"/>
              </a:rPr>
              <a:t>chiken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 smtClean="0">
                <a:latin typeface="+mn-ea"/>
              </a:rPr>
              <a:t>withSauce</a:t>
            </a:r>
            <a:r>
              <a:rPr lang="en-US" altLang="ko-KR" sz="1100" dirty="0" smtClean="0">
                <a:latin typeface="+mn-ea"/>
              </a:rPr>
              <a:t>: Bool)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rice 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var dinner: </a:t>
            </a:r>
            <a:r>
              <a:rPr lang="en-US" altLang="ko-KR" sz="1100" dirty="0" err="1" smtClean="0">
                <a:latin typeface="+mn-ea"/>
              </a:rPr>
              <a:t>MainDish</a:t>
            </a:r>
            <a:r>
              <a:rPr lang="en-US" altLang="ko-KR" sz="1100" dirty="0" smtClean="0">
                <a:latin typeface="+mn-ea"/>
              </a:rPr>
              <a:t> = </a:t>
            </a:r>
            <a:r>
              <a:rPr lang="en-US" altLang="ko-KR" sz="1100" dirty="0" err="1" smtClean="0">
                <a:latin typeface="+mn-ea"/>
              </a:rPr>
              <a:t>MainDish.pasta</a:t>
            </a:r>
            <a:r>
              <a:rPr lang="en-US" altLang="ko-KR" sz="1100" dirty="0" smtClean="0">
                <a:latin typeface="+mn-ea"/>
              </a:rPr>
              <a:t>(taste: </a:t>
            </a:r>
            <a:r>
              <a:rPr lang="en-US" altLang="ko-KR" sz="1100" dirty="0" err="1" smtClean="0">
                <a:latin typeface="+mn-ea"/>
              </a:rPr>
              <a:t>PastaTaste.tomato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r>
              <a:rPr lang="en-US" altLang="ko-KR" sz="1100" dirty="0" smtClean="0">
                <a:latin typeface="+mn-ea"/>
              </a:rPr>
              <a:t>dinner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.pizza(dough: </a:t>
            </a:r>
            <a:r>
              <a:rPr lang="en-US" altLang="ko-KR" sz="1100" dirty="0" err="1" smtClean="0">
                <a:latin typeface="+mn-ea"/>
              </a:rPr>
              <a:t>PizzaDough.cheeseCrust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en-US" altLang="ko-KR" sz="1100" dirty="0" err="1" smtClean="0">
                <a:latin typeface="+mn-ea"/>
              </a:rPr>
              <a:t>topping:PizzaTopping.bacon</a:t>
            </a:r>
            <a:r>
              <a:rPr lang="en-US" altLang="ko-KR" sz="1100" dirty="0" smtClean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99887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3083" y="1455996"/>
            <a:ext cx="53447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+mn-ea"/>
              </a:rPr>
              <a:t>열거형</a:t>
            </a:r>
            <a:r>
              <a:rPr lang="ko-KR" altLang="en-US" sz="1400" dirty="0" smtClean="0">
                <a:latin typeface="+mn-ea"/>
              </a:rPr>
              <a:t> 항목의 연관 값이 </a:t>
            </a:r>
            <a:r>
              <a:rPr lang="ko-KR" altLang="en-US" sz="1400" dirty="0" err="1" smtClean="0">
                <a:latin typeface="+mn-ea"/>
              </a:rPr>
              <a:t>열거형</a:t>
            </a:r>
            <a:r>
              <a:rPr lang="ko-KR" altLang="en-US" sz="1400" dirty="0" smtClean="0">
                <a:latin typeface="+mn-ea"/>
              </a:rPr>
              <a:t> 자신의 값이고자 할 때 사용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indirect</a:t>
            </a:r>
            <a:r>
              <a:rPr lang="ko-KR" altLang="en-US" sz="1400" dirty="0" smtClean="0">
                <a:latin typeface="+mn-ea"/>
              </a:rPr>
              <a:t> 키워드를 사용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+mn-ea"/>
              </a:rPr>
              <a:t>열거형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전부를 적용하고 싶으면 </a:t>
            </a:r>
            <a:r>
              <a:rPr lang="en-US" altLang="ko-KR" sz="1400" dirty="0" smtClean="0">
                <a:latin typeface="+mn-ea"/>
              </a:rPr>
              <a:t>enum </a:t>
            </a:r>
            <a:r>
              <a:rPr lang="ko-KR" altLang="en-US" sz="1400" dirty="0">
                <a:latin typeface="+mn-ea"/>
              </a:rPr>
              <a:t>앞</a:t>
            </a:r>
            <a:r>
              <a:rPr lang="ko-KR" altLang="en-US" sz="1400" dirty="0" smtClean="0">
                <a:latin typeface="+mn-ea"/>
              </a:rPr>
              <a:t>에 사용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512" y="1124744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err="1" smtClean="0">
                <a:latin typeface="+mn-ea"/>
              </a:rPr>
              <a:t>순환열거형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44008" y="2806711"/>
            <a:ext cx="43701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enum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ArithmeticExpression {</a:t>
            </a:r>
          </a:p>
          <a:p>
            <a:r>
              <a:rPr lang="en-US" altLang="ko-KR" sz="1000" dirty="0" smtClean="0">
                <a:latin typeface="+mn-ea"/>
              </a:rPr>
              <a:t> case number(Int)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indirect case addition(ArithmeticExpression, ArithmeticExpression)</a:t>
            </a:r>
          </a:p>
          <a:p>
            <a:r>
              <a:rPr lang="en-US" altLang="ko-KR" sz="1000" dirty="0" smtClean="0">
                <a:latin typeface="+mn-ea"/>
              </a:rPr>
              <a:t> indirect case multiplication(</a:t>
            </a:r>
            <a:r>
              <a:rPr lang="en-US" altLang="ko-KR" sz="1000" dirty="0">
                <a:latin typeface="+mn-ea"/>
              </a:rPr>
              <a:t>ArithmeticExpression, ArithmeticExpression)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3083" y="2840991"/>
            <a:ext cx="506100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indirect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enum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ArithmeticExpression {</a:t>
            </a:r>
          </a:p>
          <a:p>
            <a:r>
              <a:rPr lang="en-US" altLang="ko-KR" sz="1000" dirty="0" smtClean="0">
                <a:latin typeface="+mn-ea"/>
              </a:rPr>
              <a:t> case number(Int)</a:t>
            </a:r>
          </a:p>
          <a:p>
            <a:r>
              <a:rPr lang="en-US" altLang="ko-KR" sz="1000" dirty="0" smtClean="0">
                <a:latin typeface="+mn-ea"/>
              </a:rPr>
              <a:t> case addition(ArithmeticExpression, ArithmeticExpression)</a:t>
            </a:r>
          </a:p>
          <a:p>
            <a:r>
              <a:rPr lang="en-US" altLang="ko-KR" sz="1000" dirty="0" smtClean="0">
                <a:latin typeface="+mn-ea"/>
              </a:rPr>
              <a:t> case multiplication(</a:t>
            </a:r>
            <a:r>
              <a:rPr lang="en-US" altLang="ko-KR" sz="1000" dirty="0">
                <a:latin typeface="+mn-ea"/>
              </a:rPr>
              <a:t>ArithmeticExpression, ArithmeticExpression)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}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let five = </a:t>
            </a:r>
            <a:r>
              <a:rPr lang="en-US" altLang="ko-KR" sz="1000" dirty="0" err="1" smtClean="0">
                <a:latin typeface="+mn-ea"/>
              </a:rPr>
              <a:t>ArithmeticExpression.number</a:t>
            </a:r>
            <a:r>
              <a:rPr lang="en-US" altLang="ko-KR" sz="1000" dirty="0" smtClean="0">
                <a:latin typeface="+mn-ea"/>
              </a:rPr>
              <a:t>(5)</a:t>
            </a:r>
          </a:p>
          <a:p>
            <a:r>
              <a:rPr lang="en-US" altLang="ko-KR" sz="1000" dirty="0" smtClean="0">
                <a:latin typeface="+mn-ea"/>
              </a:rPr>
              <a:t>let four = </a:t>
            </a:r>
            <a:r>
              <a:rPr lang="en-US" altLang="ko-KR" sz="1000" dirty="0" err="1" smtClean="0">
                <a:latin typeface="+mn-ea"/>
              </a:rPr>
              <a:t>ArithmeticExpression.number</a:t>
            </a:r>
            <a:r>
              <a:rPr lang="en-US" altLang="ko-KR" sz="1000" dirty="0" smtClean="0">
                <a:latin typeface="+mn-ea"/>
              </a:rPr>
              <a:t>(4)</a:t>
            </a:r>
          </a:p>
          <a:p>
            <a:r>
              <a:rPr lang="en-US" altLang="ko-KR" sz="1000" dirty="0" smtClean="0">
                <a:latin typeface="+mn-ea"/>
              </a:rPr>
              <a:t>let sum = </a:t>
            </a:r>
            <a:r>
              <a:rPr lang="en-US" altLang="ko-KR" sz="1000" dirty="0" err="1" smtClean="0">
                <a:latin typeface="+mn-ea"/>
              </a:rPr>
              <a:t>ArithmeticExpression.addition</a:t>
            </a:r>
            <a:r>
              <a:rPr lang="en-US" altLang="ko-KR" sz="1000" dirty="0" smtClean="0">
                <a:latin typeface="+mn-ea"/>
              </a:rPr>
              <a:t>(five, four)</a:t>
            </a:r>
          </a:p>
          <a:p>
            <a:r>
              <a:rPr lang="en-US" altLang="ko-KR" sz="1000" dirty="0" smtClean="0">
                <a:latin typeface="+mn-ea"/>
              </a:rPr>
              <a:t>let final = </a:t>
            </a:r>
            <a:r>
              <a:rPr lang="en-US" altLang="ko-KR" sz="1000" dirty="0" err="1" smtClean="0">
                <a:latin typeface="+mn-ea"/>
              </a:rPr>
              <a:t>ArithmeticExpression.multiplication</a:t>
            </a:r>
            <a:r>
              <a:rPr lang="en-US" altLang="ko-KR" sz="1000" dirty="0" smtClean="0">
                <a:latin typeface="+mn-ea"/>
              </a:rPr>
              <a:t>(sum, </a:t>
            </a:r>
            <a:r>
              <a:rPr lang="en-US" altLang="ko-KR" sz="1000" dirty="0" err="1" smtClean="0">
                <a:latin typeface="+mn-ea"/>
              </a:rPr>
              <a:t>ArithmeticExpression.number</a:t>
            </a:r>
            <a:r>
              <a:rPr lang="en-US" altLang="ko-KR" sz="1000" dirty="0" smtClean="0">
                <a:latin typeface="+mn-ea"/>
              </a:rPr>
              <a:t>)(2)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func evaluate(_ expression: </a:t>
            </a:r>
            <a:r>
              <a:rPr lang="en-US" altLang="ko-KR" sz="1000" dirty="0" err="1" smtClean="0">
                <a:latin typeface="+mn-ea"/>
              </a:rPr>
              <a:t>ArithmeticExpress</a:t>
            </a:r>
            <a:r>
              <a:rPr lang="en-US" altLang="ko-KR" sz="1000" dirty="0" smtClean="0">
                <a:latin typeface="+mn-ea"/>
              </a:rPr>
              <a:t>) -&gt; Int {</a:t>
            </a:r>
          </a:p>
          <a:p>
            <a:r>
              <a:rPr lang="en-US" altLang="ko-KR" sz="1000" dirty="0" smtClean="0">
                <a:latin typeface="+mn-ea"/>
              </a:rPr>
              <a:t> switch expression {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case .number(let value):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return value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case .addition(let left, let right):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return evaluate(left) + evaluate(right)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case .multiplication(let left, let right):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return </a:t>
            </a:r>
            <a:r>
              <a:rPr lang="en-US" altLang="ko-KR" sz="1000" dirty="0">
                <a:latin typeface="+mn-ea"/>
              </a:rPr>
              <a:t>evaluate(left) </a:t>
            </a:r>
            <a:r>
              <a:rPr lang="en-US" altLang="ko-KR" sz="1000" dirty="0" smtClean="0">
                <a:latin typeface="+mn-ea"/>
              </a:rPr>
              <a:t>* evaluate(right</a:t>
            </a:r>
            <a:r>
              <a:rPr lang="en-US" altLang="ko-KR" sz="1000" dirty="0">
                <a:latin typeface="+mn-ea"/>
              </a:rPr>
              <a:t>)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}</a:t>
            </a:r>
          </a:p>
          <a:p>
            <a:r>
              <a:rPr lang="en-US" altLang="ko-KR" sz="1000" dirty="0" smtClean="0">
                <a:latin typeface="+mn-ea"/>
              </a:rPr>
              <a:t>}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let result: Int = evaluate(final)</a:t>
            </a:r>
          </a:p>
          <a:p>
            <a:r>
              <a:rPr lang="en-US" altLang="ko-KR" sz="1000" dirty="0" smtClean="0">
                <a:latin typeface="+mn-ea"/>
              </a:rPr>
              <a:t>print("(5+4)*2 = \(result)")</a:t>
            </a:r>
          </a:p>
        </p:txBody>
      </p:sp>
    </p:spTree>
    <p:extLst>
      <p:ext uri="{BB962C8B-B14F-4D97-AF65-F5344CB8AC3E}">
        <p14:creationId xmlns:p14="http://schemas.microsoft.com/office/powerpoint/2010/main" val="34361142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8592" y="2937138"/>
            <a:ext cx="2186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9</a:t>
            </a:r>
            <a:r>
              <a:rPr lang="ko-KR" altLang="en-US" sz="4000" dirty="0" smtClean="0">
                <a:latin typeface="+mn-ea"/>
              </a:rPr>
              <a:t>장 함수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39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en-US" altLang="ko-KR" dirty="0"/>
          </a:p>
          <a:p>
            <a:pPr lvl="1"/>
            <a:r>
              <a:rPr lang="ko-KR" altLang="en-US" dirty="0" smtClean="0"/>
              <a:t>작업의 가장 작은 </a:t>
            </a:r>
            <a:r>
              <a:rPr lang="ko-KR" altLang="en-US" dirty="0" smtClean="0">
                <a:solidFill>
                  <a:schemeClr val="accent3"/>
                </a:solidFill>
              </a:rPr>
              <a:t>단위</a:t>
            </a:r>
            <a:endParaRPr lang="en-US" altLang="ko-KR" dirty="0" smtClean="0">
              <a:solidFill>
                <a:schemeClr val="accent3"/>
              </a:solidFill>
            </a:endParaRPr>
          </a:p>
          <a:p>
            <a:pPr lvl="1"/>
            <a:r>
              <a:rPr lang="en-US" altLang="ko-KR" dirty="0" smtClean="0"/>
              <a:t>Swift</a:t>
            </a:r>
            <a:r>
              <a:rPr lang="ko-KR" altLang="en-US" dirty="0" smtClean="0"/>
              <a:t>에서는 함수를 </a:t>
            </a:r>
            <a:r>
              <a:rPr lang="ko-KR" altLang="en-US" dirty="0" smtClean="0">
                <a:solidFill>
                  <a:schemeClr val="accent3"/>
                </a:solidFill>
              </a:rPr>
              <a:t>하나의 값</a:t>
            </a:r>
            <a:r>
              <a:rPr lang="ko-KR" altLang="en-US" dirty="0" smtClean="0"/>
              <a:t>으로 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모듈 전체에서 전역적으로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메서드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 타입에 연관되어 사용하는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재정의</a:t>
            </a:r>
            <a:r>
              <a:rPr lang="en-US" altLang="ko-KR" dirty="0" smtClean="0"/>
              <a:t>(Override), </a:t>
            </a:r>
            <a:r>
              <a:rPr lang="ko-KR" altLang="en-US" dirty="0" err="1" smtClean="0"/>
              <a:t>중복정의</a:t>
            </a:r>
            <a:r>
              <a:rPr lang="en-US" altLang="ko-KR" dirty="0" smtClean="0"/>
              <a:t>(Overload)</a:t>
            </a:r>
            <a:r>
              <a:rPr lang="ko-KR" altLang="en-US" dirty="0"/>
              <a:t> </a:t>
            </a:r>
            <a:r>
              <a:rPr lang="ko-KR" altLang="en-US" dirty="0" smtClean="0"/>
              <a:t>모두 가능</a:t>
            </a:r>
            <a:endParaRPr lang="en-US" altLang="ko-KR" dirty="0" smtClean="0"/>
          </a:p>
          <a:p>
            <a:pPr lvl="2"/>
            <a:r>
              <a:rPr lang="ko-KR" altLang="en-US" dirty="0" smtClean="0">
                <a:solidFill>
                  <a:schemeClr val="accent3"/>
                </a:solidFill>
              </a:rPr>
              <a:t>매개변수의 이름</a:t>
            </a:r>
            <a:r>
              <a:rPr lang="en-US" altLang="ko-KR" dirty="0" smtClean="0">
                <a:solidFill>
                  <a:schemeClr val="accent3"/>
                </a:solidFill>
              </a:rPr>
              <a:t>, </a:t>
            </a:r>
            <a:r>
              <a:rPr lang="ko-KR" altLang="en-US" dirty="0" smtClean="0">
                <a:solidFill>
                  <a:schemeClr val="accent3"/>
                </a:solidFill>
              </a:rPr>
              <a:t>개수</a:t>
            </a:r>
            <a:r>
              <a:rPr lang="en-US" altLang="ko-KR" dirty="0" smtClean="0">
                <a:solidFill>
                  <a:schemeClr val="accent3"/>
                </a:solidFill>
              </a:rPr>
              <a:t>, </a:t>
            </a:r>
            <a:r>
              <a:rPr lang="ko-KR" altLang="en-US" dirty="0" smtClean="0">
                <a:solidFill>
                  <a:schemeClr val="accent3"/>
                </a:solidFill>
              </a:rPr>
              <a:t>타입 등이 다르면 </a:t>
            </a:r>
            <a:r>
              <a:rPr lang="ko-KR" altLang="en-US" dirty="0" smtClean="0"/>
              <a:t>서로 다른 함수로 </a:t>
            </a:r>
            <a:r>
              <a:rPr lang="ko-KR" altLang="en-US" dirty="0" smtClean="0">
                <a:solidFill>
                  <a:schemeClr val="accent2"/>
                </a:solidFill>
              </a:rPr>
              <a:t>중복 정의됨</a:t>
            </a:r>
            <a:endParaRPr lang="en-US" altLang="ko-KR" dirty="0">
              <a:solidFill>
                <a:schemeClr val="accent2"/>
              </a:solidFill>
            </a:endParaRP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함수 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func </a:t>
            </a:r>
            <a:r>
              <a:rPr lang="ko-KR" altLang="en-US" dirty="0" smtClean="0"/>
              <a:t>함수 이름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매개변수</a:t>
            </a:r>
            <a:r>
              <a:rPr lang="en-US" altLang="ko-KR" dirty="0" smtClean="0"/>
              <a:t>…) -&gt; </a:t>
            </a:r>
            <a:r>
              <a:rPr lang="ko-KR" altLang="en-US" dirty="0" smtClean="0"/>
              <a:t>반환 타입</a:t>
            </a:r>
            <a:r>
              <a:rPr lang="en-US" altLang="ko-KR" dirty="0"/>
              <a:t> </a:t>
            </a:r>
            <a:r>
              <a:rPr lang="en-US" altLang="ko-KR" dirty="0" smtClean="0"/>
              <a:t>{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매개변수 생략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실행 구문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return </a:t>
            </a:r>
            <a:r>
              <a:rPr lang="ko-KR" altLang="en-US" dirty="0" smtClean="0"/>
              <a:t>반환 값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1"/>
            <a:r>
              <a:rPr lang="ko-KR" altLang="en-US" dirty="0" smtClean="0"/>
              <a:t>함수 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매개변수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352811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 예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31640" y="1340768"/>
            <a:ext cx="6753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 </a:t>
            </a:r>
            <a:r>
              <a:rPr lang="en-US" altLang="ko-KR" dirty="0" err="1" smtClean="0">
                <a:solidFill>
                  <a:schemeClr val="accent6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 err="1" smtClean="0">
                <a:solidFill>
                  <a:schemeClr val="accent3"/>
                </a:solidFill>
              </a:rPr>
              <a:t>myName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String, </a:t>
            </a:r>
            <a:r>
              <a:rPr lang="en-US" altLang="ko-KR" dirty="0" err="1" smtClean="0">
                <a:solidFill>
                  <a:schemeClr val="accent3"/>
                </a:solidFill>
              </a:rPr>
              <a:t>yourName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6"/>
                </a:solidFill>
              </a:rPr>
              <a:t>String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2"/>
                </a:solidFill>
              </a:rPr>
              <a:t>return</a:t>
            </a:r>
            <a:r>
              <a:rPr lang="en-US" altLang="ko-KR" dirty="0" smtClean="0"/>
              <a:t> "Hello \(</a:t>
            </a:r>
            <a:r>
              <a:rPr lang="en-US" altLang="ko-KR" dirty="0" err="1" smtClean="0"/>
              <a:t>yourName</a:t>
            </a:r>
            <a:r>
              <a:rPr lang="en-US" altLang="ko-KR" dirty="0" smtClean="0"/>
              <a:t>)! I’m \(</a:t>
            </a:r>
            <a:r>
              <a:rPr lang="en-US" altLang="ko-KR" dirty="0" err="1" smtClean="0"/>
              <a:t>myName</a:t>
            </a:r>
            <a:r>
              <a:rPr lang="en-US" altLang="ko-KR" dirty="0" smtClean="0"/>
              <a:t>)"</a:t>
            </a:r>
            <a:endParaRPr lang="en-US" altLang="ko-KR" dirty="0"/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 smtClean="0"/>
              <a:t>print (</a:t>
            </a:r>
            <a:r>
              <a:rPr lang="en-US" altLang="ko-KR" dirty="0" err="1" smtClean="0">
                <a:solidFill>
                  <a:schemeClr val="accent2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 err="1" smtClean="0">
                <a:solidFill>
                  <a:schemeClr val="accent3"/>
                </a:solidFill>
              </a:rPr>
              <a:t>myName</a:t>
            </a:r>
            <a:r>
              <a:rPr lang="en-US" altLang="ko-KR" dirty="0" smtClean="0">
                <a:solidFill>
                  <a:schemeClr val="accent3"/>
                </a:solidFill>
              </a:rPr>
              <a:t>: "</a:t>
            </a:r>
            <a:r>
              <a:rPr lang="en-US" altLang="ko-KR" dirty="0" err="1" smtClean="0">
                <a:solidFill>
                  <a:schemeClr val="accent3"/>
                </a:solidFill>
              </a:rPr>
              <a:t>Kyoungho</a:t>
            </a:r>
            <a:r>
              <a:rPr lang="en-US" altLang="ko-KR" dirty="0" smtClean="0">
                <a:solidFill>
                  <a:schemeClr val="accent3"/>
                </a:solidFill>
              </a:rPr>
              <a:t>", </a:t>
            </a:r>
            <a:r>
              <a:rPr lang="en-US" altLang="ko-KR" dirty="0" err="1" smtClean="0">
                <a:solidFill>
                  <a:schemeClr val="accent3"/>
                </a:solidFill>
              </a:rPr>
              <a:t>yourName</a:t>
            </a:r>
            <a:r>
              <a:rPr lang="en-US" altLang="ko-KR" dirty="0" smtClean="0">
                <a:solidFill>
                  <a:schemeClr val="accent3"/>
                </a:solidFill>
              </a:rPr>
              <a:t>: "Jason"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3212976"/>
            <a:ext cx="8734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475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매개변수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전달 인자 레이블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매개변수 이름은 함수 사용할 때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전달 인자 레이블은 함수 내부에서 사용</a:t>
            </a:r>
            <a:endParaRPr lang="en-US" altLang="ko-KR" dirty="0"/>
          </a:p>
          <a:p>
            <a:pPr marL="6858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15616" y="2023680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func </a:t>
            </a:r>
            <a:r>
              <a:rPr lang="ko-KR" altLang="en-US" dirty="0"/>
              <a:t>함수 이름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chemeClr val="accent2"/>
                </a:solidFill>
              </a:rPr>
              <a:t>매개변수 이름</a:t>
            </a:r>
            <a:r>
              <a:rPr lang="en-US" altLang="ko-KR" dirty="0">
                <a:solidFill>
                  <a:schemeClr val="accent2"/>
                </a:solidFill>
              </a:rPr>
              <a:t>  </a:t>
            </a:r>
            <a:r>
              <a:rPr lang="ko-KR" altLang="en-US" dirty="0">
                <a:solidFill>
                  <a:schemeClr val="accent3"/>
                </a:solidFill>
              </a:rPr>
              <a:t>전달 인자 레이블</a:t>
            </a:r>
            <a:r>
              <a:rPr lang="en-US" altLang="ko-KR" dirty="0">
                <a:solidFill>
                  <a:schemeClr val="accent3"/>
                </a:solidFill>
              </a:rPr>
              <a:t>: </a:t>
            </a:r>
            <a:r>
              <a:rPr lang="ko-KR" altLang="en-US" dirty="0">
                <a:solidFill>
                  <a:schemeClr val="accent3"/>
                </a:solidFill>
              </a:rPr>
              <a:t>매개변수 타입 </a:t>
            </a:r>
            <a:r>
              <a:rPr lang="en-US" altLang="ko-KR" dirty="0"/>
              <a:t>…) -&gt; </a:t>
            </a:r>
            <a:r>
              <a:rPr lang="ko-KR" altLang="en-US" dirty="0"/>
              <a:t>반환 타입</a:t>
            </a: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	// </a:t>
            </a:r>
            <a:r>
              <a:rPr lang="ko-KR" altLang="en-US" dirty="0"/>
              <a:t>함수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// ex) print(\(</a:t>
            </a:r>
            <a:r>
              <a:rPr lang="ko-KR" altLang="en-US" dirty="0" smtClean="0">
                <a:solidFill>
                  <a:schemeClr val="accent3"/>
                </a:solidFill>
              </a:rPr>
              <a:t>전달 인자 레이블</a:t>
            </a:r>
            <a:r>
              <a:rPr lang="en-US" altLang="ko-KR" dirty="0" smtClean="0"/>
              <a:t>))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}</a:t>
            </a:r>
          </a:p>
          <a:p>
            <a:r>
              <a:rPr lang="ko-KR" altLang="en-US" dirty="0" smtClean="0"/>
              <a:t>함수 이름 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chemeClr val="accent2"/>
                </a:solidFill>
              </a:rPr>
              <a:t>매개변수 이름</a:t>
            </a:r>
            <a:r>
              <a:rPr lang="en-US" altLang="ko-KR" dirty="0" smtClean="0">
                <a:solidFill>
                  <a:schemeClr val="accent2"/>
                </a:solidFill>
              </a:rPr>
              <a:t>: </a:t>
            </a:r>
            <a:r>
              <a:rPr lang="ko-KR" altLang="en-US" dirty="0" smtClean="0">
                <a:solidFill>
                  <a:schemeClr val="accent2"/>
                </a:solidFill>
              </a:rPr>
              <a:t>전달 값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3717032"/>
            <a:ext cx="6753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 </a:t>
            </a:r>
            <a:r>
              <a:rPr lang="en-US" altLang="ko-KR" dirty="0" err="1" smtClean="0">
                <a:solidFill>
                  <a:schemeClr val="accent6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 smtClean="0">
                <a:solidFill>
                  <a:schemeClr val="accent2"/>
                </a:solidFill>
              </a:rPr>
              <a:t>from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3"/>
                </a:solidFill>
              </a:rPr>
              <a:t>myName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String, </a:t>
            </a:r>
            <a:r>
              <a:rPr lang="en-US" altLang="ko-KR" dirty="0" smtClean="0">
                <a:solidFill>
                  <a:schemeClr val="accent2"/>
                </a:solidFill>
              </a:rPr>
              <a:t>to </a:t>
            </a:r>
            <a:r>
              <a:rPr lang="en-US" altLang="ko-KR" dirty="0" err="1" smtClean="0">
                <a:solidFill>
                  <a:schemeClr val="accent3"/>
                </a:solidFill>
              </a:rPr>
              <a:t>yourName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6"/>
                </a:solidFill>
              </a:rPr>
              <a:t>String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	return "Hello \(</a:t>
            </a:r>
            <a:r>
              <a:rPr lang="en-US" altLang="ko-KR" dirty="0" err="1" smtClean="0"/>
              <a:t>yourName</a:t>
            </a:r>
            <a:r>
              <a:rPr lang="en-US" altLang="ko-KR" dirty="0" smtClean="0"/>
              <a:t>)! I’m \(</a:t>
            </a:r>
            <a:r>
              <a:rPr lang="en-US" altLang="ko-KR" dirty="0" err="1" smtClean="0"/>
              <a:t>myName</a:t>
            </a:r>
            <a:r>
              <a:rPr lang="en-US" altLang="ko-KR" dirty="0" smtClean="0"/>
              <a:t>)"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smtClean="0"/>
              <a:t>print (</a:t>
            </a:r>
            <a:r>
              <a:rPr lang="en-US" altLang="ko-KR" dirty="0" err="1" smtClean="0">
                <a:solidFill>
                  <a:schemeClr val="accent2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 smtClean="0">
                <a:solidFill>
                  <a:schemeClr val="accent2"/>
                </a:solidFill>
              </a:rPr>
              <a:t>from</a:t>
            </a:r>
            <a:r>
              <a:rPr lang="en-US" altLang="ko-KR" dirty="0" smtClean="0">
                <a:solidFill>
                  <a:schemeClr val="accent3"/>
                </a:solidFill>
              </a:rPr>
              <a:t>: "</a:t>
            </a:r>
            <a:r>
              <a:rPr lang="en-US" altLang="ko-KR" dirty="0" err="1" smtClean="0">
                <a:solidFill>
                  <a:schemeClr val="accent3"/>
                </a:solidFill>
              </a:rPr>
              <a:t>Kyoungho</a:t>
            </a:r>
            <a:r>
              <a:rPr lang="en-US" altLang="ko-KR" dirty="0" smtClean="0">
                <a:solidFill>
                  <a:schemeClr val="accent3"/>
                </a:solidFill>
              </a:rPr>
              <a:t>", </a:t>
            </a:r>
            <a:r>
              <a:rPr lang="en-US" altLang="ko-KR" dirty="0" smtClean="0">
                <a:solidFill>
                  <a:schemeClr val="accent2"/>
                </a:solidFill>
              </a:rPr>
              <a:t>to</a:t>
            </a:r>
            <a:r>
              <a:rPr lang="en-US" altLang="ko-KR" dirty="0" smtClean="0">
                <a:solidFill>
                  <a:schemeClr val="accent3"/>
                </a:solidFill>
              </a:rPr>
              <a:t>: "Jason"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5108401"/>
            <a:ext cx="87153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848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매개변수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전달 인자 레이블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c, Java</a:t>
            </a:r>
            <a:r>
              <a:rPr lang="ko-KR" altLang="en-US" dirty="0" smtClean="0"/>
              <a:t>와 같이 사용하려면 매개변수 이름으로 와일드카드 문자 </a:t>
            </a:r>
            <a:r>
              <a:rPr lang="en-US" altLang="ko-KR" dirty="0" smtClean="0"/>
              <a:t>‘_’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15616" y="2023680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func </a:t>
            </a:r>
            <a:r>
              <a:rPr lang="ko-KR" altLang="en-US" dirty="0"/>
              <a:t>함수 이름 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chemeClr val="accent2"/>
                </a:solidFill>
              </a:rPr>
              <a:t>_</a:t>
            </a:r>
            <a:r>
              <a:rPr lang="ko-KR" altLang="en-US" dirty="0" smtClean="0">
                <a:solidFill>
                  <a:schemeClr val="accent3"/>
                </a:solidFill>
              </a:rPr>
              <a:t>전달 </a:t>
            </a:r>
            <a:r>
              <a:rPr lang="ko-KR" altLang="en-US" dirty="0">
                <a:solidFill>
                  <a:schemeClr val="accent3"/>
                </a:solidFill>
              </a:rPr>
              <a:t>인자 레이블</a:t>
            </a:r>
            <a:r>
              <a:rPr lang="en-US" altLang="ko-KR" dirty="0">
                <a:solidFill>
                  <a:schemeClr val="accent3"/>
                </a:solidFill>
              </a:rPr>
              <a:t>: </a:t>
            </a:r>
            <a:r>
              <a:rPr lang="ko-KR" altLang="en-US" dirty="0">
                <a:solidFill>
                  <a:schemeClr val="accent3"/>
                </a:solidFill>
              </a:rPr>
              <a:t>매개변수 타입 </a:t>
            </a:r>
            <a:r>
              <a:rPr lang="en-US" altLang="ko-KR" dirty="0"/>
              <a:t>…) -&gt; </a:t>
            </a:r>
            <a:r>
              <a:rPr lang="ko-KR" altLang="en-US" dirty="0"/>
              <a:t>반환 타입</a:t>
            </a: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	// </a:t>
            </a:r>
            <a:r>
              <a:rPr lang="ko-KR" altLang="en-US" dirty="0"/>
              <a:t>함수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// ex) print(\(</a:t>
            </a:r>
            <a:r>
              <a:rPr lang="ko-KR" altLang="en-US" dirty="0" smtClean="0">
                <a:solidFill>
                  <a:schemeClr val="accent3"/>
                </a:solidFill>
              </a:rPr>
              <a:t>전달 인자 레이블</a:t>
            </a:r>
            <a:r>
              <a:rPr lang="en-US" altLang="ko-KR" dirty="0" smtClean="0"/>
              <a:t>))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}</a:t>
            </a:r>
          </a:p>
          <a:p>
            <a:r>
              <a:rPr lang="ko-KR" altLang="en-US" dirty="0" smtClean="0"/>
              <a:t>함수 이름 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chemeClr val="accent2"/>
                </a:solidFill>
              </a:rPr>
              <a:t>전달 값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3717032"/>
            <a:ext cx="6753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 </a:t>
            </a:r>
            <a:r>
              <a:rPr lang="en-US" altLang="ko-KR" dirty="0" err="1" smtClean="0">
                <a:solidFill>
                  <a:schemeClr val="accent6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>
                <a:solidFill>
                  <a:schemeClr val="accent2"/>
                </a:solidFill>
              </a:rPr>
              <a:t>_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3"/>
                </a:solidFill>
              </a:rPr>
              <a:t>myName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String, </a:t>
            </a:r>
            <a:r>
              <a:rPr lang="en-US" altLang="ko-KR" dirty="0" smtClean="0">
                <a:solidFill>
                  <a:schemeClr val="accent2"/>
                </a:solidFill>
              </a:rPr>
              <a:t>_ </a:t>
            </a:r>
            <a:r>
              <a:rPr lang="en-US" altLang="ko-KR" dirty="0" err="1" smtClean="0">
                <a:solidFill>
                  <a:schemeClr val="accent3"/>
                </a:solidFill>
              </a:rPr>
              <a:t>yourName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6"/>
                </a:solidFill>
              </a:rPr>
              <a:t>String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	return "Hello \(</a:t>
            </a:r>
            <a:r>
              <a:rPr lang="en-US" altLang="ko-KR" dirty="0" err="1" smtClean="0"/>
              <a:t>yourName</a:t>
            </a:r>
            <a:r>
              <a:rPr lang="en-US" altLang="ko-KR" dirty="0" smtClean="0"/>
              <a:t>)! I’m \(</a:t>
            </a:r>
            <a:r>
              <a:rPr lang="en-US" altLang="ko-KR" dirty="0" err="1" smtClean="0"/>
              <a:t>myName</a:t>
            </a:r>
            <a:r>
              <a:rPr lang="en-US" altLang="ko-KR" dirty="0" smtClean="0"/>
              <a:t>)"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smtClean="0"/>
              <a:t>print (</a:t>
            </a:r>
            <a:r>
              <a:rPr lang="en-US" altLang="ko-KR" dirty="0" err="1" smtClean="0">
                <a:solidFill>
                  <a:schemeClr val="accent2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 smtClean="0">
                <a:solidFill>
                  <a:schemeClr val="accent2"/>
                </a:solidFill>
              </a:rPr>
              <a:t> </a:t>
            </a:r>
            <a:r>
              <a:rPr lang="en-US" altLang="ko-KR" dirty="0" smtClean="0">
                <a:solidFill>
                  <a:schemeClr val="accent3"/>
                </a:solidFill>
              </a:rPr>
              <a:t>"</a:t>
            </a:r>
            <a:r>
              <a:rPr lang="en-US" altLang="ko-KR" dirty="0" err="1" smtClean="0">
                <a:solidFill>
                  <a:schemeClr val="accent3"/>
                </a:solidFill>
              </a:rPr>
              <a:t>Kyoungho</a:t>
            </a:r>
            <a:r>
              <a:rPr lang="en-US" altLang="ko-KR" dirty="0" smtClean="0">
                <a:solidFill>
                  <a:schemeClr val="accent3"/>
                </a:solidFill>
              </a:rPr>
              <a:t>", "Jason"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5213615"/>
            <a:ext cx="87344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589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매개변수 기본값</a:t>
            </a:r>
            <a:endParaRPr lang="en-US" altLang="ko-KR" dirty="0"/>
          </a:p>
          <a:p>
            <a:pPr lvl="1"/>
            <a:r>
              <a:rPr lang="ko-KR" altLang="en-US" dirty="0" smtClean="0"/>
              <a:t>매개변수에</a:t>
            </a:r>
            <a:r>
              <a:rPr lang="en-US" altLang="ko-KR" dirty="0"/>
              <a:t> </a:t>
            </a:r>
            <a:r>
              <a:rPr lang="ko-KR" altLang="en-US" dirty="0" smtClean="0"/>
              <a:t>값이 전달되지 않으면 기본값을 갖도록 설정 가능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15616" y="1628800"/>
            <a:ext cx="6753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 </a:t>
            </a:r>
            <a:r>
              <a:rPr lang="en-US" altLang="ko-KR" dirty="0" err="1" smtClean="0">
                <a:solidFill>
                  <a:schemeClr val="accent6"/>
                </a:solidFill>
              </a:rPr>
              <a:t>repeatName</a:t>
            </a:r>
            <a:r>
              <a:rPr lang="en-US" altLang="ko-KR" dirty="0" smtClean="0"/>
              <a:t> (</a:t>
            </a:r>
            <a:r>
              <a:rPr lang="en-US" altLang="ko-KR" dirty="0" smtClean="0">
                <a:solidFill>
                  <a:schemeClr val="accent3"/>
                </a:solidFill>
              </a:rPr>
              <a:t>name: String, times: Int = 3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6"/>
                </a:solidFill>
              </a:rPr>
              <a:t>String</a:t>
            </a:r>
            <a:r>
              <a:rPr lang="en-US" altLang="ko-KR" dirty="0" smtClean="0"/>
              <a:t> {</a:t>
            </a:r>
            <a:br>
              <a:rPr lang="en-US" altLang="ko-KR" dirty="0" smtClean="0"/>
            </a:br>
            <a:r>
              <a:rPr lang="en-US" altLang="ko-KR" dirty="0" smtClean="0"/>
              <a:t>	var result: String = ""</a:t>
            </a:r>
            <a:br>
              <a:rPr lang="en-US" altLang="ko-KR" dirty="0" smtClean="0"/>
            </a:br>
            <a:r>
              <a:rPr lang="en-US" altLang="ko-KR" dirty="0" smtClean="0"/>
              <a:t>	for  _ in 0..&lt;times {</a:t>
            </a:r>
            <a:br>
              <a:rPr lang="en-US" altLang="ko-KR" dirty="0" smtClean="0"/>
            </a:br>
            <a:r>
              <a:rPr lang="en-US" altLang="ko-KR" dirty="0" smtClean="0"/>
              <a:t>		result += "\(name) "</a:t>
            </a:r>
            <a:br>
              <a:rPr lang="en-US" altLang="ko-KR" dirty="0" smtClean="0"/>
            </a:br>
            <a:r>
              <a:rPr lang="en-US" altLang="ko-KR" dirty="0" smtClean="0"/>
              <a:t>	}</a:t>
            </a:r>
          </a:p>
          <a:p>
            <a:r>
              <a:rPr lang="en-US" altLang="ko-KR" dirty="0" smtClean="0"/>
              <a:t>	return result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smtClean="0"/>
              <a:t>print (</a:t>
            </a:r>
            <a:r>
              <a:rPr lang="en-US" altLang="ko-KR" dirty="0" err="1" smtClean="0">
                <a:solidFill>
                  <a:schemeClr val="accent2"/>
                </a:solidFill>
              </a:rPr>
              <a:t>repeatName</a:t>
            </a:r>
            <a:r>
              <a:rPr lang="en-US" altLang="ko-KR" dirty="0" smtClean="0"/>
              <a:t>(name: </a:t>
            </a:r>
            <a:r>
              <a:rPr lang="en-US" altLang="ko-KR" dirty="0" smtClean="0">
                <a:solidFill>
                  <a:schemeClr val="accent3"/>
                </a:solidFill>
              </a:rPr>
              <a:t>"</a:t>
            </a:r>
            <a:r>
              <a:rPr lang="en-US" altLang="ko-KR" dirty="0" err="1" smtClean="0">
                <a:solidFill>
                  <a:schemeClr val="accent3"/>
                </a:solidFill>
              </a:rPr>
              <a:t>Kyoungho</a:t>
            </a:r>
            <a:r>
              <a:rPr lang="en-US" altLang="ko-KR" dirty="0" smtClean="0">
                <a:solidFill>
                  <a:schemeClr val="accent3"/>
                </a:solidFill>
              </a:rPr>
              <a:t>"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64" y="4393645"/>
            <a:ext cx="87534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834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가변 매개변수</a:t>
            </a:r>
            <a:endParaRPr lang="en-US" altLang="ko-KR" dirty="0"/>
          </a:p>
          <a:p>
            <a:pPr lvl="1"/>
            <a:r>
              <a:rPr lang="ko-KR" altLang="en-US" dirty="0" smtClean="0"/>
              <a:t>매개변수를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개 이상 받을 수 있도록 하는 매개변수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함수별로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개만 사용 가능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15616" y="1840756"/>
            <a:ext cx="6753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 </a:t>
            </a:r>
            <a:r>
              <a:rPr lang="en-US" altLang="ko-KR" dirty="0" err="1" smtClean="0">
                <a:solidFill>
                  <a:schemeClr val="accent6"/>
                </a:solidFill>
              </a:rPr>
              <a:t>callFriends</a:t>
            </a:r>
            <a:r>
              <a:rPr lang="en-US" altLang="ko-KR" dirty="0" smtClean="0">
                <a:solidFill>
                  <a:schemeClr val="accent6"/>
                </a:solidFill>
              </a:rPr>
              <a:t> </a:t>
            </a:r>
            <a:r>
              <a:rPr lang="en-US" altLang="ko-KR" dirty="0" smtClean="0"/>
              <a:t>(friends </a:t>
            </a:r>
            <a:r>
              <a:rPr lang="en-US" altLang="ko-KR" dirty="0" smtClean="0">
                <a:solidFill>
                  <a:schemeClr val="accent3"/>
                </a:solidFill>
              </a:rPr>
              <a:t>names: String…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6"/>
                </a:solidFill>
              </a:rPr>
              <a:t>String</a:t>
            </a:r>
            <a:r>
              <a:rPr lang="en-US" altLang="ko-KR" dirty="0" smtClean="0"/>
              <a:t> {</a:t>
            </a:r>
            <a:br>
              <a:rPr lang="en-US" altLang="ko-KR" dirty="0" smtClean="0"/>
            </a:br>
            <a:r>
              <a:rPr lang="en-US" altLang="ko-KR" dirty="0" smtClean="0"/>
              <a:t>	var result: String = ""</a:t>
            </a:r>
            <a:br>
              <a:rPr lang="en-US" altLang="ko-KR" dirty="0" smtClean="0"/>
            </a:br>
            <a:r>
              <a:rPr lang="en-US" altLang="ko-KR" dirty="0" smtClean="0"/>
              <a:t>	for  friend in names {</a:t>
            </a:r>
            <a:br>
              <a:rPr lang="en-US" altLang="ko-KR" dirty="0" smtClean="0"/>
            </a:br>
            <a:r>
              <a:rPr lang="en-US" altLang="ko-KR" dirty="0" smtClean="0"/>
              <a:t>		result += "Hello \(friend)!" + " "</a:t>
            </a:r>
            <a:br>
              <a:rPr lang="en-US" altLang="ko-KR" dirty="0" smtClean="0"/>
            </a:br>
            <a:r>
              <a:rPr lang="en-US" altLang="ko-KR" dirty="0" smtClean="0"/>
              <a:t>	}</a:t>
            </a:r>
          </a:p>
          <a:p>
            <a:r>
              <a:rPr lang="en-US" altLang="ko-KR" dirty="0" smtClean="0"/>
              <a:t>	return result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print (</a:t>
            </a:r>
            <a:r>
              <a:rPr lang="en-US" altLang="ko-KR" dirty="0" err="1" smtClean="0">
                <a:solidFill>
                  <a:schemeClr val="accent2"/>
                </a:solidFill>
              </a:rPr>
              <a:t>callFriends</a:t>
            </a:r>
            <a:r>
              <a:rPr lang="en-US" altLang="ko-KR" dirty="0" smtClean="0"/>
              <a:t>(friends: </a:t>
            </a:r>
            <a:r>
              <a:rPr lang="en-US" altLang="ko-KR" dirty="0" smtClean="0">
                <a:solidFill>
                  <a:schemeClr val="accent3"/>
                </a:solidFill>
              </a:rPr>
              <a:t>"Amy", "Bob", "Charles"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4744456"/>
            <a:ext cx="87439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29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2937138"/>
            <a:ext cx="2699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2</a:t>
            </a:r>
            <a:r>
              <a:rPr lang="ko-KR" altLang="en-US" sz="4000" dirty="0" smtClean="0">
                <a:latin typeface="+mn-ea"/>
              </a:rPr>
              <a:t>장 자료형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840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입출력 매개변수</a:t>
            </a:r>
            <a:endParaRPr lang="en-US" altLang="ko-KR" dirty="0"/>
          </a:p>
          <a:p>
            <a:pPr lvl="1"/>
            <a:r>
              <a:rPr lang="en-US" altLang="ko-KR" dirty="0" smtClean="0"/>
              <a:t>c</a:t>
            </a:r>
            <a:r>
              <a:rPr lang="ko-KR" altLang="en-US" dirty="0" smtClean="0"/>
              <a:t>언어의 포인터와 유사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 데이터의 </a:t>
            </a:r>
            <a:r>
              <a:rPr lang="en-US" altLang="ko-KR" dirty="0" smtClean="0"/>
              <a:t>reference</a:t>
            </a:r>
            <a:r>
              <a:rPr lang="ko-KR" altLang="en-US" dirty="0" smtClean="0"/>
              <a:t>를 전달 인자로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함수형 프로그래밍 패러다임에서는 지양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15616" y="2204864"/>
            <a:ext cx="6753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var numbers: [Int] = [1, 2, 3]</a:t>
            </a:r>
          </a:p>
          <a:p>
            <a:endParaRPr lang="en-US" altLang="ko-KR" dirty="0"/>
          </a:p>
          <a:p>
            <a:r>
              <a:rPr lang="en-US" altLang="ko-KR" dirty="0"/>
              <a:t>func </a:t>
            </a:r>
            <a:r>
              <a:rPr lang="en-US" altLang="ko-KR" dirty="0" err="1"/>
              <a:t>referenceParameter</a:t>
            </a:r>
            <a:r>
              <a:rPr lang="en-US" altLang="ko-KR" dirty="0"/>
              <a:t>(_ </a:t>
            </a:r>
            <a:r>
              <a:rPr lang="en-US" altLang="ko-KR" dirty="0" err="1"/>
              <a:t>arr</a:t>
            </a:r>
            <a:r>
              <a:rPr lang="en-US" altLang="ko-KR" dirty="0"/>
              <a:t>: </a:t>
            </a:r>
            <a:r>
              <a:rPr lang="en-US" altLang="ko-KR" dirty="0" err="1">
                <a:solidFill>
                  <a:schemeClr val="accent2"/>
                </a:solidFill>
              </a:rPr>
              <a:t>inout</a:t>
            </a:r>
            <a:r>
              <a:rPr lang="en-US" altLang="ko-KR" dirty="0"/>
              <a:t> [Int]) {</a:t>
            </a:r>
          </a:p>
          <a:p>
            <a:r>
              <a:rPr lang="en-US" altLang="ko-KR" dirty="0"/>
              <a:t>	</a:t>
            </a:r>
            <a:r>
              <a:rPr lang="en-US" altLang="ko-KR" dirty="0" err="1">
                <a:solidFill>
                  <a:schemeClr val="accent3"/>
                </a:solidFill>
              </a:rPr>
              <a:t>arr</a:t>
            </a:r>
            <a:r>
              <a:rPr lang="en-US" altLang="ko-KR" dirty="0">
                <a:solidFill>
                  <a:schemeClr val="accent3"/>
                </a:solidFill>
              </a:rPr>
              <a:t>[1] = 1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err="1"/>
              <a:t>referenceParameter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/>
                </a:solidFill>
              </a:rPr>
              <a:t>&amp;</a:t>
            </a:r>
            <a:r>
              <a:rPr lang="en-US" altLang="ko-KR" dirty="0"/>
              <a:t>numbers)</a:t>
            </a:r>
          </a:p>
          <a:p>
            <a:r>
              <a:rPr lang="en-US" altLang="ko-KR" dirty="0"/>
              <a:t>print(numbers</a:t>
            </a:r>
            <a:r>
              <a:rPr lang="en-US" altLang="ko-KR" dirty="0" smtClean="0"/>
              <a:t>)   // [1, 1, 3]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86" y="4724400"/>
            <a:ext cx="87439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588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함수의 </a:t>
            </a:r>
            <a:r>
              <a:rPr lang="ko-KR" altLang="en-US" dirty="0" err="1" smtClean="0"/>
              <a:t>데이터타입</a:t>
            </a:r>
            <a:r>
              <a:rPr lang="ko-KR" altLang="en-US" dirty="0" smtClean="0"/>
              <a:t> 표현</a:t>
            </a:r>
            <a:endParaRPr lang="en-US" altLang="ko-KR" dirty="0"/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매개변수</a:t>
            </a:r>
            <a:r>
              <a:rPr lang="ko-KR" altLang="en-US" dirty="0"/>
              <a:t>의</a:t>
            </a:r>
            <a:r>
              <a:rPr lang="ko-KR" altLang="en-US" dirty="0" smtClean="0"/>
              <a:t> 타입 나열</a:t>
            </a:r>
            <a:r>
              <a:rPr lang="en-US" altLang="ko-KR" dirty="0" smtClean="0"/>
              <a:t>) -&gt; </a:t>
            </a:r>
            <a:r>
              <a:rPr lang="ko-KR" altLang="en-US" dirty="0" smtClean="0"/>
              <a:t>반환 타입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 (String, Int) -&gt; String</a:t>
            </a:r>
          </a:p>
          <a:p>
            <a:pPr lvl="1"/>
            <a:r>
              <a:rPr lang="ko-KR" altLang="en-US" dirty="0" smtClean="0"/>
              <a:t>함수 타입 사용 예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2204864"/>
            <a:ext cx="6753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typealias </a:t>
            </a:r>
            <a:r>
              <a:rPr lang="en-US" altLang="ko-KR" dirty="0" err="1" smtClean="0">
                <a:solidFill>
                  <a:schemeClr val="accent2"/>
                </a:solidFill>
              </a:rPr>
              <a:t>CalculateTwoInts</a:t>
            </a:r>
            <a:r>
              <a:rPr lang="en-US" altLang="ko-KR" dirty="0" smtClean="0">
                <a:solidFill>
                  <a:schemeClr val="accent3"/>
                </a:solidFill>
              </a:rPr>
              <a:t> = (Int, Int) -&gt; Int</a:t>
            </a:r>
            <a:endParaRPr lang="en-US" altLang="ko-KR" dirty="0">
              <a:solidFill>
                <a:schemeClr val="accent3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func </a:t>
            </a:r>
            <a:r>
              <a:rPr lang="en-US" altLang="ko-KR" dirty="0" err="1" smtClean="0"/>
              <a:t>addTwoInts</a:t>
            </a:r>
            <a:r>
              <a:rPr lang="en-US" altLang="ko-KR" dirty="0" smtClean="0"/>
              <a:t>(_ a: Int, _ b: Int) -&gt; Int {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smtClean="0">
                <a:solidFill>
                  <a:schemeClr val="accent3"/>
                </a:solidFill>
              </a:rPr>
              <a:t>return a + b</a:t>
            </a:r>
            <a:endParaRPr lang="en-US" altLang="ko-KR" dirty="0">
              <a:solidFill>
                <a:schemeClr val="accent3"/>
              </a:solidFill>
            </a:endParaRP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smtClean="0"/>
              <a:t>var </a:t>
            </a:r>
            <a:r>
              <a:rPr lang="en-US" altLang="ko-KR" dirty="0" err="1" smtClean="0"/>
              <a:t>addFunc</a:t>
            </a:r>
            <a:r>
              <a:rPr lang="en-US" altLang="ko-KR" dirty="0" smtClean="0"/>
              <a:t>: </a:t>
            </a:r>
            <a:r>
              <a:rPr lang="en-US" altLang="ko-KR" dirty="0" err="1" smtClean="0">
                <a:solidFill>
                  <a:schemeClr val="accent2"/>
                </a:solidFill>
              </a:rPr>
              <a:t>CalculateTwoInts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addTwoInts</a:t>
            </a:r>
            <a:endParaRPr lang="en-US" altLang="ko-KR" dirty="0"/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addFunc</a:t>
            </a:r>
            <a:r>
              <a:rPr lang="en-US" altLang="ko-KR" dirty="0" smtClean="0"/>
              <a:t>(3, 4))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87" y="4681829"/>
            <a:ext cx="87153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654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중첩 함수</a:t>
            </a:r>
            <a:endParaRPr lang="en-US" altLang="ko-KR" dirty="0"/>
          </a:p>
          <a:p>
            <a:pPr lvl="1"/>
            <a:r>
              <a:rPr lang="ko-KR" altLang="en-US" dirty="0" smtClean="0"/>
              <a:t>함수의 데이터 타입 표현이 가능하므로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함수를 </a:t>
            </a:r>
            <a:r>
              <a:rPr lang="ko-KR" altLang="en-US" dirty="0" smtClean="0">
                <a:solidFill>
                  <a:schemeClr val="accent2"/>
                </a:solidFill>
              </a:rPr>
              <a:t>매개변수</a:t>
            </a:r>
            <a:r>
              <a:rPr lang="en-US" altLang="ko-KR" dirty="0" smtClean="0">
                <a:solidFill>
                  <a:schemeClr val="accent2"/>
                </a:solidFill>
              </a:rPr>
              <a:t>, </a:t>
            </a:r>
            <a:r>
              <a:rPr lang="ko-KR" altLang="en-US" dirty="0" err="1" smtClean="0">
                <a:solidFill>
                  <a:schemeClr val="accent2"/>
                </a:solidFill>
              </a:rPr>
              <a:t>반환값으로</a:t>
            </a:r>
            <a:r>
              <a:rPr lang="ko-KR" altLang="en-US" dirty="0" smtClean="0">
                <a:solidFill>
                  <a:schemeClr val="accent2"/>
                </a:solidFill>
              </a:rPr>
              <a:t> </a:t>
            </a:r>
            <a:r>
              <a:rPr lang="ko-KR" altLang="en-US" dirty="0" smtClean="0"/>
              <a:t>사용 가능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15616" y="1916832"/>
            <a:ext cx="67539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</a:t>
            </a:r>
            <a:r>
              <a:rPr lang="en-US" altLang="ko-KR" dirty="0"/>
              <a:t>| -3 | -2 | -1 |  0 |  1 |  2 |  3 |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typealias </a:t>
            </a:r>
            <a:r>
              <a:rPr lang="en-US" altLang="ko-KR" dirty="0" err="1">
                <a:solidFill>
                  <a:schemeClr val="accent2"/>
                </a:solidFill>
              </a:rPr>
              <a:t>MoveFunc</a:t>
            </a:r>
            <a:r>
              <a:rPr lang="en-US" altLang="ko-KR" dirty="0"/>
              <a:t> = (Int) -&gt; Int</a:t>
            </a:r>
          </a:p>
          <a:p>
            <a:endParaRPr lang="en-US" altLang="ko-KR" dirty="0"/>
          </a:p>
          <a:p>
            <a:r>
              <a:rPr lang="en-US" altLang="ko-KR" dirty="0"/>
              <a:t>func </a:t>
            </a:r>
            <a:r>
              <a:rPr lang="en-US" altLang="ko-KR" dirty="0" err="1"/>
              <a:t>functionForMove</a:t>
            </a:r>
            <a:r>
              <a:rPr lang="en-US" altLang="ko-KR" dirty="0"/>
              <a:t>(_ </a:t>
            </a:r>
            <a:r>
              <a:rPr lang="en-US" altLang="ko-KR" dirty="0" err="1"/>
              <a:t>shouldGoLeft</a:t>
            </a:r>
            <a:r>
              <a:rPr lang="en-US" altLang="ko-KR" dirty="0"/>
              <a:t>: Bool) -&gt; </a:t>
            </a:r>
            <a:r>
              <a:rPr lang="en-US" altLang="ko-KR" dirty="0" err="1">
                <a:solidFill>
                  <a:schemeClr val="accent2"/>
                </a:solidFill>
              </a:rPr>
              <a:t>MoveFunc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	func </a:t>
            </a:r>
            <a:r>
              <a:rPr lang="en-US" altLang="ko-KR" dirty="0" err="1">
                <a:solidFill>
                  <a:schemeClr val="accent3"/>
                </a:solidFill>
              </a:rPr>
              <a:t>goRight</a:t>
            </a:r>
            <a:r>
              <a:rPr lang="en-US" altLang="ko-KR" dirty="0"/>
              <a:t>(_ </a:t>
            </a:r>
            <a:r>
              <a:rPr lang="en-US" altLang="ko-KR" dirty="0" err="1"/>
              <a:t>currentPosition</a:t>
            </a:r>
            <a:r>
              <a:rPr lang="en-US" altLang="ko-KR" dirty="0"/>
              <a:t>: Int) -&gt; Int {</a:t>
            </a:r>
          </a:p>
          <a:p>
            <a:r>
              <a:rPr lang="en-US" altLang="ko-KR" dirty="0"/>
              <a:t>		return </a:t>
            </a:r>
            <a:r>
              <a:rPr lang="en-US" altLang="ko-KR" dirty="0" err="1"/>
              <a:t>currentPosition</a:t>
            </a:r>
            <a:r>
              <a:rPr lang="en-US" altLang="ko-KR" dirty="0"/>
              <a:t> + 1</a:t>
            </a:r>
          </a:p>
          <a:p>
            <a:r>
              <a:rPr lang="en-US" altLang="ko-KR" dirty="0"/>
              <a:t>	}</a:t>
            </a:r>
          </a:p>
          <a:p>
            <a:endParaRPr lang="en-US" altLang="ko-KR" dirty="0"/>
          </a:p>
          <a:p>
            <a:r>
              <a:rPr lang="en-US" altLang="ko-KR" dirty="0"/>
              <a:t>	func </a:t>
            </a:r>
            <a:r>
              <a:rPr lang="en-US" altLang="ko-KR" dirty="0" err="1">
                <a:solidFill>
                  <a:schemeClr val="accent3"/>
                </a:solidFill>
              </a:rPr>
              <a:t>goLeft</a:t>
            </a:r>
            <a:r>
              <a:rPr lang="en-US" altLang="ko-KR" dirty="0"/>
              <a:t>(_ </a:t>
            </a:r>
            <a:r>
              <a:rPr lang="en-US" altLang="ko-KR" dirty="0" err="1"/>
              <a:t>currentPosition</a:t>
            </a:r>
            <a:r>
              <a:rPr lang="en-US" altLang="ko-KR" dirty="0"/>
              <a:t>: Int) -&gt; Int {</a:t>
            </a:r>
          </a:p>
          <a:p>
            <a:r>
              <a:rPr lang="en-US" altLang="ko-KR" dirty="0"/>
              <a:t>		return </a:t>
            </a:r>
            <a:r>
              <a:rPr lang="en-US" altLang="ko-KR" dirty="0" err="1"/>
              <a:t>currentPosition</a:t>
            </a:r>
            <a:r>
              <a:rPr lang="en-US" altLang="ko-KR" dirty="0"/>
              <a:t> - 1</a:t>
            </a:r>
          </a:p>
          <a:p>
            <a:r>
              <a:rPr lang="en-US" altLang="ko-KR" dirty="0"/>
              <a:t>	}</a:t>
            </a:r>
          </a:p>
          <a:p>
            <a:endParaRPr lang="en-US" altLang="ko-KR" dirty="0"/>
          </a:p>
          <a:p>
            <a:r>
              <a:rPr lang="en-US" altLang="ko-KR" dirty="0"/>
              <a:t>	return </a:t>
            </a:r>
            <a:r>
              <a:rPr lang="en-US" altLang="ko-KR" dirty="0" err="1"/>
              <a:t>shouldGoLeft</a:t>
            </a:r>
            <a:r>
              <a:rPr lang="en-US" altLang="ko-KR" dirty="0"/>
              <a:t> ? </a:t>
            </a:r>
            <a:r>
              <a:rPr lang="en-US" altLang="ko-KR" dirty="0" err="1">
                <a:solidFill>
                  <a:schemeClr val="accent3"/>
                </a:solidFill>
              </a:rPr>
              <a:t>goLeft</a:t>
            </a:r>
            <a:r>
              <a:rPr lang="en-US" altLang="ko-KR" dirty="0"/>
              <a:t> : </a:t>
            </a:r>
            <a:r>
              <a:rPr lang="en-US" altLang="ko-KR" dirty="0" err="1">
                <a:solidFill>
                  <a:schemeClr val="accent3"/>
                </a:solidFill>
              </a:rPr>
              <a:t>goRight</a:t>
            </a:r>
            <a:endParaRPr lang="en-US" altLang="ko-KR" dirty="0">
              <a:solidFill>
                <a:schemeClr val="accent3"/>
              </a:solidFill>
            </a:endParaRPr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07450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중첩 함수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340768"/>
            <a:ext cx="87534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884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종료되지 않는 함수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return</a:t>
            </a:r>
            <a:r>
              <a:rPr lang="ko-KR" altLang="en-US" dirty="0" smtClean="0"/>
              <a:t>되지 않는 함수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반환 값으로 </a:t>
            </a:r>
            <a:r>
              <a:rPr lang="en-US" altLang="ko-KR" dirty="0" smtClean="0"/>
              <a:t>Never</a:t>
            </a:r>
            <a:r>
              <a:rPr lang="ko-KR" altLang="en-US" dirty="0" smtClean="0"/>
              <a:t>를 명시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오류 처리 등 비정상적인 상황에서 사용</a:t>
            </a:r>
            <a:endParaRPr lang="en-US" altLang="ko-KR" dirty="0" smtClean="0"/>
          </a:p>
          <a:p>
            <a:pPr lvl="2"/>
            <a:r>
              <a:rPr lang="en-US" altLang="ko-KR" dirty="0" smtClean="0">
                <a:solidFill>
                  <a:schemeClr val="accent6"/>
                </a:solidFill>
              </a:rPr>
              <a:t>(</a:t>
            </a:r>
            <a:r>
              <a:rPr lang="ko-KR" altLang="en-US" dirty="0" smtClean="0">
                <a:solidFill>
                  <a:schemeClr val="accent6"/>
                </a:solidFill>
              </a:rPr>
              <a:t>오류 처리 </a:t>
            </a:r>
            <a:r>
              <a:rPr lang="en-US" altLang="ko-KR" dirty="0" err="1" smtClean="0">
                <a:solidFill>
                  <a:schemeClr val="accent6"/>
                </a:solidFill>
              </a:rPr>
              <a:t>chapte</a:t>
            </a:r>
            <a:r>
              <a:rPr lang="ko-KR" altLang="en-US" dirty="0" smtClean="0">
                <a:solidFill>
                  <a:schemeClr val="accent6"/>
                </a:solidFill>
              </a:rPr>
              <a:t>에서 다뤄질 예정</a:t>
            </a:r>
            <a:r>
              <a:rPr lang="en-US" altLang="ko-KR" dirty="0" smtClean="0">
                <a:solidFill>
                  <a:schemeClr val="accent6"/>
                </a:solidFill>
              </a:rPr>
              <a:t>)</a:t>
            </a:r>
          </a:p>
          <a:p>
            <a:pPr lvl="1"/>
            <a:endParaRPr lang="en-US" altLang="ko-KR" dirty="0">
              <a:solidFill>
                <a:schemeClr val="accent6"/>
              </a:solidFill>
            </a:endParaRPr>
          </a:p>
          <a:p>
            <a:pPr marL="454914" lvl="1" indent="0">
              <a:buNone/>
            </a:pPr>
            <a:endParaRPr lang="en-US" altLang="ko-KR" dirty="0" smtClean="0">
              <a:solidFill>
                <a:schemeClr val="accent6"/>
              </a:solidFill>
            </a:endParaRPr>
          </a:p>
          <a:p>
            <a:pPr lvl="1"/>
            <a:r>
              <a:rPr lang="en-US" altLang="ko-KR" dirty="0" smtClean="0"/>
              <a:t>func </a:t>
            </a:r>
            <a:r>
              <a:rPr lang="ko-KR" altLang="en-US" dirty="0" smtClean="0"/>
              <a:t>함수 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매개 변수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2"/>
                </a:solidFill>
              </a:rPr>
              <a:t>Never</a:t>
            </a:r>
            <a:r>
              <a:rPr lang="en-US" altLang="ko-KR" dirty="0" smtClean="0"/>
              <a:t> {</a:t>
            </a:r>
            <a:br>
              <a:rPr lang="en-US" altLang="ko-KR" dirty="0" smtClean="0"/>
            </a:br>
            <a:r>
              <a:rPr lang="en-US" altLang="ko-KR" dirty="0" smtClean="0"/>
              <a:t>	// </a:t>
            </a:r>
            <a:r>
              <a:rPr lang="ko-KR" altLang="en-US" dirty="0" smtClean="0"/>
              <a:t>함수 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15831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1840" y="2996952"/>
            <a:ext cx="324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10</a:t>
            </a:r>
            <a:r>
              <a:rPr lang="ko-KR" altLang="en-US" sz="4000" dirty="0" smtClean="0">
                <a:latin typeface="+mn-ea"/>
              </a:rPr>
              <a:t>장 옵셔널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893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2304256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옵셔널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값이 선택적인 의미를 가짐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변수나 상수에</a:t>
            </a:r>
            <a:r>
              <a:rPr lang="en-US" altLang="ko-KR" dirty="0"/>
              <a:t> </a:t>
            </a:r>
            <a:r>
              <a:rPr lang="ko-KR" altLang="en-US" dirty="0" smtClean="0"/>
              <a:t>항상 값이 있다는 것을 보장 못함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변수나 상수에 값이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일 수도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아닐 수도 있음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옵셔널과 </a:t>
            </a:r>
            <a:r>
              <a:rPr lang="ko-KR" altLang="en-US" dirty="0" err="1" smtClean="0"/>
              <a:t>옵셔널이</a:t>
            </a:r>
            <a:r>
              <a:rPr lang="ko-KR" altLang="en-US" dirty="0" smtClean="0"/>
              <a:t> 아닌 값은 철저히 다른 타입으로 인식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값이 없는 옵셔널 변수나 상수에 접근하려면 런타임 오류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95536" y="2940635"/>
            <a:ext cx="2141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var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: String = "</a:t>
            </a:r>
            <a:r>
              <a:rPr lang="en-US" altLang="ko-KR" sz="1200" dirty="0" err="1" smtClean="0">
                <a:latin typeface="+mn-ea"/>
              </a:rPr>
              <a:t>abc</a:t>
            </a:r>
            <a:r>
              <a:rPr lang="en-US" altLang="ko-KR" sz="1200" dirty="0" smtClean="0">
                <a:latin typeface="+mn-ea"/>
              </a:rPr>
              <a:t>"</a:t>
            </a:r>
          </a:p>
          <a:p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= nil;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55776" y="2987660"/>
            <a:ext cx="679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Error!!!  nil</a:t>
            </a:r>
            <a:r>
              <a:rPr lang="ko-KR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은 물음표로 옵셔널이 선언된 곳에서만 사용이 가능</a:t>
            </a:r>
            <a:endParaRPr lang="ko-KR" altLang="en-US" dirty="0">
              <a:solidFill>
                <a:schemeClr val="accent2">
                  <a:lumMod val="40000"/>
                  <a:lumOff val="60000"/>
                </a:schemeClr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3789040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var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: String? = "</a:t>
            </a:r>
            <a:r>
              <a:rPr lang="en-US" altLang="ko-KR" sz="1200" dirty="0" err="1" smtClean="0">
                <a:latin typeface="+mn-ea"/>
              </a:rPr>
              <a:t>abc</a:t>
            </a:r>
            <a:r>
              <a:rPr lang="en-US" altLang="ko-KR" sz="1200" dirty="0" smtClean="0">
                <a:latin typeface="+mn-ea"/>
              </a:rPr>
              <a:t>"</a:t>
            </a:r>
          </a:p>
          <a:p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= nil</a:t>
            </a:r>
          </a:p>
          <a:p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09628" y="3789040"/>
            <a:ext cx="3350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var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: Optional&lt;String&gt; = "</a:t>
            </a:r>
            <a:r>
              <a:rPr lang="en-US" altLang="ko-KR" sz="1200" dirty="0" err="1" smtClean="0">
                <a:latin typeface="+mn-ea"/>
              </a:rPr>
              <a:t>abc</a:t>
            </a:r>
            <a:r>
              <a:rPr lang="en-US" altLang="ko-KR" sz="1200" dirty="0" smtClean="0">
                <a:latin typeface="+mn-ea"/>
              </a:rPr>
              <a:t>"</a:t>
            </a:r>
          </a:p>
          <a:p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= nil</a:t>
            </a:r>
          </a:p>
          <a:p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41810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2304256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옵셔널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 타입을 명시하지 않으면 타입추론을 함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/>
              <a:t>“</a:t>
            </a:r>
            <a:r>
              <a:rPr lang="ko-KR" altLang="en-US" dirty="0" smtClean="0"/>
              <a:t>이것 일까</a:t>
            </a:r>
            <a:r>
              <a:rPr lang="en-US" altLang="ko-KR" dirty="0" smtClean="0"/>
              <a:t>?” </a:t>
            </a:r>
            <a:r>
              <a:rPr lang="ko-KR" altLang="en-US" dirty="0" smtClean="0"/>
              <a:t>라는 형식의 추론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추론을 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해당하는 내용이 없다면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을 반환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옵셔널은 </a:t>
            </a:r>
            <a:r>
              <a:rPr lang="ko-KR" altLang="en-US" dirty="0" err="1" smtClean="0"/>
              <a:t>열거형으로</a:t>
            </a:r>
            <a:r>
              <a:rPr lang="ko-KR" altLang="en-US" dirty="0" smtClean="0"/>
              <a:t> 구현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55576" y="2636912"/>
            <a:ext cx="436343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public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enum Optional&lt;Wrapped&gt; : </a:t>
            </a:r>
            <a:r>
              <a:rPr lang="en-US" altLang="ko-KR" sz="1200" dirty="0" err="1" smtClean="0">
                <a:latin typeface="+mn-ea"/>
              </a:rPr>
              <a:t>ExpressibleByNilLiteral</a:t>
            </a:r>
            <a:r>
              <a:rPr lang="en-US" altLang="ko-KR" sz="1200" dirty="0" smtClean="0">
                <a:latin typeface="+mn-ea"/>
              </a:rPr>
              <a:t> {</a:t>
            </a:r>
          </a:p>
          <a:p>
            <a:r>
              <a:rPr lang="en-US" altLang="ko-KR" sz="1200" dirty="0" smtClean="0">
                <a:latin typeface="+mn-ea"/>
              </a:rPr>
              <a:t> case one</a:t>
            </a: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case some(Wrapped)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public init(_ </a:t>
            </a:r>
            <a:r>
              <a:rPr lang="en-US" altLang="ko-KR" sz="1200" dirty="0" err="1" smtClean="0">
                <a:latin typeface="+mn-ea"/>
              </a:rPr>
              <a:t>sowm</a:t>
            </a:r>
            <a:r>
              <a:rPr lang="en-US" altLang="ko-KR" sz="1200" dirty="0" smtClean="0">
                <a:latin typeface="+mn-ea"/>
              </a:rPr>
              <a:t>: Wrapped)</a:t>
            </a:r>
          </a:p>
          <a:p>
            <a:r>
              <a:rPr lang="en-US" altLang="ko-KR" sz="1200" dirty="0" smtClean="0">
                <a:latin typeface="+mn-ea"/>
              </a:rPr>
              <a:t>……..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}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83568" y="4021907"/>
            <a:ext cx="7772400" cy="2304256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옵셔널은 </a:t>
            </a:r>
            <a:r>
              <a:rPr lang="ko-KR" altLang="en-US" dirty="0" err="1" smtClean="0"/>
              <a:t>제네릭이</a:t>
            </a:r>
            <a:r>
              <a:rPr lang="ko-KR" altLang="en-US" dirty="0" smtClean="0"/>
              <a:t> 적용된 </a:t>
            </a:r>
            <a:r>
              <a:rPr lang="ko-KR" altLang="en-US" dirty="0" err="1" smtClean="0"/>
              <a:t>열거형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+mn-ea"/>
              </a:rPr>
              <a:t>ExpressibleByNilLiteral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프로토콜을 따름 </a:t>
            </a:r>
            <a:r>
              <a:rPr lang="en-US" altLang="ko-KR" sz="1050" dirty="0" smtClean="0">
                <a:latin typeface="+mn-ea"/>
              </a:rPr>
              <a:t>(</a:t>
            </a:r>
            <a:r>
              <a:rPr lang="ko-KR" altLang="en-US" sz="1050" dirty="0" smtClean="0">
                <a:latin typeface="+mn-ea"/>
              </a:rPr>
              <a:t>뒤에서 프로토콜에 대해 다룰 것임</a:t>
            </a:r>
            <a:r>
              <a:rPr lang="en-US" altLang="ko-KR" sz="1050" dirty="0" smtClean="0">
                <a:latin typeface="+mn-ea"/>
              </a:rPr>
              <a:t>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옵셔널은 값을 가지는 케이스와 그렇지 못한 케이스로 구분되어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일 때는 </a:t>
            </a:r>
            <a:r>
              <a:rPr lang="en-US" altLang="ko-KR" dirty="0" smtClean="0"/>
              <a:t>none</a:t>
            </a:r>
            <a:r>
              <a:rPr lang="ko-KR" altLang="en-US" dirty="0"/>
              <a:t> </a:t>
            </a:r>
            <a:r>
              <a:rPr lang="ko-KR" altLang="en-US" dirty="0" smtClean="0"/>
              <a:t>케이스가 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값이 있으면 </a:t>
            </a:r>
            <a:r>
              <a:rPr lang="en-US" altLang="ko-KR" dirty="0" smtClean="0"/>
              <a:t>some </a:t>
            </a:r>
            <a:r>
              <a:rPr lang="ko-KR" altLang="en-US" dirty="0" smtClean="0"/>
              <a:t>케이스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 자체가 </a:t>
            </a:r>
            <a:r>
              <a:rPr lang="ko-KR" altLang="en-US" dirty="0" err="1" smtClean="0"/>
              <a:t>열거형이기</a:t>
            </a:r>
            <a:r>
              <a:rPr lang="ko-KR" altLang="en-US" dirty="0" smtClean="0"/>
              <a:t> 때문에 옵셔널 변수는 </a:t>
            </a:r>
            <a:r>
              <a:rPr lang="en-US" altLang="ko-KR" dirty="0" smtClean="0"/>
              <a:t>switch </a:t>
            </a:r>
            <a:r>
              <a:rPr lang="ko-KR" altLang="en-US" dirty="0" smtClean="0"/>
              <a:t>구문을 통해 값의 유무 확인이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795013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3832" y="1124744"/>
            <a:ext cx="405415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func checkOptionalValue(value optionalValue : Any?) {</a:t>
            </a:r>
          </a:p>
          <a:p>
            <a:r>
              <a:rPr lang="en-US" altLang="ko-KR" sz="1200" dirty="0">
                <a:latin typeface="+mn-ea"/>
              </a:rPr>
              <a:t>   switch optionalValue {</a:t>
            </a:r>
          </a:p>
          <a:p>
            <a:r>
              <a:rPr lang="en-US" altLang="ko-KR" sz="1200" dirty="0">
                <a:latin typeface="+mn-ea"/>
              </a:rPr>
              <a:t>      case .none:</a:t>
            </a:r>
          </a:p>
          <a:p>
            <a:r>
              <a:rPr lang="en-US" altLang="ko-KR" sz="1200" dirty="0">
                <a:latin typeface="+mn-ea"/>
              </a:rPr>
              <a:t>         print("This Optional variable is nil")</a:t>
            </a:r>
          </a:p>
          <a:p>
            <a:r>
              <a:rPr lang="en-US" altLang="ko-KR" sz="1200" dirty="0">
                <a:latin typeface="+mn-ea"/>
              </a:rPr>
              <a:t>      case .some(let value):</a:t>
            </a:r>
          </a:p>
          <a:p>
            <a:r>
              <a:rPr lang="en-US" altLang="ko-KR" sz="1200" dirty="0">
                <a:latin typeface="+mn-ea"/>
              </a:rPr>
              <a:t>         print("Value is \(value)")</a:t>
            </a:r>
          </a:p>
          <a:p>
            <a:r>
              <a:rPr lang="en-US" altLang="ko-KR" sz="1200" dirty="0">
                <a:latin typeface="+mn-ea"/>
              </a:rPr>
              <a:t>   }</a:t>
            </a:r>
          </a:p>
          <a:p>
            <a:r>
              <a:rPr lang="en-US" altLang="ko-KR" sz="1200" dirty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var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: String? = "</a:t>
            </a:r>
            <a:r>
              <a:rPr lang="en-US" altLang="ko-KR" sz="1200" dirty="0" err="1">
                <a:latin typeface="+mn-ea"/>
              </a:rPr>
              <a:t>aaaa</a:t>
            </a:r>
            <a:r>
              <a:rPr lang="en-US" altLang="ko-KR" sz="1200" dirty="0">
                <a:latin typeface="+mn-ea"/>
              </a:rPr>
              <a:t>"</a:t>
            </a:r>
          </a:p>
          <a:p>
            <a:r>
              <a:rPr lang="en-US" altLang="ko-KR" sz="1200" dirty="0">
                <a:latin typeface="+mn-ea"/>
              </a:rPr>
              <a:t>checkOptionalValue(value: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)</a:t>
            </a:r>
          </a:p>
          <a:p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= nil</a:t>
            </a:r>
          </a:p>
          <a:p>
            <a:r>
              <a:rPr lang="en-US" altLang="ko-KR" sz="1200" dirty="0">
                <a:latin typeface="+mn-ea"/>
              </a:rPr>
              <a:t>checkOptionalValue(value: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)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83568" y="4548098"/>
            <a:ext cx="7772400" cy="1584176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/>
              <a:t>switch</a:t>
            </a:r>
            <a:r>
              <a:rPr lang="ko-KR" altLang="en-US" dirty="0" smtClean="0"/>
              <a:t> 룰 통해 옵셔널의 값 확인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여러 케이스의 조건을 통해 검사를 할 경우에는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절과 함께 사용하면 좋음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그러나 하나의 옵셔널을 매번 </a:t>
            </a:r>
            <a:r>
              <a:rPr lang="en-US" altLang="ko-KR" dirty="0" smtClean="0"/>
              <a:t>switch </a:t>
            </a:r>
            <a:r>
              <a:rPr lang="ko-KR" altLang="en-US" dirty="0" smtClean="0"/>
              <a:t>를 통해 확인하는 것은 불편함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788024" y="1124744"/>
            <a:ext cx="405415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let numbers: [Int?] = [2, nil, -4, nil, 100]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for number in numbers {</a:t>
            </a:r>
          </a:p>
          <a:p>
            <a:r>
              <a:rPr lang="en-US" altLang="ko-KR" sz="1200" dirty="0">
                <a:latin typeface="+mn-ea"/>
              </a:rPr>
              <a:t>   switch number {</a:t>
            </a:r>
          </a:p>
          <a:p>
            <a:r>
              <a:rPr lang="en-US" altLang="ko-KR" sz="1200" dirty="0">
                <a:latin typeface="+mn-ea"/>
              </a:rPr>
              <a:t>      case .some(let value) where value &lt; 0 :</a:t>
            </a:r>
          </a:p>
          <a:p>
            <a:r>
              <a:rPr lang="en-US" altLang="ko-KR" sz="1200" dirty="0">
                <a:latin typeface="+mn-ea"/>
              </a:rPr>
              <a:t>         print("Negative value!! \(value)")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    case .some(let value) where value &gt; 10 :</a:t>
            </a:r>
          </a:p>
          <a:p>
            <a:r>
              <a:rPr lang="en-US" altLang="ko-KR" sz="1200" dirty="0">
                <a:latin typeface="+mn-ea"/>
              </a:rPr>
              <a:t>         print("Large value!! \(value)")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    case .some(let value):</a:t>
            </a:r>
          </a:p>
          <a:p>
            <a:r>
              <a:rPr lang="en-US" altLang="ko-KR" sz="1200" dirty="0">
                <a:latin typeface="+mn-ea"/>
              </a:rPr>
              <a:t>         print("Value \(value)")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    case .none:</a:t>
            </a:r>
          </a:p>
          <a:p>
            <a:r>
              <a:rPr lang="en-US" altLang="ko-KR" sz="1200" dirty="0">
                <a:latin typeface="+mn-ea"/>
              </a:rPr>
              <a:t>         print("nil")</a:t>
            </a:r>
          </a:p>
          <a:p>
            <a:r>
              <a:rPr lang="en-US" altLang="ko-KR" sz="1200" dirty="0">
                <a:latin typeface="+mn-ea"/>
              </a:rPr>
              <a:t>   }</a:t>
            </a:r>
          </a:p>
          <a:p>
            <a:r>
              <a:rPr lang="en-US" altLang="ko-KR" sz="1200" dirty="0" smtClean="0">
                <a:latin typeface="+mn-ea"/>
              </a:rPr>
              <a:t>}</a:t>
            </a:r>
            <a:endParaRPr lang="en-US" altLang="ko-KR" sz="1200" dirty="0">
              <a:latin typeface="+mn-ea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ko-KR" dirty="0" smtClean="0"/>
              <a:t>switch</a:t>
            </a:r>
            <a:r>
              <a:rPr lang="ko-KR" altLang="en-US" dirty="0" smtClean="0"/>
              <a:t>를 이용한 옵셔널 확인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069744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180020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옵셔널추출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강제추출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옵셔널을 추출하는 간단한 방법이나 런타임 오류 위험이 높음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옵셔널의 값 뒤에 </a:t>
            </a:r>
            <a:r>
              <a:rPr lang="en-US" altLang="ko-KR" dirty="0" smtClean="0"/>
              <a:t>!</a:t>
            </a:r>
            <a:r>
              <a:rPr lang="ko-KR" altLang="en-US" dirty="0" smtClean="0"/>
              <a:t>느낌표를 붙여주면 강제로 추출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강제 추출 시 만약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옵셔널이 값을 가지고 있지 않으면 런타임 오류 발생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강제</a:t>
            </a:r>
            <a:r>
              <a:rPr lang="en-US" altLang="ko-KR" dirty="0"/>
              <a:t> </a:t>
            </a:r>
            <a:r>
              <a:rPr lang="ko-KR" altLang="en-US" dirty="0" smtClean="0"/>
              <a:t>추출 방법은 지양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55576" y="2636912"/>
            <a:ext cx="602568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var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: String? = </a:t>
            </a:r>
            <a:r>
              <a:rPr lang="en-US" altLang="ko-KR" sz="1200" dirty="0">
                <a:latin typeface="+mn-ea"/>
              </a:rPr>
              <a:t>"</a:t>
            </a:r>
            <a:r>
              <a:rPr lang="en-US" altLang="ko-KR" sz="1200" dirty="0" err="1" smtClean="0">
                <a:latin typeface="+mn-ea"/>
              </a:rPr>
              <a:t>aaaaa</a:t>
            </a:r>
            <a:r>
              <a:rPr lang="en-US" altLang="ko-KR" sz="1200" dirty="0">
                <a:latin typeface="+mn-ea"/>
              </a:rPr>
              <a:t>"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var </a:t>
            </a:r>
            <a:r>
              <a:rPr lang="en-US" altLang="ko-KR" sz="1200" dirty="0" err="1" smtClean="0">
                <a:latin typeface="+mn-ea"/>
              </a:rPr>
              <a:t>aaaaa</a:t>
            </a:r>
            <a:r>
              <a:rPr lang="en-US" altLang="ko-KR" sz="1200" dirty="0" smtClean="0">
                <a:latin typeface="+mn-ea"/>
              </a:rPr>
              <a:t> : String =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!  // </a:t>
            </a:r>
            <a:r>
              <a:rPr lang="ko-KR" altLang="en-US" sz="1200" dirty="0" smtClean="0">
                <a:latin typeface="+mn-ea"/>
              </a:rPr>
              <a:t>옵셔널이 아닌 변수에 옵셔널 값이 들어갈 수 없음</a:t>
            </a:r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= nil</a:t>
            </a:r>
          </a:p>
          <a:p>
            <a:r>
              <a:rPr lang="en-US" altLang="ko-KR" sz="1200" dirty="0" err="1" smtClean="0">
                <a:latin typeface="+mn-ea"/>
              </a:rPr>
              <a:t>aaaaa</a:t>
            </a:r>
            <a:r>
              <a:rPr lang="en-US" altLang="ko-KR" sz="1200" dirty="0" smtClean="0">
                <a:latin typeface="+mn-ea"/>
              </a:rPr>
              <a:t> =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!   // Runtime Error!!!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if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!= nil {</a:t>
            </a:r>
          </a:p>
          <a:p>
            <a:r>
              <a:rPr lang="en-US" altLang="ko-KR" sz="1200" dirty="0">
                <a:latin typeface="+mn-ea"/>
              </a:rPr>
              <a:t>   </a:t>
            </a:r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>
                <a:latin typeface="+mn-ea"/>
              </a:rPr>
              <a:t>"</a:t>
            </a:r>
            <a:r>
              <a:rPr lang="en-US" altLang="ko-KR" sz="1200" dirty="0" smtClean="0">
                <a:latin typeface="+mn-ea"/>
              </a:rPr>
              <a:t>My name is \(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!)")</a:t>
            </a:r>
          </a:p>
          <a:p>
            <a:r>
              <a:rPr lang="en-US" altLang="ko-KR" sz="1200" dirty="0" smtClean="0">
                <a:latin typeface="+mn-ea"/>
              </a:rPr>
              <a:t>} else {</a:t>
            </a: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print(</a:t>
            </a:r>
            <a:r>
              <a:rPr lang="en-US" altLang="ko-KR" sz="1200" dirty="0">
                <a:latin typeface="+mn-ea"/>
              </a:rPr>
              <a:t>"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== nil</a:t>
            </a:r>
            <a:r>
              <a:rPr lang="en-US" altLang="ko-KR" sz="1200" dirty="0">
                <a:latin typeface="+mn-ea"/>
              </a:rPr>
              <a:t>"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r>
              <a:rPr lang="en-US" altLang="ko-KR" sz="1200" dirty="0" smtClean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//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== nil</a:t>
            </a:r>
          </a:p>
        </p:txBody>
      </p:sp>
    </p:spTree>
    <p:extLst>
      <p:ext uri="{BB962C8B-B14F-4D97-AF65-F5344CB8AC3E}">
        <p14:creationId xmlns:p14="http://schemas.microsoft.com/office/powerpoint/2010/main" val="3581951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>
                <a:latin typeface="+mn-ea"/>
              </a:rPr>
              <a:t>자료형의</a:t>
            </a:r>
            <a:r>
              <a:rPr lang="ko-KR" altLang="en-US" sz="2400" dirty="0" smtClean="0">
                <a:latin typeface="+mn-ea"/>
              </a:rPr>
              <a:t> 분류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59234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원시자료형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정수형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실수형</a:t>
            </a:r>
            <a:r>
              <a:rPr lang="en-US" altLang="ko-KR" dirty="0" smtClean="0">
                <a:latin typeface="+mn-ea"/>
              </a:rPr>
              <a:t>/boolean/</a:t>
            </a:r>
            <a:r>
              <a:rPr lang="ko-KR" altLang="en-US" dirty="0" smtClean="0">
                <a:latin typeface="+mn-ea"/>
              </a:rPr>
              <a:t>문자형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문자열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복합자료형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구조체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열거형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클래스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튜플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익명 자료형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 등을 말함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3975" y="2965008"/>
            <a:ext cx="44481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숫자 표현의 예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 123, -123, +123, 1.23, 0.123</a:t>
            </a:r>
          </a:p>
          <a:p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10</a:t>
            </a:r>
            <a:r>
              <a:rPr lang="ko-KR" altLang="en-US" dirty="0" smtClean="0">
                <a:latin typeface="+mn-ea"/>
              </a:rPr>
              <a:t>진수 실수를 지수로 표현 하는 경우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1.23</a:t>
            </a:r>
            <a:r>
              <a:rPr lang="en-US" altLang="ko-KR" u="sng" dirty="0" smtClean="0">
                <a:latin typeface="+mn-ea"/>
              </a:rPr>
              <a:t>e4</a:t>
            </a:r>
          </a:p>
          <a:p>
            <a:endParaRPr lang="en-US" altLang="ko-KR" u="sng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16</a:t>
            </a:r>
            <a:r>
              <a:rPr lang="ko-KR" altLang="en-US" dirty="0" smtClean="0">
                <a:latin typeface="+mn-ea"/>
              </a:rPr>
              <a:t>진수 실수를 지수로 표현 하는 경우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0xA</a:t>
            </a:r>
            <a:r>
              <a:rPr lang="en-US" altLang="ko-KR" u="sng" dirty="0" smtClean="0">
                <a:latin typeface="+mn-ea"/>
              </a:rPr>
              <a:t>p2</a:t>
            </a:r>
          </a:p>
          <a:p>
            <a:endParaRPr lang="en-US" altLang="ko-KR" u="sng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숫자의 </a:t>
            </a:r>
            <a:r>
              <a:rPr lang="ko-KR" altLang="en-US" dirty="0" err="1" smtClean="0">
                <a:latin typeface="+mn-ea"/>
              </a:rPr>
              <a:t>가독성을</a:t>
            </a:r>
            <a:r>
              <a:rPr lang="ko-KR" altLang="en-US" dirty="0" smtClean="0">
                <a:latin typeface="+mn-ea"/>
              </a:rPr>
              <a:t> 위해 숫자 사이에 아래와 같은 특수 문자 가능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 100000000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==</a:t>
            </a:r>
            <a:r>
              <a:rPr lang="ko-KR" altLang="en-US" dirty="0" smtClean="0">
                <a:latin typeface="+mn-ea"/>
              </a:rPr>
              <a:t>  </a:t>
            </a:r>
            <a:r>
              <a:rPr lang="en-US" altLang="ko-KR" dirty="0" smtClean="0">
                <a:latin typeface="+mn-ea"/>
              </a:rPr>
              <a:t>100_000_000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52120" y="2965007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진수 표기법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2</a:t>
            </a:r>
            <a:r>
              <a:rPr lang="ko-KR" altLang="en-US" dirty="0" smtClean="0">
                <a:latin typeface="+mn-ea"/>
              </a:rPr>
              <a:t>진수 </a:t>
            </a:r>
            <a:r>
              <a:rPr lang="en-US" altLang="ko-KR" dirty="0" smtClean="0">
                <a:latin typeface="+mn-ea"/>
              </a:rPr>
              <a:t>- 0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b</a:t>
            </a:r>
            <a:r>
              <a:rPr lang="en-US" altLang="ko-KR" dirty="0" smtClean="0">
                <a:latin typeface="+mn-ea"/>
              </a:rPr>
              <a:t>1010</a:t>
            </a:r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8</a:t>
            </a:r>
            <a:r>
              <a:rPr lang="ko-KR" altLang="en-US" dirty="0" smtClean="0">
                <a:latin typeface="+mn-ea"/>
              </a:rPr>
              <a:t>진수 </a:t>
            </a:r>
            <a:r>
              <a:rPr lang="en-US" altLang="ko-KR" dirty="0" smtClean="0">
                <a:latin typeface="+mn-ea"/>
              </a:rPr>
              <a:t>- 0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o</a:t>
            </a:r>
            <a:r>
              <a:rPr lang="en-US" altLang="ko-KR" dirty="0" smtClean="0">
                <a:latin typeface="+mn-ea"/>
              </a:rPr>
              <a:t>12</a:t>
            </a: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16</a:t>
            </a:r>
            <a:r>
              <a:rPr lang="ko-KR" altLang="en-US" dirty="0" smtClean="0">
                <a:latin typeface="+mn-ea"/>
              </a:rPr>
              <a:t>진수 </a:t>
            </a:r>
            <a:r>
              <a:rPr lang="en-US" altLang="ko-KR" dirty="0">
                <a:latin typeface="+mn-ea"/>
              </a:rPr>
              <a:t>-</a:t>
            </a:r>
            <a:r>
              <a:rPr lang="en-US" altLang="ko-KR" dirty="0" smtClean="0">
                <a:latin typeface="+mn-ea"/>
              </a:rPr>
              <a:t> 0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x</a:t>
            </a:r>
            <a:r>
              <a:rPr lang="en-US" altLang="ko-KR" dirty="0" smtClean="0">
                <a:latin typeface="+mn-ea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4006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180020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옵셔널추출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옵셔널바인딩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옵셔널바인딩은 옵셔널에 값이 있는지를 확인 할 때 사용하는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옵셔널에</a:t>
            </a:r>
            <a:r>
              <a:rPr lang="en-US" altLang="ko-KR" dirty="0"/>
              <a:t> </a:t>
            </a:r>
            <a:r>
              <a:rPr lang="ko-KR" altLang="en-US" dirty="0" smtClean="0"/>
              <a:t>값이 있으면 추출된 값을 일정 블록의 안에서 상수나 변수로 할당하여 옵셔널이 아닌 상태로 </a:t>
            </a:r>
            <a:r>
              <a:rPr lang="ko-KR" altLang="en-US" dirty="0" err="1" smtClean="0"/>
              <a:t>만듬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 바인딩은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where</a:t>
            </a:r>
            <a:r>
              <a:rPr lang="ko-KR" altLang="en-US" dirty="0" smtClean="0"/>
              <a:t>구문등과 함께 결합하여 사용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55576" y="2636912"/>
            <a:ext cx="36724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var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: String? = "</a:t>
            </a:r>
            <a:r>
              <a:rPr lang="en-US" altLang="ko-KR" sz="1200" dirty="0" err="1">
                <a:latin typeface="+mn-ea"/>
              </a:rPr>
              <a:t>aaaaa</a:t>
            </a:r>
            <a:r>
              <a:rPr lang="en-US" altLang="ko-KR" sz="1200" dirty="0">
                <a:latin typeface="+mn-ea"/>
              </a:rPr>
              <a:t>"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//</a:t>
            </a:r>
            <a:r>
              <a:rPr lang="ko-KR" altLang="en-US" sz="1200" dirty="0">
                <a:latin typeface="+mn-ea"/>
              </a:rPr>
              <a:t>옵셔널 바인딩을 통한 임시 상수 할당</a:t>
            </a:r>
          </a:p>
          <a:p>
            <a:r>
              <a:rPr lang="en-US" altLang="ko-KR" sz="1200" dirty="0">
                <a:latin typeface="+mn-ea"/>
              </a:rPr>
              <a:t>if let name =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print("my name is \(name)")</a:t>
            </a:r>
          </a:p>
          <a:p>
            <a:r>
              <a:rPr lang="en-US" altLang="ko-KR" sz="1200" dirty="0">
                <a:latin typeface="+mn-ea"/>
              </a:rPr>
              <a:t>} else {</a:t>
            </a:r>
          </a:p>
          <a:p>
            <a:r>
              <a:rPr lang="en-US" altLang="ko-KR" sz="1200" dirty="0">
                <a:latin typeface="+mn-ea"/>
              </a:rPr>
              <a:t>	print("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== nil")</a:t>
            </a:r>
          </a:p>
          <a:p>
            <a:r>
              <a:rPr lang="en-US" altLang="ko-KR" sz="1200" dirty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// </a:t>
            </a:r>
            <a:r>
              <a:rPr lang="ko-KR" altLang="en-US" sz="1200" dirty="0">
                <a:latin typeface="+mn-ea"/>
              </a:rPr>
              <a:t>옵셔널 바인딩을 통한 임시 변수 할당</a:t>
            </a:r>
          </a:p>
          <a:p>
            <a:r>
              <a:rPr lang="en-US" altLang="ko-KR" sz="1200" dirty="0">
                <a:latin typeface="+mn-ea"/>
              </a:rPr>
              <a:t>if var name =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name = "</a:t>
            </a:r>
            <a:r>
              <a:rPr lang="en-US" altLang="ko-KR" sz="1200" dirty="0" err="1">
                <a:latin typeface="+mn-ea"/>
              </a:rPr>
              <a:t>wizplan</a:t>
            </a:r>
            <a:r>
              <a:rPr lang="en-US" altLang="ko-KR" sz="1200" dirty="0">
                <a:latin typeface="+mn-ea"/>
              </a:rPr>
              <a:t>"</a:t>
            </a:r>
          </a:p>
          <a:p>
            <a:r>
              <a:rPr lang="en-US" altLang="ko-KR" sz="1200" dirty="0">
                <a:latin typeface="+mn-ea"/>
              </a:rPr>
              <a:t>	print("my name is \(name)")</a:t>
            </a:r>
          </a:p>
          <a:p>
            <a:r>
              <a:rPr lang="en-US" altLang="ko-KR" sz="1200" dirty="0">
                <a:latin typeface="+mn-ea"/>
              </a:rPr>
              <a:t>} else {</a:t>
            </a:r>
          </a:p>
          <a:p>
            <a:r>
              <a:rPr lang="en-US" altLang="ko-KR" sz="1200" dirty="0">
                <a:latin typeface="+mn-ea"/>
              </a:rPr>
              <a:t>	print("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== nil")</a:t>
            </a:r>
          </a:p>
          <a:p>
            <a:r>
              <a:rPr lang="en-US" altLang="ko-KR" sz="1200" dirty="0">
                <a:latin typeface="+mn-ea"/>
              </a:rPr>
              <a:t>}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9628" y="2983592"/>
            <a:ext cx="36724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var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: String? = "</a:t>
            </a:r>
            <a:r>
              <a:rPr lang="en-US" altLang="ko-KR" sz="1200" dirty="0" err="1">
                <a:latin typeface="+mn-ea"/>
              </a:rPr>
              <a:t>aaaaa</a:t>
            </a:r>
            <a:r>
              <a:rPr lang="en-US" altLang="ko-KR" sz="1200" dirty="0">
                <a:latin typeface="+mn-ea"/>
              </a:rPr>
              <a:t>"</a:t>
            </a:r>
          </a:p>
          <a:p>
            <a:r>
              <a:rPr lang="en-US" altLang="ko-KR" sz="1200" dirty="0">
                <a:latin typeface="+mn-ea"/>
              </a:rPr>
              <a:t>var </a:t>
            </a:r>
            <a:r>
              <a:rPr lang="en-US" altLang="ko-KR" sz="1200" dirty="0" err="1">
                <a:latin typeface="+mn-ea"/>
              </a:rPr>
              <a:t>yourName</a:t>
            </a:r>
            <a:r>
              <a:rPr lang="en-US" altLang="ko-KR" sz="1200" dirty="0">
                <a:latin typeface="+mn-ea"/>
              </a:rPr>
              <a:t> : String? = nil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// friend</a:t>
            </a:r>
            <a:r>
              <a:rPr lang="ko-KR" altLang="en-US" sz="1200" dirty="0">
                <a:latin typeface="+mn-ea"/>
              </a:rPr>
              <a:t>에 바인딩이 되지 않으므로 실행되지 않음</a:t>
            </a:r>
          </a:p>
          <a:p>
            <a:r>
              <a:rPr lang="en-US" altLang="ko-KR" sz="1200" dirty="0">
                <a:latin typeface="+mn-ea"/>
              </a:rPr>
              <a:t>if let name =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, let friend = </a:t>
            </a:r>
            <a:r>
              <a:rPr lang="en-US" altLang="ko-KR" sz="1200" dirty="0" err="1">
                <a:latin typeface="+mn-ea"/>
              </a:rPr>
              <a:t>yourName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print("We are friend!!!")</a:t>
            </a:r>
          </a:p>
          <a:p>
            <a:r>
              <a:rPr lang="en-US" altLang="ko-KR" sz="1200" dirty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yourName</a:t>
            </a:r>
            <a:r>
              <a:rPr lang="en-US" altLang="ko-KR" sz="1200" dirty="0">
                <a:latin typeface="+mn-ea"/>
              </a:rPr>
              <a:t> = "</a:t>
            </a:r>
            <a:r>
              <a:rPr lang="en-US" altLang="ko-KR" sz="1200" dirty="0" err="1">
                <a:latin typeface="+mn-ea"/>
              </a:rPr>
              <a:t>eric</a:t>
            </a:r>
            <a:r>
              <a:rPr lang="en-US" altLang="ko-KR" sz="1200" dirty="0">
                <a:latin typeface="+mn-ea"/>
              </a:rPr>
              <a:t>"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if let name =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, let friend = </a:t>
            </a:r>
            <a:r>
              <a:rPr lang="en-US" altLang="ko-KR" sz="1200" dirty="0" err="1">
                <a:latin typeface="+mn-ea"/>
              </a:rPr>
              <a:t>yourName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print("We are friend!!! \(name) &amp; \(friend)")</a:t>
            </a:r>
          </a:p>
          <a:p>
            <a:r>
              <a:rPr lang="en-US" altLang="ko-KR" sz="1200" dirty="0">
                <a:latin typeface="+mn-ea"/>
              </a:rPr>
              <a:t>}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89628" y="2586390"/>
            <a:ext cx="3623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여러 개의</a:t>
            </a:r>
            <a:r>
              <a:rPr lang="en-US" altLang="ko-KR" sz="1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옵셔널을 바인딩 하는 경우</a:t>
            </a:r>
            <a:endParaRPr lang="ko-KR" altLang="en-US" sz="1600" b="1" dirty="0">
              <a:solidFill>
                <a:schemeClr val="accent2">
                  <a:lumMod val="40000"/>
                  <a:lumOff val="6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29775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2232248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옵셔널추출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암시적 추출 옵셔널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/>
              <a:t>nil</a:t>
            </a:r>
            <a:r>
              <a:rPr lang="ko-KR" altLang="en-US" dirty="0" smtClean="0"/>
              <a:t>을 할당 해줄 수 있는 옵셔널을 선언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암시적인 옵셔널 사용을 위해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옵셔널 표기 시 타입 뒤에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물음표</a:t>
            </a:r>
            <a:r>
              <a:rPr lang="en-US" altLang="ko-KR" dirty="0" smtClean="0"/>
              <a:t>(?)</a:t>
            </a:r>
            <a:r>
              <a:rPr lang="ko-KR" altLang="en-US" dirty="0" smtClean="0"/>
              <a:t>를 사용했으나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대신에 느낌표</a:t>
            </a:r>
            <a:r>
              <a:rPr lang="en-US" altLang="ko-KR" dirty="0" smtClean="0"/>
              <a:t>(!)</a:t>
            </a:r>
            <a:r>
              <a:rPr lang="ko-KR" altLang="en-US" dirty="0" smtClean="0"/>
              <a:t>를 사용하면 됨</a:t>
            </a:r>
            <a:r>
              <a:rPr lang="en-US" altLang="ko-KR" dirty="0" smtClean="0"/>
              <a:t>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아래의 코드는 옵셔널 암시적 옵셔널 변수에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이 할당되어 있을 때 사용하면 발생하는 오류 코드임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55576" y="2902292"/>
            <a:ext cx="36724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var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: String! = "</a:t>
            </a:r>
            <a:r>
              <a:rPr lang="en-US" altLang="ko-KR" sz="1200" dirty="0" err="1">
                <a:latin typeface="+mn-ea"/>
              </a:rPr>
              <a:t>aaaaa</a:t>
            </a:r>
            <a:r>
              <a:rPr lang="en-US" altLang="ko-KR" sz="1200" dirty="0">
                <a:latin typeface="+mn-ea"/>
              </a:rPr>
              <a:t>"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= nil;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// </a:t>
            </a:r>
            <a:r>
              <a:rPr lang="ko-KR" altLang="en-US" sz="1200" dirty="0">
                <a:latin typeface="+mn-ea"/>
              </a:rPr>
              <a:t>암시적인 옵셔널 추출도 옵셔널이므로 당연히 바인딩이 가능</a:t>
            </a:r>
          </a:p>
          <a:p>
            <a:r>
              <a:rPr lang="en-US" altLang="ko-KR" sz="1200" dirty="0">
                <a:latin typeface="+mn-ea"/>
              </a:rPr>
              <a:t>if var name =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print("my name is \(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)")</a:t>
            </a:r>
          </a:p>
          <a:p>
            <a:r>
              <a:rPr lang="en-US" altLang="ko-KR" sz="1200" dirty="0">
                <a:latin typeface="+mn-ea"/>
              </a:rPr>
              <a:t>} else {</a:t>
            </a:r>
          </a:p>
          <a:p>
            <a:r>
              <a:rPr lang="en-US" altLang="ko-KR" sz="1200" dirty="0">
                <a:latin typeface="+mn-ea"/>
              </a:rPr>
              <a:t>	print("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== nil")</a:t>
            </a:r>
          </a:p>
          <a:p>
            <a:r>
              <a:rPr lang="en-US" altLang="ko-KR" sz="1200" dirty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) // Runtime Error!!!</a:t>
            </a:r>
            <a:endParaRPr lang="en-US" altLang="ko-KR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47177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4556" y="2937138"/>
            <a:ext cx="5214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11</a:t>
            </a:r>
            <a:r>
              <a:rPr lang="ko-KR" altLang="en-US" sz="4000" dirty="0" smtClean="0">
                <a:latin typeface="+mn-ea"/>
              </a:rPr>
              <a:t>장 구조체와 클래스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92280" y="6525344"/>
            <a:ext cx="2008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New book: chapter 09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890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구조체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구조체 정의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구조체 이름 </a:t>
            </a:r>
            <a:r>
              <a:rPr lang="en-US" altLang="ko-KR" dirty="0" smtClean="0"/>
              <a:t>{</a:t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프로퍼티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2"/>
            <a:r>
              <a:rPr lang="ko-KR" altLang="en-US" dirty="0" smtClean="0"/>
              <a:t>구조체 이름은 대문자 </a:t>
            </a:r>
            <a:r>
              <a:rPr lang="en-US" altLang="ko-KR" dirty="0" err="1" smtClean="0"/>
              <a:t>CamelCase</a:t>
            </a:r>
            <a:r>
              <a:rPr lang="ko-KR" altLang="en-US" dirty="0" smtClean="0"/>
              <a:t>로 명명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프로퍼티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소문자 </a:t>
            </a:r>
            <a:r>
              <a:rPr lang="en-US" altLang="ko-KR" dirty="0" err="1" smtClean="0"/>
              <a:t>camel</a:t>
            </a:r>
            <a:r>
              <a:rPr lang="en-US" altLang="ko-KR" dirty="0" err="1"/>
              <a:t>C</a:t>
            </a:r>
            <a:r>
              <a:rPr lang="en-US" altLang="ko-KR" dirty="0" err="1" smtClean="0"/>
              <a:t>ase</a:t>
            </a:r>
            <a:r>
              <a:rPr lang="ko-KR" altLang="en-US" dirty="0" smtClean="0"/>
              <a:t>로 명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생성 및 초기화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프로퍼티 이름으로 자동 생성된 </a:t>
            </a:r>
            <a:r>
              <a:rPr lang="ko-KR" altLang="en-US" dirty="0" err="1" smtClean="0"/>
              <a:t>이니셜라이저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구조체 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프로퍼티</a:t>
            </a:r>
            <a:r>
              <a:rPr lang="en-US" altLang="ko-KR" dirty="0" smtClean="0"/>
              <a:t>: "</a:t>
            </a:r>
            <a:r>
              <a:rPr lang="ko-KR" altLang="en-US" dirty="0" smtClean="0"/>
              <a:t>값</a:t>
            </a:r>
            <a:r>
              <a:rPr lang="en-US" altLang="ko-KR" dirty="0" smtClean="0"/>
              <a:t>", </a:t>
            </a:r>
            <a:r>
              <a:rPr lang="ko-KR" altLang="en-US" dirty="0" smtClean="0"/>
              <a:t>프로퍼티</a:t>
            </a:r>
            <a:r>
              <a:rPr lang="en-US" altLang="ko-KR" dirty="0" smtClean="0"/>
              <a:t>: "</a:t>
            </a:r>
            <a:r>
              <a:rPr lang="ko-KR" altLang="en-US" dirty="0" smtClean="0"/>
              <a:t>값</a:t>
            </a:r>
            <a:r>
              <a:rPr lang="en-US" altLang="ko-KR" dirty="0" smtClean="0"/>
              <a:t>"……..)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 smtClean="0"/>
              <a:t>ex)</a:t>
            </a:r>
            <a:br>
              <a:rPr lang="en-US" altLang="ko-KR" dirty="0" smtClean="0"/>
            </a:b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19672" y="5013176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3"/>
                </a:solidFill>
              </a:rPr>
              <a:t>BasicInformation</a:t>
            </a:r>
            <a:r>
              <a:rPr lang="en-US" altLang="ko-KR" dirty="0" smtClean="0"/>
              <a:t> {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2"/>
                </a:solidFill>
              </a:rPr>
              <a:t>name: String</a:t>
            </a: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6"/>
                </a:solidFill>
              </a:rPr>
              <a:t>// properties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2"/>
                </a:solidFill>
              </a:rPr>
              <a:t>age: </a:t>
            </a:r>
            <a:r>
              <a:rPr lang="en-US" altLang="ko-KR" dirty="0" err="1" smtClean="0">
                <a:solidFill>
                  <a:schemeClr val="accent2"/>
                </a:solidFill>
              </a:rPr>
              <a:t>Int</a:t>
            </a:r>
            <a:r>
              <a:rPr lang="en-US" altLang="ko-KR" dirty="0" smtClean="0">
                <a:solidFill>
                  <a:schemeClr val="accent2"/>
                </a:solidFill>
              </a:rPr>
              <a:t/>
            </a:r>
            <a:br>
              <a:rPr lang="en-US" altLang="ko-KR" dirty="0" smtClean="0">
                <a:solidFill>
                  <a:schemeClr val="accent2"/>
                </a:solidFill>
              </a:rPr>
            </a:br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 smtClean="0"/>
              <a:t>var </a:t>
            </a:r>
            <a:r>
              <a:rPr lang="en-US" altLang="ko-KR" dirty="0" err="1" smtClean="0"/>
              <a:t>myInfo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BasicInformation</a:t>
            </a:r>
            <a:r>
              <a:rPr lang="en-US" altLang="ko-KR" dirty="0" smtClean="0"/>
              <a:t> = </a:t>
            </a:r>
            <a:r>
              <a:rPr lang="en-US" altLang="ko-KR" dirty="0" err="1" smtClean="0">
                <a:solidFill>
                  <a:schemeClr val="accent3"/>
                </a:solidFill>
              </a:rPr>
              <a:t>BasicInformation</a:t>
            </a:r>
            <a:r>
              <a:rPr lang="en-US" altLang="ko-KR" dirty="0" smtClean="0">
                <a:solidFill>
                  <a:schemeClr val="accent2"/>
                </a:solidFill>
              </a:rPr>
              <a:t>(name: "</a:t>
            </a:r>
            <a:r>
              <a:rPr lang="en-US" altLang="ko-KR" dirty="0" err="1" smtClean="0">
                <a:solidFill>
                  <a:schemeClr val="accent2"/>
                </a:solidFill>
              </a:rPr>
              <a:t>Kyoungho</a:t>
            </a:r>
            <a:r>
              <a:rPr lang="en-US" altLang="ko-KR" dirty="0" smtClean="0">
                <a:solidFill>
                  <a:schemeClr val="accent2"/>
                </a:solidFill>
              </a:rPr>
              <a:t>", age: 30)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8161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구조체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프로퍼티 접근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구조체 인스턴스</a:t>
            </a:r>
            <a:r>
              <a:rPr lang="en-US" altLang="ko-KR" sz="1800" b="1" u="sng" dirty="0" smtClean="0">
                <a:solidFill>
                  <a:schemeClr val="accent2"/>
                </a:solidFill>
              </a:rPr>
              <a:t>.</a:t>
            </a:r>
            <a:r>
              <a:rPr lang="ko-KR" altLang="en-US" dirty="0" smtClean="0"/>
              <a:t>프로퍼티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>
                <a:solidFill>
                  <a:schemeClr val="accent6"/>
                </a:solidFill>
              </a:rPr>
              <a:t>구조체 인스턴스가 </a:t>
            </a:r>
            <a:r>
              <a:rPr lang="en-US" altLang="ko-KR" dirty="0" smtClean="0">
                <a:solidFill>
                  <a:schemeClr val="accent6"/>
                </a:solidFill>
              </a:rPr>
              <a:t>let </a:t>
            </a:r>
            <a:r>
              <a:rPr lang="ko-KR" altLang="en-US" dirty="0" smtClean="0">
                <a:solidFill>
                  <a:schemeClr val="accent6"/>
                </a:solidFill>
              </a:rPr>
              <a:t>으로 선언되었다면 프로퍼티 변경 불가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marL="768096" lvl="2" indent="0"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79712" y="1772816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myInfo</a:t>
            </a:r>
            <a:r>
              <a:rPr lang="en-US" altLang="ko-KR" dirty="0" err="1" smtClean="0">
                <a:solidFill>
                  <a:schemeClr val="accent3"/>
                </a:solidFill>
              </a:rPr>
              <a:t>.age</a:t>
            </a:r>
            <a:r>
              <a:rPr lang="en-US" altLang="ko-KR" dirty="0" smtClean="0">
                <a:solidFill>
                  <a:schemeClr val="accent3"/>
                </a:solidFill>
              </a:rPr>
              <a:t> </a:t>
            </a:r>
            <a:r>
              <a:rPr lang="en-US" altLang="ko-KR" dirty="0" smtClean="0"/>
              <a:t>= 27</a:t>
            </a:r>
          </a:p>
          <a:p>
            <a:r>
              <a:rPr lang="en-US" altLang="ko-KR" dirty="0" smtClean="0"/>
              <a:t>myInfo</a:t>
            </a:r>
            <a:r>
              <a:rPr lang="en-US" altLang="ko-KR" dirty="0" smtClean="0">
                <a:solidFill>
                  <a:schemeClr val="accent3"/>
                </a:solidFill>
              </a:rPr>
              <a:t>.name </a:t>
            </a:r>
            <a:r>
              <a:rPr lang="en-US" altLang="ko-KR" dirty="0" smtClean="0"/>
              <a:t>= "Bob"</a:t>
            </a:r>
          </a:p>
          <a:p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3486150"/>
            <a:ext cx="87153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063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</a:t>
            </a:r>
            <a:r>
              <a:rPr lang="en-US" altLang="ko-KR" sz="1600" dirty="0" smtClean="0">
                <a:solidFill>
                  <a:schemeClr val="accent6"/>
                </a:solidFill>
              </a:rPr>
              <a:t>(</a:t>
            </a:r>
            <a:r>
              <a:rPr lang="ko-KR" altLang="en-US" sz="1600" dirty="0" smtClean="0">
                <a:solidFill>
                  <a:schemeClr val="accent6"/>
                </a:solidFill>
              </a:rPr>
              <a:t>구조체와는 다르게 참조 타입</a:t>
            </a:r>
            <a:r>
              <a:rPr lang="en-US" altLang="ko-KR" sz="1600" dirty="0" smtClean="0">
                <a:solidFill>
                  <a:schemeClr val="accent6"/>
                </a:solidFill>
              </a:rPr>
              <a:t>)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1"/>
            <a:r>
              <a:rPr lang="ko-KR" altLang="en-US" dirty="0" smtClean="0"/>
              <a:t>클래스 정의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class </a:t>
            </a:r>
            <a:r>
              <a:rPr lang="ko-KR" altLang="en-US" dirty="0" smtClean="0"/>
              <a:t>클래스 이름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부모 클래스 이름 </a:t>
            </a:r>
            <a:r>
              <a:rPr lang="en-US" altLang="ko-KR" dirty="0" smtClean="0"/>
              <a:t>{  </a:t>
            </a:r>
            <a:r>
              <a:rPr lang="en-US" altLang="ko-KR" dirty="0" smtClean="0">
                <a:solidFill>
                  <a:schemeClr val="accent6"/>
                </a:solidFill>
              </a:rPr>
              <a:t>// </a:t>
            </a:r>
            <a:r>
              <a:rPr lang="ko-KR" altLang="en-US" dirty="0" smtClean="0">
                <a:solidFill>
                  <a:schemeClr val="accent6"/>
                </a:solidFill>
              </a:rPr>
              <a:t>상속 받을 경우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프로퍼티 </a:t>
            </a:r>
            <a:r>
              <a:rPr lang="en-US" altLang="ko-KR" dirty="0" smtClean="0"/>
              <a:t>= </a:t>
            </a:r>
            <a:r>
              <a:rPr lang="ko-KR" altLang="en-US" dirty="0" smtClean="0"/>
              <a:t>기본값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2"/>
            <a:r>
              <a:rPr lang="ko-KR" altLang="en-US" dirty="0" smtClean="0"/>
              <a:t>클래스 이름은 대문자 </a:t>
            </a:r>
            <a:r>
              <a:rPr lang="en-US" altLang="ko-KR" dirty="0" err="1" smtClean="0"/>
              <a:t>CamelCase</a:t>
            </a:r>
            <a:r>
              <a:rPr lang="ko-KR" altLang="en-US" dirty="0" smtClean="0"/>
              <a:t>로 명명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프로퍼티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소문자 </a:t>
            </a:r>
            <a:r>
              <a:rPr lang="en-US" altLang="ko-KR" dirty="0" err="1" smtClean="0"/>
              <a:t>camel</a:t>
            </a:r>
            <a:r>
              <a:rPr lang="en-US" altLang="ko-KR" dirty="0" err="1"/>
              <a:t>C</a:t>
            </a:r>
            <a:r>
              <a:rPr lang="en-US" altLang="ko-KR" dirty="0" err="1" smtClean="0"/>
              <a:t>ase</a:t>
            </a:r>
            <a:r>
              <a:rPr lang="ko-KR" altLang="en-US" dirty="0" smtClean="0"/>
              <a:t>로 명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생성 및 초기화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자동 생성된 </a:t>
            </a:r>
            <a:r>
              <a:rPr lang="ko-KR" altLang="en-US" dirty="0" err="1" smtClean="0"/>
              <a:t>이니셜라이저</a:t>
            </a:r>
            <a:r>
              <a:rPr lang="ko-KR" altLang="en-US" dirty="0" smtClean="0"/>
              <a:t> 이용하여 생성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 이름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마침표</a:t>
            </a:r>
            <a:r>
              <a:rPr lang="en-US" altLang="ko-KR" dirty="0" smtClean="0"/>
              <a:t>(.) </a:t>
            </a:r>
            <a:r>
              <a:rPr lang="ko-KR" altLang="en-US" dirty="0" smtClean="0"/>
              <a:t>사용하여 프로퍼티에 접근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ex)</a:t>
            </a:r>
            <a:br>
              <a:rPr lang="en-US" altLang="ko-KR" dirty="0" smtClean="0"/>
            </a:b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19672" y="4581128"/>
            <a:ext cx="7920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 smtClean="0">
                <a:solidFill>
                  <a:schemeClr val="accent3"/>
                </a:solidFill>
              </a:rPr>
              <a:t>Person</a:t>
            </a:r>
            <a:r>
              <a:rPr lang="en-US" altLang="ko-KR" dirty="0" smtClean="0"/>
              <a:t> {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2"/>
                </a:solidFill>
              </a:rPr>
              <a:t>height: Float = 0.0</a:t>
            </a: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6"/>
                </a:solidFill>
              </a:rPr>
              <a:t>// </a:t>
            </a:r>
            <a:r>
              <a:rPr lang="ko-KR" altLang="en-US" dirty="0" smtClean="0">
                <a:solidFill>
                  <a:schemeClr val="accent6"/>
                </a:solidFill>
              </a:rPr>
              <a:t>프로퍼티의 기본값 지정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2"/>
                </a:solidFill>
              </a:rPr>
              <a:t>weight: Float = 0.0</a:t>
            </a:r>
            <a:br>
              <a:rPr lang="en-US" altLang="ko-KR" dirty="0" smtClean="0">
                <a:solidFill>
                  <a:schemeClr val="accent2"/>
                </a:solidFill>
              </a:rPr>
            </a:br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myInfo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chemeClr val="accent3"/>
                </a:solidFill>
              </a:rPr>
              <a:t>Person</a:t>
            </a:r>
            <a:r>
              <a:rPr lang="en-US" altLang="ko-KR" dirty="0" smtClean="0"/>
              <a:t> = </a:t>
            </a:r>
            <a:r>
              <a:rPr lang="en-US" altLang="ko-KR" dirty="0" smtClean="0">
                <a:solidFill>
                  <a:schemeClr val="accent3"/>
                </a:solidFill>
              </a:rPr>
              <a:t>Person</a:t>
            </a:r>
            <a:r>
              <a:rPr lang="en-US" altLang="ko-KR" dirty="0" smtClean="0">
                <a:solidFill>
                  <a:schemeClr val="accent2"/>
                </a:solidFill>
              </a:rPr>
              <a:t>()</a:t>
            </a:r>
          </a:p>
          <a:p>
            <a:r>
              <a:rPr lang="en-US" altLang="ko-KR" dirty="0" err="1" smtClean="0">
                <a:solidFill>
                  <a:schemeClr val="accent3"/>
                </a:solidFill>
              </a:rPr>
              <a:t>myInfo.height</a:t>
            </a:r>
            <a:r>
              <a:rPr lang="en-US" altLang="ko-KR" dirty="0" smtClean="0">
                <a:solidFill>
                  <a:schemeClr val="accent2"/>
                </a:solidFill>
              </a:rPr>
              <a:t> </a:t>
            </a:r>
            <a:r>
              <a:rPr lang="en-US" altLang="ko-KR" dirty="0" smtClean="0"/>
              <a:t>= 170.0</a:t>
            </a:r>
          </a:p>
          <a:p>
            <a:r>
              <a:rPr lang="en-US" altLang="ko-KR" dirty="0" err="1" smtClean="0">
                <a:solidFill>
                  <a:schemeClr val="accent3"/>
                </a:solidFill>
              </a:rPr>
              <a:t>myInfo.weight</a:t>
            </a:r>
            <a:r>
              <a:rPr lang="en-US" altLang="ko-KR" dirty="0" smtClean="0">
                <a:solidFill>
                  <a:schemeClr val="accent2"/>
                </a:solidFill>
              </a:rPr>
              <a:t> </a:t>
            </a:r>
            <a:r>
              <a:rPr lang="en-US" altLang="ko-KR" dirty="0" smtClean="0"/>
              <a:t>= 65.0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5969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클래스의 인스턴스는 참조 타입</a:t>
            </a:r>
            <a:endParaRPr lang="en-US" altLang="ko-KR" dirty="0" smtClean="0"/>
          </a:p>
          <a:p>
            <a:pPr lvl="2"/>
            <a:r>
              <a:rPr lang="en-US" altLang="ko-KR" dirty="0" smtClean="0">
                <a:solidFill>
                  <a:schemeClr val="accent6"/>
                </a:solidFill>
              </a:rPr>
              <a:t>let</a:t>
            </a:r>
            <a:r>
              <a:rPr lang="ko-KR" altLang="en-US" dirty="0" smtClean="0">
                <a:solidFill>
                  <a:schemeClr val="accent6"/>
                </a:solidFill>
              </a:rPr>
              <a:t>으로 인스턴스를 선언하여도 내부 프로퍼티 변경 가능</a:t>
            </a:r>
            <a:endParaRPr lang="en-US" altLang="ko-KR" dirty="0">
              <a:solidFill>
                <a:schemeClr val="accent6"/>
              </a:solidFill>
            </a:endParaRPr>
          </a:p>
          <a:p>
            <a:pPr lvl="2"/>
            <a:endParaRPr lang="en-US" altLang="ko-KR" dirty="0" smtClean="0"/>
          </a:p>
          <a:p>
            <a:pPr marL="768096" lvl="2" indent="0"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79712" y="1772816"/>
            <a:ext cx="5472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let </a:t>
            </a:r>
            <a:r>
              <a:rPr lang="en-US" altLang="ko-KR" dirty="0" err="1" smtClean="0"/>
              <a:t>myInfo</a:t>
            </a:r>
            <a:r>
              <a:rPr lang="en-US" altLang="ko-KR" dirty="0" smtClean="0"/>
              <a:t>: Person = Person()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myInfo</a:t>
            </a:r>
            <a:r>
              <a:rPr lang="en-US" altLang="ko-KR" dirty="0" err="1" smtClean="0">
                <a:solidFill>
                  <a:schemeClr val="accent3"/>
                </a:solidFill>
              </a:rPr>
              <a:t>.height</a:t>
            </a:r>
            <a:r>
              <a:rPr lang="en-US" altLang="ko-KR" dirty="0" smtClean="0">
                <a:solidFill>
                  <a:schemeClr val="accent3"/>
                </a:solidFill>
              </a:rPr>
              <a:t> </a:t>
            </a:r>
            <a:r>
              <a:rPr lang="en-US" altLang="ko-KR" dirty="0" smtClean="0"/>
              <a:t>= 180.0</a:t>
            </a:r>
          </a:p>
          <a:p>
            <a:r>
              <a:rPr lang="en-US" altLang="ko-KR" dirty="0" err="1" smtClean="0"/>
              <a:t>myInfo</a:t>
            </a:r>
            <a:r>
              <a:rPr lang="en-US" altLang="ko-KR" dirty="0" err="1" smtClean="0">
                <a:solidFill>
                  <a:schemeClr val="accent3"/>
                </a:solidFill>
              </a:rPr>
              <a:t>.weight</a:t>
            </a:r>
            <a:r>
              <a:rPr lang="en-US" altLang="ko-KR" dirty="0" smtClean="0">
                <a:solidFill>
                  <a:schemeClr val="accent3"/>
                </a:solidFill>
              </a:rPr>
              <a:t> </a:t>
            </a:r>
            <a:r>
              <a:rPr lang="en-US" altLang="ko-KR" dirty="0" smtClean="0"/>
              <a:t>= 70.0</a:t>
            </a:r>
          </a:p>
          <a:p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72791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인스턴스의 소멸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인스턴스가 참조 타입이므로 필요 없을 때 메모리에서 해제됨</a:t>
            </a:r>
            <a:endParaRPr lang="en-US" altLang="ko-KR" dirty="0" smtClean="0"/>
          </a:p>
          <a:p>
            <a:pPr lvl="2"/>
            <a:r>
              <a:rPr lang="ko-KR" altLang="en-US" dirty="0" smtClean="0">
                <a:solidFill>
                  <a:schemeClr val="accent6"/>
                </a:solidFill>
              </a:rPr>
              <a:t>소멸되기 직전 </a:t>
            </a:r>
            <a:r>
              <a:rPr lang="en-US" altLang="ko-KR" dirty="0" err="1" smtClean="0">
                <a:solidFill>
                  <a:schemeClr val="accent6"/>
                </a:solidFill>
              </a:rPr>
              <a:t>deinit</a:t>
            </a:r>
            <a:r>
              <a:rPr lang="en-US" altLang="ko-KR" dirty="0" smtClean="0">
                <a:solidFill>
                  <a:schemeClr val="accent6"/>
                </a:solidFill>
              </a:rPr>
              <a:t> </a:t>
            </a:r>
            <a:r>
              <a:rPr lang="ko-KR" altLang="en-US" dirty="0" err="1" smtClean="0">
                <a:solidFill>
                  <a:schemeClr val="accent6"/>
                </a:solidFill>
              </a:rPr>
              <a:t>메소드가</a:t>
            </a:r>
            <a:r>
              <a:rPr lang="ko-KR" altLang="en-US" dirty="0" smtClean="0">
                <a:solidFill>
                  <a:schemeClr val="accent6"/>
                </a:solidFill>
              </a:rPr>
              <a:t> 호출됨</a:t>
            </a:r>
            <a:endParaRPr lang="en-US" altLang="ko-KR" dirty="0">
              <a:solidFill>
                <a:schemeClr val="accent6"/>
              </a:solidFill>
            </a:endParaRPr>
          </a:p>
          <a:p>
            <a:pPr lvl="2"/>
            <a:endParaRPr lang="en-US" altLang="ko-KR" dirty="0" smtClean="0"/>
          </a:p>
          <a:p>
            <a:pPr marL="768096" lvl="2" indent="0"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79712" y="2060848"/>
            <a:ext cx="5472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class </a:t>
            </a:r>
            <a:r>
              <a:rPr lang="en-US" altLang="ko-KR" sz="1600" dirty="0">
                <a:solidFill>
                  <a:schemeClr val="accent3"/>
                </a:solidFill>
              </a:rPr>
              <a:t>Person</a:t>
            </a:r>
            <a:r>
              <a:rPr lang="en-US" altLang="ko-KR" sz="1600" dirty="0"/>
              <a:t> {</a:t>
            </a:r>
            <a:br>
              <a:rPr lang="en-US" altLang="ko-KR" sz="1600" dirty="0"/>
            </a:br>
            <a:r>
              <a:rPr lang="en-US" altLang="ko-KR" sz="1600" dirty="0"/>
              <a:t>	var height: Float = </a:t>
            </a:r>
            <a:r>
              <a:rPr lang="en-US" altLang="ko-KR" sz="1600" dirty="0" smtClean="0"/>
              <a:t>0.0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	var weight: Float = </a:t>
            </a:r>
            <a:r>
              <a:rPr lang="en-US" altLang="ko-KR" sz="1600" dirty="0" smtClean="0"/>
              <a:t>0.0</a:t>
            </a:r>
            <a:br>
              <a:rPr lang="en-US" altLang="ko-KR" sz="1600" dirty="0" smtClean="0"/>
            </a:br>
            <a:r>
              <a:rPr lang="en-US" altLang="ko-KR" sz="1600" dirty="0" smtClean="0">
                <a:solidFill>
                  <a:schemeClr val="accent2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accent2"/>
                </a:solidFill>
              </a:rPr>
              <a:t>deinit</a:t>
            </a:r>
            <a:r>
              <a:rPr lang="en-US" altLang="ko-KR" sz="1600" dirty="0" smtClean="0">
                <a:solidFill>
                  <a:schemeClr val="accent2"/>
                </a:solidFill>
              </a:rPr>
              <a:t> {</a:t>
            </a:r>
            <a:br>
              <a:rPr lang="en-US" altLang="ko-KR" sz="1600" dirty="0" smtClean="0">
                <a:solidFill>
                  <a:schemeClr val="accent2"/>
                </a:solidFill>
              </a:rPr>
            </a:br>
            <a:r>
              <a:rPr lang="en-US" altLang="ko-KR" sz="1600" dirty="0" smtClean="0">
                <a:solidFill>
                  <a:schemeClr val="accent2"/>
                </a:solidFill>
              </a:rPr>
              <a:t>	</a:t>
            </a:r>
            <a:r>
              <a:rPr lang="en-US" altLang="ko-KR" sz="1600" dirty="0">
                <a:solidFill>
                  <a:schemeClr val="accent2"/>
                </a:solidFill>
              </a:rPr>
              <a:t>	</a:t>
            </a:r>
            <a:r>
              <a:rPr lang="en-US" altLang="ko-KR" sz="1600" dirty="0" smtClean="0">
                <a:solidFill>
                  <a:schemeClr val="accent2"/>
                </a:solidFill>
              </a:rPr>
              <a:t>print("Person </a:t>
            </a:r>
            <a:r>
              <a:rPr lang="ko-KR" altLang="en-US" sz="1600" dirty="0" smtClean="0">
                <a:solidFill>
                  <a:schemeClr val="accent2"/>
                </a:solidFill>
              </a:rPr>
              <a:t>인스턴스 소멸</a:t>
            </a:r>
            <a:r>
              <a:rPr lang="en-US" altLang="ko-KR" sz="1600" dirty="0" smtClean="0">
                <a:solidFill>
                  <a:schemeClr val="accent2"/>
                </a:solidFill>
              </a:rPr>
              <a:t>")</a:t>
            </a:r>
          </a:p>
          <a:p>
            <a:r>
              <a:rPr lang="en-US" altLang="ko-KR" sz="1600" dirty="0" smtClean="0">
                <a:solidFill>
                  <a:schemeClr val="accent2"/>
                </a:solidFill>
              </a:rPr>
              <a:t>	}</a:t>
            </a:r>
            <a:r>
              <a:rPr lang="en-US" altLang="ko-KR" sz="1600" dirty="0">
                <a:solidFill>
                  <a:schemeClr val="accent2"/>
                </a:solidFill>
              </a:rPr>
              <a:t/>
            </a:r>
            <a:br>
              <a:rPr lang="en-US" altLang="ko-KR" sz="1600" dirty="0">
                <a:solidFill>
                  <a:schemeClr val="accent2"/>
                </a:solidFill>
              </a:rPr>
            </a:br>
            <a:r>
              <a:rPr lang="en-US" altLang="ko-KR" sz="1600" dirty="0" smtClean="0"/>
              <a:t>}</a:t>
            </a:r>
            <a:br>
              <a:rPr lang="en-US" altLang="ko-KR" sz="1600" dirty="0" smtClean="0"/>
            </a:b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myInstance</a:t>
            </a:r>
            <a:r>
              <a:rPr lang="en-US" altLang="ko-KR" sz="1600" dirty="0" smtClean="0"/>
              <a:t>: Person? = Person()</a:t>
            </a:r>
          </a:p>
          <a:p>
            <a:r>
              <a:rPr lang="en-US" altLang="ko-KR" sz="1600" dirty="0" err="1" smtClean="0"/>
              <a:t>myInstance</a:t>
            </a:r>
            <a:r>
              <a:rPr lang="en-US" altLang="ko-KR" sz="1600" dirty="0" smtClean="0"/>
              <a:t> = nil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이 시점에서 </a:t>
            </a:r>
            <a:r>
              <a:rPr lang="en-US" altLang="ko-KR" sz="1200" dirty="0" smtClean="0">
                <a:solidFill>
                  <a:schemeClr val="accent6"/>
                </a:solidFill>
              </a:rPr>
              <a:t>Person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인스턴스 소멸</a:t>
            </a:r>
            <a:endParaRPr lang="en-US" altLang="ko-KR" sz="1200" dirty="0">
              <a:solidFill>
                <a:schemeClr val="accent6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81" y="4357067"/>
            <a:ext cx="87439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1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구조체와 클래스의 차이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536864"/>
              </p:ext>
            </p:extLst>
          </p:nvPr>
        </p:nvGraphicFramePr>
        <p:xfrm>
          <a:off x="1475656" y="1196752"/>
          <a:ext cx="6096000" cy="22148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834745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23597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4171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구조체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클래스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699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145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Type casting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999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Deinitializer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0229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Reference counting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44264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Data</a:t>
                      </a:r>
                      <a:r>
                        <a:rPr lang="en-US" altLang="ko-KR" baseline="0" dirty="0" smtClean="0">
                          <a:solidFill>
                            <a:schemeClr val="accent2"/>
                          </a:solidFill>
                        </a:rPr>
                        <a:t> type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accent2"/>
                          </a:solidFill>
                        </a:rPr>
                        <a:t>값</a:t>
                      </a:r>
                      <a:endParaRPr lang="en-US" altLang="ko-KR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accent2"/>
                          </a:solidFill>
                        </a:rPr>
                        <a:t>참조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822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06190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구조체와 클래스의 차이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함수의 전달 인자로 전달될 때</a:t>
            </a:r>
            <a:endParaRPr lang="en-US" altLang="ko-KR" dirty="0"/>
          </a:p>
          <a:p>
            <a:pPr lvl="2"/>
            <a:r>
              <a:rPr lang="ko-KR" altLang="en-US" dirty="0" smtClean="0"/>
              <a:t>구조체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chemeClr val="accent3"/>
                </a:solidFill>
              </a:rPr>
              <a:t>값이 복사</a:t>
            </a:r>
            <a:r>
              <a:rPr lang="ko-KR" altLang="en-US" dirty="0" smtClean="0"/>
              <a:t>되어 전달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</a:t>
            </a:r>
            <a:r>
              <a:rPr lang="en-US" altLang="ko-KR" dirty="0" smtClean="0"/>
              <a:t>:</a:t>
            </a:r>
            <a:r>
              <a:rPr lang="ko-KR" altLang="en-US" dirty="0" smtClean="0"/>
              <a:t> 클래스의 </a:t>
            </a:r>
            <a:r>
              <a:rPr lang="ko-KR" altLang="en-US" dirty="0" err="1" smtClean="0">
                <a:solidFill>
                  <a:schemeClr val="accent2"/>
                </a:solidFill>
              </a:rPr>
              <a:t>참조값</a:t>
            </a:r>
            <a:r>
              <a:rPr lang="ko-KR" altLang="en-US" dirty="0" smtClean="0"/>
              <a:t> 전달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2204864"/>
            <a:ext cx="8172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struct</a:t>
            </a:r>
            <a:r>
              <a:rPr lang="en-US" altLang="ko-KR" sz="1400" dirty="0" smtClean="0"/>
              <a:t> </a:t>
            </a:r>
            <a:r>
              <a:rPr lang="en-US" altLang="ko-KR" sz="1400" dirty="0" err="1">
                <a:solidFill>
                  <a:schemeClr val="accent3"/>
                </a:solidFill>
              </a:rPr>
              <a:t>SampleStruct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name: String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count: </a:t>
            </a:r>
            <a:r>
              <a:rPr lang="en-US" altLang="ko-KR" sz="1400" dirty="0" err="1"/>
              <a:t>Int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var </a:t>
            </a:r>
            <a:r>
              <a:rPr lang="en-US" altLang="ko-KR" sz="1400" dirty="0" err="1"/>
              <a:t>testStruct</a:t>
            </a:r>
            <a:r>
              <a:rPr lang="en-US" altLang="ko-KR" sz="1400" dirty="0"/>
              <a:t>: </a:t>
            </a:r>
            <a:r>
              <a:rPr lang="en-US" altLang="ko-KR" sz="1400" dirty="0" err="1">
                <a:solidFill>
                  <a:schemeClr val="accent3"/>
                </a:solidFill>
              </a:rPr>
              <a:t>SampleStruct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SampleStruct</a:t>
            </a:r>
            <a:r>
              <a:rPr lang="en-US" altLang="ko-KR" sz="1400" dirty="0"/>
              <a:t>(name: </a:t>
            </a:r>
            <a:r>
              <a:rPr lang="en-US" altLang="ko-KR" sz="1400" dirty="0" smtClean="0"/>
              <a:t>"Sample </a:t>
            </a:r>
            <a:r>
              <a:rPr lang="en-US" altLang="ko-KR" sz="1400" dirty="0" err="1" smtClean="0"/>
              <a:t>Struct</a:t>
            </a:r>
            <a:r>
              <a:rPr lang="en-US" altLang="ko-KR" sz="1400" dirty="0" smtClean="0"/>
              <a:t>", </a:t>
            </a:r>
            <a:r>
              <a:rPr lang="en-US" altLang="ko-KR" sz="1400" dirty="0"/>
              <a:t>count: 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class </a:t>
            </a:r>
            <a:r>
              <a:rPr lang="en-US" altLang="ko-KR" sz="1400" dirty="0" err="1">
                <a:solidFill>
                  <a:schemeClr val="accent3"/>
                </a:solidFill>
              </a:rPr>
              <a:t>SampleClass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	var name: String = </a:t>
            </a:r>
            <a:r>
              <a:rPr lang="en-US" altLang="ko-KR" sz="1400" dirty="0" smtClean="0"/>
              <a:t>""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count: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= 0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testClass</a:t>
            </a:r>
            <a:r>
              <a:rPr lang="en-US" altLang="ko-KR" sz="1400" dirty="0"/>
              <a:t>: </a:t>
            </a:r>
            <a:r>
              <a:rPr lang="en-US" altLang="ko-KR" sz="1400" dirty="0" err="1">
                <a:solidFill>
                  <a:schemeClr val="accent3"/>
                </a:solidFill>
              </a:rPr>
              <a:t>SampleClass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SampleClass</a:t>
            </a:r>
            <a:r>
              <a:rPr lang="en-US" altLang="ko-KR" sz="1400" dirty="0"/>
              <a:t>()</a:t>
            </a:r>
          </a:p>
          <a:p>
            <a:endParaRPr lang="en-US" altLang="ko-KR" sz="1400" dirty="0"/>
          </a:p>
          <a:p>
            <a:r>
              <a:rPr lang="en-US" altLang="ko-KR" sz="1400" dirty="0"/>
              <a:t>testClass.name = </a:t>
            </a:r>
            <a:r>
              <a:rPr lang="en-US" altLang="ko-KR" sz="1400" dirty="0" smtClean="0"/>
              <a:t>"Sample Class"</a:t>
            </a:r>
            <a:endParaRPr lang="en-US" altLang="ko-KR" sz="1400" dirty="0"/>
          </a:p>
          <a:p>
            <a:r>
              <a:rPr lang="en-US" altLang="ko-KR" sz="1400" dirty="0" err="1"/>
              <a:t>testClass.count</a:t>
            </a:r>
            <a:r>
              <a:rPr lang="en-US" altLang="ko-KR" sz="1400" dirty="0"/>
              <a:t> = 1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</a:t>
            </a:r>
            <a:r>
              <a:rPr lang="en-US" altLang="ko-KR" sz="1400" dirty="0" smtClean="0"/>
              <a:t>("------ </a:t>
            </a:r>
            <a:r>
              <a:rPr lang="en-US" altLang="ko-KR" sz="1400" dirty="0"/>
              <a:t>before change </a:t>
            </a:r>
            <a:r>
              <a:rPr lang="en-US" altLang="ko-KR" sz="1400" dirty="0" smtClean="0"/>
              <a:t>------")</a:t>
            </a:r>
            <a:endParaRPr lang="en-US" altLang="ko-KR" sz="1400" dirty="0"/>
          </a:p>
          <a:p>
            <a:r>
              <a:rPr lang="en-US" altLang="ko-KR" sz="1400" dirty="0"/>
              <a:t>print</a:t>
            </a:r>
            <a:r>
              <a:rPr lang="en-US" altLang="ko-KR" sz="1400" dirty="0" smtClean="0"/>
              <a:t>("Sample </a:t>
            </a:r>
            <a:r>
              <a:rPr lang="en-US" altLang="ko-KR" sz="1400" dirty="0" err="1"/>
              <a:t>Struct</a:t>
            </a:r>
            <a:r>
              <a:rPr lang="en-US" altLang="ko-KR" sz="1400" dirty="0"/>
              <a:t>: Name: \(testStruct.name), Count: \(</a:t>
            </a:r>
            <a:r>
              <a:rPr lang="en-US" altLang="ko-KR" sz="1400" dirty="0" err="1"/>
              <a:t>testStruct.count</a:t>
            </a:r>
            <a:r>
              <a:rPr lang="en-US" altLang="ko-KR" sz="1400" dirty="0" smtClean="0"/>
              <a:t>)")</a:t>
            </a:r>
            <a:endParaRPr lang="en-US" altLang="ko-KR" sz="1400" dirty="0"/>
          </a:p>
          <a:p>
            <a:r>
              <a:rPr lang="en-US" altLang="ko-KR" sz="1400" dirty="0"/>
              <a:t>print</a:t>
            </a:r>
            <a:r>
              <a:rPr lang="en-US" altLang="ko-KR" sz="1400" dirty="0" smtClean="0"/>
              <a:t>("Sample </a:t>
            </a:r>
            <a:r>
              <a:rPr lang="en-US" altLang="ko-KR" sz="1400" dirty="0"/>
              <a:t>Class : Name: \(testClass.name), Count: \(</a:t>
            </a:r>
            <a:r>
              <a:rPr lang="en-US" altLang="ko-KR" sz="1400" dirty="0" err="1"/>
              <a:t>testClass.count</a:t>
            </a:r>
            <a:r>
              <a:rPr lang="en-US" altLang="ko-KR" sz="1400" dirty="0" smtClean="0"/>
              <a:t>)")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473512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정수자료형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53335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부호 있는 정수형의 경우 접두어가 없으나</a:t>
            </a:r>
            <a:r>
              <a:rPr lang="en-US" altLang="ko-KR" dirty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 </a:t>
            </a:r>
            <a:r>
              <a:rPr lang="ko-KR" altLang="en-US" dirty="0" smtClean="0">
                <a:latin typeface="+mn-ea"/>
              </a:rPr>
              <a:t>부호가 없는 경우에는 접두어</a:t>
            </a:r>
            <a:r>
              <a:rPr lang="ko-KR" altLang="en-US" dirty="0">
                <a:latin typeface="+mn-ea"/>
              </a:rPr>
              <a:t>로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U</a:t>
            </a:r>
            <a:r>
              <a:rPr lang="ko-KR" altLang="en-US" dirty="0" smtClean="0">
                <a:latin typeface="+mn-ea"/>
              </a:rPr>
              <a:t>가 들어감</a:t>
            </a:r>
            <a:r>
              <a:rPr lang="en-US" altLang="ko-KR" dirty="0" smtClean="0">
                <a:latin typeface="+mn-ea"/>
              </a:rPr>
              <a:t>   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817487"/>
              </p:ext>
            </p:extLst>
          </p:nvPr>
        </p:nvGraphicFramePr>
        <p:xfrm>
          <a:off x="1691680" y="2192090"/>
          <a:ext cx="2880320" cy="15661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Int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Int8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Int16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Int32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Uint32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Int64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Uint64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9632" y="3933056"/>
            <a:ext cx="530145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자료형의 크기는 </a:t>
            </a:r>
            <a:r>
              <a:rPr lang="en-US" altLang="ko-KR" dirty="0" err="1" smtClean="0">
                <a:latin typeface="+mn-ea"/>
              </a:rPr>
              <a:t>sizeof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로 확인 가능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각 자료형이 제공하는 </a:t>
            </a:r>
            <a:r>
              <a:rPr lang="en-US" altLang="ko-KR" dirty="0" smtClean="0">
                <a:latin typeface="+mn-ea"/>
              </a:rPr>
              <a:t>min, max</a:t>
            </a:r>
            <a:r>
              <a:rPr lang="ko-KR" altLang="en-US" dirty="0" smtClean="0">
                <a:latin typeface="+mn-ea"/>
              </a:rPr>
              <a:t>는 아래와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같음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 err="1" smtClean="0">
                <a:latin typeface="+mn-ea"/>
              </a:rPr>
              <a:t>Int.min</a:t>
            </a:r>
            <a:r>
              <a:rPr lang="en-US" altLang="ko-KR" dirty="0">
                <a:latin typeface="+mn-ea"/>
              </a:rPr>
              <a:t>,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Int.max</a:t>
            </a:r>
            <a:r>
              <a:rPr lang="en-US" altLang="ko-KR" dirty="0" smtClean="0">
                <a:latin typeface="+mn-ea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61307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구조체와 클래스의 차이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196752"/>
            <a:ext cx="8172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func </a:t>
            </a:r>
            <a:r>
              <a:rPr lang="en-US" altLang="ko-KR" sz="1400" dirty="0" err="1">
                <a:solidFill>
                  <a:schemeClr val="accent2"/>
                </a:solidFill>
              </a:rPr>
              <a:t>changeStructProperties</a:t>
            </a:r>
            <a:r>
              <a:rPr lang="en-US" altLang="ko-KR" sz="1400" dirty="0"/>
              <a:t>(_ info: </a:t>
            </a:r>
            <a:r>
              <a:rPr lang="en-US" altLang="ko-KR" sz="1400" dirty="0" err="1"/>
              <a:t>SampleStruct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copiedInfo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SampleStruct</a:t>
            </a:r>
            <a:r>
              <a:rPr lang="en-US" altLang="ko-KR" sz="1400" dirty="0"/>
              <a:t> = info</a:t>
            </a:r>
          </a:p>
          <a:p>
            <a:r>
              <a:rPr lang="en-US" altLang="ko-KR" sz="1400" dirty="0"/>
              <a:t>	copiedInfo.name = </a:t>
            </a:r>
            <a:r>
              <a:rPr lang="en-US" altLang="ko-KR" sz="1400" dirty="0" smtClean="0"/>
              <a:t>"</a:t>
            </a:r>
            <a:r>
              <a:rPr lang="en-US" altLang="ko-KR" sz="1400" dirty="0" err="1" smtClean="0"/>
              <a:t>Struct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name is changed</a:t>
            </a:r>
            <a:r>
              <a:rPr lang="en-US" altLang="ko-KR" sz="1400" dirty="0" smtClean="0"/>
              <a:t>."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copiedInfo.count</a:t>
            </a:r>
            <a:r>
              <a:rPr lang="en-US" altLang="ko-KR" sz="1400" dirty="0"/>
              <a:t> = 2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func </a:t>
            </a:r>
            <a:r>
              <a:rPr lang="en-US" altLang="ko-KR" sz="1400" dirty="0" err="1">
                <a:solidFill>
                  <a:schemeClr val="accent2"/>
                </a:solidFill>
              </a:rPr>
              <a:t>changeClassProperties</a:t>
            </a:r>
            <a:r>
              <a:rPr lang="en-US" altLang="ko-KR" sz="1400" dirty="0"/>
              <a:t>(_ info: </a:t>
            </a:r>
            <a:r>
              <a:rPr lang="en-US" altLang="ko-KR" sz="1400" dirty="0" err="1"/>
              <a:t>SampleClass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/>
              <a:t>	let </a:t>
            </a:r>
            <a:r>
              <a:rPr lang="en-US" altLang="ko-KR" sz="1400" dirty="0" err="1"/>
              <a:t>copiedInfo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SampleClass</a:t>
            </a:r>
            <a:r>
              <a:rPr lang="en-US" altLang="ko-KR" sz="1400" dirty="0"/>
              <a:t> = info</a:t>
            </a:r>
          </a:p>
          <a:p>
            <a:r>
              <a:rPr lang="en-US" altLang="ko-KR" sz="1400" dirty="0"/>
              <a:t>	copiedInfo.name = </a:t>
            </a:r>
            <a:r>
              <a:rPr lang="en-US" altLang="ko-KR" sz="1400" dirty="0" smtClean="0"/>
              <a:t>"Class </a:t>
            </a:r>
            <a:r>
              <a:rPr lang="en-US" altLang="ko-KR" sz="1400" dirty="0"/>
              <a:t>name is changed</a:t>
            </a:r>
            <a:r>
              <a:rPr lang="en-US" altLang="ko-KR" sz="1400" dirty="0" smtClean="0"/>
              <a:t>."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copiedInfo.count</a:t>
            </a:r>
            <a:r>
              <a:rPr lang="en-US" altLang="ko-KR" sz="1400" dirty="0"/>
              <a:t> = 2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 err="1">
                <a:solidFill>
                  <a:schemeClr val="accent2"/>
                </a:solidFill>
              </a:rPr>
              <a:t>changeStructProperties</a:t>
            </a:r>
            <a:r>
              <a:rPr lang="en-US" altLang="ko-KR" sz="1400" dirty="0">
                <a:solidFill>
                  <a:schemeClr val="accent3"/>
                </a:solidFill>
              </a:rPr>
              <a:t>(</a:t>
            </a:r>
            <a:r>
              <a:rPr lang="en-US" altLang="ko-KR" sz="1400" dirty="0" err="1">
                <a:solidFill>
                  <a:schemeClr val="accent3"/>
                </a:solidFill>
              </a:rPr>
              <a:t>testStruct</a:t>
            </a:r>
            <a:r>
              <a:rPr lang="en-US" altLang="ko-KR" sz="1400" dirty="0">
                <a:solidFill>
                  <a:schemeClr val="accent3"/>
                </a:solidFill>
              </a:rPr>
              <a:t>)</a:t>
            </a:r>
          </a:p>
          <a:p>
            <a:r>
              <a:rPr lang="en-US" altLang="ko-KR" sz="1400" dirty="0" err="1">
                <a:solidFill>
                  <a:schemeClr val="accent2"/>
                </a:solidFill>
              </a:rPr>
              <a:t>changeClassProperties</a:t>
            </a:r>
            <a:r>
              <a:rPr lang="en-US" altLang="ko-KR" sz="1400" dirty="0">
                <a:solidFill>
                  <a:schemeClr val="accent3"/>
                </a:solidFill>
              </a:rPr>
              <a:t>(</a:t>
            </a:r>
            <a:r>
              <a:rPr lang="en-US" altLang="ko-KR" sz="1400" dirty="0" err="1">
                <a:solidFill>
                  <a:schemeClr val="accent3"/>
                </a:solidFill>
              </a:rPr>
              <a:t>testClass</a:t>
            </a:r>
            <a:r>
              <a:rPr lang="en-US" altLang="ko-KR" sz="1400" dirty="0">
                <a:solidFill>
                  <a:schemeClr val="accent3"/>
                </a:solidFill>
              </a:rPr>
              <a:t>)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</a:t>
            </a:r>
            <a:r>
              <a:rPr lang="en-US" altLang="ko-KR" sz="1400" dirty="0" smtClean="0"/>
              <a:t>("------ </a:t>
            </a:r>
            <a:r>
              <a:rPr lang="en-US" altLang="ko-KR" sz="1400" dirty="0"/>
              <a:t>after change </a:t>
            </a:r>
            <a:r>
              <a:rPr lang="en-US" altLang="ko-KR" sz="1400" dirty="0" smtClean="0"/>
              <a:t>------")</a:t>
            </a:r>
            <a:endParaRPr lang="en-US" altLang="ko-KR" sz="1400" dirty="0"/>
          </a:p>
          <a:p>
            <a:r>
              <a:rPr lang="en-US" altLang="ko-KR" sz="1400" dirty="0"/>
              <a:t>print</a:t>
            </a:r>
            <a:r>
              <a:rPr lang="en-US" altLang="ko-KR" sz="1400" dirty="0" smtClean="0"/>
              <a:t>("Sample </a:t>
            </a:r>
            <a:r>
              <a:rPr lang="en-US" altLang="ko-KR" sz="1400" dirty="0" err="1"/>
              <a:t>Struct</a:t>
            </a:r>
            <a:r>
              <a:rPr lang="en-US" altLang="ko-KR" sz="1400" dirty="0"/>
              <a:t>: Name: \(testStruct.name), Count: \(</a:t>
            </a:r>
            <a:r>
              <a:rPr lang="en-US" altLang="ko-KR" sz="1400" dirty="0" err="1"/>
              <a:t>testStruct.count</a:t>
            </a:r>
            <a:r>
              <a:rPr lang="en-US" altLang="ko-KR" sz="1400" dirty="0" smtClean="0"/>
              <a:t>)")</a:t>
            </a:r>
            <a:endParaRPr lang="en-US" altLang="ko-KR" sz="1400" dirty="0"/>
          </a:p>
          <a:p>
            <a:r>
              <a:rPr lang="en-US" altLang="ko-KR" sz="1400" dirty="0"/>
              <a:t>print</a:t>
            </a:r>
            <a:r>
              <a:rPr lang="en-US" altLang="ko-KR" sz="1400" dirty="0" smtClean="0"/>
              <a:t>("Sample </a:t>
            </a:r>
            <a:r>
              <a:rPr lang="en-US" altLang="ko-KR" sz="1400" dirty="0"/>
              <a:t>Class : Name: \(testClass.name), Count: \(</a:t>
            </a:r>
            <a:r>
              <a:rPr lang="en-US" altLang="ko-KR" sz="1400" dirty="0" err="1"/>
              <a:t>testClass.count</a:t>
            </a:r>
            <a:r>
              <a:rPr lang="en-US" altLang="ko-KR" sz="1400" dirty="0" smtClean="0"/>
              <a:t>)")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4437885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구조체와 클래스의 차이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196752"/>
            <a:ext cx="6468689" cy="564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51884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식별 연산자 </a:t>
            </a:r>
            <a:r>
              <a:rPr lang="en-US" altLang="ko-KR" dirty="0" smtClean="0"/>
              <a:t>(===, !==)</a:t>
            </a:r>
          </a:p>
          <a:p>
            <a:pPr lvl="1"/>
            <a:r>
              <a:rPr lang="ko-KR" altLang="en-US" dirty="0" smtClean="0"/>
              <a:t>클래스의 인스턴스가 같은 </a:t>
            </a:r>
            <a:r>
              <a:rPr lang="ko-KR" altLang="en-US" dirty="0" err="1" smtClean="0"/>
              <a:t>참조값을</a:t>
            </a:r>
            <a:r>
              <a:rPr lang="ko-KR" altLang="en-US" dirty="0" smtClean="0"/>
              <a:t> 갖는지</a:t>
            </a:r>
            <a:r>
              <a:rPr lang="en-US" altLang="ko-KR" dirty="0"/>
              <a:t> </a:t>
            </a:r>
            <a:r>
              <a:rPr lang="ko-KR" altLang="en-US" dirty="0" smtClean="0"/>
              <a:t>확인할 수 있다</a:t>
            </a:r>
            <a:r>
              <a:rPr lang="en-US" altLang="ko-KR" dirty="0" smtClean="0"/>
              <a:t>.</a:t>
            </a:r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1656566"/>
            <a:ext cx="727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3"/>
                </a:solidFill>
              </a:rPr>
              <a:t>bob</a:t>
            </a:r>
            <a:r>
              <a:rPr lang="en-US" altLang="ko-KR" dirty="0" smtClean="0"/>
              <a:t>: Person = Person()</a:t>
            </a:r>
          </a:p>
          <a:p>
            <a:r>
              <a:rPr lang="en-US" altLang="ko-KR" dirty="0" smtClean="0"/>
              <a:t>let </a:t>
            </a:r>
            <a:r>
              <a:rPr lang="en-US" altLang="ko-KR" dirty="0" smtClean="0">
                <a:solidFill>
                  <a:schemeClr val="accent3"/>
                </a:solidFill>
              </a:rPr>
              <a:t>friend</a:t>
            </a:r>
            <a:r>
              <a:rPr lang="en-US" altLang="ko-KR" dirty="0" smtClean="0"/>
              <a:t>: Person = bob</a:t>
            </a:r>
          </a:p>
          <a:p>
            <a:r>
              <a:rPr lang="en-US" altLang="ko-KR" dirty="0" smtClean="0"/>
              <a:t>let </a:t>
            </a:r>
            <a:r>
              <a:rPr lang="en-US" altLang="ko-KR" dirty="0" err="1" smtClean="0">
                <a:solidFill>
                  <a:schemeClr val="accent3"/>
                </a:solidFill>
              </a:rPr>
              <a:t>anotherFriend</a:t>
            </a:r>
            <a:r>
              <a:rPr lang="en-US" altLang="ko-KR" dirty="0" smtClean="0"/>
              <a:t>: Person = Person()</a:t>
            </a:r>
          </a:p>
          <a:p>
            <a:endParaRPr lang="en-US" altLang="ko-KR" dirty="0"/>
          </a:p>
          <a:p>
            <a:r>
              <a:rPr lang="en-US" altLang="ko-KR" dirty="0" smtClean="0"/>
              <a:t>print(bob === friend)	// true</a:t>
            </a:r>
          </a:p>
          <a:p>
            <a:r>
              <a:rPr lang="en-US" altLang="ko-KR" dirty="0" smtClean="0"/>
              <a:t>print(bob === </a:t>
            </a:r>
            <a:r>
              <a:rPr lang="en-US" altLang="ko-KR" dirty="0" err="1" smtClean="0"/>
              <a:t>anotherFirend</a:t>
            </a:r>
            <a:r>
              <a:rPr lang="en-US" altLang="ko-KR" dirty="0" smtClean="0"/>
              <a:t>)	// false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4255070"/>
            <a:ext cx="87344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3725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7346" y="2937138"/>
            <a:ext cx="5908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12</a:t>
            </a:r>
            <a:r>
              <a:rPr lang="ko-KR" altLang="en-US" sz="4000" dirty="0" smtClean="0">
                <a:latin typeface="+mn-ea"/>
              </a:rPr>
              <a:t>장 프로퍼티와</a:t>
            </a:r>
            <a:r>
              <a:rPr lang="en-US" altLang="ko-KR" sz="4000" dirty="0" smtClean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메서드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572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2520280"/>
          </a:xfrm>
          <a:prstGeom prst="rect">
            <a:avLst/>
          </a:prstGeom>
          <a:noFill/>
        </p:spPr>
        <p:txBody>
          <a:bodyPr vert="horz">
            <a:no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프로퍼티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클래스나 구조체 또는 열거형의 값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저장프로퍼티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연산프로퍼티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타입프로퍼티 로 구분되어짐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저장 프로퍼티는 인스턴스의 변소나 상수를 의미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연산 프로퍼티는 특정 연산을 수행한 결과 값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값 저장이 아님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연산 프로퍼티는 클래스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구조체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열거형에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쓰임</a:t>
            </a:r>
            <a:endParaRPr lang="en-US" altLang="ko-KR" dirty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저장 프로퍼티와 연산프로퍼티는 특정 타입의 인스턴스에 사용 되는 것을 뜻하나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특정 타입에서도 사용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이를 타입 프로퍼티라 함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1920" y="3284984"/>
            <a:ext cx="4523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* </a:t>
            </a:r>
            <a:r>
              <a:rPr lang="ko-KR" alt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기존 언어에서 사용하던 인스턴스 변수는 저장 프로퍼티이고</a:t>
            </a:r>
            <a:r>
              <a:rPr lang="en-US" altLang="ko-KR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,</a:t>
            </a:r>
          </a:p>
          <a:p>
            <a:r>
              <a:rPr lang="ko-KR" alt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클래스 변수는 타입 프로퍼티로 구분</a:t>
            </a:r>
            <a:endParaRPr lang="ko-KR" altLang="en-US" sz="1200" b="1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423" y="4182179"/>
            <a:ext cx="8609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 smtClean="0">
                <a:latin typeface="+mn-ea"/>
              </a:rPr>
              <a:t>프로퍼티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감시자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</a:t>
            </a:r>
            <a:r>
              <a:rPr lang="ko-KR" altLang="en-US" sz="1600" dirty="0" smtClean="0">
                <a:latin typeface="+mn-ea"/>
              </a:rPr>
              <a:t>프로퍼티의 값이 변하는 것을 감시</a:t>
            </a:r>
            <a:r>
              <a:rPr lang="en-US" altLang="ko-KR" sz="1600" dirty="0" smtClean="0">
                <a:latin typeface="+mn-ea"/>
              </a:rPr>
              <a:t>. </a:t>
            </a:r>
            <a:r>
              <a:rPr lang="ko-KR" altLang="en-US" sz="1600" dirty="0" smtClean="0">
                <a:latin typeface="+mn-ea"/>
              </a:rPr>
              <a:t>프로퍼티의 값이 변할 때 값의 변화에 따른 특정 액션 수행</a:t>
            </a:r>
            <a:endParaRPr lang="en-US" altLang="ko-KR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320772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252028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저장프로퍼티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클래스나 구조체의 인스턴스와 연관된 값을 저장하는 프로퍼티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var </a:t>
            </a:r>
            <a:r>
              <a:rPr lang="ko-KR" altLang="en-US" dirty="0" smtClean="0">
                <a:latin typeface="+mn-ea"/>
              </a:rPr>
              <a:t>키워드를 사용하여 변수 저장 프로퍼티가 가능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let</a:t>
            </a:r>
            <a:r>
              <a:rPr lang="ko-KR" altLang="en-US" dirty="0" smtClean="0">
                <a:latin typeface="+mn-ea"/>
              </a:rPr>
              <a:t> 키워드를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사용하면 상수 저장 프로퍼티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초기화 작업 시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 초기값 지정 가능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3038" y="2420888"/>
            <a:ext cx="715337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+mn-ea"/>
              </a:rPr>
              <a:t>struct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CoordinatePoint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var x: Int</a:t>
            </a:r>
          </a:p>
          <a:p>
            <a:r>
              <a:rPr lang="en-US" altLang="ko-KR" sz="1200" dirty="0">
                <a:latin typeface="+mn-ea"/>
              </a:rPr>
              <a:t>	var y: Int</a:t>
            </a:r>
          </a:p>
          <a:p>
            <a:r>
              <a:rPr lang="en-US" altLang="ko-KR" sz="1200" dirty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// </a:t>
            </a:r>
            <a:r>
              <a:rPr lang="ko-KR" altLang="en-US" sz="1200" dirty="0">
                <a:latin typeface="+mn-ea"/>
              </a:rPr>
              <a:t>구조체는 기본적으로 정장 프로퍼티를 매개변수로 가지는 </a:t>
            </a:r>
            <a:r>
              <a:rPr lang="ko-KR" altLang="en-US" sz="1200" dirty="0" err="1">
                <a:latin typeface="+mn-ea"/>
              </a:rPr>
              <a:t>이니셜라이즈가</a:t>
            </a:r>
            <a:r>
              <a:rPr lang="ko-KR" altLang="en-US" sz="1200" dirty="0">
                <a:latin typeface="+mn-ea"/>
              </a:rPr>
              <a:t> 있음</a:t>
            </a:r>
          </a:p>
          <a:p>
            <a:r>
              <a:rPr lang="en-US" altLang="ko-KR" sz="1200" dirty="0">
                <a:latin typeface="+mn-ea"/>
              </a:rPr>
              <a:t>let </a:t>
            </a:r>
            <a:r>
              <a:rPr lang="en-US" altLang="ko-KR" sz="1200" dirty="0" err="1">
                <a:latin typeface="+mn-ea"/>
              </a:rPr>
              <a:t>aPoint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dirty="0" err="1">
                <a:latin typeface="+mn-ea"/>
              </a:rPr>
              <a:t>CoordinatePoint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dirty="0" err="1">
                <a:latin typeface="+mn-ea"/>
              </a:rPr>
              <a:t>CoordinatePoint</a:t>
            </a:r>
            <a:r>
              <a:rPr lang="en-US" altLang="ko-KR" sz="1200" dirty="0">
                <a:latin typeface="+mn-ea"/>
              </a:rPr>
              <a:t>(x: 10, y: 5)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// </a:t>
            </a:r>
            <a:r>
              <a:rPr lang="ko-KR" altLang="en-US" sz="1200" dirty="0">
                <a:latin typeface="+mn-ea"/>
              </a:rPr>
              <a:t>사람의 위치정보</a:t>
            </a:r>
          </a:p>
          <a:p>
            <a:r>
              <a:rPr lang="en-US" altLang="ko-KR" sz="1200" dirty="0">
                <a:latin typeface="+mn-ea"/>
              </a:rPr>
              <a:t>class Position {</a:t>
            </a:r>
          </a:p>
          <a:p>
            <a:r>
              <a:rPr lang="en-US" altLang="ko-KR" sz="1200" dirty="0">
                <a:latin typeface="+mn-ea"/>
              </a:rPr>
              <a:t>	var point: </a:t>
            </a:r>
            <a:r>
              <a:rPr lang="en-US" altLang="ko-KR" sz="1200" dirty="0" err="1">
                <a:latin typeface="+mn-ea"/>
              </a:rPr>
              <a:t>CoordinatePoint</a:t>
            </a:r>
            <a:r>
              <a:rPr lang="en-US" altLang="ko-KR" sz="1200" dirty="0">
                <a:latin typeface="+mn-ea"/>
              </a:rPr>
              <a:t> // </a:t>
            </a:r>
            <a:r>
              <a:rPr lang="ko-KR" altLang="en-US" sz="1200" dirty="0">
                <a:latin typeface="+mn-ea"/>
              </a:rPr>
              <a:t>변수 저장 프로퍼티</a:t>
            </a:r>
          </a:p>
          <a:p>
            <a:r>
              <a:rPr lang="ko-KR" altLang="en-US" sz="1200" dirty="0">
                <a:latin typeface="+mn-ea"/>
              </a:rPr>
              <a:t>	</a:t>
            </a:r>
            <a:r>
              <a:rPr lang="en-US" altLang="ko-KR" sz="1200" dirty="0">
                <a:latin typeface="+mn-ea"/>
              </a:rPr>
              <a:t>let name: String // </a:t>
            </a:r>
            <a:r>
              <a:rPr lang="ko-KR" altLang="en-US" sz="1200" dirty="0">
                <a:latin typeface="+mn-ea"/>
              </a:rPr>
              <a:t>상수 저장 프로퍼티</a:t>
            </a:r>
          </a:p>
          <a:p>
            <a:r>
              <a:rPr lang="ko-KR" altLang="en-US" sz="1200" dirty="0">
                <a:latin typeface="+mn-ea"/>
              </a:rPr>
              <a:t>	</a:t>
            </a:r>
          </a:p>
          <a:p>
            <a:r>
              <a:rPr lang="ko-KR" altLang="en-US" sz="1200" dirty="0">
                <a:latin typeface="+mn-ea"/>
              </a:rPr>
              <a:t>	</a:t>
            </a:r>
            <a:r>
              <a:rPr lang="en-US" altLang="ko-KR" sz="1200" dirty="0">
                <a:latin typeface="+mn-ea"/>
              </a:rPr>
              <a:t>//</a:t>
            </a:r>
            <a:r>
              <a:rPr lang="ko-KR" altLang="en-US" sz="1200" dirty="0" err="1">
                <a:latin typeface="+mn-ea"/>
              </a:rPr>
              <a:t>프로퍼피</a:t>
            </a:r>
            <a:r>
              <a:rPr lang="ko-KR" altLang="en-US" sz="1200" dirty="0">
                <a:latin typeface="+mn-ea"/>
              </a:rPr>
              <a:t> 기본 값을 지정해주지 않는다면 </a:t>
            </a:r>
            <a:r>
              <a:rPr lang="ko-KR" altLang="en-US" sz="1200" dirty="0" err="1">
                <a:latin typeface="+mn-ea"/>
              </a:rPr>
              <a:t>이니셜라이즈를</a:t>
            </a:r>
            <a:r>
              <a:rPr lang="ko-KR" altLang="en-US" sz="1200" dirty="0">
                <a:latin typeface="+mn-ea"/>
              </a:rPr>
              <a:t> 따로 정의해주어야 함</a:t>
            </a:r>
          </a:p>
          <a:p>
            <a:r>
              <a:rPr lang="ko-KR" altLang="en-US" sz="1200" dirty="0">
                <a:latin typeface="+mn-ea"/>
              </a:rPr>
              <a:t>	</a:t>
            </a:r>
            <a:r>
              <a:rPr lang="en-US" altLang="ko-KR" sz="1200" dirty="0" err="1">
                <a:latin typeface="+mn-ea"/>
              </a:rPr>
              <a:t>init</a:t>
            </a:r>
            <a:r>
              <a:rPr lang="en-US" altLang="ko-KR" sz="1200" dirty="0">
                <a:latin typeface="+mn-ea"/>
              </a:rPr>
              <a:t>(name: String, </a:t>
            </a:r>
            <a:r>
              <a:rPr lang="en-US" altLang="ko-KR" sz="1200" dirty="0" err="1">
                <a:latin typeface="+mn-ea"/>
              </a:rPr>
              <a:t>currentPoint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dirty="0" err="1">
                <a:latin typeface="+mn-ea"/>
              </a:rPr>
              <a:t>CoordinatePoint</a:t>
            </a:r>
            <a:r>
              <a:rPr lang="en-US" altLang="ko-KR" sz="1200" dirty="0">
                <a:latin typeface="+mn-ea"/>
              </a:rPr>
              <a:t>) {</a:t>
            </a:r>
          </a:p>
          <a:p>
            <a:r>
              <a:rPr lang="en-US" altLang="ko-KR" sz="1200" dirty="0">
                <a:latin typeface="+mn-ea"/>
              </a:rPr>
              <a:t>		self.name = name</a:t>
            </a:r>
          </a:p>
          <a:p>
            <a:r>
              <a:rPr lang="en-US" altLang="ko-KR" sz="1200" dirty="0">
                <a:latin typeface="+mn-ea"/>
              </a:rPr>
              <a:t>		</a:t>
            </a:r>
            <a:r>
              <a:rPr lang="en-US" altLang="ko-KR" sz="1200" dirty="0" err="1">
                <a:latin typeface="+mn-ea"/>
              </a:rPr>
              <a:t>self.point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dirty="0" err="1">
                <a:latin typeface="+mn-ea"/>
              </a:rPr>
              <a:t>currentPoint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	}</a:t>
            </a:r>
          </a:p>
          <a:p>
            <a:r>
              <a:rPr lang="en-US" altLang="ko-KR" sz="1200" dirty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// </a:t>
            </a:r>
            <a:r>
              <a:rPr lang="ko-KR" altLang="en-US" sz="1200" dirty="0" smtClean="0">
                <a:latin typeface="+mn-ea"/>
              </a:rPr>
              <a:t>사용자정의 </a:t>
            </a:r>
            <a:r>
              <a:rPr lang="ko-KR" altLang="en-US" sz="1200" dirty="0" err="1">
                <a:latin typeface="+mn-ea"/>
              </a:rPr>
              <a:t>이니셜라이즈를</a:t>
            </a:r>
            <a:r>
              <a:rPr lang="ko-KR" altLang="en-US" sz="1200" dirty="0">
                <a:latin typeface="+mn-ea"/>
              </a:rPr>
              <a:t> 호출해야만 합니다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r>
              <a:rPr lang="en-US" altLang="ko-KR" sz="1200" dirty="0">
                <a:latin typeface="+mn-ea"/>
              </a:rPr>
              <a:t>// </a:t>
            </a:r>
            <a:r>
              <a:rPr lang="ko-KR" altLang="en-US" sz="1200" dirty="0">
                <a:latin typeface="+mn-ea"/>
              </a:rPr>
              <a:t>그렇지 않으면 프로퍼티 초기 값을 할당할 수 없어 인스턴스 생성이 불가능</a:t>
            </a:r>
          </a:p>
          <a:p>
            <a:r>
              <a:rPr lang="en-US" altLang="ko-KR" sz="1200" dirty="0">
                <a:latin typeface="+mn-ea"/>
              </a:rPr>
              <a:t>let </a:t>
            </a:r>
            <a:r>
              <a:rPr lang="en-US" altLang="ko-KR" sz="1200" dirty="0" err="1">
                <a:latin typeface="+mn-ea"/>
              </a:rPr>
              <a:t>aPosition</a:t>
            </a:r>
            <a:r>
              <a:rPr lang="en-US" altLang="ko-KR" sz="1200" dirty="0">
                <a:latin typeface="+mn-ea"/>
              </a:rPr>
              <a:t>: Position = Position(name: "a", </a:t>
            </a:r>
            <a:r>
              <a:rPr lang="en-US" altLang="ko-KR" sz="1200" dirty="0" err="1">
                <a:latin typeface="+mn-ea"/>
              </a:rPr>
              <a:t>currentPoint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dirty="0" err="1">
                <a:latin typeface="+mn-ea"/>
              </a:rPr>
              <a:t>aPoint</a:t>
            </a:r>
            <a:r>
              <a:rPr lang="en-US" altLang="ko-KR" sz="1200" dirty="0">
                <a:latin typeface="+mn-ea"/>
              </a:rPr>
              <a:t>)</a:t>
            </a:r>
            <a:endParaRPr lang="en-US" altLang="ko-KR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691139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1080120"/>
          </a:xfrm>
          <a:prstGeom prst="rect">
            <a:avLst/>
          </a:prstGeom>
          <a:noFill/>
        </p:spPr>
        <p:txBody>
          <a:bodyPr vert="horz">
            <a:no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저장프로퍼티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인스턴스 생성 후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원하는 값 설정 및 상수로 선언이 어려움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그러나 저장 프로퍼티의 값이 옵셔널이면 초기값 설정을 할 필요 없음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3608" y="2123559"/>
            <a:ext cx="4572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err="1">
                <a:latin typeface="+mn-ea"/>
              </a:rPr>
              <a:t>struct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CoordinatePoint</a:t>
            </a:r>
            <a:r>
              <a:rPr lang="en-US" altLang="ko-KR" sz="1400" dirty="0">
                <a:latin typeface="+mn-ea"/>
              </a:rPr>
              <a:t> {</a:t>
            </a:r>
          </a:p>
          <a:p>
            <a:r>
              <a:rPr lang="en-US" altLang="ko-KR" sz="1400" dirty="0">
                <a:latin typeface="+mn-ea"/>
              </a:rPr>
              <a:t>	var x: Int = 0;</a:t>
            </a:r>
          </a:p>
          <a:p>
            <a:r>
              <a:rPr lang="en-US" altLang="ko-KR" sz="1400" dirty="0">
                <a:latin typeface="+mn-ea"/>
              </a:rPr>
              <a:t>	var y: Int = 0;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class Position {</a:t>
            </a:r>
          </a:p>
          <a:p>
            <a:r>
              <a:rPr lang="en-US" altLang="ko-KR" sz="1400" dirty="0">
                <a:latin typeface="+mn-ea"/>
              </a:rPr>
              <a:t>	lazy var point: </a:t>
            </a:r>
            <a:r>
              <a:rPr lang="en-US" altLang="ko-KR" sz="1400" dirty="0" err="1">
                <a:latin typeface="+mn-ea"/>
              </a:rPr>
              <a:t>CoordinatePoint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latin typeface="+mn-ea"/>
              </a:rPr>
              <a:t>CoordinatePoint</a:t>
            </a:r>
            <a:r>
              <a:rPr lang="en-US" altLang="ko-KR" sz="1400" dirty="0">
                <a:latin typeface="+mn-ea"/>
              </a:rPr>
              <a:t>()</a:t>
            </a:r>
          </a:p>
          <a:p>
            <a:r>
              <a:rPr lang="en-US" altLang="ko-KR" sz="1400" dirty="0">
                <a:latin typeface="+mn-ea"/>
              </a:rPr>
              <a:t>	let name: String</a:t>
            </a:r>
          </a:p>
          <a:p>
            <a:r>
              <a:rPr lang="en-US" altLang="ko-KR" sz="1400" dirty="0">
                <a:latin typeface="+mn-ea"/>
              </a:rPr>
              <a:t>	</a:t>
            </a: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err="1">
                <a:latin typeface="+mn-ea"/>
              </a:rPr>
              <a:t>init</a:t>
            </a:r>
            <a:r>
              <a:rPr lang="en-US" altLang="ko-KR" sz="1400" dirty="0">
                <a:latin typeface="+mn-ea"/>
              </a:rPr>
              <a:t>(name: String) {</a:t>
            </a:r>
          </a:p>
          <a:p>
            <a:r>
              <a:rPr lang="en-US" altLang="ko-KR" sz="1400" dirty="0">
                <a:latin typeface="+mn-ea"/>
              </a:rPr>
              <a:t>		self.name = name</a:t>
            </a:r>
          </a:p>
          <a:p>
            <a:r>
              <a:rPr lang="en-US" altLang="ko-KR" sz="1400" dirty="0">
                <a:latin typeface="+mn-ea"/>
              </a:rPr>
              <a:t>	}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// </a:t>
            </a:r>
            <a:r>
              <a:rPr lang="ko-KR" altLang="en-US" sz="1400" dirty="0">
                <a:latin typeface="+mn-ea"/>
              </a:rPr>
              <a:t>이름은 필수이지만 위치는 모를 수 있음</a:t>
            </a:r>
          </a:p>
          <a:p>
            <a:r>
              <a:rPr lang="en-US" altLang="ko-KR" sz="1400" dirty="0">
                <a:latin typeface="+mn-ea"/>
              </a:rPr>
              <a:t>let </a:t>
            </a:r>
            <a:r>
              <a:rPr lang="en-US" altLang="ko-KR" sz="1400" dirty="0" err="1">
                <a:latin typeface="+mn-ea"/>
              </a:rPr>
              <a:t>aPosition</a:t>
            </a:r>
            <a:r>
              <a:rPr lang="en-US" altLang="ko-KR" sz="1400" dirty="0">
                <a:latin typeface="+mn-ea"/>
              </a:rPr>
              <a:t>: Position = Position(name: "</a:t>
            </a:r>
            <a:r>
              <a:rPr lang="en-US" altLang="ko-KR" sz="1400" dirty="0" err="1">
                <a:latin typeface="+mn-ea"/>
              </a:rPr>
              <a:t>jason</a:t>
            </a:r>
            <a:r>
              <a:rPr lang="en-US" altLang="ko-KR" sz="1400" dirty="0">
                <a:latin typeface="+mn-ea"/>
              </a:rPr>
              <a:t>")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print(</a:t>
            </a:r>
            <a:r>
              <a:rPr lang="en-US" altLang="ko-KR" sz="1400" dirty="0" err="1">
                <a:latin typeface="+mn-ea"/>
              </a:rPr>
              <a:t>aPosition.point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308927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2952328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저장프로퍼티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지연저장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지연저장프로퍼티는 </a:t>
            </a:r>
            <a:r>
              <a:rPr lang="en-US" altLang="ko-KR" dirty="0" smtClean="0">
                <a:latin typeface="+mn-ea"/>
              </a:rPr>
              <a:t>lazy</a:t>
            </a:r>
            <a:r>
              <a:rPr lang="ko-KR" altLang="en-US" dirty="0" smtClean="0">
                <a:latin typeface="+mn-ea"/>
              </a:rPr>
              <a:t>라는 키워드를 사용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호출이 있으면 값을 초기화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인스턴스 생성 전에 값이 필요로 하는 상수에게는 사용이 안됨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var </a:t>
            </a:r>
            <a:r>
              <a:rPr lang="ko-KR" altLang="en-US" dirty="0" smtClean="0">
                <a:latin typeface="+mn-ea"/>
              </a:rPr>
              <a:t>키워드를 사용한 변수에게만 사용가능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인스턴스의 프로퍼티가 다른 클래스를 가지고 있다면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인스턴스 생성시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많은 작업이 요구 </a:t>
            </a:r>
            <a:r>
              <a:rPr lang="ko-KR" altLang="en-US" dirty="0">
                <a:latin typeface="+mn-ea"/>
              </a:rPr>
              <a:t>되</a:t>
            </a:r>
            <a:r>
              <a:rPr lang="ko-KR" altLang="en-US" dirty="0" smtClean="0">
                <a:latin typeface="+mn-ea"/>
              </a:rPr>
              <a:t>거나 값을 필요로 하게 되어 이를 회피하기 위하여 지연저장이라는 처리를 함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36617" y="3325048"/>
            <a:ext cx="605566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+mn-ea"/>
              </a:rPr>
              <a:t>struct CoordinatePoint {</a:t>
            </a:r>
          </a:p>
          <a:p>
            <a:r>
              <a:rPr lang="ko-KR" altLang="en-US" sz="1200" dirty="0">
                <a:latin typeface="+mn-ea"/>
              </a:rPr>
              <a:t>	var x: Int = 0;</a:t>
            </a:r>
          </a:p>
          <a:p>
            <a:r>
              <a:rPr lang="ko-KR" altLang="en-US" sz="1200" dirty="0">
                <a:latin typeface="+mn-ea"/>
              </a:rPr>
              <a:t>	var y: Int = 0;</a:t>
            </a:r>
          </a:p>
          <a:p>
            <a:r>
              <a:rPr lang="ko-KR" altLang="en-US" sz="1200" dirty="0">
                <a:latin typeface="+mn-ea"/>
              </a:rPr>
              <a:t>}</a:t>
            </a:r>
          </a:p>
          <a:p>
            <a:endParaRPr lang="ko-KR" altLang="en-US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class Position {</a:t>
            </a:r>
          </a:p>
          <a:p>
            <a:r>
              <a:rPr lang="ko-KR" altLang="en-US" sz="1200" dirty="0">
                <a:latin typeface="+mn-ea"/>
              </a:rPr>
              <a:t>	lazy var point: CoordinatePoint = CoordinatePoint()</a:t>
            </a:r>
          </a:p>
          <a:p>
            <a:r>
              <a:rPr lang="ko-KR" altLang="en-US" sz="1200" dirty="0">
                <a:latin typeface="+mn-ea"/>
              </a:rPr>
              <a:t>	let name: String</a:t>
            </a:r>
          </a:p>
          <a:p>
            <a:r>
              <a:rPr lang="ko-KR" altLang="en-US" sz="1200" dirty="0">
                <a:latin typeface="+mn-ea"/>
              </a:rPr>
              <a:t>	</a:t>
            </a:r>
          </a:p>
          <a:p>
            <a:r>
              <a:rPr lang="ko-KR" altLang="en-US" sz="1200" dirty="0">
                <a:latin typeface="+mn-ea"/>
              </a:rPr>
              <a:t>	init(name: String) {</a:t>
            </a:r>
          </a:p>
          <a:p>
            <a:r>
              <a:rPr lang="ko-KR" altLang="en-US" sz="1200" dirty="0">
                <a:latin typeface="+mn-ea"/>
              </a:rPr>
              <a:t>		self.name = name</a:t>
            </a:r>
          </a:p>
          <a:p>
            <a:r>
              <a:rPr lang="ko-KR" altLang="en-US" sz="1200" dirty="0">
                <a:latin typeface="+mn-ea"/>
              </a:rPr>
              <a:t>	}</a:t>
            </a:r>
          </a:p>
          <a:p>
            <a:r>
              <a:rPr lang="ko-KR" altLang="en-US" sz="1200" dirty="0">
                <a:latin typeface="+mn-ea"/>
              </a:rPr>
              <a:t>}</a:t>
            </a:r>
          </a:p>
          <a:p>
            <a:endParaRPr lang="ko-KR" altLang="en-US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// 이름은 필수이지만 위치는 모를 수 있음</a:t>
            </a:r>
          </a:p>
          <a:p>
            <a:r>
              <a:rPr lang="ko-KR" altLang="en-US" sz="1200" dirty="0">
                <a:latin typeface="+mn-ea"/>
              </a:rPr>
              <a:t>let aPosition: Position = Position(name: "jason")</a:t>
            </a:r>
          </a:p>
          <a:p>
            <a:endParaRPr lang="ko-KR" altLang="en-US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print(aPosition.point)</a:t>
            </a:r>
          </a:p>
        </p:txBody>
      </p:sp>
    </p:spTree>
    <p:extLst>
      <p:ext uri="{BB962C8B-B14F-4D97-AF65-F5344CB8AC3E}">
        <p14:creationId xmlns:p14="http://schemas.microsoft.com/office/powerpoint/2010/main" val="129307702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3312368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연산프로퍼티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실제 값을 저장하는 프로퍼티가 아니라 값 연산을 위한 프로퍼티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인스턴스 내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외부의 값을 연산하여 적절한 값을 돌려주는 접근자</a:t>
            </a:r>
            <a:endParaRPr lang="en-US" altLang="ko-KR" dirty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캡슐화 된 프로퍼티의 값을 간접적으로 설정하는 설정자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클래스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구조체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열거형에서 연산프로퍼티 적용가능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코드의 직관성에 좋음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getter</a:t>
            </a:r>
            <a:r>
              <a:rPr lang="ko-KR" altLang="en-US" dirty="0" smtClean="0">
                <a:latin typeface="+mn-ea"/>
              </a:rPr>
              <a:t>는 편하게 작성 가능하나 </a:t>
            </a:r>
            <a:r>
              <a:rPr lang="en-US" altLang="ko-KR" dirty="0" smtClean="0">
                <a:latin typeface="+mn-ea"/>
              </a:rPr>
              <a:t>setter</a:t>
            </a:r>
            <a:r>
              <a:rPr lang="ko-KR" altLang="en-US" dirty="0" smtClean="0">
                <a:latin typeface="+mn-ea"/>
              </a:rPr>
              <a:t>는 구현 불가 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단점</a:t>
            </a:r>
            <a:r>
              <a:rPr lang="en-US" altLang="ko-KR" sz="1400" dirty="0" smtClean="0">
                <a:latin typeface="+mn-ea"/>
              </a:rPr>
              <a:t>?)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7504" y="3212976"/>
            <a:ext cx="885698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struct CoordinatePoint {</a:t>
            </a:r>
          </a:p>
          <a:p>
            <a:r>
              <a:rPr lang="ko-KR" altLang="en-US" sz="1400" dirty="0" smtClean="0"/>
              <a:t>   var </a:t>
            </a:r>
            <a:r>
              <a:rPr lang="ko-KR" altLang="en-US" sz="1400" dirty="0"/>
              <a:t>x: Int</a:t>
            </a:r>
          </a:p>
          <a:p>
            <a:r>
              <a:rPr lang="ko-KR" altLang="en-US" sz="1400" dirty="0" smtClean="0"/>
              <a:t>   var </a:t>
            </a:r>
            <a:r>
              <a:rPr lang="ko-KR" altLang="en-US" sz="1400" dirty="0"/>
              <a:t>y: Int</a:t>
            </a:r>
          </a:p>
          <a:p>
            <a:r>
              <a:rPr lang="ko-KR" altLang="en-US" sz="1400" dirty="0" smtClean="0"/>
              <a:t>	</a:t>
            </a:r>
            <a:endParaRPr lang="ko-KR" altLang="en-US" sz="1400" dirty="0"/>
          </a:p>
          <a:p>
            <a:r>
              <a:rPr lang="ko-KR" altLang="en-US" sz="1400" dirty="0" smtClean="0"/>
              <a:t>   //</a:t>
            </a:r>
            <a:r>
              <a:rPr lang="ko-KR" altLang="en-US" sz="1400" dirty="0"/>
              <a:t>대칭점을 구하는 메서드 - 접근자</a:t>
            </a:r>
          </a:p>
          <a:p>
            <a:r>
              <a:rPr lang="ko-KR" altLang="en-US" sz="1400" dirty="0" smtClean="0"/>
              <a:t>   func </a:t>
            </a:r>
            <a:r>
              <a:rPr lang="ko-KR" altLang="en-US" sz="1400" dirty="0"/>
              <a:t>oppositePoint() -&gt; CoordinatePoint {</a:t>
            </a:r>
          </a:p>
          <a:p>
            <a:r>
              <a:rPr lang="ko-KR" altLang="en-US" sz="1400" dirty="0" smtClean="0"/>
              <a:t>      return </a:t>
            </a:r>
            <a:r>
              <a:rPr lang="ko-KR" altLang="en-US" sz="1400" dirty="0"/>
              <a:t>CoordinatePoint(x: -x, y: -y)</a:t>
            </a:r>
          </a:p>
          <a:p>
            <a:r>
              <a:rPr lang="ko-KR" altLang="en-US" sz="1400" dirty="0" smtClean="0"/>
              <a:t>}</a:t>
            </a:r>
            <a:endParaRPr lang="ko-KR" altLang="en-US" sz="1400" dirty="0"/>
          </a:p>
          <a:p>
            <a:r>
              <a:rPr lang="ko-KR" altLang="en-US" sz="1400" dirty="0" smtClean="0"/>
              <a:t>	</a:t>
            </a:r>
            <a:endParaRPr lang="ko-KR" altLang="en-US" sz="1400" dirty="0"/>
          </a:p>
          <a:p>
            <a:r>
              <a:rPr lang="ko-KR" altLang="en-US" sz="1400" dirty="0" smtClean="0"/>
              <a:t>   //</a:t>
            </a:r>
            <a:r>
              <a:rPr lang="ko-KR" altLang="en-US" sz="1400" dirty="0"/>
              <a:t>대칭점을 설정하는 메서드 - 설정자</a:t>
            </a:r>
          </a:p>
          <a:p>
            <a:r>
              <a:rPr lang="ko-KR" altLang="en-US" sz="1400" dirty="0" smtClean="0"/>
              <a:t>   mutating </a:t>
            </a:r>
            <a:r>
              <a:rPr lang="ko-KR" altLang="en-US" sz="1400" dirty="0"/>
              <a:t>func setOppositePoint(_ opposite: CoordinatePoint) {</a:t>
            </a:r>
          </a:p>
          <a:p>
            <a:r>
              <a:rPr lang="ko-KR" altLang="en-US" sz="1400" dirty="0" smtClean="0"/>
              <a:t>      x </a:t>
            </a:r>
            <a:r>
              <a:rPr lang="ko-KR" altLang="en-US" sz="1400" dirty="0"/>
              <a:t>= -opposite.x</a:t>
            </a:r>
          </a:p>
          <a:p>
            <a:r>
              <a:rPr lang="ko-KR" altLang="en-US" sz="1400" dirty="0" smtClean="0"/>
              <a:t>      y </a:t>
            </a:r>
            <a:r>
              <a:rPr lang="ko-KR" altLang="en-US" sz="1400" dirty="0"/>
              <a:t>= -opposite.y</a:t>
            </a:r>
          </a:p>
          <a:p>
            <a:r>
              <a:rPr lang="ko-KR" altLang="en-US" sz="1400" dirty="0" smtClean="0"/>
              <a:t>   }</a:t>
            </a:r>
            <a:endParaRPr lang="ko-KR" altLang="en-US" sz="1400" dirty="0"/>
          </a:p>
          <a:p>
            <a:r>
              <a:rPr lang="ko-KR" altLang="en-US" sz="1400" dirty="0" smtClean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4499992" y="3212976"/>
            <a:ext cx="46805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var aPosition: CoordinatePoint = CoordinatePoint(x: 10, y: 20)</a:t>
            </a:r>
          </a:p>
          <a:p>
            <a:endParaRPr lang="ko-KR" altLang="en-US" sz="1400" dirty="0"/>
          </a:p>
          <a:p>
            <a:r>
              <a:rPr lang="ko-KR" altLang="en-US" sz="1400" dirty="0"/>
              <a:t>print(aPosition)</a:t>
            </a:r>
          </a:p>
          <a:p>
            <a:r>
              <a:rPr lang="ko-KR" altLang="en-US" sz="1400" dirty="0"/>
              <a:t>print(aPosition.oppositePoint())</a:t>
            </a:r>
          </a:p>
          <a:p>
            <a:endParaRPr lang="ko-KR" altLang="en-US" sz="1400" dirty="0"/>
          </a:p>
          <a:p>
            <a:r>
              <a:rPr lang="ko-KR" altLang="en-US" sz="1400" dirty="0"/>
              <a:t>aPosition.setOppositePoint(CoordinatePoint(x:15, y:10))</a:t>
            </a:r>
          </a:p>
          <a:p>
            <a:endParaRPr lang="ko-KR" altLang="en-US" sz="1400" dirty="0"/>
          </a:p>
          <a:p>
            <a:r>
              <a:rPr lang="ko-KR" altLang="en-US" sz="1400" dirty="0"/>
              <a:t>print(aPosition)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8238268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2204864"/>
            <a:ext cx="3600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struct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CoordinatePoint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 smtClean="0"/>
              <a:t>   var </a:t>
            </a:r>
            <a:r>
              <a:rPr lang="en-US" altLang="ko-KR" sz="1400" dirty="0"/>
              <a:t>x: Int</a:t>
            </a:r>
          </a:p>
          <a:p>
            <a:r>
              <a:rPr lang="en-US" altLang="ko-KR" sz="1400" dirty="0" smtClean="0"/>
              <a:t>   var </a:t>
            </a:r>
            <a:r>
              <a:rPr lang="en-US" altLang="ko-KR" sz="1400" dirty="0"/>
              <a:t>y: Int</a:t>
            </a:r>
          </a:p>
          <a:p>
            <a:r>
              <a:rPr lang="en-US" altLang="ko-KR" sz="1400" dirty="0" smtClean="0"/>
              <a:t>	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//</a:t>
            </a:r>
            <a:r>
              <a:rPr lang="ko-KR" altLang="en-US" sz="1400" dirty="0" smtClean="0"/>
              <a:t>대칭좌표</a:t>
            </a:r>
          </a:p>
          <a:p>
            <a:r>
              <a:rPr lang="ko-KR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var </a:t>
            </a:r>
            <a:r>
              <a:rPr lang="en-US" altLang="ko-KR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oppositePoint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 </a:t>
            </a:r>
            <a:r>
              <a:rPr lang="en-US" altLang="ko-KR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CoordinatePoint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{</a:t>
            </a:r>
          </a:p>
          <a:p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</a:t>
            </a:r>
            <a:r>
              <a:rPr lang="en-US" altLang="ko-KR" sz="1400" dirty="0" smtClean="0">
                <a:solidFill>
                  <a:schemeClr val="tx2">
                    <a:lumMod val="90000"/>
                  </a:schemeClr>
                </a:solidFill>
              </a:rPr>
              <a:t>get {</a:t>
            </a:r>
          </a:p>
          <a:p>
            <a:r>
              <a:rPr lang="en-US" altLang="ko-KR" sz="14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2">
                    <a:lumMod val="90000"/>
                  </a:schemeClr>
                </a:solidFill>
              </a:rPr>
              <a:t>        return </a:t>
            </a:r>
            <a:r>
              <a:rPr lang="en-US" altLang="ko-KR" sz="1400" dirty="0" err="1" smtClean="0">
                <a:solidFill>
                  <a:schemeClr val="tx2">
                    <a:lumMod val="90000"/>
                  </a:schemeClr>
                </a:solidFill>
              </a:rPr>
              <a:t>CoordinatePoint</a:t>
            </a:r>
            <a:r>
              <a:rPr lang="en-US" altLang="ko-KR" sz="1400" dirty="0" smtClean="0">
                <a:solidFill>
                  <a:schemeClr val="tx2">
                    <a:lumMod val="90000"/>
                  </a:schemeClr>
                </a:solidFill>
              </a:rPr>
              <a:t>(x: -x, y: -y)</a:t>
            </a:r>
          </a:p>
          <a:p>
            <a:r>
              <a:rPr lang="en-US" altLang="ko-KR" sz="14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2">
                    <a:lumMod val="90000"/>
                  </a:schemeClr>
                </a:solidFill>
              </a:rPr>
              <a:t>      }</a:t>
            </a:r>
          </a:p>
          <a:p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en-US" altLang="ko-KR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set (opposite) {</a:t>
            </a:r>
          </a:p>
          <a:p>
            <a:r>
              <a:rPr lang="en-US" altLang="ko-KR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x = -</a:t>
            </a:r>
            <a:r>
              <a:rPr lang="en-US" altLang="ko-KR" sz="1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opposite.x</a:t>
            </a:r>
            <a:endParaRPr lang="en-US" altLang="ko-KR" sz="1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y = -</a:t>
            </a:r>
            <a:r>
              <a:rPr lang="en-US" altLang="ko-KR" sz="1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opposite.y</a:t>
            </a:r>
            <a:endParaRPr lang="en-US" altLang="ko-KR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}</a:t>
            </a:r>
          </a:p>
          <a:p>
            <a:r>
              <a:rPr lang="en-US" altLang="ko-KR" sz="1400" dirty="0" smtClean="0"/>
              <a:t>   }</a:t>
            </a:r>
          </a:p>
          <a:p>
            <a:r>
              <a:rPr lang="en-US" altLang="ko-KR" sz="1400" dirty="0" smtClean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779912" y="2204864"/>
            <a:ext cx="511256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var </a:t>
            </a:r>
            <a:r>
              <a:rPr lang="en-US" altLang="ko-KR" sz="1400" dirty="0" err="1"/>
              <a:t>aPosition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CoordinatePoint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CoordinatePoint</a:t>
            </a:r>
            <a:r>
              <a:rPr lang="en-US" altLang="ko-KR" sz="1400" dirty="0"/>
              <a:t>(x: 10, y: 20)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aPosition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aPosition.oppositePoint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aPosition.oppositePoint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CoordinatePoint</a:t>
            </a:r>
            <a:r>
              <a:rPr lang="en-US" altLang="ko-KR" sz="1400" dirty="0"/>
              <a:t>(x:15, y:10)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aPosition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2232248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연산프로퍼티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실제 값을 저장하는 프로퍼티가 아니라 값 연산을 위한 프로퍼티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앞의 코드는 </a:t>
            </a:r>
            <a:r>
              <a:rPr lang="ko-KR" altLang="en-US" dirty="0" smtClean="0"/>
              <a:t>접근자와 </a:t>
            </a:r>
            <a:r>
              <a:rPr lang="ko-KR" altLang="en-US" dirty="0"/>
              <a:t>설정자 </a:t>
            </a:r>
            <a:r>
              <a:rPr lang="en-US" altLang="ko-KR" dirty="0"/>
              <a:t>naming </a:t>
            </a:r>
            <a:r>
              <a:rPr lang="ko-KR" altLang="en-US" dirty="0"/>
              <a:t>유지가 쉽지 않음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그래서 연산프로퍼티를 이용하여 두 메서드를 간결하고 확실하게 표현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5856" y="4437112"/>
            <a:ext cx="5319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연산 프로퍼티를 사용하면 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getter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와 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setter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가 명확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843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+mn-ea"/>
              </a:rPr>
              <a:t>실</a:t>
            </a:r>
            <a:r>
              <a:rPr lang="ko-KR" altLang="en-US" sz="2400" dirty="0" smtClean="0">
                <a:latin typeface="+mn-ea"/>
              </a:rPr>
              <a:t>수자료형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6793848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실수자료형은 정수자료형보다 </a:t>
            </a:r>
            <a:r>
              <a:rPr lang="ko-KR" altLang="en-US" dirty="0">
                <a:latin typeface="+mn-ea"/>
              </a:rPr>
              <a:t>큼</a:t>
            </a:r>
            <a:r>
              <a:rPr lang="en-US" altLang="ko-KR" dirty="0" smtClean="0">
                <a:latin typeface="+mn-ea"/>
              </a:rPr>
              <a:t> (</a:t>
            </a:r>
            <a:r>
              <a:rPr lang="ko-KR" altLang="en-US" dirty="0" smtClean="0">
                <a:latin typeface="+mn-ea"/>
              </a:rPr>
              <a:t>메모리공간의 크기와 무관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4byte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float</a:t>
            </a:r>
            <a:r>
              <a:rPr lang="ko-KR" altLang="en-US" dirty="0" smtClean="0">
                <a:latin typeface="+mn-ea"/>
              </a:rPr>
              <a:t>에 저장할 수 있는 값이 </a:t>
            </a:r>
            <a:r>
              <a:rPr lang="en-US" altLang="ko-KR" dirty="0" smtClean="0">
                <a:latin typeface="+mn-ea"/>
              </a:rPr>
              <a:t>8byte long</a:t>
            </a:r>
            <a:r>
              <a:rPr lang="ko-KR" altLang="en-US" dirty="0" smtClean="0">
                <a:latin typeface="+mn-ea"/>
              </a:rPr>
              <a:t>보다 큼</a:t>
            </a:r>
            <a:endParaRPr lang="en-US" altLang="ko-KR" dirty="0" smtClean="0"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620605"/>
              </p:ext>
            </p:extLst>
          </p:nvPr>
        </p:nvGraphicFramePr>
        <p:xfrm>
          <a:off x="1691680" y="2345282"/>
          <a:ext cx="2880320" cy="9397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실수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Float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Double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9632" y="3573016"/>
            <a:ext cx="530145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자료형의 크기는 </a:t>
            </a:r>
            <a:r>
              <a:rPr lang="en-US" altLang="ko-KR" dirty="0" err="1" smtClean="0">
                <a:latin typeface="+mn-ea"/>
              </a:rPr>
              <a:t>sizeof</a:t>
            </a:r>
            <a:r>
              <a:rPr lang="en-US" altLang="ko-KR" dirty="0" smtClean="0">
                <a:latin typeface="+mn-ea"/>
              </a:rPr>
              <a:t>(Float)</a:t>
            </a:r>
            <a:r>
              <a:rPr lang="ko-KR" altLang="en-US" dirty="0" smtClean="0">
                <a:latin typeface="+mn-ea"/>
              </a:rPr>
              <a:t>로 확인 가능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각 자료형이 제공하는 </a:t>
            </a:r>
            <a:r>
              <a:rPr lang="en-US" altLang="ko-KR" dirty="0" smtClean="0">
                <a:latin typeface="+mn-ea"/>
              </a:rPr>
              <a:t>min, max</a:t>
            </a:r>
            <a:r>
              <a:rPr lang="ko-KR" altLang="en-US" dirty="0" smtClean="0">
                <a:latin typeface="+mn-ea"/>
              </a:rPr>
              <a:t>는 아래와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같음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 err="1" smtClean="0">
                <a:latin typeface="+mn-ea"/>
              </a:rPr>
              <a:t>Float.min</a:t>
            </a:r>
            <a:r>
              <a:rPr lang="en-US" altLang="ko-KR" dirty="0">
                <a:latin typeface="+mn-ea"/>
              </a:rPr>
              <a:t>,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Float.max</a:t>
            </a:r>
            <a:r>
              <a:rPr lang="en-US" altLang="ko-KR" dirty="0" smtClean="0">
                <a:latin typeface="+mn-ea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69122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2913906"/>
            <a:ext cx="3600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struct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CoordinatePoint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 smtClean="0"/>
              <a:t>   var </a:t>
            </a:r>
            <a:r>
              <a:rPr lang="en-US" altLang="ko-KR" sz="1400" dirty="0"/>
              <a:t>x: Int</a:t>
            </a:r>
          </a:p>
          <a:p>
            <a:r>
              <a:rPr lang="en-US" altLang="ko-KR" sz="1400" dirty="0" smtClean="0"/>
              <a:t>   var </a:t>
            </a:r>
            <a:r>
              <a:rPr lang="en-US" altLang="ko-KR" sz="1400" dirty="0"/>
              <a:t>y: Int</a:t>
            </a:r>
          </a:p>
          <a:p>
            <a:r>
              <a:rPr lang="en-US" altLang="ko-KR" sz="1400" dirty="0" smtClean="0"/>
              <a:t>	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//</a:t>
            </a:r>
            <a:r>
              <a:rPr lang="ko-KR" altLang="en-US" sz="1400" dirty="0" smtClean="0"/>
              <a:t>대칭좌표</a:t>
            </a:r>
          </a:p>
          <a:p>
            <a:r>
              <a:rPr lang="ko-KR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var </a:t>
            </a:r>
            <a:r>
              <a:rPr lang="en-US" altLang="ko-KR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oppositePoint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 </a:t>
            </a:r>
            <a:r>
              <a:rPr lang="en-US" altLang="ko-KR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CoordinatePoint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{</a:t>
            </a:r>
          </a:p>
          <a:p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</a:t>
            </a:r>
            <a:r>
              <a:rPr lang="en-US" altLang="ko-KR" sz="1400" dirty="0" smtClean="0">
                <a:solidFill>
                  <a:schemeClr val="tx2">
                    <a:lumMod val="90000"/>
                  </a:schemeClr>
                </a:solidFill>
              </a:rPr>
              <a:t>get {</a:t>
            </a:r>
          </a:p>
          <a:p>
            <a:r>
              <a:rPr lang="en-US" altLang="ko-KR" sz="14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2">
                    <a:lumMod val="90000"/>
                  </a:schemeClr>
                </a:solidFill>
              </a:rPr>
              <a:t>        return </a:t>
            </a:r>
            <a:r>
              <a:rPr lang="en-US" altLang="ko-KR" sz="1400" dirty="0" err="1" smtClean="0">
                <a:solidFill>
                  <a:schemeClr val="tx2">
                    <a:lumMod val="90000"/>
                  </a:schemeClr>
                </a:solidFill>
              </a:rPr>
              <a:t>CoordinatePoint</a:t>
            </a:r>
            <a:r>
              <a:rPr lang="en-US" altLang="ko-KR" sz="1400" dirty="0" smtClean="0">
                <a:solidFill>
                  <a:schemeClr val="tx2">
                    <a:lumMod val="90000"/>
                  </a:schemeClr>
                </a:solidFill>
              </a:rPr>
              <a:t>(x: -x, y: -y)</a:t>
            </a:r>
          </a:p>
          <a:p>
            <a:r>
              <a:rPr lang="en-US" altLang="ko-KR" sz="14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2">
                    <a:lumMod val="90000"/>
                  </a:schemeClr>
                </a:solidFill>
              </a:rPr>
              <a:t>      }</a:t>
            </a:r>
          </a:p>
          <a:p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    set {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        x </a:t>
            </a:r>
            <a:r>
              <a:rPr lang="en-US" altLang="ko-KR" sz="1400" b="1" dirty="0">
                <a:solidFill>
                  <a:srgbClr val="FF0000"/>
                </a:solidFill>
              </a:rPr>
              <a:t>= -</a:t>
            </a:r>
            <a:r>
              <a:rPr lang="en-US" altLang="ko-KR" sz="1400" b="1" dirty="0" err="1">
                <a:solidFill>
                  <a:srgbClr val="FF0000"/>
                </a:solidFill>
              </a:rPr>
              <a:t>newValue.x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        y </a:t>
            </a:r>
            <a:r>
              <a:rPr lang="en-US" altLang="ko-KR" sz="1400" b="1" dirty="0">
                <a:solidFill>
                  <a:srgbClr val="FF0000"/>
                </a:solidFill>
              </a:rPr>
              <a:t>= -</a:t>
            </a:r>
            <a:r>
              <a:rPr lang="en-US" altLang="ko-KR" sz="1400" b="1" dirty="0" err="1">
                <a:solidFill>
                  <a:srgbClr val="FF0000"/>
                </a:solidFill>
              </a:rPr>
              <a:t>newValue.y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      }</a:t>
            </a:r>
          </a:p>
          <a:p>
            <a:r>
              <a:rPr lang="en-US" altLang="ko-KR" sz="1400" dirty="0" smtClean="0"/>
              <a:t>   }</a:t>
            </a:r>
          </a:p>
          <a:p>
            <a:r>
              <a:rPr lang="en-US" altLang="ko-KR" sz="1400" dirty="0" smtClean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779912" y="2913906"/>
            <a:ext cx="511256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var </a:t>
            </a:r>
            <a:r>
              <a:rPr lang="en-US" altLang="ko-KR" sz="1400" dirty="0" err="1"/>
              <a:t>aPosition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CoordinatePoint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CoordinatePoint</a:t>
            </a:r>
            <a:r>
              <a:rPr lang="en-US" altLang="ko-KR" sz="1400" dirty="0"/>
              <a:t>(x: 10, y: 20)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aPosition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aPosition.oppositePoint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aPosition.oppositePoint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CoordinatePoint</a:t>
            </a:r>
            <a:r>
              <a:rPr lang="en-US" altLang="ko-KR" sz="1400" dirty="0"/>
              <a:t>(x:15, y:10)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aPosition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252028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연산프로퍼티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설정자의 매개 변수로 원하는 이름을 소괄호 안에 명시하여 </a:t>
            </a:r>
            <a:r>
              <a:rPr lang="en-US" altLang="ko-KR" dirty="0" smtClean="0">
                <a:latin typeface="+mn-ea"/>
              </a:rPr>
              <a:t>set </a:t>
            </a:r>
            <a:r>
              <a:rPr lang="ko-KR" altLang="en-US" dirty="0" smtClean="0">
                <a:latin typeface="+mn-ea"/>
              </a:rPr>
              <a:t>메서드 내부에서 전달 받은 전달인자를 사용할 수 있음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관용적인 표현으로 </a:t>
            </a:r>
            <a:r>
              <a:rPr lang="en-US" altLang="ko-KR" dirty="0" smtClean="0">
                <a:latin typeface="+mn-ea"/>
              </a:rPr>
              <a:t>newValue</a:t>
            </a:r>
            <a:r>
              <a:rPr lang="ko-KR" altLang="en-US" dirty="0" smtClean="0">
                <a:latin typeface="+mn-ea"/>
              </a:rPr>
              <a:t>로 전달인자를 표시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set</a:t>
            </a:r>
            <a:r>
              <a:rPr lang="ko-KR" altLang="en-US" dirty="0" smtClean="0">
                <a:latin typeface="+mn-ea"/>
              </a:rPr>
              <a:t>이 없으면 읽기 전용 프로퍼티 임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5856" y="5146154"/>
            <a:ext cx="312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newValue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는 일종의 </a:t>
            </a:r>
            <a:r>
              <a:rPr lang="ko-KR" alt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예약어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59033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5328592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프로퍼티 감시자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프로퍼티의 값이 변경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할당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 될 때마다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이벤트와 같은 알림이 발생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변경되는 값이 같더라도 호출 됨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지연저장 프로퍼티에 적용 불가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오직 저장 프로퍼티에서만 가능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프로퍼티 재정의</a:t>
            </a:r>
            <a:r>
              <a:rPr lang="en-US" altLang="ko-KR" dirty="0" smtClean="0">
                <a:latin typeface="+mn-ea"/>
              </a:rPr>
              <a:t>(override)</a:t>
            </a:r>
            <a:r>
              <a:rPr lang="ko-KR" altLang="en-US" dirty="0" smtClean="0">
                <a:latin typeface="+mn-ea"/>
              </a:rPr>
              <a:t>를 통해 상속 받은 저장프로퍼티나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연산 프로퍼티에도 적용 가능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상속되지 않은 연산프로퍼티에는 프로퍼티 감시자를 사용할 필요가 없으며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할 수 없음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프로퍼티 값이 변경 되기 전후에 </a:t>
            </a:r>
            <a:r>
              <a:rPr lang="en-US" altLang="ko-KR" dirty="0" err="1" smtClean="0">
                <a:latin typeface="+mn-ea"/>
              </a:rPr>
              <a:t>willSet</a:t>
            </a:r>
            <a:r>
              <a:rPr lang="en-US" altLang="ko-KR" dirty="0" smtClean="0">
                <a:latin typeface="+mn-ea"/>
              </a:rPr>
              <a:t>/</a:t>
            </a:r>
            <a:r>
              <a:rPr lang="en-US" altLang="ko-KR" dirty="0" err="1" smtClean="0">
                <a:latin typeface="+mn-ea"/>
              </a:rPr>
              <a:t>didSet</a:t>
            </a:r>
            <a:r>
              <a:rPr lang="ko-KR" altLang="en-US" dirty="0" smtClean="0">
                <a:latin typeface="+mn-ea"/>
              </a:rPr>
              <a:t>메서드가 동작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willSet</a:t>
            </a:r>
            <a:r>
              <a:rPr lang="ko-KR" altLang="en-US" dirty="0" smtClean="0">
                <a:latin typeface="+mn-ea"/>
              </a:rPr>
              <a:t>와 </a:t>
            </a:r>
            <a:r>
              <a:rPr lang="en-US" altLang="ko-KR" dirty="0" smtClean="0">
                <a:latin typeface="+mn-ea"/>
              </a:rPr>
              <a:t>didSet</a:t>
            </a:r>
            <a:r>
              <a:rPr lang="ko-KR" altLang="en-US" dirty="0" smtClean="0">
                <a:latin typeface="+mn-ea"/>
              </a:rPr>
              <a:t>에는 각각 하나의 매개변수가 있음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willSet</a:t>
            </a:r>
            <a:r>
              <a:rPr lang="ko-KR" altLang="en-US" dirty="0" smtClean="0">
                <a:latin typeface="+mn-ea"/>
              </a:rPr>
              <a:t>의 매개변수에는 변경 될 값</a:t>
            </a:r>
            <a:r>
              <a:rPr lang="en-US" altLang="ko-KR" dirty="0" smtClean="0">
                <a:latin typeface="+mn-ea"/>
              </a:rPr>
              <a:t>, didSet</a:t>
            </a:r>
            <a:r>
              <a:rPr lang="ko-KR" altLang="en-US" dirty="0" smtClean="0">
                <a:latin typeface="+mn-ea"/>
              </a:rPr>
              <a:t>에는 변경전의 값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매개변수 이름을 지정하지 않으면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willSet</a:t>
            </a:r>
            <a:r>
              <a:rPr lang="ko-KR" altLang="en-US" dirty="0" smtClean="0">
                <a:latin typeface="+mn-ea"/>
              </a:rPr>
              <a:t>은 </a:t>
            </a:r>
            <a:r>
              <a:rPr lang="en-US" altLang="ko-KR" dirty="0" smtClean="0">
                <a:latin typeface="+mn-ea"/>
              </a:rPr>
              <a:t>newValue</a:t>
            </a:r>
            <a:r>
              <a:rPr lang="ko-KR" altLang="en-US" dirty="0" smtClean="0">
                <a:latin typeface="+mn-ea"/>
              </a:rPr>
              <a:t>로 </a:t>
            </a:r>
            <a:r>
              <a:rPr lang="en-US" altLang="ko-KR" dirty="0" smtClean="0">
                <a:latin typeface="+mn-ea"/>
              </a:rPr>
              <a:t>didSet</a:t>
            </a:r>
            <a:r>
              <a:rPr lang="ko-KR" altLang="en-US" dirty="0" smtClean="0">
                <a:latin typeface="+mn-ea"/>
              </a:rPr>
              <a:t>은 </a:t>
            </a:r>
            <a:r>
              <a:rPr lang="en-US" altLang="ko-KR" dirty="0" err="1" smtClean="0">
                <a:latin typeface="+mn-ea"/>
              </a:rPr>
              <a:t>oldValue</a:t>
            </a:r>
            <a:r>
              <a:rPr lang="ko-KR" altLang="en-US" dirty="0" smtClean="0">
                <a:latin typeface="+mn-ea"/>
              </a:rPr>
              <a:t>로 자동지정 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9872" y="2946606"/>
            <a:ext cx="4182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연산 프로퍼티에는 </a:t>
            </a:r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setter</a:t>
            </a:r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와 </a:t>
            </a:r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getter</a:t>
            </a:r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가 있으므로</a:t>
            </a:r>
            <a:endParaRPr lang="ko-KR" alt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635477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1412776"/>
            <a:ext cx="799288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class Account {</a:t>
            </a:r>
          </a:p>
          <a:p>
            <a:r>
              <a:rPr lang="en-US" altLang="ko-KR" sz="1400" dirty="0"/>
              <a:t>   var credit: Int = 0 {</a:t>
            </a:r>
          </a:p>
          <a:p>
            <a:r>
              <a:rPr lang="en-US" altLang="ko-KR" sz="1400" dirty="0"/>
              <a:t>      willSet {</a:t>
            </a:r>
          </a:p>
          <a:p>
            <a:r>
              <a:rPr lang="en-US" altLang="ko-KR" sz="1400" dirty="0" smtClean="0"/>
              <a:t>           </a:t>
            </a:r>
            <a:r>
              <a:rPr lang="en-US" altLang="ko-KR" sz="1400" dirty="0"/>
              <a:t>print("</a:t>
            </a:r>
            <a:r>
              <a:rPr lang="ko-KR" altLang="en-US" sz="1400" dirty="0"/>
              <a:t>잔액이 </a:t>
            </a:r>
            <a:r>
              <a:rPr lang="en-US" altLang="ko-KR" sz="1400" dirty="0"/>
              <a:t>\(credit)</a:t>
            </a:r>
            <a:r>
              <a:rPr lang="ko-KR" altLang="en-US" sz="1400" dirty="0" err="1"/>
              <a:t>원에서</a:t>
            </a:r>
            <a:r>
              <a:rPr lang="ko-KR" altLang="en-US" sz="1400" dirty="0"/>
              <a:t> </a:t>
            </a:r>
            <a:r>
              <a:rPr lang="en-US" altLang="ko-KR" sz="1400" dirty="0"/>
              <a:t>\(newValue)</a:t>
            </a:r>
            <a:r>
              <a:rPr lang="ko-KR" altLang="en-US" sz="1400" dirty="0"/>
              <a:t>원으로 변경 될 예정입니다</a:t>
            </a:r>
            <a:r>
              <a:rPr lang="en-US" altLang="ko-KR" sz="1400" dirty="0"/>
              <a:t>.")</a:t>
            </a:r>
          </a:p>
          <a:p>
            <a:r>
              <a:rPr lang="en-US" altLang="ko-KR" sz="1400" dirty="0" smtClean="0"/>
              <a:t>      }</a:t>
            </a:r>
            <a:endParaRPr lang="en-US" altLang="ko-KR" sz="1400" dirty="0"/>
          </a:p>
          <a:p>
            <a:r>
              <a:rPr lang="en-US" altLang="ko-KR" sz="1400" dirty="0"/>
              <a:t>	   </a:t>
            </a:r>
          </a:p>
          <a:p>
            <a:r>
              <a:rPr lang="en-US" altLang="ko-KR" sz="1400" dirty="0"/>
              <a:t>      didSet {</a:t>
            </a:r>
          </a:p>
          <a:p>
            <a:r>
              <a:rPr lang="en-US" altLang="ko-KR" sz="1400" dirty="0" smtClean="0"/>
              <a:t>           print</a:t>
            </a:r>
            <a:r>
              <a:rPr lang="en-US" altLang="ko-KR" sz="1400" dirty="0"/>
              <a:t>("</a:t>
            </a:r>
            <a:r>
              <a:rPr lang="ko-KR" altLang="en-US" sz="1400" dirty="0"/>
              <a:t>잔액이 </a:t>
            </a:r>
            <a:r>
              <a:rPr lang="en-US" altLang="ko-KR" sz="1400" dirty="0"/>
              <a:t>\(credit)</a:t>
            </a:r>
            <a:r>
              <a:rPr lang="ko-KR" altLang="en-US" sz="1400" dirty="0" err="1"/>
              <a:t>원에서</a:t>
            </a:r>
            <a:r>
              <a:rPr lang="ko-KR" altLang="en-US" sz="1400" dirty="0"/>
              <a:t> </a:t>
            </a:r>
            <a:r>
              <a:rPr lang="en-US" altLang="ko-KR" sz="1400" dirty="0"/>
              <a:t>\(</a:t>
            </a:r>
            <a:r>
              <a:rPr lang="en-US" altLang="ko-KR" sz="1400" dirty="0" err="1"/>
              <a:t>oldValue</a:t>
            </a:r>
            <a:r>
              <a:rPr lang="en-US" altLang="ko-KR" sz="1400" dirty="0"/>
              <a:t>)</a:t>
            </a:r>
            <a:r>
              <a:rPr lang="ko-KR" altLang="en-US" sz="1400" dirty="0"/>
              <a:t>원으로 변경되었습니다</a:t>
            </a:r>
            <a:r>
              <a:rPr lang="en-US" altLang="ko-KR" sz="1400" dirty="0"/>
              <a:t>.")</a:t>
            </a:r>
          </a:p>
          <a:p>
            <a:r>
              <a:rPr lang="en-US" altLang="ko-KR" sz="1400" dirty="0" smtClean="0"/>
              <a:t>      }</a:t>
            </a:r>
            <a:endParaRPr lang="en-US" altLang="ko-KR" sz="1400" dirty="0"/>
          </a:p>
          <a:p>
            <a:r>
              <a:rPr lang="en-US" altLang="ko-KR" sz="1400" dirty="0"/>
              <a:t>   }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let </a:t>
            </a:r>
            <a:r>
              <a:rPr lang="en-US" altLang="ko-KR" sz="1400" dirty="0" err="1"/>
              <a:t>myAccount</a:t>
            </a:r>
            <a:r>
              <a:rPr lang="en-US" altLang="ko-KR" sz="1400" dirty="0"/>
              <a:t>: Account = Account</a:t>
            </a:r>
            <a:r>
              <a:rPr lang="en-US" altLang="ko-KR" sz="1400" dirty="0" smtClean="0"/>
              <a:t>()</a:t>
            </a:r>
            <a:endParaRPr lang="en-US" altLang="ko-KR" sz="1400" dirty="0"/>
          </a:p>
          <a:p>
            <a:r>
              <a:rPr lang="en-US" altLang="ko-KR" sz="1400" dirty="0" err="1"/>
              <a:t>myAccount.credit</a:t>
            </a:r>
            <a:r>
              <a:rPr lang="en-US" altLang="ko-KR" sz="1400" dirty="0"/>
              <a:t> = 1000</a:t>
            </a:r>
            <a:endParaRPr lang="en-US" altLang="ko-KR" sz="1400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93610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/>
              <a:t>프로퍼티 </a:t>
            </a:r>
            <a:r>
              <a:rPr lang="ko-KR" altLang="en-US" dirty="0" smtClean="0"/>
              <a:t>감시자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164290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8208" y="2212553"/>
            <a:ext cx="4875840" cy="380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+mn-ea"/>
              </a:rPr>
              <a:t>class Account {</a:t>
            </a:r>
          </a:p>
          <a:p>
            <a:r>
              <a:rPr lang="en-US" altLang="ko-KR" sz="1050" dirty="0">
                <a:latin typeface="+mn-ea"/>
              </a:rPr>
              <a:t>   var credit: Int = 0 {</a:t>
            </a:r>
          </a:p>
          <a:p>
            <a:r>
              <a:rPr lang="en-US" altLang="ko-KR" sz="1050" dirty="0">
                <a:latin typeface="+mn-ea"/>
              </a:rPr>
              <a:t>      willSet </a:t>
            </a:r>
            <a:r>
              <a:rPr lang="en-US" altLang="ko-KR" sz="1050" dirty="0" smtClean="0">
                <a:latin typeface="+mn-ea"/>
              </a:rPr>
              <a:t>{</a:t>
            </a:r>
          </a:p>
          <a:p>
            <a:r>
              <a:rPr lang="en-US" altLang="ko-KR" sz="1050" dirty="0">
                <a:latin typeface="+mn-ea"/>
              </a:rPr>
              <a:t> </a:t>
            </a:r>
            <a:r>
              <a:rPr lang="en-US" altLang="ko-KR" sz="1050" dirty="0" smtClean="0">
                <a:latin typeface="+mn-ea"/>
              </a:rPr>
              <a:t>        </a:t>
            </a:r>
            <a:r>
              <a:rPr lang="en-US" altLang="ko-KR" sz="1050" dirty="0">
                <a:latin typeface="+mn-ea"/>
              </a:rPr>
              <a:t>print("</a:t>
            </a:r>
            <a:r>
              <a:rPr lang="ko-KR" altLang="en-US" sz="1050" dirty="0">
                <a:latin typeface="+mn-ea"/>
              </a:rPr>
              <a:t>잔액이 </a:t>
            </a:r>
            <a:r>
              <a:rPr lang="en-US" altLang="ko-KR" sz="1050" dirty="0">
                <a:latin typeface="+mn-ea"/>
              </a:rPr>
              <a:t>\(credit)</a:t>
            </a:r>
            <a:r>
              <a:rPr lang="ko-KR" altLang="en-US" sz="1050" dirty="0" err="1">
                <a:latin typeface="+mn-ea"/>
              </a:rPr>
              <a:t>원에서</a:t>
            </a:r>
            <a:r>
              <a:rPr lang="ko-KR" altLang="en-US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\(newValue)</a:t>
            </a:r>
            <a:r>
              <a:rPr lang="ko-KR" altLang="en-US" sz="1050" dirty="0">
                <a:latin typeface="+mn-ea"/>
              </a:rPr>
              <a:t>원으로 변경 될 예정입니다</a:t>
            </a:r>
            <a:r>
              <a:rPr lang="en-US" altLang="ko-KR" sz="1050" dirty="0">
                <a:latin typeface="+mn-ea"/>
              </a:rPr>
              <a:t>.")</a:t>
            </a:r>
          </a:p>
          <a:p>
            <a:r>
              <a:rPr lang="en-US" altLang="ko-KR" sz="1050" dirty="0" smtClean="0">
                <a:latin typeface="+mn-ea"/>
              </a:rPr>
              <a:t>      </a:t>
            </a:r>
            <a:r>
              <a:rPr lang="en-US" altLang="ko-KR" sz="1050" dirty="0">
                <a:latin typeface="+mn-ea"/>
              </a:rPr>
              <a:t>}</a:t>
            </a:r>
          </a:p>
          <a:p>
            <a:r>
              <a:rPr lang="en-US" altLang="ko-KR" sz="1050" dirty="0">
                <a:latin typeface="+mn-ea"/>
              </a:rPr>
              <a:t>	   </a:t>
            </a:r>
          </a:p>
          <a:p>
            <a:r>
              <a:rPr lang="en-US" altLang="ko-KR" sz="1050" dirty="0">
                <a:latin typeface="+mn-ea"/>
              </a:rPr>
              <a:t>      didSet {</a:t>
            </a:r>
          </a:p>
          <a:p>
            <a:r>
              <a:rPr lang="en-US" altLang="ko-KR" sz="1050" dirty="0" smtClean="0">
                <a:latin typeface="+mn-ea"/>
              </a:rPr>
              <a:t>         </a:t>
            </a:r>
            <a:r>
              <a:rPr lang="en-US" altLang="ko-KR" sz="1050" dirty="0">
                <a:latin typeface="+mn-ea"/>
              </a:rPr>
              <a:t>print("</a:t>
            </a:r>
            <a:r>
              <a:rPr lang="ko-KR" altLang="en-US" sz="1050" dirty="0">
                <a:latin typeface="+mn-ea"/>
              </a:rPr>
              <a:t>잔액이 </a:t>
            </a:r>
            <a:r>
              <a:rPr lang="en-US" altLang="ko-KR" sz="1050" dirty="0">
                <a:latin typeface="+mn-ea"/>
              </a:rPr>
              <a:t>\(credit)</a:t>
            </a:r>
            <a:r>
              <a:rPr lang="ko-KR" altLang="en-US" sz="1050" dirty="0" err="1">
                <a:latin typeface="+mn-ea"/>
              </a:rPr>
              <a:t>원에서</a:t>
            </a:r>
            <a:r>
              <a:rPr lang="ko-KR" altLang="en-US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\(</a:t>
            </a:r>
            <a:r>
              <a:rPr lang="en-US" altLang="ko-KR" sz="1050" dirty="0" err="1">
                <a:latin typeface="+mn-ea"/>
              </a:rPr>
              <a:t>oldValue</a:t>
            </a:r>
            <a:r>
              <a:rPr lang="en-US" altLang="ko-KR" sz="1050" dirty="0">
                <a:latin typeface="+mn-ea"/>
              </a:rPr>
              <a:t>)</a:t>
            </a:r>
            <a:r>
              <a:rPr lang="ko-KR" altLang="en-US" sz="1050" dirty="0">
                <a:latin typeface="+mn-ea"/>
              </a:rPr>
              <a:t>원으로 변경되었습니다</a:t>
            </a:r>
            <a:r>
              <a:rPr lang="en-US" altLang="ko-KR" sz="1050" dirty="0" smtClean="0">
                <a:latin typeface="+mn-ea"/>
              </a:rPr>
              <a:t>.")</a:t>
            </a:r>
          </a:p>
          <a:p>
            <a:r>
              <a:rPr lang="en-US" altLang="ko-KR" sz="1050" dirty="0">
                <a:latin typeface="+mn-ea"/>
              </a:rPr>
              <a:t> </a:t>
            </a:r>
            <a:r>
              <a:rPr lang="en-US" altLang="ko-KR" sz="1050" dirty="0" smtClean="0">
                <a:latin typeface="+mn-ea"/>
              </a:rPr>
              <a:t>     </a:t>
            </a:r>
            <a:r>
              <a:rPr lang="en-US" altLang="ko-KR" sz="1050" dirty="0">
                <a:latin typeface="+mn-ea"/>
              </a:rPr>
              <a:t>}</a:t>
            </a:r>
          </a:p>
          <a:p>
            <a:r>
              <a:rPr lang="en-US" altLang="ko-KR" sz="1050" dirty="0">
                <a:latin typeface="+mn-ea"/>
              </a:rPr>
              <a:t>   }</a:t>
            </a:r>
          </a:p>
          <a:p>
            <a:r>
              <a:rPr lang="en-US" altLang="ko-KR" sz="1050" dirty="0">
                <a:latin typeface="+mn-ea"/>
              </a:rPr>
              <a:t>	</a:t>
            </a:r>
          </a:p>
          <a:p>
            <a:r>
              <a:rPr lang="en-US" altLang="ko-KR" sz="1050" dirty="0" smtClean="0">
                <a:latin typeface="+mn-ea"/>
              </a:rPr>
              <a:t>   var </a:t>
            </a:r>
            <a:r>
              <a:rPr lang="en-US" altLang="ko-KR" sz="1050" dirty="0" err="1">
                <a:latin typeface="+mn-ea"/>
              </a:rPr>
              <a:t>dollarValue</a:t>
            </a:r>
            <a:r>
              <a:rPr lang="en-US" altLang="ko-KR" sz="1050" dirty="0">
                <a:latin typeface="+mn-ea"/>
              </a:rPr>
              <a:t>: Double {</a:t>
            </a:r>
          </a:p>
          <a:p>
            <a:r>
              <a:rPr lang="en-US" altLang="ko-KR" sz="1050" dirty="0" smtClean="0">
                <a:latin typeface="+mn-ea"/>
              </a:rPr>
              <a:t>      get </a:t>
            </a:r>
            <a:r>
              <a:rPr lang="en-US" altLang="ko-KR" sz="1050" dirty="0">
                <a:latin typeface="+mn-ea"/>
              </a:rPr>
              <a:t>{</a:t>
            </a:r>
          </a:p>
          <a:p>
            <a:r>
              <a:rPr lang="en-US" altLang="ko-KR" sz="1050" dirty="0" smtClean="0">
                <a:latin typeface="+mn-ea"/>
              </a:rPr>
              <a:t>         return </a:t>
            </a:r>
            <a:r>
              <a:rPr lang="en-US" altLang="ko-KR" sz="1050" dirty="0">
                <a:latin typeface="+mn-ea"/>
              </a:rPr>
              <a:t>Double(credit) / </a:t>
            </a:r>
            <a:r>
              <a:rPr lang="en-US" altLang="ko-KR" sz="1050" dirty="0" smtClean="0">
                <a:latin typeface="+mn-ea"/>
              </a:rPr>
              <a:t>1000.0</a:t>
            </a:r>
          </a:p>
          <a:p>
            <a:r>
              <a:rPr lang="en-US" altLang="ko-KR" sz="1050" dirty="0">
                <a:latin typeface="+mn-ea"/>
              </a:rPr>
              <a:t> </a:t>
            </a:r>
            <a:r>
              <a:rPr lang="en-US" altLang="ko-KR" sz="1050" dirty="0" smtClean="0">
                <a:latin typeface="+mn-ea"/>
              </a:rPr>
              <a:t>     }</a:t>
            </a:r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		</a:t>
            </a:r>
          </a:p>
          <a:p>
            <a:r>
              <a:rPr lang="en-US" altLang="ko-KR" sz="1050" dirty="0" smtClean="0">
                <a:latin typeface="+mn-ea"/>
              </a:rPr>
              <a:t>      set </a:t>
            </a:r>
            <a:r>
              <a:rPr lang="en-US" altLang="ko-KR" sz="1050" dirty="0">
                <a:latin typeface="+mn-ea"/>
              </a:rPr>
              <a:t>{</a:t>
            </a:r>
          </a:p>
          <a:p>
            <a:r>
              <a:rPr lang="en-US" altLang="ko-KR" sz="1050" dirty="0" smtClean="0">
                <a:latin typeface="+mn-ea"/>
              </a:rPr>
              <a:t>         credit </a:t>
            </a:r>
            <a:r>
              <a:rPr lang="en-US" altLang="ko-KR" sz="1050" dirty="0">
                <a:latin typeface="+mn-ea"/>
              </a:rPr>
              <a:t>= Int(newValue * 1000)</a:t>
            </a:r>
          </a:p>
          <a:p>
            <a:r>
              <a:rPr lang="en-US" altLang="ko-KR" sz="1050" dirty="0" smtClean="0">
                <a:latin typeface="+mn-ea"/>
              </a:rPr>
              <a:t>         print</a:t>
            </a:r>
            <a:r>
              <a:rPr lang="en-US" altLang="ko-KR" sz="1050" dirty="0">
                <a:latin typeface="+mn-ea"/>
              </a:rPr>
              <a:t>("</a:t>
            </a:r>
            <a:r>
              <a:rPr lang="ko-KR" altLang="en-US" sz="1050" dirty="0">
                <a:latin typeface="+mn-ea"/>
              </a:rPr>
              <a:t>잔액을 </a:t>
            </a:r>
            <a:r>
              <a:rPr lang="en-US" altLang="ko-KR" sz="1050" dirty="0">
                <a:latin typeface="+mn-ea"/>
              </a:rPr>
              <a:t>\(newValue)</a:t>
            </a:r>
            <a:r>
              <a:rPr lang="ko-KR" altLang="en-US" sz="1050" dirty="0">
                <a:latin typeface="+mn-ea"/>
              </a:rPr>
              <a:t>달러로 변경 중입니다</a:t>
            </a:r>
            <a:r>
              <a:rPr lang="en-US" altLang="ko-KR" sz="1050" dirty="0">
                <a:latin typeface="+mn-ea"/>
              </a:rPr>
              <a:t>.")</a:t>
            </a:r>
          </a:p>
          <a:p>
            <a:r>
              <a:rPr lang="en-US" altLang="ko-KR" sz="1050" dirty="0" smtClean="0">
                <a:latin typeface="+mn-ea"/>
              </a:rPr>
              <a:t>      }</a:t>
            </a:r>
            <a:endParaRPr lang="en-US" altLang="ko-KR" sz="1050" dirty="0">
              <a:latin typeface="+mn-ea"/>
            </a:endParaRPr>
          </a:p>
          <a:p>
            <a:r>
              <a:rPr lang="en-US" altLang="ko-KR" sz="1050" dirty="0" smtClean="0">
                <a:latin typeface="+mn-ea"/>
              </a:rPr>
              <a:t>   }</a:t>
            </a:r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}</a:t>
            </a:r>
          </a:p>
          <a:p>
            <a:endParaRPr lang="en-US" altLang="ko-KR" sz="1050" dirty="0">
              <a:latin typeface="+mn-ea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1728192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/>
              <a:t>프로퍼티 감시자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상속 받았을 경우 기존의 연산프로퍼티를 재정의 하여 프로퍼티 감시자를 구현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7784" y="1382284"/>
            <a:ext cx="4839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연산프로퍼티를 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재정의 하여도 기존의 연산프로퍼티 기능은 </a:t>
            </a:r>
            <a:r>
              <a:rPr lang="ko-KR" alt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동작</a:t>
            </a:r>
            <a:endParaRPr lang="ko-KR" alt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48064" y="2284561"/>
            <a:ext cx="388843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+mn-ea"/>
              </a:rPr>
              <a:t>class </a:t>
            </a:r>
            <a:r>
              <a:rPr lang="en-US" altLang="ko-KR" sz="1050" dirty="0" err="1">
                <a:latin typeface="+mn-ea"/>
              </a:rPr>
              <a:t>ForeignAccount</a:t>
            </a:r>
            <a:r>
              <a:rPr lang="en-US" altLang="ko-KR" sz="1050" dirty="0">
                <a:latin typeface="+mn-ea"/>
              </a:rPr>
              <a:t>: Account {</a:t>
            </a:r>
          </a:p>
          <a:p>
            <a:r>
              <a:rPr lang="en-US" altLang="ko-KR" sz="1050" dirty="0">
                <a:latin typeface="+mn-ea"/>
              </a:rPr>
              <a:t>   override var </a:t>
            </a:r>
            <a:r>
              <a:rPr lang="en-US" altLang="ko-KR" sz="1050" dirty="0" err="1">
                <a:latin typeface="+mn-ea"/>
              </a:rPr>
              <a:t>dollarValue</a:t>
            </a:r>
            <a:r>
              <a:rPr lang="en-US" altLang="ko-KR" sz="1050" dirty="0">
                <a:latin typeface="+mn-ea"/>
              </a:rPr>
              <a:t>: Double {</a:t>
            </a:r>
          </a:p>
          <a:p>
            <a:r>
              <a:rPr lang="en-US" altLang="ko-KR" sz="1050" dirty="0">
                <a:latin typeface="+mn-ea"/>
              </a:rPr>
              <a:t>      willSet {</a:t>
            </a:r>
          </a:p>
          <a:p>
            <a:r>
              <a:rPr lang="en-US" altLang="ko-KR" sz="1050" dirty="0">
                <a:latin typeface="+mn-ea"/>
              </a:rPr>
              <a:t>         print("</a:t>
            </a:r>
            <a:r>
              <a:rPr lang="ko-KR" altLang="en-US" sz="1050" dirty="0">
                <a:latin typeface="+mn-ea"/>
              </a:rPr>
              <a:t>잔액이 </a:t>
            </a:r>
            <a:r>
              <a:rPr lang="en-US" altLang="ko-KR" sz="1050" dirty="0">
                <a:latin typeface="+mn-ea"/>
              </a:rPr>
              <a:t>\(</a:t>
            </a:r>
            <a:r>
              <a:rPr lang="en-US" altLang="ko-KR" sz="1050" dirty="0" err="1">
                <a:latin typeface="+mn-ea"/>
              </a:rPr>
              <a:t>dollarValue</a:t>
            </a:r>
            <a:r>
              <a:rPr lang="en-US" altLang="ko-KR" sz="1050" dirty="0">
                <a:latin typeface="+mn-ea"/>
              </a:rPr>
              <a:t>)</a:t>
            </a:r>
            <a:r>
              <a:rPr lang="ko-KR" altLang="en-US" sz="1050" dirty="0">
                <a:latin typeface="+mn-ea"/>
              </a:rPr>
              <a:t>달러에서 </a:t>
            </a:r>
            <a:r>
              <a:rPr lang="en-US" altLang="ko-KR" sz="1050" dirty="0">
                <a:latin typeface="+mn-ea"/>
              </a:rPr>
              <a:t>\(newValue)</a:t>
            </a:r>
            <a:r>
              <a:rPr lang="ko-KR" altLang="en-US" sz="1050" dirty="0">
                <a:latin typeface="+mn-ea"/>
              </a:rPr>
              <a:t>달러로 변경 될 예정입니다</a:t>
            </a:r>
            <a:r>
              <a:rPr lang="en-US" altLang="ko-KR" sz="1050" dirty="0">
                <a:latin typeface="+mn-ea"/>
              </a:rPr>
              <a:t>.")</a:t>
            </a:r>
          </a:p>
          <a:p>
            <a:r>
              <a:rPr lang="en-US" altLang="ko-KR" sz="1050" dirty="0">
                <a:latin typeface="+mn-ea"/>
              </a:rPr>
              <a:t>      }</a:t>
            </a:r>
          </a:p>
          <a:p>
            <a:r>
              <a:rPr lang="en-US" altLang="ko-KR" sz="1050" dirty="0">
                <a:latin typeface="+mn-ea"/>
              </a:rPr>
              <a:t>		</a:t>
            </a:r>
          </a:p>
          <a:p>
            <a:r>
              <a:rPr lang="en-US" altLang="ko-KR" sz="1050" dirty="0">
                <a:latin typeface="+mn-ea"/>
              </a:rPr>
              <a:t>      didSet {</a:t>
            </a:r>
          </a:p>
          <a:p>
            <a:r>
              <a:rPr lang="en-US" altLang="ko-KR" sz="1050" dirty="0">
                <a:latin typeface="+mn-ea"/>
              </a:rPr>
              <a:t>         print("</a:t>
            </a:r>
            <a:r>
              <a:rPr lang="ko-KR" altLang="en-US" sz="1050" dirty="0">
                <a:latin typeface="+mn-ea"/>
              </a:rPr>
              <a:t>잔액이 </a:t>
            </a:r>
            <a:r>
              <a:rPr lang="en-US" altLang="ko-KR" sz="1050" dirty="0">
                <a:latin typeface="+mn-ea"/>
              </a:rPr>
              <a:t>\(</a:t>
            </a:r>
            <a:r>
              <a:rPr lang="en-US" altLang="ko-KR" sz="1050" dirty="0" err="1">
                <a:latin typeface="+mn-ea"/>
              </a:rPr>
              <a:t>oldValue</a:t>
            </a:r>
            <a:r>
              <a:rPr lang="en-US" altLang="ko-KR" sz="1050" dirty="0">
                <a:latin typeface="+mn-ea"/>
              </a:rPr>
              <a:t>)</a:t>
            </a:r>
            <a:r>
              <a:rPr lang="ko-KR" altLang="en-US" sz="1050" dirty="0">
                <a:latin typeface="+mn-ea"/>
              </a:rPr>
              <a:t>달러에서 </a:t>
            </a:r>
            <a:r>
              <a:rPr lang="en-US" altLang="ko-KR" sz="1050" dirty="0">
                <a:latin typeface="+mn-ea"/>
              </a:rPr>
              <a:t>\(</a:t>
            </a:r>
            <a:r>
              <a:rPr lang="en-US" altLang="ko-KR" sz="1050" dirty="0" err="1">
                <a:latin typeface="+mn-ea"/>
              </a:rPr>
              <a:t>dollarValue</a:t>
            </a:r>
            <a:r>
              <a:rPr lang="en-US" altLang="ko-KR" sz="1050" dirty="0">
                <a:latin typeface="+mn-ea"/>
              </a:rPr>
              <a:t>)</a:t>
            </a:r>
            <a:r>
              <a:rPr lang="ko-KR" altLang="en-US" sz="1050" dirty="0">
                <a:latin typeface="+mn-ea"/>
              </a:rPr>
              <a:t>달러로 변경되었습니다</a:t>
            </a:r>
            <a:r>
              <a:rPr lang="en-US" altLang="ko-KR" sz="1050" dirty="0">
                <a:latin typeface="+mn-ea"/>
              </a:rPr>
              <a:t>.")</a:t>
            </a:r>
          </a:p>
          <a:p>
            <a:r>
              <a:rPr lang="en-US" altLang="ko-KR" sz="1050" dirty="0">
                <a:latin typeface="+mn-ea"/>
              </a:rPr>
              <a:t>      }</a:t>
            </a:r>
          </a:p>
          <a:p>
            <a:r>
              <a:rPr lang="en-US" altLang="ko-KR" sz="1050" dirty="0">
                <a:latin typeface="+mn-ea"/>
              </a:rPr>
              <a:t>   }</a:t>
            </a:r>
          </a:p>
          <a:p>
            <a:r>
              <a:rPr lang="en-US" altLang="ko-KR" sz="1050" dirty="0">
                <a:latin typeface="+mn-ea"/>
              </a:rPr>
              <a:t>}</a:t>
            </a: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let </a:t>
            </a:r>
            <a:r>
              <a:rPr lang="en-US" altLang="ko-KR" sz="1050" dirty="0" err="1">
                <a:latin typeface="+mn-ea"/>
              </a:rPr>
              <a:t>myAccount</a:t>
            </a:r>
            <a:r>
              <a:rPr lang="en-US" altLang="ko-KR" sz="1050" dirty="0">
                <a:latin typeface="+mn-ea"/>
              </a:rPr>
              <a:t>: </a:t>
            </a:r>
            <a:r>
              <a:rPr lang="en-US" altLang="ko-KR" sz="1050" dirty="0" err="1">
                <a:latin typeface="+mn-ea"/>
              </a:rPr>
              <a:t>ForeignAccount</a:t>
            </a:r>
            <a:r>
              <a:rPr lang="en-US" altLang="ko-KR" sz="1050" dirty="0">
                <a:latin typeface="+mn-ea"/>
              </a:rPr>
              <a:t> = </a:t>
            </a:r>
            <a:r>
              <a:rPr lang="en-US" altLang="ko-KR" sz="1050" dirty="0" err="1">
                <a:latin typeface="+mn-ea"/>
              </a:rPr>
              <a:t>ForeignAccount</a:t>
            </a:r>
            <a:r>
              <a:rPr lang="en-US" altLang="ko-KR" sz="1050" dirty="0">
                <a:latin typeface="+mn-ea"/>
              </a:rPr>
              <a:t>()</a:t>
            </a:r>
          </a:p>
          <a:p>
            <a:r>
              <a:rPr lang="en-US" altLang="ko-KR" sz="1050" dirty="0" err="1">
                <a:latin typeface="+mn-ea"/>
              </a:rPr>
              <a:t>myAccount.credit</a:t>
            </a:r>
            <a:r>
              <a:rPr lang="en-US" altLang="ko-KR" sz="1050" dirty="0">
                <a:latin typeface="+mn-ea"/>
              </a:rPr>
              <a:t> = 1000</a:t>
            </a:r>
          </a:p>
          <a:p>
            <a:r>
              <a:rPr lang="en-US" altLang="ko-KR" sz="1050" dirty="0" err="1">
                <a:latin typeface="+mn-ea"/>
              </a:rPr>
              <a:t>myAccount.dollarValue</a:t>
            </a:r>
            <a:r>
              <a:rPr lang="en-US" altLang="ko-KR" sz="1050" dirty="0">
                <a:latin typeface="+mn-ea"/>
              </a:rPr>
              <a:t> = 2</a:t>
            </a:r>
          </a:p>
          <a:p>
            <a:endParaRPr lang="en-US" altLang="ko-KR" sz="10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174652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360040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전역변수와 지역변수</a:t>
            </a:r>
            <a:endParaRPr lang="ko-KR" altLang="en-US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연산프로퍼티와 프로퍼티 감시자는 전역변수와 지역변수 모두 사용가능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전역변수와 지역변수라 불러 왔는데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이를 저장변수라고 말함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저장변수는 저장프로퍼티처럼 값을 저장하는 역할을 하며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전역변수나 지역변수처럼 연산변수를 구할 수 있고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프로퍼티 감시자를 구현 할 수 있음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 전역변수 또는 전역상수는 지연 저장 프로퍼티처럼 처음 접근할 때 최초로 연산이 이루어져 </a:t>
            </a:r>
            <a:r>
              <a:rPr lang="en-US" altLang="ko-KR" dirty="0" smtClean="0">
                <a:latin typeface="+mn-ea"/>
              </a:rPr>
              <a:t>lazy</a:t>
            </a:r>
            <a:r>
              <a:rPr lang="ko-KR" altLang="en-US" dirty="0" smtClean="0">
                <a:latin typeface="+mn-ea"/>
              </a:rPr>
              <a:t>를 사용하여 연산을 늦출 필요 없음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반대로 지역변수나 지역상수는 지연 연산이 안됨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9512" y="3789040"/>
            <a:ext cx="8784976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+mn-ea"/>
              </a:rPr>
              <a:t>var </a:t>
            </a:r>
            <a:r>
              <a:rPr lang="en-US" altLang="ko-KR" sz="1050" dirty="0" err="1">
                <a:latin typeface="+mn-ea"/>
              </a:rPr>
              <a:t>wonInPocket</a:t>
            </a:r>
            <a:r>
              <a:rPr lang="en-US" altLang="ko-KR" sz="1050" dirty="0">
                <a:latin typeface="+mn-ea"/>
              </a:rPr>
              <a:t> : Int = 2000 {</a:t>
            </a:r>
          </a:p>
          <a:p>
            <a:r>
              <a:rPr lang="en-US" altLang="ko-KR" sz="1050" dirty="0">
                <a:latin typeface="+mn-ea"/>
              </a:rPr>
              <a:t>	willSet {</a:t>
            </a:r>
          </a:p>
          <a:p>
            <a:r>
              <a:rPr lang="en-US" altLang="ko-KR" sz="1050" dirty="0">
                <a:latin typeface="+mn-ea"/>
              </a:rPr>
              <a:t>		print("</a:t>
            </a:r>
            <a:r>
              <a:rPr lang="ko-KR" altLang="en-US" sz="1050" dirty="0">
                <a:latin typeface="+mn-ea"/>
              </a:rPr>
              <a:t>주머니 돈이 </a:t>
            </a:r>
            <a:r>
              <a:rPr lang="en-US" altLang="ko-KR" sz="1050" dirty="0">
                <a:latin typeface="+mn-ea"/>
              </a:rPr>
              <a:t>\(</a:t>
            </a:r>
            <a:r>
              <a:rPr lang="en-US" altLang="ko-KR" sz="1050" dirty="0" err="1">
                <a:latin typeface="+mn-ea"/>
              </a:rPr>
              <a:t>wonInPocket</a:t>
            </a:r>
            <a:r>
              <a:rPr lang="en-US" altLang="ko-KR" sz="1050" dirty="0">
                <a:latin typeface="+mn-ea"/>
              </a:rPr>
              <a:t>)</a:t>
            </a:r>
            <a:r>
              <a:rPr lang="ko-KR" altLang="en-US" sz="1050" dirty="0" err="1">
                <a:latin typeface="+mn-ea"/>
              </a:rPr>
              <a:t>원에서</a:t>
            </a:r>
            <a:r>
              <a:rPr lang="ko-KR" altLang="en-US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\(newValue)</a:t>
            </a:r>
            <a:r>
              <a:rPr lang="ko-KR" altLang="en-US" sz="1050" dirty="0">
                <a:latin typeface="+mn-ea"/>
              </a:rPr>
              <a:t>원으로 변경될 예정 입니다</a:t>
            </a:r>
            <a:r>
              <a:rPr lang="en-US" altLang="ko-KR" sz="1050" dirty="0">
                <a:latin typeface="+mn-ea"/>
              </a:rPr>
              <a:t>.")</a:t>
            </a:r>
          </a:p>
          <a:p>
            <a:r>
              <a:rPr lang="en-US" altLang="ko-KR" sz="1050" dirty="0">
                <a:latin typeface="+mn-ea"/>
              </a:rPr>
              <a:t>	}</a:t>
            </a:r>
          </a:p>
          <a:p>
            <a:r>
              <a:rPr lang="en-US" altLang="ko-KR" sz="1050" dirty="0">
                <a:latin typeface="+mn-ea"/>
              </a:rPr>
              <a:t>	</a:t>
            </a:r>
          </a:p>
          <a:p>
            <a:r>
              <a:rPr lang="en-US" altLang="ko-KR" sz="1050" dirty="0">
                <a:latin typeface="+mn-ea"/>
              </a:rPr>
              <a:t>	didSet {</a:t>
            </a:r>
          </a:p>
          <a:p>
            <a:r>
              <a:rPr lang="en-US" altLang="ko-KR" sz="1050" dirty="0">
                <a:latin typeface="+mn-ea"/>
              </a:rPr>
              <a:t>		print("</a:t>
            </a:r>
            <a:r>
              <a:rPr lang="ko-KR" altLang="en-US" sz="1050" dirty="0">
                <a:latin typeface="+mn-ea"/>
              </a:rPr>
              <a:t>주머니 돈이 </a:t>
            </a:r>
            <a:r>
              <a:rPr lang="en-US" altLang="ko-KR" sz="1050" dirty="0">
                <a:latin typeface="+mn-ea"/>
              </a:rPr>
              <a:t>\(</a:t>
            </a:r>
            <a:r>
              <a:rPr lang="en-US" altLang="ko-KR" sz="1050" dirty="0" err="1">
                <a:latin typeface="+mn-ea"/>
              </a:rPr>
              <a:t>oldValue</a:t>
            </a:r>
            <a:r>
              <a:rPr lang="en-US" altLang="ko-KR" sz="1050" dirty="0">
                <a:latin typeface="+mn-ea"/>
              </a:rPr>
              <a:t>)</a:t>
            </a:r>
            <a:r>
              <a:rPr lang="ko-KR" altLang="en-US" sz="1050" dirty="0" err="1">
                <a:latin typeface="+mn-ea"/>
              </a:rPr>
              <a:t>원에서</a:t>
            </a:r>
            <a:r>
              <a:rPr lang="ko-KR" altLang="en-US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\(</a:t>
            </a:r>
            <a:r>
              <a:rPr lang="en-US" altLang="ko-KR" sz="1050" dirty="0" err="1">
                <a:latin typeface="+mn-ea"/>
              </a:rPr>
              <a:t>wonInPocket</a:t>
            </a:r>
            <a:r>
              <a:rPr lang="en-US" altLang="ko-KR" sz="1050" dirty="0">
                <a:latin typeface="+mn-ea"/>
              </a:rPr>
              <a:t>)</a:t>
            </a:r>
            <a:r>
              <a:rPr lang="ko-KR" altLang="en-US" sz="1050" dirty="0">
                <a:latin typeface="+mn-ea"/>
              </a:rPr>
              <a:t>원으로 변경 되었습니다</a:t>
            </a:r>
            <a:r>
              <a:rPr lang="en-US" altLang="ko-KR" sz="1050" dirty="0">
                <a:latin typeface="+mn-ea"/>
              </a:rPr>
              <a:t>.")</a:t>
            </a:r>
          </a:p>
          <a:p>
            <a:r>
              <a:rPr lang="en-US" altLang="ko-KR" sz="1050" dirty="0">
                <a:latin typeface="+mn-ea"/>
              </a:rPr>
              <a:t>	}</a:t>
            </a:r>
          </a:p>
          <a:p>
            <a:r>
              <a:rPr lang="en-US" altLang="ko-KR" sz="1050" dirty="0">
                <a:latin typeface="+mn-ea"/>
              </a:rPr>
              <a:t>}</a:t>
            </a: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var </a:t>
            </a:r>
            <a:r>
              <a:rPr lang="en-US" altLang="ko-KR" sz="1050" dirty="0" err="1">
                <a:latin typeface="+mn-ea"/>
              </a:rPr>
              <a:t>dollarInPocket</a:t>
            </a:r>
            <a:r>
              <a:rPr lang="en-US" altLang="ko-KR" sz="1050" dirty="0">
                <a:latin typeface="+mn-ea"/>
              </a:rPr>
              <a:t>: Double {</a:t>
            </a:r>
          </a:p>
          <a:p>
            <a:r>
              <a:rPr lang="en-US" altLang="ko-KR" sz="1050" dirty="0">
                <a:latin typeface="+mn-ea"/>
              </a:rPr>
              <a:t>	get {</a:t>
            </a:r>
          </a:p>
          <a:p>
            <a:r>
              <a:rPr lang="en-US" altLang="ko-KR" sz="1050" dirty="0">
                <a:latin typeface="+mn-ea"/>
              </a:rPr>
              <a:t>		return Double(</a:t>
            </a:r>
            <a:r>
              <a:rPr lang="en-US" altLang="ko-KR" sz="1050" dirty="0" err="1">
                <a:latin typeface="+mn-ea"/>
              </a:rPr>
              <a:t>wonInPocket</a:t>
            </a:r>
            <a:r>
              <a:rPr lang="en-US" altLang="ko-KR" sz="1050" dirty="0">
                <a:latin typeface="+mn-ea"/>
              </a:rPr>
              <a:t>)</a:t>
            </a:r>
          </a:p>
          <a:p>
            <a:r>
              <a:rPr lang="en-US" altLang="ko-KR" sz="1050" dirty="0">
                <a:latin typeface="+mn-ea"/>
              </a:rPr>
              <a:t>	}</a:t>
            </a:r>
          </a:p>
          <a:p>
            <a:r>
              <a:rPr lang="en-US" altLang="ko-KR" sz="1050" dirty="0">
                <a:latin typeface="+mn-ea"/>
              </a:rPr>
              <a:t>	</a:t>
            </a:r>
          </a:p>
          <a:p>
            <a:r>
              <a:rPr lang="en-US" altLang="ko-KR" sz="1050" dirty="0">
                <a:latin typeface="+mn-ea"/>
              </a:rPr>
              <a:t>	set {</a:t>
            </a:r>
          </a:p>
          <a:p>
            <a:r>
              <a:rPr lang="en-US" altLang="ko-KR" sz="1050" dirty="0">
                <a:latin typeface="+mn-ea"/>
              </a:rPr>
              <a:t>		</a:t>
            </a:r>
            <a:r>
              <a:rPr lang="en-US" altLang="ko-KR" sz="1050" dirty="0" err="1">
                <a:latin typeface="+mn-ea"/>
              </a:rPr>
              <a:t>wonInPocket</a:t>
            </a:r>
            <a:r>
              <a:rPr lang="en-US" altLang="ko-KR" sz="1050" dirty="0">
                <a:latin typeface="+mn-ea"/>
              </a:rPr>
              <a:t> = Int(newValue * 1000.0)</a:t>
            </a:r>
          </a:p>
          <a:p>
            <a:r>
              <a:rPr lang="en-US" altLang="ko-KR" sz="1050" dirty="0">
                <a:latin typeface="+mn-ea"/>
              </a:rPr>
              <a:t>		print("</a:t>
            </a:r>
            <a:r>
              <a:rPr lang="ko-KR" altLang="en-US" sz="1050" dirty="0" err="1">
                <a:latin typeface="+mn-ea"/>
              </a:rPr>
              <a:t>주머나ㅣ의</a:t>
            </a:r>
            <a:r>
              <a:rPr lang="ko-KR" altLang="en-US" sz="1050" dirty="0">
                <a:latin typeface="+mn-ea"/>
              </a:rPr>
              <a:t> 달러를 </a:t>
            </a:r>
            <a:r>
              <a:rPr lang="en-US" altLang="ko-KR" sz="1050" dirty="0">
                <a:latin typeface="+mn-ea"/>
              </a:rPr>
              <a:t>\(newValue)</a:t>
            </a:r>
            <a:r>
              <a:rPr lang="ko-KR" altLang="en-US" sz="1050" dirty="0">
                <a:latin typeface="+mn-ea"/>
              </a:rPr>
              <a:t>달러로 변경 중입니다</a:t>
            </a:r>
            <a:r>
              <a:rPr lang="en-US" altLang="ko-KR" sz="1050" dirty="0">
                <a:latin typeface="+mn-ea"/>
              </a:rPr>
              <a:t>.")</a:t>
            </a:r>
          </a:p>
          <a:p>
            <a:r>
              <a:rPr lang="en-US" altLang="ko-KR" sz="1050" dirty="0">
                <a:latin typeface="+mn-ea"/>
              </a:rPr>
              <a:t>	}</a:t>
            </a:r>
          </a:p>
          <a:p>
            <a:r>
              <a:rPr lang="en-US" altLang="ko-KR" sz="1050" dirty="0">
                <a:latin typeface="+mn-ea"/>
              </a:rPr>
              <a:t>}</a:t>
            </a:r>
          </a:p>
          <a:p>
            <a:endParaRPr lang="en-US" altLang="ko-KR" sz="1050" dirty="0">
              <a:latin typeface="+mn-ea"/>
            </a:endParaRP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//</a:t>
            </a:r>
            <a:r>
              <a:rPr lang="ko-KR" altLang="en-US" sz="1050" dirty="0">
                <a:latin typeface="+mn-ea"/>
              </a:rPr>
              <a:t>주머니의 돈이 </a:t>
            </a:r>
            <a:r>
              <a:rPr lang="en-US" altLang="ko-KR" sz="1050" dirty="0">
                <a:latin typeface="+mn-ea"/>
              </a:rPr>
              <a:t>2000</a:t>
            </a:r>
            <a:r>
              <a:rPr lang="ko-KR" altLang="en-US" sz="1050" dirty="0" err="1">
                <a:latin typeface="+mn-ea"/>
              </a:rPr>
              <a:t>원에서</a:t>
            </a:r>
            <a:r>
              <a:rPr lang="ko-KR" altLang="en-US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3500</a:t>
            </a:r>
            <a:r>
              <a:rPr lang="ko-KR" altLang="en-US" sz="1050" dirty="0">
                <a:latin typeface="+mn-ea"/>
              </a:rPr>
              <a:t>원으로 변경될 예정 입니다</a:t>
            </a:r>
            <a:r>
              <a:rPr lang="en-US" altLang="ko-KR" sz="1050" dirty="0">
                <a:latin typeface="+mn-ea"/>
              </a:rPr>
              <a:t>.</a:t>
            </a:r>
          </a:p>
          <a:p>
            <a:r>
              <a:rPr lang="en-US" altLang="ko-KR" sz="1050" dirty="0">
                <a:latin typeface="+mn-ea"/>
              </a:rPr>
              <a:t>//</a:t>
            </a:r>
            <a:r>
              <a:rPr lang="ko-KR" altLang="en-US" sz="1050" dirty="0" err="1">
                <a:latin typeface="+mn-ea"/>
              </a:rPr>
              <a:t>주머나의</a:t>
            </a:r>
            <a:r>
              <a:rPr lang="ko-KR" altLang="en-US" sz="1050" dirty="0">
                <a:latin typeface="+mn-ea"/>
              </a:rPr>
              <a:t> 돈이 </a:t>
            </a:r>
            <a:r>
              <a:rPr lang="en-US" altLang="ko-KR" sz="1050" dirty="0">
                <a:latin typeface="+mn-ea"/>
              </a:rPr>
              <a:t>2000</a:t>
            </a:r>
            <a:r>
              <a:rPr lang="ko-KR" altLang="en-US" sz="1050" dirty="0" err="1">
                <a:latin typeface="+mn-ea"/>
              </a:rPr>
              <a:t>원에서</a:t>
            </a:r>
            <a:r>
              <a:rPr lang="ko-KR" altLang="en-US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3500</a:t>
            </a:r>
            <a:r>
              <a:rPr lang="ko-KR" altLang="en-US" sz="1050" dirty="0">
                <a:latin typeface="+mn-ea"/>
              </a:rPr>
              <a:t>원으로 변경되었습니다</a:t>
            </a:r>
            <a:r>
              <a:rPr lang="en-US" altLang="ko-KR" sz="1050" dirty="0">
                <a:latin typeface="+mn-ea"/>
              </a:rPr>
              <a:t>.</a:t>
            </a:r>
          </a:p>
          <a:p>
            <a:r>
              <a:rPr lang="en-US" altLang="ko-KR" sz="1050" dirty="0" err="1">
                <a:latin typeface="+mn-ea"/>
              </a:rPr>
              <a:t>dollarInPocket</a:t>
            </a:r>
            <a:r>
              <a:rPr lang="en-US" altLang="ko-KR" sz="1050" dirty="0">
                <a:latin typeface="+mn-ea"/>
              </a:rPr>
              <a:t> = 3.5 // </a:t>
            </a:r>
            <a:r>
              <a:rPr lang="ko-KR" altLang="en-US" sz="1050" dirty="0">
                <a:latin typeface="+mn-ea"/>
              </a:rPr>
              <a:t>주머니의 달러를 </a:t>
            </a:r>
            <a:r>
              <a:rPr lang="en-US" altLang="ko-KR" sz="1050" dirty="0">
                <a:latin typeface="+mn-ea"/>
              </a:rPr>
              <a:t>3.5</a:t>
            </a:r>
            <a:r>
              <a:rPr lang="ko-KR" altLang="en-US" sz="1050" dirty="0">
                <a:latin typeface="+mn-ea"/>
              </a:rPr>
              <a:t>달러로 변경 중입니다</a:t>
            </a:r>
            <a:r>
              <a:rPr lang="en-US" altLang="ko-KR" sz="1050" dirty="0">
                <a:latin typeface="+mn-ea"/>
              </a:rPr>
              <a:t>.</a:t>
            </a:r>
          </a:p>
          <a:p>
            <a:endParaRPr lang="en-US" altLang="ko-KR" sz="10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782516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360040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전역변수와 지역변수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1520" y="1340768"/>
            <a:ext cx="8784976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+mn-ea"/>
              </a:rPr>
              <a:t>var </a:t>
            </a:r>
            <a:r>
              <a:rPr lang="en-US" altLang="ko-KR" sz="1050" dirty="0" err="1">
                <a:latin typeface="+mn-ea"/>
              </a:rPr>
              <a:t>wonInPocket</a:t>
            </a:r>
            <a:r>
              <a:rPr lang="en-US" altLang="ko-KR" sz="1050" dirty="0">
                <a:latin typeface="+mn-ea"/>
              </a:rPr>
              <a:t> : Int = 2000 {</a:t>
            </a:r>
          </a:p>
          <a:p>
            <a:r>
              <a:rPr lang="en-US" altLang="ko-KR" sz="1050" dirty="0" smtClean="0">
                <a:latin typeface="+mn-ea"/>
              </a:rPr>
              <a:t>   willSet </a:t>
            </a:r>
            <a:r>
              <a:rPr lang="en-US" altLang="ko-KR" sz="1050" dirty="0">
                <a:latin typeface="+mn-ea"/>
              </a:rPr>
              <a:t>{</a:t>
            </a:r>
          </a:p>
          <a:p>
            <a:r>
              <a:rPr lang="en-US" altLang="ko-KR" sz="1050" dirty="0" smtClean="0">
                <a:latin typeface="+mn-ea"/>
              </a:rPr>
              <a:t>      print</a:t>
            </a:r>
            <a:r>
              <a:rPr lang="en-US" altLang="ko-KR" sz="1050" dirty="0">
                <a:latin typeface="+mn-ea"/>
              </a:rPr>
              <a:t>("</a:t>
            </a:r>
            <a:r>
              <a:rPr lang="ko-KR" altLang="en-US" sz="1050" dirty="0">
                <a:latin typeface="+mn-ea"/>
              </a:rPr>
              <a:t>주머니 돈이 </a:t>
            </a:r>
            <a:r>
              <a:rPr lang="en-US" altLang="ko-KR" sz="1050" dirty="0">
                <a:latin typeface="+mn-ea"/>
              </a:rPr>
              <a:t>\(</a:t>
            </a:r>
            <a:r>
              <a:rPr lang="en-US" altLang="ko-KR" sz="1050" dirty="0" err="1">
                <a:latin typeface="+mn-ea"/>
              </a:rPr>
              <a:t>wonInPocket</a:t>
            </a:r>
            <a:r>
              <a:rPr lang="en-US" altLang="ko-KR" sz="1050" dirty="0">
                <a:latin typeface="+mn-ea"/>
              </a:rPr>
              <a:t>)</a:t>
            </a:r>
            <a:r>
              <a:rPr lang="ko-KR" altLang="en-US" sz="1050" dirty="0" err="1">
                <a:latin typeface="+mn-ea"/>
              </a:rPr>
              <a:t>원에서</a:t>
            </a:r>
            <a:r>
              <a:rPr lang="ko-KR" altLang="en-US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\(newValue)</a:t>
            </a:r>
            <a:r>
              <a:rPr lang="ko-KR" altLang="en-US" sz="1050" dirty="0">
                <a:latin typeface="+mn-ea"/>
              </a:rPr>
              <a:t>원으로 변경될 예정 입니다</a:t>
            </a:r>
            <a:r>
              <a:rPr lang="en-US" altLang="ko-KR" sz="1050" dirty="0" smtClean="0">
                <a:latin typeface="+mn-ea"/>
              </a:rPr>
              <a:t>.")</a:t>
            </a:r>
          </a:p>
          <a:p>
            <a:r>
              <a:rPr lang="en-US" altLang="ko-KR" sz="1050" dirty="0" smtClean="0">
                <a:latin typeface="+mn-ea"/>
              </a:rPr>
              <a:t>   }</a:t>
            </a:r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	</a:t>
            </a:r>
          </a:p>
          <a:p>
            <a:r>
              <a:rPr lang="en-US" altLang="ko-KR" sz="1050" dirty="0" smtClean="0">
                <a:latin typeface="+mn-ea"/>
              </a:rPr>
              <a:t>   didSet </a:t>
            </a:r>
            <a:r>
              <a:rPr lang="en-US" altLang="ko-KR" sz="1050" dirty="0">
                <a:latin typeface="+mn-ea"/>
              </a:rPr>
              <a:t>{</a:t>
            </a:r>
          </a:p>
          <a:p>
            <a:r>
              <a:rPr lang="en-US" altLang="ko-KR" sz="1050" dirty="0" smtClean="0">
                <a:latin typeface="+mn-ea"/>
              </a:rPr>
              <a:t>      print</a:t>
            </a:r>
            <a:r>
              <a:rPr lang="en-US" altLang="ko-KR" sz="1050" dirty="0">
                <a:latin typeface="+mn-ea"/>
              </a:rPr>
              <a:t>("</a:t>
            </a:r>
            <a:r>
              <a:rPr lang="ko-KR" altLang="en-US" sz="1050" dirty="0">
                <a:latin typeface="+mn-ea"/>
              </a:rPr>
              <a:t>주머니 돈이 </a:t>
            </a:r>
            <a:r>
              <a:rPr lang="en-US" altLang="ko-KR" sz="1050" dirty="0">
                <a:latin typeface="+mn-ea"/>
              </a:rPr>
              <a:t>\(</a:t>
            </a:r>
            <a:r>
              <a:rPr lang="en-US" altLang="ko-KR" sz="1050" dirty="0" err="1">
                <a:latin typeface="+mn-ea"/>
              </a:rPr>
              <a:t>oldValue</a:t>
            </a:r>
            <a:r>
              <a:rPr lang="en-US" altLang="ko-KR" sz="1050" dirty="0">
                <a:latin typeface="+mn-ea"/>
              </a:rPr>
              <a:t>)</a:t>
            </a:r>
            <a:r>
              <a:rPr lang="ko-KR" altLang="en-US" sz="1050" dirty="0" err="1">
                <a:latin typeface="+mn-ea"/>
              </a:rPr>
              <a:t>원에서</a:t>
            </a:r>
            <a:r>
              <a:rPr lang="ko-KR" altLang="en-US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\(</a:t>
            </a:r>
            <a:r>
              <a:rPr lang="en-US" altLang="ko-KR" sz="1050" dirty="0" err="1">
                <a:latin typeface="+mn-ea"/>
              </a:rPr>
              <a:t>wonInPocket</a:t>
            </a:r>
            <a:r>
              <a:rPr lang="en-US" altLang="ko-KR" sz="1050" dirty="0">
                <a:latin typeface="+mn-ea"/>
              </a:rPr>
              <a:t>)</a:t>
            </a:r>
            <a:r>
              <a:rPr lang="ko-KR" altLang="en-US" sz="1050" dirty="0">
                <a:latin typeface="+mn-ea"/>
              </a:rPr>
              <a:t>원으로 변경 되었습니다</a:t>
            </a:r>
            <a:r>
              <a:rPr lang="en-US" altLang="ko-KR" sz="1050" dirty="0">
                <a:latin typeface="+mn-ea"/>
              </a:rPr>
              <a:t>.")</a:t>
            </a:r>
          </a:p>
          <a:p>
            <a:r>
              <a:rPr lang="en-US" altLang="ko-KR" sz="1050" dirty="0" smtClean="0">
                <a:latin typeface="+mn-ea"/>
              </a:rPr>
              <a:t>   }</a:t>
            </a:r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}</a:t>
            </a: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var </a:t>
            </a:r>
            <a:r>
              <a:rPr lang="en-US" altLang="ko-KR" sz="1050" dirty="0" err="1">
                <a:latin typeface="+mn-ea"/>
              </a:rPr>
              <a:t>dollarInPocket</a:t>
            </a:r>
            <a:r>
              <a:rPr lang="en-US" altLang="ko-KR" sz="1050" dirty="0">
                <a:latin typeface="+mn-ea"/>
              </a:rPr>
              <a:t>: Double {</a:t>
            </a:r>
          </a:p>
          <a:p>
            <a:r>
              <a:rPr lang="en-US" altLang="ko-KR" sz="1050" dirty="0" smtClean="0">
                <a:latin typeface="+mn-ea"/>
              </a:rPr>
              <a:t>   get </a:t>
            </a:r>
            <a:r>
              <a:rPr lang="en-US" altLang="ko-KR" sz="1050" dirty="0">
                <a:latin typeface="+mn-ea"/>
              </a:rPr>
              <a:t>{</a:t>
            </a:r>
          </a:p>
          <a:p>
            <a:r>
              <a:rPr lang="en-US" altLang="ko-KR" sz="1050" dirty="0" smtClean="0">
                <a:latin typeface="+mn-ea"/>
              </a:rPr>
              <a:t>      return </a:t>
            </a:r>
            <a:r>
              <a:rPr lang="en-US" altLang="ko-KR" sz="1050" dirty="0">
                <a:latin typeface="+mn-ea"/>
              </a:rPr>
              <a:t>Double(</a:t>
            </a:r>
            <a:r>
              <a:rPr lang="en-US" altLang="ko-KR" sz="1050" dirty="0" err="1">
                <a:latin typeface="+mn-ea"/>
              </a:rPr>
              <a:t>wonInPocket</a:t>
            </a:r>
            <a:r>
              <a:rPr lang="en-US" altLang="ko-KR" sz="1050" dirty="0">
                <a:latin typeface="+mn-ea"/>
              </a:rPr>
              <a:t>)</a:t>
            </a:r>
          </a:p>
          <a:p>
            <a:r>
              <a:rPr lang="en-US" altLang="ko-KR" sz="1050" dirty="0" smtClean="0">
                <a:latin typeface="+mn-ea"/>
              </a:rPr>
              <a:t>   }</a:t>
            </a:r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	</a:t>
            </a:r>
          </a:p>
          <a:p>
            <a:r>
              <a:rPr lang="en-US" altLang="ko-KR" sz="1050" dirty="0" smtClean="0">
                <a:latin typeface="+mn-ea"/>
              </a:rPr>
              <a:t>   set </a:t>
            </a:r>
            <a:r>
              <a:rPr lang="en-US" altLang="ko-KR" sz="1050" dirty="0">
                <a:latin typeface="+mn-ea"/>
              </a:rPr>
              <a:t>{</a:t>
            </a:r>
          </a:p>
          <a:p>
            <a:r>
              <a:rPr lang="en-US" altLang="ko-KR" sz="1050" dirty="0" smtClean="0">
                <a:latin typeface="+mn-ea"/>
              </a:rPr>
              <a:t>      </a:t>
            </a:r>
            <a:r>
              <a:rPr lang="en-US" altLang="ko-KR" sz="1050" dirty="0" err="1" smtClean="0">
                <a:latin typeface="+mn-ea"/>
              </a:rPr>
              <a:t>wonInPocket</a:t>
            </a:r>
            <a:r>
              <a:rPr lang="en-US" altLang="ko-KR" sz="1050" dirty="0" smtClean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= Int(newValue * 1000.0)</a:t>
            </a:r>
          </a:p>
          <a:p>
            <a:r>
              <a:rPr lang="en-US" altLang="ko-KR" sz="1050" dirty="0" smtClean="0">
                <a:latin typeface="+mn-ea"/>
              </a:rPr>
              <a:t>      print</a:t>
            </a:r>
            <a:r>
              <a:rPr lang="en-US" altLang="ko-KR" sz="1050" dirty="0">
                <a:latin typeface="+mn-ea"/>
              </a:rPr>
              <a:t>("</a:t>
            </a:r>
            <a:r>
              <a:rPr lang="ko-KR" altLang="en-US" sz="1050" dirty="0" err="1">
                <a:latin typeface="+mn-ea"/>
              </a:rPr>
              <a:t>주머나ㅣ의</a:t>
            </a:r>
            <a:r>
              <a:rPr lang="ko-KR" altLang="en-US" sz="1050" dirty="0">
                <a:latin typeface="+mn-ea"/>
              </a:rPr>
              <a:t> 달러를 </a:t>
            </a:r>
            <a:r>
              <a:rPr lang="en-US" altLang="ko-KR" sz="1050" dirty="0">
                <a:latin typeface="+mn-ea"/>
              </a:rPr>
              <a:t>\(newValue)</a:t>
            </a:r>
            <a:r>
              <a:rPr lang="ko-KR" altLang="en-US" sz="1050" dirty="0">
                <a:latin typeface="+mn-ea"/>
              </a:rPr>
              <a:t>달러로 변경 중입니다</a:t>
            </a:r>
            <a:r>
              <a:rPr lang="en-US" altLang="ko-KR" sz="1050" dirty="0">
                <a:latin typeface="+mn-ea"/>
              </a:rPr>
              <a:t>.")</a:t>
            </a:r>
          </a:p>
          <a:p>
            <a:r>
              <a:rPr lang="en-US" altLang="ko-KR" sz="1050" dirty="0" smtClean="0">
                <a:latin typeface="+mn-ea"/>
              </a:rPr>
              <a:t>   }</a:t>
            </a:r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}</a:t>
            </a:r>
          </a:p>
          <a:p>
            <a:endParaRPr lang="en-US" altLang="ko-KR" sz="1050" dirty="0">
              <a:latin typeface="+mn-ea"/>
            </a:endParaRP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//</a:t>
            </a:r>
            <a:r>
              <a:rPr lang="ko-KR" altLang="en-US" sz="1050" dirty="0">
                <a:latin typeface="+mn-ea"/>
              </a:rPr>
              <a:t>주머니의 돈이 </a:t>
            </a:r>
            <a:r>
              <a:rPr lang="en-US" altLang="ko-KR" sz="1050" dirty="0">
                <a:latin typeface="+mn-ea"/>
              </a:rPr>
              <a:t>2000</a:t>
            </a:r>
            <a:r>
              <a:rPr lang="ko-KR" altLang="en-US" sz="1050" dirty="0" err="1">
                <a:latin typeface="+mn-ea"/>
              </a:rPr>
              <a:t>원에서</a:t>
            </a:r>
            <a:r>
              <a:rPr lang="ko-KR" altLang="en-US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3500</a:t>
            </a:r>
            <a:r>
              <a:rPr lang="ko-KR" altLang="en-US" sz="1050" dirty="0">
                <a:latin typeface="+mn-ea"/>
              </a:rPr>
              <a:t>원으로 변경될 예정 입니다</a:t>
            </a:r>
            <a:r>
              <a:rPr lang="en-US" altLang="ko-KR" sz="1050" dirty="0">
                <a:latin typeface="+mn-ea"/>
              </a:rPr>
              <a:t>.</a:t>
            </a:r>
          </a:p>
          <a:p>
            <a:r>
              <a:rPr lang="en-US" altLang="ko-KR" sz="1050" dirty="0">
                <a:latin typeface="+mn-ea"/>
              </a:rPr>
              <a:t>//</a:t>
            </a:r>
            <a:r>
              <a:rPr lang="ko-KR" altLang="en-US" sz="1050" dirty="0" err="1">
                <a:latin typeface="+mn-ea"/>
              </a:rPr>
              <a:t>주머나의</a:t>
            </a:r>
            <a:r>
              <a:rPr lang="ko-KR" altLang="en-US" sz="1050" dirty="0">
                <a:latin typeface="+mn-ea"/>
              </a:rPr>
              <a:t> 돈이 </a:t>
            </a:r>
            <a:r>
              <a:rPr lang="en-US" altLang="ko-KR" sz="1050" dirty="0">
                <a:latin typeface="+mn-ea"/>
              </a:rPr>
              <a:t>2000</a:t>
            </a:r>
            <a:r>
              <a:rPr lang="ko-KR" altLang="en-US" sz="1050" dirty="0" err="1">
                <a:latin typeface="+mn-ea"/>
              </a:rPr>
              <a:t>원에서</a:t>
            </a:r>
            <a:r>
              <a:rPr lang="ko-KR" altLang="en-US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3500</a:t>
            </a:r>
            <a:r>
              <a:rPr lang="ko-KR" altLang="en-US" sz="1050" dirty="0">
                <a:latin typeface="+mn-ea"/>
              </a:rPr>
              <a:t>원으로 변경되었습니다</a:t>
            </a:r>
            <a:r>
              <a:rPr lang="en-US" altLang="ko-KR" sz="1050" dirty="0">
                <a:latin typeface="+mn-ea"/>
              </a:rPr>
              <a:t>.</a:t>
            </a:r>
          </a:p>
          <a:p>
            <a:r>
              <a:rPr lang="en-US" altLang="ko-KR" sz="1050" dirty="0" err="1">
                <a:latin typeface="+mn-ea"/>
              </a:rPr>
              <a:t>dollarInPocket</a:t>
            </a:r>
            <a:r>
              <a:rPr lang="en-US" altLang="ko-KR" sz="1050" dirty="0">
                <a:latin typeface="+mn-ea"/>
              </a:rPr>
              <a:t> = 3.5 // </a:t>
            </a:r>
            <a:r>
              <a:rPr lang="ko-KR" altLang="en-US" sz="1050" dirty="0">
                <a:latin typeface="+mn-ea"/>
              </a:rPr>
              <a:t>주머니의 달러를 </a:t>
            </a:r>
            <a:r>
              <a:rPr lang="en-US" altLang="ko-KR" sz="1050" dirty="0">
                <a:latin typeface="+mn-ea"/>
              </a:rPr>
              <a:t>3.5</a:t>
            </a:r>
            <a:r>
              <a:rPr lang="ko-KR" altLang="en-US" sz="1050" dirty="0">
                <a:latin typeface="+mn-ea"/>
              </a:rPr>
              <a:t>달러로 변경 중입니다</a:t>
            </a:r>
            <a:r>
              <a:rPr lang="en-US" altLang="ko-KR" sz="1050" dirty="0">
                <a:latin typeface="+mn-ea"/>
              </a:rPr>
              <a:t>.</a:t>
            </a:r>
          </a:p>
          <a:p>
            <a:endParaRPr lang="en-US" altLang="ko-KR" sz="10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021236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5904656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타입프로퍼티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지금까지의 프로퍼티 개념은 모두 타입을 정의하고 타입의 인스턴스가 생성될 때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사용이 가능한 프로퍼티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인스턴스 프로퍼티는 인스턴스를 새로 생성 할 때 마다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초기값에 해당하는 값이 프로퍼티의 값이 되고 각각의 인스턴스 마다 값이 다름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타입프로퍼티는 각각의 인스턴스가 아닌 타입 자체에 속하게 되는 프로퍼티를 말함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타입프로퍼티는 타입 자체에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영향을 주는 프로퍼티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인스턴스의 생성여부와 관련 없이 타입 프로퍼티 값은 하나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타입프로퍼티는 그 타입의 모든 인스턴스가 공통으로 값 정의 할 때 사용 </a:t>
            </a:r>
            <a:r>
              <a:rPr lang="en-US" altLang="ko-KR" dirty="0" smtClean="0">
                <a:latin typeface="+mn-ea"/>
              </a:rPr>
              <a:t>(c</a:t>
            </a:r>
            <a:r>
              <a:rPr lang="ko-KR" altLang="en-US" dirty="0" smtClean="0">
                <a:latin typeface="+mn-ea"/>
              </a:rPr>
              <a:t>언어의 </a:t>
            </a:r>
            <a:r>
              <a:rPr lang="en-US" altLang="ko-KR" dirty="0" smtClean="0">
                <a:latin typeface="+mn-ea"/>
              </a:rPr>
              <a:t>static constant </a:t>
            </a:r>
            <a:r>
              <a:rPr lang="ko-KR" altLang="en-US" dirty="0" smtClean="0">
                <a:latin typeface="+mn-ea"/>
              </a:rPr>
              <a:t>유사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타입프로퍼티는 모든 인스턴스에서 공용으로 접근하여 값을 읽고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쓰고 할 때 사용</a:t>
            </a:r>
            <a:r>
              <a:rPr lang="en-US" altLang="ko-KR" dirty="0" smtClean="0">
                <a:latin typeface="+mn-ea"/>
              </a:rPr>
              <a:t>(c</a:t>
            </a:r>
            <a:r>
              <a:rPr lang="ko-KR" altLang="en-US" dirty="0" smtClean="0">
                <a:latin typeface="+mn-ea"/>
              </a:rPr>
              <a:t>언어의 </a:t>
            </a:r>
            <a:r>
              <a:rPr lang="en-US" altLang="ko-KR" dirty="0" smtClean="0">
                <a:latin typeface="+mn-ea"/>
              </a:rPr>
              <a:t>static </a:t>
            </a:r>
            <a:r>
              <a:rPr lang="ko-KR" altLang="en-US" dirty="0" smtClean="0">
                <a:latin typeface="+mn-ea"/>
              </a:rPr>
              <a:t>변수와 유사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타입프로퍼티는 두 가지가 있음</a:t>
            </a:r>
            <a:endParaRPr lang="en-US" altLang="ko-KR" dirty="0" smtClean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저장타입 프로퍼티는 변수 또는 상수로 선언</a:t>
            </a:r>
            <a:endParaRPr lang="en-US" altLang="ko-KR" dirty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연산타입 프로퍼티는 변수로만 선언 </a:t>
            </a:r>
            <a:r>
              <a:rPr lang="en-US" altLang="ko-KR" sz="1200" dirty="0" smtClean="0">
                <a:latin typeface="+mn-ea"/>
              </a:rPr>
              <a:t>– </a:t>
            </a:r>
            <a:r>
              <a:rPr lang="ko-KR" altLang="en-US" sz="1200" dirty="0" smtClean="0">
                <a:latin typeface="+mn-ea"/>
              </a:rPr>
              <a:t>반드시 초기값 설정을 하며 지연연산이 가능</a:t>
            </a:r>
            <a:endParaRPr lang="en-US" altLang="ko-KR" dirty="0" smtClean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지연저장 프로퍼티와는 다르게 </a:t>
            </a:r>
            <a:r>
              <a:rPr lang="ko-KR" altLang="en-US" dirty="0" err="1" smtClean="0">
                <a:latin typeface="+mn-ea"/>
              </a:rPr>
              <a:t>다중스레드</a:t>
            </a:r>
            <a:r>
              <a:rPr lang="ko-KR" altLang="en-US" dirty="0" smtClean="0">
                <a:latin typeface="+mn-ea"/>
              </a:rPr>
              <a:t> 에서도 한 번만 초기값 설정</a:t>
            </a:r>
            <a:endParaRPr lang="en-US" altLang="ko-KR" dirty="0" smtClean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지연 연산이 가능하지만</a:t>
            </a:r>
            <a:r>
              <a:rPr lang="en-US" altLang="ko-KR" dirty="0" smtClean="0">
                <a:latin typeface="+mn-ea"/>
              </a:rPr>
              <a:t>, lazy</a:t>
            </a:r>
            <a:r>
              <a:rPr lang="ko-KR" altLang="en-US" dirty="0" smtClean="0">
                <a:latin typeface="+mn-ea"/>
              </a:rPr>
              <a:t>를 키워드로 표기하지 않음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085167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360040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/>
              <a:t>타입프로퍼티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51520" y="1340768"/>
            <a:ext cx="8136904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+mn-ea"/>
              </a:rPr>
              <a:t>class </a:t>
            </a:r>
            <a:r>
              <a:rPr lang="en-US" altLang="ko-KR" sz="1050" dirty="0" err="1">
                <a:latin typeface="+mn-ea"/>
              </a:rPr>
              <a:t>Aclass</a:t>
            </a:r>
            <a:r>
              <a:rPr lang="en-US" altLang="ko-KR" sz="1050" dirty="0">
                <a:latin typeface="+mn-ea"/>
              </a:rPr>
              <a:t> {</a:t>
            </a:r>
          </a:p>
          <a:p>
            <a:r>
              <a:rPr lang="en-US" altLang="ko-KR" sz="1050" dirty="0">
                <a:latin typeface="+mn-ea"/>
              </a:rPr>
              <a:t>	//</a:t>
            </a:r>
            <a:r>
              <a:rPr lang="ko-KR" altLang="en-US" sz="1050" dirty="0">
                <a:latin typeface="+mn-ea"/>
              </a:rPr>
              <a:t>저장타입프로퍼티</a:t>
            </a:r>
          </a:p>
          <a:p>
            <a:r>
              <a:rPr lang="ko-KR" altLang="en-US" sz="1050" dirty="0">
                <a:latin typeface="+mn-ea"/>
              </a:rPr>
              <a:t>	</a:t>
            </a:r>
            <a:r>
              <a:rPr lang="en-US" altLang="ko-KR" sz="1050" dirty="0">
                <a:latin typeface="+mn-ea"/>
              </a:rPr>
              <a:t>static var </a:t>
            </a:r>
            <a:r>
              <a:rPr lang="en-US" altLang="ko-KR" sz="1050" dirty="0" err="1">
                <a:latin typeface="+mn-ea"/>
              </a:rPr>
              <a:t>typeProperty</a:t>
            </a:r>
            <a:r>
              <a:rPr lang="en-US" altLang="ko-KR" sz="1050" dirty="0">
                <a:latin typeface="+mn-ea"/>
              </a:rPr>
              <a:t>: Int = 0</a:t>
            </a:r>
          </a:p>
          <a:p>
            <a:r>
              <a:rPr lang="en-US" altLang="ko-KR" sz="1050" dirty="0">
                <a:latin typeface="+mn-ea"/>
              </a:rPr>
              <a:t>	</a:t>
            </a:r>
          </a:p>
          <a:p>
            <a:r>
              <a:rPr lang="en-US" altLang="ko-KR" sz="1050" dirty="0">
                <a:latin typeface="+mn-ea"/>
              </a:rPr>
              <a:t>	//</a:t>
            </a:r>
            <a:r>
              <a:rPr lang="ko-KR" altLang="en-US" sz="1050" dirty="0">
                <a:latin typeface="+mn-ea"/>
              </a:rPr>
              <a:t>저장인스턴스프로퍼티</a:t>
            </a:r>
          </a:p>
          <a:p>
            <a:r>
              <a:rPr lang="ko-KR" altLang="en-US" sz="1050" dirty="0">
                <a:latin typeface="+mn-ea"/>
              </a:rPr>
              <a:t>	</a:t>
            </a:r>
            <a:r>
              <a:rPr lang="en-US" altLang="ko-KR" sz="1050" dirty="0">
                <a:latin typeface="+mn-ea"/>
              </a:rPr>
              <a:t>var </a:t>
            </a:r>
            <a:r>
              <a:rPr lang="en-US" altLang="ko-KR" sz="1050" dirty="0" err="1">
                <a:latin typeface="+mn-ea"/>
              </a:rPr>
              <a:t>instanceProperty</a:t>
            </a:r>
            <a:r>
              <a:rPr lang="en-US" altLang="ko-KR" sz="1050" dirty="0">
                <a:latin typeface="+mn-ea"/>
              </a:rPr>
              <a:t>: Int = 0 {</a:t>
            </a:r>
          </a:p>
          <a:p>
            <a:r>
              <a:rPr lang="en-US" altLang="ko-KR" sz="1050" dirty="0">
                <a:latin typeface="+mn-ea"/>
              </a:rPr>
              <a:t>		didSet {</a:t>
            </a:r>
          </a:p>
          <a:p>
            <a:r>
              <a:rPr lang="en-US" altLang="ko-KR" sz="1050" dirty="0">
                <a:latin typeface="+mn-ea"/>
              </a:rPr>
              <a:t>			</a:t>
            </a:r>
            <a:r>
              <a:rPr lang="en-US" altLang="ko-KR" sz="1050" dirty="0" err="1">
                <a:latin typeface="+mn-ea"/>
              </a:rPr>
              <a:t>Aclass.typeProperty</a:t>
            </a:r>
            <a:r>
              <a:rPr lang="en-US" altLang="ko-KR" sz="1050" dirty="0">
                <a:latin typeface="+mn-ea"/>
              </a:rPr>
              <a:t> = </a:t>
            </a:r>
            <a:r>
              <a:rPr lang="en-US" altLang="ko-KR" sz="1050" dirty="0" err="1">
                <a:latin typeface="+mn-ea"/>
              </a:rPr>
              <a:t>instanceProperty</a:t>
            </a:r>
            <a:r>
              <a:rPr lang="en-US" altLang="ko-KR" sz="1050" dirty="0">
                <a:latin typeface="+mn-ea"/>
              </a:rPr>
              <a:t> + 100</a:t>
            </a:r>
          </a:p>
          <a:p>
            <a:r>
              <a:rPr lang="en-US" altLang="ko-KR" sz="1050" dirty="0">
                <a:latin typeface="+mn-ea"/>
              </a:rPr>
              <a:t>		}</a:t>
            </a:r>
          </a:p>
          <a:p>
            <a:r>
              <a:rPr lang="en-US" altLang="ko-KR" sz="1050" dirty="0">
                <a:latin typeface="+mn-ea"/>
              </a:rPr>
              <a:t>	}</a:t>
            </a:r>
          </a:p>
          <a:p>
            <a:r>
              <a:rPr lang="en-US" altLang="ko-KR" sz="1050" dirty="0">
                <a:latin typeface="+mn-ea"/>
              </a:rPr>
              <a:t>	</a:t>
            </a:r>
          </a:p>
          <a:p>
            <a:r>
              <a:rPr lang="en-US" altLang="ko-KR" sz="1050" dirty="0">
                <a:latin typeface="+mn-ea"/>
              </a:rPr>
              <a:t>	//</a:t>
            </a:r>
            <a:r>
              <a:rPr lang="ko-KR" altLang="en-US" sz="1050" dirty="0">
                <a:latin typeface="+mn-ea"/>
              </a:rPr>
              <a:t>연산타입프로퍼티</a:t>
            </a:r>
          </a:p>
          <a:p>
            <a:r>
              <a:rPr lang="ko-KR" altLang="en-US" sz="1050" dirty="0">
                <a:latin typeface="+mn-ea"/>
              </a:rPr>
              <a:t>	</a:t>
            </a:r>
            <a:r>
              <a:rPr lang="en-US" altLang="ko-KR" sz="1050" dirty="0">
                <a:latin typeface="+mn-ea"/>
              </a:rPr>
              <a:t>static var </a:t>
            </a:r>
            <a:r>
              <a:rPr lang="en-US" altLang="ko-KR" sz="1050" dirty="0" err="1">
                <a:latin typeface="+mn-ea"/>
              </a:rPr>
              <a:t>typeComputedProperty</a:t>
            </a:r>
            <a:r>
              <a:rPr lang="en-US" altLang="ko-KR" sz="1050" dirty="0">
                <a:latin typeface="+mn-ea"/>
              </a:rPr>
              <a:t>: Int {</a:t>
            </a:r>
          </a:p>
          <a:p>
            <a:r>
              <a:rPr lang="en-US" altLang="ko-KR" sz="1050" dirty="0">
                <a:latin typeface="+mn-ea"/>
              </a:rPr>
              <a:t>		get {</a:t>
            </a:r>
          </a:p>
          <a:p>
            <a:r>
              <a:rPr lang="en-US" altLang="ko-KR" sz="1050" dirty="0">
                <a:latin typeface="+mn-ea"/>
              </a:rPr>
              <a:t>			return </a:t>
            </a:r>
            <a:r>
              <a:rPr lang="en-US" altLang="ko-KR" sz="1050" dirty="0" err="1">
                <a:latin typeface="+mn-ea"/>
              </a:rPr>
              <a:t>typeProperty</a:t>
            </a:r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		}</a:t>
            </a:r>
          </a:p>
          <a:p>
            <a:r>
              <a:rPr lang="en-US" altLang="ko-KR" sz="1050" dirty="0">
                <a:latin typeface="+mn-ea"/>
              </a:rPr>
              <a:t>		</a:t>
            </a:r>
          </a:p>
          <a:p>
            <a:r>
              <a:rPr lang="en-US" altLang="ko-KR" sz="1050" dirty="0">
                <a:latin typeface="+mn-ea"/>
              </a:rPr>
              <a:t>		set {</a:t>
            </a:r>
          </a:p>
          <a:p>
            <a:r>
              <a:rPr lang="en-US" altLang="ko-KR" sz="1050" dirty="0">
                <a:latin typeface="+mn-ea"/>
              </a:rPr>
              <a:t>			</a:t>
            </a:r>
            <a:r>
              <a:rPr lang="en-US" altLang="ko-KR" sz="1050" dirty="0" err="1">
                <a:latin typeface="+mn-ea"/>
              </a:rPr>
              <a:t>typeProperty</a:t>
            </a:r>
            <a:r>
              <a:rPr lang="en-US" altLang="ko-KR" sz="1050" dirty="0">
                <a:latin typeface="+mn-ea"/>
              </a:rPr>
              <a:t> = newValue</a:t>
            </a:r>
          </a:p>
          <a:p>
            <a:r>
              <a:rPr lang="en-US" altLang="ko-KR" sz="1050" dirty="0">
                <a:latin typeface="+mn-ea"/>
              </a:rPr>
              <a:t>		}</a:t>
            </a:r>
          </a:p>
          <a:p>
            <a:r>
              <a:rPr lang="en-US" altLang="ko-KR" sz="1050" dirty="0">
                <a:latin typeface="+mn-ea"/>
              </a:rPr>
              <a:t>	}</a:t>
            </a:r>
          </a:p>
          <a:p>
            <a:r>
              <a:rPr lang="en-US" altLang="ko-KR" sz="1050" dirty="0">
                <a:latin typeface="+mn-ea"/>
              </a:rPr>
              <a:t>}</a:t>
            </a: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1050" dirty="0" err="1">
                <a:latin typeface="+mn-ea"/>
              </a:rPr>
              <a:t>Aclass.typeProperty</a:t>
            </a:r>
            <a:r>
              <a:rPr lang="en-US" altLang="ko-KR" sz="1050" dirty="0">
                <a:latin typeface="+mn-ea"/>
              </a:rPr>
              <a:t> = 123</a:t>
            </a: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let </a:t>
            </a:r>
            <a:r>
              <a:rPr lang="en-US" altLang="ko-KR" sz="1050" dirty="0" err="1">
                <a:latin typeface="+mn-ea"/>
              </a:rPr>
              <a:t>classInstance</a:t>
            </a:r>
            <a:r>
              <a:rPr lang="en-US" altLang="ko-KR" sz="1050" dirty="0">
                <a:latin typeface="+mn-ea"/>
              </a:rPr>
              <a:t>: </a:t>
            </a:r>
            <a:r>
              <a:rPr lang="en-US" altLang="ko-KR" sz="1050" dirty="0" err="1">
                <a:latin typeface="+mn-ea"/>
              </a:rPr>
              <a:t>Aclass</a:t>
            </a:r>
            <a:r>
              <a:rPr lang="en-US" altLang="ko-KR" sz="1050" dirty="0">
                <a:latin typeface="+mn-ea"/>
              </a:rPr>
              <a:t> = </a:t>
            </a:r>
            <a:r>
              <a:rPr lang="en-US" altLang="ko-KR" sz="1050" dirty="0" err="1">
                <a:latin typeface="+mn-ea"/>
              </a:rPr>
              <a:t>Aclass</a:t>
            </a:r>
            <a:r>
              <a:rPr lang="en-US" altLang="ko-KR" sz="1050" dirty="0">
                <a:latin typeface="+mn-ea"/>
              </a:rPr>
              <a:t>()</a:t>
            </a:r>
          </a:p>
          <a:p>
            <a:r>
              <a:rPr lang="en-US" altLang="ko-KR" sz="1050" dirty="0" err="1">
                <a:latin typeface="+mn-ea"/>
              </a:rPr>
              <a:t>classInstance.instanceProperty</a:t>
            </a:r>
            <a:r>
              <a:rPr lang="en-US" altLang="ko-KR" sz="1050" dirty="0">
                <a:latin typeface="+mn-ea"/>
              </a:rPr>
              <a:t> = 100</a:t>
            </a: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print(</a:t>
            </a:r>
            <a:r>
              <a:rPr lang="en-US" altLang="ko-KR" sz="1050" dirty="0" err="1">
                <a:latin typeface="+mn-ea"/>
              </a:rPr>
              <a:t>Aclass.typeProperty</a:t>
            </a:r>
            <a:r>
              <a:rPr lang="en-US" altLang="ko-KR" sz="1050" dirty="0">
                <a:latin typeface="+mn-ea"/>
              </a:rPr>
              <a:t>)//200</a:t>
            </a:r>
          </a:p>
          <a:p>
            <a:r>
              <a:rPr lang="en-US" altLang="ko-KR" sz="1050" dirty="0">
                <a:latin typeface="+mn-ea"/>
              </a:rPr>
              <a:t>print(</a:t>
            </a:r>
            <a:r>
              <a:rPr lang="en-US" altLang="ko-KR" sz="1050" dirty="0" err="1">
                <a:latin typeface="+mn-ea"/>
              </a:rPr>
              <a:t>Aclass.typeComputedProperty</a:t>
            </a:r>
            <a:r>
              <a:rPr lang="en-US" altLang="ko-KR" sz="1050" dirty="0">
                <a:latin typeface="+mn-ea"/>
              </a:rPr>
              <a:t>)//200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7864" y="5013176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옆에 예제 처럼 인스턴스를 생성 하지 않고도 사용이 가능하며</a:t>
            </a:r>
            <a:r>
              <a:rPr lang="en-US" altLang="ko-KR" sz="1200" dirty="0" smtClean="0">
                <a:latin typeface="+mn-ea"/>
              </a:rPr>
              <a:t>,</a:t>
            </a:r>
          </a:p>
          <a:p>
            <a:r>
              <a:rPr lang="ko-KR" altLang="en-US" sz="1200" dirty="0" smtClean="0">
                <a:latin typeface="+mn-ea"/>
              </a:rPr>
              <a:t>타입에 해당하는 값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그래서 인스턴스의 접근이 필요 없이 타입 이름 만으로도 프로퍼티를 사용 할 수 있음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478407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360040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/>
              <a:t>타입프로퍼티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51520" y="1340768"/>
            <a:ext cx="8136904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+mn-ea"/>
              </a:rPr>
              <a:t>class Account {</a:t>
            </a:r>
          </a:p>
          <a:p>
            <a:r>
              <a:rPr lang="en-US" altLang="ko-KR" sz="1050" dirty="0">
                <a:latin typeface="+mn-ea"/>
              </a:rPr>
              <a:t>	static let </a:t>
            </a:r>
            <a:r>
              <a:rPr lang="en-US" altLang="ko-KR" sz="1050" dirty="0" err="1">
                <a:latin typeface="+mn-ea"/>
              </a:rPr>
              <a:t>dollarExchangeRate</a:t>
            </a:r>
            <a:r>
              <a:rPr lang="en-US" altLang="ko-KR" sz="1050" dirty="0">
                <a:latin typeface="+mn-ea"/>
              </a:rPr>
              <a:t>: Double = 1000.0</a:t>
            </a:r>
          </a:p>
          <a:p>
            <a:r>
              <a:rPr lang="en-US" altLang="ko-KR" sz="1050" dirty="0">
                <a:latin typeface="+mn-ea"/>
              </a:rPr>
              <a:t>	var credit: Int = 0</a:t>
            </a:r>
          </a:p>
          <a:p>
            <a:r>
              <a:rPr lang="en-US" altLang="ko-KR" sz="1050" dirty="0">
                <a:latin typeface="+mn-ea"/>
              </a:rPr>
              <a:t>	var </a:t>
            </a:r>
            <a:r>
              <a:rPr lang="en-US" altLang="ko-KR" sz="1050" dirty="0" err="1">
                <a:latin typeface="+mn-ea"/>
              </a:rPr>
              <a:t>dollarValue</a:t>
            </a:r>
            <a:r>
              <a:rPr lang="en-US" altLang="ko-KR" sz="1050" dirty="0">
                <a:latin typeface="+mn-ea"/>
              </a:rPr>
              <a:t>: Double {</a:t>
            </a:r>
          </a:p>
          <a:p>
            <a:r>
              <a:rPr lang="en-US" altLang="ko-KR" sz="1050" dirty="0">
                <a:latin typeface="+mn-ea"/>
              </a:rPr>
              <a:t>		get {</a:t>
            </a:r>
          </a:p>
          <a:p>
            <a:r>
              <a:rPr lang="en-US" altLang="ko-KR" sz="1050" dirty="0">
                <a:latin typeface="+mn-ea"/>
              </a:rPr>
              <a:t>			return Double(credit)</a:t>
            </a:r>
          </a:p>
          <a:p>
            <a:r>
              <a:rPr lang="en-US" altLang="ko-KR" sz="1050" dirty="0">
                <a:latin typeface="+mn-ea"/>
              </a:rPr>
              <a:t>		}</a:t>
            </a:r>
          </a:p>
          <a:p>
            <a:r>
              <a:rPr lang="en-US" altLang="ko-KR" sz="1050" dirty="0">
                <a:latin typeface="+mn-ea"/>
              </a:rPr>
              <a:t>		</a:t>
            </a:r>
          </a:p>
          <a:p>
            <a:r>
              <a:rPr lang="en-US" altLang="ko-KR" sz="1050" dirty="0">
                <a:latin typeface="+mn-ea"/>
              </a:rPr>
              <a:t>		set {</a:t>
            </a:r>
          </a:p>
          <a:p>
            <a:r>
              <a:rPr lang="en-US" altLang="ko-KR" sz="1050" dirty="0">
                <a:latin typeface="+mn-ea"/>
              </a:rPr>
              <a:t>			credit = Int(newValue * </a:t>
            </a:r>
            <a:r>
              <a:rPr lang="en-US" altLang="ko-KR" sz="1050" dirty="0" err="1">
                <a:latin typeface="+mn-ea"/>
              </a:rPr>
              <a:t>Account.dollarExchangeRate</a:t>
            </a:r>
            <a:r>
              <a:rPr lang="en-US" altLang="ko-KR" sz="1050" dirty="0">
                <a:latin typeface="+mn-ea"/>
              </a:rPr>
              <a:t>)</a:t>
            </a:r>
          </a:p>
          <a:p>
            <a:r>
              <a:rPr lang="en-US" altLang="ko-KR" sz="1050" dirty="0">
                <a:latin typeface="+mn-ea"/>
              </a:rPr>
              <a:t>			print("</a:t>
            </a:r>
            <a:r>
              <a:rPr lang="ko-KR" altLang="en-US" sz="1050" dirty="0">
                <a:latin typeface="+mn-ea"/>
              </a:rPr>
              <a:t>잔액을 </a:t>
            </a:r>
            <a:r>
              <a:rPr lang="en-US" altLang="ko-KR" sz="1050" dirty="0">
                <a:latin typeface="+mn-ea"/>
              </a:rPr>
              <a:t>\(newValue)</a:t>
            </a:r>
            <a:r>
              <a:rPr lang="ko-KR" altLang="en-US" sz="1050" dirty="0">
                <a:latin typeface="+mn-ea"/>
              </a:rPr>
              <a:t>달러로 변경 중입니다</a:t>
            </a:r>
            <a:r>
              <a:rPr lang="en-US" altLang="ko-KR" sz="1050" dirty="0">
                <a:latin typeface="+mn-ea"/>
              </a:rPr>
              <a:t>.")</a:t>
            </a:r>
          </a:p>
          <a:p>
            <a:r>
              <a:rPr lang="en-US" altLang="ko-KR" sz="1050" dirty="0">
                <a:latin typeface="+mn-ea"/>
              </a:rPr>
              <a:t>		}</a:t>
            </a:r>
          </a:p>
          <a:p>
            <a:r>
              <a:rPr lang="en-US" altLang="ko-KR" sz="1050" dirty="0">
                <a:latin typeface="+mn-ea"/>
              </a:rPr>
              <a:t>	}</a:t>
            </a:r>
          </a:p>
          <a:p>
            <a:r>
              <a:rPr lang="en-US" altLang="ko-KR" sz="1050" dirty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896465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2088232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메서드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특정 타입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클래스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구조체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등등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의 함수를 말함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 자체와 관련된 기능을 위해 타입 메서드를 정의 할 수 있음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 메서드는 </a:t>
            </a:r>
            <a:r>
              <a:rPr lang="en-US" altLang="ko-KR" dirty="0" smtClean="0">
                <a:latin typeface="+mn-ea"/>
              </a:rPr>
              <a:t>C++</a:t>
            </a:r>
            <a:r>
              <a:rPr lang="ko-KR" altLang="en-US" dirty="0" smtClean="0">
                <a:latin typeface="+mn-ea"/>
              </a:rPr>
              <a:t>와 같은 클래스 함수와도 같음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구조체와 </a:t>
            </a:r>
            <a:r>
              <a:rPr lang="ko-KR" altLang="en-US" dirty="0" err="1" smtClean="0">
                <a:latin typeface="+mn-ea"/>
              </a:rPr>
              <a:t>열거형이</a:t>
            </a:r>
            <a:r>
              <a:rPr lang="ko-KR" altLang="en-US" dirty="0" smtClean="0">
                <a:latin typeface="+mn-ea"/>
              </a:rPr>
              <a:t> 메서드를 가질 수 있음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411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트로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메트로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메트로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2403</TotalTime>
  <Words>7945</Words>
  <Application>Microsoft Office PowerPoint</Application>
  <PresentationFormat>화면 슬라이드 쇼(4:3)</PresentationFormat>
  <Paragraphs>2494</Paragraphs>
  <Slides>146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146</vt:i4>
      </vt:variant>
    </vt:vector>
  </HeadingPairs>
  <TitlesOfParts>
    <vt:vector size="154" baseType="lpstr">
      <vt:lpstr>맑은 고딕</vt:lpstr>
      <vt:lpstr>Arial</vt:lpstr>
      <vt:lpstr>Corbel</vt:lpstr>
      <vt:lpstr>Wingdings</vt:lpstr>
      <vt:lpstr>Wingdings 2</vt:lpstr>
      <vt:lpstr>Wingdings 3</vt:lpstr>
      <vt:lpstr>메트로</vt:lpstr>
      <vt:lpstr>포장기 셸 개체</vt:lpstr>
      <vt:lpstr>Swift</vt:lpstr>
      <vt:lpstr>PowerPoint 프레젠테이션</vt:lpstr>
      <vt:lpstr>변 수</vt:lpstr>
      <vt:lpstr>변 수</vt:lpstr>
      <vt:lpstr>상 수</vt:lpstr>
      <vt:lpstr>PowerPoint 프레젠테이션</vt:lpstr>
      <vt:lpstr>자료형</vt:lpstr>
      <vt:lpstr>자료형</vt:lpstr>
      <vt:lpstr>자료형</vt:lpstr>
      <vt:lpstr>자료형</vt:lpstr>
      <vt:lpstr>자료형</vt:lpstr>
      <vt:lpstr>PowerPoint 프레젠테이션</vt:lpstr>
      <vt:lpstr>저장 클래스와 접근범위</vt:lpstr>
      <vt:lpstr>저장 클래스와 접근범위</vt:lpstr>
      <vt:lpstr>저장 클래스와 접근범위</vt:lpstr>
      <vt:lpstr>PowerPoint 프레젠테이션</vt:lpstr>
      <vt:lpstr>옵셔널</vt:lpstr>
      <vt:lpstr>옵셔널</vt:lpstr>
      <vt:lpstr>옵셔널</vt:lpstr>
      <vt:lpstr>PowerPoint 프레젠테이션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PowerPoint 프레젠테이션</vt:lpstr>
      <vt:lpstr>제어문: 반복문</vt:lpstr>
      <vt:lpstr>제어문: 반복문</vt:lpstr>
      <vt:lpstr>PowerPoint 프레젠테이션</vt:lpstr>
      <vt:lpstr>제어문: 조건문</vt:lpstr>
      <vt:lpstr>제어문: 조건문</vt:lpstr>
      <vt:lpstr>제어문: 조건문</vt:lpstr>
      <vt:lpstr>제어문: 조건문</vt:lpstr>
      <vt:lpstr>제어문: 조건문</vt:lpstr>
      <vt:lpstr>제어문: 조건문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구조체와 클래스</vt:lpstr>
      <vt:lpstr>구조체와 클래스</vt:lpstr>
      <vt:lpstr>구조체와 클래스</vt:lpstr>
      <vt:lpstr>구조체와 클래스</vt:lpstr>
      <vt:lpstr>구조체와 클래스</vt:lpstr>
      <vt:lpstr>구조체와 클래스</vt:lpstr>
      <vt:lpstr>구조체와 클래스</vt:lpstr>
      <vt:lpstr>구조체와 클래스</vt:lpstr>
      <vt:lpstr>구조체와 클래스</vt:lpstr>
      <vt:lpstr>구조체와 클래스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클로저</vt:lpstr>
      <vt:lpstr>클로저</vt:lpstr>
      <vt:lpstr>클로저</vt:lpstr>
      <vt:lpstr>클로저</vt:lpstr>
      <vt:lpstr>클로저</vt:lpstr>
      <vt:lpstr>클로저</vt:lpstr>
      <vt:lpstr>클로저</vt:lpstr>
      <vt:lpstr>클로저</vt:lpstr>
      <vt:lpstr>클로저</vt:lpstr>
      <vt:lpstr>클로저</vt:lpstr>
      <vt:lpstr>클로저</vt:lpstr>
      <vt:lpstr>클로저</vt:lpstr>
      <vt:lpstr>클로저</vt:lpstr>
      <vt:lpstr>클로저</vt:lpstr>
      <vt:lpstr>클로저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</dc:title>
  <dc:creator>JongDong Lee</dc:creator>
  <cp:lastModifiedBy>Kyoungho Choi</cp:lastModifiedBy>
  <cp:revision>231</cp:revision>
  <dcterms:created xsi:type="dcterms:W3CDTF">2017-01-16T12:38:17Z</dcterms:created>
  <dcterms:modified xsi:type="dcterms:W3CDTF">2017-02-08T16:40:43Z</dcterms:modified>
</cp:coreProperties>
</file>