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80" r:id="rId100"/>
    <p:sldId id="379" r:id="rId101"/>
    <p:sldId id="381" r:id="rId102"/>
    <p:sldId id="382" r:id="rId103"/>
    <p:sldId id="383" r:id="rId104"/>
    <p:sldId id="384" r:id="rId105"/>
    <p:sldId id="385" r:id="rId106"/>
    <p:sldId id="386" r:id="rId107"/>
    <p:sldId id="343" r:id="rId108"/>
    <p:sldId id="344" r:id="rId109"/>
    <p:sldId id="348" r:id="rId110"/>
    <p:sldId id="345" r:id="rId111"/>
    <p:sldId id="349" r:id="rId112"/>
    <p:sldId id="346" r:id="rId113"/>
    <p:sldId id="347" r:id="rId114"/>
    <p:sldId id="350" r:id="rId115"/>
    <p:sldId id="351" r:id="rId116"/>
    <p:sldId id="354" r:id="rId117"/>
    <p:sldId id="355" r:id="rId118"/>
    <p:sldId id="359" r:id="rId119"/>
    <p:sldId id="356" r:id="rId120"/>
    <p:sldId id="360" r:id="rId121"/>
    <p:sldId id="358" r:id="rId122"/>
    <p:sldId id="361" r:id="rId123"/>
    <p:sldId id="357" r:id="rId124"/>
    <p:sldId id="362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405" r:id="rId133"/>
    <p:sldId id="394" r:id="rId134"/>
    <p:sldId id="407" r:id="rId135"/>
    <p:sldId id="408" r:id="rId136"/>
    <p:sldId id="409" r:id="rId137"/>
    <p:sldId id="406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7" r:id="rId146"/>
    <p:sldId id="418" r:id="rId1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5951" autoAdjust="0"/>
  </p:normalViewPr>
  <p:slideViewPr>
    <p:cSldViewPr>
      <p:cViewPr varScale="1">
        <p:scale>
          <a:sx n="120" d="100"/>
          <a:sy n="120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0081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타입의 인스턴스에 속한 함수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 smtClean="0"/>
              <a:t>}</a:t>
            </a:r>
            <a:endParaRPr lang="en-US" altLang="ko-KR" sz="900" dirty="0"/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6527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656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 </a:t>
            </a:r>
            <a:r>
              <a:rPr lang="en-US" altLang="ko-KR" dirty="0" smtClean="0"/>
              <a:t>– mutating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외에 함수를 가질 수 없는 구조체나 </a:t>
            </a:r>
            <a:r>
              <a:rPr lang="ko-KR" altLang="en-US" dirty="0" err="1" smtClean="0">
                <a:latin typeface="+mn-ea"/>
              </a:rPr>
              <a:t>열거형은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mutating </a:t>
            </a:r>
            <a:r>
              <a:rPr lang="ko-KR" altLang="en-US" dirty="0" smtClean="0">
                <a:latin typeface="+mn-ea"/>
              </a:rPr>
              <a:t>키워드가 필요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53902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988983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자기자신을 가리키는 프로퍼티임 </a:t>
            </a:r>
            <a:r>
              <a:rPr lang="en-US" altLang="ko-KR" dirty="0" smtClean="0">
                <a:latin typeface="+mn-ea"/>
              </a:rPr>
              <a:t>(this</a:t>
            </a:r>
            <a:r>
              <a:rPr lang="ko-KR" altLang="en-US" dirty="0" smtClean="0">
                <a:latin typeface="+mn-ea"/>
              </a:rPr>
              <a:t>와 같음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모든 인스턴스는 암시적으로 생성된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640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</a:t>
            </a:r>
            <a:r>
              <a:rPr lang="ko-KR" altLang="en-US" sz="900" dirty="0">
                <a:latin typeface="+mn-ea"/>
              </a:rPr>
              <a:t>현재레벨을 저장하는 저장 프로퍼티</a:t>
            </a:r>
          </a:p>
          <a:p>
            <a:r>
              <a:rPr lang="ko-KR" altLang="en-US" sz="900" dirty="0">
                <a:latin typeface="+mn-ea"/>
              </a:rPr>
              <a:t>	</a:t>
            </a:r>
            <a:r>
              <a:rPr lang="en-US" altLang="ko-KR" sz="900" dirty="0">
                <a:latin typeface="+mn-ea"/>
              </a:rPr>
              <a:t>var level: Int = 0 {</a:t>
            </a:r>
          </a:p>
          <a:p>
            <a:r>
              <a:rPr lang="en-US" altLang="ko-KR" sz="900" dirty="0">
                <a:latin typeface="+mn-ea"/>
              </a:rPr>
              <a:t>		didSet {</a:t>
            </a:r>
          </a:p>
          <a:p>
            <a:r>
              <a:rPr lang="en-US" altLang="ko-KR" sz="900" dirty="0">
                <a:latin typeface="+mn-ea"/>
              </a:rPr>
              <a:t>			print("Level \(level)")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levelDown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Down")</a:t>
            </a:r>
          </a:p>
          <a:p>
            <a:r>
              <a:rPr lang="en-US" altLang="ko-KR" sz="900" dirty="0">
                <a:latin typeface="+mn-ea"/>
              </a:rPr>
              <a:t>		level -= 1</a:t>
            </a:r>
          </a:p>
          <a:p>
            <a:r>
              <a:rPr lang="en-US" altLang="ko-KR" sz="900" dirty="0">
                <a:latin typeface="+mn-ea"/>
              </a:rPr>
              <a:t>		if level &lt; 0 {</a:t>
            </a:r>
          </a:p>
          <a:p>
            <a:r>
              <a:rPr lang="en-US" altLang="ko-KR" sz="900" dirty="0">
                <a:latin typeface="+mn-ea"/>
              </a:rPr>
              <a:t>			reset()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func 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jumpLevel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(to level: Int) {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print("Jump to \(level)")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self.level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= level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level = 0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LevelClassInstance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LevelClassInstance.jumpLevel</a:t>
            </a:r>
            <a:r>
              <a:rPr lang="en-US" altLang="ko-KR" sz="900" dirty="0">
                <a:latin typeface="+mn-ea"/>
              </a:rPr>
              <a:t>(to: 3)</a:t>
            </a:r>
          </a:p>
          <a:p>
            <a:endParaRPr lang="ko-KR" altLang="en-US" sz="9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068960"/>
            <a:ext cx="4958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메서드의 전달인자와 인스턴스의 프로퍼티 이름과 같아서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컴파일러에서는 이를 정확히 값 전달을 못하므로 명시적으로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인스턴스의 프로퍼티를 지명해주기 위해 사용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34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값 타입의 인스턴스 자체의 값을 치환할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클래스의 인스턴스는 참조 타입이라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프로퍼티에 다른 참조 값을 할당 할 수 없는데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구조체나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등은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사용하여 자신 자체를 치환할 수도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34451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struct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var level: Int = 0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self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LevelStructInstance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LevelStructInstance.reset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</a:t>
            </a:r>
            <a:r>
              <a:rPr lang="en-US" altLang="ko-KR" sz="900" dirty="0" err="1">
                <a:latin typeface="+mn-ea"/>
              </a:rPr>
              <a:t>LevelStructInstance.level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enum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case on, off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nextState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self = self == .on ? .off : .on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toggle: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OnOffSwitch.off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toggle.nextState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print(toggle)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030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7363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프로퍼티와 타입 프로퍼티가 있듯이 메서드에도 인스턴스 메서드 와 타입메서드가 존재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타입자체에 호출이 가능한 메서드를 타입메서드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메서드 앞에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를 붙여 주면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클래스타입 메서드는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class</a:t>
            </a:r>
            <a:r>
              <a:rPr lang="ko-KR" altLang="en-US" dirty="0" smtClean="0">
                <a:latin typeface="+mn-ea"/>
              </a:rPr>
              <a:t>키워드를 사용하여 나타내는데</a:t>
            </a:r>
            <a:r>
              <a:rPr lang="en-US" altLang="ko-KR" dirty="0" smtClean="0">
                <a:latin typeface="+mn-ea"/>
              </a:rPr>
              <a:t>, static</a:t>
            </a:r>
            <a:r>
              <a:rPr lang="ko-KR" altLang="en-US" dirty="0" smtClean="0">
                <a:latin typeface="+mn-ea"/>
              </a:rPr>
              <a:t>으로 정의하면 상속 후 메서드 재정의가 불가능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924944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 </a:t>
            </a:r>
            <a:r>
              <a:rPr lang="ko-KR" altLang="en-US" sz="900" dirty="0">
                <a:latin typeface="+mn-ea"/>
              </a:rPr>
              <a:t>아래는 오류이다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	/*</a:t>
            </a:r>
          </a:p>
          <a:p>
            <a:r>
              <a:rPr lang="en-US" altLang="ko-KR" sz="900" dirty="0">
                <a:latin typeface="+mn-ea"/>
              </a:rPr>
              <a:t>	override 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override")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*/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override 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AClass.staticTypeMethod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AClass.classTypeMethod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BClass.classTypeMethod</a:t>
            </a:r>
            <a:r>
              <a:rPr lang="en-US" altLang="ko-KR" sz="900" dirty="0">
                <a:latin typeface="+mn-ea"/>
              </a:rPr>
              <a:t>()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755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타입메서드는 인스턴스 메서드와는 달리 </a:t>
            </a:r>
            <a:r>
              <a:rPr lang="en-US" altLang="ko-KR" dirty="0" smtClean="0">
                <a:latin typeface="+mn-ea"/>
              </a:rPr>
              <a:t>self </a:t>
            </a:r>
            <a:r>
              <a:rPr lang="ko-KR" altLang="en-US" dirty="0" smtClean="0">
                <a:latin typeface="+mn-ea"/>
              </a:rPr>
              <a:t>프로퍼티가 타입 그 자체를 가리키는 게 다른 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인스턴스를 가리킨다면</a:t>
            </a:r>
            <a:r>
              <a:rPr lang="en-US" altLang="ko-KR" dirty="0" smtClean="0">
                <a:latin typeface="+mn-ea"/>
              </a:rPr>
              <a:t>,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타입을 가리킴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그래서 타입메서드 내부에서 타입 이름과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는 같은 뜻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그러므로 타입 메서드에서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사용하면 타입 프로퍼티 및 메서드를 호출 가능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82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92507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시스템의 음량은 한 기기에서 유일한 값을 가져야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struct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타입프로퍼티로 가지게 되면 언제나 유일한 값이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	static 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타입프로퍼티를 제어하기 위해 타입 메서드를 사용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static func mute() {</a:t>
            </a:r>
          </a:p>
          <a:p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self.volume</a:t>
            </a:r>
            <a:r>
              <a:rPr lang="en-US" altLang="ko-KR" sz="1000" dirty="0">
                <a:latin typeface="+mn-ea"/>
              </a:rPr>
              <a:t> = 0;//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= 0</a:t>
            </a:r>
            <a:r>
              <a:rPr lang="ko-KR" altLang="en-US" sz="1000" dirty="0">
                <a:latin typeface="+mn-ea"/>
              </a:rPr>
              <a:t>과 동일한 표현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역할은 여러 인스턴스가 수행할 수 있음</a:t>
            </a:r>
          </a:p>
          <a:p>
            <a:r>
              <a:rPr lang="en-US" altLang="ko-KR" sz="1000" dirty="0">
                <a:latin typeface="+mn-ea"/>
              </a:rPr>
              <a:t>class Navigation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인스턴스마다 음량을 따로 설정할 수 있음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 재생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외 다른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음소거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SystemVolume.mute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음성종료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finishGuideWay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>
                <a:latin typeface="+mn-ea"/>
              </a:rPr>
              <a:t>기존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음량 복구</a:t>
            </a: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self.volume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10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let </a:t>
            </a:r>
            <a:r>
              <a:rPr lang="en-US" altLang="ko-KR" sz="1000" dirty="0" err="1">
                <a:latin typeface="+mn-ea"/>
              </a:rPr>
              <a:t>myNavi</a:t>
            </a:r>
            <a:r>
              <a:rPr lang="en-US" altLang="ko-KR" sz="1000" dirty="0">
                <a:latin typeface="+mn-ea"/>
              </a:rPr>
              <a:t>: Navigation = Navigation()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myNavi.guideWay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)//0</a:t>
            </a:r>
          </a:p>
          <a:p>
            <a:r>
              <a:rPr lang="en-US" altLang="ko-KR" sz="1000" dirty="0" err="1">
                <a:latin typeface="+mn-ea"/>
              </a:rPr>
              <a:t>myNavi.finishGuideWay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)//5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7268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/>
              <a:t>init </a:t>
            </a:r>
            <a:r>
              <a:rPr lang="ko-KR" altLang="en-US" dirty="0"/>
              <a:t>키워드를 사용한 </a:t>
            </a:r>
            <a:r>
              <a:rPr lang="en-US" altLang="ko-KR" dirty="0"/>
              <a:t>init()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+mn-ea"/>
              </a:rPr>
              <a:t>사용자 정의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정의할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는 사용 불가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따로 구현해야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n-ea"/>
              </a:rPr>
              <a:t>struct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AreaStruct</a:t>
            </a:r>
            <a:r>
              <a:rPr lang="en-US" altLang="ko-KR" sz="1500" dirty="0">
                <a:latin typeface="+mn-ea"/>
              </a:rPr>
              <a:t> {</a:t>
            </a: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err="1" smtClean="0">
                <a:latin typeface="+mn-ea"/>
              </a:rPr>
              <a:t>var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squarMeter</a:t>
            </a:r>
            <a:r>
              <a:rPr lang="en-US" altLang="ko-KR" sz="1500" dirty="0" smtClean="0">
                <a:latin typeface="+mn-ea"/>
              </a:rPr>
              <a:t>: Double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fromPy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 * 3.3058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fromSquareMether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: Double</a:t>
            </a:r>
            <a:r>
              <a:rPr lang="en-US" altLang="ko-KR" sz="1500" dirty="0" smtClean="0">
                <a:latin typeface="+mn-ea"/>
              </a:rPr>
              <a:t>) {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	</a:t>
            </a:r>
            <a:r>
              <a:rPr lang="en-US" altLang="ko-KR" sz="1500" dirty="0" err="1" smtClean="0">
                <a:latin typeface="+mn-ea"/>
              </a:rPr>
              <a:t>self.squarMeter</a:t>
            </a:r>
            <a:r>
              <a:rPr lang="en-US" altLang="ko-KR" sz="1500" dirty="0" smtClean="0">
                <a:latin typeface="+mn-ea"/>
              </a:rPr>
              <a:t> = </a:t>
            </a:r>
            <a:r>
              <a:rPr lang="en-US" altLang="ko-KR" sz="1500" dirty="0" err="1" smtClean="0">
                <a:latin typeface="+mn-ea"/>
              </a:rPr>
              <a:t>squarMeter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}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(_ 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roomOne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15.0)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roomOne.squarMeter</a:t>
            </a:r>
            <a:r>
              <a:rPr lang="en-US" altLang="ko-KR" sz="1400" dirty="0">
                <a:latin typeface="+mn-ea"/>
              </a:rPr>
              <a:t>) // 15.0 * 3.3058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roomTwo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33.06)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roomTwo.squarMeter</a:t>
            </a:r>
            <a:r>
              <a:rPr lang="en-US" altLang="ko-KR" sz="1400" dirty="0">
                <a:latin typeface="+mn-ea"/>
              </a:rPr>
              <a:t>) // </a:t>
            </a:r>
            <a:r>
              <a:rPr lang="en-US" altLang="ko-KR" sz="1400" dirty="0" err="1">
                <a:latin typeface="+mn-ea"/>
              </a:rPr>
              <a:t>fromSquareMether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roomThree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(value: 45.0)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roomThree.squarMeter</a:t>
            </a:r>
            <a:r>
              <a:rPr lang="en-US" altLang="ko-KR" sz="1400" dirty="0">
                <a:latin typeface="+mn-ea"/>
              </a:rPr>
              <a:t>) // value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roomFour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(39.0)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roomFour.squarMeter</a:t>
            </a:r>
            <a:r>
              <a:rPr lang="en-US" altLang="ko-KR" sz="1400" dirty="0">
                <a:latin typeface="+mn-ea"/>
              </a:rPr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>
                <a:latin typeface="+mn-ea"/>
              </a:rPr>
              <a:t>값을 꼭 가지지 않아도 되는 </a:t>
            </a:r>
            <a:r>
              <a:rPr lang="en-US" altLang="ko-KR" dirty="0" smtClean="0">
                <a:latin typeface="+mn-ea"/>
              </a:rPr>
              <a:t>property</a:t>
            </a:r>
          </a:p>
          <a:p>
            <a:pPr lvl="1"/>
            <a:r>
              <a:rPr lang="ko-KR" altLang="en-US" dirty="0">
                <a:latin typeface="+mn-ea"/>
              </a:rPr>
              <a:t>초기화 할 때 </a:t>
            </a:r>
            <a:r>
              <a:rPr lang="en-US" altLang="ko-KR" dirty="0">
                <a:latin typeface="+mn-ea"/>
              </a:rPr>
              <a:t>property</a:t>
            </a:r>
            <a:r>
              <a:rPr lang="ko-KR" altLang="en-US" dirty="0">
                <a:latin typeface="+mn-ea"/>
              </a:rPr>
              <a:t>의 값 지정이 어려운 </a:t>
            </a:r>
            <a:r>
              <a:rPr lang="ko-KR" altLang="en-US" dirty="0" smtClean="0">
                <a:latin typeface="+mn-ea"/>
              </a:rPr>
              <a:t>경우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optional</a:t>
            </a:r>
            <a:r>
              <a:rPr lang="ko-KR" altLang="en-US" dirty="0">
                <a:latin typeface="+mn-ea"/>
              </a:rPr>
              <a:t>로 선언 </a:t>
            </a:r>
            <a:r>
              <a:rPr lang="ko-KR" altLang="en-US" dirty="0" smtClean="0">
                <a:latin typeface="+mn-ea"/>
              </a:rPr>
              <a:t>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값을 할당하지 않으면 자동적으로 </a:t>
            </a:r>
            <a:r>
              <a:rPr lang="en-US" altLang="ko-KR" dirty="0">
                <a:latin typeface="+mn-ea"/>
              </a:rPr>
              <a:t>nil</a:t>
            </a:r>
            <a:r>
              <a:rPr lang="ko-KR" altLang="en-US" dirty="0">
                <a:latin typeface="+mn-ea"/>
              </a:rPr>
              <a:t>이 할당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class Person {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name: String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age: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?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 </a:t>
            </a:r>
            <a:r>
              <a:rPr lang="en-US" altLang="ko-KR" sz="1200" dirty="0">
                <a:latin typeface="+mn-ea"/>
              </a:rPr>
              <a:t>(name: String) {</a:t>
            </a:r>
          </a:p>
          <a:p>
            <a:r>
              <a:rPr lang="en-US" altLang="ko-KR" sz="1200" dirty="0">
                <a:latin typeface="+mn-ea"/>
              </a:rPr>
              <a:t>	self.name = name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print(myInfo.name)	// Kyoungho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myInfo.age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= 30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optional(30)</a:t>
            </a:r>
            <a:endParaRPr lang="ko-KR" altLang="en-US" sz="12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멤버와이즈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smtClean="0"/>
              <a:t>initializer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/>
              <a:t>멤버와이즈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멤버와이즈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열거형은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/>
              <a:t>self.init(...)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enum Student {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elementary, middle, high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none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r>
              <a:rPr lang="en-US" altLang="ko-KR" sz="1200" dirty="0">
                <a:latin typeface="+mn-ea"/>
              </a:rPr>
              <a:t>	self = .none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6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switch 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case 8...13:</a:t>
            </a:r>
          </a:p>
          <a:p>
            <a:r>
              <a:rPr lang="en-US" altLang="ko-KR" sz="1200" dirty="0" smtClean="0">
                <a:latin typeface="+mn-ea"/>
              </a:rPr>
              <a:t>	      self </a:t>
            </a:r>
            <a:r>
              <a:rPr lang="en-US" altLang="ko-KR" sz="1200" dirty="0">
                <a:latin typeface="+mn-ea"/>
              </a:rPr>
              <a:t>= .elementary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14...16: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.middle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17...19: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.high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default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.none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3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+ 1)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student: Student = Student(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: 10)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student =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2017)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실패 가능한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smtClean="0"/>
              <a:t>전달 인자로 </a:t>
            </a:r>
            <a:r>
              <a:rPr lang="ko-KR" altLang="en-US" dirty="0"/>
              <a:t>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init?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class Person {</a:t>
            </a:r>
          </a:p>
          <a:p>
            <a:r>
              <a:rPr lang="en-US" altLang="ko-KR" sz="1400" dirty="0" smtClean="0">
                <a:latin typeface="+mn-ea"/>
              </a:rPr>
              <a:t>      let </a:t>
            </a:r>
            <a:r>
              <a:rPr lang="en-US" altLang="ko-KR" sz="1400" dirty="0">
                <a:latin typeface="+mn-ea"/>
              </a:rPr>
              <a:t>name: String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//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Failable initializer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?(name: String)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if </a:t>
            </a:r>
            <a:r>
              <a:rPr lang="en-US" altLang="ko-KR" sz="1400" dirty="0" err="1">
                <a:latin typeface="+mn-ea"/>
              </a:rPr>
              <a:t>name.isEmpty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return nil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self.name = name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Person?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: Person? = Person(name: "")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 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lvl="1"/>
            <a:r>
              <a:rPr lang="en-US" altLang="ko-KR" dirty="0"/>
              <a:t>instance </a:t>
            </a:r>
            <a:r>
              <a:rPr lang="ko-KR" altLang="en-US" dirty="0"/>
              <a:t>초기화 시점에서 함수나 </a:t>
            </a:r>
            <a:r>
              <a:rPr lang="ko-KR" altLang="en-US" dirty="0" err="1"/>
              <a:t>클로저가</a:t>
            </a:r>
            <a:r>
              <a:rPr lang="ko-KR" altLang="en-US" dirty="0"/>
              <a:t> 호출되면서 그 </a:t>
            </a:r>
            <a:r>
              <a:rPr lang="ko-KR" altLang="en-US" dirty="0" err="1" smtClean="0"/>
              <a:t>반환</a:t>
            </a:r>
            <a:r>
              <a:rPr lang="ko-KR" altLang="en-US" dirty="0" err="1"/>
              <a:t>값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en-US" altLang="ko-KR" dirty="0"/>
              <a:t>property</a:t>
            </a:r>
            <a:r>
              <a:rPr lang="ko-KR" altLang="en-US" dirty="0"/>
              <a:t>에 제공할 수 있음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12642"/>
            <a:ext cx="583264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Student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name: String?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?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err="1" smtClean="0">
                <a:latin typeface="+mn-ea"/>
              </a:rPr>
              <a:t>var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students: [Student] =  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{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새로운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instance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를 생성하고</a:t>
            </a:r>
            <a:endParaRPr lang="en-US" altLang="ko-KR" sz="1100" dirty="0" smtClean="0">
              <a:solidFill>
                <a:schemeClr val="accent6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사용자 정의 연산을 한 후 반환</a:t>
            </a:r>
          </a:p>
          <a:p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           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반환되는 값은 반드시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[Student]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[Student] = [Student]()</a:t>
            </a: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for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 in 1...15 {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student: Student = Student(name: nil, number: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arr.append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(student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}</a:t>
            </a:r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return </a:t>
            </a:r>
            <a:r>
              <a:rPr lang="en-US" altLang="ko-KR" sz="1400" dirty="0" err="1">
                <a:solidFill>
                  <a:schemeClr val="accent2"/>
                </a:solidFill>
                <a:latin typeface="+mn-ea"/>
              </a:rPr>
              <a:t>arr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}()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973158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()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for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in 0...14 {</a:t>
            </a:r>
          </a:p>
          <a:p>
            <a:r>
              <a:rPr lang="en-US" altLang="ko-KR" sz="1400" dirty="0" smtClean="0">
                <a:latin typeface="+mn-ea"/>
              </a:rPr>
              <a:t>      if </a:t>
            </a:r>
            <a:r>
              <a:rPr lang="en-US" altLang="ko-KR" sz="1400" dirty="0">
                <a:latin typeface="+mn-ea"/>
              </a:rPr>
              <a:t>let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schoolClass.students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].number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print(number)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19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35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소멸 </a:t>
            </a:r>
            <a:r>
              <a:rPr lang="en-US" altLang="ko-KR" dirty="0"/>
              <a:t>(</a:t>
            </a:r>
            <a:r>
              <a:rPr lang="en-US" altLang="ko-KR" dirty="0" err="1"/>
              <a:t>deinitializer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메모리에서 </a:t>
            </a:r>
            <a:r>
              <a:rPr lang="en-US" altLang="ko-KR" dirty="0"/>
              <a:t>instance</a:t>
            </a:r>
            <a:r>
              <a:rPr lang="ko-KR" altLang="en-US" dirty="0"/>
              <a:t>가 해제되기 전 정리 작업</a:t>
            </a:r>
          </a:p>
          <a:p>
            <a:pPr lvl="1"/>
            <a:r>
              <a:rPr lang="en-US" altLang="ko-KR" dirty="0" err="1" smtClean="0"/>
              <a:t>deinit</a:t>
            </a:r>
            <a:r>
              <a:rPr lang="en-US" altLang="ko-KR" dirty="0" smtClean="0"/>
              <a:t> </a:t>
            </a:r>
            <a:r>
              <a:rPr lang="ko-KR" altLang="en-US" dirty="0"/>
              <a:t>키워드 사용하여 구현</a:t>
            </a: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instance</a:t>
            </a:r>
            <a:r>
              <a:rPr lang="ko-KR" altLang="en-US" dirty="0"/>
              <a:t>에만 구현 가능</a:t>
            </a:r>
          </a:p>
          <a:p>
            <a:pPr lvl="1"/>
            <a:r>
              <a:rPr lang="ko-KR" altLang="en-US" dirty="0" smtClean="0"/>
              <a:t>단 </a:t>
            </a:r>
            <a:r>
              <a:rPr lang="ko-KR" altLang="en-US" dirty="0"/>
              <a:t>하나만 구현 가능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X, </a:t>
            </a:r>
            <a:r>
              <a:rPr lang="ko-KR" altLang="en-US" dirty="0"/>
              <a:t>괄호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4904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 ("Instance will be deallocated immediately")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instance: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? =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instance = nil // Instance will be deallocated immediately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20" b="14861"/>
          <a:stretch/>
        </p:blipFill>
        <p:spPr>
          <a:xfrm>
            <a:off x="1371600" y="4625752"/>
            <a:ext cx="7772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매개변수 순서를 바꿔서 호출하면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12776"/>
            <a:ext cx="833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5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937138"/>
            <a:ext cx="3494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14</a:t>
            </a:r>
            <a:r>
              <a:rPr lang="ko-KR" altLang="en-US" sz="4000" dirty="0" smtClean="0">
                <a:latin typeface="+mn-ea"/>
              </a:rPr>
              <a:t>장 접근제어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접근제</a:t>
            </a:r>
            <a:r>
              <a:rPr lang="ko-KR" altLang="en-US" dirty="0"/>
              <a:t>어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접근제어를 통해 캡슐화 된 프로퍼티에 접근하는 인터페이스를 제공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객체지향을 위해 불필요한 접근을 제한한다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(module)</a:t>
            </a:r>
            <a:r>
              <a:rPr lang="ko-KR" altLang="en-US" dirty="0" smtClean="0">
                <a:latin typeface="+mn-ea"/>
              </a:rPr>
              <a:t>은 배포할 코드의 묶음 단위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프레임워크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애플리케이션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라이브러리 등을 의미함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위와 같은 모듈을 </a:t>
            </a:r>
            <a:r>
              <a:rPr lang="en-US" altLang="ko-KR" dirty="0" smtClean="0">
                <a:latin typeface="+mn-ea"/>
              </a:rPr>
              <a:t>import</a:t>
            </a:r>
            <a:r>
              <a:rPr lang="ko-KR" altLang="en-US" dirty="0" smtClean="0">
                <a:latin typeface="+mn-ea"/>
              </a:rPr>
              <a:t>를 통해 호출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소스파일은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소스코드를 의미함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자바와 같이 통상 파일 하나에 타입을 하나만 정의하나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개도 가능하다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등등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7923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접근제어는 접근수준 키워드를 통해 구현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특정 접근 수준 지정이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내부의 </a:t>
            </a:r>
            <a:r>
              <a:rPr lang="ko-KR" altLang="en-US" dirty="0" err="1" smtClean="0">
                <a:latin typeface="+mn-ea"/>
              </a:rPr>
              <a:t>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이니셜라이즈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서브스크립트 각각에도 접근 수준 지정이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아래의 표와 같이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가지의 접근 키워드를 제공</a:t>
            </a:r>
            <a:r>
              <a:rPr lang="en-US" altLang="ko-KR" dirty="0" smtClean="0">
                <a:latin typeface="+mn-ea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82489"/>
              </p:ext>
            </p:extLst>
          </p:nvPr>
        </p:nvGraphicFramePr>
        <p:xfrm>
          <a:off x="467544" y="3140968"/>
          <a:ext cx="82089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클래스에서만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internal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파일외부비공개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정의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위쪽/아래쪽 화살표 4"/>
          <p:cNvSpPr/>
          <p:nvPr/>
        </p:nvSpPr>
        <p:spPr>
          <a:xfrm>
            <a:off x="3679071" y="3861048"/>
            <a:ext cx="504056" cy="115212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633518" y="35565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높음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518" y="5013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낮</a:t>
            </a:r>
            <a:r>
              <a:rPr lang="ko-KR" altLang="en-US" sz="1600" dirty="0" smtClean="0">
                <a:solidFill>
                  <a:schemeClr val="bg1"/>
                </a:solidFill>
              </a:rPr>
              <a:t>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4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576064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public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구</a:t>
            </a:r>
            <a:r>
              <a:rPr lang="ko-KR" altLang="en-US" dirty="0" smtClean="0">
                <a:latin typeface="+mn-ea"/>
              </a:rPr>
              <a:t>현된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소스파일과 그 안에 속해 있는 모듈 까지 접근가능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 수준이 제일 높음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클래스와 클래스 멤버에서만 사용가능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클래스는 해당 클래스가 정의된 모듈 안에서만 상속이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 멤버는 해당 멤버가 정의된 모듈 안에서만 재정의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클래스는 해당 클래스가 정의된 모듈 밖의 다른 모듈에서도 상속 될 수 있음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 멤버는 해당 클래스 멤버가 정의된 모듈 밖의 다른 모듈에서도 재정의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기본적으로 모든 요소에 암묵적으로 지정되는 기본 접근 수준이다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가져다 쓰는 외부 모듈은 </a:t>
            </a: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의 내부에 접근이 불가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fileprivate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외부 비공개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접근수준이 지정된 요소는 해당 요소가 구현된 소스파일 내부에서만 접근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비공개접근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수준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해당 기능이 구현된 요소 내에서만 접근을 허용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같은 파일 내에 있더라도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범위가 다르면 접근이 안됨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712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115212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은 기본 접근 수준이므로 굳이 표기 안 해줘도 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2369" y="1488841"/>
            <a:ext cx="32576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open class </a:t>
            </a:r>
            <a:r>
              <a:rPr lang="en-US" altLang="ko-KR" sz="1000" dirty="0" err="1"/>
              <a:t>OpenClass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open var </a:t>
            </a:r>
            <a:r>
              <a:rPr lang="en-US" altLang="ko-KR" sz="1000" dirty="0" err="1"/>
              <a:t>openProperty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public var </a:t>
            </a:r>
            <a:r>
              <a:rPr lang="en-US" altLang="ko-KR" sz="1000" dirty="0" err="1"/>
              <a:t>publicProperty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internal var </a:t>
            </a:r>
            <a:r>
              <a:rPr lang="en-US" altLang="ko-KR" sz="1000" dirty="0" err="1"/>
              <a:t>internalProperty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private var </a:t>
            </a:r>
            <a:r>
              <a:rPr lang="en-US" altLang="ko-KR" sz="1000" dirty="0" err="1"/>
              <a:t>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open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openMethod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private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PublicClass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enum </a:t>
            </a:r>
            <a:r>
              <a:rPr lang="en-US" altLang="ko-KR" sz="1000" dirty="0" err="1"/>
              <a:t>PublicEnum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var </a:t>
            </a:r>
            <a:r>
              <a:rPr lang="en-US" altLang="ko-KR" sz="1000" dirty="0" err="1"/>
              <a:t>publicVariable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let </a:t>
            </a:r>
            <a:r>
              <a:rPr lang="en-US" altLang="ko-KR" sz="1000" dirty="0" err="1"/>
              <a:t>publicConstant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internal class </a:t>
            </a:r>
            <a:r>
              <a:rPr lang="en-US" altLang="ko-KR" sz="1000" dirty="0" err="1"/>
              <a:t>InternalClass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enum </a:t>
            </a:r>
            <a:r>
              <a:rPr lang="en-US" altLang="ko-KR" sz="1000" dirty="0" err="1"/>
              <a:t>InternalEnum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var </a:t>
            </a:r>
            <a:r>
              <a:rPr lang="en-US" altLang="ko-KR" sz="1000" dirty="0" err="1"/>
              <a:t>internalVariable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let </a:t>
            </a:r>
            <a:r>
              <a:rPr lang="en-US" altLang="ko-KR" sz="1000" dirty="0" err="1"/>
              <a:t>internalConstant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class </a:t>
            </a:r>
            <a:r>
              <a:rPr lang="en-US" altLang="ko-KR" sz="1000" dirty="0" err="1"/>
              <a:t>FilePrivateClass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enum </a:t>
            </a:r>
            <a:r>
              <a:rPr lang="en-US" altLang="ko-KR" sz="1000" dirty="0" err="1"/>
              <a:t>FilePrivateEnum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let </a:t>
            </a:r>
            <a:r>
              <a:rPr lang="en-US" altLang="ko-KR" sz="1000" dirty="0" err="1"/>
              <a:t>filePrivateConstant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filePrivateFunction</a:t>
            </a:r>
            <a:r>
              <a:rPr lang="en-US" altLang="ko-KR" sz="1000" dirty="0"/>
              <a:t>() {}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58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55" y="2033553"/>
            <a:ext cx="8121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Part 3.</a:t>
            </a:r>
            <a:endParaRPr lang="en-US" altLang="ko-KR" sz="4000" dirty="0">
              <a:latin typeface="+mn-ea"/>
            </a:endParaRPr>
          </a:p>
          <a:p>
            <a:r>
              <a:rPr lang="ko-KR" altLang="en-US" sz="4000" dirty="0" smtClean="0">
                <a:latin typeface="+mn-ea"/>
              </a:rPr>
              <a:t>     함수형 프로그래밍과 </a:t>
            </a:r>
            <a:r>
              <a:rPr lang="ko-KR" altLang="en-US" sz="4000" dirty="0" err="1" smtClean="0">
                <a:latin typeface="+mn-ea"/>
              </a:rPr>
              <a:t>스위프트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3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047" y="293713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15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클로저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13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일정 기능을 하나의 </a:t>
            </a:r>
            <a:r>
              <a:rPr lang="en-US" altLang="ko-KR" dirty="0"/>
              <a:t>block</a:t>
            </a:r>
            <a:r>
              <a:rPr lang="ko-KR" altLang="en-US" dirty="0"/>
              <a:t>으로 </a:t>
            </a:r>
            <a:r>
              <a:rPr lang="ko-KR" altLang="en-US" dirty="0" err="1" smtClean="0"/>
              <a:t>모아놓음</a:t>
            </a:r>
            <a:endParaRPr lang="en-US" altLang="ko-KR" dirty="0" smtClean="0"/>
          </a:p>
          <a:p>
            <a:pPr lvl="1"/>
            <a:r>
              <a:rPr lang="ko-KR" altLang="en-US" dirty="0"/>
              <a:t>함수도 </a:t>
            </a:r>
            <a:r>
              <a:rPr lang="en-US" altLang="ko-KR" dirty="0"/>
              <a:t>closure</a:t>
            </a:r>
            <a:r>
              <a:rPr lang="ko-KR" altLang="en-US" dirty="0"/>
              <a:t>의 </a:t>
            </a:r>
            <a:r>
              <a:rPr lang="ko-KR" altLang="en-US" dirty="0" smtClean="0"/>
              <a:t>일종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의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어떤 값도 획득하지 않는 </a:t>
            </a:r>
            <a:r>
              <a:rPr lang="ko-KR" altLang="en-US" dirty="0" err="1"/>
              <a:t>전역함수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다른 함수 내부의 값을 획득할 수 있는 </a:t>
            </a:r>
            <a:r>
              <a:rPr lang="ko-KR" altLang="en-US" dirty="0" err="1"/>
              <a:t>중첩함수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이름이 </a:t>
            </a:r>
            <a:r>
              <a:rPr lang="ko-KR" altLang="en-US" dirty="0"/>
              <a:t>없고 주변 문맥에 따라 값을 획득할 수 있는 축약 문법 형태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7666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68580" indent="0">
              <a:buNone/>
            </a:pP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69799"/>
            <a:ext cx="8050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swift library</a:t>
            </a:r>
            <a:r>
              <a:rPr lang="ko-KR" altLang="en-US" dirty="0"/>
              <a:t>의 </a:t>
            </a:r>
            <a:r>
              <a:rPr lang="en-US" altLang="ko-KR" dirty="0"/>
              <a:t>sorted(by:) </a:t>
            </a:r>
            <a:r>
              <a:rPr lang="ko-KR" altLang="en-US" dirty="0"/>
              <a:t>메서드 정의</a:t>
            </a:r>
            <a:r>
              <a:rPr lang="en-US" altLang="ko-KR" dirty="0" smtClean="0">
                <a:solidFill>
                  <a:schemeClr val="accent2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sorted(by </a:t>
            </a:r>
            <a:r>
              <a:rPr lang="en-US" altLang="ko-KR" dirty="0" err="1">
                <a:solidFill>
                  <a:schemeClr val="accent6"/>
                </a:solidFill>
              </a:rPr>
              <a:t>areInIncreasingOrder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3"/>
                </a:solidFill>
              </a:rPr>
              <a:t>(Element, Element)-&gt;Bool</a:t>
            </a:r>
            <a:r>
              <a:rPr lang="en-US" altLang="ko-KR" dirty="0"/>
              <a:t>)-&gt;</a:t>
            </a:r>
            <a:r>
              <a:rPr lang="en-US" altLang="ko-KR" dirty="0">
                <a:solidFill>
                  <a:schemeClr val="accent3"/>
                </a:solidFill>
              </a:rPr>
              <a:t>[Element</a:t>
            </a:r>
            <a:r>
              <a:rPr lang="en-US" altLang="ko-KR" dirty="0" smtClean="0">
                <a:solidFill>
                  <a:schemeClr val="accent3"/>
                </a:solidFill>
              </a:rPr>
              <a:t>]</a:t>
            </a:r>
          </a:p>
          <a:p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우리는 지금부터 위의 </a:t>
            </a:r>
            <a:r>
              <a:rPr lang="en-US" altLang="ko-KR" dirty="0" smtClean="0">
                <a:solidFill>
                  <a:schemeClr val="accent1"/>
                </a:solidFill>
              </a:rPr>
              <a:t>sorted(by:) </a:t>
            </a:r>
            <a:r>
              <a:rPr lang="ko-KR" altLang="en-US" dirty="0" smtClean="0">
                <a:solidFill>
                  <a:schemeClr val="accent4"/>
                </a:solidFill>
              </a:rPr>
              <a:t>메서드를 사용하여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3"/>
                </a:solidFill>
              </a:rPr>
              <a:t>names</a:t>
            </a:r>
            <a:r>
              <a:rPr lang="ko-KR" altLang="en-US" dirty="0" smtClean="0">
                <a:solidFill>
                  <a:schemeClr val="accent4"/>
                </a:solidFill>
              </a:rPr>
              <a:t>라는 배열을 정렬하면서 </a:t>
            </a:r>
            <a:r>
              <a:rPr lang="en-US" altLang="ko-KR" dirty="0" smtClean="0">
                <a:solidFill>
                  <a:schemeClr val="accent2"/>
                </a:solidFill>
              </a:rPr>
              <a:t>Closure</a:t>
            </a:r>
            <a:r>
              <a:rPr lang="ko-KR" altLang="en-US" dirty="0" smtClean="0">
                <a:solidFill>
                  <a:schemeClr val="accent4"/>
                </a:solidFill>
              </a:rPr>
              <a:t>에 대해 파악해 볼 것입니다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메서드는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  <a:r>
              <a:rPr lang="ko-KR" altLang="en-US" dirty="0">
                <a:solidFill>
                  <a:schemeClr val="accent1"/>
                </a:solidFill>
              </a:rPr>
              <a:t>를 </a:t>
            </a:r>
            <a:r>
              <a:rPr lang="ko-KR" altLang="en-US" dirty="0" err="1">
                <a:solidFill>
                  <a:schemeClr val="accent1"/>
                </a:solidFill>
              </a:rPr>
              <a:t>전달인자로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받는다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</a:t>
            </a:r>
            <a:r>
              <a:rPr lang="ko-KR" altLang="en-US" dirty="0"/>
              <a:t>받을 배열의 타입과 같은 두 개의 매개변수</a:t>
            </a:r>
            <a:r>
              <a:rPr lang="en-US" altLang="ko-KR" dirty="0"/>
              <a:t>(string </a:t>
            </a:r>
            <a:r>
              <a:rPr lang="en-US" altLang="ko-KR" dirty="0" smtClean="0"/>
              <a:t>type)</a:t>
            </a:r>
            <a:r>
              <a:rPr lang="ko-KR" altLang="en-US" dirty="0"/>
              <a:t>를 </a:t>
            </a:r>
            <a:r>
              <a:rPr lang="ko-KR" altLang="en-US" dirty="0" smtClean="0"/>
              <a:t>가지며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Bool </a:t>
            </a:r>
            <a:r>
              <a:rPr lang="ko-KR" altLang="en-US" dirty="0">
                <a:solidFill>
                  <a:schemeClr val="accent1"/>
                </a:solidFill>
              </a:rPr>
              <a:t>값을 </a:t>
            </a:r>
            <a:r>
              <a:rPr lang="en-US" altLang="ko-KR" dirty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하는 </a:t>
            </a: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전달되는 </a:t>
            </a:r>
            <a:r>
              <a:rPr lang="en-US" altLang="ko-KR" dirty="0" smtClean="0"/>
              <a:t>closure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값이 </a:t>
            </a:r>
            <a:r>
              <a:rPr lang="en-US" altLang="ko-KR" dirty="0">
                <a:solidFill>
                  <a:schemeClr val="accent1"/>
                </a:solidFill>
              </a:rPr>
              <a:t>true</a:t>
            </a:r>
            <a:r>
              <a:rPr lang="ko-KR" altLang="en-US" dirty="0">
                <a:solidFill>
                  <a:schemeClr val="accent1"/>
                </a:solidFill>
              </a:rPr>
              <a:t>면 첫번째 전달 값이 두번째 전달 값보다 먼저 배열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3034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아래 배열을 알파벳 내림 </a:t>
            </a:r>
            <a:r>
              <a:rPr lang="ko-KR" altLang="en-US" dirty="0" err="1"/>
              <a:t>차순으로</a:t>
            </a:r>
            <a:r>
              <a:rPr lang="ko-KR" altLang="en-US" dirty="0"/>
              <a:t> 정리하고자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names</a:t>
            </a:r>
            <a:r>
              <a:rPr lang="en-US" altLang="ko-KR" dirty="0"/>
              <a:t>: [String] = ["Charles", "Bob", "Donald", "Amy"]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// sorted(by:) </a:t>
            </a:r>
            <a:r>
              <a:rPr lang="ko-KR" altLang="en-US" dirty="0"/>
              <a:t>메서드에 전달할 함수 정의</a:t>
            </a:r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backwards(first: String, second: String) -&gt; Bool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print("\(first), \(second) | comparing...");</a:t>
            </a:r>
          </a:p>
          <a:p>
            <a:r>
              <a:rPr lang="en-US" altLang="ko-KR" dirty="0"/>
              <a:t>	return first &gt; second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let reserved: [String] = </a:t>
            </a:r>
            <a:r>
              <a:rPr lang="en-US" altLang="ko-KR" dirty="0" err="1">
                <a:solidFill>
                  <a:schemeClr val="accent3"/>
                </a:solidFill>
              </a:rPr>
              <a:t>names.</a:t>
            </a:r>
            <a:r>
              <a:rPr lang="en-US" altLang="ko-KR" dirty="0" err="1"/>
              <a:t>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backwards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print(reserved</a:t>
            </a:r>
            <a:r>
              <a:rPr lang="en-US" altLang="ko-KR" dirty="0"/>
              <a:t>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884686"/>
            <a:ext cx="4429404" cy="198340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051720" y="3140968"/>
            <a:ext cx="3024336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473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// first </a:t>
            </a:r>
            <a:r>
              <a:rPr lang="en-US" altLang="ko-KR" dirty="0">
                <a:solidFill>
                  <a:schemeClr val="accent6"/>
                </a:solidFill>
              </a:rPr>
              <a:t>&gt; </a:t>
            </a:r>
            <a:r>
              <a:rPr lang="en-US" altLang="ko-KR" dirty="0" smtClean="0">
                <a:solidFill>
                  <a:schemeClr val="accent6"/>
                </a:solidFill>
              </a:rPr>
              <a:t>second </a:t>
            </a:r>
            <a:r>
              <a:rPr lang="ko-KR" altLang="en-US" dirty="0" smtClean="0">
                <a:solidFill>
                  <a:schemeClr val="accent6"/>
                </a:solidFill>
              </a:rPr>
              <a:t>의 </a:t>
            </a:r>
            <a:r>
              <a:rPr lang="ko-KR" altLang="en-US" dirty="0">
                <a:solidFill>
                  <a:schemeClr val="accent6"/>
                </a:solidFill>
              </a:rPr>
              <a:t>결과만 필요한데 더 간결하게 표현할 수 없을까</a:t>
            </a:r>
            <a:r>
              <a:rPr lang="en-US" altLang="ko-KR" dirty="0">
                <a:solidFill>
                  <a:schemeClr val="accent6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{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매개변수들</a:t>
            </a:r>
            <a:r>
              <a:rPr lang="en-US" altLang="ko-KR" dirty="0"/>
              <a:t>..) -&gt; </a:t>
            </a:r>
            <a:r>
              <a:rPr lang="ko-KR" altLang="en-US" dirty="0" err="1"/>
              <a:t>반환타입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 smtClean="0"/>
              <a:t>	//</a:t>
            </a:r>
            <a:r>
              <a:rPr lang="ko-KR" altLang="en-US" dirty="0" err="1"/>
              <a:t>실행코드</a:t>
            </a:r>
            <a:endParaRPr lang="ko-KR" altLang="en-US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}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backward </a:t>
            </a:r>
            <a:r>
              <a:rPr lang="ko-KR" altLang="en-US" dirty="0">
                <a:solidFill>
                  <a:schemeClr val="accent6"/>
                </a:solidFill>
              </a:rPr>
              <a:t>함수 대신에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>
                <a:solidFill>
                  <a:schemeClr val="accent6"/>
                </a:solidFill>
              </a:rPr>
              <a:t>메서드의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closure </a:t>
            </a:r>
            <a:r>
              <a:rPr lang="ko-KR" altLang="en-US" dirty="0">
                <a:solidFill>
                  <a:schemeClr val="accent6"/>
                </a:solidFill>
              </a:rPr>
              <a:t>직접 전달</a:t>
            </a:r>
          </a:p>
          <a:p>
            <a:r>
              <a:rPr lang="en-US" altLang="ko-KR" dirty="0"/>
              <a:t>let reserved2: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{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String)-&gt;Bool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}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print(reserved2)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387911"/>
            <a:ext cx="6372200" cy="248189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707904" y="17008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44408" y="303994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93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후행 </a:t>
            </a:r>
            <a:r>
              <a:rPr lang="en-US" altLang="ko-KR" dirty="0"/>
              <a:t>closure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읽기 쉽게</a:t>
            </a:r>
            <a:r>
              <a:rPr lang="ko-KR" altLang="en-US" dirty="0"/>
              <a:t> 바꿔보자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3"/>
                </a:solidFill>
              </a:rPr>
              <a:t>길 때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혹은 </a:t>
            </a:r>
            <a:r>
              <a:rPr lang="ko-KR" altLang="en-US" dirty="0" err="1">
                <a:solidFill>
                  <a:schemeClr val="accent3"/>
                </a:solidFill>
              </a:rPr>
              <a:t>가독성</a:t>
            </a:r>
            <a:r>
              <a:rPr lang="ko-KR" altLang="en-US" dirty="0">
                <a:solidFill>
                  <a:schemeClr val="accent3"/>
                </a:solidFill>
              </a:rPr>
              <a:t> 확보</a:t>
            </a:r>
            <a:r>
              <a:rPr lang="ko-KR" altLang="en-US" dirty="0"/>
              <a:t>가 필요할 때 사용</a:t>
            </a:r>
          </a:p>
          <a:p>
            <a:pPr lvl="1"/>
            <a:r>
              <a:rPr lang="ko-KR" altLang="en-US" dirty="0" err="1" smtClean="0"/>
              <a:t>전달인자로</a:t>
            </a:r>
            <a:r>
              <a:rPr lang="ko-KR" altLang="en-US" dirty="0" smtClean="0"/>
              <a:t> </a:t>
            </a:r>
            <a:r>
              <a:rPr lang="en-US" altLang="ko-KR" dirty="0"/>
              <a:t>closure</a:t>
            </a:r>
            <a:r>
              <a:rPr lang="ko-KR" altLang="en-US" dirty="0"/>
              <a:t>가 여러 개 사용될 때는 </a:t>
            </a:r>
            <a:r>
              <a:rPr lang="ko-KR" altLang="en-US" dirty="0">
                <a:solidFill>
                  <a:schemeClr val="accent3"/>
                </a:solidFill>
              </a:rPr>
              <a:t>마지막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>
                <a:solidFill>
                  <a:schemeClr val="accent3"/>
                </a:solidFill>
              </a:rPr>
              <a:t>만 사용 가능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77911"/>
            <a:ext cx="8050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reserved3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>
                <a:solidFill>
                  <a:schemeClr val="accent6"/>
                </a:solidFill>
              </a:rPr>
              <a:t>()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하나의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만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사용할 때는 </a:t>
            </a:r>
            <a:r>
              <a:rPr lang="en-US" altLang="ko-KR" dirty="0">
                <a:solidFill>
                  <a:schemeClr val="accent6"/>
                </a:solidFill>
              </a:rPr>
              <a:t>() </a:t>
            </a:r>
            <a:r>
              <a:rPr lang="ko-KR" altLang="en-US" dirty="0">
                <a:solidFill>
                  <a:schemeClr val="accent6"/>
                </a:solidFill>
              </a:rPr>
              <a:t>생략 가능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reserved4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151967"/>
            <a:ext cx="4283968" cy="268265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427984" y="240375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44008" y="2852936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393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문맥을 통한 타입 </a:t>
            </a:r>
            <a:r>
              <a:rPr lang="ko-KR" altLang="en-US" dirty="0" smtClean="0"/>
              <a:t>유추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단축 인자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reserved5: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(first, second)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매개변수와  </a:t>
            </a:r>
            <a:r>
              <a:rPr lang="en-US" altLang="ko-KR" dirty="0" smtClean="0">
                <a:solidFill>
                  <a:schemeClr val="accent6"/>
                </a:solidFill>
              </a:rPr>
              <a:t>in </a:t>
            </a:r>
            <a:r>
              <a:rPr lang="ko-KR" altLang="en-US" dirty="0" smtClean="0">
                <a:solidFill>
                  <a:schemeClr val="accent6"/>
                </a:solidFill>
              </a:rPr>
              <a:t>키워드 사이에 반환 값 명시 안해도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반환값이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Bool </a:t>
            </a:r>
            <a:r>
              <a:rPr lang="ko-KR" altLang="en-US" dirty="0">
                <a:solidFill>
                  <a:schemeClr val="accent6"/>
                </a:solidFill>
              </a:rPr>
              <a:t>타입이라는 것을 유추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	</a:t>
            </a:r>
            <a:r>
              <a:rPr lang="en-US" altLang="ko-KR" dirty="0">
                <a:solidFill>
                  <a:schemeClr val="accent3"/>
                </a:solidFill>
              </a:rPr>
              <a:t>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4437112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전달 인자의 순서에 따라 </a:t>
            </a:r>
            <a:r>
              <a:rPr lang="en-US" altLang="ko-KR" dirty="0">
                <a:solidFill>
                  <a:schemeClr val="accent6"/>
                </a:solidFill>
              </a:rPr>
              <a:t>$0, $1, $2... </a:t>
            </a:r>
            <a:r>
              <a:rPr lang="ko-KR" altLang="en-US" dirty="0">
                <a:solidFill>
                  <a:schemeClr val="accent6"/>
                </a:solidFill>
              </a:rPr>
              <a:t>로 대체할 수 </a:t>
            </a:r>
            <a:r>
              <a:rPr lang="ko-KR" altLang="en-US" dirty="0" smtClean="0">
                <a:solidFill>
                  <a:schemeClr val="accent6"/>
                </a:solidFill>
              </a:rPr>
              <a:t>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en-US" altLang="ko-KR" dirty="0">
                <a:solidFill>
                  <a:schemeClr val="accent6"/>
                </a:solidFill>
              </a:rPr>
              <a:t>in </a:t>
            </a:r>
            <a:r>
              <a:rPr lang="ko-KR" altLang="en-US" dirty="0">
                <a:solidFill>
                  <a:schemeClr val="accent6"/>
                </a:solidFill>
              </a:rPr>
              <a:t>으로 매개변수와 </a:t>
            </a:r>
            <a:r>
              <a:rPr lang="ko-KR" altLang="en-US" dirty="0" err="1">
                <a:solidFill>
                  <a:schemeClr val="accent6"/>
                </a:solidFill>
              </a:rPr>
              <a:t>반환타입</a:t>
            </a:r>
            <a:r>
              <a:rPr lang="ko-KR" altLang="en-US" dirty="0">
                <a:solidFill>
                  <a:schemeClr val="accent6"/>
                </a:solidFill>
              </a:rPr>
              <a:t> 구분할 필요가 </a:t>
            </a:r>
            <a:r>
              <a:rPr lang="ko-KR" altLang="en-US" dirty="0" smtClean="0">
                <a:solidFill>
                  <a:schemeClr val="accent6"/>
                </a:solidFill>
              </a:rPr>
              <a:t>없음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endParaRPr lang="ko-KR" altLang="en-US" dirty="0"/>
          </a:p>
          <a:p>
            <a:r>
              <a:rPr lang="en-US" altLang="ko-KR" dirty="0"/>
              <a:t>let reserved6: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</a:t>
            </a:r>
            <a:r>
              <a:rPr lang="en-US" altLang="ko-KR" dirty="0">
                <a:solidFill>
                  <a:schemeClr val="accent2"/>
                </a:solidFill>
              </a:rPr>
              <a:t>$0</a:t>
            </a:r>
            <a:r>
              <a:rPr lang="en-US" altLang="ko-KR" dirty="0">
                <a:solidFill>
                  <a:schemeClr val="accent3"/>
                </a:solidFill>
              </a:rPr>
              <a:t> &gt; </a:t>
            </a:r>
            <a:r>
              <a:rPr lang="en-US" altLang="ko-KR" dirty="0">
                <a:solidFill>
                  <a:schemeClr val="accent2"/>
                </a:solidFill>
              </a:rPr>
              <a:t>$1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290"/>
            <a:ext cx="3707904" cy="1563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22" y="5408754"/>
            <a:ext cx="3574178" cy="14346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516216" y="149969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89802" y="513425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35896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97819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8192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암시적 반환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연산자 함수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return</a:t>
            </a:r>
            <a:r>
              <a:rPr lang="ko-KR" altLang="en-US" dirty="0">
                <a:solidFill>
                  <a:schemeClr val="accent6"/>
                </a:solidFill>
              </a:rPr>
              <a:t>도 생략 </a:t>
            </a:r>
            <a:r>
              <a:rPr lang="ko-KR" altLang="en-US" dirty="0" smtClean="0">
                <a:solidFill>
                  <a:schemeClr val="accent6"/>
                </a:solidFill>
              </a:rPr>
              <a:t>가능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>
                <a:solidFill>
                  <a:schemeClr val="accent6"/>
                </a:solidFill>
              </a:rPr>
              <a:t>비교식의</a:t>
            </a:r>
            <a:r>
              <a:rPr lang="ko-KR" altLang="en-US" dirty="0">
                <a:solidFill>
                  <a:schemeClr val="accent6"/>
                </a:solidFill>
              </a:rPr>
              <a:t> 결과가 </a:t>
            </a:r>
            <a:r>
              <a:rPr lang="ko-KR" altLang="en-US" dirty="0" err="1">
                <a:solidFill>
                  <a:schemeClr val="accent6"/>
                </a:solidFill>
              </a:rPr>
              <a:t>반환값임을</a:t>
            </a:r>
            <a:r>
              <a:rPr lang="ko-KR" altLang="en-US" dirty="0">
                <a:solidFill>
                  <a:schemeClr val="accent6"/>
                </a:solidFill>
              </a:rPr>
              <a:t> 유추함</a:t>
            </a:r>
            <a:endParaRPr lang="en-US" altLang="ko-KR" dirty="0">
              <a:solidFill>
                <a:schemeClr val="accent6"/>
              </a:solidFill>
            </a:endParaRPr>
          </a:p>
          <a:p>
            <a:endParaRPr lang="ko-KR" altLang="en-US" dirty="0">
              <a:solidFill>
                <a:schemeClr val="accent6"/>
              </a:solidFill>
            </a:endParaRPr>
          </a:p>
          <a:p>
            <a:r>
              <a:rPr lang="en-US" altLang="ko-KR" dirty="0"/>
              <a:t>let reserved7: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2"/>
                </a:solidFill>
              </a:rPr>
              <a:t>$0 &gt; $1 </a:t>
            </a:r>
            <a:r>
              <a:rPr lang="en-US" altLang="ko-KR" dirty="0" smtClean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861048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swift library</a:t>
            </a:r>
            <a:r>
              <a:rPr lang="ko-KR" altLang="en-US" dirty="0">
                <a:solidFill>
                  <a:schemeClr val="accent6"/>
                </a:solidFill>
              </a:rPr>
              <a:t>에서 연산자 </a:t>
            </a:r>
            <a:r>
              <a:rPr lang="en-US" altLang="ko-KR" dirty="0">
                <a:solidFill>
                  <a:schemeClr val="accent6"/>
                </a:solidFill>
              </a:rPr>
              <a:t>'&gt;'</a:t>
            </a:r>
            <a:r>
              <a:rPr lang="ko-KR" altLang="en-US" dirty="0">
                <a:solidFill>
                  <a:schemeClr val="accent6"/>
                </a:solidFill>
              </a:rPr>
              <a:t>의 정의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&lt;T: Comparable&gt;(lhs: T, </a:t>
            </a:r>
            <a:r>
              <a:rPr lang="en-US" altLang="ko-KR" dirty="0" err="1">
                <a:solidFill>
                  <a:schemeClr val="accent3"/>
                </a:solidFill>
              </a:rPr>
              <a:t>rhs</a:t>
            </a:r>
            <a:r>
              <a:rPr lang="en-US" altLang="ko-KR" dirty="0">
                <a:solidFill>
                  <a:schemeClr val="accent3"/>
                </a:solidFill>
              </a:rPr>
              <a:t>: T) -&gt; </a:t>
            </a:r>
            <a:r>
              <a:rPr lang="en-US" altLang="ko-KR" dirty="0" smtClean="0">
                <a:solidFill>
                  <a:schemeClr val="accent3"/>
                </a:solidFill>
              </a:rPr>
              <a:t>Bool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함수도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의 </a:t>
            </a:r>
            <a:r>
              <a:rPr lang="ko-KR" altLang="en-US" dirty="0" smtClean="0">
                <a:solidFill>
                  <a:schemeClr val="accent6"/>
                </a:solidFill>
              </a:rPr>
              <a:t>일종이므로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'</a:t>
            </a:r>
            <a:r>
              <a:rPr lang="ko-KR" altLang="en-US" dirty="0">
                <a:solidFill>
                  <a:schemeClr val="accent6"/>
                </a:solidFill>
              </a:rPr>
              <a:t>연산자 </a:t>
            </a:r>
            <a:r>
              <a:rPr lang="ko-KR" altLang="en-US" dirty="0" smtClean="0">
                <a:solidFill>
                  <a:schemeClr val="accent6"/>
                </a:solidFill>
              </a:rPr>
              <a:t>함수 </a:t>
            </a:r>
            <a:r>
              <a:rPr lang="en-US" altLang="ko-KR" dirty="0" smtClean="0">
                <a:solidFill>
                  <a:schemeClr val="accent2"/>
                </a:solidFill>
              </a:rPr>
              <a:t>&gt;</a:t>
            </a:r>
            <a:r>
              <a:rPr lang="en-US" altLang="ko-KR" dirty="0" smtClean="0">
                <a:solidFill>
                  <a:schemeClr val="accent6"/>
                </a:solidFill>
              </a:rPr>
              <a:t>'</a:t>
            </a:r>
            <a:r>
              <a:rPr lang="ko-KR" altLang="en-US" dirty="0">
                <a:solidFill>
                  <a:schemeClr val="accent6"/>
                </a:solidFill>
              </a:rPr>
              <a:t>를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 err="1">
                <a:solidFill>
                  <a:schemeClr val="accent6"/>
                </a:solidFill>
              </a:rPr>
              <a:t>메소드에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3"/>
                </a:solidFill>
              </a:rPr>
              <a:t>전달인자로</a:t>
            </a:r>
            <a:endParaRPr lang="ko-KR" altLang="en-US" dirty="0">
              <a:solidFill>
                <a:schemeClr val="accent3"/>
              </a:solidFill>
            </a:endParaRPr>
          </a:p>
          <a:p>
            <a:r>
              <a:rPr lang="en-US" altLang="ko-KR" dirty="0"/>
              <a:t>let reserved8: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/>
              <a:t>)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0"/>
            <a:ext cx="4755840" cy="1705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523378"/>
            <a:ext cx="3401887" cy="13346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220072" y="249289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4108" y="524967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161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획득</a:t>
            </a:r>
            <a:endParaRPr lang="en-US" altLang="ko-KR" dirty="0" smtClean="0"/>
          </a:p>
          <a:p>
            <a:pPr lvl="1"/>
            <a:r>
              <a:rPr lang="ko-KR" altLang="en-US" dirty="0"/>
              <a:t>획득</a:t>
            </a:r>
            <a:r>
              <a:rPr lang="en-US" altLang="ko-KR" dirty="0"/>
              <a:t>(Capture) </a:t>
            </a:r>
            <a:r>
              <a:rPr lang="ko-KR" altLang="en-US" dirty="0"/>
              <a:t>주변 문맥을 통해 상수</a:t>
            </a:r>
            <a:r>
              <a:rPr lang="en-US" altLang="ko-KR" dirty="0"/>
              <a:t>/</a:t>
            </a:r>
            <a:r>
              <a:rPr lang="ko-KR" altLang="en-US" dirty="0"/>
              <a:t>변수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pPr lvl="1"/>
            <a:r>
              <a:rPr lang="ko-KR" altLang="en-US" dirty="0"/>
              <a:t>획득한 값을 </a:t>
            </a:r>
            <a:r>
              <a:rPr lang="en-US" altLang="ko-KR" dirty="0"/>
              <a:t>closure </a:t>
            </a:r>
            <a:r>
              <a:rPr lang="ko-KR" altLang="en-US" dirty="0"/>
              <a:t>내부에서 참조</a:t>
            </a:r>
            <a:r>
              <a:rPr lang="en-US" altLang="ko-KR" dirty="0"/>
              <a:t>/</a:t>
            </a:r>
            <a:r>
              <a:rPr lang="ko-KR" altLang="en-US" dirty="0"/>
              <a:t>수정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closure </a:t>
            </a:r>
            <a:r>
              <a:rPr lang="ko-KR" altLang="en-US" dirty="0"/>
              <a:t>실행 순간에는 획득한 본래의 상수</a:t>
            </a:r>
            <a:r>
              <a:rPr lang="en-US" altLang="ko-KR" dirty="0"/>
              <a:t>/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 </a:t>
            </a:r>
            <a:r>
              <a:rPr lang="ko-KR" altLang="en-US" dirty="0"/>
              <a:t>메모리에 존재하지 않을 수 </a:t>
            </a:r>
            <a:r>
              <a:rPr lang="ko-KR" altLang="en-US" dirty="0" smtClean="0"/>
              <a:t>있지만 획득한 </a:t>
            </a:r>
            <a:r>
              <a:rPr lang="ko-KR" altLang="en-US" dirty="0"/>
              <a:t>값을 이용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19672" y="2739870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2915816" y="299695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19872" y="357301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110499" y="389796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271346"/>
            <a:ext cx="4067944" cy="2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</a:t>
            </a:r>
            <a:r>
              <a:rPr lang="ko-KR" altLang="en-US" dirty="0"/>
              <a:t>는 참조 타입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는 참조 </a:t>
            </a:r>
            <a:r>
              <a:rPr lang="ko-KR" altLang="en-US" dirty="0" smtClean="0"/>
              <a:t>타입이므로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다른 상수에 </a:t>
            </a:r>
            <a:r>
              <a:rPr lang="en-US" altLang="ko-KR" dirty="0" err="1"/>
              <a:t>incrementByTwo</a:t>
            </a:r>
            <a:r>
              <a:rPr lang="ko-KR" altLang="en-US" dirty="0"/>
              <a:t>라는 </a:t>
            </a:r>
            <a:r>
              <a:rPr lang="en-US" altLang="ko-KR" dirty="0"/>
              <a:t>closure</a:t>
            </a:r>
            <a:r>
              <a:rPr lang="ko-KR" altLang="en-US" dirty="0"/>
              <a:t>를 할당하면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상수들은 모두 같은 </a:t>
            </a:r>
            <a:r>
              <a:rPr lang="en-US" altLang="ko-KR" dirty="0"/>
              <a:t>closure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0464" y="5013176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: 2)</a:t>
            </a:r>
          </a:p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3"/>
                </a:solidFill>
              </a:rPr>
              <a:t>sameWithIncrementByTwo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>
                <a:solidFill>
                  <a:schemeClr val="accent3"/>
                </a:solidFill>
              </a:rPr>
              <a:t>sameWithIncrementByTwo</a:t>
            </a:r>
            <a:r>
              <a:rPr lang="en-US" altLang="ko-KR" dirty="0">
                <a:solidFill>
                  <a:schemeClr val="accent3"/>
                </a:solidFill>
              </a:rPr>
              <a:t>()</a:t>
            </a:r>
            <a:r>
              <a:rPr lang="en-US" altLang="ko-KR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464" y="2204864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1880" y="5229200"/>
            <a:ext cx="20882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02" y="5445224"/>
            <a:ext cx="1616353" cy="13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49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</a:t>
            </a:r>
            <a:r>
              <a:rPr lang="en-US" altLang="ko-KR" dirty="0"/>
              <a:t>(Escape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함수에 </a:t>
            </a:r>
            <a:r>
              <a:rPr lang="ko-KR" altLang="en-US" dirty="0"/>
              <a:t>전달된 </a:t>
            </a:r>
            <a:r>
              <a:rPr lang="en-US" altLang="ko-KR" dirty="0"/>
              <a:t>closure</a:t>
            </a:r>
            <a:r>
              <a:rPr lang="ko-KR" altLang="en-US" dirty="0"/>
              <a:t>가 </a:t>
            </a:r>
            <a:r>
              <a:rPr lang="ko-KR" altLang="en-US" dirty="0" smtClean="0"/>
              <a:t>함수 </a:t>
            </a:r>
            <a:r>
              <a:rPr lang="ko-KR" altLang="en-US" dirty="0"/>
              <a:t>종료된 이후에 호출되는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비동기 작업을 수행하기 위해 함수의 </a:t>
            </a:r>
            <a:r>
              <a:rPr lang="en-US" altLang="ko-KR" dirty="0"/>
              <a:t>handler</a:t>
            </a:r>
            <a:r>
              <a:rPr lang="ko-KR" altLang="en-US" dirty="0"/>
              <a:t>를 받아올 때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Callback?</a:t>
            </a:r>
          </a:p>
          <a:p>
            <a:pPr lvl="1"/>
            <a:r>
              <a:rPr lang="ko-KR" altLang="en-US" dirty="0"/>
              <a:t>매개변수 뒤에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</a:t>
            </a:r>
            <a:r>
              <a:rPr lang="en-US" altLang="ko-KR" dirty="0"/>
              <a:t> </a:t>
            </a:r>
            <a:r>
              <a:rPr lang="ko-KR" altLang="en-US" dirty="0"/>
              <a:t>키워드 사용하여 표현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5616" y="2754794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completionHandlers</a:t>
            </a:r>
            <a:r>
              <a:rPr lang="en-US" altLang="ko-KR" dirty="0"/>
              <a:t>: [() -&gt; Void] = []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someFunctionWithEscapingClosure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 </a:t>
            </a:r>
            <a:r>
              <a:rPr lang="en-US" altLang="ko-KR" dirty="0">
                <a:solidFill>
                  <a:schemeClr val="accent3"/>
                </a:solidFill>
              </a:rPr>
              <a:t>() -&gt; Void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completionHandlers.append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7452320" y="3302221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975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/>
              <a:t>closure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95250"/>
            <a:ext cx="6010275" cy="67627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508104" y="227687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08104" y="53012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856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 </a:t>
            </a:r>
            <a:r>
              <a:rPr lang="en-US" altLang="ko-KR" dirty="0"/>
              <a:t>closure</a:t>
            </a:r>
            <a:r>
              <a:rPr lang="ko-KR" altLang="en-US" dirty="0"/>
              <a:t>에서는 호출하는 </a:t>
            </a:r>
            <a:r>
              <a:rPr lang="en-US" altLang="ko-KR" dirty="0"/>
              <a:t>instance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property</a:t>
            </a:r>
            <a:r>
              <a:rPr lang="en-US" altLang="ko-KR" dirty="0"/>
              <a:t>, method, subscript</a:t>
            </a:r>
            <a:r>
              <a:rPr lang="ko-KR" altLang="en-US" dirty="0"/>
              <a:t>에 접근하려면 </a:t>
            </a:r>
            <a:r>
              <a:rPr lang="en-US" altLang="ko-KR" dirty="0">
                <a:solidFill>
                  <a:schemeClr val="accent2"/>
                </a:solidFill>
              </a:rPr>
              <a:t>self </a:t>
            </a:r>
            <a:r>
              <a:rPr lang="ko-KR" altLang="en-US" dirty="0">
                <a:solidFill>
                  <a:schemeClr val="accent2"/>
                </a:solidFill>
              </a:rPr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Lamda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capture</a:t>
            </a:r>
            <a:r>
              <a:rPr lang="ko-KR" altLang="en-US" dirty="0" smtClean="0"/>
              <a:t>하는 것과 비슷함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30" y="2420887"/>
            <a:ext cx="5850269" cy="4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37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전달인자로</a:t>
            </a:r>
            <a:r>
              <a:rPr lang="ko-KR" altLang="en-US" dirty="0"/>
              <a:t> 전달되는 표현을 자동으로 변환해주는 </a:t>
            </a:r>
            <a:r>
              <a:rPr lang="en-US" altLang="ko-KR" dirty="0"/>
              <a:t>closure</a:t>
            </a:r>
            <a:endParaRPr lang="en-US" altLang="ko-KR" dirty="0" smtClean="0"/>
          </a:p>
          <a:p>
            <a:pPr lvl="1"/>
            <a:r>
              <a:rPr lang="ko-KR" altLang="en-US" dirty="0" err="1"/>
              <a:t>전달인자가</a:t>
            </a:r>
            <a:r>
              <a:rPr lang="ko-KR" altLang="en-US" dirty="0"/>
              <a:t> 없음</a:t>
            </a:r>
            <a:r>
              <a:rPr lang="en-US" altLang="ko-KR" dirty="0"/>
              <a:t>: () -&gt; </a:t>
            </a:r>
            <a:r>
              <a:rPr lang="en-US" altLang="ko-KR" dirty="0" err="1"/>
              <a:t>ReturnType</a:t>
            </a:r>
            <a:r>
              <a:rPr lang="en-US" altLang="ko-KR" dirty="0"/>
              <a:t> </a:t>
            </a:r>
            <a:r>
              <a:rPr lang="ko-KR" altLang="en-US" dirty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내부의 결과값 반환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가 호출되기 전까지 내부 </a:t>
            </a:r>
            <a:r>
              <a:rPr lang="en-US" altLang="ko-KR" dirty="0"/>
              <a:t>code </a:t>
            </a:r>
            <a:r>
              <a:rPr lang="ko-KR" altLang="en-US" dirty="0"/>
              <a:t>동작하지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연산의 지연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" y="2852936"/>
            <a:ext cx="9103252" cy="400506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555776" y="6093296"/>
            <a:ext cx="2232248" cy="5595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7" y="0"/>
            <a:ext cx="1959347" cy="11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174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6752"/>
            <a:ext cx="9144000" cy="2775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77072"/>
            <a:ext cx="9143999" cy="276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5877272"/>
            <a:ext cx="7416824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chemeClr val="accent2"/>
                </a:solidFill>
              </a:rPr>
              <a:t>@</a:t>
            </a:r>
            <a:r>
              <a:rPr lang="en-US" altLang="ko-KR" sz="1600" dirty="0" err="1">
                <a:solidFill>
                  <a:schemeClr val="accent2"/>
                </a:solidFill>
              </a:rPr>
              <a:t>autoclosure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사용하여 </a:t>
            </a:r>
            <a:r>
              <a:rPr lang="ko-KR" altLang="en-US" sz="1600" dirty="0">
                <a:solidFill>
                  <a:schemeClr val="accent3"/>
                </a:solidFill>
              </a:rPr>
              <a:t>자동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/>
              <a:t>라는 것을 명시해주었기 때문에</a:t>
            </a:r>
          </a:p>
          <a:p>
            <a:pPr lvl="1"/>
            <a:r>
              <a:rPr lang="en-US" altLang="ko-KR" sz="1600" dirty="0" err="1"/>
              <a:t>customersInline.removeFirst</a:t>
            </a:r>
            <a:r>
              <a:rPr lang="en-US" altLang="ko-KR" sz="1600" dirty="0"/>
              <a:t>()</a:t>
            </a:r>
            <a:r>
              <a:rPr lang="ko-KR" altLang="en-US" sz="1600" dirty="0"/>
              <a:t>의 결과값을 반환하는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>
                <a:solidFill>
                  <a:schemeClr val="accent3"/>
                </a:solidFill>
              </a:rPr>
              <a:t>로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인식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1680" y="3284984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03648" y="6262340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0"/>
            <a:ext cx="2174925" cy="10330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917" y="12638"/>
            <a:ext cx="2469083" cy="10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68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en-US" altLang="ko-KR" dirty="0" smtClean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noescape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속성을 포함하므로</a:t>
            </a:r>
          </a:p>
          <a:p>
            <a:pPr lvl="1"/>
            <a:r>
              <a:rPr lang="ko-KR" altLang="en-US" dirty="0" smtClean="0">
                <a:solidFill>
                  <a:schemeClr val="accent3"/>
                </a:solidFill>
              </a:rPr>
              <a:t>자동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탈출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로 사용하고 싶으면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en-US" altLang="ko-KR" dirty="0">
                <a:solidFill>
                  <a:schemeClr val="accent2"/>
                </a:solidFill>
              </a:rPr>
              <a:t> @escaping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0" y="2348880"/>
            <a:ext cx="8916200" cy="211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774118"/>
            <a:ext cx="4138248" cy="20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열거형의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init(_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프로퍼티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프로퍼티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프로퍼티에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프로퍼티의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프로퍼티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인스턴스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346" y="2937138"/>
            <a:ext cx="5908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12</a:t>
            </a:r>
            <a:r>
              <a:rPr lang="ko-KR" altLang="en-US" sz="4000" dirty="0" smtClean="0">
                <a:latin typeface="+mn-ea"/>
              </a:rPr>
              <a:t>장 프로퍼티와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메서드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7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 또는 열거형의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타입프로퍼티 로 구분되어짐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프로퍼티는 인스턴스의 변소나 상수를 의미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특정 연산을 수행한 결과 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값 저장이 아님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쓰임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프로퍼티와 연산프로퍼티는 특정 타입의 인스턴스에 사용 되는 것을 뜻하나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특정 타입에서도 사용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이를 타입 프로퍼티라 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2849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기존 언어에서 사용하던 인스턴스 변수는 저장 프로퍼티이고</a:t>
            </a: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클래스 변수는 타입 프로퍼티로 구분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23" y="4182179"/>
            <a:ext cx="8609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프로퍼티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감시자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프로퍼티의 값이 변하는 것을 감시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프로퍼티의 값이 변할 때 값의 변화에 따른 특정 액션 수행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207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구조체의 인스턴스와 연관된 값을 저장하는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사용하여 변수 저장 프로퍼티가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키워드를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사용하면 상수 저장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초기화 작업 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초기값 지정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038" y="2420888"/>
            <a:ext cx="7153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struct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var x: Int</a:t>
            </a:r>
          </a:p>
          <a:p>
            <a:r>
              <a:rPr lang="en-US" altLang="ko-KR" sz="1200" dirty="0">
                <a:latin typeface="+mn-ea"/>
              </a:rPr>
              <a:t>	var y: Int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구조체는 기본적으로 정장 프로퍼티를 매개변수로 가지는 </a:t>
            </a:r>
            <a:r>
              <a:rPr lang="ko-KR" altLang="en-US" sz="1200" dirty="0" err="1">
                <a:latin typeface="+mn-ea"/>
              </a:rPr>
              <a:t>이니셜라이즈가</a:t>
            </a:r>
            <a:r>
              <a:rPr lang="ko-KR" altLang="en-US" sz="1200" dirty="0">
                <a:latin typeface="+mn-ea"/>
              </a:rPr>
              <a:t> 있음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(x: 10, y: 5)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사람의 위치정보</a:t>
            </a:r>
          </a:p>
          <a:p>
            <a:r>
              <a:rPr lang="en-US" altLang="ko-KR" sz="1200" dirty="0">
                <a:latin typeface="+mn-ea"/>
              </a:rPr>
              <a:t>class Position {</a:t>
            </a:r>
          </a:p>
          <a:p>
            <a:r>
              <a:rPr lang="en-US" altLang="ko-KR" sz="1200" dirty="0">
                <a:latin typeface="+mn-ea"/>
              </a:rPr>
              <a:t>	var point: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// </a:t>
            </a:r>
            <a:r>
              <a:rPr lang="ko-KR" altLang="en-US" sz="1200" dirty="0">
                <a:latin typeface="+mn-ea"/>
              </a:rPr>
              <a:t>변수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let name: String // </a:t>
            </a:r>
            <a:r>
              <a:rPr lang="ko-KR" altLang="en-US" sz="1200" dirty="0">
                <a:latin typeface="+mn-ea"/>
              </a:rPr>
              <a:t>상수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 err="1">
                <a:latin typeface="+mn-ea"/>
              </a:rPr>
              <a:t>프로퍼피</a:t>
            </a:r>
            <a:r>
              <a:rPr lang="ko-KR" altLang="en-US" sz="1200" dirty="0">
                <a:latin typeface="+mn-ea"/>
              </a:rPr>
              <a:t> 기본 값을 지정해주지 않는다면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따로 정의해주어야 함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(name: String,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) {</a:t>
            </a:r>
          </a:p>
          <a:p>
            <a:r>
              <a:rPr lang="en-US" altLang="ko-KR" sz="1200" dirty="0">
                <a:latin typeface="+mn-ea"/>
              </a:rPr>
              <a:t>		self.name = name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self.point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currentPoint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사용자정의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호출해야만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그렇지 않으면 프로퍼티 초기 값을 할당할 수 없어 인스턴스 생성이 불가능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aPosition</a:t>
            </a:r>
            <a:r>
              <a:rPr lang="en-US" altLang="ko-KR" sz="1200" dirty="0">
                <a:latin typeface="+mn-ea"/>
              </a:rPr>
              <a:t>: Position = Position(name: "a",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113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08012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값 설정 및 상수로 선언이 어려움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그러나 저장 프로퍼티의 값이 옵셔널이면 초기값 설정을 할 필요 없음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123559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var x: Int = 0;</a:t>
            </a:r>
          </a:p>
          <a:p>
            <a:r>
              <a:rPr lang="en-US" altLang="ko-KR" sz="1400" dirty="0">
                <a:latin typeface="+mn-ea"/>
              </a:rPr>
              <a:t>	var y: Int = 0;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Position {</a:t>
            </a:r>
          </a:p>
          <a:p>
            <a:r>
              <a:rPr lang="en-US" altLang="ko-KR" sz="1400" dirty="0">
                <a:latin typeface="+mn-ea"/>
              </a:rPr>
              <a:t>	lazy var point: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	let name: String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init</a:t>
            </a:r>
            <a:r>
              <a:rPr lang="en-US" altLang="ko-KR" sz="1400" dirty="0">
                <a:latin typeface="+mn-ea"/>
              </a:rPr>
              <a:t>(name: String) {</a:t>
            </a:r>
          </a:p>
          <a:p>
            <a:r>
              <a:rPr lang="en-US" altLang="ko-KR" sz="1400" dirty="0">
                <a:latin typeface="+mn-ea"/>
              </a:rPr>
              <a:t>		self.name = name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이름은 필수이지만 위치는 모를 수 있음</a:t>
            </a: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aPosition</a:t>
            </a:r>
            <a:r>
              <a:rPr lang="en-US" altLang="ko-KR" sz="1400" dirty="0">
                <a:latin typeface="+mn-ea"/>
              </a:rPr>
              <a:t>: Position = Position(name: "</a:t>
            </a:r>
            <a:r>
              <a:rPr lang="en-US" altLang="ko-KR" sz="1400" dirty="0" err="1">
                <a:latin typeface="+mn-ea"/>
              </a:rPr>
              <a:t>jason</a:t>
            </a:r>
            <a:r>
              <a:rPr lang="en-US" altLang="ko-KR" sz="1400" dirty="0">
                <a:latin typeface="+mn-ea"/>
              </a:rPr>
              <a:t>")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aPosition.point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0892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95232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지연저장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지연저장프로퍼티는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라는 키워드를 사용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호출이 있으면 값을 초기화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전에 값이 필요로 하는 상수에게는 사용이 안됨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사용한 변수에게만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프로퍼티가 다른 클래스를 가지고 있다면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인스턴스 생성시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많은 작업이 요구 </a:t>
            </a:r>
            <a:r>
              <a:rPr lang="ko-KR" altLang="en-US" dirty="0">
                <a:latin typeface="+mn-ea"/>
              </a:rPr>
              <a:t>되</a:t>
            </a:r>
            <a:r>
              <a:rPr lang="ko-KR" altLang="en-US" dirty="0" smtClean="0">
                <a:latin typeface="+mn-ea"/>
              </a:rPr>
              <a:t>거나 값을 필요로 하게 되어 이를 회피하기 위하여 지연저장이라는 처리를 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6617" y="3325048"/>
            <a:ext cx="6055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struct CoordinatePoint {</a:t>
            </a:r>
          </a:p>
          <a:p>
            <a:r>
              <a:rPr lang="ko-KR" altLang="en-US" sz="1200" dirty="0">
                <a:latin typeface="+mn-ea"/>
              </a:rPr>
              <a:t>	var x: Int = 0;</a:t>
            </a:r>
          </a:p>
          <a:p>
            <a:r>
              <a:rPr lang="ko-KR" altLang="en-US" sz="1200" dirty="0">
                <a:latin typeface="+mn-ea"/>
              </a:rPr>
              <a:t>	var y: Int = 0;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class Position {</a:t>
            </a:r>
          </a:p>
          <a:p>
            <a:r>
              <a:rPr lang="ko-KR" altLang="en-US" sz="1200" dirty="0">
                <a:latin typeface="+mn-ea"/>
              </a:rPr>
              <a:t>	lazy var point: CoordinatePoint = CoordinatePoint()</a:t>
            </a:r>
          </a:p>
          <a:p>
            <a:r>
              <a:rPr lang="ko-KR" altLang="en-US" sz="1200" dirty="0">
                <a:latin typeface="+mn-ea"/>
              </a:rPr>
              <a:t>	let name: String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init(name: String) {</a:t>
            </a:r>
          </a:p>
          <a:p>
            <a:r>
              <a:rPr lang="ko-KR" altLang="en-US" sz="1200" dirty="0">
                <a:latin typeface="+mn-ea"/>
              </a:rPr>
              <a:t>		self.name = name</a:t>
            </a:r>
          </a:p>
          <a:p>
            <a:r>
              <a:rPr lang="ko-KR" altLang="en-US" sz="1200" dirty="0">
                <a:latin typeface="+mn-ea"/>
              </a:rPr>
              <a:t>	}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// 이름은 필수이지만 위치는 모를 수 있음</a:t>
            </a:r>
          </a:p>
          <a:p>
            <a:r>
              <a:rPr lang="ko-KR" altLang="en-US" sz="1200" dirty="0">
                <a:latin typeface="+mn-ea"/>
              </a:rPr>
              <a:t>let aPosition: Position = Position(name: "jason")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print(aPosition.point)</a:t>
            </a:r>
          </a:p>
        </p:txBody>
      </p:sp>
    </p:spTree>
    <p:extLst>
      <p:ext uri="{BB962C8B-B14F-4D97-AF65-F5344CB8AC3E}">
        <p14:creationId xmlns:p14="http://schemas.microsoft.com/office/powerpoint/2010/main" val="1293077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31236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외부의 값을 연산하여 적절한 값을 돌려주는 접근자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캡슐화 된 프로퍼티의 값을 간접적으로 설정하는 설정자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열거형에서 연산프로퍼티 적용가능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코드의 직관성에 좋음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getter</a:t>
            </a:r>
            <a:r>
              <a:rPr lang="ko-KR" altLang="en-US" dirty="0" smtClean="0">
                <a:latin typeface="+mn-ea"/>
              </a:rPr>
              <a:t>는 편하게 작성 가능하나 </a:t>
            </a:r>
            <a:r>
              <a:rPr lang="en-US" altLang="ko-KR" dirty="0" smtClean="0">
                <a:latin typeface="+mn-ea"/>
              </a:rPr>
              <a:t>setter</a:t>
            </a:r>
            <a:r>
              <a:rPr lang="ko-KR" altLang="en-US" dirty="0" smtClean="0">
                <a:latin typeface="+mn-ea"/>
              </a:rPr>
              <a:t>는 구현 불가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>?)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212976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struct CoordinatePoint {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x: Int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y: Int</a:t>
            </a:r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구하는 메서드 - 접근자</a:t>
            </a:r>
          </a:p>
          <a:p>
            <a:r>
              <a:rPr lang="ko-KR" altLang="en-US" sz="1400" dirty="0" smtClean="0"/>
              <a:t>   func </a:t>
            </a:r>
            <a:r>
              <a:rPr lang="ko-KR" altLang="en-US" sz="1400" dirty="0"/>
              <a:t>oppositePoint() -&gt; CoordinatePoint {</a:t>
            </a:r>
          </a:p>
          <a:p>
            <a:r>
              <a:rPr lang="ko-KR" altLang="en-US" sz="1400" dirty="0" smtClean="0"/>
              <a:t>      return </a:t>
            </a:r>
            <a:r>
              <a:rPr lang="ko-KR" altLang="en-US" sz="1400" dirty="0"/>
              <a:t>CoordinatePoint(x: -x, y: -y)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설정하는 메서드 - 설정자</a:t>
            </a:r>
          </a:p>
          <a:p>
            <a:r>
              <a:rPr lang="ko-KR" altLang="en-US" sz="1400" dirty="0" smtClean="0"/>
              <a:t>   mutating </a:t>
            </a:r>
            <a:r>
              <a:rPr lang="ko-KR" altLang="en-US" sz="1400" dirty="0"/>
              <a:t>func setOppositePoint(_ opposite: CoordinatePoint) {</a:t>
            </a:r>
          </a:p>
          <a:p>
            <a:r>
              <a:rPr lang="ko-KR" altLang="en-US" sz="1400" dirty="0" smtClean="0"/>
              <a:t>      x </a:t>
            </a:r>
            <a:r>
              <a:rPr lang="ko-KR" altLang="en-US" sz="1400" dirty="0"/>
              <a:t>= -opposite.x</a:t>
            </a:r>
          </a:p>
          <a:p>
            <a:r>
              <a:rPr lang="ko-KR" altLang="en-US" sz="1400" dirty="0" smtClean="0"/>
              <a:t>      y </a:t>
            </a:r>
            <a:r>
              <a:rPr lang="ko-KR" altLang="en-US" sz="1400" dirty="0"/>
              <a:t>= -opposite.y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3212976"/>
            <a:ext cx="46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var aPosition: CoordinatePoint = CoordinatePoint(x: 10, y: 20)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r>
              <a:rPr lang="ko-KR" altLang="en-US" sz="1400" dirty="0"/>
              <a:t>print(aPosition.oppositePoint())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aPosition.setOppositePoint(CoordinatePoint(x:15, y:10))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238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04864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set (opposite) {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x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opposite.x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y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opposite.y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204864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앞의 코드는 </a:t>
            </a:r>
            <a:r>
              <a:rPr lang="ko-KR" altLang="en-US" dirty="0" smtClean="0"/>
              <a:t>접근자와 </a:t>
            </a:r>
            <a:r>
              <a:rPr lang="ko-KR" altLang="en-US" dirty="0"/>
              <a:t>설정자 </a:t>
            </a:r>
            <a:r>
              <a:rPr lang="en-US" altLang="ko-KR" dirty="0"/>
              <a:t>naming </a:t>
            </a:r>
            <a:r>
              <a:rPr lang="ko-KR" altLang="en-US" dirty="0"/>
              <a:t>유지가 쉽지 않음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그래서 연산프로퍼티를 이용하여 두 메서드를 간결하고 확실하게 표현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437112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연산 프로퍼티를 사용하면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명확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13906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set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x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newValue.x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y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newValue.y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913906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설정자의 매개 변수로 원하는 이름을 소괄호 안에 명시하여 </a:t>
            </a:r>
            <a:r>
              <a:rPr lang="en-US" altLang="ko-KR" dirty="0" smtClean="0">
                <a:latin typeface="+mn-ea"/>
              </a:rPr>
              <a:t>set </a:t>
            </a:r>
            <a:r>
              <a:rPr lang="ko-KR" altLang="en-US" dirty="0" smtClean="0">
                <a:latin typeface="+mn-ea"/>
              </a:rPr>
              <a:t>메서드 내부에서 전달 받은 전달인자를 사용할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관용적인 표현으로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전달인자를 표시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set</a:t>
            </a:r>
            <a:r>
              <a:rPr lang="ko-KR" altLang="en-US" dirty="0" smtClean="0">
                <a:latin typeface="+mn-ea"/>
              </a:rPr>
              <a:t>이 없으면 읽기 전용 프로퍼티 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146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newValue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는 일종의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예약어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0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3285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프로퍼티의 값이 변경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할당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될 때마다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이벤트와 같은 알림이 발생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변경되는 값이 같더라도 호출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프로퍼티에 적용 불가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오직 저장 프로퍼티에서만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재정의</a:t>
            </a:r>
            <a:r>
              <a:rPr lang="en-US" altLang="ko-KR" dirty="0" smtClean="0">
                <a:latin typeface="+mn-ea"/>
              </a:rPr>
              <a:t>(override)</a:t>
            </a:r>
            <a:r>
              <a:rPr lang="ko-KR" altLang="en-US" dirty="0" smtClean="0">
                <a:latin typeface="+mn-ea"/>
              </a:rPr>
              <a:t>를 통해 상속 받은 저장프로퍼티나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 프로퍼티에도 적용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상속되지 않은 연산프로퍼티에는 프로퍼티 감시자를 사용할 필요가 없으며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할 수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값이 변경 되기 전후에 </a:t>
            </a:r>
            <a:r>
              <a:rPr lang="en-US" altLang="ko-KR" dirty="0" err="1" smtClean="0">
                <a:latin typeface="+mn-ea"/>
              </a:rPr>
              <a:t>willSet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메서드가 동작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에는 각각 하나의 매개변수가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의 매개변수에는 변경 될 값</a:t>
            </a:r>
            <a:r>
              <a:rPr lang="en-US" altLang="ko-KR" dirty="0" smtClean="0">
                <a:latin typeface="+mn-ea"/>
              </a:rPr>
              <a:t>, didSet</a:t>
            </a:r>
            <a:r>
              <a:rPr lang="ko-KR" altLang="en-US" dirty="0" smtClean="0">
                <a:latin typeface="+mn-ea"/>
              </a:rPr>
              <a:t>에는 변경전의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매개변수 이름을 지정하지 않으면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err="1" smtClean="0">
                <a:latin typeface="+mn-ea"/>
              </a:rPr>
              <a:t>oldValue</a:t>
            </a:r>
            <a:r>
              <a:rPr lang="ko-KR" altLang="en-US" dirty="0" smtClean="0">
                <a:latin typeface="+mn-ea"/>
              </a:rPr>
              <a:t>로 자동지정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946606"/>
            <a:ext cx="418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 프로퍼티에는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getter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 있으므로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3547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Account {</a:t>
            </a:r>
          </a:p>
          <a:p>
            <a:r>
              <a:rPr lang="en-US" altLang="ko-KR" sz="1400" dirty="0"/>
              <a:t>   var credit: Int = 0 {</a:t>
            </a:r>
          </a:p>
          <a:p>
            <a:r>
              <a:rPr lang="en-US" altLang="ko-KR" sz="1400" dirty="0"/>
              <a:t>      willSet {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/>
              <a:t>print("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\(newValue)</a:t>
            </a:r>
            <a:r>
              <a:rPr lang="ko-KR" altLang="en-US" sz="1400" dirty="0"/>
              <a:t>원으로 변경 될 예정입니다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	   </a:t>
            </a:r>
          </a:p>
          <a:p>
            <a:r>
              <a:rPr lang="en-US" altLang="ko-KR" sz="1400" dirty="0"/>
              <a:t>      didSet {</a:t>
            </a:r>
          </a:p>
          <a:p>
            <a:r>
              <a:rPr lang="en-US" altLang="ko-KR" sz="1400" dirty="0" smtClean="0"/>
              <a:t>           print</a:t>
            </a:r>
            <a:r>
              <a:rPr lang="en-US" altLang="ko-KR" sz="1400" dirty="0"/>
              <a:t>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</a:t>
            </a:r>
            <a:r>
              <a:rPr lang="en-US" altLang="ko-KR" sz="1400" dirty="0" err="1"/>
              <a:t>oldValue</a:t>
            </a:r>
            <a:r>
              <a:rPr lang="en-US" altLang="ko-KR" sz="1400" dirty="0"/>
              <a:t>)</a:t>
            </a:r>
            <a:r>
              <a:rPr lang="ko-KR" altLang="en-US" sz="1400" dirty="0"/>
              <a:t>원으로 변경되었습니다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myAccount</a:t>
            </a:r>
            <a:r>
              <a:rPr lang="en-US" altLang="ko-KR" sz="1400" dirty="0"/>
              <a:t>: Account = Account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err="1"/>
              <a:t>myAccount.credit</a:t>
            </a:r>
            <a:r>
              <a:rPr lang="en-US" altLang="ko-KR" sz="1400" dirty="0"/>
              <a:t> = 1000</a:t>
            </a:r>
            <a:endParaRPr lang="en-US" altLang="ko-KR" sz="14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9361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</a:t>
            </a:r>
            <a:r>
              <a:rPr lang="ko-KR" altLang="en-US" dirty="0" smtClean="0"/>
              <a:t>감시자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42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208" y="2212553"/>
            <a:ext cx="487584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   var credit: Int = 0 {</a:t>
            </a:r>
          </a:p>
          <a:p>
            <a:r>
              <a:rPr lang="en-US" altLang="ko-KR" sz="1050" dirty="0">
                <a:latin typeface="+mn-ea"/>
              </a:rPr>
              <a:t>      willSet </a:t>
            </a:r>
            <a:r>
              <a:rPr lang="en-US" altLang="ko-KR" sz="1050" dirty="0" smtClean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	   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 smtClean="0">
                <a:latin typeface="+mn-ea"/>
              </a:rPr>
              <a:t> 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return </a:t>
            </a:r>
            <a:r>
              <a:rPr lang="en-US" altLang="ko-KR" sz="1050" dirty="0">
                <a:latin typeface="+mn-ea"/>
              </a:rPr>
              <a:t>Double(credit) / </a:t>
            </a:r>
            <a:r>
              <a:rPr lang="en-US" altLang="ko-KR" sz="1050" dirty="0" smtClean="0">
                <a:latin typeface="+mn-ea"/>
              </a:rPr>
              <a:t>1000.0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 smtClean="0">
                <a:latin typeface="+mn-ea"/>
              </a:rPr>
              <a:t>   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credit </a:t>
            </a:r>
            <a:r>
              <a:rPr lang="en-US" altLang="ko-KR" sz="1050" dirty="0">
                <a:latin typeface="+mn-ea"/>
              </a:rPr>
              <a:t>= Int(newValue * 1000)</a:t>
            </a:r>
          </a:p>
          <a:p>
            <a:r>
              <a:rPr lang="en-US" altLang="ko-KR" sz="1050" dirty="0" smtClean="0">
                <a:latin typeface="+mn-ea"/>
              </a:rPr>
              <a:t>   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 받았을 경우 기존의 연산프로퍼티를 재정의 하여 프로퍼티 감시자를 구현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82284"/>
            <a:ext cx="4839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연산프로퍼티를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재정의 하여도 기존의 연산프로퍼티 기능은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동작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284561"/>
            <a:ext cx="38884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: Account {</a:t>
            </a:r>
          </a:p>
          <a:p>
            <a:r>
              <a:rPr lang="en-US" altLang="ko-KR" sz="1050" dirty="0">
                <a:latin typeface="+mn-ea"/>
              </a:rPr>
              <a:t>   override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      willSet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달러로 변경되었습니다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myAccount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myAccount.credit</a:t>
            </a:r>
            <a:r>
              <a:rPr lang="en-US" altLang="ko-KR" sz="1050" dirty="0">
                <a:latin typeface="+mn-ea"/>
              </a:rPr>
              <a:t> = 1000</a:t>
            </a:r>
          </a:p>
          <a:p>
            <a:r>
              <a:rPr lang="en-US" altLang="ko-KR" sz="1050" dirty="0" err="1">
                <a:latin typeface="+mn-ea"/>
              </a:rPr>
              <a:t>myAccount.dollarValue</a:t>
            </a:r>
            <a:r>
              <a:rPr lang="en-US" altLang="ko-KR" sz="1050" dirty="0">
                <a:latin typeface="+mn-ea"/>
              </a:rPr>
              <a:t> = 2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746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연산프로퍼티와 프로퍼티 감시자는 전역변수와 지역변수 모두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전역변수와 지역변수라 불러 왔는데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저장변수라고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저장변수는 저장프로퍼티처럼 값을 저장하는 역할을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전역변수나 지역변수처럼 연산변수를 구할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프로퍼티 감시자를 구현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 전역변수 또는 전역상수는 지연 저장 프로퍼티처럼 처음 접근할 때 최초로 연산이 이루어져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를 사용하여 연산을 늦출 필요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반대로 지역변수나 지역상수는 지연 연산이 안됨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789040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>
                <a:latin typeface="+mn-ea"/>
              </a:rPr>
              <a:t>	willSet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didSet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get {</a:t>
            </a:r>
          </a:p>
          <a:p>
            <a:r>
              <a:rPr lang="en-US" altLang="ko-KR" sz="1050" dirty="0">
                <a:latin typeface="+mn-ea"/>
              </a:rPr>
              <a:t>		return 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set {</a:t>
            </a:r>
          </a:p>
          <a:p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= Int(newValue * 1000.0)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825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 smtClean="0">
                <a:latin typeface="+mn-ea"/>
              </a:rPr>
              <a:t>   willSet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didSet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return </a:t>
            </a:r>
            <a:r>
              <a:rPr lang="en-US" altLang="ko-KR" sz="1050" dirty="0">
                <a:latin typeface="+mn-ea"/>
              </a:rPr>
              <a:t>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 err="1" smtClean="0">
                <a:latin typeface="+mn-ea"/>
              </a:rPr>
              <a:t>wonInPocket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= Int(newValue * 1000.0)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212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9046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지금까지의 프로퍼티 개념은 모두 타입을 정의하고 타입의 인스턴스가 생성될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사용이 가능한 프로퍼티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프로퍼티는 인스턴스를 새로 생성 할 때 마다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초기값에 해당하는 값이 프로퍼티의 값이 되고 각각의 인스턴스 마다 값이 다름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각각의 인스턴스가 아닌 타입 자체에 속하게 되는 프로퍼티를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타입 자체에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영향을 주는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생성여부와 관련 없이 타입 프로퍼티 값은 하나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그 타입의 모든 인스턴스가 공통으로 값 정의 할 때 사용 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constant </a:t>
            </a:r>
            <a:r>
              <a:rPr lang="ko-KR" altLang="en-US" dirty="0" smtClean="0">
                <a:latin typeface="+mn-ea"/>
              </a:rPr>
              <a:t>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모든 인스턴스에서 공용으로 접근하여 값을 읽고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쓰고 할 때 사용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변수와 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두 가지가 있음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저장타입 프로퍼티는 변수 또는 상수로 선언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연산타입 프로퍼티는 변수로만 선언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반드시 초기값 설정을 하며 지연연산이 가능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프로퍼티와는 다르게 </a:t>
            </a:r>
            <a:r>
              <a:rPr lang="ko-KR" altLang="en-US" dirty="0" err="1" smtClean="0">
                <a:latin typeface="+mn-ea"/>
              </a:rPr>
              <a:t>다중스레드</a:t>
            </a:r>
            <a:r>
              <a:rPr lang="ko-KR" altLang="en-US" dirty="0" smtClean="0">
                <a:latin typeface="+mn-ea"/>
              </a:rPr>
              <a:t> 에서도 한 번만 초기값 설정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 연산이 가능하지만</a:t>
            </a:r>
            <a:r>
              <a:rPr lang="en-US" altLang="ko-KR" dirty="0" smtClean="0">
                <a:latin typeface="+mn-ea"/>
              </a:rPr>
              <a:t>, lazy</a:t>
            </a:r>
            <a:r>
              <a:rPr lang="ko-KR" altLang="en-US" dirty="0" smtClean="0">
                <a:latin typeface="+mn-ea"/>
              </a:rPr>
              <a:t>를 키워드로 표기하지 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8516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{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: Int = 0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저장인스턴스프로퍼티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: Int = 0 {</a:t>
            </a:r>
          </a:p>
          <a:p>
            <a:r>
              <a:rPr lang="en-US" altLang="ko-KR" sz="1050" dirty="0">
                <a:latin typeface="+mn-ea"/>
              </a:rPr>
              <a:t>		didSet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 + 100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연산타입프로퍼티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typeComputedProperty</a:t>
            </a:r>
            <a:r>
              <a:rPr lang="en-US" altLang="ko-KR" sz="1050" dirty="0">
                <a:latin typeface="+mn-ea"/>
              </a:rPr>
              <a:t>: Int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</a:t>
            </a:r>
            <a:r>
              <a:rPr lang="en-US" altLang="ko-KR" sz="1050" dirty="0" err="1">
                <a:latin typeface="+mn-ea"/>
              </a:rPr>
              <a:t>typeProperty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 = newValue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123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classInstance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classInstance.instanceProperty</a:t>
            </a:r>
            <a:r>
              <a:rPr lang="en-US" altLang="ko-KR" sz="1050" dirty="0">
                <a:latin typeface="+mn-ea"/>
              </a:rPr>
              <a:t> = 100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)//200</a:t>
            </a: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Aclass.typeComputedProperty</a:t>
            </a:r>
            <a:r>
              <a:rPr lang="en-US" altLang="ko-KR" sz="1050" dirty="0">
                <a:latin typeface="+mn-ea"/>
              </a:rPr>
              <a:t>)//200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501317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옆에 예제 처럼 인스턴스를 생성 하지 않고도 사용이 가능하며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타입에 해당하는 값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그래서 인스턴스의 접근이 필요 없이 타입 이름 만으로도 프로퍼티를 사용 할 수 있음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784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	static let </a:t>
            </a:r>
            <a:r>
              <a:rPr lang="en-US" altLang="ko-KR" sz="1050" dirty="0" err="1">
                <a:latin typeface="+mn-ea"/>
              </a:rPr>
              <a:t>dollarExchangeRate</a:t>
            </a:r>
            <a:r>
              <a:rPr lang="en-US" altLang="ko-KR" sz="1050" dirty="0">
                <a:latin typeface="+mn-ea"/>
              </a:rPr>
              <a:t>: Double = 1000.0</a:t>
            </a:r>
          </a:p>
          <a:p>
            <a:r>
              <a:rPr lang="en-US" altLang="ko-KR" sz="1050" dirty="0">
                <a:latin typeface="+mn-ea"/>
              </a:rPr>
              <a:t>	var credit: Int = 0</a:t>
            </a:r>
          </a:p>
          <a:p>
            <a:r>
              <a:rPr lang="en-US" altLang="ko-KR" sz="1050" dirty="0">
                <a:latin typeface="+mn-ea"/>
              </a:rPr>
              <a:t>	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Double(credit)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credit = Int(newValue * </a:t>
            </a:r>
            <a:r>
              <a:rPr lang="en-US" altLang="ko-KR" sz="1050" dirty="0" err="1">
                <a:latin typeface="+mn-ea"/>
              </a:rPr>
              <a:t>Account.dollarExchangeRate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		print("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9646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함수를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자체와 관련된 기능을 위해 타입 메서드를 정의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메서드는 </a:t>
            </a: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와 같은 클래스 함수와도 같음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구조체와 </a:t>
            </a:r>
            <a:r>
              <a:rPr lang="ko-KR" altLang="en-US" dirty="0" err="1" smtClean="0">
                <a:latin typeface="+mn-ea"/>
              </a:rPr>
              <a:t>열거형이</a:t>
            </a:r>
            <a:r>
              <a:rPr lang="ko-KR" altLang="en-US" dirty="0" smtClean="0">
                <a:latin typeface="+mn-ea"/>
              </a:rPr>
              <a:t> 메서드를 가질 수 있음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1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2403</TotalTime>
  <Words>7945</Words>
  <Application>Microsoft Office PowerPoint</Application>
  <PresentationFormat>화면 슬라이드 쇼(4:3)</PresentationFormat>
  <Paragraphs>2494</Paragraphs>
  <Slides>146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146</vt:i4>
      </vt:variant>
    </vt:vector>
  </HeadingPairs>
  <TitlesOfParts>
    <vt:vector size="154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231</cp:revision>
  <dcterms:created xsi:type="dcterms:W3CDTF">2017-01-16T12:38:17Z</dcterms:created>
  <dcterms:modified xsi:type="dcterms:W3CDTF">2017-02-08T16:40:52Z</dcterms:modified>
</cp:coreProperties>
</file>