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90" r:id="rId34"/>
    <p:sldId id="287" r:id="rId35"/>
    <p:sldId id="294" r:id="rId36"/>
    <p:sldId id="291" r:id="rId37"/>
    <p:sldId id="296" r:id="rId38"/>
    <p:sldId id="297" r:id="rId39"/>
    <p:sldId id="295" r:id="rId40"/>
    <p:sldId id="298" r:id="rId41"/>
    <p:sldId id="299" r:id="rId42"/>
    <p:sldId id="301" r:id="rId43"/>
    <p:sldId id="302" r:id="rId44"/>
    <p:sldId id="303" r:id="rId45"/>
    <p:sldId id="304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2" r:id="rId80"/>
    <p:sldId id="333" r:id="rId81"/>
    <p:sldId id="334" r:id="rId82"/>
    <p:sldId id="335" r:id="rId8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oungho Choi" initials="KC" lastIdx="1" clrIdx="0">
    <p:extLst>
      <p:ext uri="{19B8F6BF-5375-455C-9EA6-DF929625EA0E}">
        <p15:presenceInfo xmlns:p15="http://schemas.microsoft.com/office/powerpoint/2012/main" userId="4f68918042eb80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51" autoAdjust="0"/>
  </p:normalViewPr>
  <p:slideViewPr>
    <p:cSldViewPr>
      <p:cViewPr varScale="1">
        <p:scale>
          <a:sx n="102" d="100"/>
          <a:sy n="102" d="100"/>
        </p:scale>
        <p:origin x="6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756466"/>
            <a:ext cx="8317283" cy="5616624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7BD332C6-334E-4F1C-B658-24FEC90472A2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980728"/>
            <a:ext cx="8692131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BD332C6-334E-4F1C-B658-24FEC90472A2}" type="datetimeFigureOut">
              <a:rPr lang="ko-KR" altLang="en-US" smtClean="0"/>
              <a:t>2017-01-30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b="1" kern="1200" spc="-100" baseline="0">
          <a:solidFill>
            <a:schemeClr val="tx2">
              <a:satMod val="200000"/>
            </a:schemeClr>
          </a:solidFill>
          <a:latin typeface="+mn-ea"/>
          <a:ea typeface="+mn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tx1"/>
        </a:buClr>
        <a:buSzPct val="90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Swift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Bool </a:t>
            </a:r>
            <a:r>
              <a:rPr lang="ko-KR" altLang="en-US" sz="2400" dirty="0" smtClean="0">
                <a:latin typeface="+mn-ea"/>
              </a:rPr>
              <a:t>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177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Bool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true/false</a:t>
            </a:r>
            <a:r>
              <a:rPr lang="ko-KR" altLang="en-US" dirty="0" smtClean="0">
                <a:latin typeface="+mn-ea"/>
              </a:rPr>
              <a:t>로 만 값이 구분됨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45117"/>
              </p:ext>
            </p:extLst>
          </p:nvPr>
        </p:nvGraphicFramePr>
        <p:xfrm>
          <a:off x="1691680" y="2345282"/>
          <a:ext cx="288032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477117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(Bool)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272" y="4149080"/>
            <a:ext cx="224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var a: Bool = true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5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문자 </a:t>
            </a:r>
            <a:r>
              <a:rPr lang="en-US" altLang="ko-KR" sz="2400" dirty="0" smtClean="0">
                <a:latin typeface="+mn-ea"/>
              </a:rPr>
              <a:t>/ </a:t>
            </a:r>
            <a:r>
              <a:rPr lang="ko-KR" altLang="en-US" sz="2400" dirty="0" smtClean="0">
                <a:latin typeface="+mn-ea"/>
              </a:rPr>
              <a:t>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7243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문자와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문자열이 모두 큰따옴표로 감싸짐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35615"/>
              </p:ext>
            </p:extLst>
          </p:nvPr>
        </p:nvGraphicFramePr>
        <p:xfrm>
          <a:off x="1691680" y="1988840"/>
          <a:ext cx="396044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/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NSString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79" y="2852936"/>
            <a:ext cx="4943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a: character = </a:t>
            </a:r>
            <a:r>
              <a:rPr lang="en-US" altLang="ko-KR" sz="2000" dirty="0" smtClean="0">
                <a:latin typeface="+mn-ea"/>
              </a:rPr>
              <a:t>"c"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: String = </a:t>
            </a:r>
            <a:r>
              <a:rPr lang="en-US" altLang="ko-KR" sz="2000" dirty="0" smtClean="0">
                <a:latin typeface="+mn-ea"/>
              </a:rPr>
              <a:t>"Swift </a:t>
            </a:r>
            <a:r>
              <a:rPr lang="en-US" altLang="ko-KR" sz="2000" dirty="0" smtClean="0">
                <a:latin typeface="+mn-ea"/>
              </a:rPr>
              <a:t>String </a:t>
            </a:r>
            <a:r>
              <a:rPr lang="en-US" altLang="ko-KR" sz="2000" dirty="0" smtClean="0">
                <a:latin typeface="+mn-ea"/>
              </a:rPr>
              <a:t>Literal"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 = </a:t>
            </a:r>
            <a:r>
              <a:rPr lang="en-US" altLang="ko-KR" sz="2000" dirty="0" smtClean="0">
                <a:latin typeface="+mn-ea"/>
              </a:rPr>
              <a:t>"S"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형식의 추론이 가능하여 자동으로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String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인식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609" y="2937138"/>
            <a:ext cx="665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3</a:t>
            </a:r>
            <a:r>
              <a:rPr lang="ko-KR" altLang="en-US" sz="4000" dirty="0" smtClean="0">
                <a:latin typeface="+mn-ea"/>
              </a:rPr>
              <a:t>장 저장 클래스와 </a:t>
            </a:r>
            <a:r>
              <a:rPr lang="ko-KR" altLang="en-US" sz="4000" dirty="0" err="1" smtClean="0">
                <a:latin typeface="+mn-ea"/>
              </a:rPr>
              <a:t>접근범위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15563"/>
              </p:ext>
            </p:extLst>
          </p:nvPr>
        </p:nvGraphicFramePr>
        <p:xfrm>
          <a:off x="7989888" y="6242767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8" y="6242767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5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 선언된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내부에서만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불가능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453"/>
          <a:stretch/>
        </p:blipFill>
        <p:spPr>
          <a:xfrm>
            <a:off x="390525" y="2996952"/>
            <a:ext cx="875347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이름이면 접근 가능한 변수 중 가장 가까운 변수에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096"/>
          <a:stretch/>
        </p:blipFill>
        <p:spPr>
          <a:xfrm>
            <a:off x="371475" y="3573016"/>
            <a:ext cx="8772525" cy="31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모듈 내에서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접근 시점에 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우선순위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5" y="4550618"/>
            <a:ext cx="8772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756" y="2937138"/>
            <a:ext cx="543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4</a:t>
            </a:r>
            <a:r>
              <a:rPr lang="ko-KR" altLang="en-US" sz="4000" dirty="0" smtClean="0">
                <a:latin typeface="+mn-ea"/>
              </a:rPr>
              <a:t>장 옵셔널 </a:t>
            </a:r>
            <a:r>
              <a:rPr lang="en-US" altLang="ko-KR" sz="4000" dirty="0" smtClean="0">
                <a:latin typeface="+mn-ea"/>
              </a:rPr>
              <a:t>(swift only)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3180"/>
              </p:ext>
            </p:extLst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4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Type</a:t>
            </a:r>
          </a:p>
          <a:p>
            <a:pPr lvl="1"/>
            <a:r>
              <a:rPr lang="en-US" altLang="ko-KR" dirty="0" smtClean="0"/>
              <a:t>nil </a:t>
            </a:r>
            <a:r>
              <a:rPr lang="ko-KR" altLang="en-US" dirty="0" smtClean="0"/>
              <a:t>값을 가질 수 있는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en-US" altLang="ko-KR" dirty="0"/>
              <a:t>v</a:t>
            </a:r>
            <a:r>
              <a:rPr lang="en-US" altLang="ko-KR" dirty="0" smtClean="0"/>
              <a:t>ar name: String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자료형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뒤에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?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추가</a:t>
            </a:r>
            <a:endParaRPr lang="en-US" altLang="ko-KR" sz="14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olidFill>
                <a:srgbClr val="FFFF00"/>
              </a:solidFill>
            </a:endParaRPr>
          </a:p>
          <a:p>
            <a:pPr lvl="1"/>
            <a:r>
              <a:rPr lang="ko-KR" altLang="en-US" dirty="0" smtClean="0"/>
              <a:t>초기화 하지 않으면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로 자동 초기화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10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Wrapping &amp; </a:t>
            </a:r>
            <a:r>
              <a:rPr lang="en-US" altLang="ko-KR" dirty="0" smtClean="0"/>
              <a:t>Unwrapping</a:t>
            </a:r>
          </a:p>
          <a:p>
            <a:pPr lvl="1"/>
            <a:r>
              <a:rPr lang="en-US" altLang="ko-KR" dirty="0" smtClean="0"/>
              <a:t>Optional 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문자를 붙여야 값이 추출됨</a:t>
            </a:r>
            <a:endParaRPr lang="en-US" altLang="ko-KR" dirty="0"/>
          </a:p>
          <a:p>
            <a:pPr lvl="2"/>
            <a:r>
              <a:rPr lang="ko-KR" altLang="en-US" dirty="0" smtClean="0"/>
              <a:t>반드시 값이 저장되어 있어야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선언 시 </a:t>
            </a:r>
            <a:r>
              <a:rPr lang="en-US" altLang="ko-KR" dirty="0" smtClean="0"/>
              <a:t>‘?’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‘!’</a:t>
            </a:r>
            <a:r>
              <a:rPr lang="ko-KR" altLang="en-US" dirty="0" smtClean="0"/>
              <a:t>를 사용하면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연산자 사용하지 않아도 값 추출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var  name: String! = </a:t>
            </a:r>
            <a:r>
              <a:rPr lang="en-US" altLang="ko-KR" dirty="0" smtClean="0"/>
              <a:t>"Swift"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print(name) // Swift</a:t>
            </a:r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149080"/>
            <a:ext cx="8753475" cy="25527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979712" y="1948770"/>
            <a:ext cx="4077498" cy="616134"/>
            <a:chOff x="1547664" y="2492896"/>
            <a:chExt cx="3024271" cy="616134"/>
          </a:xfrm>
        </p:grpSpPr>
        <p:sp>
          <p:nvSpPr>
            <p:cNvPr id="6" name="TextBox 5"/>
            <p:cNvSpPr txBox="1"/>
            <p:nvPr/>
          </p:nvSpPr>
          <p:spPr>
            <a:xfrm>
              <a:off x="1547664" y="2708920"/>
              <a:ext cx="1572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printf</a:t>
              </a:r>
              <a:r>
                <a:rPr lang="en-US" altLang="ko-KR" sz="2000" dirty="0" smtClean="0">
                  <a:latin typeface="+mn-ea"/>
                </a:rPr>
                <a:t>("%d", </a:t>
              </a:r>
              <a:r>
                <a:rPr lang="en-US" altLang="ko-KR" sz="2000" dirty="0" smtClean="0">
                  <a:latin typeface="+mn-ea"/>
                </a:rPr>
                <a:t>*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);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4321" y="2708920"/>
              <a:ext cx="927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print(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!)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binding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언어에서의 </a:t>
            </a:r>
            <a:r>
              <a:rPr lang="en-US" altLang="ko-KR" dirty="0" smtClean="0"/>
              <a:t>null check </a:t>
            </a:r>
            <a:r>
              <a:rPr lang="ko-KR" altLang="en-US" dirty="0" smtClean="0"/>
              <a:t>와 같은 개념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chemeClr val="accent3"/>
                </a:solidFill>
              </a:rPr>
              <a:t>Optional type</a:t>
            </a:r>
            <a:r>
              <a:rPr lang="ko-KR" altLang="en-US" dirty="0" smtClean="0">
                <a:solidFill>
                  <a:schemeClr val="accent3"/>
                </a:solidFill>
              </a:rPr>
              <a:t>은 값이 할당되어 있지 않으면 </a:t>
            </a:r>
            <a:r>
              <a:rPr lang="en-US" altLang="ko-KR" dirty="0" smtClean="0">
                <a:solidFill>
                  <a:schemeClr val="accent3"/>
                </a:solidFill>
              </a:rPr>
              <a:t>runtime error</a:t>
            </a:r>
          </a:p>
          <a:p>
            <a:pPr lvl="2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24944"/>
            <a:ext cx="8734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3140968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</a:t>
            </a:r>
            <a:r>
              <a:rPr lang="ko-KR" altLang="en-US" sz="4000" dirty="0" smtClean="0">
                <a:latin typeface="+mn-ea"/>
              </a:rPr>
              <a:t>장 변수와 상수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96952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5</a:t>
            </a:r>
            <a:r>
              <a:rPr lang="ko-KR" altLang="en-US" sz="4000" dirty="0" smtClean="0">
                <a:latin typeface="+mn-ea"/>
              </a:rPr>
              <a:t>장 연산자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1844824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+, -, *, /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877115"/>
            <a:ext cx="6546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</a:t>
            </a:r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 smtClean="0">
                <a:latin typeface="+mn-ea"/>
              </a:rPr>
              <a:t>언어와 같이 기본 연산자 문법을 제공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하지만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여타 언어 보다는 보다 </a:t>
            </a:r>
            <a:r>
              <a:rPr lang="en-US" altLang="ko-KR" dirty="0" smtClean="0">
                <a:latin typeface="+mn-ea"/>
              </a:rPr>
              <a:t>strict</a:t>
            </a:r>
            <a:r>
              <a:rPr lang="ko-KR" altLang="en-US" dirty="0" smtClean="0">
                <a:latin typeface="+mn-ea"/>
              </a:rPr>
              <a:t>한 오류 방지를 제공</a:t>
            </a:r>
            <a:endParaRPr lang="en-US" altLang="ko-KR" dirty="0" smtClean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15613" y="2384375"/>
            <a:ext cx="5260643" cy="1058176"/>
            <a:chOff x="1446801" y="2492896"/>
            <a:chExt cx="2490537" cy="1486636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5"/>
              <a:ext cx="587513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708920"/>
              <a:ext cx="520003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7" idx="3"/>
              <a:endCxn id="23" idx="1"/>
            </p:cNvCxnSpPr>
            <p:nvPr/>
          </p:nvCxnSpPr>
          <p:spPr>
            <a:xfrm>
              <a:off x="2578973" y="3319984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92896"/>
              <a:ext cx="233895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+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70805"/>
              <a:ext cx="528351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60656"/>
              <a:ext cx="949514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a + b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106775" y="3470191"/>
            <a:ext cx="4059351" cy="836304"/>
            <a:chOff x="1679331" y="2783546"/>
            <a:chExt cx="1921811" cy="1212642"/>
          </a:xfrm>
        </p:grpSpPr>
        <p:cxnSp>
          <p:nvCxnSpPr>
            <p:cNvPr id="47" name="직선 화살표 연결선 46"/>
            <p:cNvCxnSpPr>
              <a:stCxn id="50" idx="3"/>
              <a:endCxn id="51" idx="1"/>
            </p:cNvCxnSpPr>
            <p:nvPr/>
          </p:nvCxnSpPr>
          <p:spPr>
            <a:xfrm>
              <a:off x="2614778" y="3328312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5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613318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=- a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0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-= a;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122039" y="4406292"/>
            <a:ext cx="7483571" cy="1118558"/>
            <a:chOff x="1207952" y="2492896"/>
            <a:chExt cx="3542934" cy="1444819"/>
          </a:xfrm>
        </p:grpSpPr>
        <p:sp>
          <p:nvSpPr>
            <p:cNvPr id="71" name="TextBox 70"/>
            <p:cNvSpPr txBox="1"/>
            <p:nvPr/>
          </p:nvSpPr>
          <p:spPr>
            <a:xfrm>
              <a:off x="1962274" y="2675543"/>
              <a:ext cx="587513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87824" y="2708920"/>
              <a:ext cx="520003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73" name="직선 화살표 연결선 72"/>
            <p:cNvCxnSpPr>
              <a:stCxn id="76" idx="3"/>
              <a:endCxn id="78" idx="1"/>
            </p:cNvCxnSpPr>
            <p:nvPr/>
          </p:nvCxnSpPr>
          <p:spPr>
            <a:xfrm>
              <a:off x="2578973" y="3299076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52633" y="2492896"/>
              <a:ext cx="301239" cy="337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40592" y="2492896"/>
              <a:ext cx="233895" cy="33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62979" y="3060547"/>
              <a:ext cx="61599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7952" y="3431470"/>
              <a:ext cx="130542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+mn-ea"/>
                </a:rPr>
                <a:t>f</a:t>
              </a:r>
              <a:r>
                <a:rPr lang="en-US" altLang="ko-KR" dirty="0" smtClean="0">
                  <a:latin typeface="+mn-ea"/>
                </a:rPr>
                <a:t>loat result = (float)a /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87824" y="3070805"/>
              <a:ext cx="528351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87824" y="3460656"/>
              <a:ext cx="1763062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>
                  <a:latin typeface="+mn-ea"/>
                </a:rPr>
                <a:t>D</a:t>
              </a:r>
              <a:r>
                <a:rPr lang="en-US" altLang="ko-KR" dirty="0" smtClean="0">
                  <a:latin typeface="+mn-ea"/>
                </a:rPr>
                <a:t>ouble(a) / Double(b)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115616" y="5661248"/>
            <a:ext cx="7665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나눗셈의 경우는 모든 </a:t>
            </a:r>
            <a:r>
              <a:rPr lang="ko-KR" altLang="en-US" dirty="0" err="1" smtClean="0">
                <a:latin typeface="+mn-ea"/>
              </a:rPr>
              <a:t>피연산자를</a:t>
            </a:r>
            <a:r>
              <a:rPr lang="ko-KR" altLang="en-US" dirty="0" smtClean="0">
                <a:latin typeface="+mn-ea"/>
              </a:rPr>
              <a:t> 실수로 바꾸어서 실수 나눗셈을 할 때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결과값이 소수점으로 저장됨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2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00572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%, ++, -- 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14317" y="1124745"/>
            <a:ext cx="8522179" cy="1058176"/>
            <a:chOff x="1446801" y="2471284"/>
            <a:chExt cx="4034639" cy="1486633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4"/>
              <a:ext cx="587513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687307"/>
              <a:ext cx="604242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8</a:t>
              </a:r>
              <a:r>
                <a:rPr lang="en-US" altLang="ko-KR" dirty="0" smtClean="0">
                  <a:latin typeface="+mn-ea"/>
                </a:rPr>
                <a:t>.0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558340" y="3303299"/>
              <a:ext cx="356280" cy="533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71284"/>
              <a:ext cx="233895" cy="36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%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49192"/>
              <a:ext cx="612590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2.5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39042"/>
              <a:ext cx="2493616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 err="1" smtClean="0">
                  <a:latin typeface="+mn-ea"/>
                </a:rPr>
                <a:t>a.truncatingRemainder</a:t>
              </a:r>
              <a:r>
                <a:rPr lang="en-US" altLang="ko-KR" dirty="0" smtClean="0">
                  <a:latin typeface="+mn-ea"/>
                </a:rPr>
                <a:t>(</a:t>
              </a:r>
              <a:r>
                <a:rPr lang="en-US" altLang="ko-KR" dirty="0" err="1" smtClean="0">
                  <a:latin typeface="+mn-ea"/>
                </a:rPr>
                <a:t>dividingBy</a:t>
              </a:r>
              <a:r>
                <a:rPr lang="en-US" altLang="ko-KR" dirty="0" smtClean="0">
                  <a:latin typeface="+mn-ea"/>
                </a:rPr>
                <a:t>: b)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72395" y="2204864"/>
            <a:ext cx="4468117" cy="836304"/>
            <a:chOff x="1679331" y="2783546"/>
            <a:chExt cx="2115332" cy="1212642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2601704" y="3415286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4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806839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 a + 1;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1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= ++a;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0512" y="2483921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swift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에서는 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++, --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연산자 없음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683568" y="3068960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overflow, overflow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 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616" y="3557984"/>
            <a:ext cx="661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는 산술연산에서 </a:t>
            </a:r>
            <a:r>
              <a:rPr lang="ko-KR" altLang="en-US" dirty="0" err="1" smtClean="0">
                <a:latin typeface="+mn-ea"/>
              </a:rPr>
              <a:t>오버플로우를</a:t>
            </a:r>
            <a:r>
              <a:rPr lang="ko-KR" altLang="en-US" dirty="0" smtClean="0">
                <a:latin typeface="+mn-ea"/>
              </a:rPr>
              <a:t> 허용하지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않음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오버플로우</a:t>
            </a:r>
            <a:r>
              <a:rPr lang="ko-KR" altLang="en-US" dirty="0" smtClean="0">
                <a:latin typeface="+mn-ea"/>
              </a:rPr>
              <a:t> 발생의 여지가 있는 경우 컴파일 단계에서 중단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65310" y="4410209"/>
            <a:ext cx="39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+ 1 // error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5616" y="4941168"/>
            <a:ext cx="52000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에는 </a:t>
            </a:r>
            <a:r>
              <a:rPr lang="en-US" altLang="ko-KR" dirty="0" smtClean="0">
                <a:latin typeface="+mn-ea"/>
              </a:rPr>
              <a:t>"</a:t>
            </a:r>
            <a:r>
              <a:rPr lang="ko-KR" altLang="en-US" dirty="0" err="1" smtClean="0">
                <a:latin typeface="+mn-ea"/>
              </a:rPr>
              <a:t>오버플로우라</a:t>
            </a:r>
            <a:r>
              <a:rPr lang="ko-KR" altLang="en-US" dirty="0" smtClean="0">
                <a:latin typeface="+mn-ea"/>
              </a:rPr>
              <a:t> 연산자</a:t>
            </a:r>
            <a:r>
              <a:rPr lang="en-US" altLang="ko-KR" dirty="0" smtClean="0">
                <a:latin typeface="+mn-ea"/>
              </a:rPr>
              <a:t>"</a:t>
            </a:r>
            <a:r>
              <a:rPr lang="ko-KR" altLang="en-US" dirty="0" smtClean="0">
                <a:latin typeface="+mn-ea"/>
              </a:rPr>
              <a:t>가 </a:t>
            </a:r>
            <a:r>
              <a:rPr lang="ko-KR" altLang="en-US" dirty="0" smtClean="0">
                <a:latin typeface="+mn-ea"/>
              </a:rPr>
              <a:t>새로이 도입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3728" y="5376991"/>
            <a:ext cx="340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&amp;+ : Overflow 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&amp;- : Overflow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&amp;* : Overflow multiplication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65310" y="6377000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&amp;+ 1 // OK!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8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비교연산자 </a:t>
            </a:r>
            <a:r>
              <a:rPr lang="en-US" altLang="ko-KR" dirty="0" smtClean="0"/>
              <a:t>( ==, !=, &lt;, &lt;=, &gt;, &gt;=)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71600" y="1052736"/>
            <a:ext cx="6359484" cy="1692873"/>
            <a:chOff x="957535" y="2076467"/>
            <a:chExt cx="6359484" cy="1692873"/>
          </a:xfrm>
        </p:grpSpPr>
        <p:sp>
          <p:nvSpPr>
            <p:cNvPr id="35" name="TextBox 34"/>
            <p:cNvSpPr txBox="1"/>
            <p:nvPr/>
          </p:nvSpPr>
          <p:spPr>
            <a:xfrm>
              <a:off x="3843055" y="2259050"/>
              <a:ext cx="3473964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== </a:t>
              </a:r>
              <a:r>
                <a:rPr lang="en-US" altLang="ko-KR" dirty="0" smtClean="0">
                  <a:latin typeface="+mn-ea"/>
                </a:rPr>
                <a:t>b</a:t>
              </a:r>
            </a:p>
            <a:p>
              <a:r>
                <a:rPr lang="en-US" altLang="ko-KR" dirty="0" smtClean="0">
                  <a:latin typeface="+mn-ea"/>
                </a:rPr>
                <a:t>print</a:t>
              </a:r>
              <a:r>
                <a:rPr lang="en-US" altLang="ko-KR" dirty="0" smtClean="0">
                  <a:latin typeface="+mn-ea"/>
                </a:rPr>
                <a:t>("\(</a:t>
              </a:r>
              <a:r>
                <a:rPr lang="en-US" altLang="ko-KR" dirty="0" smtClean="0">
                  <a:latin typeface="+mn-ea"/>
                </a:rPr>
                <a:t>a) == \(b) : \(result</a:t>
              </a:r>
              <a:r>
                <a:rPr lang="en-US" altLang="ko-KR" dirty="0" smtClean="0">
                  <a:latin typeface="+mn-ea"/>
                </a:rPr>
                <a:t>)")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// 1 == 2 : false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==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71600" y="2852936"/>
            <a:ext cx="6264907" cy="1692873"/>
            <a:chOff x="957535" y="2076467"/>
            <a:chExt cx="6264907" cy="1692873"/>
          </a:xfrm>
        </p:grpSpPr>
        <p:sp>
          <p:nvSpPr>
            <p:cNvPr id="44" name="TextBox 43"/>
            <p:cNvSpPr txBox="1"/>
            <p:nvPr/>
          </p:nvSpPr>
          <p:spPr>
            <a:xfrm>
              <a:off x="3843055" y="2259050"/>
              <a:ext cx="337938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</a:t>
              </a:r>
              <a:r>
                <a:rPr lang="en-US" altLang="ko-KR" dirty="0" smtClean="0">
                  <a:latin typeface="+mn-ea"/>
                </a:rPr>
                <a:t>!= b</a:t>
              </a:r>
            </a:p>
            <a:p>
              <a:r>
                <a:rPr lang="en-US" altLang="ko-KR" dirty="0" smtClean="0">
                  <a:latin typeface="+mn-ea"/>
                </a:rPr>
                <a:t>print</a:t>
              </a:r>
              <a:r>
                <a:rPr lang="en-US" altLang="ko-KR" dirty="0" smtClean="0">
                  <a:latin typeface="+mn-ea"/>
                </a:rPr>
                <a:t>("\(</a:t>
              </a:r>
              <a:r>
                <a:rPr lang="en-US" altLang="ko-KR" dirty="0" smtClean="0">
                  <a:latin typeface="+mn-ea"/>
                </a:rPr>
                <a:t>a) != \(b) : \(result</a:t>
              </a:r>
              <a:r>
                <a:rPr lang="en-US" altLang="ko-KR" dirty="0" smtClean="0">
                  <a:latin typeface="+mn-ea"/>
                </a:rPr>
                <a:t>)")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// 1 !=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!=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71600" y="4653136"/>
            <a:ext cx="6197581" cy="1692873"/>
            <a:chOff x="957535" y="2076467"/>
            <a:chExt cx="6197581" cy="1692873"/>
          </a:xfrm>
        </p:grpSpPr>
        <p:sp>
          <p:nvSpPr>
            <p:cNvPr id="58" name="TextBox 57"/>
            <p:cNvSpPr txBox="1"/>
            <p:nvPr/>
          </p:nvSpPr>
          <p:spPr>
            <a:xfrm>
              <a:off x="3843055" y="2259050"/>
              <a:ext cx="3312061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&lt;</a:t>
              </a:r>
              <a:r>
                <a:rPr lang="en-US" altLang="ko-KR" dirty="0" smtClean="0">
                  <a:latin typeface="+mn-ea"/>
                </a:rPr>
                <a:t> b</a:t>
              </a:r>
            </a:p>
            <a:p>
              <a:r>
                <a:rPr lang="en-US" altLang="ko-KR" dirty="0" smtClean="0">
                  <a:latin typeface="+mn-ea"/>
                </a:rPr>
                <a:t>print</a:t>
              </a:r>
              <a:r>
                <a:rPr lang="en-US" altLang="ko-KR" dirty="0" smtClean="0">
                  <a:latin typeface="+mn-ea"/>
                </a:rPr>
                <a:t>("\(</a:t>
              </a:r>
              <a:r>
                <a:rPr lang="en-US" altLang="ko-KR" dirty="0" smtClean="0">
                  <a:latin typeface="+mn-ea"/>
                </a:rPr>
                <a:t>a) &lt; \(b) : \(result</a:t>
              </a:r>
              <a:r>
                <a:rPr lang="en-US" altLang="ko-KR" dirty="0" smtClean="0">
                  <a:latin typeface="+mn-ea"/>
                </a:rPr>
                <a:t>)")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// 1 &lt;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&lt;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0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err="1" smtClean="0"/>
              <a:t>항등연산자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 ===, !==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62612"/>
              </p:ext>
            </p:extLst>
          </p:nvPr>
        </p:nvGraphicFramePr>
        <p:xfrm>
          <a:off x="539552" y="1397000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===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동일하지 않으면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===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동일하지 않으면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!==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270892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3284984"/>
            <a:ext cx="3367397" cy="31085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smtClean="0">
                <a:latin typeface="+mn-ea"/>
              </a:rPr>
              <a:t>str1 </a:t>
            </a:r>
            <a:r>
              <a:rPr lang="en-US" altLang="ko-KR" sz="1400" dirty="0">
                <a:latin typeface="+mn-ea"/>
              </a:rPr>
              <a:t>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(format: </a:t>
            </a:r>
            <a:r>
              <a:rPr lang="en-US" altLang="ko-KR" sz="1400" dirty="0" smtClean="0">
                <a:latin typeface="+mn-ea"/>
              </a:rPr>
              <a:t>"%@", "</a:t>
            </a:r>
            <a:r>
              <a:rPr lang="en-US" altLang="ko-KR" sz="1400" dirty="0" err="1" smtClean="0">
                <a:latin typeface="+mn-ea"/>
              </a:rPr>
              <a:t>str</a:t>
            </a:r>
            <a:r>
              <a:rPr lang="en-US" altLang="ko-KR" sz="1400" dirty="0" smtClean="0">
                <a:latin typeface="+mn-ea"/>
              </a:rPr>
              <a:t>")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str2 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(string: str1)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str1 == str2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 smtClean="0">
                <a:latin typeface="+mn-ea"/>
              </a:rPr>
              <a:t>is equal 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 smtClean="0">
                <a:latin typeface="+mn-ea"/>
              </a:rPr>
              <a:t>is not equal 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if str1 </a:t>
            </a:r>
            <a:r>
              <a:rPr lang="en-US" altLang="ko-KR" sz="1400" dirty="0" smtClean="0">
                <a:latin typeface="+mn-ea"/>
              </a:rPr>
              <a:t>=== </a:t>
            </a:r>
            <a:r>
              <a:rPr lang="en-US" altLang="ko-KR" sz="1400" dirty="0">
                <a:latin typeface="+mn-ea"/>
              </a:rPr>
              <a:t>str2 {</a:t>
            </a:r>
          </a:p>
          <a:p>
            <a:r>
              <a:rPr lang="en-US" altLang="ko-KR" sz="1400" dirty="0">
                <a:latin typeface="+mn-ea"/>
              </a:rPr>
              <a:t> 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>
                <a:latin typeface="+mn-ea"/>
              </a:rPr>
              <a:t>is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>
                <a:latin typeface="+mn-ea"/>
              </a:rPr>
              <a:t>is not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논리연산자 </a:t>
            </a:r>
            <a:r>
              <a:rPr lang="en-US" altLang="ko-KR" dirty="0" smtClean="0"/>
              <a:t>( &amp;&amp;, ||, !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73580"/>
              </p:ext>
            </p:extLst>
          </p:nvPr>
        </p:nvGraphicFramePr>
        <p:xfrm>
          <a:off x="539552" y="1268760"/>
          <a:ext cx="8424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모두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하나라도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피연산자중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하나가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모두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73402" y="286064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584" y="3307998"/>
            <a:ext cx="2784737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&amp;&amp;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7984" y="3307998"/>
            <a:ext cx="2576346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||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228620"/>
            <a:ext cx="1568058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let a = 1</a:t>
            </a:r>
          </a:p>
          <a:p>
            <a:r>
              <a:rPr lang="en-US" altLang="ko-KR" sz="1400" dirty="0" smtClean="0">
                <a:latin typeface="+mn-ea"/>
              </a:rPr>
              <a:t>if !(a % 2 == 0)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비트연산자 </a:t>
            </a:r>
            <a:r>
              <a:rPr lang="en-US" altLang="ko-KR" dirty="0" smtClean="0"/>
              <a:t>(&amp;, |, ^, ~, &lt;&lt;, &gt;&gt;)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10103"/>
              </p:ext>
            </p:extLst>
          </p:nvPr>
        </p:nvGraphicFramePr>
        <p:xfrm>
          <a:off x="539552" y="1268760"/>
          <a:ext cx="8424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AND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^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XOR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^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NOT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왼쪽으로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shift,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곱셈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&lt;&lt;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곱함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오른쪽으로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shift,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나눗셈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&gt;&gt;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나눔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&gt;&gt;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6522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&amp; b)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8810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| b)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1098" y="423386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print(~a)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6522" y="5512970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10</a:t>
            </a:r>
          </a:p>
          <a:p>
            <a:r>
              <a:rPr lang="en-US" altLang="ko-KR" dirty="0" smtClean="0">
                <a:latin typeface="+mn-ea"/>
              </a:rPr>
              <a:t>print(a &gt;&gt; 1)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0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조건연산자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5616" y="1916832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</a:t>
            </a:r>
          </a:p>
          <a:p>
            <a:r>
              <a:rPr lang="en-US" altLang="ko-KR" dirty="0" smtClean="0">
                <a:latin typeface="+mn-ea"/>
              </a:rPr>
              <a:t>let b = 5</a:t>
            </a:r>
          </a:p>
          <a:p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max = a &gt; b ? a : b</a:t>
            </a:r>
          </a:p>
          <a:p>
            <a:r>
              <a:rPr lang="en-US" altLang="ko-KR" dirty="0" smtClean="0">
                <a:latin typeface="+mn-ea"/>
              </a:rPr>
              <a:t>print(max)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0066" y="1268760"/>
            <a:ext cx="3966150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조건식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1 :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2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5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239143"/>
            <a:ext cx="754084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??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표현식이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nil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인 경우 사용할 값 또는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45513" y="4149080"/>
            <a:ext cx="7171816" cy="2592288"/>
            <a:chOff x="1145513" y="3416226"/>
            <a:chExt cx="7171816" cy="2592288"/>
          </a:xfrm>
        </p:grpSpPr>
        <p:sp>
          <p:nvSpPr>
            <p:cNvPr id="6" name="TextBox 5"/>
            <p:cNvSpPr txBox="1"/>
            <p:nvPr/>
          </p:nvSpPr>
          <p:spPr>
            <a:xfrm>
              <a:off x="1145513" y="3429000"/>
              <a:ext cx="2209259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if let n = name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print(n)</a:t>
              </a:r>
            </a:p>
            <a:p>
              <a:r>
                <a:rPr lang="en-US" altLang="ko-KR" dirty="0" smtClean="0">
                  <a:latin typeface="+mn-ea"/>
                </a:rPr>
                <a:t>} else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</a:t>
              </a:r>
              <a:r>
                <a:rPr lang="en-US" altLang="ko-KR" dirty="0" smtClean="0">
                  <a:latin typeface="+mn-ea"/>
                </a:rPr>
                <a:t>("John doe")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25833" y="3416226"/>
              <a:ext cx="4291496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!= nil ? name! : </a:t>
              </a:r>
              <a:r>
                <a:rPr lang="en-US" altLang="ko-KR" dirty="0" smtClean="0">
                  <a:latin typeface="+mn-ea"/>
                </a:rPr>
                <a:t>"John doe")</a:t>
              </a:r>
              <a:endParaRPr lang="en-US" altLang="ko-KR" dirty="0" smtClean="0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25833" y="5085184"/>
              <a:ext cx="2919389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?? </a:t>
              </a:r>
              <a:r>
                <a:rPr lang="en-US" altLang="ko-KR" dirty="0" smtClean="0">
                  <a:latin typeface="+mn-ea"/>
                </a:rPr>
                <a:t>"John doe")</a:t>
              </a:r>
              <a:endParaRPr lang="en-US" altLang="ko-KR" dirty="0" smtClean="0">
                <a:latin typeface="+mn-ea"/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3332265" y="4034681"/>
              <a:ext cx="693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endCxn id="8" idx="0"/>
            </p:cNvCxnSpPr>
            <p:nvPr/>
          </p:nvCxnSpPr>
          <p:spPr>
            <a:xfrm>
              <a:off x="5468664" y="4352330"/>
              <a:ext cx="16864" cy="73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52724" y="1907247"/>
            <a:ext cx="823975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??</a:t>
            </a:r>
            <a:r>
              <a:rPr lang="ko-KR" altLang="en-US" dirty="0" smtClean="0"/>
              <a:t>연산자는 왼쪽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 경우 오른쪽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평가하지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a</a:t>
            </a:r>
            <a:r>
              <a:rPr lang="ko-KR" altLang="en-US" dirty="0" smtClean="0"/>
              <a:t> </a:t>
            </a:r>
            <a:r>
              <a:rPr lang="en-US" altLang="ko-KR" dirty="0" smtClean="0"/>
              <a:t>?? b</a:t>
            </a:r>
            <a:r>
              <a:rPr lang="ko-KR" altLang="en-US" dirty="0" smtClean="0"/>
              <a:t>와 같은 형태를 </a:t>
            </a:r>
            <a:r>
              <a:rPr lang="ko-KR" altLang="en-US" dirty="0" err="1" smtClean="0"/>
              <a:t>갖음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왼쪽 </a:t>
            </a:r>
            <a:r>
              <a:rPr lang="ko-KR" altLang="en-US" dirty="0" err="1" smtClean="0"/>
              <a:t>피연산자에는</a:t>
            </a:r>
            <a:r>
              <a:rPr lang="ko-KR" altLang="en-US" dirty="0" smtClean="0"/>
              <a:t> 최종 결과가 </a:t>
            </a:r>
            <a:r>
              <a:rPr lang="ko-KR" altLang="en-US" dirty="0" err="1" smtClean="0"/>
              <a:t>옵션널</a:t>
            </a:r>
            <a:r>
              <a:rPr lang="ko-KR" altLang="en-US" dirty="0"/>
              <a:t> </a:t>
            </a:r>
            <a:r>
              <a:rPr lang="ko-KR" altLang="en-US" dirty="0" smtClean="0"/>
              <a:t>형식의</a:t>
            </a:r>
            <a:r>
              <a:rPr lang="en-US" altLang="ko-KR" dirty="0"/>
              <a:t> </a:t>
            </a:r>
            <a:r>
              <a:rPr lang="ko-KR" altLang="en-US" dirty="0" smtClean="0"/>
              <a:t>표현식이 오는데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아니라면 값은 자동으로 추출됨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오른쪽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표현식이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인 경우 사용할 값 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표현식이 옴</a:t>
            </a:r>
            <a:endParaRPr lang="en-US" altLang="ko-KR" dirty="0" smtClean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smtClean="0"/>
              <a:t>연산자</a:t>
            </a:r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Nil Coalescing Operator</a:t>
            </a:r>
          </a:p>
        </p:txBody>
      </p:sp>
    </p:spTree>
    <p:extLst>
      <p:ext uri="{BB962C8B-B14F-4D97-AF65-F5344CB8AC3E}">
        <p14:creationId xmlns:p14="http://schemas.microsoft.com/office/powerpoint/2010/main" val="28301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526902"/>
            <a:ext cx="2520242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…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205093"/>
            <a:ext cx="79436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범위 연산자는 </a:t>
            </a:r>
            <a:r>
              <a:rPr lang="ko-KR" altLang="en-US" dirty="0" err="1" smtClean="0">
                <a:latin typeface="+mn-ea"/>
              </a:rPr>
              <a:t>반복문이나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switch </a:t>
            </a:r>
            <a:r>
              <a:rPr lang="ko-KR" altLang="en-US" dirty="0" smtClean="0">
                <a:latin typeface="+mn-ea"/>
              </a:rPr>
              <a:t>문에서 반복 범위를 설정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이항연산자이며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왼쪽은 시작 값이고 오른쪽은 종료 값을 나타냄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종료 값이 범위에 포함되냐에 따라 </a:t>
            </a:r>
            <a:r>
              <a:rPr lang="en-US" altLang="ko-KR" dirty="0" smtClean="0">
                <a:latin typeface="+mn-ea"/>
              </a:rPr>
              <a:t>Closed Range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Half-Open</a:t>
            </a:r>
            <a:r>
              <a:rPr lang="ko-KR" altLang="en-US" dirty="0" smtClean="0">
                <a:latin typeface="+mn-ea"/>
              </a:rPr>
              <a:t>으로 구분</a:t>
            </a:r>
            <a:endParaRPr lang="ko-KR" altLang="en-US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5576" y="4005064"/>
            <a:ext cx="7848872" cy="1584176"/>
            <a:chOff x="827584" y="3284984"/>
            <a:chExt cx="7848872" cy="1584176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3442177"/>
              <a:ext cx="22220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range = 0…3</a:t>
              </a:r>
            </a:p>
            <a:p>
              <a:r>
                <a:rPr lang="en-US" altLang="ko-KR" dirty="0" smtClean="0">
                  <a:latin typeface="+mn-ea"/>
                </a:rPr>
                <a:t>for index in range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print(index)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1918" y="4170656"/>
              <a:ext cx="3142207" cy="43088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* </a:t>
              </a:r>
              <a:r>
                <a:rPr lang="ko-KR" altLang="en-US" sz="1100" dirty="0" smtClean="0">
                  <a:latin typeface="+mn-ea"/>
                </a:rPr>
                <a:t>일반적으로 범위를 정할 때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smtClean="0">
                  <a:latin typeface="+mn-ea"/>
                </a:rPr>
                <a:t>정수를 사용하나</a:t>
              </a:r>
              <a:r>
                <a:rPr lang="en-US" altLang="ko-KR" sz="1100" dirty="0" smtClean="0">
                  <a:latin typeface="+mn-ea"/>
                </a:rPr>
                <a:t>,</a:t>
              </a:r>
            </a:p>
            <a:p>
              <a:r>
                <a:rPr lang="ko-KR" altLang="en-US" sz="1100" dirty="0" smtClean="0">
                  <a:latin typeface="+mn-ea"/>
                </a:rPr>
                <a:t>실수나 함수의 리턴 값으로 범위 설정 가능</a:t>
              </a:r>
              <a:endParaRPr lang="ko-KR" altLang="en-US" sz="1100" dirty="0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7584" y="3284984"/>
              <a:ext cx="784887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429000"/>
              <a:ext cx="5218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rangeOfDouble</a:t>
              </a:r>
              <a:r>
                <a:rPr lang="en-US" altLang="ko-KR" dirty="0" smtClean="0">
                  <a:latin typeface="+mn-ea"/>
                </a:rPr>
                <a:t> = 0.0…10.0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 err="1" smtClean="0">
                  <a:latin typeface="+mn-ea"/>
                </a:rPr>
                <a:t>rangeOfReturnValue</a:t>
              </a:r>
              <a:r>
                <a:rPr lang="en-US" altLang="ko-KR" dirty="0" smtClean="0">
                  <a:latin typeface="+mn-ea"/>
                </a:rPr>
                <a:t> = min(0, -2)…max(7, 10)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1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정의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165" y="1268760"/>
            <a:ext cx="3194785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var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변수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15616" y="1772816"/>
            <a:ext cx="2411465" cy="616134"/>
            <a:chOff x="1547664" y="2492896"/>
            <a:chExt cx="2411465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1547664" y="2708920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5145" y="2708920"/>
              <a:ext cx="1203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8" name="직선 화살표 연결선 7"/>
            <p:cNvCxnSpPr>
              <a:stCxn id="5" idx="3"/>
              <a:endCxn id="6" idx="1"/>
            </p:cNvCxnSpPr>
            <p:nvPr/>
          </p:nvCxnSpPr>
          <p:spPr>
            <a:xfrm>
              <a:off x="2311015" y="2908975"/>
              <a:ext cx="44413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80455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7400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35126" y="1772816"/>
            <a:ext cx="3260449" cy="616134"/>
            <a:chOff x="4667174" y="2492896"/>
            <a:chExt cx="3260449" cy="616134"/>
          </a:xfrm>
        </p:grpSpPr>
        <p:sp>
          <p:nvSpPr>
            <p:cNvPr id="11" name="TextBox 10"/>
            <p:cNvSpPr txBox="1"/>
            <p:nvPr/>
          </p:nvSpPr>
          <p:spPr>
            <a:xfrm>
              <a:off x="4667174" y="2708920"/>
              <a:ext cx="1330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a, b, c;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708920"/>
              <a:ext cx="177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a, b, c: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1" idx="3"/>
              <a:endCxn id="12" idx="1"/>
            </p:cNvCxnSpPr>
            <p:nvPr/>
          </p:nvCxnSpPr>
          <p:spPr>
            <a:xfrm>
              <a:off x="5997988" y="2908975"/>
              <a:ext cx="15818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148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8431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53288" y="2420888"/>
            <a:ext cx="4810135" cy="1231687"/>
            <a:chOff x="1239311" y="4509120"/>
            <a:chExt cx="4810135" cy="1231687"/>
          </a:xfrm>
        </p:grpSpPr>
        <p:sp>
          <p:nvSpPr>
            <p:cNvPr id="16" name="TextBox 15"/>
            <p:cNvSpPr txBox="1"/>
            <p:nvPr/>
          </p:nvSpPr>
          <p:spPr>
            <a:xfrm>
              <a:off x="2706800" y="5032920"/>
              <a:ext cx="3342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Int, b: Float, C: String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9311" y="4725144"/>
              <a:ext cx="105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</a:p>
            <a:p>
              <a:r>
                <a:rPr lang="en-US" altLang="ko-KR" sz="2000" dirty="0" smtClean="0">
                  <a:latin typeface="+mn-ea"/>
                </a:rPr>
                <a:t>float b;</a:t>
              </a:r>
            </a:p>
            <a:p>
              <a:r>
                <a:rPr lang="en-US" altLang="ko-KR" sz="2000" dirty="0" smtClean="0">
                  <a:latin typeface="+mn-ea"/>
                </a:rPr>
                <a:t>char* c;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8" name="직선 화살표 연결선 17"/>
            <p:cNvCxnSpPr>
              <a:stCxn id="17" idx="3"/>
              <a:endCxn id="16" idx="1"/>
            </p:cNvCxnSpPr>
            <p:nvPr/>
          </p:nvCxnSpPr>
          <p:spPr>
            <a:xfrm flipV="1">
              <a:off x="2296011" y="5232975"/>
              <a:ext cx="410789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53623" y="450912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4227" y="4797152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9318" y="3717032"/>
            <a:ext cx="76338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변수의 이름은 소문자로 시작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영문자와 </a:t>
            </a:r>
            <a:r>
              <a:rPr lang="en-US" altLang="ko-KR" sz="1600" dirty="0" smtClean="0">
                <a:latin typeface="+mn-ea"/>
              </a:rPr>
              <a:t>_ </a:t>
            </a:r>
            <a:r>
              <a:rPr lang="ko-KR" altLang="en-US" sz="1600" dirty="0" smtClean="0">
                <a:latin typeface="+mn-ea"/>
              </a:rPr>
              <a:t>로 시작 가능하나 숫자 및 특수문자 불가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한글이나 </a:t>
            </a:r>
            <a:r>
              <a:rPr lang="ko-KR" altLang="en-US" sz="1600" dirty="0" err="1" smtClean="0">
                <a:latin typeface="+mn-ea"/>
              </a:rPr>
              <a:t>이모티콘으로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변수 이름 가능하나 추천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camelBack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규칙 사용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CamelCase</a:t>
            </a:r>
            <a:r>
              <a:rPr lang="ko-KR" altLang="en-US" sz="1600" dirty="0" smtClean="0">
                <a:latin typeface="+mn-ea"/>
              </a:rPr>
              <a:t>규칙 사용</a:t>
            </a:r>
            <a:r>
              <a:rPr lang="en-US" altLang="ko-KR" sz="1600" dirty="0" smtClean="0">
                <a:latin typeface="+mn-ea"/>
              </a:rPr>
              <a:t> (class/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enum</a:t>
            </a:r>
            <a:r>
              <a:rPr lang="en-US" altLang="ko-KR" sz="1600" dirty="0" smtClean="0">
                <a:latin typeface="+mn-ea"/>
              </a:rPr>
              <a:t>/protocol/extension </a:t>
            </a:r>
            <a:r>
              <a:rPr lang="ko-KR" altLang="en-US" sz="1600" dirty="0" smtClean="0">
                <a:latin typeface="+mn-ea"/>
              </a:rPr>
              <a:t>이름으로만 가능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헝가리안</a:t>
            </a:r>
            <a:r>
              <a:rPr lang="ko-KR" altLang="en-US" sz="1600" dirty="0" smtClean="0">
                <a:latin typeface="+mn-ea"/>
              </a:rPr>
              <a:t> 표기법 사용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변수이름으로 안됨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문자로 나타내는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로 감싸주면  가능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마지막에 </a:t>
            </a:r>
            <a:r>
              <a:rPr lang="en-US" altLang="ko-KR" sz="1600" dirty="0" smtClean="0">
                <a:latin typeface="+mn-ea"/>
              </a:rPr>
              <a:t>;</a:t>
            </a:r>
            <a:r>
              <a:rPr lang="ko-KR" altLang="en-US" sz="1600" dirty="0" smtClean="0">
                <a:latin typeface="+mn-ea"/>
              </a:rPr>
              <a:t>없이도 수행 가능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사용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가능 예</a:t>
            </a:r>
            <a:r>
              <a:rPr lang="en-US" altLang="ko-KR" sz="1600" dirty="0" smtClean="0">
                <a:latin typeface="+mn-ea"/>
              </a:rPr>
              <a:t>) 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_age</a:t>
            </a:r>
          </a:p>
          <a:p>
            <a:r>
              <a:rPr lang="ko-KR" altLang="en-US" sz="1600" dirty="0" smtClean="0">
                <a:latin typeface="+mn-ea"/>
              </a:rPr>
              <a:t>사용 불가 예</a:t>
            </a:r>
            <a:r>
              <a:rPr lang="en-US" altLang="ko-KR" sz="1600" dirty="0" smtClean="0">
                <a:latin typeface="+mn-ea"/>
              </a:rPr>
              <a:t>) Age, AGE, 1age,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age_of_member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8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124744"/>
            <a:ext cx="2630848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..&lt;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66944" y="1916832"/>
            <a:ext cx="6192688" cy="1584176"/>
            <a:chOff x="1763688" y="2132856"/>
            <a:chExt cx="6192688" cy="1584176"/>
          </a:xfrm>
        </p:grpSpPr>
        <p:grpSp>
          <p:nvGrpSpPr>
            <p:cNvPr id="10" name="그룹 9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971600" y="3442177"/>
                <a:ext cx="28163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range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895082" y="2708920"/>
              <a:ext cx="284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half-open range operator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66944" y="4062538"/>
            <a:ext cx="6192688" cy="1584176"/>
            <a:chOff x="1763688" y="2132856"/>
            <a:chExt cx="6192688" cy="1584176"/>
          </a:xfrm>
        </p:grpSpPr>
        <p:grpSp>
          <p:nvGrpSpPr>
            <p:cNvPr id="15" name="그룹 14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087302" y="3391832"/>
                <a:ext cx="55813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</a:t>
                </a:r>
                <a:r>
                  <a:rPr lang="en-US" altLang="ko-KR" dirty="0" err="1" smtClean="0">
                    <a:latin typeface="+mn-ea"/>
                  </a:rPr>
                  <a:t>range.reverse</a:t>
                </a:r>
                <a:r>
                  <a:rPr lang="en-US" altLang="ko-KR" dirty="0" smtClean="0">
                    <a:latin typeface="+mn-ea"/>
                  </a:rPr>
                  <a:t>()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255122" y="2708920"/>
              <a:ext cx="2587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reverse range operator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9552" y="5661248"/>
            <a:ext cx="849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범위연산자의 왼쪽 값은 오른쪽 보다 클 수는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내림차순으로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반복이 필요하다면 </a:t>
            </a:r>
            <a:r>
              <a:rPr lang="en-US" altLang="ko-KR" dirty="0" smtClean="0">
                <a:latin typeface="+mn-ea"/>
              </a:rPr>
              <a:t>reverse()</a:t>
            </a:r>
            <a:r>
              <a:rPr lang="ko-KR" altLang="en-US" dirty="0" smtClean="0">
                <a:latin typeface="+mn-ea"/>
              </a:rPr>
              <a:t>를 이용하여 역순의 값을 얻을 수 있음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9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6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반복문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84367"/>
              </p:ext>
            </p:extLst>
          </p:nvPr>
        </p:nvGraphicFramePr>
        <p:xfrm>
          <a:off x="7989887" y="6165304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165304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4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style for</a:t>
            </a:r>
            <a:r>
              <a:rPr lang="ko-KR" altLang="en-US" dirty="0" smtClean="0"/>
              <a:t>문 사용 안함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swift </a:t>
            </a:r>
            <a:r>
              <a:rPr lang="en-US" altLang="ko-KR" dirty="0" smtClean="0"/>
              <a:t>2.2 ~)</a:t>
            </a:r>
          </a:p>
          <a:p>
            <a:r>
              <a:rPr lang="en-US" altLang="ko-KR" dirty="0" smtClean="0"/>
              <a:t>for-in</a:t>
            </a:r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err="1" smtClean="0"/>
              <a:t>루프상수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/</a:t>
            </a:r>
            <a:r>
              <a:rPr lang="ko-KR" altLang="en-US" dirty="0" smtClean="0"/>
              <a:t>범위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marL="454914" lvl="1" indent="0">
              <a:buNone/>
            </a:pPr>
            <a:endParaRPr lang="en-US" altLang="ko-KR" dirty="0"/>
          </a:p>
          <a:p>
            <a:pPr marL="454914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7" y="2733675"/>
            <a:ext cx="87344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true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이면 블록 내부 코드 실행을 반복한다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repeat while </a:t>
            </a:r>
            <a:r>
              <a:rPr lang="en-US" altLang="ko-KR" sz="1200" dirty="0" smtClean="0">
                <a:solidFill>
                  <a:srgbClr val="1AB39F"/>
                </a:solidFill>
              </a:rPr>
              <a:t>(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블록 내부 코드 최초 </a:t>
            </a:r>
            <a:r>
              <a:rPr lang="en-US" altLang="ko-KR" sz="1200" u="sng" dirty="0" smtClean="0">
                <a:solidFill>
                  <a:srgbClr val="1AB39F"/>
                </a:solidFill>
              </a:rPr>
              <a:t>1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번 실행 후</a:t>
            </a:r>
            <a:r>
              <a:rPr lang="ko-KR" altLang="en-US" sz="1200" dirty="0" smtClean="0">
                <a:solidFill>
                  <a:srgbClr val="1AB39F"/>
                </a:solidFill>
              </a:rPr>
              <a:t> 조건식이 </a:t>
            </a:r>
            <a:r>
              <a:rPr lang="en-US" altLang="ko-KR" sz="1200" dirty="0">
                <a:solidFill>
                  <a:srgbClr val="1AB39F"/>
                </a:solidFill>
              </a:rPr>
              <a:t>true</a:t>
            </a:r>
            <a:r>
              <a:rPr lang="ko-KR" altLang="en-US" sz="1200" dirty="0">
                <a:solidFill>
                  <a:srgbClr val="1AB39F"/>
                </a:solidFill>
              </a:rPr>
              <a:t>이면 </a:t>
            </a:r>
            <a:r>
              <a:rPr lang="ko-KR" altLang="en-US" sz="1200" dirty="0" smtClean="0">
                <a:solidFill>
                  <a:srgbClr val="1AB39F"/>
                </a:solidFill>
              </a:rPr>
              <a:t>실행을 </a:t>
            </a:r>
            <a:r>
              <a:rPr lang="ko-KR" altLang="en-US" sz="1200" dirty="0">
                <a:solidFill>
                  <a:srgbClr val="1AB39F"/>
                </a:solidFill>
              </a:rPr>
              <a:t>반복한다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 while </a:t>
            </a:r>
            <a:r>
              <a:rPr lang="ko-KR" altLang="en-US" dirty="0" smtClean="0"/>
              <a:t>문과 같은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repeat 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 while </a:t>
            </a:r>
            <a:r>
              <a:rPr lang="ko-KR" altLang="en-US" dirty="0" smtClean="0"/>
              <a:t>조건식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3" y="3822526"/>
            <a:ext cx="8734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6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7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조건문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65237"/>
              </p:ext>
            </p:extLst>
          </p:nvPr>
        </p:nvGraphicFramePr>
        <p:xfrm>
          <a:off x="7989887" y="6253162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253162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4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if, else if, else </a:t>
            </a:r>
            <a:r>
              <a:rPr lang="en-US" altLang="ko-KR" sz="1200" dirty="0">
                <a:solidFill>
                  <a:schemeClr val="accent6"/>
                </a:solidFill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</a:rPr>
              <a:t>조건식의 결과가 </a:t>
            </a:r>
            <a:r>
              <a:rPr lang="en-US" altLang="ko-KR" sz="1200" dirty="0">
                <a:solidFill>
                  <a:schemeClr val="accent6"/>
                </a:solidFill>
              </a:rPr>
              <a:t>true</a:t>
            </a:r>
            <a:r>
              <a:rPr lang="ko-KR" altLang="en-US" sz="1200" dirty="0">
                <a:solidFill>
                  <a:schemeClr val="accent6"/>
                </a:solidFill>
              </a:rPr>
              <a:t>일 때 코드 실행</a:t>
            </a:r>
            <a:r>
              <a:rPr lang="en-US" altLang="ko-KR" sz="1200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…1</a:t>
            </a:r>
            <a:br>
              <a:rPr lang="en-US" altLang="ko-KR" dirty="0" smtClean="0"/>
            </a:br>
            <a:r>
              <a:rPr lang="en-US" altLang="ko-KR" dirty="0" smtClean="0"/>
              <a:t>} else if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0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이상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…2</a:t>
            </a:r>
            <a:br>
              <a:rPr lang="en-US" altLang="ko-KR" dirty="0" smtClean="0"/>
            </a:br>
            <a:r>
              <a:rPr lang="en-US" altLang="ko-KR" dirty="0" smtClean="0"/>
              <a:t>} </a:t>
            </a:r>
            <a:r>
              <a:rPr lang="en-US" altLang="ko-KR" dirty="0"/>
              <a:t>else </a:t>
            </a:r>
            <a:r>
              <a:rPr lang="en-US" altLang="ko-KR" dirty="0" smtClean="0"/>
              <a:t>{ </a:t>
            </a:r>
            <a:r>
              <a:rPr lang="en-US" altLang="ko-KR" sz="1200" dirty="0" smtClean="0">
                <a:solidFill>
                  <a:schemeClr val="accent6"/>
                </a:solidFill>
              </a:rPr>
              <a:t> //  0,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작성 가능</a:t>
            </a:r>
            <a:r>
              <a:rPr lang="en-US" altLang="ko-KR" sz="1200" dirty="0">
                <a:solidFill>
                  <a:schemeClr val="accent6"/>
                </a:solidFill>
              </a:rPr>
              <a:t/>
            </a:r>
            <a:br>
              <a:rPr lang="en-US" altLang="ko-KR" sz="1200" dirty="0">
                <a:solidFill>
                  <a:schemeClr val="accent6"/>
                </a:solidFill>
              </a:rPr>
            </a:br>
            <a:r>
              <a:rPr lang="en-US" altLang="ko-KR" dirty="0"/>
              <a:t>   // </a:t>
            </a:r>
            <a:r>
              <a:rPr lang="en-US" altLang="ko-KR" dirty="0" smtClean="0"/>
              <a:t>…3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56992"/>
            <a:ext cx="8743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91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guard (Swift only)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조건식을 충족하지 않을 때 수행할 내용을 명시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guard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else 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충족하지 않으면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함수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return or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/>
              <a:t>guard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옵셔널바인딩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조건식 </a:t>
            </a:r>
            <a:r>
              <a:rPr lang="en-US" altLang="ko-KR" dirty="0"/>
              <a:t>else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where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절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/>
              <a:t>   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>
                <a:solidFill>
                  <a:schemeClr val="accent6"/>
                </a:solidFill>
              </a:rPr>
              <a:t>옵셔널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바인딩</a:t>
            </a:r>
            <a:r>
              <a:rPr lang="en-US" altLang="ko-KR" sz="1200" dirty="0" smtClean="0">
                <a:solidFill>
                  <a:schemeClr val="accent6"/>
                </a:solidFill>
              </a:rPr>
              <a:t>X </a:t>
            </a:r>
            <a:r>
              <a:rPr lang="ko-KR" altLang="en-US" sz="1200" dirty="0" smtClean="0">
                <a:solidFill>
                  <a:schemeClr val="accent6"/>
                </a:solidFill>
              </a:rPr>
              <a:t>혹은 조건식 충족하지 </a:t>
            </a:r>
            <a:r>
              <a:rPr lang="ko-KR" altLang="en-US" sz="1200" dirty="0">
                <a:solidFill>
                  <a:schemeClr val="accent6"/>
                </a:solidFill>
              </a:rPr>
              <a:t>않으면 </a:t>
            </a:r>
            <a:r>
              <a:rPr lang="en-US" altLang="ko-KR" sz="1200" dirty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>
                <a:solidFill>
                  <a:schemeClr val="accent6"/>
                </a:solidFill>
              </a:rPr>
              <a:t>함수</a:t>
            </a:r>
            <a:r>
              <a:rPr lang="en-US" altLang="ko-KR" sz="1200" dirty="0">
                <a:solidFill>
                  <a:schemeClr val="accent6"/>
                </a:solidFill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</a:rPr>
              <a:t>메소드</a:t>
            </a:r>
            <a:r>
              <a:rPr lang="ko-KR" altLang="en-US" sz="1200" dirty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// </a:t>
            </a:r>
            <a:r>
              <a:rPr lang="en-US" altLang="ko-KR" dirty="0"/>
              <a:t>return or break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501008"/>
            <a:ext cx="8734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4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 표현식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 smtClean="0"/>
              <a:t>상수 표현식</a:t>
            </a:r>
            <a:r>
              <a:rPr lang="en-US" altLang="ko-KR" dirty="0" smtClean="0"/>
              <a:t>1: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fallthrough</a:t>
            </a:r>
            <a:r>
              <a:rPr lang="en-US" altLang="ko-KR" dirty="0" smtClean="0"/>
              <a:t>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break</a:t>
            </a:r>
            <a:r>
              <a:rPr lang="ko-KR" altLang="en-US" sz="1200" dirty="0" smtClean="0">
                <a:solidFill>
                  <a:schemeClr val="accent6"/>
                </a:solidFill>
              </a:rPr>
              <a:t>를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생략한것과</a:t>
            </a:r>
            <a:r>
              <a:rPr lang="ko-KR" altLang="en-US" sz="1200" dirty="0" smtClean="0">
                <a:solidFill>
                  <a:schemeClr val="accent6"/>
                </a:solidFill>
              </a:rPr>
              <a:t> 같은 효과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2,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3: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default:</a:t>
            </a:r>
            <a:br>
              <a:rPr lang="en-US" altLang="ko-KR" dirty="0" smtClean="0"/>
            </a:br>
            <a:r>
              <a:rPr lang="en-US" altLang="ko-KR" dirty="0"/>
              <a:t>	// 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break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사용하지 않음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default</a:t>
            </a:r>
            <a:r>
              <a:rPr lang="ko-KR" altLang="en-US" sz="1200" dirty="0" smtClean="0">
                <a:solidFill>
                  <a:schemeClr val="accent6"/>
                </a:solidFill>
              </a:rPr>
              <a:t>는 항상 마지막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필수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6136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47850"/>
            <a:ext cx="87439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58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종료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  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 continue </a:t>
            </a:r>
            <a:r>
              <a:rPr lang="en-US" altLang="ko-KR" sz="1200" dirty="0">
                <a:solidFill>
                  <a:srgbClr val="1AB39F"/>
                </a:solidFill>
              </a:rPr>
              <a:t>(</a:t>
            </a:r>
            <a:r>
              <a:rPr lang="ko-KR" altLang="en-US" sz="1200" dirty="0">
                <a:solidFill>
                  <a:srgbClr val="1AB39F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rgbClr val="1AB39F"/>
                </a:solidFill>
              </a:rPr>
              <a:t>반복문의</a:t>
            </a:r>
            <a:r>
              <a:rPr lang="en-US" altLang="ko-KR" sz="1200" dirty="0" smtClean="0">
                <a:solidFill>
                  <a:srgbClr val="1AB39F"/>
                </a:solidFill>
              </a:rPr>
              <a:t> </a:t>
            </a:r>
            <a:r>
              <a:rPr lang="ko-KR" altLang="en-US" sz="1200" dirty="0" smtClean="0">
                <a:solidFill>
                  <a:srgbClr val="1AB39F"/>
                </a:solidFill>
              </a:rPr>
              <a:t>다음 반복을 바로 수행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	continue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71850"/>
            <a:ext cx="8743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6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초기화 및 쓰기 읽기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15616" y="1988840"/>
            <a:ext cx="3755440" cy="616134"/>
            <a:chOff x="1547664" y="2492896"/>
            <a:chExt cx="3755440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1545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855" y="2708920"/>
              <a:ext cx="1986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093280" y="2908975"/>
              <a:ext cx="223575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028890"/>
            <a:ext cx="2540141" cy="616134"/>
            <a:chOff x="1547664" y="2492896"/>
            <a:chExt cx="2540141" cy="616134"/>
          </a:xfrm>
        </p:grpSpPr>
        <p:sp>
          <p:nvSpPr>
            <p:cNvPr id="34" name="TextBox 33"/>
            <p:cNvSpPr txBox="1"/>
            <p:nvPr/>
          </p:nvSpPr>
          <p:spPr>
            <a:xfrm>
              <a:off x="1547664" y="2708920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100;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7824" y="2708920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  <a:endCxn id="35" idx="1"/>
            </p:cNvCxnSpPr>
            <p:nvPr/>
          </p:nvCxnSpPr>
          <p:spPr>
            <a:xfrm>
              <a:off x="2703750" y="2908975"/>
              <a:ext cx="28407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20503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42964"/>
            <a:ext cx="4326491" cy="923910"/>
            <a:chOff x="1547664" y="2492896"/>
            <a:chExt cx="4326491" cy="923910"/>
          </a:xfrm>
        </p:grpSpPr>
        <p:sp>
          <p:nvSpPr>
            <p:cNvPr id="40" name="TextBox 39"/>
            <p:cNvSpPr txBox="1"/>
            <p:nvPr/>
          </p:nvSpPr>
          <p:spPr>
            <a:xfrm>
              <a:off x="1547664" y="2708920"/>
              <a:ext cx="15456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100;</a:t>
              </a:r>
            </a:p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b =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7906" y="2708920"/>
              <a:ext cx="19862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</a:p>
            <a:p>
              <a:r>
                <a:rPr lang="en-US" altLang="ko-KR" sz="2000" dirty="0" smtClean="0">
                  <a:latin typeface="+mn-ea"/>
                </a:rPr>
                <a:t>var b: Int = a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42" name="직선 화살표 연결선 41"/>
            <p:cNvCxnSpPr>
              <a:stCxn id="40" idx="3"/>
              <a:endCxn id="41" idx="1"/>
            </p:cNvCxnSpPr>
            <p:nvPr/>
          </p:nvCxnSpPr>
          <p:spPr>
            <a:xfrm>
              <a:off x="3093280" y="3062863"/>
              <a:ext cx="794626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0585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9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Labeled Statements (Swift only) </a:t>
            </a:r>
            <a:r>
              <a:rPr lang="en-US" altLang="ko-KR" sz="1200" dirty="0" smtClean="0">
                <a:solidFill>
                  <a:srgbClr val="1AB39F"/>
                </a:solidFill>
              </a:rPr>
              <a:t>(for, switch loop</a:t>
            </a:r>
            <a:r>
              <a:rPr lang="ko-KR" altLang="en-US" sz="1200" dirty="0" smtClean="0">
                <a:solidFill>
                  <a:srgbClr val="1AB39F"/>
                </a:solidFill>
              </a:rPr>
              <a:t>에 이름을 지정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라벨명</a:t>
            </a:r>
            <a:r>
              <a:rPr lang="en-US" altLang="ko-KR" dirty="0" smtClean="0"/>
              <a:t>: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 {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사용 예</a:t>
            </a:r>
            <a:r>
              <a:rPr lang="en-US" altLang="ko-KR" dirty="0" smtClean="0"/>
              <a:t>) break </a:t>
            </a:r>
            <a:r>
              <a:rPr lang="ko-KR" altLang="en-US" dirty="0" err="1" smtClean="0"/>
              <a:t>라벨명</a:t>
            </a:r>
            <a:r>
              <a:rPr lang="en-US" altLang="ko-KR" dirty="0" smtClean="0"/>
              <a:t>, continue </a:t>
            </a:r>
            <a:r>
              <a:rPr lang="ko-KR" altLang="en-US" dirty="0" err="1" smtClean="0"/>
              <a:t>라벨명</a:t>
            </a:r>
            <a:r>
              <a:rPr lang="ko-KR" altLang="en-US" dirty="0" smtClean="0"/>
              <a:t>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(break, continue 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할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loop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를 지정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)</a:t>
            </a:r>
          </a:p>
          <a:p>
            <a:pPr lvl="1"/>
            <a:r>
              <a:rPr lang="en-US" altLang="ko-KR" dirty="0" smtClean="0"/>
              <a:t>Loop</a:t>
            </a:r>
            <a:r>
              <a:rPr lang="ko-KR" altLang="en-US" dirty="0" smtClean="0"/>
              <a:t>에 이름을 지정 </a:t>
            </a:r>
            <a:r>
              <a:rPr lang="en-US" altLang="ko-KR" dirty="0" smtClean="0">
                <a:sym typeface="Wingdings" panose="05000000000000000000" pitchFamily="2" charset="2"/>
              </a:rPr>
              <a:t> break or continue {</a:t>
            </a:r>
            <a:r>
              <a:rPr lang="ko-KR" altLang="en-US" dirty="0" err="1" smtClean="0">
                <a:sym typeface="Wingdings" panose="05000000000000000000" pitchFamily="2" charset="2"/>
              </a:rPr>
              <a:t>라벨명</a:t>
            </a:r>
            <a:r>
              <a:rPr lang="en-US" altLang="ko-KR" dirty="0" smtClean="0">
                <a:sym typeface="Wingdings" panose="05000000000000000000" pitchFamily="2" charset="2"/>
              </a:rPr>
              <a:t>} </a:t>
            </a:r>
            <a:r>
              <a:rPr lang="ko-KR" altLang="en-US" dirty="0" smtClean="0">
                <a:sym typeface="Wingdings" panose="05000000000000000000" pitchFamily="2" charset="2"/>
              </a:rPr>
              <a:t>으로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break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continue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en-US" altLang="ko-KR" dirty="0" smtClean="0">
                <a:sym typeface="Wingdings" panose="05000000000000000000" pitchFamily="2" charset="2"/>
              </a:rPr>
              <a:t>loop</a:t>
            </a:r>
            <a:r>
              <a:rPr lang="ko-KR" altLang="en-US" dirty="0" smtClean="0">
                <a:sym typeface="Wingdings" panose="05000000000000000000" pitchFamily="2" charset="2"/>
              </a:rPr>
              <a:t>를 지정할 수 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933056"/>
            <a:ext cx="8743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96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423" y="2937138"/>
            <a:ext cx="8174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8</a:t>
            </a:r>
            <a:r>
              <a:rPr lang="ko-KR" altLang="en-US" sz="4000" dirty="0" smtClean="0">
                <a:latin typeface="+mn-ea"/>
              </a:rPr>
              <a:t>장 데이터 타입 고급</a:t>
            </a:r>
            <a:r>
              <a:rPr lang="en-US" altLang="ko-KR" sz="4000" dirty="0" smtClean="0">
                <a:latin typeface="+mn-ea"/>
              </a:rPr>
              <a:t>(</a:t>
            </a:r>
            <a:r>
              <a:rPr lang="ko-KR" altLang="en-US" sz="4000" dirty="0" smtClean="0">
                <a:latin typeface="+mn-ea"/>
              </a:rPr>
              <a:t>자료형 고급</a:t>
            </a:r>
            <a:r>
              <a:rPr lang="en-US" altLang="ko-KR" sz="4000" dirty="0" smtClean="0">
                <a:latin typeface="+mn-ea"/>
              </a:rPr>
              <a:t>)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1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데이터타입 </a:t>
            </a:r>
            <a:r>
              <a:rPr lang="ko-KR" altLang="en-US" dirty="0" smtClean="0"/>
              <a:t>안심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6426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Swift</a:t>
            </a:r>
            <a:r>
              <a:rPr lang="ko-KR" altLang="en-US" dirty="0" smtClean="0"/>
              <a:t>는 안정성을 강조한 언어 </a:t>
            </a:r>
            <a:r>
              <a:rPr lang="en-US" altLang="ko-KR" dirty="0" smtClean="0"/>
              <a:t>(Type-safe)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타입에 민감하며 엄격함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사로 다른 타입끼리 </a:t>
            </a:r>
            <a:r>
              <a:rPr lang="en-US" altLang="ko-KR" dirty="0" smtClean="0"/>
              <a:t>type-casting</a:t>
            </a:r>
            <a:r>
              <a:rPr lang="ko-KR" altLang="en-US" dirty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Swift</a:t>
            </a:r>
            <a:r>
              <a:rPr lang="ko-KR" altLang="en-US" dirty="0" smtClean="0"/>
              <a:t>에서 타입캐스팅 동작은 새로운 인스턴스를 생성하여 할당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2190056"/>
            <a:ext cx="24336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 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자세한 내용은 타입캐스팅 </a:t>
            </a:r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chapter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에서 확인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926685"/>
            <a:ext cx="7842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타입 안심이란</a:t>
            </a:r>
            <a:r>
              <a:rPr lang="en-US" altLang="ko-KR" dirty="0" smtClean="0"/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Int </a:t>
            </a:r>
            <a:r>
              <a:rPr lang="ko-KR" altLang="en-US" dirty="0" smtClean="0"/>
              <a:t>타입 변수에 할당 하려는 값이 </a:t>
            </a:r>
            <a:r>
              <a:rPr lang="en-US" altLang="ko-KR" dirty="0" smtClean="0"/>
              <a:t>Character </a:t>
            </a:r>
            <a:r>
              <a:rPr lang="ko-KR" altLang="en-US" dirty="0" smtClean="0"/>
              <a:t>타입이면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컴파일 오류</a:t>
            </a:r>
            <a:endParaRPr lang="en-US" altLang="ko-KR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컴파일 시점에서 </a:t>
            </a:r>
            <a:r>
              <a:rPr lang="ko-KR" altLang="en-US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타입확인</a:t>
            </a:r>
            <a:r>
              <a:rPr lang="ko-KR" altLang="en-US" dirty="0" smtClean="0"/>
              <a:t> 후 에 </a:t>
            </a:r>
            <a:r>
              <a:rPr lang="ko-KR" alt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타입추론</a:t>
            </a:r>
            <a:r>
              <a:rPr lang="ko-KR" altLang="en-US" dirty="0" smtClean="0"/>
              <a:t>을 함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또한 컴파일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변수나 상수에 할당하는 값을 파악하여 타입을 결정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869160"/>
            <a:ext cx="7201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name = </a:t>
            </a:r>
            <a:r>
              <a:rPr lang="en-US" altLang="ko-KR" sz="1400" dirty="0" smtClean="0">
                <a:latin typeface="+mn-ea"/>
              </a:rPr>
              <a:t>"Jason" </a:t>
            </a:r>
            <a:r>
              <a:rPr lang="en-US" altLang="ko-KR" sz="1400" dirty="0">
                <a:latin typeface="+mn-ea"/>
              </a:rPr>
              <a:t>	// </a:t>
            </a:r>
            <a:r>
              <a:rPr lang="ko-KR" altLang="en-US" sz="1400" dirty="0">
                <a:latin typeface="+mn-ea"/>
              </a:rPr>
              <a:t>타입추론의 과정으로 </a:t>
            </a:r>
            <a:r>
              <a:rPr lang="en-US" altLang="ko-KR" sz="1400" dirty="0">
                <a:latin typeface="+mn-ea"/>
              </a:rPr>
              <a:t>name</a:t>
            </a:r>
            <a:r>
              <a:rPr lang="ko-KR" altLang="en-US" sz="1400" dirty="0">
                <a:latin typeface="+mn-ea"/>
              </a:rPr>
              <a:t>은</a:t>
            </a:r>
            <a:r>
              <a:rPr lang="en-US" altLang="ko-KR" sz="1400" dirty="0">
                <a:latin typeface="+mn-ea"/>
              </a:rPr>
              <a:t> String</a:t>
            </a:r>
            <a:r>
              <a:rPr lang="ko-KR" altLang="en-US" sz="1400" dirty="0">
                <a:latin typeface="+mn-ea"/>
              </a:rPr>
              <a:t>타입으로 </a:t>
            </a:r>
            <a:r>
              <a:rPr lang="ko-KR" altLang="en-US" sz="1400" dirty="0" smtClean="0">
                <a:latin typeface="+mn-ea"/>
              </a:rPr>
              <a:t>자동 선언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name = 100	// </a:t>
            </a:r>
            <a:r>
              <a:rPr lang="ko-KR" altLang="en-US" sz="1400" dirty="0" smtClean="0">
                <a:latin typeface="+mn-ea"/>
              </a:rPr>
              <a:t>앞서 타입추론을 통해 </a:t>
            </a:r>
            <a:r>
              <a:rPr lang="en-US" altLang="ko-KR" sz="1400" dirty="0" smtClean="0">
                <a:latin typeface="+mn-ea"/>
              </a:rPr>
              <a:t>String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타입인데</a:t>
            </a:r>
            <a:r>
              <a:rPr lang="en-US" altLang="ko-KR" sz="1400" dirty="0" smtClean="0">
                <a:latin typeface="+mn-ea"/>
              </a:rPr>
              <a:t>, Int </a:t>
            </a:r>
            <a:r>
              <a:rPr lang="ko-KR" altLang="en-US" sz="1400" dirty="0" smtClean="0">
                <a:latin typeface="+mn-ea"/>
              </a:rPr>
              <a:t>값을 넣으므로 </a:t>
            </a:r>
            <a:r>
              <a:rPr lang="en-US" altLang="ko-KR" sz="1400" dirty="0" smtClean="0">
                <a:latin typeface="+mn-ea"/>
              </a:rPr>
              <a:t>Error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250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 별칭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9235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사용자가 임의로 데이터타입을 만들어 별도의 별칭 부여가능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2550383"/>
            <a:ext cx="28927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Double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age: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100</a:t>
            </a:r>
          </a:p>
          <a:p>
            <a:r>
              <a:rPr lang="en-US" altLang="ko-KR" sz="1400" dirty="0" smtClean="0">
                <a:latin typeface="+mn-ea"/>
              </a:rPr>
              <a:t>var year: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2080</a:t>
            </a:r>
          </a:p>
          <a:p>
            <a:r>
              <a:rPr lang="en-US" altLang="ko-KR" sz="1400" dirty="0" smtClean="0">
                <a:latin typeface="+mn-ea"/>
              </a:rPr>
              <a:t>year = age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month: Int = 7</a:t>
            </a:r>
          </a:p>
          <a:p>
            <a:r>
              <a:rPr lang="en-US" altLang="ko-KR" sz="1400" dirty="0" smtClean="0">
                <a:latin typeface="+mn-ea"/>
              </a:rPr>
              <a:t>let percentage: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99.9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671191"/>
            <a:ext cx="5280613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typealias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사용자타입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데이터타입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263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583845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타입의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이름이  따로 지정되어 있지 않음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개발자의 의도로 만드는 타입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지정된 데이터 묶음</a:t>
            </a:r>
            <a:endParaRPr lang="en-US" altLang="ko-KR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언어의 구조체 형태와 </a:t>
            </a:r>
            <a:r>
              <a:rPr lang="ko-KR" altLang="en-US" dirty="0" smtClean="0">
                <a:latin typeface="+mn-ea"/>
              </a:rPr>
              <a:t>유사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099" y="2748404"/>
            <a:ext cx="83303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var person: (String, Int, Double) = </a:t>
            </a:r>
            <a:r>
              <a:rPr lang="en-US" altLang="ko-KR" sz="1400" dirty="0" smtClean="0">
                <a:latin typeface="+mn-ea"/>
              </a:rPr>
              <a:t>("Jason", </a:t>
            </a:r>
            <a:r>
              <a:rPr lang="en-US" altLang="ko-KR" sz="1400" dirty="0">
                <a:latin typeface="+mn-ea"/>
              </a:rPr>
              <a:t>85, 182.1)</a:t>
            </a: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("name</a:t>
            </a:r>
            <a:r>
              <a:rPr lang="en-US" altLang="ko-KR" sz="1400" dirty="0">
                <a:latin typeface="+mn-ea"/>
              </a:rPr>
              <a:t>: \(person.0), age: \(person.1), tall: \(person.2</a:t>
            </a:r>
            <a:r>
              <a:rPr lang="en-US" altLang="ko-KR" sz="1400" dirty="0" smtClean="0">
                <a:latin typeface="+mn-ea"/>
              </a:rPr>
              <a:t>)") </a:t>
            </a:r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인덱스를 통해 값을 가져올 수 있음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person.1 = 71</a:t>
            </a:r>
          </a:p>
          <a:p>
            <a:r>
              <a:rPr lang="en-US" altLang="ko-KR" sz="1400" dirty="0">
                <a:latin typeface="+mn-ea"/>
              </a:rPr>
              <a:t>person.2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("name</a:t>
            </a:r>
            <a:r>
              <a:rPr lang="en-US" altLang="ko-KR" sz="1400" dirty="0">
                <a:latin typeface="+mn-ea"/>
              </a:rPr>
              <a:t>: \(person.0), age: \(person.1), tall: \(person.2</a:t>
            </a:r>
            <a:r>
              <a:rPr lang="en-US" altLang="ko-KR" sz="1400" dirty="0" smtClean="0">
                <a:latin typeface="+mn-ea"/>
              </a:rPr>
              <a:t>)")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4414" y="1974032"/>
            <a:ext cx="13933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</a:t>
            </a:r>
            <a:r>
              <a:rPr lang="ko-KR" altLang="en-US" sz="9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파이썬의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튜플과 유사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404626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Index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099" y="4852898"/>
            <a:ext cx="64635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var person: (name: String, weight: Int, height: Double) = </a:t>
            </a:r>
            <a:r>
              <a:rPr lang="en-US" altLang="ko-KR" sz="1400" dirty="0" smtClean="0">
                <a:latin typeface="+mn-ea"/>
              </a:rPr>
              <a:t>("Jason", </a:t>
            </a:r>
            <a:r>
              <a:rPr lang="en-US" altLang="ko-KR" sz="1400" dirty="0">
                <a:latin typeface="+mn-ea"/>
              </a:rPr>
              <a:t>85, 182.1)</a:t>
            </a: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)")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 = 71</a:t>
            </a:r>
          </a:p>
          <a:p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>
                <a:latin typeface="+mn-ea"/>
              </a:rPr>
              <a:t>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)")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509120"/>
            <a:ext cx="496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6862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756554"/>
            <a:ext cx="61880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typealias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(name: String, weight: Int, height: Double)</a:t>
            </a:r>
          </a:p>
          <a:p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jason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", 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85, 182.1)</a:t>
            </a: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", 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72, 185.6)</a:t>
            </a:r>
          </a:p>
          <a:p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\(jdlee.name),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jdlee.weight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신장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jdlee.height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)")</a:t>
            </a:r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\(eric.name),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eric.weight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신장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eric.height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)")</a:t>
            </a:r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412776"/>
            <a:ext cx="621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Typealias</a:t>
            </a:r>
            <a:r>
              <a:rPr lang="ko-KR" altLang="en-US" dirty="0" smtClean="0">
                <a:latin typeface="+mn-ea"/>
              </a:rPr>
              <a:t>와</a:t>
            </a:r>
            <a:r>
              <a:rPr lang="en-US" altLang="ko-KR" dirty="0" smtClean="0">
                <a:latin typeface="+mn-ea"/>
              </a:rPr>
              <a:t> 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8993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68708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같은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데이터타입이 일렬의 순서대로 저장하는 형태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 선언하면 변경이 가능하지 않음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선언은 변경이 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‘Array </a:t>
            </a:r>
            <a:r>
              <a:rPr lang="ko-KR" altLang="en-US" sz="1400" dirty="0" smtClean="0">
                <a:latin typeface="+mn-ea"/>
              </a:rPr>
              <a:t>데이터타입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대괄호로 묶어서 </a:t>
            </a:r>
            <a:r>
              <a:rPr lang="en-US" altLang="ko-KR" sz="1400" dirty="0" smtClean="0">
                <a:latin typeface="+mn-ea"/>
              </a:rPr>
              <a:t>array</a:t>
            </a:r>
            <a:r>
              <a:rPr lang="ko-KR" altLang="en-US" sz="1400" dirty="0" smtClean="0">
                <a:latin typeface="+mn-ea"/>
              </a:rPr>
              <a:t>타입임을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+mn-ea"/>
              </a:rPr>
              <a:t>isEmpty</a:t>
            </a:r>
            <a:r>
              <a:rPr lang="en-US" altLang="ko-KR" sz="1400" dirty="0" smtClean="0">
                <a:latin typeface="+mn-ea"/>
              </a:rPr>
              <a:t>()</a:t>
            </a:r>
            <a:r>
              <a:rPr lang="ko-KR" altLang="en-US" sz="1400" dirty="0" smtClean="0">
                <a:latin typeface="+mn-ea"/>
              </a:rPr>
              <a:t>로 배열이 비어 있는지 확인하거나 </a:t>
            </a:r>
            <a:r>
              <a:rPr lang="en-US" altLang="ko-KR" sz="1400" dirty="0" smtClean="0">
                <a:latin typeface="+mn-ea"/>
              </a:rPr>
              <a:t>count</a:t>
            </a:r>
            <a:r>
              <a:rPr lang="ko-KR" altLang="en-US" sz="1400" dirty="0" smtClean="0">
                <a:latin typeface="+mn-ea"/>
              </a:rPr>
              <a:t>로 요소 존재 확인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배열은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연결리스트의 구조를 </a:t>
            </a:r>
            <a:r>
              <a:rPr lang="ko-KR" altLang="en-US" sz="1400" dirty="0" err="1" smtClean="0">
                <a:latin typeface="+mn-ea"/>
              </a:rPr>
              <a:t>갖음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배열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478356"/>
            <a:ext cx="337432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names: Array&lt;String&gt; = ["a", "b", "c", "d"]</a:t>
            </a:r>
          </a:p>
          <a:p>
            <a:r>
              <a:rPr lang="en-US" altLang="ko-KR" sz="1200" dirty="0">
                <a:latin typeface="+mn-ea"/>
              </a:rPr>
              <a:t>var names1: [String] = ["a", "b", "c", "d"]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emptyArray</a:t>
            </a:r>
            <a:r>
              <a:rPr lang="en-US" altLang="ko-KR" sz="1200" dirty="0">
                <a:latin typeface="+mn-ea"/>
              </a:rPr>
              <a:t>: [Any] = [Any]()</a:t>
            </a:r>
          </a:p>
          <a:p>
            <a:r>
              <a:rPr lang="en-US" altLang="ko-KR" sz="1200" dirty="0">
                <a:latin typeface="+mn-ea"/>
              </a:rPr>
              <a:t>var emptyArray1: [Any] = Array&lt;Any&gt;()</a:t>
            </a:r>
          </a:p>
          <a:p>
            <a:r>
              <a:rPr lang="en-US" altLang="ko-KR" sz="1200" dirty="0">
                <a:latin typeface="+mn-ea"/>
              </a:rPr>
              <a:t>var emptyArray2: [Any] = []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emptyArray.isEmpty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names.count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names.append</a:t>
            </a:r>
            <a:r>
              <a:rPr lang="en-US" altLang="ko-KR" sz="1200" dirty="0">
                <a:latin typeface="+mn-ea"/>
              </a:rPr>
              <a:t>("e")</a:t>
            </a:r>
          </a:p>
          <a:p>
            <a:r>
              <a:rPr lang="en-US" altLang="ko-KR" sz="1200" dirty="0" err="1">
                <a:latin typeface="+mn-ea"/>
              </a:rPr>
              <a:t>names.append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contentsOf</a:t>
            </a:r>
            <a:r>
              <a:rPr lang="en-US" altLang="ko-KR" sz="1200" dirty="0">
                <a:latin typeface="+mn-ea"/>
              </a:rPr>
              <a:t>:["f", "g"])</a:t>
            </a:r>
          </a:p>
          <a:p>
            <a:r>
              <a:rPr lang="en-US" altLang="ko-KR" sz="1200" dirty="0" err="1">
                <a:latin typeface="+mn-ea"/>
              </a:rPr>
              <a:t>names.insert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contentsOf</a:t>
            </a:r>
            <a:r>
              <a:rPr lang="en-US" altLang="ko-KR" sz="1200" dirty="0">
                <a:latin typeface="+mn-ea"/>
              </a:rPr>
              <a:t>:["</a:t>
            </a:r>
            <a:r>
              <a:rPr lang="en-US" altLang="ko-KR" sz="1200" dirty="0" err="1">
                <a:latin typeface="+mn-ea"/>
              </a:rPr>
              <a:t>dd</a:t>
            </a:r>
            <a:r>
              <a:rPr lang="en-US" altLang="ko-KR" sz="1200" dirty="0">
                <a:latin typeface="+mn-ea"/>
              </a:rPr>
              <a:t>", "</a:t>
            </a:r>
            <a:r>
              <a:rPr lang="en-US" altLang="ko-KR" sz="1200" dirty="0" err="1">
                <a:latin typeface="+mn-ea"/>
              </a:rPr>
              <a:t>ee</a:t>
            </a:r>
            <a:r>
              <a:rPr lang="en-US" altLang="ko-KR" sz="1200" dirty="0">
                <a:latin typeface="+mn-ea"/>
              </a:rPr>
              <a:t>"], at:3)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names.index</a:t>
            </a:r>
            <a:r>
              <a:rPr lang="en-US" altLang="ko-KR" sz="1200" dirty="0">
                <a:latin typeface="+mn-ea"/>
              </a:rPr>
              <a:t>(of: "b"))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names.first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priont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names.last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39104" y="3429000"/>
            <a:ext cx="2613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[String]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은 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Array&lt;String&gt;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의 축약표현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3944" y="3790781"/>
            <a:ext cx="3420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firstItem:String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names.removeFirst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secondItem:String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names.removeLast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indexZeroItem:String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</a:t>
            </a:r>
            <a:r>
              <a:rPr lang="en-US" altLang="ko-KR" sz="1200" dirty="0" smtClean="0">
                <a:latin typeface="+mn-ea"/>
              </a:rPr>
              <a:t>(at:0)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("aa", </a:t>
            </a:r>
            <a:r>
              <a:rPr lang="en-US" altLang="ko-KR" sz="1200" dirty="0" smtClean="0">
                <a:latin typeface="+mn-ea"/>
              </a:rPr>
              <a:t>at:2)</a:t>
            </a: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contentsOf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en-US" altLang="ko-KR" sz="1200" dirty="0" smtClean="0">
                <a:latin typeface="+mn-ea"/>
              </a:rPr>
              <a:t>["bb", "cc"], </a:t>
            </a:r>
            <a:r>
              <a:rPr lang="en-US" altLang="ko-KR" sz="1200" dirty="0" smtClean="0">
                <a:latin typeface="+mn-ea"/>
              </a:rPr>
              <a:t>at:5)</a:t>
            </a:r>
          </a:p>
        </p:txBody>
      </p:sp>
    </p:spTree>
    <p:extLst>
      <p:ext uri="{BB962C8B-B14F-4D97-AF65-F5344CB8AC3E}">
        <p14:creationId xmlns:p14="http://schemas.microsoft.com/office/powerpoint/2010/main" val="1957906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543097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요소들의 순서들이 없이 단순히 키와 값의 </a:t>
            </a:r>
            <a:r>
              <a:rPr lang="ko-KR" altLang="en-US" sz="1400" dirty="0" err="1" smtClean="0">
                <a:latin typeface="+mn-ea"/>
              </a:rPr>
              <a:t>쌍구조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키가 하나 이상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여러 개 가능하며 키는 유일한 값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선언한 키는 변경 불가능 하며 </a:t>
            </a: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반대로 변경 가능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대괄호로 키와 값을 묶어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딕셔너리는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각 값의 키를 통해 접근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딕셔너리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393574"/>
            <a:ext cx="523701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typealias StringIntDictionary = [String: Int]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numberForName: Dictionary&lt;String, Int&gt; = Dictionary&lt;String, Int&gt;()</a:t>
            </a:r>
          </a:p>
          <a:p>
            <a:r>
              <a:rPr lang="en-US" altLang="ko-KR" sz="1200" dirty="0">
                <a:latin typeface="+mn-ea"/>
              </a:rPr>
              <a:t>var numberForName1: [String: Int] = [String: Int]()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numberForName3: StringIntDictionary = StringIntDictionary()</a:t>
            </a:r>
          </a:p>
          <a:p>
            <a:r>
              <a:rPr lang="en-US" altLang="ko-KR" sz="1200" dirty="0">
                <a:latin typeface="+mn-ea"/>
              </a:rPr>
              <a:t>var numberForName4: [String: Int] = [:]</a:t>
            </a:r>
          </a:p>
          <a:p>
            <a:r>
              <a:rPr lang="en-US" altLang="ko-KR" sz="1200" dirty="0">
                <a:latin typeface="+mn-ea"/>
              </a:rPr>
              <a:t>var numberForName5: [String: Int] = ["a":100, "b":200, "c":300]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print(numberForName5.isEmpty)</a:t>
            </a:r>
          </a:p>
          <a:p>
            <a:r>
              <a:rPr lang="en-US" altLang="ko-KR" sz="1200" dirty="0">
                <a:latin typeface="+mn-ea"/>
              </a:rPr>
              <a:t>print(numberForName5.count)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print(numberForName5["c"])</a:t>
            </a:r>
          </a:p>
          <a:p>
            <a:r>
              <a:rPr lang="en-US" altLang="ko-KR" sz="1200" dirty="0">
                <a:latin typeface="+mn-ea"/>
              </a:rPr>
              <a:t>numberForName5["b"] = 150</a:t>
            </a:r>
          </a:p>
          <a:p>
            <a:r>
              <a:rPr lang="en-US" altLang="ko-KR" sz="1200" dirty="0">
                <a:latin typeface="+mn-ea"/>
              </a:rPr>
              <a:t>numberForName5["max"] = 999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print(numberForName5.removeValue(</a:t>
            </a:r>
            <a:r>
              <a:rPr lang="en-US" altLang="ko-KR" sz="1200" dirty="0" err="1">
                <a:latin typeface="+mn-ea"/>
              </a:rPr>
              <a:t>forKey</a:t>
            </a:r>
            <a:r>
              <a:rPr lang="en-US" altLang="ko-KR" sz="1200" dirty="0">
                <a:latin typeface="+mn-ea"/>
              </a:rPr>
              <a:t>: "a"))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862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8809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세트는 같은 데이터를 순서 없이 하나의 묶음으로 저장하는 컬렉션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 내의 값은 모두 중복 없이 유일함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순서가 중요하지 않거나 각 요소가 유일한 값을 가져야 하는 경우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세트의 요소로는 해시 가능한 값이 들어와야 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Set </a:t>
            </a:r>
            <a:r>
              <a:rPr lang="ko-KR" altLang="en-US" sz="1400" dirty="0" smtClean="0">
                <a:latin typeface="+mn-ea"/>
              </a:rPr>
              <a:t>키워드와 타입이름의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배열과 마찬가지로 대괄호로 값들을 묶어 세트 타입 표현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두 세트의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교집합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합집합 연산이 용이하며</a:t>
            </a:r>
            <a:r>
              <a:rPr lang="en-US" altLang="ko-KR" sz="1400" dirty="0" smtClean="0">
                <a:latin typeface="+mn-ea"/>
              </a:rPr>
              <a:t>, sorted()</a:t>
            </a:r>
            <a:r>
              <a:rPr lang="ko-KR" altLang="en-US" sz="1400" dirty="0" smtClean="0">
                <a:latin typeface="+mn-ea"/>
              </a:rPr>
              <a:t>를 이용하여 정렬된 배열을 만들 수 있음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세트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268" y="3591014"/>
            <a:ext cx="2783134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var names: Set&lt;String&gt; = Set&lt;String&gt;()</a:t>
            </a:r>
          </a:p>
          <a:p>
            <a:r>
              <a:rPr lang="en-US" altLang="ko-KR" sz="1100" dirty="0">
                <a:latin typeface="+mn-ea"/>
              </a:rPr>
              <a:t>var names1: Set&lt;String&gt; = []</a:t>
            </a:r>
          </a:p>
          <a:p>
            <a:r>
              <a:rPr lang="en-US" altLang="ko-KR" sz="1100" dirty="0">
                <a:latin typeface="+mn-ea"/>
              </a:rPr>
              <a:t>var names2: Set&lt;String&gt; = ["a", "b", "c"]</a:t>
            </a:r>
          </a:p>
          <a:p>
            <a:r>
              <a:rPr lang="en-US" altLang="ko-KR" sz="1100" dirty="0">
                <a:latin typeface="+mn-ea"/>
              </a:rPr>
              <a:t>var numbers = [100, 200, 300]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print(type(of: numbers))</a:t>
            </a:r>
          </a:p>
          <a:p>
            <a:r>
              <a:rPr lang="en-US" altLang="ko-KR" sz="1100" dirty="0">
                <a:latin typeface="+mn-ea"/>
              </a:rPr>
              <a:t>print(names2.isEmpty)</a:t>
            </a:r>
          </a:p>
          <a:p>
            <a:r>
              <a:rPr lang="en-US" altLang="ko-KR" sz="1100" dirty="0">
                <a:latin typeface="+mn-ea"/>
              </a:rPr>
              <a:t>print(names2.count)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names2.insert("d")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print(names2.remove("c"))</a:t>
            </a:r>
          </a:p>
          <a:p>
            <a:r>
              <a:rPr lang="en-US" altLang="ko-KR" sz="1100" dirty="0">
                <a:latin typeface="+mn-ea"/>
              </a:rPr>
              <a:t>print(names2.remove("b"))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1068" y="5085184"/>
            <a:ext cx="659667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englishClassStudents</a:t>
            </a:r>
            <a:r>
              <a:rPr lang="en-US" altLang="ko-KR" sz="1100" dirty="0">
                <a:latin typeface="+mn-ea"/>
              </a:rPr>
              <a:t>: Set&lt;String&gt; = ["f", "w", "a"]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: Set&lt;String&gt; = ["b", "q", "f", "h", "t", "u"]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intersectSet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englishClassStudents.intersection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symmetricDiffSet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englishClassStudents.symmetricDifference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unionSet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englishClassStudents.union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subtractSet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englishClassStudents.subtracting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en-US" altLang="ko-KR" sz="1100" dirty="0" err="1">
                <a:latin typeface="+mn-ea"/>
              </a:rPr>
              <a:t>unionSet.sorted</a:t>
            </a:r>
            <a:r>
              <a:rPr lang="en-US" altLang="ko-KR" sz="1100" dirty="0">
                <a:latin typeface="+mn-ea"/>
              </a:rPr>
              <a:t>())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0372" y="3566626"/>
            <a:ext cx="3281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: Set&lt;String&gt; = ["</a:t>
            </a:r>
            <a:r>
              <a:rPr lang="ko-KR" altLang="en-US" sz="1100" dirty="0">
                <a:latin typeface="+mn-ea"/>
              </a:rPr>
              <a:t>비둘기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닭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기러기</a:t>
            </a:r>
            <a:r>
              <a:rPr lang="en-US" altLang="ko-KR" sz="1100" dirty="0">
                <a:latin typeface="+mn-ea"/>
              </a:rPr>
              <a:t>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: Set&lt;String&gt; = ["</a:t>
            </a:r>
            <a:r>
              <a:rPr lang="ko-KR" altLang="en-US" sz="1100" dirty="0">
                <a:latin typeface="+mn-ea"/>
              </a:rPr>
              <a:t>사자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호랑이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곰</a:t>
            </a:r>
            <a:r>
              <a:rPr lang="en-US" altLang="ko-KR" sz="1100" dirty="0">
                <a:latin typeface="+mn-ea"/>
              </a:rPr>
              <a:t>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.union(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isDisjoint</a:t>
            </a:r>
            <a:r>
              <a:rPr lang="en-US" altLang="ko-KR" sz="1100" dirty="0">
                <a:latin typeface="+mn-ea"/>
              </a:rPr>
              <a:t>(with: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isSubset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isSuperset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isSuperset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))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612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79720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연관된 항목들을 묶어 나타내는 타입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항목의 값을 추가 및 수정 불가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제한된 선택항목을 나타낼 때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정해진 값 이외의 입력 방지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예상된 입력 값이 한정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 항목이 여타의 값을 가질 수 없음 </a:t>
            </a:r>
            <a:r>
              <a:rPr lang="en-US" altLang="ko-KR" sz="1400" dirty="0" smtClean="0">
                <a:latin typeface="+mn-ea"/>
              </a:rPr>
              <a:t>(C</a:t>
            </a:r>
            <a:r>
              <a:rPr lang="ko-KR" altLang="en-US" sz="1400" dirty="0" smtClean="0">
                <a:latin typeface="+mn-ea"/>
              </a:rPr>
              <a:t>언어에서 각 열거 항목은 기본으로 정수의 값을 가짐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하지만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사용자의 설정에 따라 값 설정 가능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0330" y="3263493"/>
            <a:ext cx="567014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String {</a:t>
            </a:r>
          </a:p>
          <a:p>
            <a:r>
              <a:rPr lang="en-US" altLang="ko-KR" sz="1100" dirty="0" smtClean="0">
                <a:latin typeface="+mn-ea"/>
              </a:rPr>
              <a:t> case primary = </a:t>
            </a:r>
            <a:r>
              <a:rPr lang="en-US" altLang="ko-KR" sz="1100" dirty="0" smtClean="0">
                <a:latin typeface="+mn-ea"/>
              </a:rPr>
              <a:t>"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"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 = </a:t>
            </a:r>
            <a:r>
              <a:rPr lang="en-US" altLang="ko-KR" sz="1100" dirty="0" smtClean="0">
                <a:latin typeface="+mn-ea"/>
              </a:rPr>
              <a:t>"</a:t>
            </a:r>
            <a:r>
              <a:rPr lang="ko-KR" altLang="en-US" sz="1100" dirty="0" smtClean="0">
                <a:latin typeface="+mn-ea"/>
              </a:rPr>
              <a:t>초등학교</a:t>
            </a:r>
            <a:r>
              <a:rPr lang="en-US" altLang="ko-KR" sz="1100" dirty="0" smtClean="0">
                <a:latin typeface="+mn-ea"/>
              </a:rPr>
              <a:t>"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middle = </a:t>
            </a:r>
            <a:r>
              <a:rPr lang="en-US" altLang="ko-KR" sz="1100" dirty="0" smtClean="0">
                <a:latin typeface="+mn-ea"/>
              </a:rPr>
              <a:t>"</a:t>
            </a:r>
            <a:r>
              <a:rPr lang="ko-KR" altLang="en-US" sz="1100" dirty="0" smtClean="0">
                <a:latin typeface="+mn-ea"/>
              </a:rPr>
              <a:t>중학교</a:t>
            </a:r>
            <a:r>
              <a:rPr lang="en-US" altLang="ko-KR" sz="1100" dirty="0" smtClean="0">
                <a:latin typeface="+mn-ea"/>
              </a:rPr>
              <a:t>"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high = </a:t>
            </a:r>
            <a:r>
              <a:rPr lang="en-US" altLang="ko-KR" sz="1100" dirty="0" smtClean="0">
                <a:latin typeface="+mn-ea"/>
              </a:rPr>
              <a:t>"</a:t>
            </a:r>
            <a:r>
              <a:rPr lang="ko-KR" altLang="en-US" sz="1100" dirty="0" smtClean="0">
                <a:latin typeface="+mn-ea"/>
              </a:rPr>
              <a:t>고등학교</a:t>
            </a:r>
            <a:r>
              <a:rPr lang="en-US" altLang="ko-KR" sz="1100" dirty="0" smtClean="0">
                <a:latin typeface="+mn-ea"/>
              </a:rPr>
              <a:t>"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collage = </a:t>
            </a:r>
            <a:r>
              <a:rPr lang="en-US" altLang="ko-KR" sz="1100" dirty="0" smtClean="0">
                <a:latin typeface="+mn-ea"/>
              </a:rPr>
              <a:t>"</a:t>
            </a:r>
            <a:r>
              <a:rPr lang="ko-KR" altLang="en-US" sz="1100" dirty="0" smtClean="0">
                <a:latin typeface="+mn-ea"/>
              </a:rPr>
              <a:t>대학</a:t>
            </a:r>
            <a:r>
              <a:rPr lang="en-US" altLang="ko-KR" sz="1100" dirty="0" smtClean="0">
                <a:latin typeface="+mn-ea"/>
              </a:rPr>
              <a:t>"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university = </a:t>
            </a:r>
            <a:r>
              <a:rPr lang="en-US" altLang="ko-KR" sz="1100" dirty="0" smtClean="0">
                <a:latin typeface="+mn-ea"/>
              </a:rPr>
              <a:t>"</a:t>
            </a:r>
            <a:r>
              <a:rPr lang="ko-KR" altLang="en-US" sz="1100" dirty="0" smtClean="0">
                <a:latin typeface="+mn-ea"/>
              </a:rPr>
              <a:t>대학교</a:t>
            </a:r>
            <a:r>
              <a:rPr lang="en-US" altLang="ko-KR" sz="1100" dirty="0" smtClean="0">
                <a:latin typeface="+mn-ea"/>
              </a:rPr>
              <a:t>"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</a:t>
            </a:r>
            <a:r>
              <a:rPr lang="en-US" altLang="ko-KR" sz="1100" dirty="0" smtClean="0">
                <a:latin typeface="+mn-ea"/>
              </a:rPr>
              <a:t>"</a:t>
            </a:r>
            <a:r>
              <a:rPr lang="ko-KR" altLang="en-US" sz="1100" dirty="0" smtClean="0">
                <a:latin typeface="+mn-ea"/>
              </a:rPr>
              <a:t>대학원</a:t>
            </a:r>
            <a:r>
              <a:rPr lang="en-US" altLang="ko-KR" sz="1100" dirty="0" smtClean="0">
                <a:latin typeface="+mn-ea"/>
              </a:rPr>
              <a:t>"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highestEducationLevel</a:t>
            </a:r>
            <a:r>
              <a:rPr lang="en-US" altLang="ko-KR" sz="1100" dirty="0" smtClean="0">
                <a:latin typeface="+mn-ea"/>
              </a:rPr>
              <a:t>: School = </a:t>
            </a:r>
            <a:r>
              <a:rPr lang="en-US" altLang="ko-KR" sz="1100" dirty="0" err="1" smtClean="0">
                <a:latin typeface="+mn-ea"/>
              </a:rPr>
              <a:t>School.university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</a:t>
            </a:r>
            <a:r>
              <a:rPr lang="en-US" altLang="ko-KR" sz="1100" dirty="0" smtClean="0">
                <a:latin typeface="+mn-ea"/>
              </a:rPr>
              <a:t>("</a:t>
            </a:r>
            <a:r>
              <a:rPr lang="ko-KR" altLang="en-US" sz="1100" dirty="0" smtClean="0">
                <a:latin typeface="+mn-ea"/>
              </a:rPr>
              <a:t>저의 </a:t>
            </a:r>
            <a:r>
              <a:rPr lang="ko-KR" altLang="en-US" sz="1100" dirty="0" smtClean="0">
                <a:latin typeface="+mn-ea"/>
              </a:rPr>
              <a:t>최종 학력은</a:t>
            </a:r>
            <a:r>
              <a:rPr lang="en-US" altLang="ko-KR" sz="1100" dirty="0" smtClean="0">
                <a:latin typeface="+mn-ea"/>
              </a:rPr>
              <a:t> \(</a:t>
            </a:r>
            <a:r>
              <a:rPr lang="en-US" altLang="ko-KR" sz="1100" dirty="0" err="1" smtClean="0">
                <a:latin typeface="+mn-ea"/>
              </a:rPr>
              <a:t>highestEducationLevel.rawValue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졸업입니다</a:t>
            </a:r>
            <a:r>
              <a:rPr lang="en-US" altLang="ko-KR" sz="1100" dirty="0" smtClean="0">
                <a:latin typeface="+mn-ea"/>
              </a:rPr>
              <a:t>.")</a:t>
            </a:r>
            <a:endParaRPr lang="en-US" altLang="ko-KR" sz="1100" dirty="0" smtClean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: Character {</a:t>
            </a:r>
          </a:p>
          <a:p>
            <a:r>
              <a:rPr lang="en-US" altLang="ko-KR" sz="1100" dirty="0" smtClean="0">
                <a:latin typeface="+mn-ea"/>
              </a:rPr>
              <a:t> case mon = </a:t>
            </a:r>
            <a:r>
              <a:rPr lang="en-US" altLang="ko-KR" sz="1100" dirty="0" smtClean="0">
                <a:latin typeface="+mn-ea"/>
              </a:rPr>
              <a:t>"</a:t>
            </a:r>
            <a:r>
              <a:rPr lang="ko-KR" altLang="en-US" sz="1100" dirty="0" smtClean="0">
                <a:latin typeface="+mn-ea"/>
              </a:rPr>
              <a:t>월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tue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smtClean="0">
                <a:latin typeface="+mn-ea"/>
              </a:rPr>
              <a:t>"</a:t>
            </a:r>
            <a:r>
              <a:rPr lang="ko-KR" altLang="en-US" sz="1100" dirty="0" smtClean="0">
                <a:latin typeface="+mn-ea"/>
              </a:rPr>
              <a:t>화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smtClean="0">
                <a:latin typeface="+mn-ea"/>
              </a:rPr>
              <a:t>wed = </a:t>
            </a:r>
            <a:r>
              <a:rPr lang="en-US" altLang="ko-KR" sz="1100" dirty="0" smtClean="0">
                <a:latin typeface="+mn-ea"/>
              </a:rPr>
              <a:t>"</a:t>
            </a:r>
            <a:r>
              <a:rPr lang="ko-KR" altLang="en-US" sz="1100" dirty="0" smtClean="0">
                <a:latin typeface="+mn-ea"/>
              </a:rPr>
              <a:t>수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thu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</a:t>
            </a:r>
            <a:r>
              <a:rPr lang="en-US" altLang="ko-KR" sz="1100" dirty="0" smtClean="0">
                <a:latin typeface="+mn-ea"/>
              </a:rPr>
              <a:t>"</a:t>
            </a:r>
            <a:r>
              <a:rPr lang="ko-KR" altLang="en-US" sz="1100" dirty="0" smtClean="0">
                <a:latin typeface="+mn-ea"/>
              </a:rPr>
              <a:t>목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fri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smtClean="0">
                <a:latin typeface="+mn-ea"/>
              </a:rPr>
              <a:t>"</a:t>
            </a:r>
            <a:r>
              <a:rPr lang="ko-KR" altLang="en-US" sz="1100" dirty="0" smtClean="0">
                <a:latin typeface="+mn-ea"/>
              </a:rPr>
              <a:t>금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smtClean="0">
                <a:latin typeface="+mn-ea"/>
              </a:rPr>
              <a:t>sat = </a:t>
            </a:r>
            <a:r>
              <a:rPr lang="en-US" altLang="ko-KR" sz="1100" dirty="0" smtClean="0">
                <a:latin typeface="+mn-ea"/>
              </a:rPr>
              <a:t>"</a:t>
            </a:r>
            <a:r>
              <a:rPr lang="ko-KR" altLang="en-US" sz="1100" dirty="0" smtClean="0">
                <a:latin typeface="+mn-ea"/>
              </a:rPr>
              <a:t>토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smtClean="0">
                <a:latin typeface="+mn-ea"/>
              </a:rPr>
              <a:t>sun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</a:t>
            </a:r>
            <a:r>
              <a:rPr lang="en-US" altLang="ko-KR" sz="1100" dirty="0" smtClean="0">
                <a:latin typeface="+mn-ea"/>
              </a:rPr>
              <a:t>"</a:t>
            </a:r>
            <a:r>
              <a:rPr lang="ko-KR" altLang="en-US" sz="1100" dirty="0" smtClean="0">
                <a:latin typeface="+mn-ea"/>
              </a:rPr>
              <a:t>일</a:t>
            </a:r>
            <a:r>
              <a:rPr lang="en-US" altLang="ko-KR" sz="1100" dirty="0" smtClean="0">
                <a:latin typeface="+mn-ea"/>
              </a:rPr>
              <a:t>"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today: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WeekDays.fri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</a:t>
            </a:r>
            <a:r>
              <a:rPr lang="en-US" altLang="ko-KR" sz="1100" dirty="0" smtClean="0">
                <a:latin typeface="+mn-ea"/>
              </a:rPr>
              <a:t>("</a:t>
            </a:r>
            <a:r>
              <a:rPr lang="ko-KR" altLang="en-US" sz="1100" dirty="0" smtClean="0">
                <a:latin typeface="+mn-ea"/>
              </a:rPr>
              <a:t>오늘은 </a:t>
            </a:r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today.rawValue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요일입니다</a:t>
            </a:r>
            <a:r>
              <a:rPr lang="en-US" altLang="ko-KR" sz="1100" dirty="0" smtClean="0">
                <a:latin typeface="+mn-ea"/>
              </a:rPr>
              <a:t>.")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725144"/>
            <a:ext cx="235833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</a:t>
            </a:r>
            <a:r>
              <a:rPr lang="en-US" altLang="ko-KR" sz="1100" dirty="0">
                <a:latin typeface="+mn-ea"/>
              </a:rPr>
              <a:t>I</a:t>
            </a:r>
            <a:r>
              <a:rPr lang="en-US" altLang="ko-KR" sz="1100" dirty="0" smtClean="0">
                <a:latin typeface="+mn-ea"/>
              </a:rPr>
              <a:t>nt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zero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case one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two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ten = 10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</a:t>
            </a:r>
            <a:r>
              <a:rPr lang="en-US" altLang="ko-KR" sz="1100" dirty="0" smtClean="0">
                <a:latin typeface="+mn-ea"/>
              </a:rPr>
              <a:t>("\(</a:t>
            </a:r>
            <a:r>
              <a:rPr lang="en-US" altLang="ko-KR" sz="1100" dirty="0" err="1" smtClean="0">
                <a:latin typeface="+mn-ea"/>
              </a:rPr>
              <a:t>Numbers.zero.rawValue</a:t>
            </a:r>
            <a:r>
              <a:rPr lang="en-US" altLang="ko-KR" sz="1100" dirty="0" smtClean="0">
                <a:latin typeface="+mn-ea"/>
              </a:rPr>
              <a:t>), </a:t>
            </a: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Numbers.one.rawValue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Numbers.two.rawValue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Numbers.ten.rawValue</a:t>
            </a:r>
            <a:r>
              <a:rPr lang="en-US" altLang="ko-KR" sz="1100" dirty="0" smtClean="0">
                <a:latin typeface="+mn-ea"/>
              </a:rPr>
              <a:t>)")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029" y="3068960"/>
            <a:ext cx="157767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School: String {</a:t>
            </a: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primary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middle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 smtClean="0">
                <a:latin typeface="+mn-ea"/>
              </a:rPr>
              <a:t>high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collage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university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  <a:endParaRPr lang="en-US" altLang="ko-KR" sz="1100" dirty="0">
              <a:latin typeface="+mn-ea"/>
            </a:endParaRP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869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상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상수 선언과 초기화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46479" y="2127339"/>
            <a:ext cx="4328491" cy="616134"/>
            <a:chOff x="1547664" y="2492896"/>
            <a:chExt cx="4328491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2258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const</a:t>
              </a:r>
              <a:r>
                <a:rPr lang="en-US" altLang="ko-KR" sz="2000" dirty="0" smtClean="0">
                  <a:latin typeface="+mn-ea"/>
                </a:rPr>
                <a:t>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5818" y="2708920"/>
              <a:ext cx="1930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806616" y="2908975"/>
              <a:ext cx="139202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8537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46479" y="1268760"/>
            <a:ext cx="448231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let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상수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초기값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11760" y="3212976"/>
            <a:ext cx="4332895" cy="1663735"/>
            <a:chOff x="2411760" y="3212976"/>
            <a:chExt cx="4332895" cy="1663735"/>
          </a:xfrm>
        </p:grpSpPr>
        <p:grpSp>
          <p:nvGrpSpPr>
            <p:cNvPr id="13" name="그룹 12"/>
            <p:cNvGrpSpPr/>
            <p:nvPr/>
          </p:nvGrpSpPr>
          <p:grpSpPr>
            <a:xfrm>
              <a:off x="2411760" y="3212976"/>
              <a:ext cx="1148071" cy="1355958"/>
              <a:chOff x="2416242" y="3140968"/>
              <a:chExt cx="1148071" cy="135595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16242" y="3789040"/>
                <a:ext cx="11480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</a:t>
                </a: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2731453" y="3140968"/>
                <a:ext cx="413454" cy="41345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15250" y="3861048"/>
              <a:ext cx="12089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</a:t>
              </a:r>
            </a:p>
            <a:p>
              <a:r>
                <a:rPr lang="en-US" altLang="ko-KR" sz="2000" dirty="0" smtClean="0">
                  <a:latin typeface="+mn-ea"/>
                </a:rPr>
                <a:t>a = 123</a:t>
              </a:r>
            </a:p>
            <a:p>
              <a:r>
                <a:rPr lang="en-US" altLang="ko-KR" sz="2000" dirty="0">
                  <a:latin typeface="+mn-ea"/>
                </a:rPr>
                <a:t>l</a:t>
              </a:r>
              <a:r>
                <a:rPr lang="en-US" altLang="ko-KR" sz="2000" dirty="0" smtClean="0">
                  <a:latin typeface="+mn-ea"/>
                </a:rPr>
                <a:t>et b = a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535670" y="3212976"/>
              <a:ext cx="1208985" cy="1663735"/>
              <a:chOff x="5540152" y="3140968"/>
              <a:chExt cx="1208985" cy="166373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40152" y="3789040"/>
                <a:ext cx="120898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let b = a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123;</a:t>
                </a:r>
                <a:endParaRPr lang="ko-KR" altLang="en-US" sz="2000" dirty="0">
                  <a:latin typeface="+mn-ea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871539" y="3140968"/>
                <a:ext cx="381101" cy="368424"/>
                <a:chOff x="4478931" y="3140968"/>
                <a:chExt cx="381101" cy="368424"/>
              </a:xfrm>
            </p:grpSpPr>
            <p:cxnSp>
              <p:nvCxnSpPr>
                <p:cNvPr id="47" name="직선 연결선 46"/>
                <p:cNvCxnSpPr/>
                <p:nvPr/>
              </p:nvCxnSpPr>
              <p:spPr>
                <a:xfrm flipH="1">
                  <a:off x="4478931" y="3140968"/>
                  <a:ext cx="381101" cy="36004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4500806" y="3140968"/>
                  <a:ext cx="347364" cy="3684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타원 48"/>
            <p:cNvSpPr/>
            <p:nvPr/>
          </p:nvSpPr>
          <p:spPr>
            <a:xfrm>
              <a:off x="4250498" y="3212976"/>
              <a:ext cx="413454" cy="413454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9632" y="5373216"/>
            <a:ext cx="7471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ko-KR" altLang="en-US" dirty="0" smtClean="0">
                <a:latin typeface="+mn-ea"/>
              </a:rPr>
              <a:t>와는 다르게 상수를 생성한 후에 한 번의 값 할당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번 </a:t>
            </a:r>
            <a:r>
              <a:rPr lang="ko-KR" altLang="en-US" dirty="0" err="1" smtClean="0">
                <a:latin typeface="+mn-ea"/>
              </a:rPr>
              <a:t>째의</a:t>
            </a:r>
            <a:r>
              <a:rPr lang="ko-KR" altLang="en-US" dirty="0" smtClean="0">
                <a:latin typeface="+mn-ea"/>
              </a:rPr>
              <a:t>  경우 상수 값이 초기화 전에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의 값을 읽으려 하므로 오류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4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45295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원시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갖는 열거 형일 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열거형의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원시값</a:t>
            </a:r>
            <a:r>
              <a:rPr lang="ko-KR" altLang="en-US" sz="1400" dirty="0" smtClean="0">
                <a:latin typeface="+mn-ea"/>
              </a:rPr>
              <a:t> 정보를 알고 있다면 원시 값을 통해 </a:t>
            </a:r>
            <a:r>
              <a:rPr lang="ko-KR" altLang="en-US" sz="1400" dirty="0" err="1" smtClean="0">
                <a:latin typeface="+mn-ea"/>
              </a:rPr>
              <a:t>열거형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변수 또는 상수를 생성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만약에 올바르지 않은 원시 값을 통해 생성하려 하면 </a:t>
            </a:r>
            <a:r>
              <a:rPr lang="en-US" altLang="ko-KR" sz="1400" dirty="0" smtClean="0">
                <a:latin typeface="+mn-ea"/>
              </a:rPr>
              <a:t>nil</a:t>
            </a:r>
            <a:r>
              <a:rPr lang="ko-KR" altLang="en-US" sz="1400" dirty="0" smtClean="0">
                <a:latin typeface="+mn-ea"/>
              </a:rPr>
              <a:t>이 리턴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083" y="2276872"/>
            <a:ext cx="329128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……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primary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en-US" altLang="ko-KR" sz="1100" dirty="0" smtClean="0">
                <a:latin typeface="+mn-ea"/>
              </a:rPr>
              <a:t>"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")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graduate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en-US" altLang="ko-KR" sz="1100" dirty="0" smtClean="0">
                <a:latin typeface="+mn-ea"/>
              </a:rPr>
              <a:t>"</a:t>
            </a:r>
            <a:r>
              <a:rPr lang="ko-KR" altLang="en-US" sz="1100" dirty="0" err="1" smtClean="0">
                <a:latin typeface="+mn-ea"/>
              </a:rPr>
              <a:t>석박사</a:t>
            </a:r>
            <a:r>
              <a:rPr lang="en-US" altLang="ko-KR" sz="1100" dirty="0" smtClean="0">
                <a:latin typeface="+mn-ea"/>
              </a:rPr>
              <a:t>")   </a:t>
            </a:r>
            <a:r>
              <a:rPr lang="en-US" altLang="ko-KR" sz="1100" dirty="0" smtClean="0">
                <a:latin typeface="+mn-ea"/>
              </a:rPr>
              <a:t>//nil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one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1)</a:t>
            </a:r>
          </a:p>
          <a:p>
            <a:r>
              <a:rPr lang="en-US" altLang="ko-KR" sz="1100" dirty="0" smtClean="0">
                <a:latin typeface="+mn-ea"/>
              </a:rPr>
              <a:t>let three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3)    //nil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083" y="4048284"/>
            <a:ext cx="6521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열거형의</a:t>
            </a:r>
            <a:r>
              <a:rPr lang="ko-KR" altLang="en-US" sz="1400" dirty="0" smtClean="0">
                <a:latin typeface="+mn-ea"/>
              </a:rPr>
              <a:t> 각 항목이 연관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가지게 되면</a:t>
            </a:r>
            <a:r>
              <a:rPr lang="en-US" altLang="ko-KR" sz="1400" dirty="0" smtClean="0">
                <a:latin typeface="+mn-ea"/>
              </a:rPr>
              <a:t>, C</a:t>
            </a:r>
            <a:r>
              <a:rPr lang="ko-KR" altLang="en-US" sz="1400" dirty="0" smtClean="0">
                <a:latin typeface="+mn-ea"/>
              </a:rPr>
              <a:t>언어와 같은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형태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3717032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4470167"/>
            <a:ext cx="387958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String)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String, topping String)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</a:t>
            </a:r>
            <a:r>
              <a:rPr lang="en-US" altLang="ko-KR" sz="1100" dirty="0" smtClean="0">
                <a:latin typeface="+mn-ea"/>
              </a:rPr>
              <a:t>"</a:t>
            </a:r>
            <a:r>
              <a:rPr lang="ko-KR" altLang="en-US" sz="1100" dirty="0" smtClean="0">
                <a:latin typeface="+mn-ea"/>
              </a:rPr>
              <a:t>크림</a:t>
            </a:r>
            <a:r>
              <a:rPr lang="en-US" altLang="ko-KR" sz="1100" dirty="0" smtClean="0">
                <a:latin typeface="+mn-ea"/>
              </a:rPr>
              <a:t>")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</a:t>
            </a:r>
            <a:r>
              <a:rPr lang="en-US" altLang="ko-KR" sz="1100" dirty="0" smtClean="0">
                <a:latin typeface="+mn-ea"/>
              </a:rPr>
              <a:t>"</a:t>
            </a:r>
            <a:r>
              <a:rPr lang="ko-KR" altLang="en-US" sz="1100" dirty="0" err="1" smtClean="0">
                <a:latin typeface="+mn-ea"/>
              </a:rPr>
              <a:t>치즈크러스트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smtClean="0">
                <a:latin typeface="+mn-ea"/>
              </a:rPr>
              <a:t>topping: </a:t>
            </a:r>
            <a:r>
              <a:rPr lang="en-US" altLang="ko-KR" sz="1100" dirty="0" smtClean="0">
                <a:latin typeface="+mn-ea"/>
              </a:rPr>
              <a:t>"</a:t>
            </a:r>
            <a:r>
              <a:rPr lang="ko-KR" altLang="en-US" sz="1100" dirty="0" smtClean="0">
                <a:latin typeface="+mn-ea"/>
              </a:rPr>
              <a:t>불고기</a:t>
            </a:r>
            <a:r>
              <a:rPr lang="en-US" altLang="ko-KR" sz="1100" dirty="0" smtClean="0">
                <a:latin typeface="+mn-ea"/>
              </a:rPr>
              <a:t>")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true)</a:t>
            </a:r>
          </a:p>
          <a:p>
            <a:r>
              <a:rPr lang="en-US" altLang="ko-KR" sz="1100" dirty="0" smtClean="0">
                <a:latin typeface="+mn-ea"/>
              </a:rPr>
              <a:t>dinner = .rice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349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39004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한정 지으려면 아래와 같음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1906667"/>
            <a:ext cx="5176417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PastaTaste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cream, tomato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cheeseCrust</a:t>
            </a:r>
            <a:r>
              <a:rPr lang="en-US" altLang="ko-KR" sz="1100" dirty="0" smtClean="0">
                <a:latin typeface="+mn-ea"/>
              </a:rPr>
              <a:t>, thin, original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pepperoni, cheese, bacon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Pasta)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, topping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</a:t>
            </a:r>
            <a:r>
              <a:rPr lang="en-US" altLang="ko-KR" sz="1100" dirty="0" err="1" smtClean="0">
                <a:latin typeface="+mn-ea"/>
              </a:rPr>
              <a:t>PastaTaste.tomato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</a:t>
            </a:r>
            <a:r>
              <a:rPr lang="en-US" altLang="ko-KR" sz="1100" dirty="0" err="1" smtClean="0">
                <a:latin typeface="+mn-ea"/>
              </a:rPr>
              <a:t>PizzaDough.cheeseCrust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topping:PizzaTopping.bacon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988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53447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항목의 연관 값이 </a:t>
            </a: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자신의 값이고자 할 때 사용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indirect</a:t>
            </a:r>
            <a:r>
              <a:rPr lang="ko-KR" altLang="en-US" sz="1400" dirty="0" smtClean="0">
                <a:latin typeface="+mn-ea"/>
              </a:rPr>
              <a:t> 키워드를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전부를 적용하고 싶으면 </a:t>
            </a:r>
            <a:r>
              <a:rPr lang="en-US" altLang="ko-KR" sz="1400" dirty="0" smtClean="0">
                <a:latin typeface="+mn-ea"/>
              </a:rPr>
              <a:t>enum </a:t>
            </a:r>
            <a:r>
              <a:rPr lang="ko-KR" altLang="en-US" sz="1400" dirty="0">
                <a:latin typeface="+mn-ea"/>
              </a:rPr>
              <a:t>앞</a:t>
            </a:r>
            <a:r>
              <a:rPr lang="ko-KR" altLang="en-US" sz="1400" dirty="0" smtClean="0">
                <a:latin typeface="+mn-ea"/>
              </a:rPr>
              <a:t>에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순환열거형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2806711"/>
            <a:ext cx="43701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indirect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indirect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083" y="2840991"/>
            <a:ext cx="50610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indirect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 smtClean="0">
                <a:latin typeface="+mn-ea"/>
              </a:rPr>
              <a:t>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five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(5)</a:t>
            </a:r>
          </a:p>
          <a:p>
            <a:r>
              <a:rPr lang="en-US" altLang="ko-KR" sz="1000" dirty="0" smtClean="0">
                <a:latin typeface="+mn-ea"/>
              </a:rPr>
              <a:t>let four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(4)</a:t>
            </a:r>
          </a:p>
          <a:p>
            <a:r>
              <a:rPr lang="en-US" altLang="ko-KR" sz="1000" dirty="0" smtClean="0">
                <a:latin typeface="+mn-ea"/>
              </a:rPr>
              <a:t>let sum = </a:t>
            </a:r>
            <a:r>
              <a:rPr lang="en-US" altLang="ko-KR" sz="1000" dirty="0" err="1" smtClean="0">
                <a:latin typeface="+mn-ea"/>
              </a:rPr>
              <a:t>ArithmeticExpression.addition</a:t>
            </a:r>
            <a:r>
              <a:rPr lang="en-US" altLang="ko-KR" sz="1000" dirty="0" smtClean="0">
                <a:latin typeface="+mn-ea"/>
              </a:rPr>
              <a:t>(five, four)</a:t>
            </a:r>
          </a:p>
          <a:p>
            <a:r>
              <a:rPr lang="en-US" altLang="ko-KR" sz="1000" dirty="0" smtClean="0">
                <a:latin typeface="+mn-ea"/>
              </a:rPr>
              <a:t>let final = </a:t>
            </a:r>
            <a:r>
              <a:rPr lang="en-US" altLang="ko-KR" sz="1000" dirty="0" err="1" smtClean="0">
                <a:latin typeface="+mn-ea"/>
              </a:rPr>
              <a:t>ArithmeticExpression.multiplication</a:t>
            </a:r>
            <a:r>
              <a:rPr lang="en-US" altLang="ko-KR" sz="1000" dirty="0" smtClean="0">
                <a:latin typeface="+mn-ea"/>
              </a:rPr>
              <a:t>(sum,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)(2)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func evaluate(_ expression: </a:t>
            </a:r>
            <a:r>
              <a:rPr lang="en-US" altLang="ko-KR" sz="1000" dirty="0" err="1" smtClean="0">
                <a:latin typeface="+mn-ea"/>
              </a:rPr>
              <a:t>ArithmeticExpress</a:t>
            </a:r>
            <a:r>
              <a:rPr lang="en-US" altLang="ko-KR" sz="1000" dirty="0" smtClean="0">
                <a:latin typeface="+mn-ea"/>
              </a:rPr>
              <a:t>) -&gt; Int {</a:t>
            </a:r>
          </a:p>
          <a:p>
            <a:r>
              <a:rPr lang="en-US" altLang="ko-KR" sz="1000" dirty="0" smtClean="0">
                <a:latin typeface="+mn-ea"/>
              </a:rPr>
              <a:t> switch expression {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.number(let value):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value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.addition(let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evaluate(left) + evaluate(right)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.multiplication(let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</a:t>
            </a:r>
            <a:r>
              <a:rPr lang="en-US" altLang="ko-KR" sz="1000" dirty="0">
                <a:latin typeface="+mn-ea"/>
              </a:rPr>
              <a:t>evaluate(left) </a:t>
            </a:r>
            <a:r>
              <a:rPr lang="en-US" altLang="ko-KR" sz="1000" dirty="0" smtClean="0">
                <a:latin typeface="+mn-ea"/>
              </a:rPr>
              <a:t>* evaluate(right</a:t>
            </a:r>
            <a:r>
              <a:rPr lang="en-US" altLang="ko-KR" sz="1000" dirty="0">
                <a:latin typeface="+mn-ea"/>
              </a:rPr>
              <a:t>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}</a:t>
            </a: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result: Int = evaluate(final)</a:t>
            </a:r>
          </a:p>
          <a:p>
            <a:r>
              <a:rPr lang="en-US" altLang="ko-KR" sz="1000" dirty="0" smtClean="0">
                <a:latin typeface="+mn-ea"/>
              </a:rPr>
              <a:t>print</a:t>
            </a:r>
            <a:r>
              <a:rPr lang="en-US" altLang="ko-KR" sz="1000" dirty="0" smtClean="0">
                <a:latin typeface="+mn-ea"/>
              </a:rPr>
              <a:t>("(</a:t>
            </a:r>
            <a:r>
              <a:rPr lang="en-US" altLang="ko-KR" sz="1000" dirty="0" smtClean="0">
                <a:latin typeface="+mn-ea"/>
              </a:rPr>
              <a:t>5+4)*2 = \(result</a:t>
            </a:r>
            <a:r>
              <a:rPr lang="en-US" altLang="ko-KR" sz="1000" dirty="0" smtClean="0">
                <a:latin typeface="+mn-ea"/>
              </a:rPr>
              <a:t>)")</a:t>
            </a:r>
            <a:endParaRPr lang="en-US" altLang="ko-KR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6114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8592" y="2937138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9</a:t>
            </a:r>
            <a:r>
              <a:rPr lang="ko-KR" altLang="en-US" sz="4000" dirty="0" smtClean="0">
                <a:latin typeface="+mn-ea"/>
              </a:rPr>
              <a:t>장 함수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r>
              <a:rPr lang="ko-KR" altLang="en-US" dirty="0" smtClean="0"/>
              <a:t>작업의 가장 작은 </a:t>
            </a:r>
            <a:r>
              <a:rPr lang="ko-KR" altLang="en-US" dirty="0" smtClean="0">
                <a:solidFill>
                  <a:schemeClr val="accent3"/>
                </a:solidFill>
              </a:rPr>
              <a:t>단위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pPr lvl="1"/>
            <a:r>
              <a:rPr lang="en-US" altLang="ko-KR" dirty="0" smtClean="0"/>
              <a:t>Swift</a:t>
            </a:r>
            <a:r>
              <a:rPr lang="ko-KR" altLang="en-US" dirty="0" smtClean="0"/>
              <a:t>에서는 함수를 </a:t>
            </a:r>
            <a:r>
              <a:rPr lang="ko-KR" altLang="en-US" dirty="0" smtClean="0">
                <a:solidFill>
                  <a:schemeClr val="accent3"/>
                </a:solidFill>
              </a:rPr>
              <a:t>하나의 값</a:t>
            </a:r>
            <a:r>
              <a:rPr lang="ko-KR" altLang="en-US" dirty="0" smtClean="0"/>
              <a:t>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모듈 전체에서 전역적으로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메서드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타입에 연관되어 사용하는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재정의</a:t>
            </a:r>
            <a:r>
              <a:rPr lang="en-US" altLang="ko-KR" dirty="0" smtClean="0"/>
              <a:t>(Override), </a:t>
            </a:r>
            <a:r>
              <a:rPr lang="ko-KR" altLang="en-US" dirty="0" err="1" smtClean="0"/>
              <a:t>중복정의</a:t>
            </a:r>
            <a:r>
              <a:rPr lang="en-US" altLang="ko-KR" dirty="0" smtClean="0"/>
              <a:t>(Overload)</a:t>
            </a:r>
            <a:r>
              <a:rPr lang="ko-KR" altLang="en-US" dirty="0"/>
              <a:t> </a:t>
            </a:r>
            <a:r>
              <a:rPr lang="ko-KR" altLang="en-US" dirty="0" smtClean="0"/>
              <a:t>모두 가능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3"/>
                </a:solidFill>
              </a:rPr>
              <a:t>매개변수의 이름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개수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타입 등이 다르면 </a:t>
            </a:r>
            <a:r>
              <a:rPr lang="ko-KR" altLang="en-US" dirty="0" smtClean="0"/>
              <a:t>서로 다른 함수로 </a:t>
            </a:r>
            <a:r>
              <a:rPr lang="ko-KR" altLang="en-US" dirty="0" smtClean="0">
                <a:solidFill>
                  <a:schemeClr val="accent2"/>
                </a:solidFill>
              </a:rPr>
              <a:t>중복 정의됨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 </a:t>
            </a:r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…) -&gt; </a:t>
            </a:r>
            <a:r>
              <a:rPr lang="ko-KR" altLang="en-US" dirty="0" smtClean="0"/>
              <a:t>반환 타입</a:t>
            </a:r>
            <a:r>
              <a:rPr lang="en-US" altLang="ko-KR" dirty="0"/>
              <a:t> </a:t>
            </a:r>
            <a:r>
              <a:rPr lang="en-US" altLang="ko-KR" dirty="0" smtClean="0"/>
              <a:t>{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매개변수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실행 구문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return </a:t>
            </a:r>
            <a:r>
              <a:rPr lang="ko-KR" altLang="en-US" dirty="0" smtClean="0"/>
              <a:t>반환 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5281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예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0768"/>
            <a:ext cx="6753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2"/>
                </a:solidFill>
              </a:rPr>
              <a:t>return</a:t>
            </a:r>
            <a:r>
              <a:rPr lang="en-US" altLang="ko-KR" dirty="0" smtClean="0"/>
              <a:t> </a:t>
            </a:r>
            <a:r>
              <a:rPr lang="en-US" altLang="ko-KR" dirty="0" smtClean="0"/>
              <a:t>"Hello </a:t>
            </a:r>
            <a:r>
              <a:rPr lang="en-US" altLang="ko-KR" dirty="0" smtClean="0"/>
              <a:t>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</a:t>
            </a:r>
            <a:r>
              <a:rPr lang="en-US" altLang="ko-KR" dirty="0" smtClean="0">
                <a:solidFill>
                  <a:schemeClr val="accent3"/>
                </a:solidFill>
              </a:rPr>
              <a:t>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212976"/>
            <a:ext cx="8734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47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 이름은 함수 사용할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전달 인자 레이블은 함수 내부에서 사용</a:t>
            </a:r>
            <a:endParaRPr lang="en-US" altLang="ko-KR" dirty="0"/>
          </a:p>
          <a:p>
            <a:pPr marL="6858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 </a:t>
            </a:r>
            <a:r>
              <a:rPr lang="ko-KR" altLang="en-US" dirty="0"/>
              <a:t>함수 이름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2"/>
                </a:solidFill>
              </a:rPr>
              <a:t>매개변수 이름</a:t>
            </a:r>
            <a:r>
              <a:rPr lang="en-US" altLang="ko-KR" dirty="0">
                <a:solidFill>
                  <a:schemeClr val="accent2"/>
                </a:solidFill>
              </a:rPr>
              <a:t>  </a:t>
            </a:r>
            <a:r>
              <a:rPr lang="ko-KR" altLang="en-US" dirty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 이름</a:t>
            </a:r>
            <a:r>
              <a:rPr lang="en-US" altLang="ko-KR" dirty="0" smtClean="0">
                <a:solidFill>
                  <a:schemeClr val="accent2"/>
                </a:solidFill>
              </a:rPr>
              <a:t>: 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to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</a:t>
            </a:r>
            <a:r>
              <a:rPr lang="en-US" altLang="ko-KR" dirty="0" smtClean="0"/>
              <a:t>"Hello </a:t>
            </a:r>
            <a:r>
              <a:rPr lang="en-US" altLang="ko-KR" dirty="0" smtClean="0"/>
              <a:t>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>
                <a:solidFill>
                  <a:schemeClr val="accent3"/>
                </a:solidFill>
              </a:rPr>
              <a:t>: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</a:t>
            </a:r>
            <a:r>
              <a:rPr lang="en-US" altLang="ko-KR" dirty="0" smtClean="0">
                <a:solidFill>
                  <a:schemeClr val="accent2"/>
                </a:solidFill>
              </a:rPr>
              <a:t>to</a:t>
            </a:r>
            <a:r>
              <a:rPr lang="en-US" altLang="ko-KR" dirty="0" smtClean="0">
                <a:solidFill>
                  <a:schemeClr val="accent3"/>
                </a:solidFill>
              </a:rPr>
              <a:t>: </a:t>
            </a:r>
            <a:r>
              <a:rPr lang="en-US" altLang="ko-KR" dirty="0" smtClean="0">
                <a:solidFill>
                  <a:schemeClr val="accent3"/>
                </a:solidFill>
              </a:rPr>
              <a:t>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5108401"/>
            <a:ext cx="8715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4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Java</a:t>
            </a:r>
            <a:r>
              <a:rPr lang="ko-KR" altLang="en-US" dirty="0" smtClean="0"/>
              <a:t>와 같이 사용하려면 매개변수 이름으로 와일드카드 문자 </a:t>
            </a:r>
            <a:r>
              <a:rPr lang="en-US" altLang="ko-KR" dirty="0" smtClean="0"/>
              <a:t>‘_’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 </a:t>
            </a:r>
            <a:r>
              <a:rPr lang="ko-KR" altLang="en-US" dirty="0"/>
              <a:t>함수 이름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2"/>
                </a:solidFill>
              </a:rPr>
              <a:t>_</a:t>
            </a:r>
            <a:r>
              <a:rPr lang="ko-KR" altLang="en-US" dirty="0" smtClean="0">
                <a:solidFill>
                  <a:schemeClr val="accent3"/>
                </a:solidFill>
              </a:rPr>
              <a:t>전달 </a:t>
            </a:r>
            <a:r>
              <a:rPr lang="ko-KR" altLang="en-US" dirty="0">
                <a:solidFill>
                  <a:schemeClr val="accent3"/>
                </a:solidFill>
              </a:rPr>
              <a:t>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>
                <a:solidFill>
                  <a:schemeClr val="accent2"/>
                </a:solidFill>
              </a:rPr>
              <a:t>_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_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</a:t>
            </a:r>
            <a:r>
              <a:rPr lang="en-US" altLang="ko-KR" dirty="0" smtClean="0"/>
              <a:t>"Hello </a:t>
            </a:r>
            <a:r>
              <a:rPr lang="en-US" altLang="ko-KR" dirty="0" smtClean="0"/>
              <a:t>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5213615"/>
            <a:ext cx="8734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8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기본값</a:t>
            </a:r>
            <a:endParaRPr lang="en-US" altLang="ko-KR" dirty="0"/>
          </a:p>
          <a:p>
            <a:pPr lvl="1"/>
            <a:r>
              <a:rPr lang="ko-KR" altLang="en-US" dirty="0" smtClean="0"/>
              <a:t>매개변수에</a:t>
            </a:r>
            <a:r>
              <a:rPr lang="en-US" altLang="ko-KR" dirty="0"/>
              <a:t> </a:t>
            </a:r>
            <a:r>
              <a:rPr lang="ko-KR" altLang="en-US" dirty="0" smtClean="0"/>
              <a:t>값이 전달되지 않으면 기본값을 갖도록 설정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repeatName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3"/>
                </a:solidFill>
              </a:rPr>
              <a:t>name: String, times: Int = 3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</a:t>
            </a:r>
            <a:r>
              <a:rPr lang="en-US" altLang="ko-KR" dirty="0" smtClean="0"/>
              <a:t>""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for  _ in 0..&lt;times {</a:t>
            </a:r>
            <a:br>
              <a:rPr lang="en-US" altLang="ko-KR" dirty="0" smtClean="0"/>
            </a:br>
            <a:r>
              <a:rPr lang="en-US" altLang="ko-KR" dirty="0" smtClean="0"/>
              <a:t>		result += </a:t>
            </a:r>
            <a:r>
              <a:rPr lang="en-US" altLang="ko-KR" dirty="0" smtClean="0"/>
              <a:t>"\(</a:t>
            </a:r>
            <a:r>
              <a:rPr lang="en-US" altLang="ko-KR" dirty="0" smtClean="0"/>
              <a:t>name) </a:t>
            </a:r>
            <a:r>
              <a:rPr lang="en-US" altLang="ko-KR" dirty="0" smtClean="0"/>
              <a:t>"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repeatName</a:t>
            </a:r>
            <a:r>
              <a:rPr lang="en-US" altLang="ko-KR" dirty="0" smtClean="0"/>
              <a:t>(name: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4" y="4393645"/>
            <a:ext cx="8753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834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가변 매개변수</a:t>
            </a:r>
            <a:endParaRPr lang="en-US" altLang="ko-KR" dirty="0"/>
          </a:p>
          <a:p>
            <a:pPr lvl="1"/>
            <a:r>
              <a:rPr lang="ko-KR" altLang="en-US" dirty="0" smtClean="0"/>
              <a:t>매개변수를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받을 수 있도록 하는 매개변수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함수별로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840756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callFriends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 smtClean="0"/>
              <a:t>(friends </a:t>
            </a:r>
            <a:r>
              <a:rPr lang="en-US" altLang="ko-KR" dirty="0" smtClean="0">
                <a:solidFill>
                  <a:schemeClr val="accent3"/>
                </a:solidFill>
              </a:rPr>
              <a:t>names: String…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</a:t>
            </a:r>
            <a:r>
              <a:rPr lang="en-US" altLang="ko-KR" dirty="0" smtClean="0"/>
              <a:t>""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for  friend in names {</a:t>
            </a:r>
            <a:br>
              <a:rPr lang="en-US" altLang="ko-KR" dirty="0" smtClean="0"/>
            </a:br>
            <a:r>
              <a:rPr lang="en-US" altLang="ko-KR" dirty="0" smtClean="0"/>
              <a:t>		result += </a:t>
            </a:r>
            <a:r>
              <a:rPr lang="en-US" altLang="ko-KR" dirty="0" smtClean="0"/>
              <a:t>"Hello </a:t>
            </a:r>
            <a:r>
              <a:rPr lang="en-US" altLang="ko-KR" dirty="0" smtClean="0"/>
              <a:t>\(friend</a:t>
            </a:r>
            <a:r>
              <a:rPr lang="en-US" altLang="ko-KR" dirty="0" smtClean="0"/>
              <a:t>)!" </a:t>
            </a:r>
            <a:r>
              <a:rPr lang="en-US" altLang="ko-KR" dirty="0" smtClean="0"/>
              <a:t>+ </a:t>
            </a:r>
            <a:r>
              <a:rPr lang="en-US" altLang="ko-KR" dirty="0" smtClean="0"/>
              <a:t>" "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callFriends</a:t>
            </a:r>
            <a:r>
              <a:rPr lang="en-US" altLang="ko-KR" dirty="0" smtClean="0"/>
              <a:t>(friends: </a:t>
            </a:r>
            <a:r>
              <a:rPr lang="en-US" altLang="ko-KR" dirty="0" smtClean="0">
                <a:solidFill>
                  <a:schemeClr val="accent3"/>
                </a:solidFill>
              </a:rPr>
              <a:t>"Amy", "Bob", "Charles"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744456"/>
            <a:ext cx="8743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37138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 smtClean="0">
                <a:latin typeface="+mn-ea"/>
              </a:rPr>
              <a:t>장 자료형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4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매개변수</a:t>
            </a:r>
            <a:endParaRPr lang="en-US" altLang="ko-KR" dirty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언어의 포인터와 유사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데이터의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를 전달 인자로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함수형 프로그래밍 패러다임에서는 지양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 numbers: [Int] = [1, 2, 3]</a:t>
            </a: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/>
              <a:t>referenceParameter</a:t>
            </a:r>
            <a:r>
              <a:rPr lang="en-US" altLang="ko-KR" dirty="0"/>
              <a:t>(_ </a:t>
            </a:r>
            <a:r>
              <a:rPr lang="en-US" altLang="ko-KR" dirty="0" err="1"/>
              <a:t>arr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chemeClr val="accent2"/>
                </a:solidFill>
              </a:rPr>
              <a:t>inout</a:t>
            </a:r>
            <a:r>
              <a:rPr lang="en-US" altLang="ko-KR" dirty="0"/>
              <a:t> [Int]) {</a:t>
            </a:r>
          </a:p>
          <a:p>
            <a:r>
              <a:rPr lang="en-US" altLang="ko-KR" dirty="0"/>
              <a:t>	</a:t>
            </a:r>
            <a:r>
              <a:rPr lang="en-US" altLang="ko-KR" dirty="0" err="1">
                <a:solidFill>
                  <a:schemeClr val="accent3"/>
                </a:solidFill>
              </a:rPr>
              <a:t>arr</a:t>
            </a:r>
            <a:r>
              <a:rPr lang="en-US" altLang="ko-KR" dirty="0">
                <a:solidFill>
                  <a:schemeClr val="accent3"/>
                </a:solidFill>
              </a:rPr>
              <a:t>[1] = 1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referenceParameter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/>
                </a:solidFill>
              </a:rPr>
              <a:t>&amp;</a:t>
            </a:r>
            <a:r>
              <a:rPr lang="en-US" altLang="ko-KR" dirty="0"/>
              <a:t>numbers)</a:t>
            </a:r>
          </a:p>
          <a:p>
            <a:r>
              <a:rPr lang="en-US" altLang="ko-KR" dirty="0"/>
              <a:t>print(numbers</a:t>
            </a:r>
            <a:r>
              <a:rPr lang="en-US" altLang="ko-KR" dirty="0" smtClean="0"/>
              <a:t>)   // [1, 1, 3]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6" y="4724400"/>
            <a:ext cx="8743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588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데이터타입</a:t>
            </a:r>
            <a:r>
              <a:rPr lang="ko-KR" altLang="en-US" dirty="0" smtClean="0"/>
              <a:t> 표현</a:t>
            </a:r>
            <a:endParaRPr lang="en-US" altLang="ko-KR" dirty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ko-KR" altLang="en-US" dirty="0"/>
              <a:t>의</a:t>
            </a:r>
            <a:r>
              <a:rPr lang="ko-KR" altLang="en-US" dirty="0" smtClean="0"/>
              <a:t> 타입 나열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반환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 (String, Int) -&gt; String</a:t>
            </a:r>
          </a:p>
          <a:p>
            <a:pPr lvl="1"/>
            <a:r>
              <a:rPr lang="ko-KR" altLang="en-US" dirty="0" smtClean="0"/>
              <a:t>함수 타입 사용 예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typealias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>
                <a:solidFill>
                  <a:schemeClr val="accent3"/>
                </a:solidFill>
              </a:rPr>
              <a:t> = (Int, Int) -&gt; Int</a:t>
            </a:r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 smtClean="0"/>
              <a:t>addTwoInts</a:t>
            </a:r>
            <a:r>
              <a:rPr lang="en-US" altLang="ko-KR" dirty="0" smtClean="0"/>
              <a:t>(_ a: Int, _ b: Int) -&gt; Int 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3"/>
                </a:solidFill>
              </a:rPr>
              <a:t>return a + b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addTwoInts</a:t>
            </a:r>
            <a:endParaRPr lang="en-US" altLang="ko-KR" dirty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(3, 4))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7" y="4681829"/>
            <a:ext cx="87153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654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  <a:p>
            <a:pPr lvl="1"/>
            <a:r>
              <a:rPr lang="ko-KR" altLang="en-US" dirty="0" smtClean="0"/>
              <a:t>함수의 데이터 타입 표현이 가능하므로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함수를 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</a:t>
            </a:r>
            <a:r>
              <a:rPr lang="en-US" altLang="ko-KR" dirty="0" smtClean="0">
                <a:solidFill>
                  <a:schemeClr val="accent2"/>
                </a:solidFill>
              </a:rPr>
              <a:t>, </a:t>
            </a:r>
            <a:r>
              <a:rPr lang="ko-KR" altLang="en-US" dirty="0" err="1" smtClean="0">
                <a:solidFill>
                  <a:schemeClr val="accent2"/>
                </a:solidFill>
              </a:rPr>
              <a:t>반환값으로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916832"/>
            <a:ext cx="6753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/>
              <a:t>| -3 | -2 | -1 |  0 |  1 |  2 |  3 |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typealias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= (Int) -&gt; Int</a:t>
            </a: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/>
              <a:t>functionForMove</a:t>
            </a:r>
            <a:r>
              <a:rPr lang="en-US" altLang="ko-KR" dirty="0"/>
              <a:t>(_ </a:t>
            </a:r>
            <a:r>
              <a:rPr lang="en-US" altLang="ko-KR" dirty="0" err="1"/>
              <a:t>shouldGoLeft</a:t>
            </a:r>
            <a:r>
              <a:rPr lang="en-US" altLang="ko-KR" dirty="0"/>
              <a:t>: Bool) -&gt;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func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+ 1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func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- 1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err="1"/>
              <a:t>shouldGoLeft</a:t>
            </a:r>
            <a:r>
              <a:rPr lang="en-US" altLang="ko-KR" dirty="0"/>
              <a:t> ?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0745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40768"/>
            <a:ext cx="87534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88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종료되지 않는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</a:t>
            </a:r>
            <a:r>
              <a:rPr lang="ko-KR" altLang="en-US" dirty="0" smtClean="0"/>
              <a:t>되지 않는 함수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반환 값으로 </a:t>
            </a:r>
            <a:r>
              <a:rPr lang="en-US" altLang="ko-KR" dirty="0" smtClean="0"/>
              <a:t>Never</a:t>
            </a:r>
            <a:r>
              <a:rPr lang="ko-KR" altLang="en-US" dirty="0" smtClean="0"/>
              <a:t>를 명시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 처리 등 비정상적인 상황에서 사용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</a:rPr>
              <a:t>오류 처리 </a:t>
            </a:r>
            <a:r>
              <a:rPr lang="en-US" altLang="ko-KR" dirty="0" err="1" smtClean="0">
                <a:solidFill>
                  <a:schemeClr val="accent6"/>
                </a:solidFill>
              </a:rPr>
              <a:t>chapte</a:t>
            </a:r>
            <a:r>
              <a:rPr lang="ko-KR" altLang="en-US" dirty="0" smtClean="0">
                <a:solidFill>
                  <a:schemeClr val="accent6"/>
                </a:solidFill>
              </a:rPr>
              <a:t>에서 다뤄질 예정</a:t>
            </a:r>
            <a:r>
              <a:rPr lang="en-US" altLang="ko-KR" dirty="0" smtClean="0">
                <a:solidFill>
                  <a:schemeClr val="accent6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chemeClr val="accent6"/>
              </a:solidFill>
            </a:endParaRPr>
          </a:p>
          <a:p>
            <a:pPr marL="454914" lvl="1" indent="0">
              <a:buNone/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func </a:t>
            </a:r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 변수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2"/>
                </a:solidFill>
              </a:rPr>
              <a:t>Never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// </a:t>
            </a:r>
            <a:r>
              <a:rPr lang="ko-KR" altLang="en-US" dirty="0" smtClean="0"/>
              <a:t>함수 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583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2996952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10</a:t>
            </a:r>
            <a:r>
              <a:rPr lang="ko-KR" altLang="en-US" sz="4000" dirty="0" smtClean="0">
                <a:latin typeface="+mn-ea"/>
              </a:rPr>
              <a:t>장 옵셔널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9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선택적인 의미를 가짐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변수나 상수에</a:t>
            </a:r>
            <a:r>
              <a:rPr lang="en-US" altLang="ko-KR" dirty="0"/>
              <a:t> </a:t>
            </a:r>
            <a:r>
              <a:rPr lang="ko-KR" altLang="en-US" dirty="0" smtClean="0"/>
              <a:t>항상 값이 있다는 것을 보장 못함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변수나 상수에 값이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일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아닐 수도 있음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옵셔널과 </a:t>
            </a:r>
            <a:r>
              <a:rPr lang="ko-KR" altLang="en-US" dirty="0" err="1" smtClean="0"/>
              <a:t>옵셔널이</a:t>
            </a:r>
            <a:r>
              <a:rPr lang="ko-KR" altLang="en-US" dirty="0" smtClean="0"/>
              <a:t> 아닌 값은 철저히 다른 타입으로 인식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없는 옵셔널 변수나 상수에 접근하려면 런타임 오류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5536" y="2940635"/>
            <a:ext cx="214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String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nil;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2987660"/>
            <a:ext cx="679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Error!!!  nil</a:t>
            </a:r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은 물음표로 옵셔널이 선언된 곳에서만 사용이 가능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378904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String?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9628" y="3789040"/>
            <a:ext cx="3350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Optional&lt;String&gt;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181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타입을 명시하지 않으면 타입추론을 함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이것 일까</a:t>
            </a:r>
            <a:r>
              <a:rPr lang="en-US" altLang="ko-KR" dirty="0" smtClean="0"/>
              <a:t>?” </a:t>
            </a:r>
            <a:r>
              <a:rPr lang="ko-KR" altLang="en-US" dirty="0" smtClean="0"/>
              <a:t>라는 형식의 추론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추론을 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해당하는 내용이 없다면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</a:t>
            </a:r>
            <a:r>
              <a:rPr lang="ko-KR" altLang="en-US" dirty="0" err="1" smtClean="0"/>
              <a:t>열거형으로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43634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public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enum Optional&lt;Wrapped&gt; : </a:t>
            </a:r>
            <a:r>
              <a:rPr lang="en-US" altLang="ko-KR" sz="1200" dirty="0" err="1" smtClean="0">
                <a:latin typeface="+mn-ea"/>
              </a:rPr>
              <a:t>ExpressibleByNilLiteral</a:t>
            </a:r>
            <a:r>
              <a:rPr lang="en-US" altLang="ko-KR" sz="1200" dirty="0" smtClean="0">
                <a:latin typeface="+mn-ea"/>
              </a:rPr>
              <a:t> {</a:t>
            </a:r>
          </a:p>
          <a:p>
            <a:r>
              <a:rPr lang="en-US" altLang="ko-KR" sz="1200" dirty="0" smtClean="0">
                <a:latin typeface="+mn-ea"/>
              </a:rPr>
              <a:t> case one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case some(Wrapped)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public </a:t>
            </a:r>
            <a:r>
              <a:rPr lang="en-US" altLang="ko-KR" sz="1200" dirty="0" err="1" smtClean="0">
                <a:latin typeface="+mn-ea"/>
              </a:rPr>
              <a:t>init</a:t>
            </a:r>
            <a:r>
              <a:rPr lang="en-US" altLang="ko-KR" sz="1200" dirty="0" smtClean="0">
                <a:latin typeface="+mn-ea"/>
              </a:rPr>
              <a:t>(_ </a:t>
            </a:r>
            <a:r>
              <a:rPr lang="en-US" altLang="ko-KR" sz="1200" dirty="0" err="1" smtClean="0">
                <a:latin typeface="+mn-ea"/>
              </a:rPr>
              <a:t>sowm</a:t>
            </a:r>
            <a:r>
              <a:rPr lang="en-US" altLang="ko-KR" sz="1200" dirty="0" smtClean="0">
                <a:latin typeface="+mn-ea"/>
              </a:rPr>
              <a:t>: Wrapped)</a:t>
            </a:r>
          </a:p>
          <a:p>
            <a:r>
              <a:rPr lang="en-US" altLang="ko-KR" sz="1200" dirty="0" smtClean="0">
                <a:latin typeface="+mn-ea"/>
              </a:rPr>
              <a:t>……..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}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3568" y="4021907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</a:t>
            </a:r>
            <a:r>
              <a:rPr lang="ko-KR" altLang="en-US" dirty="0" err="1" smtClean="0"/>
              <a:t>제네릭이</a:t>
            </a:r>
            <a:r>
              <a:rPr lang="ko-KR" altLang="en-US" dirty="0" smtClean="0"/>
              <a:t> 적용된 </a:t>
            </a:r>
            <a:r>
              <a:rPr lang="ko-KR" altLang="en-US" dirty="0" err="1" smtClean="0"/>
              <a:t>열거형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ExpressibleByNilLiteral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프로토콜을 따름 </a:t>
            </a:r>
            <a:r>
              <a:rPr lang="en-US" altLang="ko-KR" sz="1050" dirty="0" smtClean="0">
                <a:latin typeface="+mn-ea"/>
              </a:rPr>
              <a:t>(</a:t>
            </a:r>
            <a:r>
              <a:rPr lang="ko-KR" altLang="en-US" sz="1050" dirty="0" smtClean="0">
                <a:latin typeface="+mn-ea"/>
              </a:rPr>
              <a:t>뒤에서 프로토콜에 대해 다룰 것임</a:t>
            </a:r>
            <a:r>
              <a:rPr lang="en-US" altLang="ko-KR" sz="1050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값을 가지는 케이스와 그렇지 못한 케이스로 구분되어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일 때는 </a:t>
            </a:r>
            <a:r>
              <a:rPr lang="en-US" altLang="ko-KR" dirty="0" smtClean="0"/>
              <a:t>none</a:t>
            </a:r>
            <a:r>
              <a:rPr lang="ko-KR" altLang="en-US" dirty="0"/>
              <a:t> </a:t>
            </a:r>
            <a:r>
              <a:rPr lang="ko-KR" altLang="en-US" dirty="0" smtClean="0"/>
              <a:t>케이스가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있으면 </a:t>
            </a:r>
            <a:r>
              <a:rPr lang="en-US" altLang="ko-KR" dirty="0" smtClean="0"/>
              <a:t>some </a:t>
            </a:r>
            <a:r>
              <a:rPr lang="ko-KR" altLang="en-US" dirty="0" smtClean="0"/>
              <a:t>케이스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 자체가 </a:t>
            </a:r>
            <a:r>
              <a:rPr lang="ko-KR" altLang="en-US" dirty="0" err="1" smtClean="0"/>
              <a:t>열거형이기</a:t>
            </a:r>
            <a:r>
              <a:rPr lang="ko-KR" altLang="en-US" dirty="0" smtClean="0"/>
              <a:t> 때문에 옵셔널 변수는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구문을 통해 값의 유무 확인이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95013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832" y="1124744"/>
            <a:ext cx="40541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func checkOptionalValue(value optionalValue : Any?) {</a:t>
            </a:r>
          </a:p>
          <a:p>
            <a:r>
              <a:rPr lang="en-US" altLang="ko-KR" sz="1200" dirty="0">
                <a:latin typeface="+mn-ea"/>
              </a:rPr>
              <a:t>   switch optionalValue {</a:t>
            </a:r>
          </a:p>
          <a:p>
            <a:r>
              <a:rPr lang="en-US" altLang="ko-KR" sz="1200" dirty="0">
                <a:latin typeface="+mn-ea"/>
              </a:rPr>
              <a:t>      case .none:</a:t>
            </a:r>
          </a:p>
          <a:p>
            <a:r>
              <a:rPr lang="en-US" altLang="ko-KR" sz="1200" dirty="0">
                <a:latin typeface="+mn-ea"/>
              </a:rPr>
              <a:t>         print("This Optional variable is nil")</a:t>
            </a:r>
          </a:p>
          <a:p>
            <a:r>
              <a:rPr lang="en-US" altLang="ko-KR" sz="1200" dirty="0">
                <a:latin typeface="+mn-ea"/>
              </a:rPr>
              <a:t>      case .some(let value):</a:t>
            </a:r>
          </a:p>
          <a:p>
            <a:r>
              <a:rPr lang="en-US" altLang="ko-KR" sz="1200" dirty="0">
                <a:latin typeface="+mn-ea"/>
              </a:rPr>
              <a:t>         print("Value is \(value)")</a:t>
            </a:r>
          </a:p>
          <a:p>
            <a:r>
              <a:rPr lang="en-US" altLang="ko-KR" sz="1200" dirty="0">
                <a:latin typeface="+mn-ea"/>
              </a:rPr>
              <a:t>   }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: String? = "</a:t>
            </a:r>
            <a:r>
              <a:rPr lang="en-US" altLang="ko-KR" sz="1200" dirty="0" err="1">
                <a:latin typeface="+mn-ea"/>
              </a:rPr>
              <a:t>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checkOptionalValue(value: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 nil</a:t>
            </a:r>
          </a:p>
          <a:p>
            <a:r>
              <a:rPr lang="en-US" altLang="ko-KR" sz="1200" dirty="0">
                <a:latin typeface="+mn-ea"/>
              </a:rPr>
              <a:t>checkOptionalValue(value: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3568" y="4548098"/>
            <a:ext cx="7772400" cy="158417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switch</a:t>
            </a:r>
            <a:r>
              <a:rPr lang="ko-KR" altLang="en-US" dirty="0" smtClean="0"/>
              <a:t> 룰 통해 옵셔널의 값 확인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케이스의 조건을 통해 검사를 할 경우에는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절과 함께 사용하면 좋음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 하나의 옵셔널을 매번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를 통해 확인하는 것은 불편함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88024" y="1124744"/>
            <a:ext cx="40541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let numbers: [Int?] = [2, nil, -4, nil, 100]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for number in numbers {</a:t>
            </a:r>
          </a:p>
          <a:p>
            <a:r>
              <a:rPr lang="en-US" altLang="ko-KR" sz="1200" dirty="0">
                <a:latin typeface="+mn-ea"/>
              </a:rPr>
              <a:t>   switch number {</a:t>
            </a:r>
          </a:p>
          <a:p>
            <a:r>
              <a:rPr lang="en-US" altLang="ko-KR" sz="1200" dirty="0">
                <a:latin typeface="+mn-ea"/>
              </a:rPr>
              <a:t>      case .some(let value) where value &lt; 0 :</a:t>
            </a:r>
          </a:p>
          <a:p>
            <a:r>
              <a:rPr lang="en-US" altLang="ko-KR" sz="1200" dirty="0">
                <a:latin typeface="+mn-ea"/>
              </a:rPr>
              <a:t>         print("Negative value!!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.some(let value) where value &gt; 10 :</a:t>
            </a:r>
          </a:p>
          <a:p>
            <a:r>
              <a:rPr lang="en-US" altLang="ko-KR" sz="1200" dirty="0">
                <a:latin typeface="+mn-ea"/>
              </a:rPr>
              <a:t>         print("Large value!!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.some(let value):</a:t>
            </a:r>
          </a:p>
          <a:p>
            <a:r>
              <a:rPr lang="en-US" altLang="ko-KR" sz="1200" dirty="0">
                <a:latin typeface="+mn-ea"/>
              </a:rPr>
              <a:t>         print("Value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.none:</a:t>
            </a:r>
          </a:p>
          <a:p>
            <a:r>
              <a:rPr lang="en-US" altLang="ko-KR" sz="1200" dirty="0">
                <a:latin typeface="+mn-ea"/>
              </a:rPr>
              <a:t>         print("nil")</a:t>
            </a:r>
          </a:p>
          <a:p>
            <a:r>
              <a:rPr lang="en-US" altLang="ko-KR" sz="1200" dirty="0">
                <a:latin typeface="+mn-ea"/>
              </a:rPr>
              <a:t>   }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  <a:endParaRPr lang="en-US" altLang="ko-KR" sz="1200" dirty="0">
              <a:latin typeface="+mn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switch</a:t>
            </a:r>
            <a:r>
              <a:rPr lang="ko-KR" altLang="en-US" dirty="0" smtClean="0"/>
              <a:t>를 이용한 </a:t>
            </a:r>
            <a:r>
              <a:rPr lang="ko-KR" altLang="en-US" dirty="0" smtClean="0"/>
              <a:t>옵셔널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69744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8002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강제추출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옵셔널을 추출하는 간단한 방법이나 런타임 오류 위험이 높음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옵셔널의 값 뒤에 </a:t>
            </a:r>
            <a:r>
              <a:rPr lang="en-US" altLang="ko-KR" dirty="0" smtClean="0"/>
              <a:t>!</a:t>
            </a:r>
            <a:r>
              <a:rPr lang="ko-KR" altLang="en-US" dirty="0" smtClean="0"/>
              <a:t>느낌표를 붙여주면 강제로 추출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 추출 시 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옵셔널이 값을 가지고 있지 않으면 런타임 오류 발생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</a:t>
            </a:r>
            <a:r>
              <a:rPr lang="en-US" altLang="ko-KR" dirty="0"/>
              <a:t> </a:t>
            </a:r>
            <a:r>
              <a:rPr lang="ko-KR" altLang="en-US" dirty="0" smtClean="0"/>
              <a:t>추출 방법은 지양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602568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: String? = 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var </a:t>
            </a:r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 smtClean="0">
                <a:latin typeface="+mn-ea"/>
              </a:rPr>
              <a:t> : String =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  // </a:t>
            </a:r>
            <a:r>
              <a:rPr lang="ko-KR" altLang="en-US" sz="1200" dirty="0" smtClean="0">
                <a:latin typeface="+mn-ea"/>
              </a:rPr>
              <a:t>옵셔널이 아닌 변수에 옵셔널 값이 들어갈 수 없음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   // Runtime Error!!!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if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!= nil {</a:t>
            </a:r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smtClean="0">
                <a:latin typeface="+mn-ea"/>
              </a:rPr>
              <a:t>My name is \(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!)")</a:t>
            </a:r>
          </a:p>
          <a:p>
            <a:r>
              <a:rPr lang="en-US" altLang="ko-KR" sz="1200" dirty="0" smtClean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print(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== nil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//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== nil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195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+mn-ea"/>
              </a:rPr>
              <a:t>자료형의</a:t>
            </a:r>
            <a:r>
              <a:rPr lang="ko-KR" altLang="en-US" sz="2400" dirty="0" smtClean="0">
                <a:latin typeface="+mn-ea"/>
              </a:rPr>
              <a:t> 분류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923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원시자료형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정수형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실수형</a:t>
            </a:r>
            <a:r>
              <a:rPr lang="en-US" altLang="ko-KR" dirty="0" smtClean="0">
                <a:latin typeface="+mn-ea"/>
              </a:rPr>
              <a:t>/boolean/</a:t>
            </a:r>
            <a:r>
              <a:rPr lang="ko-KR" altLang="en-US" dirty="0" smtClean="0">
                <a:latin typeface="+mn-ea"/>
              </a:rPr>
              <a:t>문자형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문자열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복합자료형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튜플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익명 자료형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등을 말함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975" y="2965008"/>
            <a:ext cx="4448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 표현의 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123, -123, +123, 1.23, 0.123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1.23</a:t>
            </a:r>
            <a:r>
              <a:rPr lang="en-US" altLang="ko-KR" u="sng" dirty="0" smtClean="0">
                <a:latin typeface="+mn-ea"/>
              </a:rPr>
              <a:t>e4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16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0xA</a:t>
            </a:r>
            <a:r>
              <a:rPr lang="en-US" altLang="ko-KR" u="sng" dirty="0" smtClean="0">
                <a:latin typeface="+mn-ea"/>
              </a:rPr>
              <a:t>p2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숫자의 </a:t>
            </a:r>
            <a:r>
              <a:rPr lang="ko-KR" altLang="en-US" dirty="0" err="1" smtClean="0">
                <a:latin typeface="+mn-ea"/>
              </a:rPr>
              <a:t>가독성을</a:t>
            </a:r>
            <a:r>
              <a:rPr lang="ko-KR" altLang="en-US" dirty="0" smtClean="0">
                <a:latin typeface="+mn-ea"/>
              </a:rPr>
              <a:t> 위해 숫자 사이에 아래와 같은 특수 문자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100000000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==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100_000_000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120" y="29650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진수 표기법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2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1010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8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o</a:t>
            </a:r>
            <a:r>
              <a:rPr lang="en-US" altLang="ko-KR" dirty="0" smtClean="0">
                <a:latin typeface="+mn-ea"/>
              </a:rPr>
              <a:t>12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16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8002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옵셔널바인딩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옵셔널바인딩은 옵셔널에 값이 있는지를 확인 할 때 사용하는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옵셔널에</a:t>
            </a:r>
            <a:r>
              <a:rPr lang="en-US" altLang="ko-KR" dirty="0"/>
              <a:t> </a:t>
            </a:r>
            <a:r>
              <a:rPr lang="ko-KR" altLang="en-US" dirty="0" smtClean="0"/>
              <a:t>값이 있으면 추출된 값을 일정 블록의 안에서 상수나 변수로 할당하여 옵셔널이 아닌 상태로 </a:t>
            </a:r>
            <a:r>
              <a:rPr lang="ko-KR" altLang="en-US" dirty="0" err="1" smtClean="0"/>
              <a:t>만듬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 바인딩은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where</a:t>
            </a:r>
            <a:r>
              <a:rPr lang="ko-KR" altLang="en-US" dirty="0" smtClean="0"/>
              <a:t>구문등과 함께 결합하여 사용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String?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</a:t>
            </a:r>
            <a:r>
              <a:rPr lang="ko-KR" altLang="en-US" sz="1200" dirty="0">
                <a:latin typeface="+mn-ea"/>
              </a:rPr>
              <a:t>옵셔널 바인딩을 통한 임시 상수 할당</a:t>
            </a: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print("my name is \(name)")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옵셔널 바인딩을 통한 임시 변수 할당</a:t>
            </a:r>
          </a:p>
          <a:p>
            <a:r>
              <a:rPr lang="en-US" altLang="ko-KR" sz="1200" dirty="0">
                <a:latin typeface="+mn-ea"/>
              </a:rPr>
              <a:t>if var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name = "</a:t>
            </a:r>
            <a:r>
              <a:rPr lang="en-US" altLang="ko-KR" sz="1200" dirty="0" err="1">
                <a:latin typeface="+mn-ea"/>
              </a:rPr>
              <a:t>wizplan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	print("my name is \(name)")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9628" y="2983592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String?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: String? = nil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friend</a:t>
            </a:r>
            <a:r>
              <a:rPr lang="ko-KR" altLang="en-US" sz="1200" dirty="0">
                <a:latin typeface="+mn-ea"/>
              </a:rPr>
              <a:t>에 바인딩이 되지 않으므로 실행되지 않음</a:t>
            </a: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, let friend =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print("We are friend!!!")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= "</a:t>
            </a:r>
            <a:r>
              <a:rPr lang="en-US" altLang="ko-KR" sz="1200" dirty="0" err="1">
                <a:latin typeface="+mn-ea"/>
              </a:rPr>
              <a:t>eric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, let friend =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print("We are friend!!! \(name) &amp; \(friend)")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9628" y="2586390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여러 개의</a:t>
            </a:r>
            <a:r>
              <a:rPr lang="en-US" altLang="ko-K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옵셔널을 바인딩 하는 경우</a:t>
            </a:r>
            <a:endParaRPr lang="ko-KR" altLang="en-US" sz="1600" b="1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977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23224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암시적 추출 </a:t>
            </a:r>
            <a:r>
              <a:rPr lang="ko-KR" altLang="en-US" dirty="0" smtClean="0"/>
              <a:t>옵셔널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nil</a:t>
            </a:r>
            <a:r>
              <a:rPr lang="ko-KR" altLang="en-US" dirty="0" smtClean="0"/>
              <a:t>을 할당 해줄 수 있는 옵셔널을 선언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암시적인 옵셔널 사용을 </a:t>
            </a:r>
            <a:r>
              <a:rPr lang="ko-KR" altLang="en-US" dirty="0" smtClean="0"/>
              <a:t>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옵셔널 표기 시 타입 뒤에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물음표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를 사용했으나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대신에 느낌표</a:t>
            </a:r>
            <a:r>
              <a:rPr lang="en-US" altLang="ko-KR" dirty="0" smtClean="0"/>
              <a:t>(!)</a:t>
            </a:r>
            <a:r>
              <a:rPr lang="ko-KR" altLang="en-US" dirty="0" smtClean="0"/>
              <a:t>를 사용하면 됨</a:t>
            </a:r>
            <a:r>
              <a:rPr lang="en-US" altLang="ko-KR" dirty="0" smtClean="0"/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아래의 코드는 옵셔널 암시적 옵셔널 변수에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 할당되어 있을 때 사용하면 발생하는 오류 코드임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902292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String!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 nil;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암시적인 옵셔널 추출도 옵셔널이므로 당연히 바인딩이 가능</a:t>
            </a:r>
          </a:p>
          <a:p>
            <a:r>
              <a:rPr lang="en-US" altLang="ko-KR" sz="1200" dirty="0">
                <a:latin typeface="+mn-ea"/>
              </a:rPr>
              <a:t>if var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print("my name is \(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 // Runtime Error!!!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47177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4556" y="2937138"/>
            <a:ext cx="5214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11</a:t>
            </a:r>
            <a:r>
              <a:rPr lang="ko-KR" altLang="en-US" sz="4000" dirty="0" smtClean="0">
                <a:latin typeface="+mn-ea"/>
              </a:rPr>
              <a:t>장 구조체와 클래스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09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9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 정의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 이름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구조체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ko-KR" altLang="en-US" dirty="0" smtClean="0"/>
              <a:t> 이름으로 자동 생성된 </a:t>
            </a:r>
            <a:r>
              <a:rPr lang="ko-KR" altLang="en-US" dirty="0" err="1" smtClean="0"/>
              <a:t>이니셜라이저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이름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: </a:t>
            </a:r>
            <a:r>
              <a:rPr lang="en-US" altLang="ko-KR" dirty="0" smtClean="0"/>
              <a:t>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",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: </a:t>
            </a:r>
            <a:r>
              <a:rPr lang="en-US" altLang="ko-KR" dirty="0" smtClean="0"/>
              <a:t>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"……..)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501317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name: String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properties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age: </a:t>
            </a:r>
            <a:r>
              <a:rPr lang="en-US" altLang="ko-KR" dirty="0" err="1" smtClean="0">
                <a:solidFill>
                  <a:schemeClr val="accent2"/>
                </a:solidFill>
              </a:rPr>
              <a:t>Int</a:t>
            </a: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BasicInformation</a:t>
            </a:r>
            <a:r>
              <a:rPr lang="en-US" altLang="ko-KR" dirty="0" smtClean="0"/>
              <a:t> =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>
                <a:solidFill>
                  <a:schemeClr val="accent2"/>
                </a:solidFill>
              </a:rPr>
              <a:t>(name: </a:t>
            </a:r>
            <a:r>
              <a:rPr lang="en-US" altLang="ko-KR" dirty="0" smtClean="0">
                <a:solidFill>
                  <a:schemeClr val="accent2"/>
                </a:solidFill>
              </a:rPr>
              <a:t>"</a:t>
            </a:r>
            <a:r>
              <a:rPr lang="en-US" altLang="ko-KR" dirty="0" err="1" smtClean="0">
                <a:solidFill>
                  <a:schemeClr val="accent2"/>
                </a:solidFill>
              </a:rPr>
              <a:t>Kyoungho</a:t>
            </a:r>
            <a:r>
              <a:rPr lang="en-US" altLang="ko-KR" dirty="0" smtClean="0">
                <a:solidFill>
                  <a:schemeClr val="accent2"/>
                </a:solidFill>
              </a:rPr>
              <a:t>", </a:t>
            </a:r>
            <a:r>
              <a:rPr lang="en-US" altLang="ko-KR" dirty="0" smtClean="0">
                <a:solidFill>
                  <a:schemeClr val="accent2"/>
                </a:solidFill>
              </a:rPr>
              <a:t>age: 30)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161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프로퍼티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인스턴스</a:t>
            </a:r>
            <a:r>
              <a:rPr lang="en-US" altLang="ko-KR" sz="1800" b="1" u="sng" dirty="0" smtClean="0">
                <a:solidFill>
                  <a:schemeClr val="accent2"/>
                </a:solidFill>
              </a:rPr>
              <a:t>.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구조체 인스턴스가 </a:t>
            </a:r>
            <a:r>
              <a:rPr lang="en-US" altLang="ko-KR" dirty="0" smtClean="0">
                <a:solidFill>
                  <a:schemeClr val="accent6"/>
                </a:solidFill>
              </a:rPr>
              <a:t>let </a:t>
            </a:r>
            <a:r>
              <a:rPr lang="ko-KR" altLang="en-US" dirty="0" smtClean="0">
                <a:solidFill>
                  <a:schemeClr val="accent6"/>
                </a:solidFill>
              </a:rPr>
              <a:t>으로 선언되었다면 </a:t>
            </a:r>
            <a:r>
              <a:rPr lang="ko-KR" altLang="en-US" dirty="0" err="1" smtClean="0">
                <a:solidFill>
                  <a:schemeClr val="accent6"/>
                </a:solidFill>
              </a:rPr>
              <a:t>프로퍼티</a:t>
            </a:r>
            <a:r>
              <a:rPr lang="ko-KR" altLang="en-US" dirty="0" smtClean="0">
                <a:solidFill>
                  <a:schemeClr val="accent6"/>
                </a:solidFill>
              </a:rPr>
              <a:t> 변경 불가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.age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27</a:t>
            </a:r>
          </a:p>
          <a:p>
            <a:r>
              <a:rPr lang="en-US" altLang="ko-KR" dirty="0" smtClean="0"/>
              <a:t>myInfo</a:t>
            </a:r>
            <a:r>
              <a:rPr lang="en-US" altLang="ko-KR" dirty="0" smtClean="0">
                <a:solidFill>
                  <a:schemeClr val="accent3"/>
                </a:solidFill>
              </a:rPr>
              <a:t>.name </a:t>
            </a:r>
            <a:r>
              <a:rPr lang="en-US" altLang="ko-KR" dirty="0" smtClean="0"/>
              <a:t>= </a:t>
            </a:r>
            <a:r>
              <a:rPr lang="en-US" altLang="ko-KR" dirty="0" smtClean="0"/>
              <a:t>"Bob"</a:t>
            </a:r>
            <a:endParaRPr lang="en-US" altLang="ko-KR" dirty="0" smtClean="0"/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486150"/>
            <a:ext cx="87153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06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sz="1600" dirty="0" smtClean="0">
                <a:solidFill>
                  <a:schemeClr val="accent6"/>
                </a:solidFill>
              </a:rPr>
              <a:t>(</a:t>
            </a:r>
            <a:r>
              <a:rPr lang="ko-KR" altLang="en-US" sz="1600" dirty="0" smtClean="0">
                <a:solidFill>
                  <a:schemeClr val="accent6"/>
                </a:solidFill>
              </a:rPr>
              <a:t>구조체와는 다르게 참조 타입</a:t>
            </a:r>
            <a:r>
              <a:rPr lang="en-US" altLang="ko-KR" sz="16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클래스 이름 </a:t>
            </a:r>
            <a:r>
              <a:rPr lang="en-US" altLang="ko-KR" dirty="0" smtClean="0"/>
              <a:t>{  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상속 받을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클래스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 생성된 </a:t>
            </a:r>
            <a:r>
              <a:rPr lang="ko-KR" altLang="en-US" dirty="0" err="1" smtClean="0"/>
              <a:t>이니셜라이저</a:t>
            </a:r>
            <a:r>
              <a:rPr lang="ko-KR" altLang="en-US" dirty="0" smtClean="0"/>
              <a:t> 이용하여 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마침표</a:t>
            </a:r>
            <a:r>
              <a:rPr lang="en-US" altLang="ko-KR" dirty="0" smtClean="0"/>
              <a:t>(.) </a:t>
            </a:r>
            <a:r>
              <a:rPr lang="ko-KR" altLang="en-US" dirty="0" smtClean="0"/>
              <a:t>사용하여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4581128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height: Float = 0.0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err="1" smtClean="0">
                <a:solidFill>
                  <a:schemeClr val="accent6"/>
                </a:solidFill>
              </a:rPr>
              <a:t>프로퍼티의</a:t>
            </a:r>
            <a:r>
              <a:rPr lang="ko-KR" altLang="en-US" dirty="0" smtClean="0">
                <a:solidFill>
                  <a:schemeClr val="accent6"/>
                </a:solidFill>
              </a:rPr>
              <a:t> 기본값 지정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weight: Float = 0.0</a:t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>
                <a:solidFill>
                  <a:schemeClr val="accent2"/>
                </a:solidFill>
              </a:rPr>
              <a:t>()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myInfo.height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170.0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myInfo.weight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65.0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5969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인스턴스는 참조 타입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let</a:t>
            </a:r>
            <a:r>
              <a:rPr lang="ko-KR" altLang="en-US" dirty="0" smtClean="0">
                <a:solidFill>
                  <a:schemeClr val="accent6"/>
                </a:solidFill>
              </a:rPr>
              <a:t>으로 인스턴스를 선언하여도 내부 </a:t>
            </a:r>
            <a:r>
              <a:rPr lang="ko-KR" altLang="en-US" dirty="0" err="1" smtClean="0">
                <a:solidFill>
                  <a:schemeClr val="accent6"/>
                </a:solidFill>
              </a:rPr>
              <a:t>프로퍼티</a:t>
            </a:r>
            <a:r>
              <a:rPr lang="ko-KR" altLang="en-US" dirty="0" smtClean="0">
                <a:solidFill>
                  <a:schemeClr val="accent6"/>
                </a:solidFill>
              </a:rPr>
              <a:t> 변경 가능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let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.height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180.0</a:t>
            </a:r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.weight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70.0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279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인스턴스의 소멸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인스턴스가 참조 타입이므로 필요 없을 때 메모리에서 해제됨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소멸되기 직전 </a:t>
            </a:r>
            <a:r>
              <a:rPr lang="en-US" altLang="ko-KR" dirty="0" err="1" smtClean="0">
                <a:solidFill>
                  <a:schemeClr val="accent6"/>
                </a:solidFill>
              </a:rPr>
              <a:t>deinit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ko-KR" altLang="en-US" dirty="0" err="1" smtClean="0">
                <a:solidFill>
                  <a:schemeClr val="accent6"/>
                </a:solidFill>
              </a:rPr>
              <a:t>메소드가</a:t>
            </a:r>
            <a:r>
              <a:rPr lang="ko-KR" altLang="en-US" dirty="0" smtClean="0">
                <a:solidFill>
                  <a:schemeClr val="accent6"/>
                </a:solidFill>
              </a:rPr>
              <a:t> 호출됨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2060848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>
                <a:solidFill>
                  <a:schemeClr val="accent3"/>
                </a:solidFill>
              </a:rPr>
              <a:t>Person</a:t>
            </a:r>
            <a:r>
              <a:rPr lang="en-US" altLang="ko-KR" sz="1600" dirty="0"/>
              <a:t> {</a:t>
            </a:r>
            <a:br>
              <a:rPr lang="en-US" altLang="ko-KR" sz="1600" dirty="0"/>
            </a:br>
            <a:r>
              <a:rPr lang="en-US" altLang="ko-KR" sz="1600" dirty="0"/>
              <a:t>	var height: Float = </a:t>
            </a:r>
            <a:r>
              <a:rPr lang="en-US" altLang="ko-KR" sz="1600" dirty="0" smtClean="0"/>
              <a:t>0.0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	var weight: Float = </a:t>
            </a:r>
            <a:r>
              <a:rPr lang="en-US" altLang="ko-KR" sz="1600" dirty="0" smtClean="0"/>
              <a:t>0.0</a:t>
            </a:r>
            <a:br>
              <a:rPr lang="en-US" altLang="ko-KR" sz="1600" dirty="0" smtClean="0"/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deinit</a:t>
            </a:r>
            <a:r>
              <a:rPr lang="en-US" altLang="ko-KR" sz="1600" dirty="0" smtClean="0">
                <a:solidFill>
                  <a:schemeClr val="accent2"/>
                </a:solidFill>
              </a:rPr>
              <a:t> {</a:t>
            </a:r>
            <a:br>
              <a:rPr lang="en-US" altLang="ko-KR" sz="1600" dirty="0" smtClean="0">
                <a:solidFill>
                  <a:schemeClr val="accent2"/>
                </a:solidFill>
              </a:rPr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>
                <a:solidFill>
                  <a:schemeClr val="accent2"/>
                </a:solidFill>
              </a:rPr>
              <a:t>	</a:t>
            </a:r>
            <a:r>
              <a:rPr lang="en-US" altLang="ko-KR" sz="1600" dirty="0" smtClean="0">
                <a:solidFill>
                  <a:schemeClr val="accent2"/>
                </a:solidFill>
              </a:rPr>
              <a:t>print</a:t>
            </a:r>
            <a:r>
              <a:rPr lang="en-US" altLang="ko-KR" sz="1600" dirty="0" smtClean="0">
                <a:solidFill>
                  <a:schemeClr val="accent2"/>
                </a:solidFill>
              </a:rPr>
              <a:t>("Person </a:t>
            </a:r>
            <a:r>
              <a:rPr lang="ko-KR" altLang="en-US" sz="1600" dirty="0" err="1" smtClean="0">
                <a:solidFill>
                  <a:schemeClr val="accent2"/>
                </a:solidFill>
              </a:rPr>
              <a:t>인스턴스</a:t>
            </a:r>
            <a:r>
              <a:rPr lang="ko-KR" altLang="en-US" sz="1600" dirty="0" smtClean="0">
                <a:solidFill>
                  <a:schemeClr val="accent2"/>
                </a:solidFill>
              </a:rPr>
              <a:t> </a:t>
            </a:r>
            <a:r>
              <a:rPr lang="ko-KR" altLang="en-US" sz="1600" dirty="0" smtClean="0">
                <a:solidFill>
                  <a:schemeClr val="accent2"/>
                </a:solidFill>
              </a:rPr>
              <a:t>소멸</a:t>
            </a:r>
            <a:r>
              <a:rPr lang="en-US" altLang="ko-KR" sz="1600" dirty="0" smtClean="0">
                <a:solidFill>
                  <a:schemeClr val="accent2"/>
                </a:solidFill>
              </a:rPr>
              <a:t>")</a:t>
            </a:r>
            <a:endParaRPr lang="en-US" altLang="ko-KR" sz="1600" dirty="0" smtClean="0">
              <a:solidFill>
                <a:schemeClr val="accent2"/>
              </a:solidFill>
            </a:endParaRPr>
          </a:p>
          <a:p>
            <a:r>
              <a:rPr lang="en-US" altLang="ko-KR" sz="1600" dirty="0" smtClean="0">
                <a:solidFill>
                  <a:schemeClr val="accent2"/>
                </a:solidFill>
              </a:rPr>
              <a:t>	}</a:t>
            </a:r>
            <a:r>
              <a:rPr lang="en-US" altLang="ko-KR" sz="1600" dirty="0">
                <a:solidFill>
                  <a:schemeClr val="accent2"/>
                </a:solidFill>
              </a:rPr>
              <a:t/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 smtClean="0"/>
              <a:t>}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: Person? = Person()</a:t>
            </a:r>
          </a:p>
          <a:p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 = nil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 시점에서 </a:t>
            </a:r>
            <a:r>
              <a:rPr lang="en-US" altLang="ko-KR" sz="1200" dirty="0" smtClean="0">
                <a:solidFill>
                  <a:schemeClr val="accent6"/>
                </a:solidFill>
              </a:rPr>
              <a:t>Person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인스턴스 소멸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1" y="4357067"/>
            <a:ext cx="8743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36864"/>
              </p:ext>
            </p:extLst>
          </p:nvPr>
        </p:nvGraphicFramePr>
        <p:xfrm>
          <a:off x="1475656" y="1196752"/>
          <a:ext cx="6096000" cy="2214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41834745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6223597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9417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구조체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369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214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 casting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799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Deinitializer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620229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 counting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04426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Data</a:t>
                      </a:r>
                      <a:r>
                        <a:rPr lang="en-US" altLang="ko-KR" baseline="0" dirty="0" smtClean="0">
                          <a:solidFill>
                            <a:schemeClr val="accent2"/>
                          </a:solidFill>
                        </a:rPr>
                        <a:t> type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값</a:t>
                      </a:r>
                      <a:endParaRPr lang="en-US" altLang="ko-KR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참조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7822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619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전달 인자로 전달될 때</a:t>
            </a:r>
            <a:endParaRPr lang="en-US" altLang="ko-KR" dirty="0"/>
          </a:p>
          <a:p>
            <a:pPr lvl="2"/>
            <a:r>
              <a:rPr lang="ko-KR" altLang="en-US" dirty="0" smtClean="0"/>
              <a:t>구조체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3"/>
                </a:solidFill>
              </a:rPr>
              <a:t>값이 복사</a:t>
            </a:r>
            <a:r>
              <a:rPr lang="ko-KR" altLang="en-US" dirty="0" smtClean="0"/>
              <a:t>되어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</a:t>
            </a:r>
            <a:r>
              <a:rPr lang="en-US" altLang="ko-KR" dirty="0" smtClean="0"/>
              <a:t>:</a:t>
            </a:r>
            <a:r>
              <a:rPr lang="ko-KR" altLang="en-US" dirty="0" smtClean="0"/>
              <a:t> 클래스의 </a:t>
            </a:r>
            <a:r>
              <a:rPr lang="ko-KR" altLang="en-US" dirty="0" err="1" smtClean="0">
                <a:solidFill>
                  <a:schemeClr val="accent2"/>
                </a:solidFill>
              </a:rPr>
              <a:t>참조값</a:t>
            </a:r>
            <a:r>
              <a:rPr lang="ko-KR" altLang="en-US" dirty="0" smtClean="0"/>
              <a:t> 전달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204864"/>
            <a:ext cx="81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name: String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var </a:t>
            </a:r>
            <a:r>
              <a:rPr lang="en-US" altLang="ko-KR" sz="1400" dirty="0" err="1"/>
              <a:t>testStruct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(name: </a:t>
            </a:r>
            <a:r>
              <a:rPr lang="en-US" altLang="ko-KR" sz="1400" dirty="0" smtClean="0"/>
              <a:t>"Sample 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", </a:t>
            </a:r>
            <a:r>
              <a:rPr lang="en-US" altLang="ko-KR" sz="1400" dirty="0"/>
              <a:t>count: 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var name: String = </a:t>
            </a:r>
            <a:r>
              <a:rPr lang="en-US" altLang="ko-KR" sz="1400" dirty="0" smtClean="0"/>
              <a:t>""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= 0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testClass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testClass.name = </a:t>
            </a:r>
            <a:r>
              <a:rPr lang="en-US" altLang="ko-KR" sz="1400" dirty="0" smtClean="0"/>
              <a:t>"Sample Class"</a:t>
            </a:r>
            <a:endParaRPr lang="en-US" altLang="ko-KR" sz="1400" dirty="0"/>
          </a:p>
          <a:p>
            <a:r>
              <a:rPr lang="en-US" altLang="ko-KR" sz="1400" dirty="0" err="1"/>
              <a:t>testClass.count</a:t>
            </a:r>
            <a:r>
              <a:rPr lang="en-US" altLang="ko-KR" sz="1400" dirty="0"/>
              <a:t> = 1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("------ </a:t>
            </a:r>
            <a:r>
              <a:rPr lang="en-US" altLang="ko-KR" sz="1400" dirty="0"/>
              <a:t>before change </a:t>
            </a:r>
            <a:r>
              <a:rPr lang="en-US" altLang="ko-KR" sz="1400" dirty="0" smtClean="0"/>
              <a:t>------")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/>
              <a:t>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7351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정수자료형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333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부호 있는 정수형의 경우 접두어가 없으나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부호가 없는 경우에는 접두어</a:t>
            </a:r>
            <a:r>
              <a:rPr lang="ko-KR" altLang="en-US" dirty="0">
                <a:latin typeface="+mn-ea"/>
              </a:rPr>
              <a:t>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</a:t>
            </a:r>
            <a:r>
              <a:rPr lang="ko-KR" altLang="en-US" dirty="0" smtClean="0">
                <a:latin typeface="+mn-ea"/>
              </a:rPr>
              <a:t>가 들어감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7487"/>
              </p:ext>
            </p:extLst>
          </p:nvPr>
        </p:nvGraphicFramePr>
        <p:xfrm>
          <a:off x="1691680" y="2192090"/>
          <a:ext cx="2880320" cy="156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Int16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Int32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Uint32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Int64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Uint64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93305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Int.min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130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196752"/>
            <a:ext cx="81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func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</a:t>
            </a: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name is changed</a:t>
            </a:r>
            <a:r>
              <a:rPr lang="en-US" altLang="ko-KR" sz="1400" dirty="0" smtClean="0"/>
              <a:t>."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let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</a:t>
            </a:r>
            <a:r>
              <a:rPr lang="en-US" altLang="ko-KR" sz="1400" dirty="0" smtClean="0"/>
              <a:t>"Class </a:t>
            </a:r>
            <a:r>
              <a:rPr lang="en-US" altLang="ko-KR" sz="1400" dirty="0"/>
              <a:t>name is changed</a:t>
            </a:r>
            <a:r>
              <a:rPr lang="en-US" altLang="ko-KR" sz="1400" dirty="0" smtClean="0"/>
              <a:t>."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testStruct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testClass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("------ </a:t>
            </a:r>
            <a:r>
              <a:rPr lang="en-US" altLang="ko-KR" sz="1400" dirty="0"/>
              <a:t>after change </a:t>
            </a:r>
            <a:r>
              <a:rPr lang="en-US" altLang="ko-KR" sz="1400" dirty="0" smtClean="0"/>
              <a:t>------")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/>
              <a:t>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 smtClean="0"/>
              <a:t>)")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43788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96752"/>
            <a:ext cx="6468689" cy="56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88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식별 연산자 </a:t>
            </a:r>
            <a:r>
              <a:rPr lang="en-US" altLang="ko-KR" dirty="0" smtClean="0"/>
              <a:t>(===, !==)</a:t>
            </a:r>
          </a:p>
          <a:p>
            <a:pPr lvl="1"/>
            <a:r>
              <a:rPr lang="ko-KR" altLang="en-US" dirty="0" smtClean="0"/>
              <a:t>클래스의 인스턴스가 같은 </a:t>
            </a:r>
            <a:r>
              <a:rPr lang="ko-KR" altLang="en-US" dirty="0" err="1" smtClean="0"/>
              <a:t>참조값을</a:t>
            </a:r>
            <a:r>
              <a:rPr lang="ko-KR" altLang="en-US" dirty="0" smtClean="0"/>
              <a:t> 갖는지</a:t>
            </a:r>
            <a:r>
              <a:rPr lang="en-US" altLang="ko-KR" dirty="0"/>
              <a:t> </a:t>
            </a:r>
            <a:r>
              <a:rPr lang="ko-KR" altLang="en-US" dirty="0" smtClean="0"/>
              <a:t>확인할 수 있다</a:t>
            </a:r>
            <a:r>
              <a:rPr lang="en-US" altLang="ko-KR" dirty="0" smtClean="0"/>
              <a:t>.</a:t>
            </a:r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65656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bob</a:t>
            </a:r>
            <a:r>
              <a:rPr lang="en-US" altLang="ko-KR" dirty="0" smtClean="0"/>
              <a:t>: Person = Person()</a:t>
            </a:r>
          </a:p>
          <a:p>
            <a:r>
              <a:rPr lang="en-US" altLang="ko-KR" dirty="0" smtClean="0"/>
              <a:t>let </a:t>
            </a:r>
            <a:r>
              <a:rPr lang="en-US" altLang="ko-KR" dirty="0" smtClean="0">
                <a:solidFill>
                  <a:schemeClr val="accent3"/>
                </a:solidFill>
              </a:rPr>
              <a:t>friend</a:t>
            </a:r>
            <a:r>
              <a:rPr lang="en-US" altLang="ko-KR" dirty="0" smtClean="0"/>
              <a:t>: Person = bob</a:t>
            </a:r>
          </a:p>
          <a:p>
            <a:r>
              <a:rPr lang="en-US" altLang="ko-KR" dirty="0" smtClean="0"/>
              <a:t>let </a:t>
            </a:r>
            <a:r>
              <a:rPr lang="en-US" altLang="ko-KR" dirty="0" err="1" smtClean="0">
                <a:solidFill>
                  <a:schemeClr val="accent3"/>
                </a:solidFill>
              </a:rPr>
              <a:t>anotherFriend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smtClean="0"/>
              <a:t>print(bob === friend)	// true</a:t>
            </a:r>
          </a:p>
          <a:p>
            <a:r>
              <a:rPr lang="en-US" altLang="ko-KR" dirty="0" smtClean="0"/>
              <a:t>print(bob === </a:t>
            </a:r>
            <a:r>
              <a:rPr lang="en-US" altLang="ko-KR" dirty="0" err="1" smtClean="0"/>
              <a:t>anotherFirend</a:t>
            </a:r>
            <a:r>
              <a:rPr lang="en-US" altLang="ko-KR" dirty="0" smtClean="0"/>
              <a:t>)	// false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4255070"/>
            <a:ext cx="8734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3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실</a:t>
            </a:r>
            <a:r>
              <a:rPr lang="ko-KR" altLang="en-US" sz="2400" dirty="0" smtClean="0">
                <a:latin typeface="+mn-ea"/>
              </a:rPr>
              <a:t>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679384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실수자료형은 정수자료형보다 </a:t>
            </a:r>
            <a:r>
              <a:rPr lang="ko-KR" altLang="en-US" dirty="0">
                <a:latin typeface="+mn-ea"/>
              </a:rPr>
              <a:t>큼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메모리공간의 크기와 무관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4byte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float</a:t>
            </a:r>
            <a:r>
              <a:rPr lang="ko-KR" altLang="en-US" dirty="0" smtClean="0">
                <a:latin typeface="+mn-ea"/>
              </a:rPr>
              <a:t>에 저장할 수 있는 값이 </a:t>
            </a:r>
            <a:r>
              <a:rPr lang="en-US" altLang="ko-KR" dirty="0" smtClean="0">
                <a:latin typeface="+mn-ea"/>
              </a:rPr>
              <a:t>8byte long</a:t>
            </a:r>
            <a:r>
              <a:rPr lang="ko-KR" altLang="en-US" dirty="0" smtClean="0">
                <a:latin typeface="+mn-ea"/>
              </a:rPr>
              <a:t>보다 큼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0605"/>
              </p:ext>
            </p:extLst>
          </p:nvPr>
        </p:nvGraphicFramePr>
        <p:xfrm>
          <a:off x="1691680" y="2345282"/>
          <a:ext cx="2880320" cy="939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(Float)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Float.min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Float.max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1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1584</TotalTime>
  <Words>5053</Words>
  <Application>Microsoft Office PowerPoint</Application>
  <PresentationFormat>화면 슬라이드 쇼(4:3)</PresentationFormat>
  <Paragraphs>1197</Paragraphs>
  <Slides>82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0" baseType="lpstr">
      <vt:lpstr>맑은 고딕</vt:lpstr>
      <vt:lpstr>Arial</vt:lpstr>
      <vt:lpstr>Corbel</vt:lpstr>
      <vt:lpstr>Wingdings</vt:lpstr>
      <vt:lpstr>Wingdings 2</vt:lpstr>
      <vt:lpstr>Wingdings 3</vt:lpstr>
      <vt:lpstr>메트로</vt:lpstr>
      <vt:lpstr>포장기 셸 개체</vt:lpstr>
      <vt:lpstr>Swift</vt:lpstr>
      <vt:lpstr>PowerPoint 프레젠테이션</vt:lpstr>
      <vt:lpstr>변 수</vt:lpstr>
      <vt:lpstr>변 수</vt:lpstr>
      <vt:lpstr>상 수</vt:lpstr>
      <vt:lpstr>PowerPoint 프레젠테이션</vt:lpstr>
      <vt:lpstr>자료형</vt:lpstr>
      <vt:lpstr>자료형</vt:lpstr>
      <vt:lpstr>자료형</vt:lpstr>
      <vt:lpstr>자료형</vt:lpstr>
      <vt:lpstr>자료형</vt:lpstr>
      <vt:lpstr>PowerPoint 프레젠테이션</vt:lpstr>
      <vt:lpstr>저장 클래스와 접근범위</vt:lpstr>
      <vt:lpstr>저장 클래스와 접근범위</vt:lpstr>
      <vt:lpstr>저장 클래스와 접근범위</vt:lpstr>
      <vt:lpstr>PowerPoint 프레젠테이션</vt:lpstr>
      <vt:lpstr>옵셔널</vt:lpstr>
      <vt:lpstr>옵셔널</vt:lpstr>
      <vt:lpstr>옵셔널</vt:lpstr>
      <vt:lpstr>PowerPoint 프레젠테이션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PowerPoint 프레젠테이션</vt:lpstr>
      <vt:lpstr>제어문: 반복문</vt:lpstr>
      <vt:lpstr>제어문: 반복문</vt:lpstr>
      <vt:lpstr>PowerPoint 프레젠테이션</vt:lpstr>
      <vt:lpstr>제어문: 조건문</vt:lpstr>
      <vt:lpstr>제어문: 조건문</vt:lpstr>
      <vt:lpstr>제어문: 조건문</vt:lpstr>
      <vt:lpstr>제어문: 조건문</vt:lpstr>
      <vt:lpstr>제어문: 조건문</vt:lpstr>
      <vt:lpstr>제어문: 조건문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JongDong Lee</dc:creator>
  <cp:lastModifiedBy>JongDong Lee</cp:lastModifiedBy>
  <cp:revision>150</cp:revision>
  <dcterms:created xsi:type="dcterms:W3CDTF">2017-01-16T12:38:17Z</dcterms:created>
  <dcterms:modified xsi:type="dcterms:W3CDTF">2017-01-30T16:52:38Z</dcterms:modified>
</cp:coreProperties>
</file>