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3" r:id="rId81"/>
    <p:sldId id="334" r:id="rId82"/>
    <p:sldId id="335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8" r:id="rId99"/>
    <p:sldId id="380" r:id="rId100"/>
    <p:sldId id="379" r:id="rId101"/>
    <p:sldId id="381" r:id="rId102"/>
    <p:sldId id="382" r:id="rId103"/>
    <p:sldId id="383" r:id="rId104"/>
    <p:sldId id="384" r:id="rId105"/>
    <p:sldId id="385" r:id="rId106"/>
    <p:sldId id="386" r:id="rId107"/>
    <p:sldId id="343" r:id="rId108"/>
    <p:sldId id="344" r:id="rId109"/>
    <p:sldId id="348" r:id="rId110"/>
    <p:sldId id="345" r:id="rId111"/>
    <p:sldId id="349" r:id="rId112"/>
    <p:sldId id="346" r:id="rId113"/>
    <p:sldId id="347" r:id="rId114"/>
    <p:sldId id="350" r:id="rId115"/>
    <p:sldId id="351" r:id="rId116"/>
    <p:sldId id="354" r:id="rId117"/>
    <p:sldId id="355" r:id="rId118"/>
    <p:sldId id="359" r:id="rId119"/>
    <p:sldId id="356" r:id="rId120"/>
    <p:sldId id="360" r:id="rId121"/>
    <p:sldId id="358" r:id="rId122"/>
    <p:sldId id="361" r:id="rId123"/>
    <p:sldId id="357" r:id="rId124"/>
    <p:sldId id="362" r:id="rId125"/>
    <p:sldId id="387" r:id="rId126"/>
    <p:sldId id="388" r:id="rId127"/>
    <p:sldId id="389" r:id="rId128"/>
    <p:sldId id="390" r:id="rId129"/>
    <p:sldId id="391" r:id="rId1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ho Choi" initials="K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5951" autoAdjust="0"/>
  </p:normalViewPr>
  <p:slideViewPr>
    <p:cSldViewPr>
      <p:cViewPr varScale="1">
        <p:scale>
          <a:sx n="154" d="100"/>
          <a:sy n="154" d="100"/>
        </p:scale>
        <p:origin x="-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tx1"/>
        </a:buClr>
        <a:buSzPct val="90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0081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특정 타입의 인스턴스에 속한 함수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class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 smtClean="0"/>
              <a:t>}</a:t>
            </a:r>
            <a:endParaRPr lang="en-US" altLang="ko-KR" sz="900" dirty="0"/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65275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83568" y="620688"/>
            <a:ext cx="7992888" cy="1656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인스턴스 메서드 </a:t>
            </a:r>
            <a:r>
              <a:rPr lang="en-US" altLang="ko-KR" dirty="0" smtClean="0"/>
              <a:t>– mutating</a:t>
            </a:r>
            <a:endParaRPr lang="ko-KR" altLang="en-US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 외에 함수를 가질 수 없는 구조체나 </a:t>
            </a:r>
            <a:r>
              <a:rPr lang="ko-KR" altLang="en-US" dirty="0" err="1" smtClean="0">
                <a:latin typeface="+mn-ea"/>
              </a:rPr>
              <a:t>열거형은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mutating </a:t>
            </a:r>
            <a:r>
              <a:rPr lang="ko-KR" altLang="en-US" dirty="0" smtClean="0">
                <a:latin typeface="+mn-ea"/>
              </a:rPr>
              <a:t>키워드가 필요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53902"/>
            <a:ext cx="87129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	//</a:t>
            </a:r>
            <a:r>
              <a:rPr lang="ko-KR" altLang="en-US" sz="900" dirty="0"/>
              <a:t>현재레벨을 저장하는 저장 프로퍼티</a:t>
            </a:r>
          </a:p>
          <a:p>
            <a:r>
              <a:rPr lang="ko-KR" altLang="en-US" sz="900" dirty="0"/>
              <a:t>	</a:t>
            </a:r>
            <a:r>
              <a:rPr lang="en-US" altLang="ko-KR" sz="900" dirty="0"/>
              <a:t>var level: Int = 0 {</a:t>
            </a:r>
          </a:p>
          <a:p>
            <a:r>
              <a:rPr lang="en-US" altLang="ko-KR" sz="900" dirty="0"/>
              <a:t>		didSet {</a:t>
            </a:r>
          </a:p>
          <a:p>
            <a:r>
              <a:rPr lang="en-US" altLang="ko-KR" sz="900" dirty="0"/>
              <a:t>			print("Level \(level)")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levelUp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up!")</a:t>
            </a:r>
          </a:p>
          <a:p>
            <a:r>
              <a:rPr lang="en-US" altLang="ko-KR" sz="900" dirty="0"/>
              <a:t>		level += 1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levelDown</a:t>
            </a:r>
            <a:r>
              <a:rPr lang="en-US" altLang="ko-KR" sz="900" dirty="0"/>
              <a:t>() {</a:t>
            </a:r>
          </a:p>
          <a:p>
            <a:r>
              <a:rPr lang="en-US" altLang="ko-KR" sz="900" dirty="0"/>
              <a:t>		print("Level Down")</a:t>
            </a:r>
          </a:p>
          <a:p>
            <a:r>
              <a:rPr lang="en-US" altLang="ko-KR" sz="900" dirty="0"/>
              <a:t>		level -= 1</a:t>
            </a:r>
          </a:p>
          <a:p>
            <a:r>
              <a:rPr lang="en-US" altLang="ko-KR" sz="900" dirty="0"/>
              <a:t>		if level &lt; 0 {</a:t>
            </a:r>
          </a:p>
          <a:p>
            <a:r>
              <a:rPr lang="en-US" altLang="ko-KR" sz="900" dirty="0"/>
              <a:t>			reset()</a:t>
            </a:r>
          </a:p>
          <a:p>
            <a:r>
              <a:rPr lang="en-US" altLang="ko-KR" sz="900" dirty="0"/>
              <a:t>		}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</a:t>
            </a:r>
            <a:r>
              <a:rPr lang="en-US" altLang="ko-KR" sz="900" dirty="0" err="1"/>
              <a:t>jumpLevel</a:t>
            </a:r>
            <a:r>
              <a:rPr lang="en-US" altLang="ko-KR" sz="900" dirty="0"/>
              <a:t>(to: Int) {</a:t>
            </a:r>
          </a:p>
          <a:p>
            <a:r>
              <a:rPr lang="en-US" altLang="ko-KR" sz="900" dirty="0"/>
              <a:t>		print("Jump to \(to)")</a:t>
            </a:r>
          </a:p>
          <a:p>
            <a:r>
              <a:rPr lang="en-US" altLang="ko-KR" sz="900" dirty="0"/>
              <a:t>		level = to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	</a:t>
            </a:r>
          </a:p>
          <a:p>
            <a:r>
              <a:rPr lang="en-US" altLang="ko-KR" sz="900" dirty="0"/>
              <a:t>	mutating func reset() {</a:t>
            </a:r>
          </a:p>
          <a:p>
            <a:r>
              <a:rPr lang="en-US" altLang="ko-KR" sz="900" dirty="0"/>
              <a:t>		print("Reset!")</a:t>
            </a:r>
          </a:p>
          <a:p>
            <a:r>
              <a:rPr lang="en-US" altLang="ko-KR" sz="900" dirty="0"/>
              <a:t>		level = 0</a:t>
            </a:r>
          </a:p>
          <a:p>
            <a:r>
              <a:rPr lang="en-US" altLang="ko-KR" sz="900" dirty="0"/>
              <a:t>	}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var </a:t>
            </a:r>
            <a:r>
              <a:rPr lang="en-US" altLang="ko-KR" sz="900" dirty="0" err="1"/>
              <a:t>LevelClassInstance</a:t>
            </a:r>
            <a:r>
              <a:rPr lang="en-US" altLang="ko-KR" sz="900" dirty="0"/>
              <a:t>: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 = </a:t>
            </a:r>
            <a:r>
              <a:rPr lang="en-US" altLang="ko-KR" sz="900" dirty="0" err="1"/>
              <a:t>LevelClass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LevelClassInstance.levelUp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LevelClassInstance.levelDown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LevelClassInstance.jumpLevel</a:t>
            </a:r>
            <a:r>
              <a:rPr lang="en-US" altLang="ko-KR" sz="900" dirty="0"/>
              <a:t>(to: 3</a:t>
            </a:r>
            <a:r>
              <a:rPr lang="en-US" altLang="ko-KR" sz="900" dirty="0" smtClean="0"/>
              <a:t>)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9889834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자기자신을 가리키는 프로퍼티임 </a:t>
            </a:r>
            <a:r>
              <a:rPr lang="en-US" altLang="ko-KR" dirty="0" smtClean="0">
                <a:latin typeface="+mn-ea"/>
              </a:rPr>
              <a:t>(this</a:t>
            </a:r>
            <a:r>
              <a:rPr lang="ko-KR" altLang="en-US" dirty="0" smtClean="0">
                <a:latin typeface="+mn-ea"/>
              </a:rPr>
              <a:t>와 같음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모든 인스턴스는 암시적으로 생성된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700808"/>
            <a:ext cx="864096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</a:t>
            </a:r>
            <a:r>
              <a:rPr lang="ko-KR" altLang="en-US" sz="900" dirty="0">
                <a:latin typeface="+mn-ea"/>
              </a:rPr>
              <a:t>현재레벨을 저장하는 저장 프로퍼티</a:t>
            </a:r>
          </a:p>
          <a:p>
            <a:r>
              <a:rPr lang="ko-KR" altLang="en-US" sz="900" dirty="0">
                <a:latin typeface="+mn-ea"/>
              </a:rPr>
              <a:t>	</a:t>
            </a:r>
            <a:r>
              <a:rPr lang="en-US" altLang="ko-KR" sz="900" dirty="0">
                <a:latin typeface="+mn-ea"/>
              </a:rPr>
              <a:t>var level: Int = 0 {</a:t>
            </a:r>
          </a:p>
          <a:p>
            <a:r>
              <a:rPr lang="en-US" altLang="ko-KR" sz="900" dirty="0">
                <a:latin typeface="+mn-ea"/>
              </a:rPr>
              <a:t>		didSet {</a:t>
            </a:r>
          </a:p>
          <a:p>
            <a:r>
              <a:rPr lang="en-US" altLang="ko-KR" sz="900" dirty="0">
                <a:latin typeface="+mn-ea"/>
              </a:rPr>
              <a:t>			print("Level \(level)")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</a:t>
            </a:r>
            <a:r>
              <a:rPr lang="en-US" altLang="ko-KR" sz="900" dirty="0" err="1">
                <a:latin typeface="+mn-ea"/>
              </a:rPr>
              <a:t>levelDown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Down")</a:t>
            </a:r>
          </a:p>
          <a:p>
            <a:r>
              <a:rPr lang="en-US" altLang="ko-KR" sz="900" dirty="0">
                <a:latin typeface="+mn-ea"/>
              </a:rPr>
              <a:t>		level -= 1</a:t>
            </a:r>
          </a:p>
          <a:p>
            <a:r>
              <a:rPr lang="en-US" altLang="ko-KR" sz="900" dirty="0">
                <a:latin typeface="+mn-ea"/>
              </a:rPr>
              <a:t>		if level &lt; 0 {</a:t>
            </a:r>
          </a:p>
          <a:p>
            <a:r>
              <a:rPr lang="en-US" altLang="ko-KR" sz="900" dirty="0">
                <a:latin typeface="+mn-ea"/>
              </a:rPr>
              <a:t>			reset()</a:t>
            </a:r>
          </a:p>
          <a:p>
            <a:r>
              <a:rPr lang="en-US" altLang="ko-KR" sz="900" dirty="0">
                <a:latin typeface="+mn-ea"/>
              </a:rPr>
              <a:t>		}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func 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jumpLevel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(to level: Int) {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print("Jump to \(level)")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	</a:t>
            </a:r>
            <a:r>
              <a:rPr lang="en-US" altLang="ko-KR" sz="9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self.level</a:t>
            </a:r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= level</a:t>
            </a:r>
          </a:p>
          <a:p>
            <a:r>
              <a:rPr lang="en-US" altLang="ko-KR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level = 0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LevelClassInstance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LevelClass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LevelClassInstance.levelDown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LevelClassInstance.jumpLevel</a:t>
            </a:r>
            <a:r>
              <a:rPr lang="en-US" altLang="ko-KR" sz="900" dirty="0">
                <a:latin typeface="+mn-ea"/>
              </a:rPr>
              <a:t>(to: 3)</a:t>
            </a:r>
          </a:p>
          <a:p>
            <a:endParaRPr lang="ko-KR" altLang="en-US" sz="9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3928" y="3068960"/>
            <a:ext cx="4958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메서드의 전달인자와 인스턴스의 프로퍼티 이름과 같아서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컴파일러에서는 이를 정확히 값 전달을 못하므로 명시적으로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인스턴스의 프로퍼티를 지명해주기 위해 사용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534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self </a:t>
            </a:r>
            <a:r>
              <a:rPr lang="ko-KR" altLang="en-US" dirty="0" smtClean="0"/>
              <a:t>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값 타입의 인스턴스 자체의 값을 치환할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클래스의 인스턴스는 참조 타입이라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프로퍼티에 다른 참조 값을 할당 할 수 없는데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구조체나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등은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사용하여 자신 자체를 치환할 수도 있음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344519"/>
            <a:ext cx="864096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+mn-ea"/>
              </a:rPr>
              <a:t>struct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var level: Int = 0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levelUp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print("Level up!")</a:t>
            </a:r>
          </a:p>
          <a:p>
            <a:r>
              <a:rPr lang="en-US" altLang="ko-KR" sz="900" dirty="0">
                <a:latin typeface="+mn-ea"/>
              </a:rPr>
              <a:t>		level += 1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mutating func reset() {</a:t>
            </a:r>
          </a:p>
          <a:p>
            <a:r>
              <a:rPr lang="en-US" altLang="ko-KR" sz="900" dirty="0">
                <a:latin typeface="+mn-ea"/>
              </a:rPr>
              <a:t>		print("Reset!")</a:t>
            </a:r>
          </a:p>
          <a:p>
            <a:r>
              <a:rPr lang="en-US" altLang="ko-KR" sz="900" dirty="0">
                <a:latin typeface="+mn-ea"/>
              </a:rPr>
              <a:t>		self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</a:t>
            </a:r>
            <a:r>
              <a:rPr lang="en-US" altLang="ko-KR" sz="900" dirty="0" err="1">
                <a:latin typeface="+mn-ea"/>
              </a:rPr>
              <a:t>LevelStructInstance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LevelStruct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LevelStructInstance.levelUp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LevelStructInstance.reset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</a:t>
            </a:r>
            <a:r>
              <a:rPr lang="en-US" altLang="ko-KR" sz="900" dirty="0" err="1">
                <a:latin typeface="+mn-ea"/>
              </a:rPr>
              <a:t>LevelStructInstance.level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enum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case on, off</a:t>
            </a:r>
          </a:p>
          <a:p>
            <a:r>
              <a:rPr lang="en-US" altLang="ko-KR" sz="900" dirty="0">
                <a:latin typeface="+mn-ea"/>
              </a:rPr>
              <a:t>	mutating func </a:t>
            </a:r>
            <a:r>
              <a:rPr lang="en-US" altLang="ko-KR" sz="900" dirty="0" err="1">
                <a:latin typeface="+mn-ea"/>
              </a:rPr>
              <a:t>nextState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self = self == .on ? .off : .on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var toggle: </a:t>
            </a:r>
            <a:r>
              <a:rPr lang="en-US" altLang="ko-KR" sz="900" dirty="0" err="1">
                <a:latin typeface="+mn-ea"/>
              </a:rPr>
              <a:t>OnOffSwitch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OnOffSwitch.off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toggle.nextState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>
                <a:latin typeface="+mn-ea"/>
              </a:rPr>
              <a:t>print(toggle)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030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7363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프로퍼티와 타입 프로퍼티가 있듯이 메서드에도 인스턴스 메서드 와 타입메서드가 존재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타입자체에 호출이 가능한 메서드를 타입메서드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클래스함수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메서드 앞에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를 붙여 주면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클래스타입 메서드는 </a:t>
            </a:r>
            <a:r>
              <a:rPr lang="en-US" altLang="ko-KR" dirty="0" smtClean="0">
                <a:latin typeface="+mn-ea"/>
              </a:rPr>
              <a:t>static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class</a:t>
            </a:r>
            <a:r>
              <a:rPr lang="ko-KR" altLang="en-US" dirty="0" smtClean="0">
                <a:latin typeface="+mn-ea"/>
              </a:rPr>
              <a:t>키워드를 사용하여 나타내는데</a:t>
            </a:r>
            <a:r>
              <a:rPr lang="en-US" altLang="ko-KR" dirty="0" smtClean="0">
                <a:latin typeface="+mn-ea"/>
              </a:rPr>
              <a:t>, static</a:t>
            </a:r>
            <a:r>
              <a:rPr lang="ko-KR" altLang="en-US" dirty="0" smtClean="0">
                <a:latin typeface="+mn-ea"/>
              </a:rPr>
              <a:t>으로 정의하면 상속 후 메서드 재정의가 불가능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924944"/>
            <a:ext cx="871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class 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: </a:t>
            </a:r>
            <a:r>
              <a:rPr lang="en-US" altLang="ko-KR" sz="900" dirty="0" err="1">
                <a:latin typeface="+mn-ea"/>
              </a:rPr>
              <a:t>AClass</a:t>
            </a:r>
            <a:r>
              <a:rPr lang="en-US" altLang="ko-KR" sz="900" dirty="0">
                <a:latin typeface="+mn-ea"/>
              </a:rPr>
              <a:t> {</a:t>
            </a:r>
          </a:p>
          <a:p>
            <a:r>
              <a:rPr lang="en-US" altLang="ko-KR" sz="900" dirty="0">
                <a:latin typeface="+mn-ea"/>
              </a:rPr>
              <a:t>	// </a:t>
            </a:r>
            <a:r>
              <a:rPr lang="ko-KR" altLang="en-US" sz="900" dirty="0">
                <a:latin typeface="+mn-ea"/>
              </a:rPr>
              <a:t>아래는 오류이다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	/*</a:t>
            </a:r>
          </a:p>
          <a:p>
            <a:r>
              <a:rPr lang="en-US" altLang="ko-KR" sz="900" dirty="0">
                <a:latin typeface="+mn-ea"/>
              </a:rPr>
              <a:t>	override static func </a:t>
            </a:r>
            <a:r>
              <a:rPr lang="en-US" altLang="ko-KR" sz="900" dirty="0" err="1">
                <a:latin typeface="+mn-ea"/>
              </a:rPr>
              <a:t>staticTypeMethod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override")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	*/</a:t>
            </a:r>
          </a:p>
          <a:p>
            <a:r>
              <a:rPr lang="en-US" altLang="ko-KR" sz="900" dirty="0">
                <a:latin typeface="+mn-ea"/>
              </a:rPr>
              <a:t>	</a:t>
            </a:r>
          </a:p>
          <a:p>
            <a:r>
              <a:rPr lang="en-US" altLang="ko-KR" sz="900" dirty="0">
                <a:latin typeface="+mn-ea"/>
              </a:rPr>
              <a:t>	override class func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() {</a:t>
            </a:r>
          </a:p>
          <a:p>
            <a:r>
              <a:rPr lang="en-US" altLang="ko-KR" sz="900" dirty="0">
                <a:latin typeface="+mn-ea"/>
              </a:rPr>
              <a:t>		print("</a:t>
            </a:r>
            <a:r>
              <a:rPr lang="en-US" altLang="ko-KR" sz="900" dirty="0" err="1">
                <a:latin typeface="+mn-ea"/>
              </a:rPr>
              <a:t>BClass</a:t>
            </a:r>
            <a:r>
              <a:rPr lang="en-US" altLang="ko-KR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classTypeMethod</a:t>
            </a:r>
            <a:r>
              <a:rPr lang="en-US" altLang="ko-KR" sz="900" dirty="0">
                <a:latin typeface="+mn-ea"/>
              </a:rPr>
              <a:t>")</a:t>
            </a:r>
          </a:p>
          <a:p>
            <a:r>
              <a:rPr lang="en-US" altLang="ko-KR" sz="900" dirty="0">
                <a:latin typeface="+mn-ea"/>
              </a:rPr>
              <a:t>	}</a:t>
            </a:r>
          </a:p>
          <a:p>
            <a:r>
              <a:rPr lang="en-US" altLang="ko-KR" sz="900" dirty="0">
                <a:latin typeface="+mn-ea"/>
              </a:rPr>
              <a:t>}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AClass.staticTypeMethod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AClass.classTypeMethod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err="1">
                <a:latin typeface="+mn-ea"/>
              </a:rPr>
              <a:t>BClass.classTypeMethod</a:t>
            </a:r>
            <a:r>
              <a:rPr lang="en-US" altLang="ko-KR" sz="900" dirty="0">
                <a:latin typeface="+mn-ea"/>
              </a:rPr>
              <a:t>()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87550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타입메서드는 인스턴스 메서드와는 달리 </a:t>
            </a:r>
            <a:r>
              <a:rPr lang="en-US" altLang="ko-KR" dirty="0" smtClean="0">
                <a:latin typeface="+mn-ea"/>
              </a:rPr>
              <a:t>self </a:t>
            </a:r>
            <a:r>
              <a:rPr lang="ko-KR" altLang="en-US" dirty="0" smtClean="0">
                <a:latin typeface="+mn-ea"/>
              </a:rPr>
              <a:t>프로퍼티가 타입 그 자체를 가리키는 게 다른 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인스턴스를 가리킨다면</a:t>
            </a:r>
            <a:r>
              <a:rPr lang="en-US" altLang="ko-KR" dirty="0" smtClean="0">
                <a:latin typeface="+mn-ea"/>
              </a:rPr>
              <a:t>,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메서드에서는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가 타입을 가리킴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그래서 타입메서드 내부에서 타입 이름과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는 같은 뜻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그러므로 타입 메서드에서 </a:t>
            </a:r>
            <a:r>
              <a:rPr lang="en-US" altLang="ko-KR" dirty="0" smtClean="0">
                <a:latin typeface="+mn-ea"/>
              </a:rPr>
              <a:t>self</a:t>
            </a:r>
            <a:r>
              <a:rPr lang="ko-KR" altLang="en-US" dirty="0" smtClean="0">
                <a:latin typeface="+mn-ea"/>
              </a:rPr>
              <a:t>프로퍼티를 사용하면 타입 프로퍼티 및 메서드를 호출 가능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3828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8083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 메서드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92507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>
                <a:latin typeface="+mn-ea"/>
              </a:rPr>
              <a:t>시스템의 음량은 한 기기에서 유일한 값을 가져야 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 err="1">
                <a:latin typeface="+mn-ea"/>
              </a:rPr>
              <a:t>struct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타입프로퍼티로 가지게 되면 언제나 유일한 값이 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	static 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타입프로퍼티를 제어하기 위해 타입 메서드를 사용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static func mute() {</a:t>
            </a:r>
          </a:p>
          <a:p>
            <a:r>
              <a:rPr lang="en-US" altLang="ko-KR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self.volume</a:t>
            </a:r>
            <a:r>
              <a:rPr lang="en-US" altLang="ko-KR" sz="1000" dirty="0">
                <a:latin typeface="+mn-ea"/>
              </a:rPr>
              <a:t> = 0;//</a:t>
            </a:r>
            <a:r>
              <a:rPr lang="en-US" altLang="ko-KR" sz="1000" dirty="0" err="1">
                <a:latin typeface="+mn-ea"/>
              </a:rPr>
              <a:t>SystemVolume</a:t>
            </a:r>
            <a:r>
              <a:rPr lang="en-US" altLang="ko-KR" sz="1000" dirty="0">
                <a:latin typeface="+mn-ea"/>
              </a:rPr>
              <a:t> = 0</a:t>
            </a:r>
            <a:r>
              <a:rPr lang="ko-KR" altLang="en-US" sz="1000" dirty="0">
                <a:latin typeface="+mn-ea"/>
              </a:rPr>
              <a:t>과 동일한 표현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역할은 여러 인스턴스가 수행할 수 있음</a:t>
            </a:r>
          </a:p>
          <a:p>
            <a:r>
              <a:rPr lang="en-US" altLang="ko-KR" sz="1000" dirty="0">
                <a:latin typeface="+mn-ea"/>
              </a:rPr>
              <a:t>class Navigation {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인스턴스마다 음량을 따로 설정할 수 있음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var volume: Int = 5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 재생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 err="1">
                <a:latin typeface="+mn-ea"/>
              </a:rPr>
              <a:t>네비게이션</a:t>
            </a:r>
            <a:r>
              <a:rPr lang="ko-KR" altLang="en-US" sz="1000" dirty="0">
                <a:latin typeface="+mn-ea"/>
              </a:rPr>
              <a:t> 외 다른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음소거</a:t>
            </a:r>
            <a:endParaRPr lang="ko-KR" altLang="en-US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SystemVolume.mute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	//</a:t>
            </a:r>
            <a:r>
              <a:rPr lang="ko-KR" altLang="en-US" sz="1000" dirty="0">
                <a:latin typeface="+mn-ea"/>
              </a:rPr>
              <a:t>길안내 음성종료</a:t>
            </a:r>
          </a:p>
          <a:p>
            <a:r>
              <a:rPr lang="ko-KR" altLang="en-US" sz="1000" dirty="0">
                <a:latin typeface="+mn-ea"/>
              </a:rPr>
              <a:t>	</a:t>
            </a:r>
            <a:r>
              <a:rPr lang="en-US" altLang="ko-KR" sz="1000" dirty="0">
                <a:latin typeface="+mn-ea"/>
              </a:rPr>
              <a:t>func </a:t>
            </a:r>
            <a:r>
              <a:rPr lang="en-US" altLang="ko-KR" sz="1000" dirty="0" err="1">
                <a:latin typeface="+mn-ea"/>
              </a:rPr>
              <a:t>finishGuideWay</a:t>
            </a:r>
            <a:r>
              <a:rPr lang="en-US" altLang="ko-KR" sz="1000" dirty="0">
                <a:latin typeface="+mn-ea"/>
              </a:rPr>
              <a:t>() {</a:t>
            </a:r>
          </a:p>
          <a:p>
            <a:r>
              <a:rPr lang="en-US" altLang="ko-KR" sz="1000" dirty="0">
                <a:latin typeface="+mn-ea"/>
              </a:rPr>
              <a:t>		//</a:t>
            </a:r>
            <a:r>
              <a:rPr lang="ko-KR" altLang="en-US" sz="1000" dirty="0">
                <a:latin typeface="+mn-ea"/>
              </a:rPr>
              <a:t>기존 </a:t>
            </a:r>
            <a:r>
              <a:rPr lang="ko-KR" altLang="en-US" sz="1000" dirty="0" err="1">
                <a:latin typeface="+mn-ea"/>
              </a:rPr>
              <a:t>재생원</a:t>
            </a:r>
            <a:r>
              <a:rPr lang="ko-KR" altLang="en-US" sz="1000" dirty="0">
                <a:latin typeface="+mn-ea"/>
              </a:rPr>
              <a:t> 음량 복구</a:t>
            </a:r>
          </a:p>
          <a:p>
            <a:r>
              <a:rPr lang="ko-KR" altLang="en-US" sz="1000" dirty="0">
                <a:latin typeface="+mn-ea"/>
              </a:rPr>
              <a:t>		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</a:t>
            </a:r>
            <a:r>
              <a:rPr lang="en-US" altLang="ko-KR" sz="1000" dirty="0" err="1">
                <a:latin typeface="+mn-ea"/>
              </a:rPr>
              <a:t>self.volume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	}</a:t>
            </a:r>
          </a:p>
          <a:p>
            <a:r>
              <a:rPr lang="en-US" altLang="ko-KR" sz="1000" dirty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 = 10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let </a:t>
            </a:r>
            <a:r>
              <a:rPr lang="en-US" altLang="ko-KR" sz="1000" dirty="0" err="1">
                <a:latin typeface="+mn-ea"/>
              </a:rPr>
              <a:t>myNavi</a:t>
            </a:r>
            <a:r>
              <a:rPr lang="en-US" altLang="ko-KR" sz="1000" dirty="0">
                <a:latin typeface="+mn-ea"/>
              </a:rPr>
              <a:t>: Navigation = Navigation()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err="1">
                <a:latin typeface="+mn-ea"/>
              </a:rPr>
              <a:t>myNavi.guideWay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)//0</a:t>
            </a:r>
          </a:p>
          <a:p>
            <a:r>
              <a:rPr lang="en-US" altLang="ko-KR" sz="1000" dirty="0" err="1">
                <a:latin typeface="+mn-ea"/>
              </a:rPr>
              <a:t>myNavi.finishGuideWay</a:t>
            </a:r>
            <a:r>
              <a:rPr lang="en-US" altLang="ko-KR" sz="1000" dirty="0">
                <a:latin typeface="+mn-ea"/>
              </a:rPr>
              <a:t>()</a:t>
            </a:r>
          </a:p>
          <a:p>
            <a:r>
              <a:rPr lang="en-US" altLang="ko-KR" sz="1000" dirty="0">
                <a:latin typeface="+mn-ea"/>
              </a:rPr>
              <a:t>print(</a:t>
            </a:r>
            <a:r>
              <a:rPr lang="en-US" altLang="ko-KR" sz="1000" dirty="0" err="1">
                <a:latin typeface="+mn-ea"/>
              </a:rPr>
              <a:t>SystemVolume.volume</a:t>
            </a:r>
            <a:r>
              <a:rPr lang="en-US" altLang="ko-KR" sz="1000" dirty="0">
                <a:latin typeface="+mn-ea"/>
              </a:rPr>
              <a:t>)//5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67268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975" y="2937138"/>
            <a:ext cx="7116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13</a:t>
            </a:r>
            <a:r>
              <a:rPr lang="ko-KR" altLang="en-US" sz="4000" dirty="0" smtClean="0">
                <a:latin typeface="+mn-ea"/>
              </a:rPr>
              <a:t>장 인스턴스의 생성 및 소멸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0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r>
              <a:rPr lang="en-US" altLang="ko-KR" dirty="0"/>
              <a:t>initializer</a:t>
            </a:r>
            <a:r>
              <a:rPr lang="ko-KR" altLang="en-US" dirty="0"/>
              <a:t>는 반환 값이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의 </a:t>
            </a:r>
            <a:r>
              <a:rPr lang="en-US" altLang="ko-KR" dirty="0"/>
              <a:t>property </a:t>
            </a:r>
            <a:r>
              <a:rPr lang="ko-KR" altLang="en-US" dirty="0"/>
              <a:t>초기값을 </a:t>
            </a:r>
            <a:r>
              <a:rPr lang="ko-KR" altLang="en-US" dirty="0" smtClean="0"/>
              <a:t>설정하는 역할</a:t>
            </a:r>
            <a:endParaRPr lang="en-US" altLang="ko-KR" dirty="0" smtClean="0"/>
          </a:p>
          <a:p>
            <a:pPr lvl="1"/>
            <a:r>
              <a:rPr lang="en-US" altLang="ko-KR" dirty="0"/>
              <a:t>init </a:t>
            </a:r>
            <a:r>
              <a:rPr lang="ko-KR" altLang="en-US" dirty="0"/>
              <a:t>키워드를 사용한 </a:t>
            </a:r>
            <a:r>
              <a:rPr lang="en-US" altLang="ko-KR" dirty="0"/>
              <a:t>init() method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SomeStruct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enum</a:t>
            </a:r>
            <a:r>
              <a:rPr lang="en-US" altLang="ko-KR" dirty="0" smtClean="0"/>
              <a:t> </a:t>
            </a:r>
            <a:r>
              <a:rPr lang="en-US" altLang="ko-KR" dirty="0" err="1"/>
              <a:t>SomeEnum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someCase1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someCase2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 smtClean="0"/>
              <a:t>각 </a:t>
            </a:r>
            <a:r>
              <a:rPr lang="ko-KR" altLang="en-US" dirty="0">
                <a:solidFill>
                  <a:schemeClr val="accent3"/>
                </a:solidFill>
              </a:rPr>
              <a:t>케이스 중 하나를 반드시 </a:t>
            </a:r>
            <a:r>
              <a:rPr lang="ko-KR" altLang="en-US" dirty="0"/>
              <a:t>할당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self </a:t>
            </a:r>
            <a:r>
              <a:rPr lang="en-US" altLang="ko-KR" dirty="0"/>
              <a:t>= .someCase1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866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04864"/>
            <a:ext cx="8677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"c"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"Swift String Literal"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"S"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기본값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클래스의 모든 </a:t>
            </a:r>
            <a:r>
              <a:rPr lang="en-US" altLang="ko-KR" dirty="0"/>
              <a:t>property</a:t>
            </a:r>
            <a:r>
              <a:rPr lang="ko-KR" altLang="en-US" dirty="0"/>
              <a:t>는 생성 시점에 초기값 할당 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optional </a:t>
            </a:r>
            <a:r>
              <a:rPr lang="ko-KR" altLang="en-US" dirty="0"/>
              <a:t>제외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정의 할 때 기본값을 </a:t>
            </a:r>
            <a:r>
              <a:rPr lang="ko-KR" altLang="en-US" dirty="0" smtClean="0"/>
              <a:t>할당하면 </a:t>
            </a:r>
            <a:r>
              <a:rPr lang="ko-KR" altLang="en-US" dirty="0"/>
              <a:t>초기값 할당이 필요 없음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Area1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 </a:t>
            </a:r>
            <a:r>
              <a:rPr lang="en-US" altLang="ko-KR" dirty="0">
                <a:solidFill>
                  <a:schemeClr val="accent2"/>
                </a:solidFill>
              </a:rPr>
              <a:t>= 0.0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room1: Area1 = Area1()</a:t>
            </a:r>
          </a:p>
          <a:p>
            <a:r>
              <a:rPr lang="en-US" altLang="ko-KR" dirty="0"/>
              <a:t>print(room1.squarMeter)	// 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Area2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</a:t>
            </a:r>
          </a:p>
          <a:p>
            <a:endParaRPr lang="en-US" altLang="ko-KR" dirty="0"/>
          </a:p>
          <a:p>
            <a:r>
              <a:rPr lang="en-US" altLang="ko-KR" dirty="0" smtClean="0"/>
              <a:t>      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squarMeter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= 0.0 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초기값 할당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room2: Area2 = Area2()</a:t>
            </a:r>
          </a:p>
          <a:p>
            <a:r>
              <a:rPr lang="en-US" altLang="ko-KR" dirty="0"/>
              <a:t>print(room2.squarMeter)	// 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4986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 smtClean="0"/>
          </a:p>
          <a:p>
            <a:pPr lvl="1"/>
            <a:r>
              <a:rPr lang="ko-KR" altLang="en-US" dirty="0">
                <a:latin typeface="+mn-ea"/>
              </a:rPr>
              <a:t>사용자 정의 </a:t>
            </a:r>
            <a:r>
              <a:rPr lang="en-US" altLang="ko-KR" dirty="0">
                <a:latin typeface="+mn-ea"/>
              </a:rPr>
              <a:t>initializer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정의할 수 있음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initializer</a:t>
            </a:r>
            <a:r>
              <a:rPr lang="ko-KR" altLang="en-US" dirty="0">
                <a:latin typeface="+mn-ea"/>
              </a:rPr>
              <a:t>는 사용 불가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따로 구현해야 </a:t>
            </a:r>
            <a:r>
              <a:rPr lang="ko-KR" altLang="en-US" dirty="0" smtClean="0">
                <a:latin typeface="+mn-ea"/>
              </a:rPr>
              <a:t>함</a:t>
            </a: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41044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n-ea"/>
              </a:rPr>
              <a:t>struct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AreaStruct</a:t>
            </a:r>
            <a:r>
              <a:rPr lang="en-US" altLang="ko-KR" sz="1500" dirty="0">
                <a:latin typeface="+mn-ea"/>
              </a:rPr>
              <a:t> {</a:t>
            </a: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err="1" smtClean="0">
                <a:latin typeface="+mn-ea"/>
              </a:rPr>
              <a:t>var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squarMeter</a:t>
            </a:r>
            <a:r>
              <a:rPr lang="en-US" altLang="ko-KR" sz="1500" dirty="0" smtClean="0">
                <a:latin typeface="+mn-ea"/>
              </a:rPr>
              <a:t>: Double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fromPy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py</a:t>
            </a:r>
            <a:r>
              <a:rPr lang="en-US" altLang="ko-KR" sz="1500" dirty="0">
                <a:latin typeface="+mn-ea"/>
              </a:rPr>
              <a:t>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</a:t>
            </a:r>
            <a:r>
              <a:rPr lang="en-US" altLang="ko-KR" sz="1500" dirty="0" err="1">
                <a:latin typeface="+mn-ea"/>
              </a:rPr>
              <a:t>py</a:t>
            </a:r>
            <a:r>
              <a:rPr lang="en-US" altLang="ko-KR" sz="1500" dirty="0">
                <a:latin typeface="+mn-ea"/>
              </a:rPr>
              <a:t> * 3.3058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fromSquareMether</a:t>
            </a:r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: Double</a:t>
            </a:r>
            <a:r>
              <a:rPr lang="en-US" altLang="ko-KR" sz="1500" dirty="0" smtClean="0">
                <a:latin typeface="+mn-ea"/>
              </a:rPr>
              <a:t>) {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	</a:t>
            </a:r>
            <a:r>
              <a:rPr lang="en-US" altLang="ko-KR" sz="1500" dirty="0" err="1" smtClean="0">
                <a:latin typeface="+mn-ea"/>
              </a:rPr>
              <a:t>self.squarMeter</a:t>
            </a:r>
            <a:r>
              <a:rPr lang="en-US" altLang="ko-KR" sz="1500" dirty="0" smtClean="0">
                <a:latin typeface="+mn-ea"/>
              </a:rPr>
              <a:t> = </a:t>
            </a:r>
            <a:r>
              <a:rPr lang="en-US" altLang="ko-KR" sz="1500" dirty="0" err="1" smtClean="0">
                <a:latin typeface="+mn-ea"/>
              </a:rPr>
              <a:t>squarMeter</a:t>
            </a:r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}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(value: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value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      </a:t>
            </a:r>
            <a:r>
              <a:rPr lang="en-US" altLang="ko-KR" sz="15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(_ value: Double) {</a:t>
            </a:r>
          </a:p>
          <a:p>
            <a:r>
              <a:rPr lang="en-US" altLang="ko-KR" sz="1500" dirty="0">
                <a:latin typeface="+mn-ea"/>
              </a:rPr>
              <a:t>	</a:t>
            </a:r>
            <a:r>
              <a:rPr lang="en-US" altLang="ko-KR" sz="1500" dirty="0" err="1">
                <a:latin typeface="+mn-ea"/>
              </a:rPr>
              <a:t>squarMeter</a:t>
            </a:r>
            <a:r>
              <a:rPr lang="en-US" altLang="ko-KR" sz="1500" dirty="0">
                <a:latin typeface="+mn-ea"/>
              </a:rPr>
              <a:t> = value</a:t>
            </a:r>
          </a:p>
          <a:p>
            <a:r>
              <a:rPr lang="en-US" altLang="ko-KR" sz="1500" dirty="0" smtClean="0">
                <a:latin typeface="+mn-ea"/>
              </a:rPr>
              <a:t>      }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4373" y="1988840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roomOne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fromPy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15.0)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roomOne.squarMeter</a:t>
            </a:r>
            <a:r>
              <a:rPr lang="en-US" altLang="ko-KR" sz="1400" dirty="0">
                <a:latin typeface="+mn-ea"/>
              </a:rPr>
              <a:t>) // 15.0 * 3.3058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roomTwo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fromSquareMether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33.06)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roomTwo.squarMeter</a:t>
            </a:r>
            <a:r>
              <a:rPr lang="en-US" altLang="ko-KR" sz="1400" dirty="0">
                <a:latin typeface="+mn-ea"/>
              </a:rPr>
              <a:t>) // </a:t>
            </a:r>
            <a:r>
              <a:rPr lang="en-US" altLang="ko-KR" sz="1400" dirty="0" err="1">
                <a:latin typeface="+mn-ea"/>
              </a:rPr>
              <a:t>fromSquareMether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roomThree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(value: 45.0)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roomThree.squarMeter</a:t>
            </a:r>
            <a:r>
              <a:rPr lang="en-US" altLang="ko-KR" sz="1400" dirty="0">
                <a:latin typeface="+mn-ea"/>
              </a:rPr>
              <a:t>) // value</a:t>
            </a:r>
          </a:p>
          <a:p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roomFour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AreaStruct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(39.0)</a:t>
            </a: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roomFour.squarMeter</a:t>
            </a:r>
            <a:r>
              <a:rPr lang="en-US" altLang="ko-KR" sz="1400" dirty="0">
                <a:latin typeface="+mn-ea"/>
              </a:rPr>
              <a:t>) // 39.0</a:t>
            </a:r>
          </a:p>
        </p:txBody>
      </p:sp>
    </p:spTree>
    <p:extLst>
      <p:ext uri="{BB962C8B-B14F-4D97-AF65-F5344CB8AC3E}">
        <p14:creationId xmlns:p14="http://schemas.microsoft.com/office/powerpoint/2010/main" val="26067202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340" r="34586" b="712"/>
          <a:stretch/>
        </p:blipFill>
        <p:spPr>
          <a:xfrm>
            <a:off x="1259632" y="1248601"/>
            <a:ext cx="5688632" cy="55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941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optional property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>
                <a:latin typeface="+mn-ea"/>
              </a:rPr>
              <a:t>값을 꼭 가지지 않아도 되는 </a:t>
            </a:r>
            <a:r>
              <a:rPr lang="en-US" altLang="ko-KR" dirty="0" smtClean="0">
                <a:latin typeface="+mn-ea"/>
              </a:rPr>
              <a:t>property</a:t>
            </a:r>
          </a:p>
          <a:p>
            <a:pPr lvl="1"/>
            <a:r>
              <a:rPr lang="ko-KR" altLang="en-US" dirty="0">
                <a:latin typeface="+mn-ea"/>
              </a:rPr>
              <a:t>초기화 할 때 </a:t>
            </a:r>
            <a:r>
              <a:rPr lang="en-US" altLang="ko-KR" dirty="0">
                <a:latin typeface="+mn-ea"/>
              </a:rPr>
              <a:t>property</a:t>
            </a:r>
            <a:r>
              <a:rPr lang="ko-KR" altLang="en-US" dirty="0">
                <a:latin typeface="+mn-ea"/>
              </a:rPr>
              <a:t>의 값 지정이 어려운 </a:t>
            </a:r>
            <a:r>
              <a:rPr lang="ko-KR" altLang="en-US" dirty="0" smtClean="0">
                <a:latin typeface="+mn-ea"/>
              </a:rPr>
              <a:t>경우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optional</a:t>
            </a:r>
            <a:r>
              <a:rPr lang="ko-KR" altLang="en-US" dirty="0">
                <a:latin typeface="+mn-ea"/>
              </a:rPr>
              <a:t>로 선언 </a:t>
            </a:r>
            <a:r>
              <a:rPr lang="ko-KR" altLang="en-US" dirty="0" smtClean="0">
                <a:latin typeface="+mn-ea"/>
              </a:rPr>
              <a:t>가능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값을 할당하지 않으면 자동적으로 </a:t>
            </a:r>
            <a:r>
              <a:rPr lang="en-US" altLang="ko-KR" dirty="0">
                <a:latin typeface="+mn-ea"/>
              </a:rPr>
              <a:t>nil</a:t>
            </a:r>
            <a:r>
              <a:rPr lang="ko-KR" altLang="en-US" dirty="0">
                <a:latin typeface="+mn-ea"/>
              </a:rPr>
              <a:t>이 할당</a:t>
            </a: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>
              <a:latin typeface="+mn-ea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23323" y="2576512"/>
            <a:ext cx="41567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class Person {</a:t>
            </a: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name: String</a:t>
            </a: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err="1" smtClean="0">
                <a:latin typeface="+mn-ea"/>
              </a:rPr>
              <a:t>var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age: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Int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?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init </a:t>
            </a:r>
            <a:r>
              <a:rPr lang="en-US" altLang="ko-KR" sz="1200" dirty="0">
                <a:latin typeface="+mn-ea"/>
              </a:rPr>
              <a:t>(name: String) {</a:t>
            </a:r>
          </a:p>
          <a:p>
            <a:r>
              <a:rPr lang="en-US" altLang="ko-KR" sz="1200" dirty="0">
                <a:latin typeface="+mn-ea"/>
              </a:rPr>
              <a:t>	self.name = name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: Person = Person(name: "Kyoungho")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print(myInfo.name)	// Kyoungho</a:t>
            </a:r>
          </a:p>
          <a:p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print(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myInfo.age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)	//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myInfo.age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= 30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print(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myInfo.age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)	// optional(30)</a:t>
            </a:r>
            <a:endParaRPr lang="ko-KR" altLang="en-US" sz="1200" dirty="0">
              <a:solidFill>
                <a:schemeClr val="accent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171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/>
              <a:t>Property </a:t>
            </a:r>
            <a:r>
              <a:rPr lang="ko-KR" altLang="en-US" dirty="0" smtClean="0"/>
              <a:t>값의 변화를 주고 싶지 않을 때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property</a:t>
            </a:r>
            <a:r>
              <a:rPr lang="ko-KR" altLang="en-US" dirty="0"/>
              <a:t>는 </a:t>
            </a:r>
            <a:r>
              <a:rPr lang="en-US" altLang="ko-KR" dirty="0"/>
              <a:t>instance </a:t>
            </a:r>
            <a:r>
              <a:rPr lang="ko-KR" altLang="en-US" dirty="0"/>
              <a:t>초기화 과정에서만 값을 할당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2006" y="2233895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   let </a:t>
            </a:r>
            <a:r>
              <a:rPr lang="en-US" altLang="ko-KR" dirty="0"/>
              <a:t>name: String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age: </a:t>
            </a:r>
            <a:r>
              <a:rPr lang="en-US" altLang="ko-KR" dirty="0" err="1"/>
              <a:t>Int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(name</a:t>
            </a:r>
            <a:r>
              <a:rPr lang="en-US" altLang="ko-KR" dirty="0"/>
              <a:t>: String) {</a:t>
            </a:r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myInfo</a:t>
            </a:r>
            <a:r>
              <a:rPr lang="en-US" altLang="ko-KR" dirty="0"/>
              <a:t>: Person = </a:t>
            </a:r>
            <a:r>
              <a:rPr lang="en-US" altLang="ko-KR" dirty="0" smtClean="0">
                <a:solidFill>
                  <a:schemeClr val="accent6"/>
                </a:solidFill>
              </a:rPr>
              <a:t>Person(name</a:t>
            </a:r>
            <a:r>
              <a:rPr lang="en-US" altLang="ko-KR" dirty="0">
                <a:solidFill>
                  <a:schemeClr val="accent6"/>
                </a:solidFill>
              </a:rPr>
              <a:t>: "</a:t>
            </a:r>
            <a:r>
              <a:rPr lang="en-US" altLang="ko-KR" dirty="0" smtClean="0">
                <a:solidFill>
                  <a:schemeClr val="accent6"/>
                </a:solidFill>
              </a:rPr>
              <a:t>Kyoungho")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myInfo.name = "Eric"	</a:t>
            </a:r>
            <a:r>
              <a:rPr lang="en-US" altLang="ko-KR" dirty="0">
                <a:solidFill>
                  <a:schemeClr val="accent2"/>
                </a:solidFill>
              </a:rPr>
              <a:t>// Error!!!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658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4" y="1556792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71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initializer</a:t>
            </a:r>
            <a:r>
              <a:rPr lang="ko-KR" altLang="en-US" dirty="0"/>
              <a:t>와 멤버와이즈 </a:t>
            </a:r>
            <a:r>
              <a:rPr lang="en-US" altLang="ko-KR" dirty="0" smtClean="0"/>
              <a:t>initializer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 smtClean="0"/>
              <a:t>initializer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-US" altLang="ko-KR" dirty="0"/>
              <a:t>property</a:t>
            </a:r>
            <a:r>
              <a:rPr lang="ko-KR" altLang="en-US" dirty="0"/>
              <a:t>의 기본값이 모두 지정 </a:t>
            </a:r>
            <a:r>
              <a:rPr lang="en-US" altLang="ko-KR" dirty="0"/>
              <a:t>&amp;&amp; </a:t>
            </a:r>
            <a:r>
              <a:rPr lang="ko-KR" altLang="en-US" dirty="0"/>
              <a:t>사용자 정의 </a:t>
            </a:r>
            <a:r>
              <a:rPr lang="en-US" altLang="ko-KR" dirty="0" smtClean="0"/>
              <a:t>initializer </a:t>
            </a:r>
            <a:r>
              <a:rPr lang="ko-KR" altLang="en-US" dirty="0"/>
              <a:t>정의되지 않음</a:t>
            </a:r>
            <a:endParaRPr lang="en-US" altLang="ko-KR" dirty="0" smtClean="0"/>
          </a:p>
          <a:p>
            <a:pPr lvl="1"/>
            <a:r>
              <a:rPr lang="ko-KR" altLang="en-US" dirty="0"/>
              <a:t>멤버와이즈 </a:t>
            </a:r>
            <a:r>
              <a:rPr lang="en-US" altLang="ko-KR" dirty="0"/>
              <a:t>initializer (</a:t>
            </a:r>
            <a:r>
              <a:rPr lang="ko-KR" altLang="en-US" dirty="0"/>
              <a:t>구조체 </a:t>
            </a:r>
            <a:r>
              <a:rPr lang="en-US" altLang="ko-KR" dirty="0"/>
              <a:t>only)</a:t>
            </a:r>
            <a:br>
              <a:rPr lang="en-US" altLang="ko-KR" dirty="0"/>
            </a:br>
            <a:r>
              <a:rPr lang="en-US" altLang="ko-KR" dirty="0"/>
              <a:t>: property</a:t>
            </a:r>
            <a:r>
              <a:rPr lang="ko-KR" altLang="en-US" dirty="0"/>
              <a:t>의 이름으로 매개변수를 가지는 </a:t>
            </a:r>
            <a:r>
              <a:rPr lang="en-US" altLang="ko-KR" dirty="0"/>
              <a:t>initializer</a:t>
            </a:r>
            <a:r>
              <a:rPr lang="ko-KR" altLang="en-US" dirty="0"/>
              <a:t>를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549803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struct Point {</a:t>
            </a:r>
          </a:p>
          <a:p>
            <a:r>
              <a:rPr lang="fr-FR" altLang="ko-KR" dirty="0"/>
              <a:t>	var x: Double</a:t>
            </a:r>
          </a:p>
          <a:p>
            <a:r>
              <a:rPr lang="fr-FR" altLang="ko-KR" dirty="0"/>
              <a:t>	var y: Double</a:t>
            </a:r>
          </a:p>
          <a:p>
            <a:r>
              <a:rPr lang="fr-FR" altLang="ko-KR" dirty="0"/>
              <a:t>}</a:t>
            </a:r>
          </a:p>
          <a:p>
            <a:endParaRPr lang="fr-FR" altLang="ko-KR" dirty="0"/>
          </a:p>
          <a:p>
            <a:r>
              <a:rPr lang="fr-FR" altLang="ko-KR" dirty="0"/>
              <a:t>let point: Point = </a:t>
            </a:r>
            <a:r>
              <a:rPr lang="fr-FR" altLang="ko-KR" dirty="0">
                <a:solidFill>
                  <a:schemeClr val="accent2"/>
                </a:solidFill>
              </a:rPr>
              <a:t>Point(x: 0.0, y: 0.0</a:t>
            </a:r>
            <a:r>
              <a:rPr lang="fr-FR" altLang="ko-KR" dirty="0" smtClean="0">
                <a:solidFill>
                  <a:schemeClr val="accent2"/>
                </a:solidFill>
              </a:rPr>
              <a:t>)  </a:t>
            </a:r>
            <a:r>
              <a:rPr lang="fr-FR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멤버와이즈 </a:t>
            </a:r>
            <a:r>
              <a:rPr lang="en-US" altLang="ko-KR" dirty="0" smtClean="0">
                <a:solidFill>
                  <a:schemeClr val="accent6"/>
                </a:solidFill>
              </a:rPr>
              <a:t>initializer</a:t>
            </a:r>
            <a:endParaRPr lang="fr-FR" altLang="ko-KR" dirty="0">
              <a:solidFill>
                <a:schemeClr val="accent6"/>
              </a:solidFill>
            </a:endParaRPr>
          </a:p>
          <a:p>
            <a:r>
              <a:rPr lang="fr-FR" altLang="ko-KR" dirty="0"/>
              <a:t>print("(\(point.x), \(point.y))")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8984" r="20461"/>
          <a:stretch/>
        </p:blipFill>
        <p:spPr>
          <a:xfrm>
            <a:off x="3825602" y="4319188"/>
            <a:ext cx="5318398" cy="25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1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위임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열거형은 다른 </a:t>
            </a:r>
            <a:r>
              <a:rPr lang="en-US" altLang="ko-KR" dirty="0"/>
              <a:t>initializer</a:t>
            </a:r>
            <a:r>
              <a:rPr lang="ko-KR" altLang="en-US" dirty="0"/>
              <a:t>에게 초기화를 위임 가능</a:t>
            </a:r>
            <a:endParaRPr lang="en-US" altLang="ko-KR" dirty="0" smtClean="0"/>
          </a:p>
          <a:p>
            <a:pPr lvl="1"/>
            <a:r>
              <a:rPr lang="en-US" altLang="ko-KR" dirty="0"/>
              <a:t>self.init(...) 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initializer</a:t>
            </a:r>
            <a:r>
              <a:rPr lang="ko-KR" altLang="en-US" dirty="0"/>
              <a:t>를 정의해야 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132856"/>
            <a:ext cx="46085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enum Student {</a:t>
            </a:r>
          </a:p>
          <a:p>
            <a:r>
              <a:rPr lang="en-US" altLang="ko-KR" sz="1200" dirty="0" smtClean="0">
                <a:latin typeface="+mn-ea"/>
              </a:rPr>
              <a:t>      case </a:t>
            </a:r>
            <a:r>
              <a:rPr lang="en-US" altLang="ko-KR" sz="1200" dirty="0">
                <a:latin typeface="+mn-ea"/>
              </a:rPr>
              <a:t>elementary, middle, high</a:t>
            </a:r>
          </a:p>
          <a:p>
            <a:r>
              <a:rPr lang="en-US" altLang="ko-KR" sz="1200" dirty="0" smtClean="0">
                <a:latin typeface="+mn-ea"/>
              </a:rPr>
              <a:t>      case </a:t>
            </a:r>
            <a:r>
              <a:rPr lang="en-US" altLang="ko-KR" sz="1200" dirty="0">
                <a:latin typeface="+mn-ea"/>
              </a:rPr>
              <a:t>none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init</a:t>
            </a:r>
            <a:r>
              <a:rPr lang="en-US" altLang="ko-KR" sz="1200" dirty="0">
                <a:latin typeface="+mn-ea"/>
              </a:rPr>
              <a:t>() {</a:t>
            </a:r>
          </a:p>
          <a:p>
            <a:r>
              <a:rPr lang="en-US" altLang="ko-KR" sz="1200" dirty="0">
                <a:latin typeface="+mn-ea"/>
              </a:rPr>
              <a:t>	self = .none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smtClean="0">
                <a:solidFill>
                  <a:schemeClr val="accent6"/>
                </a:solidFill>
                <a:latin typeface="+mn-ea"/>
              </a:rPr>
              <a:t>init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6"/>
                </a:solidFill>
                <a:latin typeface="+mn-ea"/>
              </a:rPr>
              <a:t>koreanAge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</a:rPr>
              <a:t>: Int) {</a:t>
            </a:r>
          </a:p>
          <a:p>
            <a:r>
              <a:rPr lang="en-US" altLang="ko-KR" sz="1200" dirty="0">
                <a:latin typeface="+mn-ea"/>
              </a:rPr>
              <a:t>	switch </a:t>
            </a:r>
            <a:r>
              <a:rPr lang="en-US" altLang="ko-KR" sz="1200" dirty="0" err="1">
                <a:latin typeface="+mn-ea"/>
              </a:rPr>
              <a:t>koreanAge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case 8...13:</a:t>
            </a:r>
          </a:p>
          <a:p>
            <a:r>
              <a:rPr lang="en-US" altLang="ko-KR" sz="1200" dirty="0" smtClean="0">
                <a:latin typeface="+mn-ea"/>
              </a:rPr>
              <a:t>	      self </a:t>
            </a:r>
            <a:r>
              <a:rPr lang="en-US" altLang="ko-KR" sz="1200" dirty="0">
                <a:latin typeface="+mn-ea"/>
              </a:rPr>
              <a:t>= .elementary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case </a:t>
            </a:r>
            <a:r>
              <a:rPr lang="en-US" altLang="ko-KR" sz="1200" dirty="0">
                <a:latin typeface="+mn-ea"/>
              </a:rPr>
              <a:t>14...16: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.middle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case </a:t>
            </a:r>
            <a:r>
              <a:rPr lang="en-US" altLang="ko-KR" sz="1200" dirty="0">
                <a:latin typeface="+mn-ea"/>
              </a:rPr>
              <a:t>17...19: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.high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default</a:t>
            </a:r>
            <a:r>
              <a:rPr lang="en-US" altLang="ko-KR" sz="1200" dirty="0">
                <a:latin typeface="+mn-ea"/>
              </a:rPr>
              <a:t>: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      self </a:t>
            </a:r>
            <a:r>
              <a:rPr lang="en-US" altLang="ko-KR" sz="1200" dirty="0">
                <a:latin typeface="+mn-ea"/>
              </a:rPr>
              <a:t>= .none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en-US" altLang="ko-KR" sz="1200" dirty="0" smtClean="0">
                <a:solidFill>
                  <a:schemeClr val="accent3"/>
                </a:solidFill>
                <a:latin typeface="+mn-ea"/>
              </a:rPr>
              <a:t>init 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Int, 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Int) {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self.init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koreanAge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: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 - </a:t>
            </a:r>
            <a:r>
              <a:rPr lang="en-US" altLang="ko-KR" sz="1200" dirty="0" err="1">
                <a:solidFill>
                  <a:schemeClr val="accent2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 + 1)</a:t>
            </a:r>
          </a:p>
          <a:p>
            <a:r>
              <a:rPr lang="en-US" altLang="ko-KR" sz="1200" dirty="0" smtClean="0">
                <a:latin typeface="+mn-ea"/>
              </a:rPr>
              <a:t>      }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356401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student: Student = Student(</a:t>
            </a:r>
            <a:r>
              <a:rPr lang="en-US" altLang="ko-KR" sz="1200" dirty="0" err="1">
                <a:latin typeface="+mn-ea"/>
              </a:rPr>
              <a:t>koreanAge</a:t>
            </a:r>
            <a:r>
              <a:rPr lang="en-US" altLang="ko-KR" sz="1200" dirty="0">
                <a:latin typeface="+mn-ea"/>
              </a:rPr>
              <a:t>: 10)</a:t>
            </a:r>
          </a:p>
          <a:p>
            <a:r>
              <a:rPr lang="en-US" altLang="ko-KR" sz="1200" dirty="0">
                <a:latin typeface="+mn-ea"/>
              </a:rPr>
              <a:t>print(student)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student = 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Student(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2000, </a:t>
            </a:r>
            <a:r>
              <a:rPr lang="en-US" altLang="ko-KR" sz="1200" dirty="0" err="1">
                <a:solidFill>
                  <a:schemeClr val="accent3"/>
                </a:solidFill>
                <a:latin typeface="+mn-ea"/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  <a:latin typeface="+mn-ea"/>
              </a:rPr>
              <a:t>: 2017)</a:t>
            </a:r>
          </a:p>
          <a:p>
            <a:r>
              <a:rPr lang="en-US" altLang="ko-KR" sz="1200" dirty="0">
                <a:latin typeface="+mn-ea"/>
              </a:rPr>
              <a:t>print(student)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4683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</a:t>
            </a:r>
            <a:r>
              <a:rPr lang="ko-KR" altLang="en-US" dirty="0" smtClean="0"/>
              <a:t>위임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9889"/>
          <a:stretch/>
        </p:blipFill>
        <p:spPr>
          <a:xfrm>
            <a:off x="1403648" y="1340768"/>
            <a:ext cx="6239644" cy="54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172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실패 가능한 </a:t>
            </a:r>
            <a:r>
              <a:rPr lang="en-US" altLang="ko-KR" dirty="0"/>
              <a:t>initializer (Failable initializer)</a:t>
            </a:r>
            <a:endParaRPr lang="en-US" altLang="ko-KR" dirty="0" smtClean="0"/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가 초기화 되지 못하는 경우가 </a:t>
            </a:r>
            <a:r>
              <a:rPr lang="ko-KR" altLang="en-US" dirty="0" smtClean="0"/>
              <a:t>있다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initializer</a:t>
            </a:r>
            <a:r>
              <a:rPr lang="ko-KR" altLang="en-US" dirty="0"/>
              <a:t>의 </a:t>
            </a:r>
            <a:r>
              <a:rPr lang="ko-KR" altLang="en-US" dirty="0" smtClean="0"/>
              <a:t>전달 인자로 </a:t>
            </a:r>
            <a:r>
              <a:rPr lang="ko-KR" altLang="en-US" dirty="0"/>
              <a:t>잘못된 값이 전달되었을 때</a:t>
            </a:r>
            <a:endParaRPr lang="en-US" altLang="ko-KR" dirty="0" smtClean="0"/>
          </a:p>
          <a:p>
            <a:pPr lvl="1"/>
            <a:r>
              <a:rPr lang="ko-KR" altLang="en-US" dirty="0"/>
              <a:t>실패하였을 때 </a:t>
            </a:r>
            <a:r>
              <a:rPr lang="en-US" altLang="ko-KR" dirty="0"/>
              <a:t>nil</a:t>
            </a:r>
            <a:r>
              <a:rPr lang="ko-KR" altLang="en-US" dirty="0"/>
              <a:t>을 반환해주므로 </a:t>
            </a:r>
            <a:r>
              <a:rPr lang="en-US" altLang="ko-KR" dirty="0"/>
              <a:t>optional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실제로 반환하지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성공과 실패의 표현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init? </a:t>
            </a:r>
            <a:r>
              <a:rPr lang="ko-KR" altLang="en-US" dirty="0"/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345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class Person {</a:t>
            </a:r>
          </a:p>
          <a:p>
            <a:r>
              <a:rPr lang="en-US" altLang="ko-KR" sz="1400" dirty="0" smtClean="0">
                <a:latin typeface="+mn-ea"/>
              </a:rPr>
              <a:t>      let </a:t>
            </a:r>
            <a:r>
              <a:rPr lang="en-US" altLang="ko-KR" sz="1400" dirty="0">
                <a:latin typeface="+mn-ea"/>
              </a:rPr>
              <a:t>name: String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// 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Failable initializer</a:t>
            </a: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2"/>
                </a:solidFill>
                <a:latin typeface="+mn-ea"/>
              </a:rPr>
              <a:t>init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?(name: String) 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if </a:t>
            </a:r>
            <a:r>
              <a:rPr lang="en-US" altLang="ko-KR" sz="1400" dirty="0" err="1">
                <a:latin typeface="+mn-ea"/>
              </a:rPr>
              <a:t>name.isEmpty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return nil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	self.name = name</a:t>
            </a:r>
          </a:p>
          <a:p>
            <a:r>
              <a:rPr lang="en-US" altLang="ko-KR" sz="1400" dirty="0" smtClean="0">
                <a:latin typeface="+mn-ea"/>
              </a:rPr>
              <a:t>      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2996952"/>
            <a:ext cx="460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: Person? = Person(name: "Kyoungho")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person: Person = </a:t>
            </a:r>
            <a:r>
              <a:rPr lang="en-US" altLang="ko-KR" sz="1200" dirty="0" err="1">
                <a:latin typeface="+mn-ea"/>
              </a:rPr>
              <a:t>myInfo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print(person.name)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print("Person is not initialized.")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emptyInfo</a:t>
            </a:r>
            <a:r>
              <a:rPr lang="en-US" altLang="ko-KR" sz="1200" dirty="0">
                <a:latin typeface="+mn-ea"/>
              </a:rPr>
              <a:t>: Person? = Person(name: "")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person: Person = </a:t>
            </a:r>
            <a:r>
              <a:rPr lang="en-US" altLang="ko-KR" sz="1200" dirty="0" err="1">
                <a:latin typeface="+mn-ea"/>
              </a:rPr>
              <a:t>emptyInfo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print(person.name)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print("Person is not initialized.") 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4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실패가능한</a:t>
            </a:r>
            <a:r>
              <a:rPr lang="ko-KR" altLang="en-US" dirty="0"/>
              <a:t> </a:t>
            </a:r>
            <a:r>
              <a:rPr lang="en-US" altLang="ko-KR" dirty="0"/>
              <a:t>initializer (Failable initializer)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356"/>
          <a:stretch/>
        </p:blipFill>
        <p:spPr>
          <a:xfrm>
            <a:off x="1403648" y="1248147"/>
            <a:ext cx="6657975" cy="56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35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lvl="1"/>
            <a:r>
              <a:rPr lang="en-US" altLang="ko-KR" dirty="0"/>
              <a:t>instance </a:t>
            </a:r>
            <a:r>
              <a:rPr lang="ko-KR" altLang="en-US" dirty="0"/>
              <a:t>초기화 시점에서 함수나 </a:t>
            </a:r>
            <a:r>
              <a:rPr lang="ko-KR" altLang="en-US" dirty="0" err="1"/>
              <a:t>클로저가</a:t>
            </a:r>
            <a:r>
              <a:rPr lang="ko-KR" altLang="en-US" dirty="0"/>
              <a:t> 호출되면서 그 </a:t>
            </a:r>
            <a:r>
              <a:rPr lang="ko-KR" altLang="en-US" dirty="0" err="1" smtClean="0"/>
              <a:t>반환</a:t>
            </a:r>
            <a:r>
              <a:rPr lang="ko-KR" altLang="en-US" dirty="0" err="1"/>
              <a:t>값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</a:t>
            </a:r>
            <a:r>
              <a:rPr lang="en-US" altLang="ko-KR" dirty="0"/>
              <a:t>property</a:t>
            </a:r>
            <a:r>
              <a:rPr lang="ko-KR" altLang="en-US" dirty="0"/>
              <a:t>에 제공할 수 있음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12642"/>
            <a:ext cx="583264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ea"/>
              </a:rPr>
              <a:t>struct</a:t>
            </a:r>
            <a:r>
              <a:rPr lang="en-US" altLang="ko-KR" sz="1400" dirty="0">
                <a:latin typeface="+mn-ea"/>
              </a:rPr>
              <a:t> Student {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 name: String?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 number: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?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class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 smtClean="0">
                <a:latin typeface="+mn-ea"/>
              </a:rPr>
              <a:t>      </a:t>
            </a:r>
            <a:r>
              <a:rPr lang="en-US" altLang="ko-KR" sz="1400" dirty="0" err="1" smtClean="0">
                <a:latin typeface="+mn-ea"/>
              </a:rPr>
              <a:t>var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students: [Student] =  </a:t>
            </a:r>
            <a:r>
              <a:rPr lang="en-US" altLang="ko-KR" sz="1400" dirty="0">
                <a:solidFill>
                  <a:schemeClr val="accent2"/>
                </a:solidFill>
                <a:latin typeface="+mn-ea"/>
              </a:rPr>
              <a:t>{</a:t>
            </a:r>
          </a:p>
          <a:p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            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새로운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instance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를 생성하고</a:t>
            </a:r>
            <a:endParaRPr lang="en-US" altLang="ko-KR" sz="1100" dirty="0" smtClean="0">
              <a:solidFill>
                <a:schemeClr val="accent6"/>
              </a:solidFill>
              <a:latin typeface="+mn-ea"/>
            </a:endParaRPr>
          </a:p>
          <a:p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            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사용자 정의 연산을 한 후 반환</a:t>
            </a:r>
          </a:p>
          <a:p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           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//</a:t>
            </a:r>
            <a:r>
              <a:rPr lang="ko-KR" altLang="en-US" sz="1100" dirty="0" smtClean="0">
                <a:solidFill>
                  <a:schemeClr val="accent6"/>
                </a:solidFill>
                <a:latin typeface="+mn-ea"/>
              </a:rPr>
              <a:t>반환되는 값은 반드시 </a:t>
            </a:r>
            <a:r>
              <a:rPr lang="en-US" altLang="ko-KR" sz="1100" dirty="0" smtClean="0">
                <a:solidFill>
                  <a:schemeClr val="accent6"/>
                </a:solidFill>
                <a:latin typeface="+mn-ea"/>
              </a:rPr>
              <a:t>[Student]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var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arr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: [Student] = [Student]()</a:t>
            </a:r>
          </a:p>
          <a:p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for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 in 1...15 {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var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student: Student = Student(name: nil, number: </a:t>
            </a:r>
            <a:r>
              <a:rPr lang="en-US" altLang="ko-KR" sz="1400" dirty="0" err="1">
                <a:solidFill>
                  <a:schemeClr val="accent3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)</a:t>
            </a:r>
          </a:p>
          <a:p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	</a:t>
            </a:r>
            <a:r>
              <a:rPr lang="en-US" altLang="ko-KR" sz="1400" dirty="0" err="1" smtClean="0">
                <a:solidFill>
                  <a:schemeClr val="accent3"/>
                </a:solidFill>
                <a:latin typeface="+mn-ea"/>
              </a:rPr>
              <a:t>arr.append</a:t>
            </a:r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(student</a:t>
            </a:r>
            <a:r>
              <a:rPr lang="en-US" altLang="ko-KR" sz="1400" dirty="0">
                <a:solidFill>
                  <a:schemeClr val="accent3"/>
                </a:solidFill>
                <a:latin typeface="+mn-ea"/>
              </a:rPr>
              <a:t>)</a:t>
            </a: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}</a:t>
            </a:r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endParaRPr lang="en-US" altLang="ko-KR" sz="1400" dirty="0">
              <a:solidFill>
                <a:schemeClr val="accent3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      return </a:t>
            </a:r>
            <a:r>
              <a:rPr lang="en-US" altLang="ko-KR" sz="1400" dirty="0" err="1">
                <a:solidFill>
                  <a:schemeClr val="accent2"/>
                </a:solidFill>
                <a:latin typeface="+mn-ea"/>
              </a:rPr>
              <a:t>arr</a:t>
            </a:r>
            <a:endParaRPr lang="en-US" altLang="ko-KR" sz="14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accent3"/>
                </a:solidFill>
                <a:latin typeface="+mn-ea"/>
              </a:rPr>
              <a:t>      </a:t>
            </a:r>
            <a:r>
              <a:rPr lang="en-US" altLang="ko-KR" sz="1400" dirty="0" smtClean="0">
                <a:solidFill>
                  <a:schemeClr val="accent2"/>
                </a:solidFill>
                <a:latin typeface="+mn-ea"/>
              </a:rPr>
              <a:t>}()</a:t>
            </a:r>
            <a:endParaRPr lang="en-US" altLang="ko-KR" sz="14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1973158"/>
            <a:ext cx="5832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SchoolClass</a:t>
            </a:r>
            <a:r>
              <a:rPr lang="en-US" altLang="ko-KR" sz="1400" dirty="0">
                <a:latin typeface="+mn-ea"/>
              </a:rPr>
              <a:t>()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for </a:t>
            </a:r>
            <a:r>
              <a:rPr lang="en-US" altLang="ko-KR" sz="1400" dirty="0" err="1">
                <a:latin typeface="+mn-ea"/>
              </a:rPr>
              <a:t>num</a:t>
            </a:r>
            <a:r>
              <a:rPr lang="en-US" altLang="ko-KR" sz="1400" dirty="0">
                <a:latin typeface="+mn-ea"/>
              </a:rPr>
              <a:t> in 0...14 {</a:t>
            </a:r>
          </a:p>
          <a:p>
            <a:r>
              <a:rPr lang="en-US" altLang="ko-KR" sz="1400" dirty="0" smtClean="0">
                <a:latin typeface="+mn-ea"/>
              </a:rPr>
              <a:t>      if </a:t>
            </a:r>
            <a:r>
              <a:rPr lang="en-US" altLang="ko-KR" sz="1400" dirty="0">
                <a:latin typeface="+mn-ea"/>
              </a:rPr>
              <a:t>let number: </a:t>
            </a:r>
            <a:r>
              <a:rPr lang="en-US" altLang="ko-KR" sz="1400" dirty="0" err="1">
                <a:latin typeface="+mn-ea"/>
              </a:rPr>
              <a:t>Int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schoolClass.students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[</a:t>
            </a:r>
            <a:r>
              <a:rPr lang="en-US" altLang="ko-KR" sz="1400" dirty="0" err="1">
                <a:solidFill>
                  <a:schemeClr val="accent6"/>
                </a:solidFill>
                <a:latin typeface="+mn-ea"/>
              </a:rPr>
              <a:t>num</a:t>
            </a:r>
            <a:r>
              <a:rPr lang="en-US" altLang="ko-KR" sz="1400" dirty="0">
                <a:solidFill>
                  <a:schemeClr val="accent6"/>
                </a:solidFill>
                <a:latin typeface="+mn-ea"/>
              </a:rPr>
              <a:t>].number </a:t>
            </a:r>
            <a:r>
              <a:rPr lang="en-US" altLang="ko-KR" sz="1400" dirty="0">
                <a:latin typeface="+mn-ea"/>
              </a:rPr>
              <a:t>{</a:t>
            </a:r>
          </a:p>
          <a:p>
            <a:r>
              <a:rPr lang="en-US" altLang="ko-KR" sz="1400" dirty="0">
                <a:latin typeface="+mn-ea"/>
              </a:rPr>
              <a:t>	print(number)</a:t>
            </a:r>
          </a:p>
          <a:p>
            <a:r>
              <a:rPr lang="en-US" altLang="ko-KR" sz="1400" dirty="0" smtClean="0">
                <a:latin typeface="+mn-ea"/>
              </a:rPr>
              <a:t>      }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29680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4198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35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소멸 </a:t>
            </a:r>
            <a:r>
              <a:rPr lang="en-US" altLang="ko-KR" dirty="0"/>
              <a:t>(</a:t>
            </a:r>
            <a:r>
              <a:rPr lang="en-US" altLang="ko-KR" dirty="0" err="1"/>
              <a:t>deinitializer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/>
              <a:t>메모리에서 </a:t>
            </a:r>
            <a:r>
              <a:rPr lang="en-US" altLang="ko-KR" dirty="0"/>
              <a:t>instance</a:t>
            </a:r>
            <a:r>
              <a:rPr lang="ko-KR" altLang="en-US" dirty="0"/>
              <a:t>가 해제되기 전 정리 작업</a:t>
            </a:r>
          </a:p>
          <a:p>
            <a:pPr lvl="1"/>
            <a:r>
              <a:rPr lang="en-US" altLang="ko-KR" dirty="0" err="1" smtClean="0"/>
              <a:t>deinit</a:t>
            </a:r>
            <a:r>
              <a:rPr lang="en-US" altLang="ko-KR" dirty="0" smtClean="0"/>
              <a:t> </a:t>
            </a:r>
            <a:r>
              <a:rPr lang="ko-KR" altLang="en-US" dirty="0"/>
              <a:t>키워드 사용하여 구현</a:t>
            </a:r>
          </a:p>
          <a:p>
            <a:pPr lvl="1"/>
            <a:r>
              <a:rPr lang="en-US" altLang="ko-KR" dirty="0" smtClean="0"/>
              <a:t>class </a:t>
            </a:r>
            <a:r>
              <a:rPr lang="en-US" altLang="ko-KR" dirty="0"/>
              <a:t>instance</a:t>
            </a:r>
            <a:r>
              <a:rPr lang="ko-KR" altLang="en-US" dirty="0"/>
              <a:t>에만 구현 가능</a:t>
            </a:r>
          </a:p>
          <a:p>
            <a:pPr lvl="1"/>
            <a:r>
              <a:rPr lang="ko-KR" altLang="en-US" dirty="0" smtClean="0"/>
              <a:t>단 </a:t>
            </a:r>
            <a:r>
              <a:rPr lang="ko-KR" altLang="en-US" dirty="0"/>
              <a:t>하나만 구현 가능</a:t>
            </a:r>
            <a:r>
              <a:rPr lang="en-US" altLang="ko-KR" dirty="0"/>
              <a:t>, </a:t>
            </a:r>
            <a:r>
              <a:rPr lang="ko-KR" altLang="en-US" dirty="0"/>
              <a:t>매개변수 </a:t>
            </a:r>
            <a:r>
              <a:rPr lang="en-US" altLang="ko-KR" dirty="0"/>
              <a:t>X, </a:t>
            </a:r>
            <a:r>
              <a:rPr lang="ko-KR" altLang="en-US" dirty="0"/>
              <a:t>괄호 </a:t>
            </a:r>
            <a:r>
              <a:rPr lang="en-US" altLang="ko-KR" dirty="0" smtClean="0"/>
              <a:t>X</a:t>
            </a:r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64904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print ("Instance will be deallocated immediately")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instance: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? =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instance = nil // Instance will be deallocated immediately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620" b="14861"/>
          <a:stretch/>
        </p:blipFill>
        <p:spPr>
          <a:xfrm>
            <a:off x="1371600" y="4625752"/>
            <a:ext cx="77724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99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매개변수 순서를 바꿔서 호출하면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412776"/>
            <a:ext cx="8334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859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937138"/>
            <a:ext cx="3494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14</a:t>
            </a:r>
            <a:r>
              <a:rPr lang="ko-KR" altLang="en-US" sz="4000" dirty="0" smtClean="0">
                <a:latin typeface="+mn-ea"/>
              </a:rPr>
              <a:t>장 접근제어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9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16835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접근제</a:t>
            </a:r>
            <a:r>
              <a:rPr lang="ko-KR" altLang="en-US" dirty="0"/>
              <a:t>어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접근제어를 통해 캡슐화 된 프로퍼티에 접근하는 인터페이스를 제공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객체지향을 위해 불필요한 접근을 제한한다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모듈</a:t>
            </a:r>
            <a:r>
              <a:rPr lang="en-US" altLang="ko-KR" dirty="0" smtClean="0">
                <a:latin typeface="+mn-ea"/>
              </a:rPr>
              <a:t>(module)</a:t>
            </a:r>
            <a:r>
              <a:rPr lang="ko-KR" altLang="en-US" dirty="0" smtClean="0">
                <a:latin typeface="+mn-ea"/>
              </a:rPr>
              <a:t>은 배포할 코드의 묶음 단위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프레임워크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애플리케이션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라이브러리 등을 의미함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에서는 위와 같은 모듈을 </a:t>
            </a:r>
            <a:r>
              <a:rPr lang="en-US" altLang="ko-KR" dirty="0" smtClean="0">
                <a:latin typeface="+mn-ea"/>
              </a:rPr>
              <a:t>import</a:t>
            </a:r>
            <a:r>
              <a:rPr lang="ko-KR" altLang="en-US" dirty="0" smtClean="0">
                <a:latin typeface="+mn-ea"/>
              </a:rPr>
              <a:t>를 통해 호출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소스파일은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소스코드를 의미함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에서는 자바와 같이 통상 파일 하나에 타입을 하나만 정의하나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여러 개도 가능하다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등등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47923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168352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접근제어는 접근수준 키워드를 통해 구현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타입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특정 접근 수준 지정이 가능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내부의 </a:t>
            </a:r>
            <a:r>
              <a:rPr lang="ko-KR" altLang="en-US" dirty="0" err="1" smtClean="0">
                <a:latin typeface="+mn-ea"/>
              </a:rPr>
              <a:t>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이니셜라이즈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서브스크립트 각각에도 접근 수준 지정이 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아래의 표와 같이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가지의 접근 키워드를 제공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82489"/>
              </p:ext>
            </p:extLst>
          </p:nvPr>
        </p:nvGraphicFramePr>
        <p:xfrm>
          <a:off x="467544" y="3140968"/>
          <a:ext cx="82089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152128"/>
                <a:gridCol w="1008112"/>
                <a:gridCol w="1800200"/>
                <a:gridCol w="2448273"/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접근수준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접근도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외부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클래스에서만 사용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외부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internal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모듈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파일외부비공개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fileprivate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비공개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 정의 내부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위쪽/아래쪽 화살표 4"/>
          <p:cNvSpPr/>
          <p:nvPr/>
        </p:nvSpPr>
        <p:spPr>
          <a:xfrm>
            <a:off x="3679071" y="3861048"/>
            <a:ext cx="504056" cy="115212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633518" y="35565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높음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3518" y="5013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낮</a:t>
            </a:r>
            <a:r>
              <a:rPr lang="ko-KR" altLang="en-US" sz="1600" dirty="0" smtClean="0">
                <a:solidFill>
                  <a:schemeClr val="bg1"/>
                </a:solidFill>
              </a:rPr>
              <a:t>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342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8424936" cy="576064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public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구</a:t>
            </a:r>
            <a:r>
              <a:rPr lang="ko-KR" altLang="en-US" dirty="0" smtClean="0">
                <a:latin typeface="+mn-ea"/>
              </a:rPr>
              <a:t>현된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소스파일과 그 안에 속해 있는 모듈 까지 접근가능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접근 수준이 제일 높음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클래스와 클래스 멤버에서만 사용가능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을 제외한 다른 모든 접근 수준의 클래스는 해당 클래스가 정의된 모듈 안에서만 상속이 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을 제외한 다른 모든 접근 수준의 클래스 멤버는 해당 멤버가 정의된 모듈 안에서만 재정의 가능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선언된 클래스는 해당 클래스가 정의된 모듈 </a:t>
            </a:r>
            <a:r>
              <a:rPr lang="ko-KR" altLang="en-US" dirty="0" smtClean="0">
                <a:latin typeface="+mn-ea"/>
              </a:rPr>
              <a:t>밖의 다른 모듈에서도 상속 될 수 있음</a:t>
            </a:r>
            <a:endParaRPr lang="en-US" altLang="ko-KR" dirty="0" smtClean="0">
              <a:latin typeface="+mn-ea"/>
            </a:endParaRP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open</a:t>
            </a:r>
            <a:r>
              <a:rPr lang="ko-KR" altLang="en-US" dirty="0" smtClean="0">
                <a:latin typeface="+mn-ea"/>
              </a:rPr>
              <a:t>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선언된 클래스 멤버는 해당 클래스 멤버가 정의된 모듈 밖의 다른 모듈에서도 재정의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기본적으로 모든 요소에 암묵적으로 지정되는 기본 접근 수준이다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</a:t>
            </a:r>
            <a:r>
              <a:rPr lang="en-US" altLang="ko-KR" dirty="0" smtClean="0">
                <a:latin typeface="+mn-ea"/>
              </a:rPr>
              <a:t>nal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가져다 쓰는 외부 모듈은 </a:t>
            </a: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의 내부에 접근이 불가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file</a:t>
            </a:r>
            <a:r>
              <a:rPr lang="en-US" altLang="ko-KR" dirty="0" err="1" smtClean="0">
                <a:latin typeface="+mn-ea"/>
              </a:rPr>
              <a:t>private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외부 비공개</a:t>
            </a:r>
            <a:r>
              <a:rPr lang="en-US" altLang="ko-KR" dirty="0" smtClean="0">
                <a:latin typeface="+mn-ea"/>
              </a:rPr>
              <a:t>; </a:t>
            </a:r>
            <a:r>
              <a:rPr lang="ko-KR" altLang="en-US" dirty="0" smtClean="0">
                <a:latin typeface="+mn-ea"/>
              </a:rPr>
              <a:t>접근수준이 지정된 요소는 해당 요소가 구현된 소스파일 내부에서만 접근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private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비공개접근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수준</a:t>
            </a:r>
            <a:r>
              <a:rPr lang="en-US" altLang="ko-KR" dirty="0" smtClean="0">
                <a:latin typeface="+mn-ea"/>
              </a:rPr>
              <a:t>; </a:t>
            </a:r>
            <a:r>
              <a:rPr lang="ko-KR" altLang="en-US" dirty="0" smtClean="0">
                <a:latin typeface="+mn-ea"/>
              </a:rPr>
              <a:t>해당 기능이 구현된 요소 내에서만 접근을 허용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같은 파일 내에 있더라도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범위가 다르면 접근이 안됨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7128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접근제어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8424936" cy="115212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접근수준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internal</a:t>
            </a:r>
            <a:r>
              <a:rPr lang="ko-KR" altLang="en-US" dirty="0" smtClean="0">
                <a:latin typeface="+mn-ea"/>
              </a:rPr>
              <a:t>은 기본 접근 수준이므로 굳이 표기 안 해줘도 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2369" y="1488841"/>
            <a:ext cx="32576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open class </a:t>
            </a:r>
            <a:r>
              <a:rPr lang="en-US" altLang="ko-KR" sz="1000" dirty="0" err="1"/>
              <a:t>OpenClass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	open var </a:t>
            </a:r>
            <a:r>
              <a:rPr lang="en-US" altLang="ko-KR" sz="1000" dirty="0" err="1"/>
              <a:t>openProperty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public var </a:t>
            </a:r>
            <a:r>
              <a:rPr lang="en-US" altLang="ko-KR" sz="1000" dirty="0" err="1"/>
              <a:t>publicProperty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internal var </a:t>
            </a:r>
            <a:r>
              <a:rPr lang="en-US" altLang="ko-KR" sz="1000" dirty="0" err="1"/>
              <a:t>internalProperty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fileprivate</a:t>
            </a:r>
            <a:r>
              <a:rPr lang="en-US" altLang="ko-KR" sz="1000" dirty="0"/>
              <a:t> var </a:t>
            </a:r>
            <a:r>
              <a:rPr lang="en-US" altLang="ko-KR" sz="1000" dirty="0" err="1"/>
              <a:t>filePrivateProperty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private var </a:t>
            </a:r>
            <a:r>
              <a:rPr lang="en-US" altLang="ko-KR" sz="1000" dirty="0" err="1"/>
              <a:t>privateProperty</a:t>
            </a:r>
            <a:r>
              <a:rPr lang="en-US" altLang="ko-KR" sz="1000" dirty="0"/>
              <a:t>: Int = 0</a:t>
            </a:r>
          </a:p>
          <a:p>
            <a:r>
              <a:rPr lang="en-US" altLang="ko-KR" sz="1000" dirty="0"/>
              <a:t>	</a:t>
            </a:r>
          </a:p>
          <a:p>
            <a:r>
              <a:rPr lang="en-US" altLang="ko-KR" sz="1000" dirty="0"/>
              <a:t>	open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openMethod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public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internal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	private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privateMethod</a:t>
            </a:r>
            <a:r>
              <a:rPr lang="en-US" altLang="ko-KR" sz="1000" dirty="0"/>
              <a:t>() {}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PublicClass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enum </a:t>
            </a:r>
            <a:r>
              <a:rPr lang="en-US" altLang="ko-KR" sz="1000" dirty="0" err="1"/>
              <a:t>PublicEnum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public var </a:t>
            </a:r>
            <a:r>
              <a:rPr lang="en-US" altLang="ko-KR" sz="1000" dirty="0" err="1"/>
              <a:t>publicVariable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public let </a:t>
            </a:r>
            <a:r>
              <a:rPr lang="en-US" altLang="ko-KR" sz="1000" dirty="0" err="1"/>
              <a:t>publicConstant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public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publicFunction</a:t>
            </a:r>
            <a:r>
              <a:rPr lang="en-US" altLang="ko-KR" sz="1000" dirty="0"/>
              <a:t>() {}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internal class </a:t>
            </a:r>
            <a:r>
              <a:rPr lang="en-US" altLang="ko-KR" sz="1000" dirty="0" err="1"/>
              <a:t>InternalClass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enum </a:t>
            </a:r>
            <a:r>
              <a:rPr lang="en-US" altLang="ko-KR" sz="1000" dirty="0" err="1"/>
              <a:t>InternalEnum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/>
              <a:t>internal var </a:t>
            </a:r>
            <a:r>
              <a:rPr lang="en-US" altLang="ko-KR" sz="1000" dirty="0" err="1"/>
              <a:t>internalVariable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internal let </a:t>
            </a:r>
            <a:r>
              <a:rPr lang="en-US" altLang="ko-KR" sz="1000" dirty="0" err="1"/>
              <a:t>internalConstant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/>
              <a:t>internal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internalFunction</a:t>
            </a:r>
            <a:r>
              <a:rPr lang="en-US" altLang="ko-KR" sz="1000" dirty="0"/>
              <a:t>() {}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class </a:t>
            </a:r>
            <a:r>
              <a:rPr lang="en-US" altLang="ko-KR" sz="1000" dirty="0" err="1"/>
              <a:t>FilePrivateClass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FilePrivateStruct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enum </a:t>
            </a:r>
            <a:r>
              <a:rPr lang="en-US" altLang="ko-KR" sz="1000" dirty="0" err="1"/>
              <a:t>FilePrivateEnum</a:t>
            </a:r>
            <a:r>
              <a:rPr lang="en-US" altLang="ko-KR" sz="1000" dirty="0"/>
              <a:t> {}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var </a:t>
            </a:r>
            <a:r>
              <a:rPr lang="en-US" altLang="ko-KR" sz="1000" dirty="0" err="1"/>
              <a:t>filePrivateVariable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let </a:t>
            </a:r>
            <a:r>
              <a:rPr lang="en-US" altLang="ko-KR" sz="1000" dirty="0" err="1"/>
              <a:t>filePrivateConstant</a:t>
            </a:r>
            <a:r>
              <a:rPr lang="en-US" altLang="ko-KR" sz="1000" dirty="0"/>
              <a:t> = 0</a:t>
            </a:r>
          </a:p>
          <a:p>
            <a:r>
              <a:rPr lang="en-US" altLang="ko-KR" sz="1000" dirty="0" err="1"/>
              <a:t>fileprivate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filePrivateFunction</a:t>
            </a:r>
            <a:r>
              <a:rPr lang="en-US" altLang="ko-KR" sz="1000" dirty="0"/>
              <a:t>() {}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658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옵셔널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"Swift"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("%d",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print("\(a) == \(b) : \(result)")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print("\(a) != \(b) : \(result)")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print("\(a) &lt; \(b) : \(result)")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"%@", "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")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equal to str2")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not equal to str2")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209259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print("John doe")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"John doe")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919389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"John doe")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16864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>
                <a:solidFill>
                  <a:schemeClr val="accent6"/>
                </a:solidFill>
              </a:rPr>
              <a:t>옵셔널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에 이름을 지정 </a:t>
            </a:r>
            <a:r>
              <a:rPr lang="en-US" altLang="ko-KR" dirty="0" smtClean="0">
                <a:sym typeface="Wingdings" panose="05000000000000000000" pitchFamily="2" charset="2"/>
              </a:rPr>
              <a:t> break or continue {</a:t>
            </a:r>
            <a:r>
              <a:rPr lang="ko-KR" altLang="en-US" dirty="0" err="1" smtClean="0">
                <a:sym typeface="Wingdings" panose="05000000000000000000" pitchFamily="2" charset="2"/>
              </a:rPr>
              <a:t>라벨명</a:t>
            </a:r>
            <a:r>
              <a:rPr lang="en-US" altLang="ko-KR" dirty="0" smtClean="0">
                <a:sym typeface="Wingdings" panose="05000000000000000000" pitchFamily="2" charset="2"/>
              </a:rPr>
              <a:t>}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break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continue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loop</a:t>
            </a:r>
            <a:r>
              <a:rPr lang="ko-KR" altLang="en-US" dirty="0" smtClean="0">
                <a:sym typeface="Wingdings" panose="05000000000000000000" pitchFamily="2" charset="2"/>
              </a:rPr>
              <a:t>를 지정할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"Jason" </a:t>
            </a:r>
            <a:r>
              <a:rPr lang="en-US" altLang="ko-KR" sz="1400" dirty="0">
                <a:latin typeface="+mn-ea"/>
              </a:rPr>
              <a:t>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923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사용자가 임의로 데이터타입을 만들어 별도의 별칭 부여가능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838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타입의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이름이  따로 지정되어 있지 않음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의도로 만드는 타입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언어의 구조체 형태와 </a:t>
            </a:r>
            <a:r>
              <a:rPr lang="ko-KR" altLang="en-US" dirty="0" smtClean="0">
                <a:latin typeface="+mn-ea"/>
              </a:rPr>
              <a:t>유사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(String, Int,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인덱스를 통해 값을 가져올 수 있음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person.1 = 71</a:t>
            </a:r>
          </a:p>
          <a:p>
            <a:r>
              <a:rPr lang="en-US" altLang="ko-KR" sz="1400" dirty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Index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635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(name: String, weight: Int, height: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 = 71</a:t>
            </a:r>
          </a:p>
          <a:p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jason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85, 182.1)</a:t>
            </a: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72, 185.6)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\(jdlee.name),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\(eric.name),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21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Typealias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6870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같은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데이터타입이 일렬의 순서대로 저장하는 형태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 선언하면 변경이 가능하지 않음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선언은 변경이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‘Array </a:t>
            </a:r>
            <a:r>
              <a:rPr lang="ko-KR" altLang="en-US" sz="1400" dirty="0" smtClean="0">
                <a:latin typeface="+mn-ea"/>
              </a:rPr>
              <a:t>데이터타입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대괄호로 묶어서 </a:t>
            </a:r>
            <a:r>
              <a:rPr lang="en-US" altLang="ko-KR" sz="1400" dirty="0" smtClean="0">
                <a:latin typeface="+mn-ea"/>
              </a:rPr>
              <a:t>array</a:t>
            </a:r>
            <a:r>
              <a:rPr lang="ko-KR" altLang="en-US" sz="1400" dirty="0" smtClean="0">
                <a:latin typeface="+mn-ea"/>
              </a:rPr>
              <a:t>타입임을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</a:rPr>
              <a:t>isEmpty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로 배열이 비어 있는지 확인하거나 </a:t>
            </a:r>
            <a:r>
              <a:rPr lang="en-US" altLang="ko-KR" sz="1400" dirty="0" smtClean="0">
                <a:latin typeface="+mn-ea"/>
              </a:rPr>
              <a:t>count</a:t>
            </a:r>
            <a:r>
              <a:rPr lang="ko-KR" altLang="en-US" sz="1400" dirty="0" smtClean="0">
                <a:latin typeface="+mn-ea"/>
              </a:rPr>
              <a:t>로 요소 존재 확인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배열은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연결리스트의 구조를 </a:t>
            </a:r>
            <a:r>
              <a:rPr lang="ko-KR" altLang="en-US" sz="1400" dirty="0" err="1" smtClean="0">
                <a:latin typeface="+mn-ea"/>
              </a:rPr>
              <a:t>갖음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배열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78356"/>
            <a:ext cx="337432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names: Array&lt;String&gt; = ["a", "b", "c", "d"]</a:t>
            </a:r>
          </a:p>
          <a:p>
            <a:r>
              <a:rPr lang="en-US" altLang="ko-KR" sz="1200" dirty="0">
                <a:latin typeface="+mn-ea"/>
              </a:rPr>
              <a:t>var names1: [String] = ["a", "b", "c", "d"]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emptyArray</a:t>
            </a:r>
            <a:r>
              <a:rPr lang="en-US" altLang="ko-KR" sz="1200" dirty="0">
                <a:latin typeface="+mn-ea"/>
              </a:rPr>
              <a:t>: [Any] = [Any]()</a:t>
            </a:r>
          </a:p>
          <a:p>
            <a:r>
              <a:rPr lang="en-US" altLang="ko-KR" sz="1200" dirty="0">
                <a:latin typeface="+mn-ea"/>
              </a:rPr>
              <a:t>var emptyArray1: [Any] = Array&lt;Any&gt;()</a:t>
            </a:r>
          </a:p>
          <a:p>
            <a:r>
              <a:rPr lang="en-US" altLang="ko-KR" sz="1200" dirty="0">
                <a:latin typeface="+mn-ea"/>
              </a:rPr>
              <a:t>var emptyArray2: [Any] = []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emptyArray.isEmpty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names.count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("e")</a:t>
            </a: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:["f", "g"])</a:t>
            </a:r>
          </a:p>
          <a:p>
            <a:r>
              <a:rPr lang="en-US" altLang="ko-KR" sz="1200" dirty="0" err="1">
                <a:latin typeface="+mn-ea"/>
              </a:rPr>
              <a:t>names.insert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", "</a:t>
            </a:r>
            <a:r>
              <a:rPr lang="en-US" altLang="ko-KR" sz="1200" dirty="0" err="1">
                <a:latin typeface="+mn-ea"/>
              </a:rPr>
              <a:t>ee</a:t>
            </a:r>
            <a:r>
              <a:rPr lang="en-US" altLang="ko-KR" sz="1200" dirty="0">
                <a:latin typeface="+mn-ea"/>
              </a:rPr>
              <a:t>"], at:3)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names.index</a:t>
            </a:r>
            <a:r>
              <a:rPr lang="en-US" altLang="ko-KR" sz="1200" dirty="0">
                <a:latin typeface="+mn-ea"/>
              </a:rPr>
              <a:t>(of: "b"))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names.first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priont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names.last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9104" y="3429000"/>
            <a:ext cx="2613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[String]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Array&lt;String&gt;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축약표현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44" y="3790781"/>
            <a:ext cx="342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firstItem:String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names.removeFirst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secondItem:String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names.removeLast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indexZeroItem:String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</a:t>
            </a:r>
            <a:r>
              <a:rPr lang="en-US" altLang="ko-KR" sz="1200" dirty="0" smtClean="0">
                <a:latin typeface="+mn-ea"/>
              </a:rPr>
              <a:t>(at:0)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("aa", at:2)</a:t>
            </a: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 ["bb", "cc"], at:5)</a:t>
            </a:r>
          </a:p>
        </p:txBody>
      </p:sp>
    </p:spTree>
    <p:extLst>
      <p:ext uri="{BB962C8B-B14F-4D97-AF65-F5344CB8AC3E}">
        <p14:creationId xmlns:p14="http://schemas.microsoft.com/office/powerpoint/2010/main" val="1957906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5430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요소들의 순서들이 없이 단순히 키와 값의 </a:t>
            </a:r>
            <a:r>
              <a:rPr lang="ko-KR" altLang="en-US" sz="1400" dirty="0" err="1" smtClean="0">
                <a:latin typeface="+mn-ea"/>
              </a:rPr>
              <a:t>쌍구조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키가 하나 이상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 개 가능하며 키는 유일한 값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선언한 키는 변경 불가능 하며 </a:t>
            </a: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반대로 변경 가능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대괄호로 키와 값을 묶어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딕셔너리는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각 값의 키를 통해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딕셔너리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93574"/>
            <a:ext cx="52370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typealias StringIntDictionary = [String: Int]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numberForName: Dictionary&lt;String, Int&gt; = Dictionary&lt;String, Int&gt;()</a:t>
            </a:r>
          </a:p>
          <a:p>
            <a:r>
              <a:rPr lang="en-US" altLang="ko-KR" sz="1200" dirty="0">
                <a:latin typeface="+mn-ea"/>
              </a:rPr>
              <a:t>var numberForName1: [String: Int] = [String: Int]()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numberForName3: StringIntDictionary = StringIntDictionary()</a:t>
            </a:r>
          </a:p>
          <a:p>
            <a:r>
              <a:rPr lang="en-US" altLang="ko-KR" sz="1200" dirty="0">
                <a:latin typeface="+mn-ea"/>
              </a:rPr>
              <a:t>var numberForName4: [String: Int] = [:]</a:t>
            </a:r>
          </a:p>
          <a:p>
            <a:r>
              <a:rPr lang="en-US" altLang="ko-KR" sz="1200" dirty="0">
                <a:latin typeface="+mn-ea"/>
              </a:rPr>
              <a:t>var numberForName5: [String: Int] = ["a":100, "b":200, "c":300]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print(numberForName5.isEmpty)</a:t>
            </a:r>
          </a:p>
          <a:p>
            <a:r>
              <a:rPr lang="en-US" altLang="ko-KR" sz="1200" dirty="0">
                <a:latin typeface="+mn-ea"/>
              </a:rPr>
              <a:t>print(numberForName5.count)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print(numberForName5["c"])</a:t>
            </a:r>
          </a:p>
          <a:p>
            <a:r>
              <a:rPr lang="en-US" altLang="ko-KR" sz="1200" dirty="0">
                <a:latin typeface="+mn-ea"/>
              </a:rPr>
              <a:t>numberForName5["b"] = 150</a:t>
            </a:r>
          </a:p>
          <a:p>
            <a:r>
              <a:rPr lang="en-US" altLang="ko-KR" sz="1200" dirty="0">
                <a:latin typeface="+mn-ea"/>
              </a:rPr>
              <a:t>numberForName5["max"] = 999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print(numberForName5.removeValue(</a:t>
            </a:r>
            <a:r>
              <a:rPr lang="en-US" altLang="ko-KR" sz="1200" dirty="0" err="1">
                <a:latin typeface="+mn-ea"/>
              </a:rPr>
              <a:t>forKey</a:t>
            </a:r>
            <a:r>
              <a:rPr lang="en-US" altLang="ko-KR" sz="1200" dirty="0">
                <a:latin typeface="+mn-ea"/>
              </a:rPr>
              <a:t>: "a"))</a:t>
            </a:r>
          </a:p>
        </p:txBody>
      </p:sp>
    </p:spTree>
    <p:extLst>
      <p:ext uri="{BB962C8B-B14F-4D97-AF65-F5344CB8AC3E}">
        <p14:creationId xmlns:p14="http://schemas.microsoft.com/office/powerpoint/2010/main" val="70686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880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세트는 같은 데이터를 순서 없이 하나의 묶음으로 저장하는 컬렉션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 내의 값은 모두 중복 없이 유일함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순서가 중요하지 않거나 각 요소가 유일한 값을 가져야 하는 경우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세트의 요소로는 해시 가능한 값이 들어와야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키워드와 타입이름의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배열과 마찬가지로 대괄호로 값들을 묶어 세트 타입 표현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두 세트의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교집합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합집합 연산이 용이하며</a:t>
            </a:r>
            <a:r>
              <a:rPr lang="en-US" altLang="ko-KR" sz="1400" dirty="0" smtClean="0">
                <a:latin typeface="+mn-ea"/>
              </a:rPr>
              <a:t>, sorted()</a:t>
            </a:r>
            <a:r>
              <a:rPr lang="ko-KR" altLang="en-US" sz="1400" dirty="0" smtClean="0">
                <a:latin typeface="+mn-ea"/>
              </a:rPr>
              <a:t>를 이용하여 정렬된 배열을 만들 수 있음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세트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268" y="3591014"/>
            <a:ext cx="278313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var names: Set&lt;String&gt; = Set&lt;String&gt;()</a:t>
            </a:r>
          </a:p>
          <a:p>
            <a:r>
              <a:rPr lang="en-US" altLang="ko-KR" sz="1100" dirty="0">
                <a:latin typeface="+mn-ea"/>
              </a:rPr>
              <a:t>var names1: Set&lt;String&gt; = []</a:t>
            </a:r>
          </a:p>
          <a:p>
            <a:r>
              <a:rPr lang="en-US" altLang="ko-KR" sz="1100" dirty="0">
                <a:latin typeface="+mn-ea"/>
              </a:rPr>
              <a:t>var names2: Set&lt;String&gt; = ["a", "b", "c"]</a:t>
            </a:r>
          </a:p>
          <a:p>
            <a:r>
              <a:rPr lang="en-US" altLang="ko-KR" sz="1100" dirty="0">
                <a:latin typeface="+mn-ea"/>
              </a:rPr>
              <a:t>var numbers = [100, 200, 300]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print(type(of: numbers))</a:t>
            </a:r>
          </a:p>
          <a:p>
            <a:r>
              <a:rPr lang="en-US" altLang="ko-KR" sz="1100" dirty="0">
                <a:latin typeface="+mn-ea"/>
              </a:rPr>
              <a:t>print(names2.isEmpty)</a:t>
            </a:r>
          </a:p>
          <a:p>
            <a:r>
              <a:rPr lang="en-US" altLang="ko-KR" sz="1100" dirty="0">
                <a:latin typeface="+mn-ea"/>
              </a:rPr>
              <a:t>print(names2.count)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names2.insert("d")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print(names2.remove("c"))</a:t>
            </a:r>
          </a:p>
          <a:p>
            <a:r>
              <a:rPr lang="en-US" altLang="ko-KR" sz="1100" dirty="0">
                <a:latin typeface="+mn-ea"/>
              </a:rPr>
              <a:t>print(names2.remove("b"))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068" y="5085184"/>
            <a:ext cx="65966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englishClassStudents</a:t>
            </a:r>
            <a:r>
              <a:rPr lang="en-US" altLang="ko-KR" sz="1100" dirty="0">
                <a:latin typeface="+mn-ea"/>
              </a:rPr>
              <a:t>: Set&lt;String&gt; = ["f", "w", "a"]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: Set&lt;String&gt; = ["b", "q", "f", "h", "t", "u"]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intersectSet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englishClassStudents.intersection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symmetricDiffSet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englishClassStudents.symmetricDifference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unionSet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englishClassStudents.union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subtractSet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englishClassStudents.subtracting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en-US" altLang="ko-KR" sz="1100" dirty="0" err="1">
                <a:latin typeface="+mn-ea"/>
              </a:rPr>
              <a:t>unionSet.sorted</a:t>
            </a:r>
            <a:r>
              <a:rPr lang="en-US" altLang="ko-KR" sz="1100" dirty="0">
                <a:latin typeface="+mn-ea"/>
              </a:rPr>
              <a:t>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372" y="3566626"/>
            <a:ext cx="3281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비둘기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닭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기러기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사자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호랑이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.union(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isDisjoint</a:t>
            </a:r>
            <a:r>
              <a:rPr lang="en-US" altLang="ko-KR" sz="1100" dirty="0">
                <a:latin typeface="+mn-ea"/>
              </a:rPr>
              <a:t>(with: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isSubset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))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61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797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연관된 항목들을 묶어 나타내는 타입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항목의 값을 추가 및 수정 불가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제한된 선택항목을 나타낼 때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정해진 값 이외의 입력 방지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예상된 입력 값이 한정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 항목이 여타의 값을 가질 수 없음 </a:t>
            </a:r>
            <a:r>
              <a:rPr lang="en-US" altLang="ko-KR" sz="1400" dirty="0" smtClean="0">
                <a:latin typeface="+mn-ea"/>
              </a:rPr>
              <a:t>(C</a:t>
            </a:r>
            <a:r>
              <a:rPr lang="ko-KR" altLang="en-US" sz="1400" dirty="0" smtClean="0">
                <a:latin typeface="+mn-ea"/>
              </a:rPr>
              <a:t>언어에서 각 열거 항목은 기본으로 정수의 값을 가짐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사용자의 설정에 따라 값 설정 가능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330" y="3263493"/>
            <a:ext cx="5670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String {</a:t>
            </a:r>
          </a:p>
          <a:p>
            <a:r>
              <a:rPr lang="en-US" altLang="ko-KR" sz="1100" dirty="0" smtClean="0">
                <a:latin typeface="+mn-ea"/>
              </a:rPr>
              <a:t> case primary =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 = "</a:t>
            </a:r>
            <a:r>
              <a:rPr lang="ko-KR" altLang="en-US" sz="1100" dirty="0" smtClean="0">
                <a:latin typeface="+mn-ea"/>
              </a:rPr>
              <a:t>초등학교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middle = "</a:t>
            </a:r>
            <a:r>
              <a:rPr lang="ko-KR" altLang="en-US" sz="1100" dirty="0" smtClean="0">
                <a:latin typeface="+mn-ea"/>
              </a:rPr>
              <a:t>중학교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 = "</a:t>
            </a:r>
            <a:r>
              <a:rPr lang="ko-KR" altLang="en-US" sz="1100" dirty="0" smtClean="0">
                <a:latin typeface="+mn-ea"/>
              </a:rPr>
              <a:t>고등학교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collage = "</a:t>
            </a:r>
            <a:r>
              <a:rPr lang="ko-KR" altLang="en-US" sz="1100" dirty="0" smtClean="0">
                <a:latin typeface="+mn-ea"/>
              </a:rPr>
              <a:t>대학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university = "</a:t>
            </a:r>
            <a:r>
              <a:rPr lang="ko-KR" altLang="en-US" sz="1100" dirty="0" smtClean="0">
                <a:latin typeface="+mn-ea"/>
              </a:rPr>
              <a:t>대학교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대학원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highestEducationLevel</a:t>
            </a:r>
            <a:r>
              <a:rPr lang="en-US" altLang="ko-KR" sz="1100" dirty="0" smtClean="0">
                <a:latin typeface="+mn-ea"/>
              </a:rPr>
              <a:t>: School = </a:t>
            </a:r>
            <a:r>
              <a:rPr lang="en-US" altLang="ko-KR" sz="1100" dirty="0" err="1" smtClean="0">
                <a:latin typeface="+mn-ea"/>
              </a:rPr>
              <a:t>School.university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저의 최종 학력은</a:t>
            </a:r>
            <a:r>
              <a:rPr lang="en-US" altLang="ko-KR" sz="1100" dirty="0" smtClean="0">
                <a:latin typeface="+mn-ea"/>
              </a:rPr>
              <a:t> \(</a:t>
            </a:r>
            <a:r>
              <a:rPr lang="en-US" altLang="ko-KR" sz="1100" dirty="0" err="1" smtClean="0">
                <a:latin typeface="+mn-ea"/>
              </a:rPr>
              <a:t>highestEducationLevel.rawValue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졸업입니다</a:t>
            </a:r>
            <a:r>
              <a:rPr lang="en-US" altLang="ko-KR" sz="1100" dirty="0" smtClean="0">
                <a:latin typeface="+mn-ea"/>
              </a:rPr>
              <a:t>.")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: Character {</a:t>
            </a:r>
          </a:p>
          <a:p>
            <a:r>
              <a:rPr lang="en-US" altLang="ko-KR" sz="1100" dirty="0" smtClean="0">
                <a:latin typeface="+mn-ea"/>
              </a:rPr>
              <a:t> case mon = "</a:t>
            </a:r>
            <a:r>
              <a:rPr lang="ko-KR" altLang="en-US" sz="1100" dirty="0" smtClean="0">
                <a:latin typeface="+mn-ea"/>
              </a:rPr>
              <a:t>월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tue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화</a:t>
            </a:r>
            <a:r>
              <a:rPr lang="en-US" altLang="ko-KR" sz="1100" dirty="0" smtClean="0">
                <a:latin typeface="+mn-ea"/>
              </a:rPr>
              <a:t>", wed = "</a:t>
            </a:r>
            <a:r>
              <a:rPr lang="ko-KR" altLang="en-US" sz="1100" dirty="0" smtClean="0">
                <a:latin typeface="+mn-ea"/>
              </a:rPr>
              <a:t>수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thu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목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fri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금</a:t>
            </a:r>
            <a:r>
              <a:rPr lang="en-US" altLang="ko-KR" sz="1100" dirty="0" smtClean="0">
                <a:latin typeface="+mn-ea"/>
              </a:rPr>
              <a:t>", sat = "</a:t>
            </a:r>
            <a:r>
              <a:rPr lang="ko-KR" altLang="en-US" sz="1100" dirty="0" smtClean="0">
                <a:latin typeface="+mn-ea"/>
              </a:rPr>
              <a:t>토</a:t>
            </a:r>
            <a:r>
              <a:rPr lang="en-US" altLang="ko-KR" sz="1100" dirty="0" smtClean="0">
                <a:latin typeface="+mn-ea"/>
              </a:rPr>
              <a:t>", sun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일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today: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WeekDays.fri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오늘은 </a:t>
            </a:r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today.rawValue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요일입니다</a:t>
            </a:r>
            <a:r>
              <a:rPr lang="en-US" altLang="ko-KR" sz="1100" dirty="0" smtClean="0">
                <a:latin typeface="+mn-ea"/>
              </a:rPr>
              <a:t>.")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725144"/>
            <a:ext cx="235833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zero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case one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two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ten = 10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print("\(</a:t>
            </a:r>
            <a:r>
              <a:rPr lang="en-US" altLang="ko-KR" sz="1100" dirty="0" err="1" smtClean="0">
                <a:latin typeface="+mn-ea"/>
              </a:rPr>
              <a:t>Numbers.zero.rawValue</a:t>
            </a:r>
            <a:r>
              <a:rPr lang="en-US" altLang="ko-KR" sz="1100" dirty="0" smtClean="0">
                <a:latin typeface="+mn-ea"/>
              </a:rPr>
              <a:t>), </a:t>
            </a: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Numbers.one.rawValue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Numbers.two.rawValue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Numbers.ten.rawValue</a:t>
            </a:r>
            <a:r>
              <a:rPr lang="en-US" altLang="ko-KR" sz="1100" dirty="0" smtClean="0">
                <a:latin typeface="+mn-ea"/>
              </a:rPr>
              <a:t>)")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29" y="3068960"/>
            <a:ext cx="15776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School: String {</a:t>
            </a: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primary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middle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collage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university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8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4529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원시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갖는 열거 형일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열거형의 </a:t>
            </a:r>
            <a:r>
              <a:rPr lang="ko-KR" altLang="en-US" sz="1400" dirty="0" err="1" smtClean="0">
                <a:latin typeface="+mn-ea"/>
              </a:rPr>
              <a:t>원시값</a:t>
            </a:r>
            <a:r>
              <a:rPr lang="ko-KR" altLang="en-US" sz="1400" dirty="0" smtClean="0">
                <a:latin typeface="+mn-ea"/>
              </a:rPr>
              <a:t> 정보를 알고 있다면 원시 값을 통해 </a:t>
            </a:r>
            <a:r>
              <a:rPr lang="ko-KR" altLang="en-US" sz="1400" dirty="0" err="1" smtClean="0">
                <a:latin typeface="+mn-ea"/>
              </a:rPr>
              <a:t>열거형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 또는 상수를 생성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만약에 올바르지 않은 원시 값을 통해 생성하려 하면 </a:t>
            </a:r>
            <a:r>
              <a:rPr lang="en-US" altLang="ko-KR" sz="1400" dirty="0" smtClean="0">
                <a:latin typeface="+mn-ea"/>
              </a:rPr>
              <a:t>nil</a:t>
            </a:r>
            <a:r>
              <a:rPr lang="ko-KR" altLang="en-US" sz="1400" dirty="0" smtClean="0">
                <a:latin typeface="+mn-ea"/>
              </a:rPr>
              <a:t>이 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083" y="2276872"/>
            <a:ext cx="32912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……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primary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graduate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err="1" smtClean="0">
                <a:latin typeface="+mn-ea"/>
              </a:rPr>
              <a:t>석박사</a:t>
            </a:r>
            <a:r>
              <a:rPr lang="en-US" altLang="ko-KR" sz="1100" dirty="0" smtClean="0">
                <a:latin typeface="+mn-ea"/>
              </a:rPr>
              <a:t>")   //nil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one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1)</a:t>
            </a:r>
          </a:p>
          <a:p>
            <a:r>
              <a:rPr lang="en-US" altLang="ko-KR" sz="1100" dirty="0" smtClean="0">
                <a:latin typeface="+mn-ea"/>
              </a:rPr>
              <a:t>let three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3)    //nil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83" y="4048284"/>
            <a:ext cx="6521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 각 항목이 연관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가지게 되면</a:t>
            </a:r>
            <a:r>
              <a:rPr lang="en-US" altLang="ko-KR" sz="1400" dirty="0" smtClean="0">
                <a:latin typeface="+mn-ea"/>
              </a:rPr>
              <a:t>, C</a:t>
            </a:r>
            <a:r>
              <a:rPr lang="ko-KR" altLang="en-US" sz="1400" dirty="0" smtClean="0">
                <a:latin typeface="+mn-ea"/>
              </a:rPr>
              <a:t>언어와 같은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형태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37170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4470167"/>
            <a:ext cx="387958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String)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String, topping String)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"</a:t>
            </a:r>
            <a:r>
              <a:rPr lang="ko-KR" altLang="en-US" sz="1100" dirty="0" smtClean="0">
                <a:latin typeface="+mn-ea"/>
              </a:rPr>
              <a:t>크림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"</a:t>
            </a:r>
            <a:r>
              <a:rPr lang="ko-KR" altLang="en-US" sz="1100" dirty="0" err="1" smtClean="0">
                <a:latin typeface="+mn-ea"/>
              </a:rPr>
              <a:t>치즈크러스트</a:t>
            </a:r>
            <a:r>
              <a:rPr lang="en-US" altLang="ko-KR" sz="1100" dirty="0" smtClean="0">
                <a:latin typeface="+mn-ea"/>
              </a:rPr>
              <a:t>", topping: "</a:t>
            </a:r>
            <a:r>
              <a:rPr lang="ko-KR" altLang="en-US" sz="1100" dirty="0" smtClean="0">
                <a:latin typeface="+mn-ea"/>
              </a:rPr>
              <a:t>불고기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true)</a:t>
            </a:r>
          </a:p>
          <a:p>
            <a:r>
              <a:rPr lang="en-US" altLang="ko-KR" sz="1100" dirty="0" smtClean="0">
                <a:latin typeface="+mn-ea"/>
              </a:rPr>
              <a:t>dinner = .rice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34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3900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열거형의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한정 지으려면 아래와 같음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1906667"/>
            <a:ext cx="51764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PastaTaste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cream, tomato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cheeseCrust</a:t>
            </a:r>
            <a:r>
              <a:rPr lang="en-US" altLang="ko-KR" sz="1100" dirty="0" smtClean="0">
                <a:latin typeface="+mn-ea"/>
              </a:rPr>
              <a:t>, thin, original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pepperoni, cheese, bacon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Pasta)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, topping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err="1" smtClean="0">
                <a:latin typeface="+mn-ea"/>
              </a:rPr>
              <a:t>PastaTaste.tomato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err="1" smtClean="0">
                <a:latin typeface="+mn-ea"/>
              </a:rPr>
              <a:t>PizzaDough.cheeseCrust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topping:PizzaTopping.bacon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8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5344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항목의 연관 값이 </a:t>
            </a: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자신의 값이고자 할 때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indirect</a:t>
            </a:r>
            <a:r>
              <a:rPr lang="ko-KR" altLang="en-US" sz="1400" dirty="0" smtClean="0">
                <a:latin typeface="+mn-ea"/>
              </a:rPr>
              <a:t> 키워드를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전부를 적용하고 싶으면 </a:t>
            </a:r>
            <a:r>
              <a:rPr lang="en-US" altLang="ko-KR" sz="1400" dirty="0" smtClean="0">
                <a:latin typeface="+mn-ea"/>
              </a:rPr>
              <a:t>enum </a:t>
            </a:r>
            <a:r>
              <a:rPr lang="ko-KR" altLang="en-US" sz="1400" dirty="0">
                <a:latin typeface="+mn-ea"/>
              </a:rPr>
              <a:t>앞</a:t>
            </a:r>
            <a:r>
              <a:rPr lang="ko-KR" altLang="en-US" sz="1400" dirty="0" smtClean="0">
                <a:latin typeface="+mn-ea"/>
              </a:rPr>
              <a:t>에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순환열거형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806711"/>
            <a:ext cx="4370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indirect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indirect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83" y="2840991"/>
            <a:ext cx="5061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indirect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 smtClean="0">
                <a:latin typeface="+mn-ea"/>
              </a:rPr>
              <a:t>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five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(5)</a:t>
            </a:r>
          </a:p>
          <a:p>
            <a:r>
              <a:rPr lang="en-US" altLang="ko-KR" sz="1000" dirty="0" smtClean="0">
                <a:latin typeface="+mn-ea"/>
              </a:rPr>
              <a:t>let four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(4)</a:t>
            </a:r>
          </a:p>
          <a:p>
            <a:r>
              <a:rPr lang="en-US" altLang="ko-KR" sz="1000" dirty="0" smtClean="0">
                <a:latin typeface="+mn-ea"/>
              </a:rPr>
              <a:t>let sum = </a:t>
            </a:r>
            <a:r>
              <a:rPr lang="en-US" altLang="ko-KR" sz="1000" dirty="0" err="1" smtClean="0">
                <a:latin typeface="+mn-ea"/>
              </a:rPr>
              <a:t>ArithmeticExpression.addition</a:t>
            </a:r>
            <a:r>
              <a:rPr lang="en-US" altLang="ko-KR" sz="1000" dirty="0" smtClean="0">
                <a:latin typeface="+mn-ea"/>
              </a:rPr>
              <a:t>(five, four)</a:t>
            </a:r>
          </a:p>
          <a:p>
            <a:r>
              <a:rPr lang="en-US" altLang="ko-KR" sz="1000" dirty="0" smtClean="0">
                <a:latin typeface="+mn-ea"/>
              </a:rPr>
              <a:t>let final = </a:t>
            </a:r>
            <a:r>
              <a:rPr lang="en-US" altLang="ko-KR" sz="1000" dirty="0" err="1" smtClean="0">
                <a:latin typeface="+mn-ea"/>
              </a:rPr>
              <a:t>ArithmeticExpression.multiplication</a:t>
            </a:r>
            <a:r>
              <a:rPr lang="en-US" altLang="ko-KR" sz="1000" dirty="0" smtClean="0">
                <a:latin typeface="+mn-ea"/>
              </a:rPr>
              <a:t>(sum,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)(2)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func evaluate(_ expression: </a:t>
            </a:r>
            <a:r>
              <a:rPr lang="en-US" altLang="ko-KR" sz="1000" dirty="0" err="1" smtClean="0">
                <a:latin typeface="+mn-ea"/>
              </a:rPr>
              <a:t>ArithmeticExpress</a:t>
            </a:r>
            <a:r>
              <a:rPr lang="en-US" altLang="ko-KR" sz="1000" dirty="0" smtClean="0">
                <a:latin typeface="+mn-ea"/>
              </a:rPr>
              <a:t>) -&gt; Int {</a:t>
            </a:r>
          </a:p>
          <a:p>
            <a:r>
              <a:rPr lang="en-US" altLang="ko-KR" sz="1000" dirty="0" smtClean="0">
                <a:latin typeface="+mn-ea"/>
              </a:rPr>
              <a:t> switch expression {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.number(let value):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value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.addition(let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evaluate(left) + evaluate(right)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.multiplication(let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</a:t>
            </a:r>
            <a:r>
              <a:rPr lang="en-US" altLang="ko-KR" sz="1000" dirty="0">
                <a:latin typeface="+mn-ea"/>
              </a:rPr>
              <a:t>evaluate(left) </a:t>
            </a:r>
            <a:r>
              <a:rPr lang="en-US" altLang="ko-KR" sz="1000" dirty="0" smtClean="0">
                <a:latin typeface="+mn-ea"/>
              </a:rPr>
              <a:t>* evaluate(right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}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result: Int = evaluate(final)</a:t>
            </a:r>
          </a:p>
          <a:p>
            <a:r>
              <a:rPr lang="en-US" altLang="ko-KR" sz="1000" dirty="0" smtClean="0">
                <a:latin typeface="+mn-ea"/>
              </a:rPr>
              <a:t>print("(5+4)*2 = \(result)")</a:t>
            </a:r>
          </a:p>
        </p:txBody>
      </p:sp>
    </p:spTree>
    <p:extLst>
      <p:ext uri="{BB962C8B-B14F-4D97-AF65-F5344CB8AC3E}">
        <p14:creationId xmlns:p14="http://schemas.microsoft.com/office/powerpoint/2010/main" val="343611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592" y="293713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9</a:t>
            </a:r>
            <a:r>
              <a:rPr lang="ko-KR" altLang="en-US" sz="4000" dirty="0" smtClean="0">
                <a:latin typeface="+mn-ea"/>
              </a:rPr>
              <a:t>장 함수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작업의 가장 작은 </a:t>
            </a:r>
            <a:r>
              <a:rPr lang="ko-KR" altLang="en-US" dirty="0" smtClean="0">
                <a:solidFill>
                  <a:schemeClr val="accent3"/>
                </a:solidFill>
              </a:rPr>
              <a:t>단위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 smtClean="0"/>
              <a:t>에서는 함수를 </a:t>
            </a:r>
            <a:r>
              <a:rPr lang="ko-KR" altLang="en-US" dirty="0" smtClean="0">
                <a:solidFill>
                  <a:schemeClr val="accent3"/>
                </a:solidFill>
              </a:rPr>
              <a:t>하나의 값</a:t>
            </a:r>
            <a:r>
              <a:rPr lang="ko-KR" altLang="en-US" dirty="0" smtClean="0"/>
              <a:t>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전체에서 전역적으로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타입에 연관되어 사용하는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r>
              <a:rPr lang="en-US" altLang="ko-KR" dirty="0" smtClean="0"/>
              <a:t>(Override), </a:t>
            </a:r>
            <a:r>
              <a:rPr lang="ko-KR" altLang="en-US" dirty="0" err="1" smtClean="0"/>
              <a:t>중복정의</a:t>
            </a:r>
            <a:r>
              <a:rPr lang="en-US" altLang="ko-KR" dirty="0" smtClean="0"/>
              <a:t>(Overload)</a:t>
            </a:r>
            <a:r>
              <a:rPr lang="ko-KR" altLang="en-US" dirty="0"/>
              <a:t>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3"/>
                </a:solidFill>
              </a:rPr>
              <a:t>매개변수의 이름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개수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타입 등이 다르면 </a:t>
            </a:r>
            <a:r>
              <a:rPr lang="ko-KR" altLang="en-US" dirty="0" smtClean="0"/>
              <a:t>서로 다른 함수로 </a:t>
            </a:r>
            <a:r>
              <a:rPr lang="ko-KR" altLang="en-US" dirty="0" smtClean="0">
                <a:solidFill>
                  <a:schemeClr val="accent2"/>
                </a:solidFill>
              </a:rPr>
              <a:t>중복 정의됨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…) -&gt; </a:t>
            </a:r>
            <a:r>
              <a:rPr lang="ko-KR" altLang="en-US" dirty="0" smtClean="0"/>
              <a:t>반환 타입</a:t>
            </a:r>
            <a:r>
              <a:rPr lang="en-US" altLang="ko-KR" dirty="0"/>
              <a:t> </a:t>
            </a:r>
            <a:r>
              <a:rPr lang="en-US" altLang="ko-KR" dirty="0" smtClean="0"/>
              <a:t>{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매개변수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</a:t>
            </a:r>
            <a:r>
              <a:rPr lang="ko-KR" altLang="en-US" dirty="0" smtClean="0"/>
              <a:t>반환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2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67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212976"/>
            <a:ext cx="8734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이름은 함수 사용할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인자 레이블은 함수 내부에서 사용</a:t>
            </a:r>
            <a:endParaRPr lang="en-US" altLang="ko-KR" dirty="0"/>
          </a:p>
          <a:p>
            <a:pPr marL="6858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매개변수 이름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 이름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to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smtClean="0">
                <a:solidFill>
                  <a:schemeClr val="accent2"/>
                </a:solidFill>
              </a:rPr>
              <a:t>to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08401"/>
            <a:ext cx="8715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Java</a:t>
            </a:r>
            <a:r>
              <a:rPr lang="ko-KR" altLang="en-US" dirty="0" smtClean="0"/>
              <a:t>와 같이 사용하려면 매개변수 이름으로 와일드카드 문자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_</a:t>
            </a:r>
            <a:r>
              <a:rPr lang="ko-KR" altLang="en-US" dirty="0" smtClean="0">
                <a:solidFill>
                  <a:schemeClr val="accent3"/>
                </a:solidFill>
              </a:rPr>
              <a:t>전달 </a:t>
            </a:r>
            <a:r>
              <a:rPr lang="ko-KR" altLang="en-US" dirty="0">
                <a:solidFill>
                  <a:schemeClr val="accent3"/>
                </a:solidFill>
              </a:rPr>
              <a:t>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>
                <a:solidFill>
                  <a:schemeClr val="accent2"/>
                </a:solidFill>
              </a:rPr>
              <a:t>_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_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21361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기본값</a:t>
            </a:r>
            <a:endParaRPr lang="en-US" altLang="ko-KR" dirty="0"/>
          </a:p>
          <a:p>
            <a:pPr lvl="1"/>
            <a:r>
              <a:rPr lang="ko-KR" altLang="en-US" dirty="0" smtClean="0"/>
              <a:t>매개변수에</a:t>
            </a:r>
            <a:r>
              <a:rPr lang="en-US" altLang="ko-KR" dirty="0"/>
              <a:t> </a:t>
            </a:r>
            <a:r>
              <a:rPr lang="ko-KR" altLang="en-US" dirty="0" smtClean="0"/>
              <a:t>값이 전달되지 않으면 기본값을 갖도록 설정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repeatName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3"/>
                </a:solidFill>
              </a:rPr>
              <a:t>name: String, times: Int = 3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_ in 0..&lt;times {</a:t>
            </a:r>
            <a:br>
              <a:rPr lang="en-US" altLang="ko-KR" dirty="0" smtClean="0"/>
            </a:br>
            <a:r>
              <a:rPr lang="en-US" altLang="ko-KR" dirty="0" smtClean="0"/>
              <a:t>		result += "\(name)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repeatName</a:t>
            </a:r>
            <a:r>
              <a:rPr lang="en-US" altLang="ko-KR" dirty="0" smtClean="0"/>
              <a:t>(name: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4" y="4393645"/>
            <a:ext cx="875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en-US" altLang="ko-KR" dirty="0"/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받을 수 있도록 하는 매개변수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0756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callFriends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(friends </a:t>
            </a:r>
            <a:r>
              <a:rPr lang="en-US" altLang="ko-KR" dirty="0" smtClean="0">
                <a:solidFill>
                  <a:schemeClr val="accent3"/>
                </a:solidFill>
              </a:rPr>
              <a:t>names: String…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friend in names {</a:t>
            </a:r>
            <a:br>
              <a:rPr lang="en-US" altLang="ko-KR" dirty="0" smtClean="0"/>
            </a:br>
            <a:r>
              <a:rPr lang="en-US" altLang="ko-KR" dirty="0" smtClean="0"/>
              <a:t>		result += "Hello \(friend)!" + "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callFriends</a:t>
            </a:r>
            <a:r>
              <a:rPr lang="en-US" altLang="ko-KR" dirty="0" smtClean="0"/>
              <a:t>(friends: </a:t>
            </a:r>
            <a:r>
              <a:rPr lang="en-US" altLang="ko-KR" dirty="0" smtClean="0">
                <a:solidFill>
                  <a:schemeClr val="accent3"/>
                </a:solidFill>
              </a:rPr>
              <a:t>"Amy", "Bob", "Charles"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44456"/>
            <a:ext cx="8743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매개변수</a:t>
            </a:r>
            <a:endParaRPr lang="en-US" altLang="ko-KR" dirty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데이터의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전달 인자로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프로그래밍 패러다임에서는 지양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numbers: [Int] = [1, 2, 3]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referenceParameter</a:t>
            </a:r>
            <a:r>
              <a:rPr lang="en-US" altLang="ko-KR" dirty="0"/>
              <a:t>(_ </a:t>
            </a:r>
            <a:r>
              <a:rPr lang="en-US" altLang="ko-KR" dirty="0" err="1"/>
              <a:t>arr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2"/>
                </a:solidFill>
              </a:rPr>
              <a:t>inout</a:t>
            </a:r>
            <a:r>
              <a:rPr lang="en-US" altLang="ko-KR" dirty="0"/>
              <a:t> [Int]) {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arr</a:t>
            </a:r>
            <a:r>
              <a:rPr lang="en-US" altLang="ko-KR" dirty="0">
                <a:solidFill>
                  <a:schemeClr val="accent3"/>
                </a:solidFill>
              </a:rPr>
              <a:t>[1] = 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referenceParameter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&amp;</a:t>
            </a:r>
            <a:r>
              <a:rPr lang="en-US" altLang="ko-KR" dirty="0"/>
              <a:t>numbers)</a:t>
            </a:r>
          </a:p>
          <a:p>
            <a:r>
              <a:rPr lang="en-US" altLang="ko-KR" dirty="0"/>
              <a:t>print(numbers</a:t>
            </a:r>
            <a:r>
              <a:rPr lang="en-US" altLang="ko-KR" dirty="0" smtClean="0"/>
              <a:t>)   // [1, 1, 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4724400"/>
            <a:ext cx="8743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ko-KR" altLang="en-US" dirty="0"/>
              <a:t>의</a:t>
            </a:r>
            <a:r>
              <a:rPr lang="ko-KR" altLang="en-US" dirty="0" smtClean="0"/>
              <a:t> 타입 나열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(String, Int) -&gt; String</a:t>
            </a:r>
          </a:p>
          <a:p>
            <a:pPr lvl="1"/>
            <a:r>
              <a:rPr lang="ko-KR" altLang="en-US" dirty="0" smtClean="0"/>
              <a:t>함수 타입 사용 예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typealias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>
                <a:solidFill>
                  <a:schemeClr val="accent3"/>
                </a:solidFill>
              </a:rPr>
              <a:t> = (Int, Int) -&gt; Int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 smtClean="0"/>
              <a:t>addTwoInts</a:t>
            </a:r>
            <a:r>
              <a:rPr lang="en-US" altLang="ko-KR" dirty="0" smtClean="0"/>
              <a:t>(_ a: Int, _ b: Int) -&gt; Int 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3"/>
                </a:solidFill>
              </a:rPr>
              <a:t>return a + b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addTwoInts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(3, 4))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7" y="4681829"/>
            <a:ext cx="8715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  <a:p>
            <a:pPr lvl="1"/>
            <a:r>
              <a:rPr lang="ko-KR" altLang="en-US" dirty="0" smtClean="0"/>
              <a:t>함수의 데이터 타입 표현이 가능하므로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반환값으로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753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/>
              <a:t>| -3 | -2 | -1 |  0 |  1 |  2 |  3 |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typealias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= (Int) -&gt; Int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functionForMove</a:t>
            </a:r>
            <a:r>
              <a:rPr lang="en-US" altLang="ko-KR" dirty="0"/>
              <a:t>(_ </a:t>
            </a:r>
            <a:r>
              <a:rPr lang="en-US" altLang="ko-KR" dirty="0" err="1"/>
              <a:t>shouldGoLeft</a:t>
            </a:r>
            <a:r>
              <a:rPr lang="en-US" altLang="ko-KR" dirty="0"/>
              <a:t>: Bool) -&gt;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- 1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/>
              <a:t>shouldGoLeft</a:t>
            </a:r>
            <a:r>
              <a:rPr lang="en-US" altLang="ko-KR" dirty="0"/>
              <a:t> ?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5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40768"/>
            <a:ext cx="8753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종료되지 않는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</a:t>
            </a:r>
            <a:r>
              <a:rPr lang="ko-KR" altLang="en-US" dirty="0" smtClean="0"/>
              <a:t>되지 않는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값으로 </a:t>
            </a:r>
            <a:r>
              <a:rPr lang="en-US" altLang="ko-KR" dirty="0" smtClean="0"/>
              <a:t>Never</a:t>
            </a:r>
            <a:r>
              <a:rPr lang="ko-KR" altLang="en-US" dirty="0" smtClean="0"/>
              <a:t>를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 등 비정상적인 상황에서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오류 처리 </a:t>
            </a:r>
            <a:r>
              <a:rPr lang="en-US" altLang="ko-KR" dirty="0" err="1" smtClean="0">
                <a:solidFill>
                  <a:schemeClr val="accent6"/>
                </a:solidFill>
              </a:rPr>
              <a:t>chapte</a:t>
            </a:r>
            <a:r>
              <a:rPr lang="ko-KR" altLang="en-US" dirty="0" smtClean="0">
                <a:solidFill>
                  <a:schemeClr val="accent6"/>
                </a:solidFill>
              </a:rPr>
              <a:t>에서 다뤄질 예정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marL="454914" lvl="1" indent="0"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2"/>
                </a:solidFill>
              </a:rPr>
              <a:t>Never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//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83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99695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10</a:t>
            </a:r>
            <a:r>
              <a:rPr lang="ko-KR" altLang="en-US" sz="4000" dirty="0" smtClean="0">
                <a:latin typeface="+mn-ea"/>
              </a:rPr>
              <a:t>장 옵셔널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9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선택적인 의미를 가짐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</a:t>
            </a:r>
            <a:r>
              <a:rPr lang="en-US" altLang="ko-KR" dirty="0"/>
              <a:t> </a:t>
            </a:r>
            <a:r>
              <a:rPr lang="ko-KR" altLang="en-US" dirty="0" smtClean="0"/>
              <a:t>항상 값이 있다는 것을 보장 못함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 값이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수도 있음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옵셔널과 </a:t>
            </a:r>
            <a:r>
              <a:rPr lang="ko-KR" altLang="en-US" dirty="0" err="1" smtClean="0"/>
              <a:t>옵셔널이</a:t>
            </a:r>
            <a:r>
              <a:rPr lang="ko-KR" altLang="en-US" dirty="0" smtClean="0"/>
              <a:t> 아닌 값은 철저히 다른 타입으로 인식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없는 옵셔널 변수나 상수에 접근하려면 런타임 오류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940635"/>
            <a:ext cx="214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2987660"/>
            <a:ext cx="679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Error!!!  nil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은 물음표로 옵셔널이 선언된 곳에서만 사용이 가능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78904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String?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628" y="3789040"/>
            <a:ext cx="335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Optional&lt;String&gt;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181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타입을 명시하지 않으면 타입추론을 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이것 일까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라는 형식의 추론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추론을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내용이 없다면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열거형으로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4363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public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enum Optional&lt;Wrapped&gt; : </a:t>
            </a:r>
            <a:r>
              <a:rPr lang="en-US" altLang="ko-KR" sz="1200" dirty="0" err="1" smtClean="0">
                <a:latin typeface="+mn-ea"/>
              </a:rPr>
              <a:t>ExpressibleByNilLiteral</a:t>
            </a:r>
            <a:r>
              <a:rPr lang="en-US" altLang="ko-KR" sz="1200" dirty="0" smtClean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 case one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case some(Wrapped)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public init(_ </a:t>
            </a:r>
            <a:r>
              <a:rPr lang="en-US" altLang="ko-KR" sz="1200" dirty="0" err="1" smtClean="0">
                <a:latin typeface="+mn-ea"/>
              </a:rPr>
              <a:t>sowm</a:t>
            </a:r>
            <a:r>
              <a:rPr lang="en-US" altLang="ko-KR" sz="1200" dirty="0" smtClean="0">
                <a:latin typeface="+mn-ea"/>
              </a:rPr>
              <a:t>: Wrapped)</a:t>
            </a:r>
          </a:p>
          <a:p>
            <a:r>
              <a:rPr lang="en-US" altLang="ko-KR" sz="1200" dirty="0" smtClean="0">
                <a:latin typeface="+mn-ea"/>
              </a:rPr>
              <a:t>……..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021907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제네릭이</a:t>
            </a:r>
            <a:r>
              <a:rPr lang="ko-KR" altLang="en-US" dirty="0" smtClean="0"/>
              <a:t> 적용된 </a:t>
            </a:r>
            <a:r>
              <a:rPr lang="ko-KR" altLang="en-US" dirty="0" err="1" smtClean="0"/>
              <a:t>열거형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ExpressibleByNilLiteral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프로토콜을 따름 </a:t>
            </a:r>
            <a:r>
              <a:rPr lang="en-US" altLang="ko-KR" sz="1050" dirty="0" smtClean="0">
                <a:latin typeface="+mn-ea"/>
              </a:rPr>
              <a:t>(</a:t>
            </a:r>
            <a:r>
              <a:rPr lang="ko-KR" altLang="en-US" sz="1050" dirty="0" smtClean="0">
                <a:latin typeface="+mn-ea"/>
              </a:rPr>
              <a:t>뒤에서 프로토콜에 대해 다룰 것임</a:t>
            </a:r>
            <a:r>
              <a:rPr lang="en-US" altLang="ko-KR" sz="1050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값을 가지는 케이스와 그렇지 못한 케이스로 구분되어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none</a:t>
            </a:r>
            <a:r>
              <a:rPr lang="ko-KR" altLang="en-US" dirty="0"/>
              <a:t> </a:t>
            </a:r>
            <a:r>
              <a:rPr lang="ko-KR" altLang="en-US" dirty="0" smtClean="0"/>
              <a:t>케이스가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있으면 </a:t>
            </a:r>
            <a:r>
              <a:rPr lang="en-US" altLang="ko-KR" dirty="0" smtClean="0"/>
              <a:t>some </a:t>
            </a:r>
            <a:r>
              <a:rPr lang="ko-KR" altLang="en-US" dirty="0" smtClean="0"/>
              <a:t>케이스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자체가 </a:t>
            </a:r>
            <a:r>
              <a:rPr lang="ko-KR" altLang="en-US" dirty="0" err="1" smtClean="0"/>
              <a:t>열거형이기</a:t>
            </a:r>
            <a:r>
              <a:rPr lang="ko-KR" altLang="en-US" dirty="0" smtClean="0"/>
              <a:t> 때문에 옵셔널 변수는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구문을 통해 값의 유무 확인이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9501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832" y="1124744"/>
            <a:ext cx="4054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func checkOptionalValue(value optionalValue : Any?) {</a:t>
            </a:r>
          </a:p>
          <a:p>
            <a:r>
              <a:rPr lang="en-US" altLang="ko-KR" sz="1200" dirty="0">
                <a:latin typeface="+mn-ea"/>
              </a:rPr>
              <a:t>   switch optionalValue {</a:t>
            </a: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print("This Optional variable is nil")</a:t>
            </a: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is \(value)")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: String? = "</a:t>
            </a:r>
            <a:r>
              <a:rPr lang="en-US" altLang="ko-KR" sz="1200" dirty="0" err="1">
                <a:latin typeface="+mn-ea"/>
              </a:rPr>
              <a:t>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548098"/>
            <a:ext cx="7772400" cy="158417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</a:t>
            </a:r>
            <a:r>
              <a:rPr lang="ko-KR" altLang="en-US" dirty="0" smtClean="0"/>
              <a:t> 룰 통해 옵셔널의 값 확인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케이스의 조건을 통해 검사를 할 경우에는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절과 함께 사용하면 좋음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하나의 옵셔널을 매번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를 통해 확인하는 것은 불편함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8024" y="1124744"/>
            <a:ext cx="4054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numbers: [Int?] = [2, nil, -4, nil, 100]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for number in numbers {</a:t>
            </a:r>
          </a:p>
          <a:p>
            <a:r>
              <a:rPr lang="en-US" altLang="ko-KR" sz="1200" dirty="0">
                <a:latin typeface="+mn-ea"/>
              </a:rPr>
              <a:t>   switch number {</a:t>
            </a:r>
          </a:p>
          <a:p>
            <a:r>
              <a:rPr lang="en-US" altLang="ko-KR" sz="1200" dirty="0">
                <a:latin typeface="+mn-ea"/>
              </a:rPr>
              <a:t>      case .some(let value) where value &lt; 0 :</a:t>
            </a:r>
          </a:p>
          <a:p>
            <a:r>
              <a:rPr lang="en-US" altLang="ko-KR" sz="1200" dirty="0">
                <a:latin typeface="+mn-ea"/>
              </a:rPr>
              <a:t>         print("Negative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 where value &gt; 10 :</a:t>
            </a:r>
          </a:p>
          <a:p>
            <a:r>
              <a:rPr lang="en-US" altLang="ko-KR" sz="1200" dirty="0">
                <a:latin typeface="+mn-ea"/>
              </a:rPr>
              <a:t>         print("Large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print("nil")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switch</a:t>
            </a:r>
            <a:r>
              <a:rPr lang="ko-KR" altLang="en-US" dirty="0" smtClean="0"/>
              <a:t>를 이용한 옵셔널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697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강제추출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옵셔널을 추출하는 간단한 방법이나 런타임 오류 위험이 높음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옵셔널의 값 뒤에 </a:t>
            </a:r>
            <a:r>
              <a:rPr lang="en-US" altLang="ko-KR" dirty="0" smtClean="0"/>
              <a:t>!</a:t>
            </a:r>
            <a:r>
              <a:rPr lang="ko-KR" altLang="en-US" dirty="0" smtClean="0"/>
              <a:t>느낌표를 붙여주면 강제로 추출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추출 시 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옵셔널이 값을 가지고 있지 않으면 런타임 오류 발생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</a:t>
            </a:r>
            <a:r>
              <a:rPr lang="en-US" altLang="ko-KR" dirty="0"/>
              <a:t> </a:t>
            </a:r>
            <a:r>
              <a:rPr lang="ko-KR" altLang="en-US" dirty="0" smtClean="0"/>
              <a:t>추출 방법은 지양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60256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: String? = 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: String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// </a:t>
            </a:r>
            <a:r>
              <a:rPr lang="ko-KR" altLang="en-US" sz="1200" dirty="0" smtClean="0">
                <a:latin typeface="+mn-ea"/>
              </a:rPr>
              <a:t>옵셔널이 아닌 변수에 옵셔널 값이 들어갈 수 없음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 // Runtime Error!!!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if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!= nil {</a:t>
            </a: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My name is \(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!)")</a:t>
            </a:r>
          </a:p>
          <a:p>
            <a:r>
              <a:rPr lang="en-US" altLang="ko-KR" sz="1200" dirty="0" smtClean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</a:p>
        </p:txBody>
      </p:sp>
    </p:spTree>
    <p:extLst>
      <p:ext uri="{BB962C8B-B14F-4D97-AF65-F5344CB8AC3E}">
        <p14:creationId xmlns:p14="http://schemas.microsoft.com/office/powerpoint/2010/main" val="358195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옵셔널바인딩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옵셔널바인딩은 옵셔널에 값이 있는지를 확인 할 때 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옵셔널에</a:t>
            </a:r>
            <a:r>
              <a:rPr lang="en-US" altLang="ko-KR" dirty="0"/>
              <a:t> </a:t>
            </a:r>
            <a:r>
              <a:rPr lang="ko-KR" altLang="en-US" dirty="0" smtClean="0"/>
              <a:t>값이 있으면 추출된 값을 일정 블록의 안에서 상수나 변수로 할당하여 옵셔널이 아닌 상태로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바인딩은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구문등과 함께 결합하여 사용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>
                <a:latin typeface="+mn-ea"/>
              </a:rPr>
              <a:t>옵셔널 바인딩을 통한 임시 상수 할당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옵셔널 바인딩을 통한 임시 변수 할당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name = "</a:t>
            </a:r>
            <a:r>
              <a:rPr lang="en-US" altLang="ko-KR" sz="1200" dirty="0" err="1">
                <a:latin typeface="+mn-ea"/>
              </a:rPr>
              <a:t>wizplan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628" y="298359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: String? =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friend</a:t>
            </a:r>
            <a:r>
              <a:rPr lang="ko-KR" altLang="en-US" sz="1200" dirty="0">
                <a:latin typeface="+mn-ea"/>
              </a:rPr>
              <a:t>에 바인딩이 되지 않으므로 실행되지 않음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eric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 \(name) &amp; \(friend)")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628" y="2586390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여러 개의</a:t>
            </a: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옵셔널을 바인딩 하는 경우</a:t>
            </a:r>
            <a:endParaRPr lang="ko-KR" alt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977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암시적 추출 옵셔널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nil</a:t>
            </a:r>
            <a:r>
              <a:rPr lang="ko-KR" altLang="en-US" dirty="0" smtClean="0"/>
              <a:t>을 할당 해줄 수 있는 옵셔널을 선언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암시적인 옵셔널 사용을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 표기 시 타입 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 사용했으나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대신에 느낌표</a:t>
            </a:r>
            <a:r>
              <a:rPr lang="en-US" altLang="ko-KR" dirty="0" smtClean="0"/>
              <a:t>(!)</a:t>
            </a:r>
            <a:r>
              <a:rPr lang="ko-KR" altLang="en-US" dirty="0" smtClean="0"/>
              <a:t>를 사용하면 됨</a:t>
            </a:r>
            <a:r>
              <a:rPr lang="en-US" altLang="ko-KR" dirty="0" smtClean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아래의 코드는 옵셔널 암시적 옵셔널 변수에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 할당되어 있을 때 사용하면 발생하는 오류 코드임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902292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String!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암시적인 옵셔널 추출도 옵셔널이므로 당연히 바인딩이 가능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 // Runtime Error!!!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717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556" y="2937138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11</a:t>
            </a:r>
            <a:r>
              <a:rPr lang="ko-KR" altLang="en-US" sz="4000" dirty="0" smtClean="0">
                <a:latin typeface="+mn-ea"/>
              </a:rPr>
              <a:t>장 구조체와 클래스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이름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구조체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 이름으로 자동 생성된 </a:t>
            </a:r>
            <a:r>
              <a:rPr lang="ko-KR" altLang="en-US" dirty="0" err="1" smtClean="0"/>
              <a:t>이니셜라이저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</a:t>
            </a:r>
            <a:r>
              <a:rPr lang="ko-KR" altLang="en-US" dirty="0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"……..)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0131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name: String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properties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age: </a:t>
            </a:r>
            <a:r>
              <a:rPr lang="en-US" altLang="ko-KR" dirty="0" err="1" smtClean="0">
                <a:solidFill>
                  <a:schemeClr val="accent2"/>
                </a:solidFill>
              </a:rPr>
              <a:t>Int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BasicInformation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>
                <a:solidFill>
                  <a:schemeClr val="accent2"/>
                </a:solidFill>
              </a:rPr>
              <a:t>(name: "</a:t>
            </a:r>
            <a:r>
              <a:rPr lang="en-US" altLang="ko-KR" dirty="0" err="1" smtClean="0">
                <a:solidFill>
                  <a:schemeClr val="accent2"/>
                </a:solidFill>
              </a:rPr>
              <a:t>Kyoungho</a:t>
            </a:r>
            <a:r>
              <a:rPr lang="en-US" altLang="ko-KR" dirty="0" smtClean="0">
                <a:solidFill>
                  <a:schemeClr val="accent2"/>
                </a:solidFill>
              </a:rPr>
              <a:t>", age: 30)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6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프로퍼티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인스턴스</a:t>
            </a:r>
            <a:r>
              <a:rPr lang="en-US" altLang="ko-KR" sz="1800" b="1" u="sng" dirty="0" smtClean="0">
                <a:solidFill>
                  <a:schemeClr val="accent2"/>
                </a:solidFill>
              </a:rPr>
              <a:t>.</a:t>
            </a:r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구조체 인스턴스가 </a:t>
            </a:r>
            <a:r>
              <a:rPr lang="en-US" altLang="ko-KR" dirty="0" smtClean="0">
                <a:solidFill>
                  <a:schemeClr val="accent6"/>
                </a:solidFill>
              </a:rPr>
              <a:t>let </a:t>
            </a:r>
            <a:r>
              <a:rPr lang="ko-KR" altLang="en-US" dirty="0" smtClean="0">
                <a:solidFill>
                  <a:schemeClr val="accent6"/>
                </a:solidFill>
              </a:rPr>
              <a:t>으로 선언되었다면 프로퍼티 변경 불가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.age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27</a:t>
            </a:r>
          </a:p>
          <a:p>
            <a:r>
              <a:rPr lang="en-US" altLang="ko-KR" dirty="0" smtClean="0"/>
              <a:t>myInfo</a:t>
            </a:r>
            <a:r>
              <a:rPr lang="en-US" altLang="ko-KR" dirty="0" smtClean="0">
                <a:solidFill>
                  <a:schemeClr val="accent3"/>
                </a:solidFill>
              </a:rPr>
              <a:t>.name </a:t>
            </a:r>
            <a:r>
              <a:rPr lang="en-US" altLang="ko-KR" dirty="0" smtClean="0"/>
              <a:t>= "Bob"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486150"/>
            <a:ext cx="8715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6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sz="1600" dirty="0" smtClean="0">
                <a:solidFill>
                  <a:schemeClr val="accent6"/>
                </a:solidFill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</a:rPr>
              <a:t>구조체와는 다르게 참조 타입</a:t>
            </a:r>
            <a:r>
              <a:rPr lang="en-US" altLang="ko-KR" sz="16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클래스 이름 </a:t>
            </a:r>
            <a:r>
              <a:rPr lang="en-US" altLang="ko-KR" dirty="0" smtClean="0"/>
              <a:t>{ 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상속 받을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프로퍼티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클래스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생성된 </a:t>
            </a:r>
            <a:r>
              <a:rPr lang="ko-KR" altLang="en-US" dirty="0" err="1" smtClean="0"/>
              <a:t>이니셜라이저</a:t>
            </a:r>
            <a:r>
              <a:rPr lang="ko-KR" altLang="en-US" dirty="0" smtClean="0"/>
              <a:t> 이용하여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마침표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사용하여 프로퍼티에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458112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height: Float = 0.0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프로퍼티의 기본값 지정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weight: Float = 0.0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myInfo.height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170.0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myInfo.weight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65.0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969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인스턴스는 참조 타입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let</a:t>
            </a:r>
            <a:r>
              <a:rPr lang="ko-KR" altLang="en-US" dirty="0" smtClean="0">
                <a:solidFill>
                  <a:schemeClr val="accent6"/>
                </a:solidFill>
              </a:rPr>
              <a:t>으로 인스턴스를 선언하여도 내부 프로퍼티 변경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.height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180.0</a:t>
            </a:r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.weight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70.0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27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인스턴스의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인스턴스가 참조 타입이므로 필요 없을 때 메모리에서 해제됨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소멸되기 직전 </a:t>
            </a:r>
            <a:r>
              <a:rPr lang="en-US" altLang="ko-KR" dirty="0" err="1" smtClean="0">
                <a:solidFill>
                  <a:schemeClr val="accent6"/>
                </a:solidFill>
              </a:rPr>
              <a:t>deinit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메소드가</a:t>
            </a:r>
            <a:r>
              <a:rPr lang="ko-KR" altLang="en-US" dirty="0" smtClean="0">
                <a:solidFill>
                  <a:schemeClr val="accent6"/>
                </a:solidFill>
              </a:rPr>
              <a:t> 호출됨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206084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chemeClr val="accent3"/>
                </a:solidFill>
              </a:rPr>
              <a:t>Person</a:t>
            </a:r>
            <a:r>
              <a:rPr lang="en-US" altLang="ko-KR" sz="1600" dirty="0"/>
              <a:t> {</a:t>
            </a:r>
            <a:br>
              <a:rPr lang="en-US" altLang="ko-KR" sz="1600" dirty="0"/>
            </a:br>
            <a:r>
              <a:rPr lang="en-US" altLang="ko-KR" sz="1600" dirty="0"/>
              <a:t>	var height: Float = </a:t>
            </a:r>
            <a:r>
              <a:rPr lang="en-US" altLang="ko-KR" sz="1600" dirty="0" smtClean="0"/>
              <a:t>0.0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var weight: Float = </a:t>
            </a:r>
            <a:r>
              <a:rPr lang="en-US" altLang="ko-KR" sz="1600" dirty="0" smtClean="0"/>
              <a:t>0.0</a:t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{</a:t>
            </a:r>
            <a:br>
              <a:rPr lang="en-US" altLang="ko-KR" sz="1600" dirty="0" smtClean="0">
                <a:solidFill>
                  <a:schemeClr val="accent2"/>
                </a:solidFill>
              </a:rPr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</a:rPr>
              <a:t>print("Person </a:t>
            </a:r>
            <a:r>
              <a:rPr lang="ko-KR" altLang="en-US" sz="1600" dirty="0" smtClean="0">
                <a:solidFill>
                  <a:schemeClr val="accent2"/>
                </a:solidFill>
              </a:rPr>
              <a:t>인스턴스 소멸</a:t>
            </a:r>
            <a:r>
              <a:rPr lang="en-US" altLang="ko-KR" sz="1600" dirty="0" smtClean="0">
                <a:solidFill>
                  <a:schemeClr val="accent2"/>
                </a:solidFill>
              </a:rPr>
              <a:t>")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</a:rPr>
              <a:t>	}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smtClean="0"/>
              <a:t>}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: Person? = Person()</a:t>
            </a:r>
          </a:p>
          <a:p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 = nil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 시점에서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Person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인스턴스 소멸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4357067"/>
            <a:ext cx="8743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36864"/>
              </p:ext>
            </p:extLst>
          </p:nvPr>
        </p:nvGraphicFramePr>
        <p:xfrm>
          <a:off x="1475656" y="1196752"/>
          <a:ext cx="6096000" cy="2214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183474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622359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941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6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214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casting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79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Deinitializer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62022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counting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0442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altLang="ko-KR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값</a:t>
                      </a:r>
                      <a:endParaRPr lang="en-US" altLang="ko-KR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참조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782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1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전달 인자로 전달될 때</a:t>
            </a:r>
            <a:endParaRPr lang="en-US" altLang="ko-KR" dirty="0"/>
          </a:p>
          <a:p>
            <a:pPr lvl="2"/>
            <a:r>
              <a:rPr lang="ko-KR" altLang="en-US" dirty="0" smtClean="0"/>
              <a:t>구조체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값이 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클래스의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참조값</a:t>
            </a:r>
            <a:r>
              <a:rPr lang="ko-KR" altLang="en-US" dirty="0" smtClean="0"/>
              <a:t> 전달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81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name: String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var </a:t>
            </a:r>
            <a:r>
              <a:rPr lang="en-US" altLang="ko-KR" sz="1400" dirty="0" err="1"/>
              <a:t>testStruct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(name: </a:t>
            </a:r>
            <a:r>
              <a:rPr lang="en-US" altLang="ko-KR" sz="1400" dirty="0" smtClean="0"/>
              <a:t>"Sample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", </a:t>
            </a:r>
            <a:r>
              <a:rPr lang="en-US" altLang="ko-KR" sz="1400" dirty="0"/>
              <a:t>count: 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var name: String = </a:t>
            </a:r>
            <a:r>
              <a:rPr lang="en-US" altLang="ko-KR" sz="1400" dirty="0" smtClean="0"/>
              <a:t>""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testClass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testClass.name = </a:t>
            </a:r>
            <a:r>
              <a:rPr lang="en-US" altLang="ko-KR" sz="1400" dirty="0" smtClean="0"/>
              <a:t>"Sample Class"</a:t>
            </a:r>
            <a:endParaRPr lang="en-US" altLang="ko-KR" sz="1400" dirty="0"/>
          </a:p>
          <a:p>
            <a:r>
              <a:rPr lang="en-US" altLang="ko-KR" sz="1400" dirty="0" err="1"/>
              <a:t>testClass.count</a:t>
            </a:r>
            <a:r>
              <a:rPr lang="en-US" altLang="ko-KR" sz="1400" dirty="0"/>
              <a:t>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before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1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196752"/>
            <a:ext cx="81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let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"Class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testStruct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testClass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after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378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6468689" cy="56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8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식별 연산자 </a:t>
            </a:r>
            <a:r>
              <a:rPr lang="en-US" altLang="ko-KR" dirty="0" smtClean="0"/>
              <a:t>(===, !==)</a:t>
            </a:r>
          </a:p>
          <a:p>
            <a:pPr lvl="1"/>
            <a:r>
              <a:rPr lang="ko-KR" altLang="en-US" dirty="0" smtClean="0"/>
              <a:t>클래스의 인스턴스가 같은 </a:t>
            </a:r>
            <a:r>
              <a:rPr lang="ko-KR" altLang="en-US" dirty="0" err="1" smtClean="0"/>
              <a:t>참조값을</a:t>
            </a:r>
            <a:r>
              <a:rPr lang="ko-KR" altLang="en-US" dirty="0" smtClean="0"/>
              <a:t> 갖는지</a:t>
            </a:r>
            <a:r>
              <a:rPr lang="en-US" altLang="ko-KR" dirty="0"/>
              <a:t>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5656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bob</a:t>
            </a:r>
            <a:r>
              <a:rPr lang="en-US" altLang="ko-KR" dirty="0" smtClean="0"/>
              <a:t>: Person = Person()</a:t>
            </a:r>
          </a:p>
          <a:p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chemeClr val="accent3"/>
                </a:solidFill>
              </a:rPr>
              <a:t>friend</a:t>
            </a:r>
            <a:r>
              <a:rPr lang="en-US" altLang="ko-KR" dirty="0" smtClean="0"/>
              <a:t>: Person = bob</a:t>
            </a:r>
          </a:p>
          <a:p>
            <a:r>
              <a:rPr lang="en-US" altLang="ko-KR" dirty="0" smtClean="0"/>
              <a:t>let </a:t>
            </a:r>
            <a:r>
              <a:rPr lang="en-US" altLang="ko-KR" dirty="0" err="1" smtClean="0">
                <a:solidFill>
                  <a:schemeClr val="accent3"/>
                </a:solidFill>
              </a:rPr>
              <a:t>anotherFriend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smtClean="0"/>
              <a:t>print(bob === friend)	// true</a:t>
            </a:r>
          </a:p>
          <a:p>
            <a:r>
              <a:rPr lang="en-US" altLang="ko-KR" dirty="0" smtClean="0"/>
              <a:t>print(bob === </a:t>
            </a:r>
            <a:r>
              <a:rPr lang="en-US" altLang="ko-KR" dirty="0" err="1" smtClean="0"/>
              <a:t>anotherFirend</a:t>
            </a:r>
            <a:r>
              <a:rPr lang="en-US" altLang="ko-KR" dirty="0" smtClean="0"/>
              <a:t>)	// false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255070"/>
            <a:ext cx="8734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7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346" y="2937138"/>
            <a:ext cx="5908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12</a:t>
            </a:r>
            <a:r>
              <a:rPr lang="ko-KR" altLang="en-US" sz="4000" dirty="0" smtClean="0">
                <a:latin typeface="+mn-ea"/>
              </a:rPr>
              <a:t>장 프로퍼티와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메서드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7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 또는 열거형의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연산프로퍼티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타입프로퍼티 로 구분되어짐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프로퍼티는 인스턴스의 변소나 상수를 의미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특정 연산을 수행한 결과 값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값 저장이 아님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 프로퍼티는 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쓰임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 프로퍼티와 연산프로퍼티는 특정 타입의 인스턴스에 사용 되는 것을 뜻하나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특정 타입에서도 사용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이를 타입 프로퍼티라 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3284984"/>
            <a:ext cx="452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기존 언어에서 사용하던 인스턴스 변수는 저장 프로퍼티이고</a:t>
            </a:r>
            <a:r>
              <a:rPr lang="en-US" altLang="ko-KR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클래스 변수는 타입 프로퍼티로 구분</a:t>
            </a:r>
            <a:endParaRPr lang="ko-KR" alt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423" y="4182179"/>
            <a:ext cx="8609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+mn-ea"/>
              </a:rPr>
              <a:t>프로퍼티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감시자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dirty="0" smtClean="0">
                <a:latin typeface="+mn-ea"/>
              </a:rPr>
              <a:t>프로퍼티의 값이 변하는 것을 감시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dirty="0" smtClean="0">
                <a:latin typeface="+mn-ea"/>
              </a:rPr>
              <a:t>프로퍼티의 값이 변할 때 값의 변화에 따른 특정 액션 수행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3207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클래스나 구조체의 인스턴스와 연관된 값을 저장하는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사용하여 변수 저장 프로퍼티가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키워드를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사용하면 상수 저장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초기화 작업 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초기값 지정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038" y="2420888"/>
            <a:ext cx="7153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struct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var x: Int</a:t>
            </a:r>
          </a:p>
          <a:p>
            <a:r>
              <a:rPr lang="en-US" altLang="ko-KR" sz="1200" dirty="0">
                <a:latin typeface="+mn-ea"/>
              </a:rPr>
              <a:t>	var y: Int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구조체는 기본적으로 정장 프로퍼티를 매개변수로 가지는 </a:t>
            </a:r>
            <a:r>
              <a:rPr lang="ko-KR" altLang="en-US" sz="1200" dirty="0" err="1">
                <a:latin typeface="+mn-ea"/>
              </a:rPr>
              <a:t>이니셜라이즈가</a:t>
            </a:r>
            <a:r>
              <a:rPr lang="ko-KR" altLang="en-US" sz="1200" dirty="0">
                <a:latin typeface="+mn-ea"/>
              </a:rPr>
              <a:t> 있음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(x: 10, y: 5)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사람의 위치정보</a:t>
            </a:r>
          </a:p>
          <a:p>
            <a:r>
              <a:rPr lang="en-US" altLang="ko-KR" sz="1200" dirty="0">
                <a:latin typeface="+mn-ea"/>
              </a:rPr>
              <a:t>class Position {</a:t>
            </a:r>
          </a:p>
          <a:p>
            <a:r>
              <a:rPr lang="en-US" altLang="ko-KR" sz="1200" dirty="0">
                <a:latin typeface="+mn-ea"/>
              </a:rPr>
              <a:t>	var point: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 // </a:t>
            </a:r>
            <a:r>
              <a:rPr lang="ko-KR" altLang="en-US" sz="1200" dirty="0">
                <a:latin typeface="+mn-ea"/>
              </a:rPr>
              <a:t>변수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let name: String // </a:t>
            </a:r>
            <a:r>
              <a:rPr lang="ko-KR" altLang="en-US" sz="1200" dirty="0">
                <a:latin typeface="+mn-ea"/>
              </a:rPr>
              <a:t>상수 저장 프로퍼티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 err="1">
                <a:latin typeface="+mn-ea"/>
              </a:rPr>
              <a:t>프로퍼피</a:t>
            </a:r>
            <a:r>
              <a:rPr lang="ko-KR" altLang="en-US" sz="1200" dirty="0">
                <a:latin typeface="+mn-ea"/>
              </a:rPr>
              <a:t> 기본 값을 지정해주지 않는다면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따로 정의해주어야 함</a:t>
            </a:r>
          </a:p>
          <a:p>
            <a:r>
              <a:rPr lang="ko-KR" altLang="en-US" sz="1200" dirty="0">
                <a:latin typeface="+mn-ea"/>
              </a:rPr>
              <a:t>	</a:t>
            </a:r>
            <a:r>
              <a:rPr lang="en-US" altLang="ko-KR" sz="1200" dirty="0" err="1">
                <a:latin typeface="+mn-ea"/>
              </a:rPr>
              <a:t>init</a:t>
            </a:r>
            <a:r>
              <a:rPr lang="en-US" altLang="ko-KR" sz="1200" dirty="0">
                <a:latin typeface="+mn-ea"/>
              </a:rPr>
              <a:t>(name: String,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CoordinatePoint</a:t>
            </a:r>
            <a:r>
              <a:rPr lang="en-US" altLang="ko-KR" sz="1200" dirty="0">
                <a:latin typeface="+mn-ea"/>
              </a:rPr>
              <a:t>) {</a:t>
            </a:r>
          </a:p>
          <a:p>
            <a:r>
              <a:rPr lang="en-US" altLang="ko-KR" sz="1200" dirty="0">
                <a:latin typeface="+mn-ea"/>
              </a:rPr>
              <a:t>		self.name = name</a:t>
            </a:r>
          </a:p>
          <a:p>
            <a:r>
              <a:rPr lang="en-US" altLang="ko-KR" sz="1200" dirty="0">
                <a:latin typeface="+mn-ea"/>
              </a:rPr>
              <a:t>		</a:t>
            </a:r>
            <a:r>
              <a:rPr lang="en-US" altLang="ko-KR" sz="1200" dirty="0" err="1">
                <a:latin typeface="+mn-ea"/>
              </a:rPr>
              <a:t>self.point</a:t>
            </a:r>
            <a:r>
              <a:rPr lang="en-US" altLang="ko-KR" sz="1200" dirty="0">
                <a:latin typeface="+mn-ea"/>
              </a:rPr>
              <a:t> = </a:t>
            </a:r>
            <a:r>
              <a:rPr lang="en-US" altLang="ko-KR" sz="1200" dirty="0" err="1">
                <a:latin typeface="+mn-ea"/>
              </a:rPr>
              <a:t>currentPoint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	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smtClean="0">
                <a:latin typeface="+mn-ea"/>
              </a:rPr>
              <a:t>사용자정의 </a:t>
            </a:r>
            <a:r>
              <a:rPr lang="ko-KR" altLang="en-US" sz="1200" dirty="0" err="1">
                <a:latin typeface="+mn-ea"/>
              </a:rPr>
              <a:t>이니셜라이즈를</a:t>
            </a:r>
            <a:r>
              <a:rPr lang="ko-KR" altLang="en-US" sz="1200" dirty="0">
                <a:latin typeface="+mn-ea"/>
              </a:rPr>
              <a:t> 호출해야만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그렇지 않으면 프로퍼티 초기 값을 할당할 수 없어 인스턴스 생성이 불가능</a:t>
            </a:r>
          </a:p>
          <a:p>
            <a:r>
              <a:rPr lang="en-US" altLang="ko-KR" sz="1200" dirty="0">
                <a:latin typeface="+mn-ea"/>
              </a:rPr>
              <a:t>let </a:t>
            </a:r>
            <a:r>
              <a:rPr lang="en-US" altLang="ko-KR" sz="1200" dirty="0" err="1">
                <a:latin typeface="+mn-ea"/>
              </a:rPr>
              <a:t>aPosition</a:t>
            </a:r>
            <a:r>
              <a:rPr lang="en-US" altLang="ko-KR" sz="1200" dirty="0">
                <a:latin typeface="+mn-ea"/>
              </a:rPr>
              <a:t>: Position = Position(name: "a", </a:t>
            </a:r>
            <a:r>
              <a:rPr lang="en-US" altLang="ko-KR" sz="1200" dirty="0" err="1">
                <a:latin typeface="+mn-ea"/>
              </a:rPr>
              <a:t>currentPoint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aPoint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9113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08012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원하는 값 설정 및 상수로 선언이 어려움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그러나 저장 프로퍼티의 값이 옵셔널이면 초기값 설정을 할 필요 없음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2123559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latin typeface="+mn-ea"/>
              </a:rPr>
              <a:t>struct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{</a:t>
            </a:r>
          </a:p>
          <a:p>
            <a:r>
              <a:rPr lang="en-US" altLang="ko-KR" sz="1400" dirty="0">
                <a:latin typeface="+mn-ea"/>
              </a:rPr>
              <a:t>	var x: Int = 0;</a:t>
            </a:r>
          </a:p>
          <a:p>
            <a:r>
              <a:rPr lang="en-US" altLang="ko-KR" sz="1400" dirty="0">
                <a:latin typeface="+mn-ea"/>
              </a:rPr>
              <a:t>	var y: Int = 0;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class Position {</a:t>
            </a:r>
          </a:p>
          <a:p>
            <a:r>
              <a:rPr lang="en-US" altLang="ko-KR" sz="1400" dirty="0">
                <a:latin typeface="+mn-ea"/>
              </a:rPr>
              <a:t>	lazy var point: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err="1">
                <a:latin typeface="+mn-ea"/>
              </a:rPr>
              <a:t>CoordinatePoint</a:t>
            </a:r>
            <a:r>
              <a:rPr lang="en-US" altLang="ko-KR" sz="1400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	let name: String</a:t>
            </a:r>
          </a:p>
          <a:p>
            <a:r>
              <a:rPr lang="en-US" altLang="ko-KR" sz="1400" dirty="0">
                <a:latin typeface="+mn-ea"/>
              </a:rPr>
              <a:t>	</a:t>
            </a:r>
          </a:p>
          <a:p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 err="1">
                <a:latin typeface="+mn-ea"/>
              </a:rPr>
              <a:t>init</a:t>
            </a:r>
            <a:r>
              <a:rPr lang="en-US" altLang="ko-KR" sz="1400" dirty="0">
                <a:latin typeface="+mn-ea"/>
              </a:rPr>
              <a:t>(name: String) {</a:t>
            </a:r>
          </a:p>
          <a:p>
            <a:r>
              <a:rPr lang="en-US" altLang="ko-KR" sz="1400" dirty="0">
                <a:latin typeface="+mn-ea"/>
              </a:rPr>
              <a:t>		self.name = name</a:t>
            </a:r>
          </a:p>
          <a:p>
            <a:r>
              <a:rPr lang="en-US" altLang="ko-KR" sz="1400" dirty="0">
                <a:latin typeface="+mn-ea"/>
              </a:rPr>
              <a:t>	}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이름은 필수이지만 위치는 모를 수 있음</a:t>
            </a:r>
          </a:p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err="1">
                <a:latin typeface="+mn-ea"/>
              </a:rPr>
              <a:t>aPosition</a:t>
            </a:r>
            <a:r>
              <a:rPr lang="en-US" altLang="ko-KR" sz="1400" dirty="0">
                <a:latin typeface="+mn-ea"/>
              </a:rPr>
              <a:t>: Position = Position(name: "</a:t>
            </a:r>
            <a:r>
              <a:rPr lang="en-US" altLang="ko-KR" sz="1400" dirty="0" err="1">
                <a:latin typeface="+mn-ea"/>
              </a:rPr>
              <a:t>jason</a:t>
            </a:r>
            <a:r>
              <a:rPr lang="en-US" altLang="ko-KR" sz="1400" dirty="0">
                <a:latin typeface="+mn-ea"/>
              </a:rPr>
              <a:t>")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</a:t>
            </a:r>
            <a:r>
              <a:rPr lang="en-US" altLang="ko-KR" sz="1400" dirty="0" err="1">
                <a:latin typeface="+mn-ea"/>
              </a:rPr>
              <a:t>aPosition.point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0892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95232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저장프로퍼티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지연저장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지연저장프로퍼티는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라는 키워드를 사용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호출이 있으면 값을 초기화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생성 전에 값이 필요로 하는 상수에게는 사용이 안됨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var </a:t>
            </a:r>
            <a:r>
              <a:rPr lang="ko-KR" altLang="en-US" dirty="0" smtClean="0">
                <a:latin typeface="+mn-ea"/>
              </a:rPr>
              <a:t>키워드를 사용한 변수에게만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프로퍼티가 다른 클래스를 가지고 있다면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인스턴스 생성시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많은 작업이 요구 </a:t>
            </a:r>
            <a:r>
              <a:rPr lang="ko-KR" altLang="en-US" dirty="0">
                <a:latin typeface="+mn-ea"/>
              </a:rPr>
              <a:t>되</a:t>
            </a:r>
            <a:r>
              <a:rPr lang="ko-KR" altLang="en-US" dirty="0" smtClean="0">
                <a:latin typeface="+mn-ea"/>
              </a:rPr>
              <a:t>거나 값을 필요로 하게 되어 이를 회피하기 위하여 지연저장이라는 처리를 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6617" y="3325048"/>
            <a:ext cx="6055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struct CoordinatePoint {</a:t>
            </a:r>
          </a:p>
          <a:p>
            <a:r>
              <a:rPr lang="ko-KR" altLang="en-US" sz="1200" dirty="0">
                <a:latin typeface="+mn-ea"/>
              </a:rPr>
              <a:t>	var x: Int = 0;</a:t>
            </a:r>
          </a:p>
          <a:p>
            <a:r>
              <a:rPr lang="ko-KR" altLang="en-US" sz="1200" dirty="0">
                <a:latin typeface="+mn-ea"/>
              </a:rPr>
              <a:t>	var y: Int = 0;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class Position {</a:t>
            </a:r>
          </a:p>
          <a:p>
            <a:r>
              <a:rPr lang="ko-KR" altLang="en-US" sz="1200" dirty="0">
                <a:latin typeface="+mn-ea"/>
              </a:rPr>
              <a:t>	lazy var point: CoordinatePoint = CoordinatePoint()</a:t>
            </a:r>
          </a:p>
          <a:p>
            <a:r>
              <a:rPr lang="ko-KR" altLang="en-US" sz="1200" dirty="0">
                <a:latin typeface="+mn-ea"/>
              </a:rPr>
              <a:t>	let name: String</a:t>
            </a:r>
          </a:p>
          <a:p>
            <a:r>
              <a:rPr lang="ko-KR" altLang="en-US" sz="1200" dirty="0">
                <a:latin typeface="+mn-ea"/>
              </a:rPr>
              <a:t>	</a:t>
            </a:r>
          </a:p>
          <a:p>
            <a:r>
              <a:rPr lang="ko-KR" altLang="en-US" sz="1200" dirty="0">
                <a:latin typeface="+mn-ea"/>
              </a:rPr>
              <a:t>	init(name: String) {</a:t>
            </a:r>
          </a:p>
          <a:p>
            <a:r>
              <a:rPr lang="ko-KR" altLang="en-US" sz="1200" dirty="0">
                <a:latin typeface="+mn-ea"/>
              </a:rPr>
              <a:t>		self.name = name</a:t>
            </a:r>
          </a:p>
          <a:p>
            <a:r>
              <a:rPr lang="ko-KR" altLang="en-US" sz="1200" dirty="0">
                <a:latin typeface="+mn-ea"/>
              </a:rPr>
              <a:t>	}</a:t>
            </a:r>
          </a:p>
          <a:p>
            <a:r>
              <a:rPr lang="ko-KR" altLang="en-US" sz="1200" dirty="0">
                <a:latin typeface="+mn-ea"/>
              </a:rPr>
              <a:t>}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// 이름은 필수이지만 위치는 모를 수 있음</a:t>
            </a:r>
          </a:p>
          <a:p>
            <a:r>
              <a:rPr lang="ko-KR" altLang="en-US" sz="1200" dirty="0">
                <a:latin typeface="+mn-ea"/>
              </a:rPr>
              <a:t>let aPosition: Position = Position(name: "jason")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print(aPosition.point)</a:t>
            </a:r>
          </a:p>
        </p:txBody>
      </p:sp>
    </p:spTree>
    <p:extLst>
      <p:ext uri="{BB962C8B-B14F-4D97-AF65-F5344CB8AC3E}">
        <p14:creationId xmlns:p14="http://schemas.microsoft.com/office/powerpoint/2010/main" val="12930770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331236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외부의 값을 연산하여 적절한 값을 돌려주는 접근자</a:t>
            </a:r>
            <a:endParaRPr lang="en-US" altLang="ko-KR" dirty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캡슐화 된 프로퍼티의 값을 간접적으로 설정하는 설정자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열거형에서 연산프로퍼티 적용가능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코드의 직관성에 좋음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getter</a:t>
            </a:r>
            <a:r>
              <a:rPr lang="ko-KR" altLang="en-US" dirty="0" smtClean="0">
                <a:latin typeface="+mn-ea"/>
              </a:rPr>
              <a:t>는 편하게 작성 가능하나 </a:t>
            </a:r>
            <a:r>
              <a:rPr lang="en-US" altLang="ko-KR" dirty="0" smtClean="0">
                <a:latin typeface="+mn-ea"/>
              </a:rPr>
              <a:t>setter</a:t>
            </a:r>
            <a:r>
              <a:rPr lang="ko-KR" altLang="en-US" dirty="0" smtClean="0">
                <a:latin typeface="+mn-ea"/>
              </a:rPr>
              <a:t>는 구현 불가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단점</a:t>
            </a:r>
            <a:r>
              <a:rPr lang="en-US" altLang="ko-KR" sz="1400" dirty="0" smtClean="0">
                <a:latin typeface="+mn-ea"/>
              </a:rPr>
              <a:t>?)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3212976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struct CoordinatePoint {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x: Int</a:t>
            </a:r>
          </a:p>
          <a:p>
            <a:r>
              <a:rPr lang="ko-KR" altLang="en-US" sz="1400" dirty="0" smtClean="0"/>
              <a:t>   var </a:t>
            </a:r>
            <a:r>
              <a:rPr lang="ko-KR" altLang="en-US" sz="1400" dirty="0"/>
              <a:t>y: Int</a:t>
            </a:r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구하는 메서드 - 접근자</a:t>
            </a:r>
          </a:p>
          <a:p>
            <a:r>
              <a:rPr lang="ko-KR" altLang="en-US" sz="1400" dirty="0" smtClean="0"/>
              <a:t>   func </a:t>
            </a:r>
            <a:r>
              <a:rPr lang="ko-KR" altLang="en-US" sz="1400" dirty="0"/>
              <a:t>oppositePoint() -&gt; CoordinatePoint {</a:t>
            </a:r>
          </a:p>
          <a:p>
            <a:r>
              <a:rPr lang="ko-KR" altLang="en-US" sz="1400" dirty="0" smtClean="0"/>
              <a:t>      return </a:t>
            </a:r>
            <a:r>
              <a:rPr lang="ko-KR" altLang="en-US" sz="1400" dirty="0"/>
              <a:t>CoordinatePoint(x: -x, y: -y)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  <a:p>
            <a:r>
              <a:rPr lang="ko-KR" altLang="en-US" sz="1400" dirty="0" smtClean="0"/>
              <a:t>	</a:t>
            </a:r>
            <a:endParaRPr lang="ko-KR" altLang="en-US" sz="1400" dirty="0"/>
          </a:p>
          <a:p>
            <a:r>
              <a:rPr lang="ko-KR" altLang="en-US" sz="1400" dirty="0" smtClean="0"/>
              <a:t>   //</a:t>
            </a:r>
            <a:r>
              <a:rPr lang="ko-KR" altLang="en-US" sz="1400" dirty="0"/>
              <a:t>대칭점을 설정하는 메서드 - 설정자</a:t>
            </a:r>
          </a:p>
          <a:p>
            <a:r>
              <a:rPr lang="ko-KR" altLang="en-US" sz="1400" dirty="0" smtClean="0"/>
              <a:t>   mutating </a:t>
            </a:r>
            <a:r>
              <a:rPr lang="ko-KR" altLang="en-US" sz="1400" dirty="0"/>
              <a:t>func setOppositePoint(_ opposite: CoordinatePoint) {</a:t>
            </a:r>
          </a:p>
          <a:p>
            <a:r>
              <a:rPr lang="ko-KR" altLang="en-US" sz="1400" dirty="0" smtClean="0"/>
              <a:t>      x </a:t>
            </a:r>
            <a:r>
              <a:rPr lang="ko-KR" altLang="en-US" sz="1400" dirty="0"/>
              <a:t>= -opposite.x</a:t>
            </a:r>
          </a:p>
          <a:p>
            <a:r>
              <a:rPr lang="ko-KR" altLang="en-US" sz="1400" dirty="0" smtClean="0"/>
              <a:t>      y </a:t>
            </a:r>
            <a:r>
              <a:rPr lang="ko-KR" altLang="en-US" sz="1400" dirty="0"/>
              <a:t>= -opposite.y</a:t>
            </a:r>
          </a:p>
          <a:p>
            <a:r>
              <a:rPr lang="ko-KR" altLang="en-US" sz="1400" dirty="0" smtClean="0"/>
              <a:t>   }</a:t>
            </a:r>
            <a:endParaRPr lang="ko-KR" altLang="en-US" sz="1400" dirty="0"/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3212976"/>
            <a:ext cx="4680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var aPosition: CoordinatePoint = CoordinatePoint(x: 10, y: 20)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r>
              <a:rPr lang="ko-KR" altLang="en-US" sz="1400" dirty="0"/>
              <a:t>print(aPosition.oppositePoint())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aPosition.setOppositePoint(CoordinatePoint(x:15, y:10))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print(aPosition)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2382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04864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set (opposite) {</a:t>
            </a: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x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opposite.x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y = -</a:t>
            </a:r>
            <a:r>
              <a:rPr lang="en-US" altLang="ko-K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opposite.y</a:t>
            </a:r>
            <a:endParaRPr lang="en-US" altLang="ko-K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204864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실제 값을 저장하는 프로퍼티가 아니라 값 연산을 위한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앞의 코드는 </a:t>
            </a:r>
            <a:r>
              <a:rPr lang="ko-KR" altLang="en-US" dirty="0" smtClean="0"/>
              <a:t>접근자와 </a:t>
            </a:r>
            <a:r>
              <a:rPr lang="ko-KR" altLang="en-US" dirty="0"/>
              <a:t>설정자 </a:t>
            </a:r>
            <a:r>
              <a:rPr lang="en-US" altLang="ko-KR" dirty="0"/>
              <a:t>naming </a:t>
            </a:r>
            <a:r>
              <a:rPr lang="ko-KR" altLang="en-US" dirty="0"/>
              <a:t>유지가 쉽지 않음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그래서 연산프로퍼티를 이용하여 두 메서드를 간결하고 확실하게 표현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4437112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연산 프로퍼티를 사용하면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setter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 명확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4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913906"/>
            <a:ext cx="360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struct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x: Int</a:t>
            </a:r>
          </a:p>
          <a:p>
            <a:r>
              <a:rPr lang="en-US" altLang="ko-KR" sz="1400" dirty="0" smtClean="0"/>
              <a:t>   var </a:t>
            </a:r>
            <a:r>
              <a:rPr lang="en-US" altLang="ko-KR" sz="1400" dirty="0"/>
              <a:t>y: Int</a:t>
            </a:r>
          </a:p>
          <a:p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//</a:t>
            </a:r>
            <a:r>
              <a:rPr lang="ko-KR" altLang="en-US" sz="1400" dirty="0" smtClean="0"/>
              <a:t>대칭좌표</a:t>
            </a:r>
          </a:p>
          <a:p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var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oppositePoint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get {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  return </a:t>
            </a:r>
            <a:r>
              <a:rPr lang="en-US" altLang="ko-KR" sz="1400" dirty="0" err="1" smtClean="0">
                <a:solidFill>
                  <a:schemeClr val="tx2">
                    <a:lumMod val="90000"/>
                  </a:schemeClr>
                </a:solidFill>
              </a:rPr>
              <a:t>CoordinatePoint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(x: -x, y: -y)</a:t>
            </a:r>
          </a:p>
          <a:p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90000"/>
                  </a:schemeClr>
                </a:solidFill>
              </a:rPr>
              <a:t>      }</a:t>
            </a:r>
          </a:p>
          <a:p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set {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x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newValue.x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   y </a:t>
            </a:r>
            <a:r>
              <a:rPr lang="en-US" altLang="ko-KR" sz="1400" b="1" dirty="0">
                <a:solidFill>
                  <a:srgbClr val="FF0000"/>
                </a:solidFill>
              </a:rPr>
              <a:t>= -</a:t>
            </a:r>
            <a:r>
              <a:rPr lang="en-US" altLang="ko-KR" sz="1400" b="1" dirty="0" err="1">
                <a:solidFill>
                  <a:srgbClr val="FF0000"/>
                </a:solidFill>
              </a:rPr>
              <a:t>newValue.y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   }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9912" y="2913906"/>
            <a:ext cx="51125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var 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 10, y: 20)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aPosition.oppositePoint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aPosition.oppositePoint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CoordinatePoint</a:t>
            </a:r>
            <a:r>
              <a:rPr lang="en-US" altLang="ko-KR" sz="1400" dirty="0"/>
              <a:t>(x:15, y:10)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aPosition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연산프로퍼티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설정자의 매개 변수로 원하는 이름을 소괄호 안에 명시하여 </a:t>
            </a:r>
            <a:r>
              <a:rPr lang="en-US" altLang="ko-KR" dirty="0" smtClean="0">
                <a:latin typeface="+mn-ea"/>
              </a:rPr>
              <a:t>set </a:t>
            </a:r>
            <a:r>
              <a:rPr lang="ko-KR" altLang="en-US" dirty="0" smtClean="0">
                <a:latin typeface="+mn-ea"/>
              </a:rPr>
              <a:t>메서드 내부에서 전달 받은 전달인자를 사용할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관용적인 표현으로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전달인자를 표시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set</a:t>
            </a:r>
            <a:r>
              <a:rPr lang="ko-KR" altLang="en-US" dirty="0" smtClean="0">
                <a:latin typeface="+mn-ea"/>
              </a:rPr>
              <a:t>이 없으면 읽기 전용 프로퍼티 임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5146154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newValue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는 일종의 </a:t>
            </a:r>
            <a:r>
              <a:rPr lang="ko-KR" alt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예약어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903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3285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프로퍼티의 값이 변경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할당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될 때마다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이벤트와 같은 알림이 발생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변경되는 값이 같더라도 호출 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프로퍼티에 적용 불가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오직 저장 프로퍼티에서만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재정의</a:t>
            </a:r>
            <a:r>
              <a:rPr lang="en-US" altLang="ko-KR" dirty="0" smtClean="0">
                <a:latin typeface="+mn-ea"/>
              </a:rPr>
              <a:t>(override)</a:t>
            </a:r>
            <a:r>
              <a:rPr lang="ko-KR" altLang="en-US" dirty="0" smtClean="0">
                <a:latin typeface="+mn-ea"/>
              </a:rPr>
              <a:t>를 통해 상속 받은 저장프로퍼티나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 프로퍼티에도 적용 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상속되지 않은 연산프로퍼티에는 프로퍼티 감시자를 사용할 필요가 없으며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할 수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프로퍼티 값이 변경 되기 전후에 </a:t>
            </a:r>
            <a:r>
              <a:rPr lang="en-US" altLang="ko-KR" dirty="0" err="1" smtClean="0">
                <a:latin typeface="+mn-ea"/>
              </a:rPr>
              <a:t>willSet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메서드가 동작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에는 각각 하나의 매개변수가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의 매개변수에는 변경 될 값</a:t>
            </a:r>
            <a:r>
              <a:rPr lang="en-US" altLang="ko-KR" dirty="0" smtClean="0">
                <a:latin typeface="+mn-ea"/>
              </a:rPr>
              <a:t>, didSet</a:t>
            </a:r>
            <a:r>
              <a:rPr lang="ko-KR" altLang="en-US" dirty="0" smtClean="0">
                <a:latin typeface="+mn-ea"/>
              </a:rPr>
              <a:t>에는 변경전의 값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매개변수 이름을 지정하지 않으면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willSet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newValue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didSet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err="1" smtClean="0">
                <a:latin typeface="+mn-ea"/>
              </a:rPr>
              <a:t>oldValue</a:t>
            </a:r>
            <a:r>
              <a:rPr lang="ko-KR" altLang="en-US" dirty="0" smtClean="0">
                <a:latin typeface="+mn-ea"/>
              </a:rPr>
              <a:t>로 자동지정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2946606"/>
            <a:ext cx="418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 프로퍼티에는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getter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가 있으므로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63547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79928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class Account {</a:t>
            </a:r>
          </a:p>
          <a:p>
            <a:r>
              <a:rPr lang="en-US" altLang="ko-KR" sz="1400" dirty="0"/>
              <a:t>   var credit: Int = 0 {</a:t>
            </a:r>
          </a:p>
          <a:p>
            <a:r>
              <a:rPr lang="en-US" altLang="ko-KR" sz="1400" dirty="0"/>
              <a:t>      willSet {</a:t>
            </a:r>
          </a:p>
          <a:p>
            <a:r>
              <a:rPr lang="en-US" altLang="ko-KR" sz="1400" dirty="0" smtClean="0"/>
              <a:t>           </a:t>
            </a:r>
            <a:r>
              <a:rPr lang="en-US" altLang="ko-KR" sz="1400" dirty="0"/>
              <a:t>print("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\(newValue)</a:t>
            </a:r>
            <a:r>
              <a:rPr lang="ko-KR" altLang="en-US" sz="1400" dirty="0"/>
              <a:t>원으로 변경 될 예정입니다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	   </a:t>
            </a:r>
          </a:p>
          <a:p>
            <a:r>
              <a:rPr lang="en-US" altLang="ko-KR" sz="1400" dirty="0"/>
              <a:t>      didSet {</a:t>
            </a:r>
          </a:p>
          <a:p>
            <a:r>
              <a:rPr lang="en-US" altLang="ko-KR" sz="1400" dirty="0" smtClean="0"/>
              <a:t>           print</a:t>
            </a:r>
            <a:r>
              <a:rPr lang="en-US" altLang="ko-KR" sz="1400" dirty="0"/>
              <a:t>("</a:t>
            </a:r>
            <a:r>
              <a:rPr lang="ko-KR" altLang="en-US" sz="1400" dirty="0"/>
              <a:t>잔액이 </a:t>
            </a:r>
            <a:r>
              <a:rPr lang="en-US" altLang="ko-KR" sz="1400" dirty="0"/>
              <a:t>\(credit)</a:t>
            </a:r>
            <a:r>
              <a:rPr lang="ko-KR" altLang="en-US" sz="1400" dirty="0" err="1"/>
              <a:t>원에서</a:t>
            </a:r>
            <a:r>
              <a:rPr lang="ko-KR" altLang="en-US" sz="1400" dirty="0"/>
              <a:t> </a:t>
            </a:r>
            <a:r>
              <a:rPr lang="en-US" altLang="ko-KR" sz="1400" dirty="0"/>
              <a:t>\(</a:t>
            </a:r>
            <a:r>
              <a:rPr lang="en-US" altLang="ko-KR" sz="1400" dirty="0" err="1"/>
              <a:t>oldValue</a:t>
            </a:r>
            <a:r>
              <a:rPr lang="en-US" altLang="ko-KR" sz="1400" dirty="0"/>
              <a:t>)</a:t>
            </a:r>
            <a:r>
              <a:rPr lang="ko-KR" altLang="en-US" sz="1400" dirty="0"/>
              <a:t>원으로 변경되었습니다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/>
              <a:t>   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myAccount</a:t>
            </a:r>
            <a:r>
              <a:rPr lang="en-US" altLang="ko-KR" sz="1400" dirty="0"/>
              <a:t>: Account = Account</a:t>
            </a:r>
            <a:r>
              <a:rPr lang="en-US" altLang="ko-KR" sz="1400" dirty="0" smtClean="0"/>
              <a:t>()</a:t>
            </a:r>
            <a:endParaRPr lang="en-US" altLang="ko-KR" sz="1400" dirty="0"/>
          </a:p>
          <a:p>
            <a:r>
              <a:rPr lang="en-US" altLang="ko-KR" sz="1400" dirty="0" err="1"/>
              <a:t>myAccount.credit</a:t>
            </a:r>
            <a:r>
              <a:rPr lang="en-US" altLang="ko-KR" sz="1400" dirty="0"/>
              <a:t> = 1000</a:t>
            </a:r>
            <a:endParaRPr lang="en-US" altLang="ko-KR" sz="14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93610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</a:t>
            </a:r>
            <a:r>
              <a:rPr lang="ko-KR" altLang="en-US" dirty="0" smtClean="0"/>
              <a:t>감시자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642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208" y="2212553"/>
            <a:ext cx="4875840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   var credit: Int = 0 {</a:t>
            </a:r>
          </a:p>
          <a:p>
            <a:r>
              <a:rPr lang="en-US" altLang="ko-KR" sz="1050" dirty="0">
                <a:latin typeface="+mn-ea"/>
              </a:rPr>
              <a:t>      willSet </a:t>
            </a:r>
            <a:r>
              <a:rPr lang="en-US" altLang="ko-KR" sz="1050" dirty="0" smtClean="0">
                <a:latin typeface="+mn-ea"/>
              </a:rPr>
              <a:t>{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	   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 smtClean="0">
                <a:latin typeface="+mn-ea"/>
              </a:rPr>
              <a:t>         </a:t>
            </a:r>
            <a:r>
              <a:rPr lang="en-US" altLang="ko-KR" sz="1050" dirty="0">
                <a:latin typeface="+mn-ea"/>
              </a:rPr>
              <a:t>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\(credit)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</a:t>
            </a:r>
            <a:r>
              <a:rPr lang="en-US" altLang="ko-KR" sz="1050" dirty="0">
                <a:latin typeface="+mn-ea"/>
              </a:rPr>
              <a:t>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return </a:t>
            </a:r>
            <a:r>
              <a:rPr lang="en-US" altLang="ko-KR" sz="1050" dirty="0">
                <a:latin typeface="+mn-ea"/>
              </a:rPr>
              <a:t>Double(credit) / </a:t>
            </a:r>
            <a:r>
              <a:rPr lang="en-US" altLang="ko-KR" sz="1050" dirty="0" smtClean="0">
                <a:latin typeface="+mn-ea"/>
              </a:rPr>
              <a:t>1000.0</a:t>
            </a:r>
          </a:p>
          <a:p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smtClean="0">
                <a:latin typeface="+mn-ea"/>
              </a:rPr>
              <a:t>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 smtClean="0">
                <a:latin typeface="+mn-ea"/>
              </a:rPr>
              <a:t>   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   credit </a:t>
            </a:r>
            <a:r>
              <a:rPr lang="en-US" altLang="ko-KR" sz="1050" dirty="0">
                <a:latin typeface="+mn-ea"/>
              </a:rPr>
              <a:t>= Int(newValue * 1000)</a:t>
            </a:r>
          </a:p>
          <a:p>
            <a:r>
              <a:rPr lang="en-US" altLang="ko-KR" sz="1050" dirty="0" smtClean="0">
                <a:latin typeface="+mn-ea"/>
              </a:rPr>
              <a:t>   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172819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프로퍼티 감시자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상속 받았을 경우 기존의 연산프로퍼티를 재정의 하여 프로퍼티 감시자를 구현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382284"/>
            <a:ext cx="4839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연산프로퍼티를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재정의 하여도 기존의 연산프로퍼티 기능은 </a:t>
            </a:r>
            <a:r>
              <a:rPr lang="ko-KR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동작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064" y="2284561"/>
            <a:ext cx="38884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: Account {</a:t>
            </a:r>
          </a:p>
          <a:p>
            <a:r>
              <a:rPr lang="en-US" altLang="ko-KR" sz="1050" dirty="0">
                <a:latin typeface="+mn-ea"/>
              </a:rPr>
              <a:t>   override 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      willSet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될 예정입니다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      didSet {</a:t>
            </a:r>
          </a:p>
          <a:p>
            <a:r>
              <a:rPr lang="en-US" altLang="ko-KR" sz="1050" dirty="0">
                <a:latin typeface="+mn-ea"/>
              </a:rPr>
              <a:t>         print("</a:t>
            </a:r>
            <a:r>
              <a:rPr lang="ko-KR" altLang="en-US" sz="1050" dirty="0">
                <a:latin typeface="+mn-ea"/>
              </a:rPr>
              <a:t>잔액이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달러에서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달러로 변경되었습니다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      }</a:t>
            </a:r>
          </a:p>
          <a:p>
            <a:r>
              <a:rPr lang="en-US" altLang="ko-KR" sz="1050" dirty="0">
                <a:latin typeface="+mn-ea"/>
              </a:rPr>
              <a:t>   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myAccount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ForeignAccount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myAccount.credit</a:t>
            </a:r>
            <a:r>
              <a:rPr lang="en-US" altLang="ko-KR" sz="1050" dirty="0">
                <a:latin typeface="+mn-ea"/>
              </a:rPr>
              <a:t> = 1000</a:t>
            </a:r>
          </a:p>
          <a:p>
            <a:r>
              <a:rPr lang="en-US" altLang="ko-KR" sz="1050" dirty="0" err="1">
                <a:latin typeface="+mn-ea"/>
              </a:rPr>
              <a:t>myAccount.dollarValue</a:t>
            </a:r>
            <a:r>
              <a:rPr lang="en-US" altLang="ko-KR" sz="1050" dirty="0">
                <a:latin typeface="+mn-ea"/>
              </a:rPr>
              <a:t> = 2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17465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전역변수와 지역변수</a:t>
            </a:r>
            <a:endParaRPr lang="ko-KR" alt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연산프로퍼티와 프로퍼티 감시자는 전역변수와 지역변수 모두 사용가능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전역변수와 지역변수라 불러 왔는데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이를 저장변수라고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저장변수는 저장프로퍼티처럼 값을 저장하는 역할을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전역변수나 지역변수처럼 연산변수를 구할 수 있고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프로퍼티 감시자를 구현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 전역변수 또는 전역상수는 지연 저장 프로퍼티처럼 처음 접근할 때 최초로 연산이 이루어져 </a:t>
            </a:r>
            <a:r>
              <a:rPr lang="en-US" altLang="ko-KR" dirty="0" smtClean="0">
                <a:latin typeface="+mn-ea"/>
              </a:rPr>
              <a:t>lazy</a:t>
            </a:r>
            <a:r>
              <a:rPr lang="ko-KR" altLang="en-US" dirty="0" smtClean="0">
                <a:latin typeface="+mn-ea"/>
              </a:rPr>
              <a:t>를 사용하여 연산을 늦출 필요 없음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반대로 지역변수나 지역상수는 지연 연산이 안됨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789040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>
                <a:latin typeface="+mn-ea"/>
              </a:rPr>
              <a:t>	willSet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didSet {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get {</a:t>
            </a:r>
          </a:p>
          <a:p>
            <a:r>
              <a:rPr lang="en-US" altLang="ko-KR" sz="1050" dirty="0">
                <a:latin typeface="+mn-ea"/>
              </a:rPr>
              <a:t>		return 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set {</a:t>
            </a:r>
          </a:p>
          <a:p>
            <a:r>
              <a:rPr lang="en-US" altLang="ko-KR" sz="1050" dirty="0">
                <a:latin typeface="+mn-ea"/>
              </a:rPr>
              <a:t>		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= Int(newValue * 1000.0)</a:t>
            </a:r>
          </a:p>
          <a:p>
            <a:r>
              <a:rPr lang="en-US" altLang="ko-KR" sz="1050" dirty="0">
                <a:latin typeface="+mn-ea"/>
              </a:rPr>
              <a:t>		print("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8251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전역변수와 지역변수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7849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 : Int = 2000 {</a:t>
            </a:r>
          </a:p>
          <a:p>
            <a:r>
              <a:rPr lang="en-US" altLang="ko-KR" sz="1050" dirty="0" smtClean="0">
                <a:latin typeface="+mn-ea"/>
              </a:rPr>
              <a:t>   willSet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 smtClean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didSet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>
                <a:latin typeface="+mn-ea"/>
              </a:rPr>
              <a:t>주머니 돈이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oldValue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\(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원으로 변경 되었습니다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 smtClean="0">
                <a:latin typeface="+mn-ea"/>
              </a:rPr>
              <a:t>   get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return </a:t>
            </a:r>
            <a:r>
              <a:rPr lang="en-US" altLang="ko-KR" sz="1050" dirty="0">
                <a:latin typeface="+mn-ea"/>
              </a:rPr>
              <a:t>Double(</a:t>
            </a:r>
            <a:r>
              <a:rPr lang="en-US" altLang="ko-KR" sz="1050" dirty="0" err="1">
                <a:latin typeface="+mn-ea"/>
              </a:rPr>
              <a:t>wonInPocket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 smtClean="0">
                <a:latin typeface="+mn-ea"/>
              </a:rPr>
              <a:t>   set </a:t>
            </a:r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 smtClean="0">
                <a:latin typeface="+mn-ea"/>
              </a:rPr>
              <a:t>      </a:t>
            </a:r>
            <a:r>
              <a:rPr lang="en-US" altLang="ko-KR" sz="1050" dirty="0" err="1" smtClean="0">
                <a:latin typeface="+mn-ea"/>
              </a:rPr>
              <a:t>wonInPocket</a:t>
            </a:r>
            <a:r>
              <a:rPr lang="en-US" altLang="ko-KR" sz="1050" dirty="0" smtClean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= Int(newValue * 1000.0)</a:t>
            </a:r>
          </a:p>
          <a:p>
            <a:r>
              <a:rPr lang="en-US" altLang="ko-KR" sz="1050" dirty="0" smtClean="0">
                <a:latin typeface="+mn-ea"/>
              </a:rPr>
              <a:t>      print</a:t>
            </a:r>
            <a:r>
              <a:rPr lang="en-US" altLang="ko-KR" sz="1050" dirty="0">
                <a:latin typeface="+mn-ea"/>
              </a:rPr>
              <a:t>("</a:t>
            </a:r>
            <a:r>
              <a:rPr lang="ko-KR" altLang="en-US" sz="1050" dirty="0" err="1">
                <a:latin typeface="+mn-ea"/>
              </a:rPr>
              <a:t>주머나ㅣ의</a:t>
            </a:r>
            <a:r>
              <a:rPr lang="ko-KR" altLang="en-US" sz="1050" dirty="0">
                <a:latin typeface="+mn-ea"/>
              </a:rPr>
              <a:t> 달러를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 smtClean="0">
                <a:latin typeface="+mn-ea"/>
              </a:rPr>
              <a:t>   }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>
                <a:latin typeface="+mn-ea"/>
              </a:rPr>
              <a:t>주머니의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변경될 예정 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>
                <a:latin typeface="+mn-ea"/>
              </a:rPr>
              <a:t>//</a:t>
            </a:r>
            <a:r>
              <a:rPr lang="ko-KR" altLang="en-US" sz="1050" dirty="0" err="1">
                <a:latin typeface="+mn-ea"/>
              </a:rPr>
              <a:t>주머나의</a:t>
            </a:r>
            <a:r>
              <a:rPr lang="ko-KR" altLang="en-US" sz="1050" dirty="0">
                <a:latin typeface="+mn-ea"/>
              </a:rPr>
              <a:t> 돈이 </a:t>
            </a:r>
            <a:r>
              <a:rPr lang="en-US" altLang="ko-KR" sz="1050" dirty="0">
                <a:latin typeface="+mn-ea"/>
              </a:rPr>
              <a:t>2000</a:t>
            </a:r>
            <a:r>
              <a:rPr lang="ko-KR" altLang="en-US" sz="1050" dirty="0" err="1">
                <a:latin typeface="+mn-ea"/>
              </a:rPr>
              <a:t>원에서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3500</a:t>
            </a:r>
            <a:r>
              <a:rPr lang="ko-KR" altLang="en-US" sz="1050" dirty="0">
                <a:latin typeface="+mn-ea"/>
              </a:rPr>
              <a:t>원으로 변경되었습니다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r>
              <a:rPr lang="en-US" altLang="ko-KR" sz="1050" dirty="0" err="1">
                <a:latin typeface="+mn-ea"/>
              </a:rPr>
              <a:t>dollarInPocket</a:t>
            </a:r>
            <a:r>
              <a:rPr lang="en-US" altLang="ko-KR" sz="1050" dirty="0">
                <a:latin typeface="+mn-ea"/>
              </a:rPr>
              <a:t> = 3.5 // </a:t>
            </a:r>
            <a:r>
              <a:rPr lang="ko-KR" altLang="en-US" sz="1050" dirty="0">
                <a:latin typeface="+mn-ea"/>
              </a:rPr>
              <a:t>주머니의 달러를 </a:t>
            </a:r>
            <a:r>
              <a:rPr lang="en-US" altLang="ko-KR" sz="1050" dirty="0">
                <a:latin typeface="+mn-ea"/>
              </a:rPr>
              <a:t>3.5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2123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59046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타입프로퍼티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지금까지의 프로퍼티 개념은 모두 타입을 정의하고 타입의 인스턴스가 생성될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사용이 가능한 프로퍼티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 프로퍼티는 인스턴스를 새로 생성 할 때 마다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초기값에 해당하는 값이 프로퍼티의 값이 되고 각각의 인스턴스 마다 값이 다름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각각의 인스턴스가 아닌 타입 자체에 속하게 되는 프로퍼티를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타입 자체에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영향을 주는 프로퍼티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인스턴스의 생성여부와 관련 없이 타입 프로퍼티 값은 하나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그 타입의 모든 인스턴스가 공통으로 값 정의 할 때 사용 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constant </a:t>
            </a:r>
            <a:r>
              <a:rPr lang="ko-KR" altLang="en-US" dirty="0" smtClean="0">
                <a:latin typeface="+mn-ea"/>
              </a:rPr>
              <a:t>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모든 인스턴스에서 공용으로 접근하여 값을 읽고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쓰고 할 때 사용</a:t>
            </a:r>
            <a:r>
              <a:rPr lang="en-US" altLang="ko-KR" dirty="0" smtClean="0">
                <a:latin typeface="+mn-ea"/>
              </a:rPr>
              <a:t>(c</a:t>
            </a:r>
            <a:r>
              <a:rPr lang="ko-KR" altLang="en-US" dirty="0" smtClean="0">
                <a:latin typeface="+mn-ea"/>
              </a:rPr>
              <a:t>언어의 </a:t>
            </a:r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변수와 유사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타입프로퍼티는 두 가지가 있음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저장타입 프로퍼티는 변수 또는 상수로 선언</a:t>
            </a:r>
            <a:endParaRPr lang="en-US" altLang="ko-KR" dirty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연산타입 프로퍼티는 변수로만 선언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반드시 초기값 설정을 하며 지연연산이 가능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지연저장 프로퍼티와는 다르게 </a:t>
            </a:r>
            <a:r>
              <a:rPr lang="ko-KR" altLang="en-US" dirty="0" err="1" smtClean="0">
                <a:latin typeface="+mn-ea"/>
              </a:rPr>
              <a:t>다중스레드</a:t>
            </a:r>
            <a:r>
              <a:rPr lang="ko-KR" altLang="en-US" dirty="0" smtClean="0">
                <a:latin typeface="+mn-ea"/>
              </a:rPr>
              <a:t> 에서도 한 번만 초기값 설정</a:t>
            </a:r>
            <a:endParaRPr lang="en-US" altLang="ko-KR" dirty="0" smtClean="0">
              <a:latin typeface="+mn-ea"/>
            </a:endParaRP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지연 연산이 가능하지만</a:t>
            </a:r>
            <a:r>
              <a:rPr lang="en-US" altLang="ko-KR" dirty="0" smtClean="0">
                <a:latin typeface="+mn-ea"/>
              </a:rPr>
              <a:t>, lazy</a:t>
            </a:r>
            <a:r>
              <a:rPr lang="ko-KR" altLang="en-US" dirty="0" smtClean="0">
                <a:latin typeface="+mn-ea"/>
              </a:rPr>
              <a:t>를 키워드로 표기하지 않음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08516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{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: Int = 0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저장인스턴스프로퍼티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var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: Int = 0 {</a:t>
            </a:r>
          </a:p>
          <a:p>
            <a:r>
              <a:rPr lang="en-US" altLang="ko-KR" sz="1050" dirty="0">
                <a:latin typeface="+mn-ea"/>
              </a:rPr>
              <a:t>		didSet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instanceProperty</a:t>
            </a:r>
            <a:r>
              <a:rPr lang="en-US" altLang="ko-KR" sz="1050" dirty="0">
                <a:latin typeface="+mn-ea"/>
              </a:rPr>
              <a:t> + 100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	</a:t>
            </a:r>
          </a:p>
          <a:p>
            <a:r>
              <a:rPr lang="en-US" altLang="ko-KR" sz="1050" dirty="0">
                <a:latin typeface="+mn-ea"/>
              </a:rPr>
              <a:t>	//</a:t>
            </a:r>
            <a:r>
              <a:rPr lang="ko-KR" altLang="en-US" sz="1050" dirty="0">
                <a:latin typeface="+mn-ea"/>
              </a:rPr>
              <a:t>연산타입프로퍼티</a:t>
            </a:r>
          </a:p>
          <a:p>
            <a:r>
              <a:rPr lang="ko-KR" altLang="en-US" sz="1050" dirty="0">
                <a:latin typeface="+mn-ea"/>
              </a:rPr>
              <a:t>	</a:t>
            </a:r>
            <a:r>
              <a:rPr lang="en-US" altLang="ko-KR" sz="1050" dirty="0">
                <a:latin typeface="+mn-ea"/>
              </a:rPr>
              <a:t>static var </a:t>
            </a:r>
            <a:r>
              <a:rPr lang="en-US" altLang="ko-KR" sz="1050" dirty="0" err="1">
                <a:latin typeface="+mn-ea"/>
              </a:rPr>
              <a:t>typeComputedProperty</a:t>
            </a:r>
            <a:r>
              <a:rPr lang="en-US" altLang="ko-KR" sz="1050" dirty="0">
                <a:latin typeface="+mn-ea"/>
              </a:rPr>
              <a:t>: Int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</a:t>
            </a:r>
            <a:r>
              <a:rPr lang="en-US" altLang="ko-KR" sz="1050" dirty="0" err="1">
                <a:latin typeface="+mn-ea"/>
              </a:rPr>
              <a:t>typeProperty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</a:t>
            </a:r>
            <a:r>
              <a:rPr lang="en-US" altLang="ko-KR" sz="1050" dirty="0" err="1">
                <a:latin typeface="+mn-ea"/>
              </a:rPr>
              <a:t>typeProperty</a:t>
            </a:r>
            <a:r>
              <a:rPr lang="en-US" altLang="ko-KR" sz="1050" dirty="0">
                <a:latin typeface="+mn-ea"/>
              </a:rPr>
              <a:t> = newValue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 = 123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let </a:t>
            </a:r>
            <a:r>
              <a:rPr lang="en-US" altLang="ko-KR" sz="1050" dirty="0" err="1">
                <a:latin typeface="+mn-ea"/>
              </a:rPr>
              <a:t>classInstance</a:t>
            </a:r>
            <a:r>
              <a:rPr lang="en-US" altLang="ko-KR" sz="1050" dirty="0">
                <a:latin typeface="+mn-ea"/>
              </a:rPr>
              <a:t>: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 = </a:t>
            </a:r>
            <a:r>
              <a:rPr lang="en-US" altLang="ko-KR" sz="1050" dirty="0" err="1">
                <a:latin typeface="+mn-ea"/>
              </a:rPr>
              <a:t>Aclass</a:t>
            </a:r>
            <a:r>
              <a:rPr lang="en-US" altLang="ko-KR" sz="1050" dirty="0">
                <a:latin typeface="+mn-ea"/>
              </a:rPr>
              <a:t>()</a:t>
            </a:r>
          </a:p>
          <a:p>
            <a:r>
              <a:rPr lang="en-US" altLang="ko-KR" sz="1050" dirty="0" err="1">
                <a:latin typeface="+mn-ea"/>
              </a:rPr>
              <a:t>classInstance.instanceProperty</a:t>
            </a:r>
            <a:r>
              <a:rPr lang="en-US" altLang="ko-KR" sz="1050" dirty="0">
                <a:latin typeface="+mn-ea"/>
              </a:rPr>
              <a:t> = 100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Aclass.typeProperty</a:t>
            </a:r>
            <a:r>
              <a:rPr lang="en-US" altLang="ko-KR" sz="1050" dirty="0">
                <a:latin typeface="+mn-ea"/>
              </a:rPr>
              <a:t>)//200</a:t>
            </a:r>
          </a:p>
          <a:p>
            <a:r>
              <a:rPr lang="en-US" altLang="ko-KR" sz="1050" dirty="0">
                <a:latin typeface="+mn-ea"/>
              </a:rPr>
              <a:t>print(</a:t>
            </a:r>
            <a:r>
              <a:rPr lang="en-US" altLang="ko-KR" sz="1050" dirty="0" err="1">
                <a:latin typeface="+mn-ea"/>
              </a:rPr>
              <a:t>Aclass.typeComputedProperty</a:t>
            </a:r>
            <a:r>
              <a:rPr lang="en-US" altLang="ko-KR" sz="1050" dirty="0">
                <a:latin typeface="+mn-ea"/>
              </a:rPr>
              <a:t>)//200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64" y="501317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옆에 예제 처럼 인스턴스를 생성 하지 않고도 사용이 가능하며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r>
              <a:rPr lang="ko-KR" altLang="en-US" sz="1200" dirty="0" smtClean="0">
                <a:latin typeface="+mn-ea"/>
              </a:rPr>
              <a:t>타입에 해당하는 값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그래서 인스턴스의 접근이 필요 없이 타입 이름 만으로도 프로퍼티를 사용 할 수 있음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47840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3600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타입프로퍼티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1340768"/>
            <a:ext cx="813690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ea"/>
              </a:rPr>
              <a:t>class Account {</a:t>
            </a:r>
          </a:p>
          <a:p>
            <a:r>
              <a:rPr lang="en-US" altLang="ko-KR" sz="1050" dirty="0">
                <a:latin typeface="+mn-ea"/>
              </a:rPr>
              <a:t>	static let </a:t>
            </a:r>
            <a:r>
              <a:rPr lang="en-US" altLang="ko-KR" sz="1050" dirty="0" err="1">
                <a:latin typeface="+mn-ea"/>
              </a:rPr>
              <a:t>dollarExchangeRate</a:t>
            </a:r>
            <a:r>
              <a:rPr lang="en-US" altLang="ko-KR" sz="1050" dirty="0">
                <a:latin typeface="+mn-ea"/>
              </a:rPr>
              <a:t>: Double = 1000.0</a:t>
            </a:r>
          </a:p>
          <a:p>
            <a:r>
              <a:rPr lang="en-US" altLang="ko-KR" sz="1050" dirty="0">
                <a:latin typeface="+mn-ea"/>
              </a:rPr>
              <a:t>	var credit: Int = 0</a:t>
            </a:r>
          </a:p>
          <a:p>
            <a:r>
              <a:rPr lang="en-US" altLang="ko-KR" sz="1050" dirty="0">
                <a:latin typeface="+mn-ea"/>
              </a:rPr>
              <a:t>	var </a:t>
            </a:r>
            <a:r>
              <a:rPr lang="en-US" altLang="ko-KR" sz="1050" dirty="0" err="1">
                <a:latin typeface="+mn-ea"/>
              </a:rPr>
              <a:t>dollarValue</a:t>
            </a:r>
            <a:r>
              <a:rPr lang="en-US" altLang="ko-KR" sz="1050" dirty="0">
                <a:latin typeface="+mn-ea"/>
              </a:rPr>
              <a:t>: Double {</a:t>
            </a:r>
          </a:p>
          <a:p>
            <a:r>
              <a:rPr lang="en-US" altLang="ko-KR" sz="1050" dirty="0">
                <a:latin typeface="+mn-ea"/>
              </a:rPr>
              <a:t>		get {</a:t>
            </a:r>
          </a:p>
          <a:p>
            <a:r>
              <a:rPr lang="en-US" altLang="ko-KR" sz="1050" dirty="0">
                <a:latin typeface="+mn-ea"/>
              </a:rPr>
              <a:t>			return Double(credit)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	</a:t>
            </a:r>
          </a:p>
          <a:p>
            <a:r>
              <a:rPr lang="en-US" altLang="ko-KR" sz="1050" dirty="0">
                <a:latin typeface="+mn-ea"/>
              </a:rPr>
              <a:t>		set {</a:t>
            </a:r>
          </a:p>
          <a:p>
            <a:r>
              <a:rPr lang="en-US" altLang="ko-KR" sz="1050" dirty="0">
                <a:latin typeface="+mn-ea"/>
              </a:rPr>
              <a:t>			credit = Int(newValue * </a:t>
            </a:r>
            <a:r>
              <a:rPr lang="en-US" altLang="ko-KR" sz="1050" dirty="0" err="1">
                <a:latin typeface="+mn-ea"/>
              </a:rPr>
              <a:t>Account.dollarExchangeRate</a:t>
            </a:r>
            <a:r>
              <a:rPr lang="en-US" altLang="ko-KR" sz="1050" dirty="0">
                <a:latin typeface="+mn-ea"/>
              </a:rPr>
              <a:t>)</a:t>
            </a:r>
          </a:p>
          <a:p>
            <a:r>
              <a:rPr lang="en-US" altLang="ko-KR" sz="1050" dirty="0">
                <a:latin typeface="+mn-ea"/>
              </a:rPr>
              <a:t>			print("</a:t>
            </a:r>
            <a:r>
              <a:rPr lang="ko-KR" altLang="en-US" sz="1050" dirty="0">
                <a:latin typeface="+mn-ea"/>
              </a:rPr>
              <a:t>잔액을 </a:t>
            </a:r>
            <a:r>
              <a:rPr lang="en-US" altLang="ko-KR" sz="1050" dirty="0">
                <a:latin typeface="+mn-ea"/>
              </a:rPr>
              <a:t>\(newValue)</a:t>
            </a:r>
            <a:r>
              <a:rPr lang="ko-KR" altLang="en-US" sz="1050" dirty="0">
                <a:latin typeface="+mn-ea"/>
              </a:rPr>
              <a:t>달러로 변경 중입니다</a:t>
            </a:r>
            <a:r>
              <a:rPr lang="en-US" altLang="ko-KR" sz="1050" dirty="0">
                <a:latin typeface="+mn-ea"/>
              </a:rPr>
              <a:t>.")</a:t>
            </a:r>
          </a:p>
          <a:p>
            <a:r>
              <a:rPr lang="en-US" altLang="ko-KR" sz="1050" dirty="0">
                <a:latin typeface="+mn-ea"/>
              </a:rPr>
              <a:t>		}</a:t>
            </a:r>
          </a:p>
          <a:p>
            <a:r>
              <a:rPr lang="en-US" altLang="ko-KR" sz="1050" dirty="0">
                <a:latin typeface="+mn-ea"/>
              </a:rPr>
              <a:t>	}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9646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프로퍼티와 메서드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3568" y="620688"/>
            <a:ext cx="7992888" cy="208823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메서드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특정 타입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등등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함수를 말함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자체와 관련된 기능을 위해 타입 메서드를 정의 할 수 있음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 메서드는 </a:t>
            </a: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와 같은 클래스 함수와도 같음</a:t>
            </a:r>
            <a:endParaRPr lang="en-US" altLang="ko-KR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구조체와 </a:t>
            </a:r>
            <a:r>
              <a:rPr lang="ko-KR" altLang="en-US" dirty="0" err="1" smtClean="0">
                <a:latin typeface="+mn-ea"/>
              </a:rPr>
              <a:t>열거형이</a:t>
            </a:r>
            <a:r>
              <a:rPr lang="ko-KR" altLang="en-US" dirty="0" smtClean="0">
                <a:latin typeface="+mn-ea"/>
              </a:rPr>
              <a:t> 메서드를 가질 수 있음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41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2337</TotalTime>
  <Words>7265</Words>
  <Application>Microsoft Office PowerPoint</Application>
  <PresentationFormat>화면 슬라이드 쇼(4:3)</PresentationFormat>
  <Paragraphs>2267</Paragraphs>
  <Slides>129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129</vt:i4>
      </vt:variant>
    </vt:vector>
  </HeadingPairs>
  <TitlesOfParts>
    <vt:vector size="131" baseType="lpstr"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JongDong Lee</cp:lastModifiedBy>
  <cp:revision>223</cp:revision>
  <dcterms:created xsi:type="dcterms:W3CDTF">2017-01-16T12:38:17Z</dcterms:created>
  <dcterms:modified xsi:type="dcterms:W3CDTF">2017-02-08T13:36:38Z</dcterms:modified>
</cp:coreProperties>
</file>