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90" r:id="rId34"/>
    <p:sldId id="287" r:id="rId35"/>
    <p:sldId id="294" r:id="rId36"/>
    <p:sldId id="291" r:id="rId37"/>
    <p:sldId id="296" r:id="rId38"/>
    <p:sldId id="297" r:id="rId39"/>
    <p:sldId id="295" r:id="rId40"/>
    <p:sldId id="298" r:id="rId41"/>
    <p:sldId id="299" r:id="rId42"/>
    <p:sldId id="301" r:id="rId43"/>
    <p:sldId id="302" r:id="rId44"/>
    <p:sldId id="303" r:id="rId45"/>
    <p:sldId id="304" r:id="rId4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47" autoAdjust="0"/>
  </p:normalViewPr>
  <p:slideViewPr>
    <p:cSldViewPr>
      <p:cViewPr varScale="1">
        <p:scale>
          <a:sx n="132" d="100"/>
          <a:sy n="132" d="100"/>
        </p:scale>
        <p:origin x="-98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직사각형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56" name="직사각형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직사각형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직사각형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직사각형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756466"/>
            <a:ext cx="8317283" cy="5616624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000"/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자유형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자유형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자유형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자유형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자유형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자유형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자유형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자유형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자유형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자유형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직사각형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직사각형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32C6-334E-4F1C-B658-24FEC90472A2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직선 연결선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직선 연결선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직선 연결선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7BD332C6-334E-4F1C-B658-24FEC90472A2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직사각형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980728"/>
            <a:ext cx="8692131" cy="561662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BD332C6-334E-4F1C-B658-24FEC90472A2}" type="datetimeFigureOut">
              <a:rPr lang="ko-KR" altLang="en-US" smtClean="0"/>
              <a:t>2017-01-19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7883653F-12CF-49FA-8FD2-298086A2084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3200" b="1" kern="1200" spc="-100" baseline="0">
          <a:solidFill>
            <a:schemeClr val="tx2">
              <a:satMod val="200000"/>
            </a:schemeClr>
          </a:solidFill>
          <a:latin typeface="+mn-ea"/>
          <a:ea typeface="+mn-ea"/>
          <a:cs typeface="+mj-cs"/>
        </a:defRPr>
      </a:lvl1pPr>
      <a:extLst/>
    </p:titleStyle>
    <p:bodyStyle>
      <a:lvl1pPr marL="411480" indent="-342900" algn="l" rtl="0" eaLnBrk="1" latinLnBrk="1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740664" indent="-28575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1" hangingPunct="1">
        <a:spcBef>
          <a:spcPct val="20000"/>
        </a:spcBef>
        <a:buClr>
          <a:schemeClr val="accent3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1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1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Swift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+mn-ea"/>
              </a:rPr>
              <a:t>Bool </a:t>
            </a:r>
            <a:r>
              <a:rPr lang="ko-KR" altLang="en-US" sz="2400" dirty="0" smtClean="0">
                <a:latin typeface="+mn-ea"/>
              </a:rPr>
              <a:t>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1777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Bool</a:t>
            </a:r>
            <a:r>
              <a:rPr lang="ko-KR" altLang="en-US" dirty="0" smtClean="0">
                <a:latin typeface="+mn-ea"/>
              </a:rPr>
              <a:t>은 </a:t>
            </a:r>
            <a:r>
              <a:rPr lang="en-US" altLang="ko-KR" dirty="0" smtClean="0">
                <a:latin typeface="+mn-ea"/>
              </a:rPr>
              <a:t>true/false</a:t>
            </a:r>
            <a:r>
              <a:rPr lang="ko-KR" altLang="en-US" dirty="0" smtClean="0">
                <a:latin typeface="+mn-ea"/>
              </a:rPr>
              <a:t>로 만 값이 구분됨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45117"/>
              </p:ext>
            </p:extLst>
          </p:nvPr>
        </p:nvGraphicFramePr>
        <p:xfrm>
          <a:off x="1691680" y="2345282"/>
          <a:ext cx="288032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Bool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477117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(Bool)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82272" y="4149080"/>
            <a:ext cx="224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</a:rPr>
              <a:t>var a: Bool = true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25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문자 </a:t>
            </a:r>
            <a:r>
              <a:rPr lang="en-US" altLang="ko-KR" sz="2400" dirty="0" smtClean="0">
                <a:latin typeface="+mn-ea"/>
              </a:rPr>
              <a:t>/ </a:t>
            </a:r>
            <a:r>
              <a:rPr lang="ko-KR" altLang="en-US" sz="2400" dirty="0" smtClean="0">
                <a:latin typeface="+mn-ea"/>
              </a:rPr>
              <a:t>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472437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문자와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문자열이 모두 큰따옴표로 감싸짐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35615"/>
              </p:ext>
            </p:extLst>
          </p:nvPr>
        </p:nvGraphicFramePr>
        <p:xfrm>
          <a:off x="1691680" y="1988840"/>
          <a:ext cx="3960440" cy="6264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String /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NSString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Character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91679" y="2852936"/>
            <a:ext cx="4943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a: character = “c”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: String = “Swift String Literal”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var </a:t>
            </a:r>
            <a:r>
              <a:rPr lang="en-US" altLang="ko-KR" sz="2000" dirty="0" err="1" smtClean="0">
                <a:latin typeface="+mn-ea"/>
              </a:rPr>
              <a:t>str</a:t>
            </a:r>
            <a:r>
              <a:rPr lang="en-US" altLang="ko-KR" sz="2000" dirty="0" smtClean="0">
                <a:latin typeface="+mn-ea"/>
              </a:rPr>
              <a:t> = “S”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형식의 추론이 가능하여 자동으로 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String</a:t>
            </a:r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으로 인식</a:t>
            </a:r>
            <a:r>
              <a:rPr lang="en-US" altLang="ko-KR" sz="11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)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65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5609" y="2937138"/>
            <a:ext cx="6652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3</a:t>
            </a:r>
            <a:r>
              <a:rPr lang="ko-KR" altLang="en-US" sz="4000" dirty="0" smtClean="0">
                <a:latin typeface="+mn-ea"/>
              </a:rPr>
              <a:t>장 저장 클래스와 </a:t>
            </a:r>
            <a:r>
              <a:rPr lang="ko-KR" altLang="en-US" sz="4000" dirty="0" err="1" smtClean="0">
                <a:latin typeface="+mn-ea"/>
              </a:rPr>
              <a:t>접근범위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615563"/>
              </p:ext>
            </p:extLst>
          </p:nvPr>
        </p:nvGraphicFramePr>
        <p:xfrm>
          <a:off x="7989888" y="6242767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8" y="6242767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53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 { } </a:t>
            </a:r>
            <a:r>
              <a:rPr lang="ko-KR" altLang="en-US" dirty="0" smtClean="0"/>
              <a:t>내부에 선언된 변수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Block { } </a:t>
            </a:r>
            <a:r>
              <a:rPr lang="ko-KR" altLang="en-US" dirty="0" smtClean="0"/>
              <a:t>내부에서만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상위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의 지역 변수에는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하위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의 지역 변수에는 접근 불가능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2453"/>
          <a:stretch/>
        </p:blipFill>
        <p:spPr>
          <a:xfrm>
            <a:off x="390525" y="2996952"/>
            <a:ext cx="875347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같은 이름이면 접근 가능한 변수 중 가장 가까운 변수에 접근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2096"/>
          <a:stretch/>
        </p:blipFill>
        <p:spPr>
          <a:xfrm>
            <a:off x="371475" y="3573016"/>
            <a:ext cx="8772525" cy="313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 클래스와 </a:t>
            </a:r>
            <a:r>
              <a:rPr lang="ko-KR" altLang="en-US" dirty="0" err="1" smtClean="0"/>
              <a:t>접근범위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전역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 모듈 내에서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 접근 시점에 초기화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우선순위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전역변수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 </a:t>
            </a:r>
            <a:r>
              <a:rPr lang="ko-KR" altLang="en-US" dirty="0" smtClean="0"/>
              <a:t>지역변수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5" y="4550618"/>
            <a:ext cx="87725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1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3756" y="2937138"/>
            <a:ext cx="543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4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옵셔널</a:t>
            </a:r>
            <a:r>
              <a:rPr lang="ko-KR" altLang="en-US" sz="4000" dirty="0" smtClean="0">
                <a:latin typeface="+mn-ea"/>
              </a:rPr>
              <a:t> </a:t>
            </a:r>
            <a:r>
              <a:rPr lang="en-US" altLang="ko-KR" sz="4000" dirty="0" smtClean="0">
                <a:latin typeface="+mn-ea"/>
              </a:rPr>
              <a:t>(swift only)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43180"/>
              </p:ext>
            </p:extLst>
          </p:nvPr>
        </p:nvGraphicFramePr>
        <p:xfrm>
          <a:off x="7958572" y="6253163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8572" y="6253163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45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Optional Type</a:t>
            </a:r>
          </a:p>
          <a:p>
            <a:pPr lvl="1"/>
            <a:r>
              <a:rPr lang="en-US" altLang="ko-KR" dirty="0" smtClean="0"/>
              <a:t>nil </a:t>
            </a:r>
            <a:r>
              <a:rPr lang="ko-KR" altLang="en-US" dirty="0" smtClean="0"/>
              <a:t>값을 가질 수 있는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선언 방법</a:t>
            </a:r>
            <a:endParaRPr lang="en-US" altLang="ko-KR" dirty="0" smtClean="0"/>
          </a:p>
          <a:p>
            <a:pPr lvl="2"/>
            <a:r>
              <a:rPr lang="en-US" altLang="ko-KR" dirty="0"/>
              <a:t>v</a:t>
            </a:r>
            <a:r>
              <a:rPr lang="en-US" altLang="ko-KR" dirty="0" smtClean="0"/>
              <a:t>ar name: String</a:t>
            </a:r>
            <a:r>
              <a:rPr lang="en-US" altLang="ko-KR" dirty="0" smtClean="0">
                <a:solidFill>
                  <a:srgbClr val="FF0000"/>
                </a:solidFill>
              </a:rPr>
              <a:t>? </a:t>
            </a:r>
            <a:r>
              <a:rPr lang="en-US" altLang="ko-KR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z="1400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자료형</a:t>
            </a:r>
            <a:r>
              <a:rPr lang="ko-KR" altLang="en-US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뒤에 </a:t>
            </a:r>
            <a:r>
              <a:rPr lang="en-US" altLang="ko-KR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?</a:t>
            </a:r>
            <a:r>
              <a:rPr lang="ko-KR" altLang="en-US" sz="1400" dirty="0" smtClean="0">
                <a:solidFill>
                  <a:srgbClr val="FFFF00"/>
                </a:solidFill>
                <a:sym typeface="Wingdings" panose="05000000000000000000" pitchFamily="2" charset="2"/>
              </a:rPr>
              <a:t> 추가</a:t>
            </a:r>
            <a:endParaRPr lang="en-US" altLang="ko-KR" sz="1400" dirty="0" smtClean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olidFill>
                <a:srgbClr val="FFFF00"/>
              </a:solidFill>
            </a:endParaRPr>
          </a:p>
          <a:p>
            <a:pPr lvl="1"/>
            <a:r>
              <a:rPr lang="ko-KR" altLang="en-US" dirty="0" smtClean="0"/>
              <a:t>초기화 하지 않으면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로 자동 초기화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4106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Wrapping &amp; </a:t>
            </a:r>
            <a:r>
              <a:rPr lang="en-US" altLang="ko-KR" dirty="0" smtClean="0"/>
              <a:t>Unwrapping</a:t>
            </a:r>
          </a:p>
          <a:p>
            <a:pPr lvl="1"/>
            <a:r>
              <a:rPr lang="en-US" altLang="ko-KR" dirty="0" smtClean="0"/>
              <a:t>Optional type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‘!’ </a:t>
            </a:r>
            <a:r>
              <a:rPr lang="ko-KR" altLang="en-US" dirty="0" smtClean="0"/>
              <a:t>문자를 붙여야 값이 추출됨</a:t>
            </a:r>
            <a:endParaRPr lang="en-US" altLang="ko-KR" dirty="0"/>
          </a:p>
          <a:p>
            <a:pPr lvl="2"/>
            <a:r>
              <a:rPr lang="ko-KR" altLang="en-US" dirty="0" smtClean="0"/>
              <a:t>반드시 값이 저장되어 있어야 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선언 시 </a:t>
            </a:r>
            <a:r>
              <a:rPr lang="en-US" altLang="ko-KR" dirty="0" smtClean="0"/>
              <a:t>‘?’ </a:t>
            </a:r>
            <a:r>
              <a:rPr lang="ko-KR" altLang="en-US" dirty="0" smtClean="0"/>
              <a:t>대신 </a:t>
            </a:r>
            <a:r>
              <a:rPr lang="en-US" altLang="ko-KR" dirty="0" smtClean="0"/>
              <a:t>‘!’</a:t>
            </a:r>
            <a:r>
              <a:rPr lang="ko-KR" altLang="en-US" dirty="0" smtClean="0"/>
              <a:t>를 사용하면 </a:t>
            </a:r>
            <a:r>
              <a:rPr lang="en-US" altLang="ko-KR" dirty="0" smtClean="0"/>
              <a:t>‘!’ </a:t>
            </a:r>
            <a:r>
              <a:rPr lang="ko-KR" altLang="en-US" dirty="0" smtClean="0"/>
              <a:t>연산자 사용하지 않아도 값 추출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var  name: String! = “Swift”</a:t>
            </a:r>
          </a:p>
          <a:p>
            <a:pPr lvl="2"/>
            <a:r>
              <a:rPr lang="en-US" altLang="ko-KR" dirty="0" smtClean="0"/>
              <a:t>print(name) // Swift</a:t>
            </a:r>
          </a:p>
          <a:p>
            <a:pPr lvl="2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4149080"/>
            <a:ext cx="8753475" cy="255270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1979712" y="1948770"/>
            <a:ext cx="4077498" cy="616134"/>
            <a:chOff x="1547664" y="2492896"/>
            <a:chExt cx="3024271" cy="616134"/>
          </a:xfrm>
        </p:grpSpPr>
        <p:sp>
          <p:nvSpPr>
            <p:cNvPr id="6" name="TextBox 5"/>
            <p:cNvSpPr txBox="1"/>
            <p:nvPr/>
          </p:nvSpPr>
          <p:spPr>
            <a:xfrm>
              <a:off x="1547664" y="2708920"/>
              <a:ext cx="1572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printf</a:t>
              </a:r>
              <a:r>
                <a:rPr lang="en-US" altLang="ko-KR" sz="2000" dirty="0" smtClean="0">
                  <a:latin typeface="+mn-ea"/>
                </a:rPr>
                <a:t>(“%d”, *</a:t>
              </a:r>
              <a:r>
                <a:rPr lang="en-US" altLang="ko-KR" sz="2000" dirty="0" err="1" smtClean="0">
                  <a:latin typeface="+mn-ea"/>
                </a:rPr>
                <a:t>str</a:t>
              </a:r>
              <a:r>
                <a:rPr lang="en-US" altLang="ko-KR" sz="2000" dirty="0" smtClean="0">
                  <a:latin typeface="+mn-ea"/>
                </a:rPr>
                <a:t>);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4321" y="2708920"/>
              <a:ext cx="927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print(</a:t>
              </a:r>
              <a:r>
                <a:rPr lang="en-US" altLang="ko-KR" sz="2000" dirty="0" err="1" smtClean="0">
                  <a:latin typeface="+mn-ea"/>
                </a:rPr>
                <a:t>str</a:t>
              </a:r>
              <a:r>
                <a:rPr lang="en-US" altLang="ko-KR" sz="2000" dirty="0" smtClean="0">
                  <a:latin typeface="+mn-ea"/>
                </a:rPr>
                <a:t>!)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09574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05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옵셔널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Optional binding</a:t>
            </a:r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언어에서의 </a:t>
            </a:r>
            <a:r>
              <a:rPr lang="en-US" altLang="ko-KR" dirty="0" smtClean="0"/>
              <a:t>null check </a:t>
            </a:r>
            <a:r>
              <a:rPr lang="ko-KR" altLang="en-US" dirty="0" smtClean="0"/>
              <a:t>와 같은 개념</a:t>
            </a:r>
            <a:endParaRPr lang="en-US" altLang="ko-KR" dirty="0"/>
          </a:p>
          <a:p>
            <a:pPr lvl="2"/>
            <a:r>
              <a:rPr lang="en-US" altLang="ko-KR" dirty="0" smtClean="0">
                <a:solidFill>
                  <a:schemeClr val="accent3"/>
                </a:solidFill>
              </a:rPr>
              <a:t>Optional type</a:t>
            </a:r>
            <a:r>
              <a:rPr lang="ko-KR" altLang="en-US" dirty="0" smtClean="0">
                <a:solidFill>
                  <a:schemeClr val="accent3"/>
                </a:solidFill>
              </a:rPr>
              <a:t>은 값이 할당되어 있지 않으면 </a:t>
            </a:r>
            <a:r>
              <a:rPr lang="en-US" altLang="ko-KR" dirty="0" smtClean="0">
                <a:solidFill>
                  <a:schemeClr val="accent3"/>
                </a:solidFill>
              </a:rPr>
              <a:t>runtime error</a:t>
            </a:r>
          </a:p>
          <a:p>
            <a:pPr lvl="2"/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924944"/>
            <a:ext cx="87344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3140968"/>
            <a:ext cx="3906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+mn-ea"/>
              </a:rPr>
              <a:t>1</a:t>
            </a:r>
            <a:r>
              <a:rPr lang="ko-KR" altLang="en-US" sz="4000" dirty="0" smtClean="0">
                <a:latin typeface="+mn-ea"/>
              </a:rPr>
              <a:t>장 변수와 상수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241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996952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5</a:t>
            </a:r>
            <a:r>
              <a:rPr lang="ko-KR" altLang="en-US" sz="4000" dirty="0" smtClean="0">
                <a:latin typeface="+mn-ea"/>
              </a:rPr>
              <a:t>장 연산자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/>
          </p:nvPr>
        </p:nvGraphicFramePr>
        <p:xfrm>
          <a:off x="7958572" y="6253163"/>
          <a:ext cx="1154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8572" y="6253163"/>
                        <a:ext cx="1154112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2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1844824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+, -, *, /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877115"/>
            <a:ext cx="6546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기본적으로 </a:t>
            </a:r>
            <a:r>
              <a:rPr lang="en-US" altLang="ko-KR" dirty="0" smtClean="0">
                <a:latin typeface="+mn-ea"/>
              </a:rPr>
              <a:t>swift </a:t>
            </a:r>
            <a:r>
              <a:rPr lang="ko-KR" altLang="en-US" dirty="0" smtClean="0">
                <a:latin typeface="+mn-ea"/>
              </a:rPr>
              <a:t>또한 </a:t>
            </a:r>
            <a:r>
              <a:rPr lang="en-US" altLang="ko-KR" dirty="0" smtClean="0">
                <a:latin typeface="+mn-ea"/>
              </a:rPr>
              <a:t>C</a:t>
            </a:r>
            <a:r>
              <a:rPr lang="ko-KR" altLang="en-US" dirty="0" smtClean="0">
                <a:latin typeface="+mn-ea"/>
              </a:rPr>
              <a:t>언어와 같이 기본 연산자 문법을 제공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하지만</a:t>
            </a:r>
            <a:r>
              <a:rPr lang="en-US" altLang="ko-KR" dirty="0" smtClean="0">
                <a:latin typeface="+mn-ea"/>
              </a:rPr>
              <a:t>,</a:t>
            </a:r>
            <a:r>
              <a:rPr lang="ko-KR" altLang="en-US" dirty="0" smtClean="0">
                <a:latin typeface="+mn-ea"/>
              </a:rPr>
              <a:t> 여타 언어 보다는 보다 </a:t>
            </a:r>
            <a:r>
              <a:rPr lang="en-US" altLang="ko-KR" dirty="0" smtClean="0">
                <a:latin typeface="+mn-ea"/>
              </a:rPr>
              <a:t>strict</a:t>
            </a:r>
            <a:r>
              <a:rPr lang="ko-KR" altLang="en-US" dirty="0" smtClean="0">
                <a:latin typeface="+mn-ea"/>
              </a:rPr>
              <a:t>한 오류 방지를 제공</a:t>
            </a:r>
            <a:endParaRPr lang="en-US" altLang="ko-KR" dirty="0" smtClean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615613" y="2384375"/>
            <a:ext cx="5260643" cy="1058176"/>
            <a:chOff x="1446801" y="2492896"/>
            <a:chExt cx="2490537" cy="1486636"/>
          </a:xfrm>
        </p:grpSpPr>
        <p:sp>
          <p:nvSpPr>
            <p:cNvPr id="11" name="TextBox 10"/>
            <p:cNvSpPr txBox="1"/>
            <p:nvPr/>
          </p:nvSpPr>
          <p:spPr>
            <a:xfrm>
              <a:off x="1978549" y="2702185"/>
              <a:ext cx="587513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7824" y="2708920"/>
              <a:ext cx="520003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1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17" idx="3"/>
              <a:endCxn id="23" idx="1"/>
            </p:cNvCxnSpPr>
            <p:nvPr/>
          </p:nvCxnSpPr>
          <p:spPr>
            <a:xfrm>
              <a:off x="2578973" y="3319984"/>
              <a:ext cx="408851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52633" y="2492896"/>
              <a:ext cx="301239" cy="367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92" y="2492896"/>
              <a:ext cx="233895" cy="367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62979" y="3060546"/>
              <a:ext cx="61599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801" y="3431472"/>
              <a:ext cx="107700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result = a +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3070805"/>
              <a:ext cx="528351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7824" y="3460656"/>
              <a:ext cx="949514" cy="518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a + b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106775" y="3470191"/>
            <a:ext cx="4059351" cy="836304"/>
            <a:chOff x="1679331" y="2783546"/>
            <a:chExt cx="1921811" cy="1212642"/>
          </a:xfrm>
        </p:grpSpPr>
        <p:cxnSp>
          <p:nvCxnSpPr>
            <p:cNvPr id="47" name="직선 화살표 연결선 46"/>
            <p:cNvCxnSpPr>
              <a:stCxn id="50" idx="3"/>
              <a:endCxn id="51" idx="1"/>
            </p:cNvCxnSpPr>
            <p:nvPr/>
          </p:nvCxnSpPr>
          <p:spPr>
            <a:xfrm>
              <a:off x="2614778" y="3328312"/>
              <a:ext cx="373046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852633" y="2783546"/>
              <a:ext cx="301239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0592" y="2783547"/>
              <a:ext cx="233895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8784" y="3060546"/>
              <a:ext cx="615994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87824" y="3070805"/>
              <a:ext cx="520003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87824" y="3460656"/>
              <a:ext cx="613318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result =- a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9331" y="3431470"/>
              <a:ext cx="862479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latin typeface="+mn-ea"/>
                </a:rPr>
                <a:t>result -= a;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122039" y="4406292"/>
            <a:ext cx="7483571" cy="1118558"/>
            <a:chOff x="1207952" y="2492896"/>
            <a:chExt cx="3542934" cy="1444819"/>
          </a:xfrm>
        </p:grpSpPr>
        <p:sp>
          <p:nvSpPr>
            <p:cNvPr id="71" name="TextBox 70"/>
            <p:cNvSpPr txBox="1"/>
            <p:nvPr/>
          </p:nvSpPr>
          <p:spPr>
            <a:xfrm>
              <a:off x="1962274" y="2675543"/>
              <a:ext cx="587513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87824" y="2708920"/>
              <a:ext cx="520003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1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73" name="직선 화살표 연결선 72"/>
            <p:cNvCxnSpPr>
              <a:stCxn id="76" idx="3"/>
              <a:endCxn id="78" idx="1"/>
            </p:cNvCxnSpPr>
            <p:nvPr/>
          </p:nvCxnSpPr>
          <p:spPr>
            <a:xfrm>
              <a:off x="2578973" y="3299076"/>
              <a:ext cx="408851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1852633" y="2492896"/>
              <a:ext cx="301239" cy="337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40592" y="2492896"/>
              <a:ext cx="233895" cy="337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962979" y="3060547"/>
              <a:ext cx="615994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207952" y="3431470"/>
              <a:ext cx="1305424" cy="477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latin typeface="+mn-ea"/>
                </a:rPr>
                <a:t>f</a:t>
              </a:r>
              <a:r>
                <a:rPr lang="en-US" altLang="ko-KR" dirty="0" smtClean="0">
                  <a:latin typeface="+mn-ea"/>
                </a:rPr>
                <a:t>loat result = (float)a /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987824" y="3070805"/>
              <a:ext cx="528351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87824" y="3460656"/>
              <a:ext cx="1763062" cy="4770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</a:t>
              </a:r>
              <a:r>
                <a:rPr lang="en-US" altLang="ko-KR" dirty="0">
                  <a:latin typeface="+mn-ea"/>
                </a:rPr>
                <a:t>D</a:t>
              </a:r>
              <a:r>
                <a:rPr lang="en-US" altLang="ko-KR" dirty="0" smtClean="0">
                  <a:latin typeface="+mn-ea"/>
                </a:rPr>
                <a:t>ouble(a) / Double(b)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115616" y="5661248"/>
            <a:ext cx="7665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나눗셈의 경우는 모든 </a:t>
            </a:r>
            <a:r>
              <a:rPr lang="ko-KR" altLang="en-US" dirty="0" err="1" smtClean="0">
                <a:latin typeface="+mn-ea"/>
              </a:rPr>
              <a:t>피연산자를</a:t>
            </a:r>
            <a:r>
              <a:rPr lang="ko-KR" altLang="en-US" dirty="0" smtClean="0">
                <a:latin typeface="+mn-ea"/>
              </a:rPr>
              <a:t> 실수로 바꾸어서 실수 나눗셈을 할 때</a:t>
            </a:r>
            <a:r>
              <a:rPr lang="en-US" altLang="ko-KR" dirty="0" smtClean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결과값이 소수점으로 저장됨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2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00572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%, ++, -- )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14317" y="1124745"/>
            <a:ext cx="8522179" cy="1058176"/>
            <a:chOff x="1446801" y="2471284"/>
            <a:chExt cx="4034639" cy="1486633"/>
          </a:xfrm>
        </p:grpSpPr>
        <p:sp>
          <p:nvSpPr>
            <p:cNvPr id="11" name="TextBox 10"/>
            <p:cNvSpPr txBox="1"/>
            <p:nvPr/>
          </p:nvSpPr>
          <p:spPr>
            <a:xfrm>
              <a:off x="1978549" y="2702184"/>
              <a:ext cx="587513" cy="51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7824" y="2687307"/>
              <a:ext cx="604242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8</a:t>
              </a:r>
              <a:r>
                <a:rPr lang="en-US" altLang="ko-KR" dirty="0" smtClean="0">
                  <a:latin typeface="+mn-ea"/>
                </a:rPr>
                <a:t>.0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558340" y="3303299"/>
              <a:ext cx="356280" cy="533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52633" y="2492896"/>
              <a:ext cx="301239" cy="36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92" y="2471284"/>
              <a:ext cx="233895" cy="367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62979" y="3060546"/>
              <a:ext cx="615994" cy="518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46801" y="3431472"/>
              <a:ext cx="1077004" cy="518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result = a % b;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87824" y="3049192"/>
              <a:ext cx="612590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b = 2.5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87824" y="3439042"/>
              <a:ext cx="2493616" cy="518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result = </a:t>
              </a:r>
              <a:r>
                <a:rPr lang="en-US" altLang="ko-KR" dirty="0" err="1" smtClean="0">
                  <a:latin typeface="+mn-ea"/>
                </a:rPr>
                <a:t>a.truncatingRemainder</a:t>
              </a:r>
              <a:r>
                <a:rPr lang="en-US" altLang="ko-KR" dirty="0" smtClean="0">
                  <a:latin typeface="+mn-ea"/>
                </a:rPr>
                <a:t>(</a:t>
              </a:r>
              <a:r>
                <a:rPr lang="en-US" altLang="ko-KR" dirty="0" err="1" smtClean="0">
                  <a:latin typeface="+mn-ea"/>
                </a:rPr>
                <a:t>dividingBy</a:t>
              </a:r>
              <a:r>
                <a:rPr lang="en-US" altLang="ko-KR" dirty="0" smtClean="0">
                  <a:latin typeface="+mn-ea"/>
                </a:rPr>
                <a:t>: b)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972395" y="2204864"/>
            <a:ext cx="4468117" cy="836304"/>
            <a:chOff x="1679331" y="2783546"/>
            <a:chExt cx="2115332" cy="1212642"/>
          </a:xfrm>
        </p:grpSpPr>
        <p:cxnSp>
          <p:nvCxnSpPr>
            <p:cNvPr id="47" name="직선 화살표 연결선 46"/>
            <p:cNvCxnSpPr/>
            <p:nvPr/>
          </p:nvCxnSpPr>
          <p:spPr>
            <a:xfrm>
              <a:off x="2601704" y="3415286"/>
              <a:ext cx="373046" cy="10259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852633" y="2783546"/>
              <a:ext cx="301239" cy="37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40592" y="2783547"/>
              <a:ext cx="233895" cy="379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98784" y="3060546"/>
              <a:ext cx="615994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</a:t>
              </a:r>
              <a:r>
                <a:rPr lang="en-US" altLang="ko-KR" dirty="0">
                  <a:latin typeface="+mn-ea"/>
                </a:rPr>
                <a:t>2</a:t>
              </a:r>
              <a:r>
                <a:rPr lang="en-US" altLang="ko-KR" dirty="0" smtClean="0">
                  <a:latin typeface="+mn-ea"/>
                </a:rPr>
                <a:t>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987824" y="3070804"/>
              <a:ext cx="520003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a = </a:t>
              </a:r>
              <a:r>
                <a:rPr lang="en-US" altLang="ko-KR" dirty="0">
                  <a:latin typeface="+mn-ea"/>
                </a:rPr>
                <a:t>2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87824" y="3460656"/>
              <a:ext cx="806839" cy="535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result = a + 1;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679331" y="3431471"/>
              <a:ext cx="862479" cy="535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>
                  <a:latin typeface="+mn-ea"/>
                </a:rPr>
                <a:t>result = ++a;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40512" y="2483921"/>
            <a:ext cx="34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swift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에서는 </a:t>
            </a:r>
            <a:r>
              <a:rPr lang="en-US" altLang="ko-K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++, -- </a:t>
            </a:r>
            <a:r>
              <a:rPr lang="ko-KR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연산자 없음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37" name="내용 개체 틀 2"/>
          <p:cNvSpPr txBox="1">
            <a:spLocks/>
          </p:cNvSpPr>
          <p:nvPr/>
        </p:nvSpPr>
        <p:spPr>
          <a:xfrm>
            <a:off x="683568" y="3068960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산술연산자 </a:t>
            </a:r>
            <a:r>
              <a:rPr lang="en-US" altLang="ko-KR" dirty="0" smtClean="0"/>
              <a:t>( overflow, overflow</a:t>
            </a:r>
            <a:r>
              <a:rPr lang="ko-KR" altLang="en-US" dirty="0" smtClean="0"/>
              <a:t> </a:t>
            </a:r>
            <a:r>
              <a:rPr lang="en-US" altLang="ko-KR" dirty="0" smtClean="0"/>
              <a:t>operator 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15616" y="3557984"/>
            <a:ext cx="6617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기본적으로 </a:t>
            </a: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는 산술연산에서 </a:t>
            </a:r>
            <a:r>
              <a:rPr lang="ko-KR" altLang="en-US" dirty="0" err="1" smtClean="0">
                <a:latin typeface="+mn-ea"/>
              </a:rPr>
              <a:t>오버플로우를</a:t>
            </a:r>
            <a:r>
              <a:rPr lang="ko-KR" altLang="en-US" dirty="0" smtClean="0">
                <a:latin typeface="+mn-ea"/>
              </a:rPr>
              <a:t> 허용하지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않음</a:t>
            </a:r>
            <a:endParaRPr lang="en-US" altLang="ko-KR" dirty="0" smtClean="0">
              <a:latin typeface="+mn-ea"/>
            </a:endParaRPr>
          </a:p>
          <a:p>
            <a:r>
              <a:rPr lang="ko-KR" altLang="en-US" dirty="0" err="1" smtClean="0">
                <a:latin typeface="+mn-ea"/>
              </a:rPr>
              <a:t>오버플로우</a:t>
            </a:r>
            <a:r>
              <a:rPr lang="ko-KR" altLang="en-US" dirty="0" smtClean="0">
                <a:latin typeface="+mn-ea"/>
              </a:rPr>
              <a:t> 발생의 여지가 있는 경우 컴파일 단계에서 중단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65310" y="4410209"/>
            <a:ext cx="394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a: Int16 = Int16.max + 1 // error</a:t>
            </a:r>
            <a:endParaRPr lang="ko-KR" altLang="en-US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15616" y="4941168"/>
            <a:ext cx="520007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Swift</a:t>
            </a:r>
            <a:r>
              <a:rPr lang="ko-KR" altLang="en-US" dirty="0" smtClean="0">
                <a:latin typeface="+mn-ea"/>
              </a:rPr>
              <a:t>에는 </a:t>
            </a:r>
            <a:r>
              <a:rPr lang="en-US" altLang="ko-KR" dirty="0" smtClean="0">
                <a:latin typeface="+mn-ea"/>
              </a:rPr>
              <a:t>“</a:t>
            </a:r>
            <a:r>
              <a:rPr lang="ko-KR" altLang="en-US" dirty="0" err="1" smtClean="0">
                <a:latin typeface="+mn-ea"/>
              </a:rPr>
              <a:t>오버플로우라</a:t>
            </a:r>
            <a:r>
              <a:rPr lang="ko-KR" altLang="en-US" dirty="0" smtClean="0">
                <a:latin typeface="+mn-ea"/>
              </a:rPr>
              <a:t> 연산자</a:t>
            </a:r>
            <a:r>
              <a:rPr lang="en-US" altLang="ko-KR" dirty="0" smtClean="0">
                <a:latin typeface="+mn-ea"/>
              </a:rPr>
              <a:t>”</a:t>
            </a:r>
            <a:r>
              <a:rPr lang="ko-KR" altLang="en-US" dirty="0" smtClean="0">
                <a:latin typeface="+mn-ea"/>
              </a:rPr>
              <a:t>가 새로이 도입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23728" y="5376991"/>
            <a:ext cx="3408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&amp;+ : Overflow addition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&amp;- : Overflow subtraction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+mn-ea"/>
              </a:rPr>
              <a:t>&amp;* : Overflow multiplication</a:t>
            </a:r>
            <a:endParaRPr lang="ko-KR" altLang="en-US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65310" y="6377000"/>
            <a:ext cx="4014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a: Int16 = Int16.max &amp;+ 1 // OK!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786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비교연산자 </a:t>
            </a:r>
            <a:r>
              <a:rPr lang="en-US" altLang="ko-KR" dirty="0" smtClean="0"/>
              <a:t>( ==, !=, &lt;, &lt;=, &gt;, &gt;=)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971600" y="1052736"/>
            <a:ext cx="6359484" cy="1692873"/>
            <a:chOff x="957535" y="2076467"/>
            <a:chExt cx="6359484" cy="1692873"/>
          </a:xfrm>
        </p:grpSpPr>
        <p:sp>
          <p:nvSpPr>
            <p:cNvPr id="35" name="TextBox 34"/>
            <p:cNvSpPr txBox="1"/>
            <p:nvPr/>
          </p:nvSpPr>
          <p:spPr>
            <a:xfrm>
              <a:off x="3843055" y="2259050"/>
              <a:ext cx="3473964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== </a:t>
              </a:r>
              <a:r>
                <a:rPr lang="en-US" altLang="ko-KR" dirty="0" smtClean="0">
                  <a:latin typeface="+mn-ea"/>
                </a:rPr>
                <a:t>b</a:t>
              </a:r>
            </a:p>
            <a:p>
              <a:r>
                <a:rPr lang="en-US" altLang="ko-KR" dirty="0" smtClean="0">
                  <a:latin typeface="+mn-ea"/>
                </a:rPr>
                <a:t>print(“\(a) == \(b) : \(result)”)</a:t>
              </a:r>
            </a:p>
            <a:p>
              <a:r>
                <a:rPr lang="en-US" altLang="ko-KR" dirty="0" smtClean="0">
                  <a:latin typeface="+mn-ea"/>
                </a:rPr>
                <a:t>// 1 == 2 : false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==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&lt;&lt;“true”;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971600" y="2852936"/>
            <a:ext cx="6264907" cy="1692873"/>
            <a:chOff x="957535" y="2076467"/>
            <a:chExt cx="6264907" cy="1692873"/>
          </a:xfrm>
        </p:grpSpPr>
        <p:sp>
          <p:nvSpPr>
            <p:cNvPr id="44" name="TextBox 43"/>
            <p:cNvSpPr txBox="1"/>
            <p:nvPr/>
          </p:nvSpPr>
          <p:spPr>
            <a:xfrm>
              <a:off x="3843055" y="2259050"/>
              <a:ext cx="337938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</a:t>
              </a:r>
              <a:r>
                <a:rPr lang="en-US" altLang="ko-KR" dirty="0" smtClean="0">
                  <a:latin typeface="+mn-ea"/>
                </a:rPr>
                <a:t>!= b</a:t>
              </a:r>
            </a:p>
            <a:p>
              <a:r>
                <a:rPr lang="en-US" altLang="ko-KR" dirty="0" smtClean="0">
                  <a:latin typeface="+mn-ea"/>
                </a:rPr>
                <a:t>print(“\(a) != \(b) : \(result)”)</a:t>
              </a:r>
            </a:p>
            <a:p>
              <a:r>
                <a:rPr lang="en-US" altLang="ko-KR" dirty="0" smtClean="0">
                  <a:latin typeface="+mn-ea"/>
                </a:rPr>
                <a:t>// 1 != 2 : true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!=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&lt;&lt;“true”;</a:t>
              </a:r>
            </a:p>
            <a:p>
              <a:r>
                <a:rPr lang="en-US" altLang="ko-KR" dirty="0" smtClean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71600" y="4653136"/>
            <a:ext cx="6197581" cy="1692873"/>
            <a:chOff x="957535" y="2076467"/>
            <a:chExt cx="6197581" cy="1692873"/>
          </a:xfrm>
        </p:grpSpPr>
        <p:sp>
          <p:nvSpPr>
            <p:cNvPr id="58" name="TextBox 57"/>
            <p:cNvSpPr txBox="1"/>
            <p:nvPr/>
          </p:nvSpPr>
          <p:spPr>
            <a:xfrm>
              <a:off x="3843055" y="2259050"/>
              <a:ext cx="3312061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>
                  <a:latin typeface="+mn-ea"/>
                </a:rPr>
                <a:t>let a = </a:t>
              </a:r>
              <a:r>
                <a:rPr lang="en-US" altLang="ko-KR" dirty="0" smtClean="0">
                  <a:latin typeface="+mn-ea"/>
                </a:rPr>
                <a:t>1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b = 2</a:t>
              </a:r>
              <a:endParaRPr lang="en-US" altLang="ko-KR" dirty="0" smtClean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>
                  <a:latin typeface="+mn-ea"/>
                </a:rPr>
                <a:t>result = a &lt;</a:t>
              </a:r>
              <a:r>
                <a:rPr lang="en-US" altLang="ko-KR" dirty="0" smtClean="0">
                  <a:latin typeface="+mn-ea"/>
                </a:rPr>
                <a:t> b</a:t>
              </a:r>
            </a:p>
            <a:p>
              <a:r>
                <a:rPr lang="en-US" altLang="ko-KR" dirty="0" smtClean="0">
                  <a:latin typeface="+mn-ea"/>
                </a:rPr>
                <a:t>print(“\(a) &lt; \(b) : \(result)”)</a:t>
              </a:r>
            </a:p>
            <a:p>
              <a:r>
                <a:rPr lang="en-US" altLang="ko-KR" dirty="0" smtClean="0">
                  <a:latin typeface="+mn-ea"/>
                </a:rPr>
                <a:t>// 1 &lt; 2 : true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71361" y="2076467"/>
              <a:ext cx="494045" cy="1862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cxnSp>
          <p:nvCxnSpPr>
            <p:cNvPr id="60" name="직선 화살표 연결선 59"/>
            <p:cNvCxnSpPr/>
            <p:nvPr/>
          </p:nvCxnSpPr>
          <p:spPr>
            <a:xfrm>
              <a:off x="2996516" y="3002972"/>
              <a:ext cx="85540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59632" y="2076467"/>
              <a:ext cx="636293" cy="186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1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1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57535" y="2292012"/>
              <a:ext cx="1941557" cy="147732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a = 1;</a:t>
              </a:r>
            </a:p>
            <a:p>
              <a:r>
                <a:rPr lang="en-US" altLang="ko-KR" dirty="0" err="1" smtClean="0">
                  <a:latin typeface="+mn-ea"/>
                </a:rPr>
                <a:t>int</a:t>
              </a:r>
              <a:r>
                <a:rPr lang="en-US" altLang="ko-KR" dirty="0" smtClean="0">
                  <a:latin typeface="+mn-ea"/>
                </a:rPr>
                <a:t> b = 2;</a:t>
              </a:r>
            </a:p>
            <a:p>
              <a:r>
                <a:rPr lang="en-US" altLang="ko-KR" dirty="0" smtClean="0">
                  <a:latin typeface="+mn-ea"/>
                </a:rPr>
                <a:t>if (a &lt; b)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 </a:t>
              </a:r>
              <a:r>
                <a:rPr lang="en-US" altLang="ko-KR" dirty="0" err="1" smtClean="0">
                  <a:latin typeface="+mn-ea"/>
                </a:rPr>
                <a:t>cout</a:t>
              </a:r>
              <a:r>
                <a:rPr lang="en-US" altLang="ko-KR" dirty="0" smtClean="0">
                  <a:latin typeface="+mn-ea"/>
                </a:rPr>
                <a:t>&lt;&lt;“true”;</a:t>
              </a:r>
            </a:p>
            <a:p>
              <a:r>
                <a:rPr lang="en-US" altLang="ko-KR" dirty="0" smtClean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0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err="1" smtClean="0"/>
              <a:t>항등연산자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 ===, !== 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62612"/>
              </p:ext>
            </p:extLst>
          </p:nvPr>
        </p:nvGraphicFramePr>
        <p:xfrm>
          <a:off x="539552" y="1397000"/>
          <a:ext cx="8424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===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피연산자의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참조가 동일하면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동일하지 않으면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===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!==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피연산자의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참조가 동일하지 않으면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동일하면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!==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664" y="270892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참조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형식의 비교는 저장된 값 이외에 메모리 주소를 비교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15616" y="3284984"/>
            <a:ext cx="3367397" cy="31085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let </a:t>
            </a:r>
            <a:r>
              <a:rPr lang="en-US" altLang="ko-KR" sz="1400" dirty="0" smtClean="0">
                <a:latin typeface="+mn-ea"/>
              </a:rPr>
              <a:t>str1 </a:t>
            </a:r>
            <a:r>
              <a:rPr lang="en-US" altLang="ko-KR" sz="1400" dirty="0">
                <a:latin typeface="+mn-ea"/>
              </a:rPr>
              <a:t>= </a:t>
            </a:r>
            <a:r>
              <a:rPr lang="en-US" altLang="ko-KR" sz="1400" dirty="0" err="1" smtClean="0">
                <a:latin typeface="+mn-ea"/>
              </a:rPr>
              <a:t>NSString</a:t>
            </a:r>
            <a:r>
              <a:rPr lang="en-US" altLang="ko-KR" sz="1400" dirty="0" smtClean="0">
                <a:latin typeface="+mn-ea"/>
              </a:rPr>
              <a:t>(format: “%@”, “</a:t>
            </a:r>
            <a:r>
              <a:rPr lang="en-US" altLang="ko-KR" sz="1400" dirty="0" err="1" smtClean="0">
                <a:latin typeface="+mn-ea"/>
              </a:rPr>
              <a:t>str</a:t>
            </a:r>
            <a:r>
              <a:rPr lang="en-US" altLang="ko-KR" sz="1400" dirty="0" smtClean="0">
                <a:latin typeface="+mn-ea"/>
              </a:rPr>
              <a:t>”)</a:t>
            </a:r>
          </a:p>
          <a:p>
            <a:r>
              <a:rPr lang="en-US" altLang="ko-KR" sz="1400" dirty="0" smtClean="0">
                <a:latin typeface="+mn-ea"/>
              </a:rPr>
              <a:t>let str2 = </a:t>
            </a:r>
            <a:r>
              <a:rPr lang="en-US" altLang="ko-KR" sz="1400" dirty="0" err="1" smtClean="0">
                <a:latin typeface="+mn-ea"/>
              </a:rPr>
              <a:t>NSString</a:t>
            </a:r>
            <a:r>
              <a:rPr lang="en-US" altLang="ko-KR" sz="1400" dirty="0" smtClean="0">
                <a:latin typeface="+mn-ea"/>
              </a:rPr>
              <a:t>(string: str1)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str1 == str2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print(“str1 is equal to str2”)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print(“str1 is not equal to str2”)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if str1 </a:t>
            </a:r>
            <a:r>
              <a:rPr lang="en-US" altLang="ko-KR" sz="1400" dirty="0" smtClean="0">
                <a:latin typeface="+mn-ea"/>
              </a:rPr>
              <a:t>=== </a:t>
            </a:r>
            <a:r>
              <a:rPr lang="en-US" altLang="ko-KR" sz="1400" dirty="0">
                <a:latin typeface="+mn-ea"/>
              </a:rPr>
              <a:t>str2 {</a:t>
            </a:r>
          </a:p>
          <a:p>
            <a:r>
              <a:rPr lang="en-US" altLang="ko-KR" sz="1400" dirty="0">
                <a:latin typeface="+mn-ea"/>
              </a:rPr>
              <a:t>   print(“str1 is </a:t>
            </a:r>
            <a:r>
              <a:rPr lang="en-US" altLang="ko-KR" sz="1400" dirty="0" smtClean="0">
                <a:latin typeface="+mn-ea"/>
              </a:rPr>
              <a:t>identical </a:t>
            </a:r>
            <a:r>
              <a:rPr lang="en-US" altLang="ko-KR" sz="1400" dirty="0">
                <a:latin typeface="+mn-ea"/>
              </a:rPr>
              <a:t>to str2”)</a:t>
            </a:r>
          </a:p>
          <a:p>
            <a:r>
              <a:rPr lang="en-US" altLang="ko-KR" sz="1400" dirty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  print(“str1 is not </a:t>
            </a:r>
            <a:r>
              <a:rPr lang="en-US" altLang="ko-KR" sz="1400" dirty="0" smtClean="0">
                <a:latin typeface="+mn-ea"/>
              </a:rPr>
              <a:t>identical </a:t>
            </a:r>
            <a:r>
              <a:rPr lang="en-US" altLang="ko-KR" sz="1400" dirty="0">
                <a:latin typeface="+mn-ea"/>
              </a:rPr>
              <a:t>to str2”)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118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논리연산자 </a:t>
            </a:r>
            <a:r>
              <a:rPr lang="en-US" altLang="ko-KR" dirty="0" smtClean="0"/>
              <a:t>( &amp;&amp;, ||, ! 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73580"/>
              </p:ext>
            </p:extLst>
          </p:nvPr>
        </p:nvGraphicFramePr>
        <p:xfrm>
          <a:off x="539552" y="1268760"/>
          <a:ext cx="8424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&amp;&amp;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모두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하나라도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&amp;&amp;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||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피연산자중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하나가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true,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모두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||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피연산자가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참이면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false,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거짓이면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!a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73402" y="2860640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+mn-ea"/>
              </a:rPr>
              <a:t>참조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형식의 비교는 저장된 값 이외에 메모리 주소를 비교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7584" y="3307998"/>
            <a:ext cx="2784737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</a:t>
            </a:r>
            <a:r>
              <a:rPr lang="en-US" altLang="ko-KR" sz="1400" dirty="0" smtClean="0">
                <a:latin typeface="+mn-ea"/>
              </a:rPr>
              <a:t>et a = 1</a:t>
            </a:r>
          </a:p>
          <a:p>
            <a:r>
              <a:rPr lang="en-US" altLang="ko-KR" sz="1400" dirty="0" smtClean="0">
                <a:latin typeface="+mn-ea"/>
              </a:rPr>
              <a:t>let b = 2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a % 2 == 0 &amp;&amp; b % 2 == 0 {</a:t>
            </a:r>
          </a:p>
          <a:p>
            <a:r>
              <a:rPr lang="en-US" altLang="ko-KR" sz="1400" dirty="0" smtClean="0">
                <a:latin typeface="+mn-ea"/>
              </a:rPr>
              <a:t> 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7984" y="3307998"/>
            <a:ext cx="2576346" cy="181588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>
                <a:latin typeface="+mn-ea"/>
              </a:rPr>
              <a:t>l</a:t>
            </a:r>
            <a:r>
              <a:rPr lang="en-US" altLang="ko-KR" sz="1400" dirty="0" smtClean="0">
                <a:latin typeface="+mn-ea"/>
              </a:rPr>
              <a:t>et a = 1</a:t>
            </a:r>
          </a:p>
          <a:p>
            <a:r>
              <a:rPr lang="en-US" altLang="ko-KR" sz="1400" dirty="0" smtClean="0">
                <a:latin typeface="+mn-ea"/>
              </a:rPr>
              <a:t>let b = 2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if a % 2 == 0 || b % 2 == 0 {</a:t>
            </a:r>
          </a:p>
          <a:p>
            <a:r>
              <a:rPr lang="en-US" altLang="ko-KR" sz="1400" dirty="0" smtClean="0">
                <a:latin typeface="+mn-ea"/>
              </a:rPr>
              <a:t> 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228620"/>
            <a:ext cx="1568058" cy="13849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let a = 1</a:t>
            </a:r>
          </a:p>
          <a:p>
            <a:r>
              <a:rPr lang="en-US" altLang="ko-KR" sz="1400" dirty="0" smtClean="0">
                <a:latin typeface="+mn-ea"/>
              </a:rPr>
              <a:t>if !(a % 2 == 0)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print(true)</a:t>
            </a:r>
          </a:p>
          <a:p>
            <a:r>
              <a:rPr lang="en-US" altLang="ko-KR" sz="1400" dirty="0" smtClean="0">
                <a:latin typeface="+mn-ea"/>
              </a:rPr>
              <a:t>} else {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print(false)</a:t>
            </a:r>
          </a:p>
          <a:p>
            <a:r>
              <a:rPr lang="en-US" altLang="ko-KR" sz="140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99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비트연산자 </a:t>
            </a:r>
            <a:r>
              <a:rPr lang="en-US" altLang="ko-KR" dirty="0" smtClean="0"/>
              <a:t>(&amp;, |, ^, ~, &lt;&lt;, &gt;&gt;)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10103"/>
              </p:ext>
            </p:extLst>
          </p:nvPr>
        </p:nvGraphicFramePr>
        <p:xfrm>
          <a:off x="539552" y="1268760"/>
          <a:ext cx="842493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피연산자</a:t>
                      </a:r>
                      <a:r>
                        <a:rPr lang="ko-KR" altLang="en-US" dirty="0" smtClean="0"/>
                        <a:t> 수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연산결과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표현식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&amp;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AND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&amp;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|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|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^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XOR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 ^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b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NOT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연산에 의한 결과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~a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&lt;&lt;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왼쪽으로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shift,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곱셈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( a &lt;&lt; n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a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번 곱함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&lt;&lt; 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&gt;&gt;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오른쪽으로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shift, 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나눗셈</a:t>
                      </a:r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( a &gt;&gt; n </a:t>
                      </a:r>
                      <a:r>
                        <a:rPr lang="ko-KR" altLang="en-US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은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a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번 나눔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 smtClean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en-US" altLang="ko-KR" sz="1400" baseline="0" dirty="0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+mn-ea"/>
                          <a:ea typeface="+mn-ea"/>
                        </a:rPr>
                        <a:t> &gt;&gt; 1</a:t>
                      </a:r>
                      <a:endParaRPr lang="ko-KR" altLang="en-US" sz="1400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26522" y="4233862"/>
            <a:ext cx="226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let b = 0b00011010</a:t>
            </a:r>
          </a:p>
          <a:p>
            <a:r>
              <a:rPr lang="en-US" altLang="ko-KR" dirty="0" smtClean="0">
                <a:latin typeface="+mn-ea"/>
              </a:rPr>
              <a:t>print(a &amp; b)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18810" y="4233862"/>
            <a:ext cx="226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let b = 0b00011010</a:t>
            </a:r>
          </a:p>
          <a:p>
            <a:r>
              <a:rPr lang="en-US" altLang="ko-KR" dirty="0" smtClean="0">
                <a:latin typeface="+mn-ea"/>
              </a:rPr>
              <a:t>print(a | b)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1098" y="4233862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0b00100011</a:t>
            </a:r>
          </a:p>
          <a:p>
            <a:r>
              <a:rPr lang="en-US" altLang="ko-KR" dirty="0" smtClean="0">
                <a:latin typeface="+mn-ea"/>
              </a:rPr>
              <a:t>print(~a)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6522" y="5512970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10</a:t>
            </a:r>
          </a:p>
          <a:p>
            <a:r>
              <a:rPr lang="en-US" altLang="ko-KR" dirty="0" smtClean="0">
                <a:latin typeface="+mn-ea"/>
              </a:rPr>
              <a:t>print(a &gt;&gt; 1)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90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조건연산자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15616" y="1916832"/>
            <a:ext cx="2608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let a = 0</a:t>
            </a:r>
          </a:p>
          <a:p>
            <a:r>
              <a:rPr lang="en-US" altLang="ko-KR" dirty="0" smtClean="0">
                <a:latin typeface="+mn-ea"/>
              </a:rPr>
              <a:t>let b = 5</a:t>
            </a:r>
          </a:p>
          <a:p>
            <a:r>
              <a:rPr lang="en-US" altLang="ko-KR" dirty="0" smtClean="0">
                <a:latin typeface="+mn-ea"/>
              </a:rPr>
              <a:t>let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max = a &gt; b ? a : b</a:t>
            </a:r>
          </a:p>
          <a:p>
            <a:r>
              <a:rPr lang="en-US" altLang="ko-KR" dirty="0" smtClean="0">
                <a:latin typeface="+mn-ea"/>
              </a:rPr>
              <a:t>print(max)</a:t>
            </a:r>
            <a:endParaRPr lang="ko-KR" altLang="en-US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0066" y="1268760"/>
            <a:ext cx="3966150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조건식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?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1 :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2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458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1239143"/>
            <a:ext cx="7540847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??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표현식이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nil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인 경우 사용할 값 또는 </a:t>
            </a:r>
            <a:r>
              <a:rPr lang="ko-KR" alt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표현식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145513" y="4149080"/>
            <a:ext cx="7171816" cy="2592288"/>
            <a:chOff x="1145513" y="3416226"/>
            <a:chExt cx="7171816" cy="2592288"/>
          </a:xfrm>
        </p:grpSpPr>
        <p:sp>
          <p:nvSpPr>
            <p:cNvPr id="6" name="TextBox 5"/>
            <p:cNvSpPr txBox="1"/>
            <p:nvPr/>
          </p:nvSpPr>
          <p:spPr>
            <a:xfrm>
              <a:off x="1145513" y="3429000"/>
              <a:ext cx="2186752" cy="20313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if let n = name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print(n)</a:t>
              </a:r>
            </a:p>
            <a:p>
              <a:r>
                <a:rPr lang="en-US" altLang="ko-KR" dirty="0" smtClean="0">
                  <a:latin typeface="+mn-ea"/>
                </a:rPr>
                <a:t>} else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print(“John doe”)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25833" y="3416226"/>
              <a:ext cx="4291496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print(name != nil ? name! : “John doe”)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25833" y="5085184"/>
              <a:ext cx="2885662" cy="92333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var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name : String?</a:t>
              </a:r>
            </a:p>
            <a:p>
              <a:endParaRPr lang="en-US" altLang="ko-KR" dirty="0">
                <a:latin typeface="+mn-ea"/>
              </a:endParaRPr>
            </a:p>
            <a:p>
              <a:r>
                <a:rPr lang="en-US" altLang="ko-KR" dirty="0" smtClean="0">
                  <a:latin typeface="+mn-ea"/>
                </a:rPr>
                <a:t>print(name ?? “John doe”)</a:t>
              </a: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>
              <a:off x="3332265" y="4034681"/>
              <a:ext cx="6935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endCxn id="8" idx="0"/>
            </p:cNvCxnSpPr>
            <p:nvPr/>
          </p:nvCxnSpPr>
          <p:spPr>
            <a:xfrm>
              <a:off x="5468664" y="4352330"/>
              <a:ext cx="0" cy="732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52724" y="1907247"/>
            <a:ext cx="823975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??</a:t>
            </a:r>
            <a:r>
              <a:rPr lang="ko-KR" altLang="en-US" dirty="0" smtClean="0"/>
              <a:t>연산자는 왼쪽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아닌 경우 오른쪽 </a:t>
            </a:r>
            <a:r>
              <a:rPr lang="ko-KR" altLang="en-US" dirty="0" err="1" smtClean="0"/>
              <a:t>피연산자를</a:t>
            </a:r>
            <a:r>
              <a:rPr lang="ko-KR" altLang="en-US" dirty="0" smtClean="0"/>
              <a:t> 평가하지 않음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a</a:t>
            </a:r>
            <a:r>
              <a:rPr lang="ko-KR" altLang="en-US" dirty="0" smtClean="0"/>
              <a:t> </a:t>
            </a:r>
            <a:r>
              <a:rPr lang="en-US" altLang="ko-KR" dirty="0" smtClean="0"/>
              <a:t>?? b</a:t>
            </a:r>
            <a:r>
              <a:rPr lang="ko-KR" altLang="en-US" dirty="0" smtClean="0"/>
              <a:t>와 같은 형태를 </a:t>
            </a:r>
            <a:r>
              <a:rPr lang="ko-KR" altLang="en-US" dirty="0" err="1" smtClean="0"/>
              <a:t>갖음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왼쪽 </a:t>
            </a:r>
            <a:r>
              <a:rPr lang="ko-KR" altLang="en-US" dirty="0" err="1" smtClean="0"/>
              <a:t>피연산자에는</a:t>
            </a:r>
            <a:r>
              <a:rPr lang="ko-KR" altLang="en-US" dirty="0" smtClean="0"/>
              <a:t> 최종 결과가 </a:t>
            </a:r>
            <a:r>
              <a:rPr lang="ko-KR" altLang="en-US" dirty="0" err="1" smtClean="0"/>
              <a:t>옵션널</a:t>
            </a:r>
            <a:r>
              <a:rPr lang="ko-KR" altLang="en-US" dirty="0"/>
              <a:t> </a:t>
            </a:r>
            <a:r>
              <a:rPr lang="ko-KR" altLang="en-US" dirty="0" smtClean="0"/>
              <a:t>형식의</a:t>
            </a:r>
            <a:r>
              <a:rPr lang="en-US" altLang="ko-KR" dirty="0"/>
              <a:t> </a:t>
            </a:r>
            <a:r>
              <a:rPr lang="ko-KR" altLang="en-US" dirty="0" smtClean="0"/>
              <a:t>표현식이 오는데</a:t>
            </a:r>
            <a:r>
              <a:rPr lang="en-US" altLang="ko-KR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nil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아니라면 값은 자동으로 추출됨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오른쪽 </a:t>
            </a:r>
            <a:r>
              <a:rPr lang="ko-KR" altLang="en-US" dirty="0" err="1" smtClean="0"/>
              <a:t>피연산자가</a:t>
            </a:r>
            <a:r>
              <a:rPr lang="ko-KR" altLang="en-US" dirty="0" smtClean="0"/>
              <a:t> 표현식이 </a:t>
            </a:r>
            <a:r>
              <a:rPr lang="en-US" altLang="ko-KR" dirty="0" smtClean="0"/>
              <a:t>nil</a:t>
            </a:r>
            <a:r>
              <a:rPr lang="ko-KR" altLang="en-US" dirty="0" smtClean="0"/>
              <a:t>인 경우 사용할 값 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표현식이 옴</a:t>
            </a:r>
            <a:endParaRPr lang="en-US" altLang="ko-KR" dirty="0" smtClean="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smtClean="0"/>
              <a:t>연산자</a:t>
            </a:r>
            <a:endParaRPr lang="ko-KR" altLang="en-US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dirty="0" smtClean="0"/>
              <a:t>Nil Coalescing Operator</a:t>
            </a:r>
          </a:p>
        </p:txBody>
      </p:sp>
    </p:spTree>
    <p:extLst>
      <p:ext uri="{BB962C8B-B14F-4D97-AF65-F5344CB8AC3E}">
        <p14:creationId xmlns:p14="http://schemas.microsoft.com/office/powerpoint/2010/main" val="283015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범위연산자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47864" y="1526902"/>
            <a:ext cx="2520242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시작 값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…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종료 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205093"/>
            <a:ext cx="794364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범위 연산자는 </a:t>
            </a:r>
            <a:r>
              <a:rPr lang="ko-KR" altLang="en-US" dirty="0" err="1" smtClean="0">
                <a:latin typeface="+mn-ea"/>
              </a:rPr>
              <a:t>반복문이나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switch </a:t>
            </a:r>
            <a:r>
              <a:rPr lang="ko-KR" altLang="en-US" dirty="0" smtClean="0">
                <a:latin typeface="+mn-ea"/>
              </a:rPr>
              <a:t>문에서 반복 범위를 설정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이항연산자이며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왼쪽은 시작 값이고 오른쪽은 종료 값을 나타냄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>
                <a:latin typeface="+mn-ea"/>
              </a:rPr>
              <a:t>종료 값이 범위에 포함되냐에 따라 </a:t>
            </a:r>
            <a:r>
              <a:rPr lang="en-US" altLang="ko-KR" dirty="0" smtClean="0">
                <a:latin typeface="+mn-ea"/>
              </a:rPr>
              <a:t>Closed Range</a:t>
            </a:r>
            <a:r>
              <a:rPr lang="ko-KR" altLang="en-US" dirty="0" smtClean="0">
                <a:latin typeface="+mn-ea"/>
              </a:rPr>
              <a:t>와 </a:t>
            </a:r>
            <a:r>
              <a:rPr lang="en-US" altLang="ko-KR" dirty="0" smtClean="0">
                <a:latin typeface="+mn-ea"/>
              </a:rPr>
              <a:t>Half-Open</a:t>
            </a:r>
            <a:r>
              <a:rPr lang="ko-KR" altLang="en-US" dirty="0" smtClean="0">
                <a:latin typeface="+mn-ea"/>
              </a:rPr>
              <a:t>으로 구분</a:t>
            </a:r>
            <a:endParaRPr lang="ko-KR" altLang="en-US" dirty="0"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755576" y="4005064"/>
            <a:ext cx="7848872" cy="1584176"/>
            <a:chOff x="827584" y="3284984"/>
            <a:chExt cx="7848872" cy="1584176"/>
          </a:xfrm>
        </p:grpSpPr>
        <p:sp>
          <p:nvSpPr>
            <p:cNvPr id="6" name="TextBox 5"/>
            <p:cNvSpPr txBox="1"/>
            <p:nvPr/>
          </p:nvSpPr>
          <p:spPr>
            <a:xfrm>
              <a:off x="971600" y="3442177"/>
              <a:ext cx="222208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 range = 0…3</a:t>
              </a:r>
            </a:p>
            <a:p>
              <a:r>
                <a:rPr lang="en-US" altLang="ko-KR" dirty="0" smtClean="0">
                  <a:latin typeface="+mn-ea"/>
                </a:rPr>
                <a:t>for index in range {</a:t>
              </a:r>
            </a:p>
            <a:p>
              <a:r>
                <a:rPr lang="en-US" altLang="ko-KR" dirty="0">
                  <a:latin typeface="+mn-ea"/>
                </a:rPr>
                <a:t> </a:t>
              </a:r>
              <a:r>
                <a:rPr lang="en-US" altLang="ko-KR" dirty="0" smtClean="0">
                  <a:latin typeface="+mn-ea"/>
                </a:rPr>
                <a:t>  print(index)</a:t>
              </a:r>
            </a:p>
            <a:p>
              <a:r>
                <a:rPr lang="en-US" altLang="ko-KR" dirty="0">
                  <a:latin typeface="+mn-ea"/>
                </a:rPr>
                <a:t>}</a:t>
              </a:r>
              <a:endParaRPr lang="ko-KR" altLang="en-US" dirty="0">
                <a:latin typeface="+mn-ea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491918" y="4170656"/>
              <a:ext cx="3142207" cy="430887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>
                  <a:latin typeface="+mn-ea"/>
                </a:rPr>
                <a:t>* </a:t>
              </a:r>
              <a:r>
                <a:rPr lang="ko-KR" altLang="en-US" sz="1100" dirty="0" smtClean="0">
                  <a:latin typeface="+mn-ea"/>
                </a:rPr>
                <a:t>일반적으로 범위를 정할 때</a:t>
              </a:r>
              <a:r>
                <a:rPr lang="en-US" altLang="ko-KR" sz="1100" dirty="0" smtClean="0">
                  <a:latin typeface="+mn-ea"/>
                </a:rPr>
                <a:t>, </a:t>
              </a:r>
              <a:r>
                <a:rPr lang="ko-KR" altLang="en-US" sz="1100" dirty="0" smtClean="0">
                  <a:latin typeface="+mn-ea"/>
                </a:rPr>
                <a:t>정수를 사용하나</a:t>
              </a:r>
              <a:r>
                <a:rPr lang="en-US" altLang="ko-KR" sz="1100" dirty="0" smtClean="0">
                  <a:latin typeface="+mn-ea"/>
                </a:rPr>
                <a:t>,</a:t>
              </a:r>
            </a:p>
            <a:p>
              <a:r>
                <a:rPr lang="ko-KR" altLang="en-US" sz="1100" dirty="0" smtClean="0">
                  <a:latin typeface="+mn-ea"/>
                </a:rPr>
                <a:t>실수나 함수의 리턴 값으로 범위 설정 가능</a:t>
              </a:r>
              <a:endParaRPr lang="ko-KR" altLang="en-US" sz="1100" dirty="0"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27584" y="3284984"/>
              <a:ext cx="7848872" cy="15841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19872" y="3429000"/>
              <a:ext cx="5218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let</a:t>
              </a:r>
              <a:r>
                <a:rPr lang="ko-KR" altLang="en-US" dirty="0" smtClean="0">
                  <a:latin typeface="+mn-ea"/>
                </a:rPr>
                <a:t> </a:t>
              </a:r>
              <a:r>
                <a:rPr lang="en-US" altLang="ko-KR" dirty="0" err="1" smtClean="0">
                  <a:latin typeface="+mn-ea"/>
                </a:rPr>
                <a:t>rangeOfDouble</a:t>
              </a:r>
              <a:r>
                <a:rPr lang="en-US" altLang="ko-KR" dirty="0" smtClean="0">
                  <a:latin typeface="+mn-ea"/>
                </a:rPr>
                <a:t> = 0.0…10.0</a:t>
              </a:r>
            </a:p>
            <a:p>
              <a:r>
                <a:rPr lang="en-US" altLang="ko-KR" dirty="0" smtClean="0">
                  <a:latin typeface="+mn-ea"/>
                </a:rPr>
                <a:t>let </a:t>
              </a:r>
              <a:r>
                <a:rPr lang="en-US" altLang="ko-KR" dirty="0" err="1" smtClean="0">
                  <a:latin typeface="+mn-ea"/>
                </a:rPr>
                <a:t>rangeOfReturnValue</a:t>
              </a:r>
              <a:r>
                <a:rPr lang="en-US" altLang="ko-KR" dirty="0" smtClean="0">
                  <a:latin typeface="+mn-ea"/>
                </a:rPr>
                <a:t> = min(0, -2)…max(7, 10)</a:t>
              </a:r>
              <a:endParaRPr lang="ko-KR" altLang="en-US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114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정의 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8165" y="1268760"/>
            <a:ext cx="3194785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var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변수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15616" y="1772816"/>
            <a:ext cx="2411465" cy="616134"/>
            <a:chOff x="1547664" y="2492896"/>
            <a:chExt cx="2411465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1547664" y="2708920"/>
              <a:ext cx="763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5145" y="2708920"/>
              <a:ext cx="12039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8" name="직선 화살표 연결선 7"/>
            <p:cNvCxnSpPr>
              <a:stCxn id="5" idx="3"/>
              <a:endCxn id="6" idx="1"/>
            </p:cNvCxnSpPr>
            <p:nvPr/>
          </p:nvCxnSpPr>
          <p:spPr>
            <a:xfrm>
              <a:off x="2311015" y="2908975"/>
              <a:ext cx="444130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580455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7400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235126" y="1772816"/>
            <a:ext cx="3260449" cy="616134"/>
            <a:chOff x="4667174" y="2492896"/>
            <a:chExt cx="3260449" cy="616134"/>
          </a:xfrm>
        </p:grpSpPr>
        <p:sp>
          <p:nvSpPr>
            <p:cNvPr id="11" name="TextBox 10"/>
            <p:cNvSpPr txBox="1"/>
            <p:nvPr/>
          </p:nvSpPr>
          <p:spPr>
            <a:xfrm>
              <a:off x="4667174" y="2708920"/>
              <a:ext cx="13308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a, b, c;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56176" y="2708920"/>
              <a:ext cx="17714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a, b, c: Int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3" name="직선 화살표 연결선 12"/>
            <p:cNvCxnSpPr>
              <a:stCxn id="11" idx="3"/>
              <a:endCxn id="12" idx="1"/>
            </p:cNvCxnSpPr>
            <p:nvPr/>
          </p:nvCxnSpPr>
          <p:spPr>
            <a:xfrm>
              <a:off x="5997988" y="2908975"/>
              <a:ext cx="158188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8148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48431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153288" y="2420888"/>
            <a:ext cx="4810135" cy="1231687"/>
            <a:chOff x="1239311" y="4509120"/>
            <a:chExt cx="4810135" cy="1231687"/>
          </a:xfrm>
        </p:grpSpPr>
        <p:sp>
          <p:nvSpPr>
            <p:cNvPr id="16" name="TextBox 15"/>
            <p:cNvSpPr txBox="1"/>
            <p:nvPr/>
          </p:nvSpPr>
          <p:spPr>
            <a:xfrm>
              <a:off x="2706800" y="5032920"/>
              <a:ext cx="33426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Int, b: Float, C: String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39311" y="4725144"/>
              <a:ext cx="10567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a;</a:t>
              </a:r>
            </a:p>
            <a:p>
              <a:r>
                <a:rPr lang="en-US" altLang="ko-KR" sz="2000" dirty="0" smtClean="0">
                  <a:latin typeface="+mn-ea"/>
                </a:rPr>
                <a:t>float b;</a:t>
              </a:r>
            </a:p>
            <a:p>
              <a:r>
                <a:rPr lang="en-US" altLang="ko-KR" sz="2000" dirty="0" smtClean="0">
                  <a:latin typeface="+mn-ea"/>
                </a:rPr>
                <a:t>char* c;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18" name="직선 화살표 연결선 17"/>
            <p:cNvCxnSpPr>
              <a:stCxn id="17" idx="3"/>
              <a:endCxn id="16" idx="1"/>
            </p:cNvCxnSpPr>
            <p:nvPr/>
          </p:nvCxnSpPr>
          <p:spPr>
            <a:xfrm flipV="1">
              <a:off x="2296011" y="5232975"/>
              <a:ext cx="410789" cy="1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53623" y="4509120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4227" y="4797152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19318" y="3717032"/>
            <a:ext cx="763388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변수의 이름은 소문자로 시작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영문자와 </a:t>
            </a:r>
            <a:r>
              <a:rPr lang="en-US" altLang="ko-KR" sz="1600" dirty="0" smtClean="0">
                <a:latin typeface="+mn-ea"/>
              </a:rPr>
              <a:t>_ </a:t>
            </a:r>
            <a:r>
              <a:rPr lang="ko-KR" altLang="en-US" sz="1600" dirty="0" smtClean="0">
                <a:latin typeface="+mn-ea"/>
              </a:rPr>
              <a:t>로 시작 가능하나 숫자 및 특수문자 불가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한글이나 </a:t>
            </a:r>
            <a:r>
              <a:rPr lang="ko-KR" altLang="en-US" sz="1600" dirty="0" err="1" smtClean="0">
                <a:latin typeface="+mn-ea"/>
              </a:rPr>
              <a:t>이모티콘으로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변수 이름 가능하나 추천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camelBack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규칙 사용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err="1" smtClean="0">
                <a:latin typeface="+mn-ea"/>
              </a:rPr>
              <a:t>CamelCase</a:t>
            </a:r>
            <a:r>
              <a:rPr lang="ko-KR" altLang="en-US" sz="1600" dirty="0" smtClean="0">
                <a:latin typeface="+mn-ea"/>
              </a:rPr>
              <a:t>규칙 사용</a:t>
            </a:r>
            <a:r>
              <a:rPr lang="en-US" altLang="ko-KR" sz="1600" dirty="0" smtClean="0">
                <a:latin typeface="+mn-ea"/>
              </a:rPr>
              <a:t> (class/</a:t>
            </a:r>
            <a:r>
              <a:rPr lang="en-US" altLang="ko-KR" sz="1600" dirty="0" err="1" smtClean="0">
                <a:latin typeface="+mn-ea"/>
              </a:rPr>
              <a:t>struct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en-US" altLang="ko-KR" sz="1600" dirty="0" err="1" smtClean="0">
                <a:latin typeface="+mn-ea"/>
              </a:rPr>
              <a:t>enum</a:t>
            </a:r>
            <a:r>
              <a:rPr lang="en-US" altLang="ko-KR" sz="1600" dirty="0" smtClean="0">
                <a:latin typeface="+mn-ea"/>
              </a:rPr>
              <a:t>/protocol/extension </a:t>
            </a:r>
            <a:r>
              <a:rPr lang="ko-KR" altLang="en-US" sz="1600" dirty="0" smtClean="0">
                <a:latin typeface="+mn-ea"/>
              </a:rPr>
              <a:t>이름으로만 가능</a:t>
            </a:r>
            <a:r>
              <a:rPr lang="en-US" altLang="ko-KR" sz="1600" dirty="0" smtClean="0">
                <a:latin typeface="+mn-ea"/>
              </a:rPr>
              <a:t>)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헝가리안</a:t>
            </a:r>
            <a:r>
              <a:rPr lang="ko-KR" altLang="en-US" sz="1600" dirty="0" smtClean="0">
                <a:latin typeface="+mn-ea"/>
              </a:rPr>
              <a:t> 표기법 사용 안 함</a:t>
            </a:r>
            <a:endParaRPr lang="en-US" altLang="ko-KR" sz="16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변수이름으로 안됨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예약어를</a:t>
            </a:r>
            <a:r>
              <a:rPr lang="ko-KR" altLang="en-US" sz="1600" dirty="0" smtClean="0">
                <a:latin typeface="+mn-ea"/>
              </a:rPr>
              <a:t> 문자로 나타내는 </a:t>
            </a:r>
            <a:r>
              <a:rPr lang="en-US" altLang="ko-KR" sz="1600" dirty="0" smtClean="0">
                <a:latin typeface="+mn-ea"/>
              </a:rPr>
              <a:t>‘</a:t>
            </a:r>
            <a:r>
              <a:rPr lang="ko-KR" altLang="en-US" sz="1600" dirty="0" smtClean="0">
                <a:latin typeface="+mn-ea"/>
              </a:rPr>
              <a:t>로 감싸주면  가능</a:t>
            </a:r>
            <a:r>
              <a:rPr lang="en-US" altLang="ko-KR" sz="1600" dirty="0" smtClean="0">
                <a:latin typeface="+mn-ea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>
                <a:latin typeface="+mn-ea"/>
              </a:rPr>
              <a:t>마지막에 </a:t>
            </a:r>
            <a:r>
              <a:rPr lang="en-US" altLang="ko-KR" sz="1600" dirty="0" smtClean="0">
                <a:latin typeface="+mn-ea"/>
              </a:rPr>
              <a:t>;</a:t>
            </a:r>
            <a:r>
              <a:rPr lang="ko-KR" altLang="en-US" sz="1600" dirty="0" smtClean="0">
                <a:latin typeface="+mn-ea"/>
              </a:rPr>
              <a:t>없이도 수행 가능</a:t>
            </a:r>
            <a:r>
              <a:rPr lang="en-US" altLang="ko-KR" sz="1600" dirty="0" smtClean="0"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사용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가능 예</a:t>
            </a:r>
            <a:r>
              <a:rPr lang="en-US" altLang="ko-KR" sz="1600" dirty="0" smtClean="0">
                <a:latin typeface="+mn-ea"/>
              </a:rPr>
              <a:t>) 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_age</a:t>
            </a:r>
          </a:p>
          <a:p>
            <a:r>
              <a:rPr lang="ko-KR" altLang="en-US" sz="1600" dirty="0" smtClean="0">
                <a:latin typeface="+mn-ea"/>
              </a:rPr>
              <a:t>사용 불가 예</a:t>
            </a:r>
            <a:r>
              <a:rPr lang="en-US" altLang="ko-KR" sz="1600" dirty="0" smtClean="0">
                <a:latin typeface="+mn-ea"/>
              </a:rPr>
              <a:t>) Age, AGE, 1age, </a:t>
            </a:r>
            <a:r>
              <a:rPr lang="en-US" altLang="ko-KR" sz="1600" dirty="0" err="1" smtClean="0">
                <a:latin typeface="+mn-ea"/>
              </a:rPr>
              <a:t>ageofmember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en-US" altLang="ko-KR" sz="1600" dirty="0" err="1" smtClean="0">
                <a:latin typeface="+mn-ea"/>
              </a:rPr>
              <a:t>age_of_member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987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범위연산자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347864" y="1124744"/>
            <a:ext cx="2630848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시작 값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..&lt;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종료 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566944" y="1916832"/>
            <a:ext cx="6192688" cy="1584176"/>
            <a:chOff x="1763688" y="2132856"/>
            <a:chExt cx="6192688" cy="1584176"/>
          </a:xfrm>
        </p:grpSpPr>
        <p:grpSp>
          <p:nvGrpSpPr>
            <p:cNvPr id="10" name="그룹 9"/>
            <p:cNvGrpSpPr/>
            <p:nvPr/>
          </p:nvGrpSpPr>
          <p:grpSpPr>
            <a:xfrm>
              <a:off x="1763688" y="2132856"/>
              <a:ext cx="6192688" cy="1584176"/>
              <a:chOff x="827584" y="3284984"/>
              <a:chExt cx="7848872" cy="158417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971600" y="3442177"/>
                <a:ext cx="281636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let range = 0..&lt;3</a:t>
                </a:r>
              </a:p>
              <a:p>
                <a:r>
                  <a:rPr lang="en-US" altLang="ko-KR" dirty="0" smtClean="0">
                    <a:latin typeface="+mn-ea"/>
                  </a:rPr>
                  <a:t>for index in range {</a:t>
                </a: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print(index)</a:t>
                </a:r>
              </a:p>
              <a:p>
                <a:r>
                  <a:rPr lang="en-US" altLang="ko-KR" dirty="0">
                    <a:latin typeface="+mn-ea"/>
                  </a:rPr>
                  <a:t>}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827584" y="3284984"/>
                <a:ext cx="7848872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895082" y="2708920"/>
              <a:ext cx="284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half-open range operator</a:t>
              </a:r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566944" y="4062538"/>
            <a:ext cx="6192688" cy="1584176"/>
            <a:chOff x="1763688" y="2132856"/>
            <a:chExt cx="6192688" cy="1584176"/>
          </a:xfrm>
        </p:grpSpPr>
        <p:grpSp>
          <p:nvGrpSpPr>
            <p:cNvPr id="15" name="그룹 14"/>
            <p:cNvGrpSpPr/>
            <p:nvPr/>
          </p:nvGrpSpPr>
          <p:grpSpPr>
            <a:xfrm>
              <a:off x="1763688" y="2132856"/>
              <a:ext cx="6192688" cy="1584176"/>
              <a:chOff x="827584" y="3284984"/>
              <a:chExt cx="7848872" cy="1584176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087302" y="3391832"/>
                <a:ext cx="55813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+mn-ea"/>
                  </a:rPr>
                  <a:t>let range = 0..&lt;3</a:t>
                </a:r>
              </a:p>
              <a:p>
                <a:r>
                  <a:rPr lang="en-US" altLang="ko-KR" dirty="0" smtClean="0">
                    <a:latin typeface="+mn-ea"/>
                  </a:rPr>
                  <a:t>for index in </a:t>
                </a:r>
                <a:r>
                  <a:rPr lang="en-US" altLang="ko-KR" dirty="0" err="1" smtClean="0">
                    <a:latin typeface="+mn-ea"/>
                  </a:rPr>
                  <a:t>range.reverse</a:t>
                </a:r>
                <a:r>
                  <a:rPr lang="en-US" altLang="ko-KR" dirty="0" smtClean="0">
                    <a:latin typeface="+mn-ea"/>
                  </a:rPr>
                  <a:t>() {</a:t>
                </a:r>
              </a:p>
              <a:p>
                <a:r>
                  <a:rPr lang="en-US" altLang="ko-KR" dirty="0">
                    <a:latin typeface="+mn-ea"/>
                  </a:rPr>
                  <a:t> </a:t>
                </a:r>
                <a:r>
                  <a:rPr lang="en-US" altLang="ko-KR" dirty="0" smtClean="0">
                    <a:latin typeface="+mn-ea"/>
                  </a:rPr>
                  <a:t>  print(index)</a:t>
                </a:r>
              </a:p>
              <a:p>
                <a:r>
                  <a:rPr lang="en-US" altLang="ko-KR" dirty="0">
                    <a:latin typeface="+mn-ea"/>
                  </a:rPr>
                  <a:t>}</a:t>
                </a: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27584" y="3284984"/>
                <a:ext cx="7848872" cy="15841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255122" y="2708920"/>
              <a:ext cx="2587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+mn-ea"/>
                </a:rPr>
                <a:t>reverse range operator</a:t>
              </a:r>
              <a:endParaRPr lang="ko-KR" altLang="en-US" dirty="0">
                <a:latin typeface="+mn-e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39552" y="5661248"/>
            <a:ext cx="8497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범위연산자의 왼쪽 값은 오른쪽 보다 클 수는 없음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내림차순으로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반복이 필요하다면 </a:t>
            </a:r>
            <a:r>
              <a:rPr lang="en-US" altLang="ko-KR" dirty="0" smtClean="0">
                <a:latin typeface="+mn-ea"/>
              </a:rPr>
              <a:t>reverse()</a:t>
            </a:r>
            <a:r>
              <a:rPr lang="ko-KR" altLang="en-US" dirty="0" smtClean="0">
                <a:latin typeface="+mn-ea"/>
              </a:rPr>
              <a:t>를 이용하여 역순의 값을 얻을 수 있음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092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995" y="2996952"/>
            <a:ext cx="4532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6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제어문</a:t>
            </a:r>
            <a:r>
              <a:rPr lang="en-US" altLang="ko-KR" sz="4000" dirty="0" smtClean="0">
                <a:latin typeface="+mn-ea"/>
              </a:rPr>
              <a:t>: </a:t>
            </a:r>
            <a:r>
              <a:rPr lang="ko-KR" altLang="en-US" sz="4000" dirty="0" err="1" smtClean="0">
                <a:latin typeface="+mn-ea"/>
              </a:rPr>
              <a:t>반복문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684367"/>
              </p:ext>
            </p:extLst>
          </p:nvPr>
        </p:nvGraphicFramePr>
        <p:xfrm>
          <a:off x="7989887" y="6165304"/>
          <a:ext cx="11541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7" y="6165304"/>
                        <a:ext cx="1154113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749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style for</a:t>
            </a:r>
            <a:r>
              <a:rPr lang="ko-KR" altLang="en-US" dirty="0" smtClean="0"/>
              <a:t>문 사용 안함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swift </a:t>
            </a:r>
            <a:r>
              <a:rPr lang="en-US" altLang="ko-KR" dirty="0" smtClean="0"/>
              <a:t>2.2 ~)</a:t>
            </a:r>
          </a:p>
          <a:p>
            <a:r>
              <a:rPr lang="en-US" altLang="ko-KR" dirty="0" smtClean="0"/>
              <a:t>for-in</a:t>
            </a:r>
          </a:p>
          <a:p>
            <a:pPr lvl="1"/>
            <a:r>
              <a:rPr lang="en-US" altLang="ko-KR" dirty="0" smtClean="0"/>
              <a:t>for </a:t>
            </a:r>
            <a:r>
              <a:rPr lang="ko-KR" altLang="en-US" dirty="0" err="1" smtClean="0"/>
              <a:t>루프상수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컬렉션</a:t>
            </a:r>
            <a:r>
              <a:rPr lang="en-US" altLang="ko-KR" dirty="0" smtClean="0"/>
              <a:t>/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/</a:t>
            </a:r>
            <a:r>
              <a:rPr lang="ko-KR" altLang="en-US" dirty="0" smtClean="0"/>
              <a:t>범위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marL="454914" lvl="1" indent="0">
              <a:buNone/>
            </a:pPr>
            <a:endParaRPr lang="en-US" altLang="ko-KR" dirty="0"/>
          </a:p>
          <a:p>
            <a:pPr marL="454914" lvl="1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7" y="2733675"/>
            <a:ext cx="87344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29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조건식이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true</a:t>
            </a:r>
            <a:r>
              <a:rPr lang="ko-KR" altLang="en-US" sz="1200" dirty="0" smtClean="0">
                <a:solidFill>
                  <a:schemeClr val="accent6"/>
                </a:solidFill>
              </a:rPr>
              <a:t>이면 블록 내부 코드 실행을 반복한다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while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0">
              <a:buClr>
                <a:srgbClr val="D6ECFF"/>
              </a:buClr>
            </a:pPr>
            <a:r>
              <a:rPr lang="en-US" altLang="ko-KR" dirty="0" smtClean="0"/>
              <a:t>repeat while </a:t>
            </a:r>
            <a:r>
              <a:rPr lang="en-US" altLang="ko-KR" sz="1200" dirty="0" smtClean="0">
                <a:solidFill>
                  <a:srgbClr val="1AB39F"/>
                </a:solidFill>
              </a:rPr>
              <a:t>(</a:t>
            </a:r>
            <a:r>
              <a:rPr lang="ko-KR" altLang="en-US" sz="1200" u="sng" dirty="0" smtClean="0">
                <a:solidFill>
                  <a:srgbClr val="1AB39F"/>
                </a:solidFill>
              </a:rPr>
              <a:t>블록 내부 코드 최초 </a:t>
            </a:r>
            <a:r>
              <a:rPr lang="en-US" altLang="ko-KR" sz="1200" u="sng" dirty="0" smtClean="0">
                <a:solidFill>
                  <a:srgbClr val="1AB39F"/>
                </a:solidFill>
              </a:rPr>
              <a:t>1</a:t>
            </a:r>
            <a:r>
              <a:rPr lang="ko-KR" altLang="en-US" sz="1200" u="sng" dirty="0" smtClean="0">
                <a:solidFill>
                  <a:srgbClr val="1AB39F"/>
                </a:solidFill>
              </a:rPr>
              <a:t>번 실행 후</a:t>
            </a:r>
            <a:r>
              <a:rPr lang="ko-KR" altLang="en-US" sz="1200" dirty="0" smtClean="0">
                <a:solidFill>
                  <a:srgbClr val="1AB39F"/>
                </a:solidFill>
              </a:rPr>
              <a:t> 조건식이 </a:t>
            </a:r>
            <a:r>
              <a:rPr lang="en-US" altLang="ko-KR" sz="1200" dirty="0">
                <a:solidFill>
                  <a:srgbClr val="1AB39F"/>
                </a:solidFill>
              </a:rPr>
              <a:t>true</a:t>
            </a:r>
            <a:r>
              <a:rPr lang="ko-KR" altLang="en-US" sz="1200" dirty="0">
                <a:solidFill>
                  <a:srgbClr val="1AB39F"/>
                </a:solidFill>
              </a:rPr>
              <a:t>이면 </a:t>
            </a:r>
            <a:r>
              <a:rPr lang="ko-KR" altLang="en-US" sz="1200" dirty="0" smtClean="0">
                <a:solidFill>
                  <a:srgbClr val="1AB39F"/>
                </a:solidFill>
              </a:rPr>
              <a:t>실행을 </a:t>
            </a:r>
            <a:r>
              <a:rPr lang="ko-KR" altLang="en-US" sz="1200" dirty="0">
                <a:solidFill>
                  <a:srgbClr val="1AB39F"/>
                </a:solidFill>
              </a:rPr>
              <a:t>반복한다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c/</a:t>
            </a:r>
            <a:r>
              <a:rPr lang="en-US" altLang="ko-KR" dirty="0" err="1" smtClean="0"/>
              <a:t>c++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do while </a:t>
            </a:r>
            <a:r>
              <a:rPr lang="ko-KR" altLang="en-US" dirty="0" smtClean="0"/>
              <a:t>문과 같은 역할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repeat {</a:t>
            </a:r>
            <a:br>
              <a:rPr lang="en-US" altLang="ko-KR" dirty="0" smtClean="0"/>
            </a:br>
            <a:r>
              <a:rPr lang="en-US" altLang="ko-KR" dirty="0" smtClean="0"/>
              <a:t>   // …</a:t>
            </a:r>
            <a:br>
              <a:rPr lang="en-US" altLang="ko-KR" dirty="0" smtClean="0"/>
            </a:br>
            <a:r>
              <a:rPr lang="en-US" altLang="ko-KR" dirty="0" smtClean="0"/>
              <a:t>} while </a:t>
            </a:r>
            <a:r>
              <a:rPr lang="ko-KR" altLang="en-US" dirty="0" smtClean="0"/>
              <a:t>조건식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3" y="3822526"/>
            <a:ext cx="87344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16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995" y="2996952"/>
            <a:ext cx="45320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7</a:t>
            </a:r>
            <a:r>
              <a:rPr lang="ko-KR" altLang="en-US" sz="4000" dirty="0" smtClean="0">
                <a:latin typeface="+mn-ea"/>
              </a:rPr>
              <a:t>장 </a:t>
            </a:r>
            <a:r>
              <a:rPr lang="ko-KR" altLang="en-US" sz="4000" dirty="0" err="1" smtClean="0">
                <a:latin typeface="+mn-ea"/>
              </a:rPr>
              <a:t>제어문</a:t>
            </a:r>
            <a:r>
              <a:rPr lang="en-US" altLang="ko-KR" sz="4000" dirty="0" smtClean="0">
                <a:latin typeface="+mn-ea"/>
              </a:rPr>
              <a:t>: </a:t>
            </a:r>
            <a:r>
              <a:rPr lang="ko-KR" altLang="en-US" sz="4000" dirty="0" err="1" smtClean="0">
                <a:latin typeface="+mn-ea"/>
              </a:rPr>
              <a:t>조건문</a:t>
            </a:r>
            <a:endParaRPr lang="ko-KR" altLang="en-US" sz="4000" dirty="0">
              <a:latin typeface="+mn-ea"/>
            </a:endParaRPr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865237"/>
              </p:ext>
            </p:extLst>
          </p:nvPr>
        </p:nvGraphicFramePr>
        <p:xfrm>
          <a:off x="7989887" y="6253162"/>
          <a:ext cx="11541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포장기 셸 개체" showAsIcon="1" r:id="rId3" imgW="1154880" imgH="604800" progId="Package">
                  <p:embed/>
                </p:oleObj>
              </mc:Choice>
              <mc:Fallback>
                <p:oleObj name="포장기 셸 개체" showAsIcon="1" r:id="rId3" imgW="1154880" imgH="60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89887" y="6253162"/>
                        <a:ext cx="1154113" cy="604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44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if, else if, else </a:t>
            </a:r>
            <a:r>
              <a:rPr lang="en-US" altLang="ko-KR" sz="1200" dirty="0">
                <a:solidFill>
                  <a:schemeClr val="accent6"/>
                </a:solidFill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</a:rPr>
              <a:t>조건식의 결과가 </a:t>
            </a:r>
            <a:r>
              <a:rPr lang="en-US" altLang="ko-KR" sz="1200" dirty="0">
                <a:solidFill>
                  <a:schemeClr val="accent6"/>
                </a:solidFill>
              </a:rPr>
              <a:t>true</a:t>
            </a:r>
            <a:r>
              <a:rPr lang="ko-KR" altLang="en-US" sz="1200" dirty="0">
                <a:solidFill>
                  <a:schemeClr val="accent6"/>
                </a:solidFill>
              </a:rPr>
              <a:t>일 때 코드 실행</a:t>
            </a:r>
            <a:r>
              <a:rPr lang="en-US" altLang="ko-KR" sz="1200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altLang="ko-KR" dirty="0" smtClean="0"/>
              <a:t>if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개만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…1</a:t>
            </a:r>
            <a:br>
              <a:rPr lang="en-US" altLang="ko-KR" dirty="0" smtClean="0"/>
            </a:br>
            <a:r>
              <a:rPr lang="en-US" altLang="ko-KR" dirty="0" smtClean="0"/>
              <a:t>} else if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0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 이상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…2</a:t>
            </a:r>
            <a:br>
              <a:rPr lang="en-US" altLang="ko-KR" dirty="0" smtClean="0"/>
            </a:br>
            <a:r>
              <a:rPr lang="en-US" altLang="ko-KR" dirty="0" smtClean="0"/>
              <a:t>} </a:t>
            </a:r>
            <a:r>
              <a:rPr lang="en-US" altLang="ko-KR" dirty="0"/>
              <a:t>else </a:t>
            </a:r>
            <a:r>
              <a:rPr lang="en-US" altLang="ko-KR" dirty="0" smtClean="0"/>
              <a:t>{ </a:t>
            </a:r>
            <a:r>
              <a:rPr lang="en-US" altLang="ko-KR" sz="1200" dirty="0" smtClean="0">
                <a:solidFill>
                  <a:schemeClr val="accent6"/>
                </a:solidFill>
              </a:rPr>
              <a:t> //  0,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 작성 가능</a:t>
            </a:r>
            <a:r>
              <a:rPr lang="en-US" altLang="ko-KR" sz="1200" dirty="0">
                <a:solidFill>
                  <a:schemeClr val="accent6"/>
                </a:solidFill>
              </a:rPr>
              <a:t/>
            </a:r>
            <a:br>
              <a:rPr lang="en-US" altLang="ko-KR" sz="1200" dirty="0">
                <a:solidFill>
                  <a:schemeClr val="accent6"/>
                </a:solidFill>
              </a:rPr>
            </a:br>
            <a:r>
              <a:rPr lang="en-US" altLang="ko-KR" dirty="0"/>
              <a:t>   // </a:t>
            </a:r>
            <a:r>
              <a:rPr lang="en-US" altLang="ko-KR" dirty="0" smtClean="0"/>
              <a:t>…3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}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356992"/>
            <a:ext cx="87439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91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guard (Swift only)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조건식을 충족하지 않을 때 수행할 내용을 명시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guard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조건식 </a:t>
            </a:r>
            <a:r>
              <a:rPr lang="en-US" altLang="ko-KR" dirty="0" smtClean="0"/>
              <a:t>else 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충족하지 않으면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return, throw, 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함수</a:t>
            </a:r>
            <a:r>
              <a:rPr lang="en-US" altLang="ko-KR" sz="1200" dirty="0" smtClean="0">
                <a:solidFill>
                  <a:schemeClr val="accent6"/>
                </a:solidFill>
              </a:rPr>
              <a:t>,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메소드</a:t>
            </a:r>
            <a:r>
              <a:rPr lang="ko-KR" altLang="en-US" sz="1200" dirty="0" smtClean="0">
                <a:solidFill>
                  <a:schemeClr val="accent6"/>
                </a:solidFill>
              </a:rPr>
              <a:t> 아니면 </a:t>
            </a:r>
            <a:r>
              <a:rPr lang="en-US" altLang="ko-KR" sz="1200" dirty="0" smtClean="0">
                <a:solidFill>
                  <a:schemeClr val="accent6"/>
                </a:solidFill>
              </a:rPr>
              <a:t>break, continue</a:t>
            </a:r>
            <a:r>
              <a:rPr lang="ko-KR" altLang="en-US" sz="1200" dirty="0" smtClean="0">
                <a:solidFill>
                  <a:schemeClr val="accent6"/>
                </a:solidFill>
              </a:rPr>
              <a:t>도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   // return or break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en-US" altLang="ko-KR" dirty="0"/>
              <a:t>guard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 err="1" smtClean="0"/>
              <a:t>옵셔널바인딩</a:t>
            </a:r>
            <a:r>
              <a:rPr lang="ko-KR" altLang="en-US" dirty="0" smtClean="0"/>
              <a:t> </a:t>
            </a:r>
            <a:r>
              <a:rPr lang="en-US" altLang="ko-KR" dirty="0" smtClean="0"/>
              <a:t>where </a:t>
            </a:r>
            <a:r>
              <a:rPr lang="ko-KR" altLang="en-US" dirty="0" smtClean="0"/>
              <a:t>조건식 </a:t>
            </a:r>
            <a:r>
              <a:rPr lang="en-US" altLang="ko-KR" dirty="0"/>
              <a:t>else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where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절 생략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dirty="0" smtClean="0"/>
              <a:t>   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</a:t>
            </a:r>
            <a:r>
              <a:rPr lang="ko-KR" altLang="en-US" sz="1200" dirty="0" err="1">
                <a:solidFill>
                  <a:schemeClr val="accent6"/>
                </a:solidFill>
              </a:rPr>
              <a:t>옵셔널</a:t>
            </a:r>
            <a:r>
              <a:rPr lang="ko-KR" altLang="en-US" sz="1200" dirty="0">
                <a:solidFill>
                  <a:schemeClr val="accent6"/>
                </a:solidFill>
              </a:rPr>
              <a:t>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바인딩</a:t>
            </a:r>
            <a:r>
              <a:rPr lang="en-US" altLang="ko-KR" sz="1200" dirty="0" smtClean="0">
                <a:solidFill>
                  <a:schemeClr val="accent6"/>
                </a:solidFill>
              </a:rPr>
              <a:t>X </a:t>
            </a:r>
            <a:r>
              <a:rPr lang="ko-KR" altLang="en-US" sz="1200" dirty="0" smtClean="0">
                <a:solidFill>
                  <a:schemeClr val="accent6"/>
                </a:solidFill>
              </a:rPr>
              <a:t>혹은 조건식 충족하지 </a:t>
            </a:r>
            <a:r>
              <a:rPr lang="ko-KR" altLang="en-US" sz="1200" dirty="0">
                <a:solidFill>
                  <a:schemeClr val="accent6"/>
                </a:solidFill>
              </a:rPr>
              <a:t>않으면 </a:t>
            </a:r>
            <a:r>
              <a:rPr lang="en-US" altLang="ko-KR" sz="1200" dirty="0">
                <a:solidFill>
                  <a:schemeClr val="accent6"/>
                </a:solidFill>
              </a:rPr>
              <a:t>return, throw, (</a:t>
            </a:r>
            <a:r>
              <a:rPr lang="ko-KR" altLang="en-US" sz="1200" dirty="0">
                <a:solidFill>
                  <a:schemeClr val="accent6"/>
                </a:solidFill>
              </a:rPr>
              <a:t>함수</a:t>
            </a:r>
            <a:r>
              <a:rPr lang="en-US" altLang="ko-KR" sz="1200" dirty="0">
                <a:solidFill>
                  <a:schemeClr val="accent6"/>
                </a:solidFill>
              </a:rPr>
              <a:t>, </a:t>
            </a:r>
            <a:r>
              <a:rPr lang="ko-KR" altLang="en-US" sz="1200" dirty="0" err="1">
                <a:solidFill>
                  <a:schemeClr val="accent6"/>
                </a:solidFill>
              </a:rPr>
              <a:t>메소드</a:t>
            </a:r>
            <a:r>
              <a:rPr lang="ko-KR" altLang="en-US" sz="1200" dirty="0">
                <a:solidFill>
                  <a:schemeClr val="accent6"/>
                </a:solidFill>
              </a:rPr>
              <a:t> 아니면 </a:t>
            </a:r>
            <a:r>
              <a:rPr lang="en-US" altLang="ko-KR" sz="1200" dirty="0">
                <a:solidFill>
                  <a:schemeClr val="accent6"/>
                </a:solidFill>
              </a:rPr>
              <a:t>break, continue</a:t>
            </a:r>
            <a:r>
              <a:rPr lang="ko-KR" altLang="en-US" sz="1200" dirty="0">
                <a:solidFill>
                  <a:schemeClr val="accent6"/>
                </a:solidFill>
              </a:rPr>
              <a:t>도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// </a:t>
            </a:r>
            <a:r>
              <a:rPr lang="en-US" altLang="ko-KR" dirty="0"/>
              <a:t>return or break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501008"/>
            <a:ext cx="87344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44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표현식 </a:t>
            </a:r>
            <a:r>
              <a:rPr lang="ko-KR" altLang="en-US" sz="1200" dirty="0">
                <a:solidFill>
                  <a:schemeClr val="accent6"/>
                </a:solidFill>
              </a:rPr>
              <a:t>결과가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상수 표현식과 같은 </a:t>
            </a:r>
            <a:r>
              <a:rPr lang="en-US" altLang="ko-KR" sz="1200" dirty="0" smtClean="0">
                <a:solidFill>
                  <a:schemeClr val="accent6"/>
                </a:solidFill>
              </a:rPr>
              <a:t>case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블록 수행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dirty="0" smtClean="0"/>
              <a:t>switch</a:t>
            </a:r>
            <a:r>
              <a:rPr lang="ko-KR" altLang="en-US" dirty="0" smtClean="0"/>
              <a:t> 표현식 </a:t>
            </a:r>
            <a:r>
              <a:rPr lang="en-US" altLang="ko-KR" dirty="0" smtClean="0"/>
              <a:t>{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 1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개만 작성 가능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case </a:t>
            </a:r>
            <a:r>
              <a:rPr lang="ko-KR" altLang="en-US" dirty="0" smtClean="0"/>
              <a:t>상수 표현식</a:t>
            </a:r>
            <a:r>
              <a:rPr lang="en-US" altLang="ko-KR" dirty="0" smtClean="0"/>
              <a:t>1:</a:t>
            </a:r>
            <a:br>
              <a:rPr lang="en-US" altLang="ko-KR" dirty="0" smtClean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	</a:t>
            </a:r>
            <a:r>
              <a:rPr lang="en-US" altLang="ko-KR" dirty="0" err="1" smtClean="0"/>
              <a:t>fallthrough</a:t>
            </a:r>
            <a:r>
              <a:rPr lang="en-US" altLang="ko-KR" dirty="0" smtClean="0"/>
              <a:t>   </a:t>
            </a:r>
            <a:r>
              <a:rPr lang="en-US" altLang="ko-KR" sz="1200" dirty="0" smtClean="0">
                <a:solidFill>
                  <a:schemeClr val="accent6"/>
                </a:solidFill>
              </a:rPr>
              <a:t>// break</a:t>
            </a:r>
            <a:r>
              <a:rPr lang="ko-KR" altLang="en-US" sz="1200" dirty="0" smtClean="0">
                <a:solidFill>
                  <a:schemeClr val="accent6"/>
                </a:solidFill>
              </a:rPr>
              <a:t>를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생략한것과</a:t>
            </a:r>
            <a:r>
              <a:rPr lang="ko-KR" altLang="en-US" sz="1200" dirty="0" smtClean="0">
                <a:solidFill>
                  <a:schemeClr val="accent6"/>
                </a:solidFill>
              </a:rPr>
              <a:t> 같은 효과</a:t>
            </a:r>
            <a:r>
              <a:rPr lang="en-US" altLang="ko-KR" sz="1200" dirty="0" smtClean="0">
                <a:solidFill>
                  <a:schemeClr val="accent6"/>
                </a:solidFill>
              </a:rPr>
              <a:t/>
            </a:r>
            <a:br>
              <a:rPr lang="en-US" altLang="ko-KR" sz="1200" dirty="0" smtClean="0">
                <a:solidFill>
                  <a:schemeClr val="accent6"/>
                </a:solidFill>
              </a:rPr>
            </a:br>
            <a:r>
              <a:rPr lang="en-US" altLang="ko-KR" dirty="0" smtClean="0"/>
              <a:t>case </a:t>
            </a:r>
            <a:r>
              <a:rPr lang="ko-KR" altLang="en-US" dirty="0"/>
              <a:t>상수 </a:t>
            </a:r>
            <a:r>
              <a:rPr lang="ko-KR" altLang="en-US" dirty="0" smtClean="0"/>
              <a:t>표현식</a:t>
            </a:r>
            <a:r>
              <a:rPr lang="en-US" altLang="ko-KR" dirty="0" smtClean="0"/>
              <a:t>2, </a:t>
            </a:r>
            <a:r>
              <a:rPr lang="ko-KR" altLang="en-US" dirty="0"/>
              <a:t>상수 </a:t>
            </a:r>
            <a:r>
              <a:rPr lang="ko-KR" altLang="en-US" dirty="0" smtClean="0"/>
              <a:t>표현식</a:t>
            </a:r>
            <a:r>
              <a:rPr lang="en-US" altLang="ko-KR" dirty="0" smtClean="0"/>
              <a:t>3: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default:</a:t>
            </a:r>
            <a:br>
              <a:rPr lang="en-US" altLang="ko-KR" dirty="0" smtClean="0"/>
            </a:br>
            <a:r>
              <a:rPr lang="en-US" altLang="ko-KR" dirty="0"/>
              <a:t>	// </a:t>
            </a: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  <a:endParaRPr lang="en-US" altLang="ko-KR" sz="1200" dirty="0" smtClean="0">
              <a:solidFill>
                <a:schemeClr val="accent6"/>
              </a:solidFill>
            </a:endParaRPr>
          </a:p>
          <a:p>
            <a:pPr lvl="1"/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accent6"/>
                </a:solidFill>
              </a:rPr>
              <a:t>break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사용하지 않음</a:t>
            </a:r>
            <a:endParaRPr lang="en-US" altLang="ko-KR" sz="1200" dirty="0" smtClean="0">
              <a:solidFill>
                <a:schemeClr val="accent6"/>
              </a:solidFill>
            </a:endParaRPr>
          </a:p>
          <a:p>
            <a:pPr lvl="1"/>
            <a:r>
              <a:rPr lang="en-US" altLang="ko-KR" sz="1200" dirty="0" smtClean="0">
                <a:solidFill>
                  <a:schemeClr val="accent6"/>
                </a:solidFill>
              </a:rPr>
              <a:t>default</a:t>
            </a:r>
            <a:r>
              <a:rPr lang="ko-KR" altLang="en-US" sz="1200" dirty="0" smtClean="0">
                <a:solidFill>
                  <a:schemeClr val="accent6"/>
                </a:solidFill>
              </a:rPr>
              <a:t>는 항상 마지막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필수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76136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switch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표현식 </a:t>
            </a:r>
            <a:r>
              <a:rPr lang="ko-KR" altLang="en-US" sz="1200" dirty="0">
                <a:solidFill>
                  <a:schemeClr val="accent6"/>
                </a:solidFill>
              </a:rPr>
              <a:t>결과가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상수 표현식과 같은 </a:t>
            </a:r>
            <a:r>
              <a:rPr lang="en-US" altLang="ko-KR" sz="1200" dirty="0" smtClean="0">
                <a:solidFill>
                  <a:schemeClr val="accent6"/>
                </a:solidFill>
              </a:rPr>
              <a:t>case </a:t>
            </a:r>
            <a:r>
              <a:rPr lang="ko-KR" altLang="en-US" sz="1200" dirty="0" smtClean="0">
                <a:solidFill>
                  <a:schemeClr val="accent6"/>
                </a:solidFill>
              </a:rPr>
              <a:t>블록 수행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847850"/>
            <a:ext cx="87439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58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break </a:t>
            </a:r>
            <a:r>
              <a:rPr lang="en-US" altLang="ko-KR" sz="1200" dirty="0" smtClean="0">
                <a:solidFill>
                  <a:schemeClr val="accent6"/>
                </a:solidFill>
              </a:rPr>
              <a:t>(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가장 인접한 </a:t>
            </a:r>
            <a:r>
              <a:rPr lang="ko-KR" altLang="en-US" sz="1200" dirty="0" err="1" smtClean="0">
                <a:solidFill>
                  <a:schemeClr val="accent6"/>
                </a:solidFill>
              </a:rPr>
              <a:t>반복문을</a:t>
            </a:r>
            <a:r>
              <a:rPr lang="ko-KR" altLang="en-US" sz="1200" dirty="0" smtClean="0">
                <a:solidFill>
                  <a:schemeClr val="accent6"/>
                </a:solidFill>
              </a:rPr>
              <a:t> 종료</a:t>
            </a:r>
            <a:r>
              <a:rPr lang="en-US" altLang="ko-KR" sz="1200" dirty="0" smtClean="0">
                <a:solidFill>
                  <a:schemeClr val="accent6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ko-KR" altLang="en-US" dirty="0" err="1" smtClean="0"/>
              <a:t>반복문</a:t>
            </a:r>
            <a:r>
              <a:rPr lang="en-US" altLang="ko-KR" dirty="0" smtClean="0"/>
              <a:t>loop {</a:t>
            </a:r>
            <a:br>
              <a:rPr lang="en-US" altLang="ko-KR" dirty="0" smtClean="0"/>
            </a:br>
            <a:r>
              <a:rPr lang="en-US" altLang="ko-KR" dirty="0" smtClean="0"/>
              <a:t>   break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0">
              <a:buClr>
                <a:srgbClr val="D6ECFF"/>
              </a:buClr>
            </a:pPr>
            <a:r>
              <a:rPr lang="en-US" altLang="ko-KR" dirty="0" smtClean="0"/>
              <a:t> continue </a:t>
            </a:r>
            <a:r>
              <a:rPr lang="en-US" altLang="ko-KR" sz="1200" dirty="0">
                <a:solidFill>
                  <a:srgbClr val="1AB39F"/>
                </a:solidFill>
              </a:rPr>
              <a:t>(</a:t>
            </a:r>
            <a:r>
              <a:rPr lang="ko-KR" altLang="en-US" sz="1200" dirty="0">
                <a:solidFill>
                  <a:srgbClr val="1AB39F"/>
                </a:solidFill>
              </a:rPr>
              <a:t>가장 인접한 </a:t>
            </a:r>
            <a:r>
              <a:rPr lang="ko-KR" altLang="en-US" sz="1200" dirty="0" err="1" smtClean="0">
                <a:solidFill>
                  <a:srgbClr val="1AB39F"/>
                </a:solidFill>
              </a:rPr>
              <a:t>반복문의</a:t>
            </a:r>
            <a:r>
              <a:rPr lang="en-US" altLang="ko-KR" sz="1200" dirty="0" smtClean="0">
                <a:solidFill>
                  <a:srgbClr val="1AB39F"/>
                </a:solidFill>
              </a:rPr>
              <a:t> </a:t>
            </a:r>
            <a:r>
              <a:rPr lang="ko-KR" altLang="en-US" sz="1200" dirty="0" smtClean="0">
                <a:solidFill>
                  <a:srgbClr val="1AB39F"/>
                </a:solidFill>
              </a:rPr>
              <a:t>다음 반복을 바로 수행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반복문</a:t>
            </a:r>
            <a:r>
              <a:rPr lang="en-US" altLang="ko-KR" dirty="0" smtClean="0"/>
              <a:t>loop {</a:t>
            </a:r>
            <a:br>
              <a:rPr lang="en-US" altLang="ko-KR" dirty="0" smtClean="0"/>
            </a:br>
            <a:r>
              <a:rPr lang="en-US" altLang="ko-KR" dirty="0" smtClean="0"/>
              <a:t>	continue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endParaRPr lang="en-US" altLang="ko-KR" sz="1200" dirty="0">
              <a:solidFill>
                <a:schemeClr val="accent6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371850"/>
            <a:ext cx="87439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6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변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변수 초기화 및 쓰기 읽기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15616" y="1988840"/>
            <a:ext cx="3755440" cy="616134"/>
            <a:chOff x="1547664" y="2492896"/>
            <a:chExt cx="3755440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15456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16855" y="2708920"/>
              <a:ext cx="19862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093280" y="2908975"/>
              <a:ext cx="223575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09574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115616" y="3028890"/>
            <a:ext cx="2540141" cy="616134"/>
            <a:chOff x="1547664" y="2492896"/>
            <a:chExt cx="2540141" cy="616134"/>
          </a:xfrm>
        </p:grpSpPr>
        <p:sp>
          <p:nvSpPr>
            <p:cNvPr id="34" name="TextBox 33"/>
            <p:cNvSpPr txBox="1"/>
            <p:nvPr/>
          </p:nvSpPr>
          <p:spPr>
            <a:xfrm>
              <a:off x="1547664" y="2708920"/>
              <a:ext cx="1156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100;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87824" y="2708920"/>
              <a:ext cx="1099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a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6" name="직선 화살표 연결선 35"/>
            <p:cNvCxnSpPr>
              <a:stCxn id="34" idx="3"/>
              <a:endCxn id="35" idx="1"/>
            </p:cNvCxnSpPr>
            <p:nvPr/>
          </p:nvCxnSpPr>
          <p:spPr>
            <a:xfrm>
              <a:off x="2703750" y="2908975"/>
              <a:ext cx="284074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220503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644008" y="1942964"/>
            <a:ext cx="4326491" cy="923910"/>
            <a:chOff x="1547664" y="2492896"/>
            <a:chExt cx="4326491" cy="923910"/>
          </a:xfrm>
        </p:grpSpPr>
        <p:sp>
          <p:nvSpPr>
            <p:cNvPr id="40" name="TextBox 39"/>
            <p:cNvSpPr txBox="1"/>
            <p:nvPr/>
          </p:nvSpPr>
          <p:spPr>
            <a:xfrm>
              <a:off x="1547664" y="2708920"/>
              <a:ext cx="15456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100;</a:t>
              </a:r>
            </a:p>
            <a:p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b = a;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87906" y="2708920"/>
              <a:ext cx="19862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var a: Int = 123</a:t>
              </a:r>
            </a:p>
            <a:p>
              <a:r>
                <a:rPr lang="en-US" altLang="ko-KR" sz="2000" dirty="0" smtClean="0">
                  <a:latin typeface="+mn-ea"/>
                </a:rPr>
                <a:t>var b: Int = a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42" name="직선 화살표 연결선 41"/>
            <p:cNvCxnSpPr>
              <a:stCxn id="40" idx="3"/>
              <a:endCxn id="41" idx="1"/>
            </p:cNvCxnSpPr>
            <p:nvPr/>
          </p:nvCxnSpPr>
          <p:spPr>
            <a:xfrm>
              <a:off x="3093280" y="3062863"/>
              <a:ext cx="794626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755938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20585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99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Labeled Statements (Swift only) </a:t>
            </a:r>
            <a:r>
              <a:rPr lang="en-US" altLang="ko-KR" sz="1200" dirty="0" smtClean="0">
                <a:solidFill>
                  <a:srgbClr val="1AB39F"/>
                </a:solidFill>
              </a:rPr>
              <a:t>(for, switch loop</a:t>
            </a:r>
            <a:r>
              <a:rPr lang="ko-KR" altLang="en-US" sz="1200" dirty="0" smtClean="0">
                <a:solidFill>
                  <a:srgbClr val="1AB39F"/>
                </a:solidFill>
              </a:rPr>
              <a:t>에 이름을 지정</a:t>
            </a:r>
            <a:r>
              <a:rPr lang="en-US" altLang="ko-KR" sz="1200" dirty="0" smtClean="0">
                <a:solidFill>
                  <a:srgbClr val="1AB39F"/>
                </a:solidFill>
              </a:rPr>
              <a:t>)</a:t>
            </a:r>
            <a:endParaRPr lang="en-US" altLang="ko-KR" sz="1200" dirty="0">
              <a:solidFill>
                <a:schemeClr val="accent6"/>
              </a:solidFill>
            </a:endParaRPr>
          </a:p>
          <a:p>
            <a:pPr lvl="1"/>
            <a:r>
              <a:rPr lang="ko-KR" altLang="en-US" dirty="0" err="1" smtClean="0"/>
              <a:t>라벨명</a:t>
            </a:r>
            <a:r>
              <a:rPr lang="en-US" altLang="ko-KR" dirty="0" smtClean="0"/>
              <a:t>: 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range {</a:t>
            </a:r>
            <a:br>
              <a:rPr lang="en-US" altLang="ko-KR" dirty="0" smtClean="0"/>
            </a:br>
            <a:r>
              <a:rPr lang="en-US" altLang="ko-KR" dirty="0" smtClean="0"/>
              <a:t>	// …</a:t>
            </a:r>
            <a:br>
              <a:rPr lang="en-US" altLang="ko-KR" dirty="0" smtClean="0"/>
            </a:br>
            <a:r>
              <a:rPr lang="en-US" altLang="ko-KR" dirty="0" smtClean="0"/>
              <a:t>}</a:t>
            </a:r>
          </a:p>
          <a:p>
            <a:pPr lvl="1"/>
            <a:r>
              <a:rPr lang="ko-KR" altLang="en-US" dirty="0" smtClean="0"/>
              <a:t>사용 예</a:t>
            </a:r>
            <a:r>
              <a:rPr lang="en-US" altLang="ko-KR" dirty="0" smtClean="0"/>
              <a:t>) break </a:t>
            </a:r>
            <a:r>
              <a:rPr lang="ko-KR" altLang="en-US" dirty="0" err="1" smtClean="0"/>
              <a:t>라벨명</a:t>
            </a:r>
            <a:r>
              <a:rPr lang="en-US" altLang="ko-KR" dirty="0" smtClean="0"/>
              <a:t>, continue </a:t>
            </a:r>
            <a:r>
              <a:rPr lang="ko-KR" altLang="en-US" dirty="0" err="1" smtClean="0"/>
              <a:t>라벨명</a:t>
            </a:r>
            <a:r>
              <a:rPr lang="ko-KR" altLang="en-US" dirty="0" smtClean="0"/>
              <a:t> 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(break, continue </a:t>
            </a:r>
            <a:r>
              <a:rPr lang="ko-KR" altLang="en-US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할 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loop</a:t>
            </a:r>
            <a:r>
              <a:rPr lang="ko-KR" altLang="en-US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를 지정</a:t>
            </a:r>
            <a:r>
              <a:rPr lang="en-US" altLang="ko-KR" sz="1200" dirty="0" smtClean="0">
                <a:solidFill>
                  <a:srgbClr val="1AB39F"/>
                </a:solidFill>
                <a:latin typeface="맑은 고딕" panose="020B0503020000020004" pitchFamily="50" charset="-127"/>
              </a:rPr>
              <a:t>)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933056"/>
            <a:ext cx="87439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963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423" y="2937138"/>
            <a:ext cx="8174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8</a:t>
            </a:r>
            <a:r>
              <a:rPr lang="ko-KR" altLang="en-US" sz="4000" dirty="0" smtClean="0">
                <a:latin typeface="+mn-ea"/>
              </a:rPr>
              <a:t>장 데이터 타입 고급</a:t>
            </a:r>
            <a:r>
              <a:rPr lang="en-US" altLang="ko-KR" sz="4000" dirty="0" smtClean="0">
                <a:latin typeface="+mn-ea"/>
              </a:rPr>
              <a:t>(</a:t>
            </a:r>
            <a:r>
              <a:rPr lang="ko-KR" altLang="en-US" sz="4000" dirty="0" smtClean="0">
                <a:latin typeface="+mn-ea"/>
              </a:rPr>
              <a:t>자료형 고급</a:t>
            </a:r>
            <a:r>
              <a:rPr lang="en-US" altLang="ko-KR" sz="4000" dirty="0" smtClean="0">
                <a:latin typeface="+mn-ea"/>
              </a:rPr>
              <a:t>)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1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데이터타입 </a:t>
            </a:r>
            <a:r>
              <a:rPr lang="ko-KR" altLang="en-US" dirty="0" smtClean="0"/>
              <a:t>안심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7642605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Swift</a:t>
            </a:r>
            <a:r>
              <a:rPr lang="ko-KR" altLang="en-US" dirty="0" smtClean="0"/>
              <a:t>는 안정성을 강조한 언어 </a:t>
            </a:r>
            <a:r>
              <a:rPr lang="en-US" altLang="ko-KR" dirty="0" smtClean="0"/>
              <a:t>(Type-safe)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타입에 민감하며 엄격함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사로 다른 타입끼리 </a:t>
            </a:r>
            <a:r>
              <a:rPr lang="en-US" altLang="ko-KR" dirty="0" smtClean="0"/>
              <a:t>type-casting</a:t>
            </a:r>
            <a:r>
              <a:rPr lang="ko-KR" altLang="en-US" dirty="0"/>
              <a:t>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하지만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Swift</a:t>
            </a:r>
            <a:r>
              <a:rPr lang="ko-KR" altLang="en-US" dirty="0" smtClean="0"/>
              <a:t>에서 타입캐스팅 동작은 새로운 인스턴스를 생성하여 할당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2190056"/>
            <a:ext cx="24336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 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자세한 내용은 타입캐스팅 </a:t>
            </a:r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chapter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에서 확인</a:t>
            </a:r>
            <a:endParaRPr lang="ko-KR" altLang="en-US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2926685"/>
            <a:ext cx="78422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/>
              <a:t>데이터 타입 안심이란</a:t>
            </a:r>
            <a:r>
              <a:rPr lang="en-US" altLang="ko-KR" dirty="0" smtClean="0"/>
              <a:t>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Int </a:t>
            </a:r>
            <a:r>
              <a:rPr lang="ko-KR" altLang="en-US" dirty="0" smtClean="0"/>
              <a:t>타입 변수에 할당 하려는 값이 </a:t>
            </a:r>
            <a:r>
              <a:rPr lang="en-US" altLang="ko-KR" dirty="0" smtClean="0"/>
              <a:t>Character </a:t>
            </a:r>
            <a:r>
              <a:rPr lang="ko-KR" altLang="en-US" dirty="0" smtClean="0"/>
              <a:t>타입이면</a:t>
            </a:r>
            <a:r>
              <a:rPr lang="en-US" altLang="ko-KR" dirty="0"/>
              <a:t> </a:t>
            </a:r>
            <a:r>
              <a:rPr lang="ko-KR" alt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컴파일 오류</a:t>
            </a:r>
            <a:endParaRPr lang="en-US" altLang="ko-KR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컴파일 시점에서 </a:t>
            </a:r>
            <a:r>
              <a:rPr lang="ko-KR" altLang="en-US" b="1" u="sng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타입확인</a:t>
            </a:r>
            <a:r>
              <a:rPr lang="ko-KR" altLang="en-US" dirty="0" smtClean="0"/>
              <a:t> 후 에 </a:t>
            </a:r>
            <a:r>
              <a:rPr lang="ko-KR" altLang="en-US" b="1" u="sng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타입추론</a:t>
            </a:r>
            <a:r>
              <a:rPr lang="ko-KR" altLang="en-US" dirty="0" smtClean="0"/>
              <a:t>을 함</a:t>
            </a:r>
            <a:endParaRPr lang="en-US" altLang="ko-KR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또한 컴파일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변수나 상수에 할당하는 값을 파악하여 타입을 결정</a:t>
            </a:r>
            <a:endParaRPr lang="en-US" altLang="ko-KR" b="1" u="sng" dirty="0" smtClean="0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869160"/>
            <a:ext cx="7201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name = “Jason”</a:t>
            </a:r>
            <a:r>
              <a:rPr lang="en-US" altLang="ko-KR" sz="1400" dirty="0">
                <a:latin typeface="+mn-ea"/>
              </a:rPr>
              <a:t> 	// </a:t>
            </a:r>
            <a:r>
              <a:rPr lang="ko-KR" altLang="en-US" sz="1400" dirty="0">
                <a:latin typeface="+mn-ea"/>
              </a:rPr>
              <a:t>타입추론의 과정으로 </a:t>
            </a:r>
            <a:r>
              <a:rPr lang="en-US" altLang="ko-KR" sz="1400" dirty="0">
                <a:latin typeface="+mn-ea"/>
              </a:rPr>
              <a:t>name</a:t>
            </a:r>
            <a:r>
              <a:rPr lang="ko-KR" altLang="en-US" sz="1400" dirty="0">
                <a:latin typeface="+mn-ea"/>
              </a:rPr>
              <a:t>은</a:t>
            </a:r>
            <a:r>
              <a:rPr lang="en-US" altLang="ko-KR" sz="1400" dirty="0">
                <a:latin typeface="+mn-ea"/>
              </a:rPr>
              <a:t> String</a:t>
            </a:r>
            <a:r>
              <a:rPr lang="ko-KR" altLang="en-US" sz="1400" dirty="0">
                <a:latin typeface="+mn-ea"/>
              </a:rPr>
              <a:t>타입으로 </a:t>
            </a:r>
            <a:r>
              <a:rPr lang="ko-KR" altLang="en-US" sz="1400" dirty="0" smtClean="0">
                <a:latin typeface="+mn-ea"/>
              </a:rPr>
              <a:t>자동 선언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name = 100	// </a:t>
            </a:r>
            <a:r>
              <a:rPr lang="ko-KR" altLang="en-US" sz="1400" dirty="0" smtClean="0">
                <a:latin typeface="+mn-ea"/>
              </a:rPr>
              <a:t>앞서 타입추론을 통해 </a:t>
            </a:r>
            <a:r>
              <a:rPr lang="en-US" altLang="ko-KR" sz="1400" dirty="0" smtClean="0">
                <a:latin typeface="+mn-ea"/>
              </a:rPr>
              <a:t>String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타입인데</a:t>
            </a:r>
            <a:r>
              <a:rPr lang="en-US" altLang="ko-KR" sz="1400" dirty="0" smtClean="0">
                <a:latin typeface="+mn-ea"/>
              </a:rPr>
              <a:t>, Int </a:t>
            </a:r>
            <a:r>
              <a:rPr lang="ko-KR" altLang="en-US" sz="1400" dirty="0" smtClean="0">
                <a:latin typeface="+mn-ea"/>
              </a:rPr>
              <a:t>값을 넣으므로 </a:t>
            </a:r>
            <a:r>
              <a:rPr lang="en-US" altLang="ko-KR" sz="1400" dirty="0" smtClean="0">
                <a:latin typeface="+mn-ea"/>
              </a:rPr>
              <a:t>Error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6250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/>
              <a:t>타입 별칭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7633821" cy="462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Swift </a:t>
            </a:r>
            <a:r>
              <a:rPr lang="ko-KR" altLang="en-US" dirty="0" smtClean="0"/>
              <a:t>또한 사용자가 임의로 데이터타입을 만들어 별도의 별칭 부여가능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907704" y="2550383"/>
            <a:ext cx="28927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MyInt</a:t>
            </a:r>
            <a:r>
              <a:rPr lang="en-US" altLang="ko-KR" sz="1400" dirty="0" smtClean="0">
                <a:latin typeface="+mn-ea"/>
              </a:rPr>
              <a:t> = Int</a:t>
            </a:r>
          </a:p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YourInt</a:t>
            </a:r>
            <a:r>
              <a:rPr lang="en-US" altLang="ko-KR" sz="1400" dirty="0" smtClean="0">
                <a:latin typeface="+mn-ea"/>
              </a:rPr>
              <a:t> = Int</a:t>
            </a:r>
          </a:p>
          <a:p>
            <a:r>
              <a:rPr lang="en-US" altLang="ko-KR" sz="1400" dirty="0" smtClean="0">
                <a:latin typeface="+mn-ea"/>
              </a:rPr>
              <a:t>typealias </a:t>
            </a:r>
            <a:r>
              <a:rPr lang="en-US" altLang="ko-KR" sz="1400" dirty="0" err="1" smtClean="0">
                <a:latin typeface="+mn-ea"/>
              </a:rPr>
              <a:t>MyDouble</a:t>
            </a:r>
            <a:r>
              <a:rPr lang="en-US" altLang="ko-KR" sz="1400" dirty="0" smtClean="0">
                <a:latin typeface="+mn-ea"/>
              </a:rPr>
              <a:t> = Double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let age: </a:t>
            </a:r>
            <a:r>
              <a:rPr lang="en-US" altLang="ko-KR" sz="1400" dirty="0" err="1" smtClean="0">
                <a:latin typeface="+mn-ea"/>
              </a:rPr>
              <a:t>MyInt</a:t>
            </a:r>
            <a:r>
              <a:rPr lang="en-US" altLang="ko-KR" sz="1400" dirty="0" smtClean="0">
                <a:latin typeface="+mn-ea"/>
              </a:rPr>
              <a:t> = 100</a:t>
            </a:r>
          </a:p>
          <a:p>
            <a:r>
              <a:rPr lang="en-US" altLang="ko-KR" sz="1400" dirty="0" smtClean="0">
                <a:latin typeface="+mn-ea"/>
              </a:rPr>
              <a:t>var year: </a:t>
            </a:r>
            <a:r>
              <a:rPr lang="en-US" altLang="ko-KR" sz="1400" dirty="0" err="1" smtClean="0">
                <a:latin typeface="+mn-ea"/>
              </a:rPr>
              <a:t>YourInt</a:t>
            </a:r>
            <a:r>
              <a:rPr lang="en-US" altLang="ko-KR" sz="1400" dirty="0" smtClean="0">
                <a:latin typeface="+mn-ea"/>
              </a:rPr>
              <a:t> = 2080</a:t>
            </a:r>
          </a:p>
          <a:p>
            <a:r>
              <a:rPr lang="en-US" altLang="ko-KR" sz="1400" dirty="0" smtClean="0">
                <a:latin typeface="+mn-ea"/>
              </a:rPr>
              <a:t>year = age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let month: Int = 7</a:t>
            </a:r>
          </a:p>
          <a:p>
            <a:r>
              <a:rPr lang="en-US" altLang="ko-KR" sz="1400" dirty="0" smtClean="0">
                <a:latin typeface="+mn-ea"/>
              </a:rPr>
              <a:t>let percentage: </a:t>
            </a:r>
            <a:r>
              <a:rPr lang="en-US" altLang="ko-KR" sz="1400" dirty="0" err="1" smtClean="0">
                <a:latin typeface="+mn-ea"/>
              </a:rPr>
              <a:t>MyDouble</a:t>
            </a:r>
            <a:r>
              <a:rPr lang="en-US" altLang="ko-KR" sz="1400" dirty="0" smtClean="0">
                <a:latin typeface="+mn-ea"/>
              </a:rPr>
              <a:t> = 99.9</a:t>
            </a:r>
            <a:endParaRPr lang="ko-KR" altLang="en-US" sz="1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79712" y="1671191"/>
            <a:ext cx="5280613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typealias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사용자타입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=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데이터타입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3263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튜플 </a:t>
            </a:r>
            <a:r>
              <a:rPr lang="en-US" altLang="ko-KR" dirty="0" smtClean="0"/>
              <a:t>(tuple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1600" y="980728"/>
            <a:ext cx="558838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타입의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이름이  따로 지정되어 있지 않음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개발자의 의도로 만드는 타입 </a:t>
            </a:r>
            <a:r>
              <a:rPr lang="en-US" altLang="ko-KR" dirty="0" smtClean="0"/>
              <a:t>– </a:t>
            </a:r>
            <a:r>
              <a:rPr lang="ko-KR" altLang="en-US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지정된 데이터 묶음</a:t>
            </a:r>
            <a:endParaRPr lang="en-US" altLang="ko-KR" b="1" u="sng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</a:t>
            </a:r>
            <a:r>
              <a:rPr lang="ko-KR" altLang="en-US" dirty="0"/>
              <a:t>언어의 구조체 형태와 </a:t>
            </a:r>
            <a:r>
              <a:rPr lang="ko-KR" altLang="en-US" dirty="0" smtClean="0"/>
              <a:t>유사 </a:t>
            </a:r>
            <a:endParaRPr lang="en-US" altLang="ko-KR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46099" y="2748404"/>
            <a:ext cx="833035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person: (String, Int, Double) = (“Jason”, 85, 182.1)</a:t>
            </a:r>
          </a:p>
          <a:p>
            <a:r>
              <a:rPr lang="en-US" altLang="ko-KR" sz="1400" dirty="0" smtClean="0">
                <a:latin typeface="+mn-ea"/>
              </a:rPr>
              <a:t>print(“</a:t>
            </a:r>
            <a:r>
              <a:rPr lang="ko-KR" altLang="en-US" sz="1400" dirty="0" smtClean="0">
                <a:latin typeface="+mn-ea"/>
              </a:rPr>
              <a:t>이름</a:t>
            </a:r>
            <a:r>
              <a:rPr lang="en-US" altLang="ko-KR" sz="1400" dirty="0" smtClean="0">
                <a:latin typeface="+mn-ea"/>
              </a:rPr>
              <a:t>: \(</a:t>
            </a:r>
            <a:r>
              <a:rPr lang="en-US" altLang="ko-KR" sz="1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person.0</a:t>
            </a:r>
            <a:r>
              <a:rPr lang="en-US" altLang="ko-KR" sz="1400" dirty="0" smtClean="0">
                <a:latin typeface="+mn-ea"/>
              </a:rPr>
              <a:t>), </a:t>
            </a:r>
            <a:r>
              <a:rPr lang="ko-KR" altLang="en-US" sz="1400" dirty="0" smtClean="0">
                <a:latin typeface="+mn-ea"/>
              </a:rPr>
              <a:t>나이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en-US" altLang="ko-KR" sz="1400" dirty="0">
                <a:latin typeface="+mn-ea"/>
              </a:rPr>
              <a:t>\(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person.1</a:t>
            </a:r>
            <a:r>
              <a:rPr lang="en-US" altLang="ko-KR" sz="1400" dirty="0" smtClean="0">
                <a:latin typeface="+mn-ea"/>
              </a:rPr>
              <a:t>), </a:t>
            </a:r>
            <a:r>
              <a:rPr lang="ko-KR" altLang="en-US" sz="1400" dirty="0" smtClean="0">
                <a:latin typeface="+mn-ea"/>
              </a:rPr>
              <a:t>신장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en-US" altLang="ko-KR" sz="1400" dirty="0">
                <a:latin typeface="+mn-ea"/>
              </a:rPr>
              <a:t>\(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person.2</a:t>
            </a:r>
            <a:r>
              <a:rPr lang="en-US" altLang="ko-KR" sz="1400" dirty="0" smtClean="0">
                <a:latin typeface="+mn-ea"/>
              </a:rPr>
              <a:t>)”) // </a:t>
            </a:r>
            <a:r>
              <a:rPr lang="ko-KR" altLang="en-US" sz="1400" dirty="0" smtClean="0">
                <a:latin typeface="+mn-ea"/>
              </a:rPr>
              <a:t>인덱스를 통해 값을 가져올 수 있음</a:t>
            </a:r>
            <a:endParaRPr lang="en-US" altLang="ko-KR" sz="1400" dirty="0" smtClean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person.1 = 71</a:t>
            </a:r>
          </a:p>
          <a:p>
            <a:r>
              <a:rPr lang="en-US" altLang="ko-KR" sz="1400" dirty="0" smtClean="0">
                <a:latin typeface="+mn-ea"/>
              </a:rPr>
              <a:t>person.2 = 185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print(“</a:t>
            </a:r>
            <a:r>
              <a:rPr lang="ko-KR" altLang="en-US" sz="1400" dirty="0">
                <a:latin typeface="+mn-ea"/>
              </a:rPr>
              <a:t>이름</a:t>
            </a:r>
            <a:r>
              <a:rPr lang="en-US" altLang="ko-KR" sz="1400" dirty="0">
                <a:latin typeface="+mn-ea"/>
              </a:rPr>
              <a:t>: \(person.0), </a:t>
            </a:r>
            <a:r>
              <a:rPr lang="ko-KR" altLang="en-US" sz="1400" dirty="0">
                <a:latin typeface="+mn-ea"/>
              </a:rPr>
              <a:t>나이</a:t>
            </a:r>
            <a:r>
              <a:rPr lang="en-US" altLang="ko-KR" sz="1400" dirty="0">
                <a:latin typeface="+mn-ea"/>
              </a:rPr>
              <a:t>: \(person.1), </a:t>
            </a:r>
            <a:r>
              <a:rPr lang="ko-KR" altLang="en-US" sz="1400" dirty="0">
                <a:latin typeface="+mn-ea"/>
              </a:rPr>
              <a:t>신장</a:t>
            </a:r>
            <a:r>
              <a:rPr lang="en-US" altLang="ko-KR" sz="1400" dirty="0">
                <a:latin typeface="+mn-ea"/>
              </a:rPr>
              <a:t>: \(person.2)”)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4414" y="1974032"/>
            <a:ext cx="13756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* </a:t>
            </a:r>
            <a:r>
              <a:rPr lang="ko-KR" altLang="en-US" sz="9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파이썬의</a:t>
            </a:r>
            <a:r>
              <a:rPr lang="ko-KR" altLang="en-US" sz="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튜플과 유사</a:t>
            </a:r>
            <a:endParaRPr lang="ko-KR" altLang="en-US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2404626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Index</a:t>
            </a:r>
            <a:r>
              <a:rPr lang="ko-KR" altLang="en-US" dirty="0" smtClean="0"/>
              <a:t>를 이용하여 튜플에 접근한 예제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6099" y="4852898"/>
            <a:ext cx="645708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var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person: (name: String, weight: Int, height: Double) = (“Jason”, 85, 182.1)</a:t>
            </a:r>
          </a:p>
          <a:p>
            <a:r>
              <a:rPr lang="en-US" altLang="ko-KR" sz="1400" dirty="0" smtClean="0">
                <a:latin typeface="+mn-ea"/>
              </a:rPr>
              <a:t>print(“</a:t>
            </a:r>
            <a:r>
              <a:rPr lang="ko-KR" altLang="en-US" sz="1400" dirty="0" smtClean="0">
                <a:latin typeface="+mn-ea"/>
              </a:rPr>
              <a:t>이름</a:t>
            </a:r>
            <a:r>
              <a:rPr lang="en-US" altLang="ko-KR" sz="1400" dirty="0" smtClean="0">
                <a:latin typeface="+mn-ea"/>
              </a:rPr>
              <a:t>: \(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person.name</a:t>
            </a:r>
            <a:r>
              <a:rPr lang="en-US" altLang="ko-KR" sz="1400" dirty="0" smtClean="0">
                <a:latin typeface="+mn-ea"/>
              </a:rPr>
              <a:t>), </a:t>
            </a:r>
            <a:r>
              <a:rPr lang="ko-KR" altLang="en-US" sz="1400" dirty="0" smtClean="0">
                <a:latin typeface="+mn-ea"/>
              </a:rPr>
              <a:t>나이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en-US" altLang="ko-KR" sz="1400" dirty="0">
                <a:latin typeface="+mn-ea"/>
              </a:rPr>
              <a:t>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person.weight</a:t>
            </a:r>
            <a:r>
              <a:rPr lang="en-US" altLang="ko-KR" sz="1400" dirty="0" smtClean="0">
                <a:latin typeface="+mn-ea"/>
              </a:rPr>
              <a:t>), </a:t>
            </a:r>
            <a:r>
              <a:rPr lang="ko-KR" altLang="en-US" sz="1400" dirty="0" smtClean="0">
                <a:latin typeface="+mn-ea"/>
              </a:rPr>
              <a:t>신장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en-US" altLang="ko-KR" sz="1400" dirty="0">
                <a:latin typeface="+mn-ea"/>
              </a:rPr>
              <a:t>\(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person.height</a:t>
            </a:r>
            <a:r>
              <a:rPr lang="en-US" altLang="ko-KR" sz="1400" dirty="0" smtClean="0">
                <a:latin typeface="+mn-ea"/>
              </a:rPr>
              <a:t>)”)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err="1" smtClean="0">
                <a:latin typeface="+mn-ea"/>
              </a:rPr>
              <a:t>person.</a:t>
            </a:r>
            <a:r>
              <a:rPr lang="en-US" altLang="ko-KR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weight</a:t>
            </a:r>
            <a:r>
              <a:rPr lang="en-US" altLang="ko-KR" sz="1400" dirty="0" smtClean="0">
                <a:latin typeface="+mn-ea"/>
              </a:rPr>
              <a:t> = 71</a:t>
            </a:r>
          </a:p>
          <a:p>
            <a:r>
              <a:rPr lang="en-US" altLang="ko-KR" sz="1400" dirty="0" err="1" smtClean="0">
                <a:latin typeface="+mn-ea"/>
              </a:rPr>
              <a:t>person.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height</a:t>
            </a:r>
            <a:r>
              <a:rPr lang="en-US" altLang="ko-KR" sz="1400" dirty="0" smtClean="0">
                <a:latin typeface="+mn-ea"/>
              </a:rPr>
              <a:t> = 185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print(“</a:t>
            </a:r>
            <a:r>
              <a:rPr lang="ko-KR" altLang="en-US" sz="1400" dirty="0">
                <a:latin typeface="+mn-ea"/>
              </a:rPr>
              <a:t>이름</a:t>
            </a:r>
            <a:r>
              <a:rPr lang="en-US" altLang="ko-KR" sz="1400" dirty="0">
                <a:latin typeface="+mn-ea"/>
              </a:rPr>
              <a:t>: \(person.name), </a:t>
            </a:r>
            <a:r>
              <a:rPr lang="ko-KR" altLang="en-US" sz="1400" dirty="0">
                <a:latin typeface="+mn-ea"/>
              </a:rPr>
              <a:t>나이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person.weight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신장</a:t>
            </a:r>
            <a:r>
              <a:rPr lang="en-US" altLang="ko-KR" sz="1400" dirty="0">
                <a:latin typeface="+mn-ea"/>
              </a:rPr>
              <a:t>: \(</a:t>
            </a:r>
            <a:r>
              <a:rPr lang="en-US" altLang="ko-KR" sz="1400" dirty="0" err="1">
                <a:latin typeface="+mn-ea"/>
              </a:rPr>
              <a:t>person.height</a:t>
            </a:r>
            <a:r>
              <a:rPr lang="en-US" altLang="ko-KR" sz="1400" dirty="0">
                <a:latin typeface="+mn-ea"/>
              </a:rPr>
              <a:t>)”)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4509120"/>
            <a:ext cx="476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Elementary</a:t>
            </a:r>
            <a:r>
              <a:rPr lang="ko-KR" altLang="en-US" dirty="0" smtClean="0"/>
              <a:t>를 이용하여 튜플에 접근한 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862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539552" y="116632"/>
            <a:ext cx="8680730" cy="596250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3200" b="1" kern="1200" spc="-100" baseline="0">
                <a:solidFill>
                  <a:schemeClr val="tx2">
                    <a:satMod val="200000"/>
                  </a:schemeClr>
                </a:solidFill>
                <a:latin typeface="+mn-ea"/>
                <a:ea typeface="+mn-ea"/>
                <a:cs typeface="+mj-cs"/>
              </a:defRPr>
            </a:lvl1pPr>
            <a:extLst/>
          </a:lstStyle>
          <a:p>
            <a:r>
              <a:rPr lang="ko-KR" altLang="en-US" dirty="0" smtClean="0"/>
              <a:t>데이터타입 고급</a:t>
            </a:r>
            <a:endParaRPr lang="ko-KR" altLang="en-US" dirty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83568" y="620688"/>
            <a:ext cx="7772400" cy="539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1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0664" indent="-28575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dirty="0" smtClean="0"/>
              <a:t>튜플 </a:t>
            </a:r>
            <a:r>
              <a:rPr lang="en-US" altLang="ko-KR" dirty="0" smtClean="0"/>
              <a:t>(tuple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46099" y="1756554"/>
            <a:ext cx="618804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typealias </a:t>
            </a:r>
            <a:r>
              <a:rPr lang="en-US" altLang="ko-KR" sz="1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PersonTuple</a:t>
            </a:r>
            <a:r>
              <a:rPr lang="en-US" altLang="ko-K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 = (name: String, weight: Int, height: Double)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let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jdlee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PersonTuple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smtClean="0">
                <a:latin typeface="+mn-ea"/>
              </a:rPr>
              <a:t>(“</a:t>
            </a:r>
            <a:r>
              <a:rPr lang="en-US" altLang="ko-KR" sz="1400" dirty="0" err="1" smtClean="0">
                <a:latin typeface="+mn-ea"/>
              </a:rPr>
              <a:t>jason</a:t>
            </a:r>
            <a:r>
              <a:rPr lang="en-US" altLang="ko-KR" sz="1400" dirty="0" smtClean="0">
                <a:latin typeface="+mn-ea"/>
              </a:rPr>
              <a:t>”, 85, 182.1)</a:t>
            </a:r>
          </a:p>
          <a:p>
            <a:r>
              <a:rPr lang="en-US" altLang="ko-KR" sz="1400" dirty="0">
                <a:latin typeface="+mn-ea"/>
              </a:rPr>
              <a:t>let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eric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PersonTuple</a:t>
            </a:r>
            <a:r>
              <a:rPr lang="en-US" altLang="ko-KR" sz="1400" dirty="0">
                <a:latin typeface="+mn-ea"/>
              </a:rPr>
              <a:t> = </a:t>
            </a:r>
            <a:r>
              <a:rPr lang="en-US" altLang="ko-KR" sz="1400" dirty="0" smtClean="0">
                <a:latin typeface="+mn-ea"/>
              </a:rPr>
              <a:t>(“</a:t>
            </a:r>
            <a:r>
              <a:rPr lang="en-US" altLang="ko-KR" sz="1400" dirty="0" err="1" smtClean="0">
                <a:latin typeface="+mn-ea"/>
              </a:rPr>
              <a:t>eric</a:t>
            </a:r>
            <a:r>
              <a:rPr lang="en-US" altLang="ko-KR" sz="1400" dirty="0" smtClean="0">
                <a:latin typeface="+mn-ea"/>
              </a:rPr>
              <a:t>”, 72, 185.6)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print(“</a:t>
            </a:r>
            <a:r>
              <a:rPr lang="ko-KR" altLang="en-US" sz="1400" dirty="0" smtClean="0">
                <a:latin typeface="+mn-ea"/>
              </a:rPr>
              <a:t>이름</a:t>
            </a:r>
            <a:r>
              <a:rPr lang="en-US" altLang="ko-KR" sz="1400" dirty="0" smtClean="0">
                <a:latin typeface="+mn-ea"/>
              </a:rPr>
              <a:t>: \(jdlee.name), </a:t>
            </a:r>
            <a:r>
              <a:rPr lang="ko-KR" altLang="en-US" sz="1400" dirty="0" smtClean="0">
                <a:latin typeface="+mn-ea"/>
              </a:rPr>
              <a:t>나이</a:t>
            </a:r>
            <a:r>
              <a:rPr lang="en-US" altLang="ko-KR" sz="1400" dirty="0" smtClean="0">
                <a:latin typeface="+mn-ea"/>
              </a:rPr>
              <a:t>: \(</a:t>
            </a:r>
            <a:r>
              <a:rPr lang="en-US" altLang="ko-KR" sz="1400" dirty="0" err="1" smtClean="0">
                <a:latin typeface="+mn-ea"/>
              </a:rPr>
              <a:t>jdlee.weight</a:t>
            </a:r>
            <a:r>
              <a:rPr lang="en-US" altLang="ko-KR" sz="1400" dirty="0" smtClean="0">
                <a:latin typeface="+mn-ea"/>
              </a:rPr>
              <a:t>), </a:t>
            </a:r>
            <a:r>
              <a:rPr lang="ko-KR" altLang="en-US" sz="1400" dirty="0" smtClean="0">
                <a:latin typeface="+mn-ea"/>
              </a:rPr>
              <a:t>신장</a:t>
            </a:r>
            <a:r>
              <a:rPr lang="en-US" altLang="ko-KR" sz="1400" dirty="0" smtClean="0">
                <a:latin typeface="+mn-ea"/>
              </a:rPr>
              <a:t>: \(</a:t>
            </a:r>
            <a:r>
              <a:rPr lang="en-US" altLang="ko-KR" sz="1400" dirty="0" err="1" smtClean="0">
                <a:latin typeface="+mn-ea"/>
              </a:rPr>
              <a:t>jdlee.height</a:t>
            </a:r>
            <a:r>
              <a:rPr lang="en-US" altLang="ko-KR" sz="1400" dirty="0" err="1">
                <a:latin typeface="+mn-ea"/>
              </a:rPr>
              <a:t>ht</a:t>
            </a:r>
            <a:r>
              <a:rPr lang="en-US" altLang="ko-KR" sz="1400" dirty="0" smtClean="0">
                <a:latin typeface="+mn-ea"/>
              </a:rPr>
              <a:t>)”)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print(“</a:t>
            </a:r>
            <a:r>
              <a:rPr lang="ko-KR" altLang="en-US" sz="1400" dirty="0">
                <a:latin typeface="+mn-ea"/>
              </a:rPr>
              <a:t>이름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smtClean="0">
                <a:latin typeface="+mn-ea"/>
              </a:rPr>
              <a:t>\(</a:t>
            </a:r>
            <a:r>
              <a:rPr lang="en-US" altLang="ko-KR" sz="1400" dirty="0">
                <a:latin typeface="+mn-ea"/>
              </a:rPr>
              <a:t>eric</a:t>
            </a:r>
            <a:r>
              <a:rPr lang="en-US" altLang="ko-KR" sz="1400" dirty="0" smtClean="0">
                <a:latin typeface="+mn-ea"/>
              </a:rPr>
              <a:t>.name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나이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smtClean="0">
                <a:latin typeface="+mn-ea"/>
              </a:rPr>
              <a:t>\(</a:t>
            </a:r>
            <a:r>
              <a:rPr lang="en-US" altLang="ko-KR" sz="1400" dirty="0" err="1">
                <a:latin typeface="+mn-ea"/>
              </a:rPr>
              <a:t>eric</a:t>
            </a:r>
            <a:r>
              <a:rPr lang="en-US" altLang="ko-KR" sz="1400" dirty="0" err="1" smtClean="0">
                <a:latin typeface="+mn-ea"/>
              </a:rPr>
              <a:t>.weight</a:t>
            </a:r>
            <a:r>
              <a:rPr lang="en-US" altLang="ko-KR" sz="1400" dirty="0">
                <a:latin typeface="+mn-ea"/>
              </a:rPr>
              <a:t>), </a:t>
            </a:r>
            <a:r>
              <a:rPr lang="ko-KR" altLang="en-US" sz="1400" dirty="0">
                <a:latin typeface="+mn-ea"/>
              </a:rPr>
              <a:t>신장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smtClean="0">
                <a:latin typeface="+mn-ea"/>
              </a:rPr>
              <a:t>\(</a:t>
            </a:r>
            <a:r>
              <a:rPr lang="en-US" altLang="ko-KR" sz="1400">
                <a:latin typeface="+mn-ea"/>
              </a:rPr>
              <a:t>eric</a:t>
            </a:r>
            <a:r>
              <a:rPr lang="en-US" altLang="ko-KR" sz="1400" smtClean="0">
                <a:latin typeface="+mn-ea"/>
              </a:rPr>
              <a:t>.height</a:t>
            </a:r>
            <a:r>
              <a:rPr lang="en-US" altLang="ko-KR" sz="1400" dirty="0">
                <a:latin typeface="+mn-ea"/>
              </a:rPr>
              <a:t>)”)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528" y="1412776"/>
            <a:ext cx="601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 smtClean="0"/>
              <a:t>Typealias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Elementary</a:t>
            </a:r>
            <a:r>
              <a:rPr lang="ko-KR" altLang="en-US" dirty="0" smtClean="0"/>
              <a:t>를 이용하여 튜플에 접근한 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99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상 수</a:t>
            </a:r>
            <a:endParaRPr lang="ko-KR" altLang="en-US" sz="3200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상수 선언과 초기화  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2546479" y="2127339"/>
            <a:ext cx="4328491" cy="616134"/>
            <a:chOff x="1547664" y="2492896"/>
            <a:chExt cx="4328491" cy="616134"/>
          </a:xfrm>
        </p:grpSpPr>
        <p:sp>
          <p:nvSpPr>
            <p:cNvPr id="28" name="TextBox 27"/>
            <p:cNvSpPr txBox="1"/>
            <p:nvPr/>
          </p:nvSpPr>
          <p:spPr>
            <a:xfrm>
              <a:off x="1547664" y="2708920"/>
              <a:ext cx="2258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err="1" smtClean="0">
                  <a:latin typeface="+mn-ea"/>
                </a:rPr>
                <a:t>const</a:t>
              </a:r>
              <a:r>
                <a:rPr lang="en-US" altLang="ko-KR" sz="2000" dirty="0" smtClean="0">
                  <a:latin typeface="+mn-ea"/>
                </a:rPr>
                <a:t> </a:t>
              </a:r>
              <a:r>
                <a:rPr lang="en-US" altLang="ko-KR" sz="2000" dirty="0" err="1" smtClean="0">
                  <a:latin typeface="+mn-ea"/>
                </a:rPr>
                <a:t>int</a:t>
              </a:r>
              <a:r>
                <a:rPr lang="en-US" altLang="ko-KR" sz="2000" dirty="0" smtClean="0">
                  <a:latin typeface="+mn-ea"/>
                </a:rPr>
                <a:t> a = 123;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45818" y="2708920"/>
              <a:ext cx="19303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Int = 123</a:t>
              </a:r>
              <a:endParaRPr lang="ko-KR" altLang="en-US" sz="2000" dirty="0">
                <a:latin typeface="+mn-ea"/>
              </a:endParaRPr>
            </a:p>
          </p:txBody>
        </p:sp>
        <p:cxnSp>
          <p:nvCxnSpPr>
            <p:cNvPr id="30" name="직선 화살표 연결선 29"/>
            <p:cNvCxnSpPr>
              <a:stCxn id="28" idx="3"/>
              <a:endCxn id="29" idx="1"/>
            </p:cNvCxnSpPr>
            <p:nvPr/>
          </p:nvCxnSpPr>
          <p:spPr>
            <a:xfrm>
              <a:off x="3806616" y="2908975"/>
              <a:ext cx="139202" cy="0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835696" y="2492896"/>
              <a:ext cx="5902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C</a:t>
              </a:r>
              <a:r>
                <a:rPr lang="ko-KR" altLang="en-US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언어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38537" y="2492896"/>
              <a:ext cx="522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Swift</a:t>
              </a:r>
              <a:endParaRPr lang="ko-KR" altLang="en-US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546479" y="1268760"/>
            <a:ext cx="4482317" cy="46166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let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상수 이름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: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자료형 </a:t>
            </a:r>
            <a:r>
              <a:rPr lang="en-US" altLang="ko-KR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= </a:t>
            </a:r>
            <a:r>
              <a:rPr lang="ko-KR" alt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</a:rPr>
              <a:t>초기값</a:t>
            </a:r>
            <a:endParaRPr lang="ko-KR" altLang="en-US" sz="24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411760" y="3212976"/>
            <a:ext cx="4332895" cy="1663735"/>
            <a:chOff x="2411760" y="3212976"/>
            <a:chExt cx="4332895" cy="1663735"/>
          </a:xfrm>
        </p:grpSpPr>
        <p:grpSp>
          <p:nvGrpSpPr>
            <p:cNvPr id="13" name="그룹 12"/>
            <p:cNvGrpSpPr/>
            <p:nvPr/>
          </p:nvGrpSpPr>
          <p:grpSpPr>
            <a:xfrm>
              <a:off x="2411760" y="3212976"/>
              <a:ext cx="1148071" cy="1355958"/>
              <a:chOff x="2416242" y="3140968"/>
              <a:chExt cx="1148071" cy="135595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416242" y="3789040"/>
                <a:ext cx="114807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Int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a = 123</a:t>
                </a:r>
                <a:endParaRPr lang="ko-KR" altLang="en-US" sz="2000" dirty="0">
                  <a:latin typeface="+mn-ea"/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2731453" y="3140968"/>
                <a:ext cx="413454" cy="413454"/>
              </a:xfrm>
              <a:prstGeom prst="ellipse">
                <a:avLst/>
              </a:pr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915250" y="3861048"/>
              <a:ext cx="12089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latin typeface="+mn-ea"/>
                </a:rPr>
                <a:t>let a: Int</a:t>
              </a:r>
            </a:p>
            <a:p>
              <a:r>
                <a:rPr lang="en-US" altLang="ko-KR" sz="2000" dirty="0" smtClean="0">
                  <a:latin typeface="+mn-ea"/>
                </a:rPr>
                <a:t>a = 123</a:t>
              </a:r>
            </a:p>
            <a:p>
              <a:r>
                <a:rPr lang="en-US" altLang="ko-KR" sz="2000" dirty="0">
                  <a:latin typeface="+mn-ea"/>
                </a:rPr>
                <a:t>l</a:t>
              </a:r>
              <a:r>
                <a:rPr lang="en-US" altLang="ko-KR" sz="2000" dirty="0" smtClean="0">
                  <a:latin typeface="+mn-ea"/>
                </a:rPr>
                <a:t>et b = a</a:t>
              </a:r>
              <a:endParaRPr lang="ko-KR" altLang="en-US" sz="2000" dirty="0">
                <a:latin typeface="+mn-ea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5535670" y="3212976"/>
              <a:ext cx="1208985" cy="1663735"/>
              <a:chOff x="5540152" y="3140968"/>
              <a:chExt cx="1208985" cy="1663735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540152" y="3789040"/>
                <a:ext cx="120898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latin typeface="+mn-ea"/>
                  </a:rPr>
                  <a:t>let a: Int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let b = a</a:t>
                </a:r>
              </a:p>
              <a:p>
                <a:r>
                  <a:rPr lang="en-US" altLang="ko-KR" sz="2000" dirty="0" smtClean="0">
                    <a:latin typeface="+mn-ea"/>
                  </a:rPr>
                  <a:t>a = 123;</a:t>
                </a:r>
                <a:endParaRPr lang="ko-KR" altLang="en-US" sz="2000" dirty="0">
                  <a:latin typeface="+mn-ea"/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5871539" y="3140968"/>
                <a:ext cx="381101" cy="368424"/>
                <a:chOff x="4478931" y="3140968"/>
                <a:chExt cx="381101" cy="368424"/>
              </a:xfrm>
            </p:grpSpPr>
            <p:cxnSp>
              <p:nvCxnSpPr>
                <p:cNvPr id="47" name="직선 연결선 46"/>
                <p:cNvCxnSpPr/>
                <p:nvPr/>
              </p:nvCxnSpPr>
              <p:spPr>
                <a:xfrm flipH="1">
                  <a:off x="4478931" y="3140968"/>
                  <a:ext cx="381101" cy="36004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>
                  <a:off x="4500806" y="3140968"/>
                  <a:ext cx="347364" cy="36842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" name="타원 48"/>
            <p:cNvSpPr/>
            <p:nvPr/>
          </p:nvSpPr>
          <p:spPr>
            <a:xfrm>
              <a:off x="4250498" y="3212976"/>
              <a:ext cx="413454" cy="413454"/>
            </a:xfrm>
            <a:prstGeom prst="ellips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259632" y="5373216"/>
            <a:ext cx="7471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C++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err="1" smtClean="0">
                <a:latin typeface="+mn-ea"/>
              </a:rPr>
              <a:t>const</a:t>
            </a:r>
            <a:r>
              <a:rPr lang="ko-KR" altLang="en-US" dirty="0" smtClean="0">
                <a:latin typeface="+mn-ea"/>
              </a:rPr>
              <a:t>와는 다르게 상수를 생성한 후에 한 번의 값 할당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3</a:t>
            </a:r>
            <a:r>
              <a:rPr lang="ko-KR" altLang="en-US" dirty="0" smtClean="0">
                <a:latin typeface="+mn-ea"/>
              </a:rPr>
              <a:t>번 </a:t>
            </a:r>
            <a:r>
              <a:rPr lang="ko-KR" altLang="en-US" dirty="0" err="1" smtClean="0">
                <a:latin typeface="+mn-ea"/>
              </a:rPr>
              <a:t>째의</a:t>
            </a:r>
            <a:r>
              <a:rPr lang="ko-KR" altLang="en-US" dirty="0" smtClean="0">
                <a:latin typeface="+mn-ea"/>
              </a:rPr>
              <a:t>  경우 상수 값이 초기화 전에 </a:t>
            </a:r>
            <a:r>
              <a:rPr lang="en-US" altLang="ko-KR" dirty="0" smtClean="0">
                <a:latin typeface="+mn-ea"/>
              </a:rPr>
              <a:t>a</a:t>
            </a:r>
            <a:r>
              <a:rPr lang="ko-KR" altLang="en-US" dirty="0" smtClean="0">
                <a:latin typeface="+mn-ea"/>
              </a:rPr>
              <a:t>의 값을 읽으려 하므로 오류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441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03848" y="2937138"/>
            <a:ext cx="26997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2</a:t>
            </a:r>
            <a:r>
              <a:rPr lang="ko-KR" altLang="en-US" sz="4000" dirty="0" smtClean="0">
                <a:latin typeface="+mn-ea"/>
              </a:rPr>
              <a:t>장 자료형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84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latin typeface="+mn-ea"/>
              </a:rPr>
              <a:t>자료형의</a:t>
            </a:r>
            <a:r>
              <a:rPr lang="ko-KR" altLang="en-US" sz="2400" dirty="0" smtClean="0">
                <a:latin typeface="+mn-ea"/>
              </a:rPr>
              <a:t> 분류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9234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latin typeface="+mn-ea"/>
              </a:rPr>
              <a:t>원시자료형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정수형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실수형</a:t>
            </a:r>
            <a:r>
              <a:rPr lang="en-US" altLang="ko-KR" dirty="0" smtClean="0">
                <a:latin typeface="+mn-ea"/>
              </a:rPr>
              <a:t>/boolean/</a:t>
            </a:r>
            <a:r>
              <a:rPr lang="ko-KR" altLang="en-US" dirty="0" smtClean="0">
                <a:latin typeface="+mn-ea"/>
              </a:rPr>
              <a:t>문자형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문자열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복합자료형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구조체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열거형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튜플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익명 자료형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등을 말함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3975" y="2965008"/>
            <a:ext cx="4448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 표현의 예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 123, -123, +123, 1.23, 0.123</a:t>
            </a:r>
          </a:p>
          <a:p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10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1.23</a:t>
            </a:r>
            <a:r>
              <a:rPr lang="en-US" altLang="ko-KR" u="sng" dirty="0" smtClean="0">
                <a:latin typeface="+mn-ea"/>
              </a:rPr>
              <a:t>e4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16</a:t>
            </a:r>
            <a:r>
              <a:rPr lang="ko-KR" altLang="en-US" dirty="0" smtClean="0">
                <a:latin typeface="+mn-ea"/>
              </a:rPr>
              <a:t>진수 실수를 지수로 표현 하는 경우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0xA</a:t>
            </a:r>
            <a:r>
              <a:rPr lang="en-US" altLang="ko-KR" u="sng" dirty="0" smtClean="0">
                <a:latin typeface="+mn-ea"/>
              </a:rPr>
              <a:t>p2</a:t>
            </a:r>
          </a:p>
          <a:p>
            <a:endParaRPr lang="en-US" altLang="ko-KR" u="sng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숫자의 </a:t>
            </a:r>
            <a:r>
              <a:rPr lang="ko-KR" altLang="en-US" dirty="0" err="1" smtClean="0">
                <a:latin typeface="+mn-ea"/>
              </a:rPr>
              <a:t>가독성을</a:t>
            </a:r>
            <a:r>
              <a:rPr lang="ko-KR" altLang="en-US" dirty="0" smtClean="0">
                <a:latin typeface="+mn-ea"/>
              </a:rPr>
              <a:t> 위해 숫자 사이에 아래와 같은 특수 문자 가능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 100000000 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==</a:t>
            </a:r>
            <a:r>
              <a:rPr lang="ko-KR" altLang="en-US" dirty="0" smtClean="0">
                <a:latin typeface="+mn-ea"/>
              </a:rPr>
              <a:t>  </a:t>
            </a:r>
            <a:r>
              <a:rPr lang="en-US" altLang="ko-KR" dirty="0" smtClean="0">
                <a:latin typeface="+mn-ea"/>
              </a:rPr>
              <a:t>100_000_000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2120" y="29650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진수 표기법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2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b</a:t>
            </a:r>
            <a:r>
              <a:rPr lang="en-US" altLang="ko-KR" dirty="0" smtClean="0">
                <a:latin typeface="+mn-ea"/>
              </a:rPr>
              <a:t>1010</a:t>
            </a:r>
            <a:endParaRPr lang="en-US" altLang="ko-KR" dirty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  8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 smtClean="0">
                <a:latin typeface="+mn-ea"/>
              </a:rPr>
              <a:t>- 0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o</a:t>
            </a:r>
            <a:r>
              <a:rPr lang="en-US" altLang="ko-KR" dirty="0" smtClean="0">
                <a:latin typeface="+mn-ea"/>
              </a:rPr>
              <a:t>12</a:t>
            </a: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16</a:t>
            </a:r>
            <a:r>
              <a:rPr lang="ko-KR" altLang="en-US" dirty="0" smtClean="0">
                <a:latin typeface="+mn-ea"/>
              </a:rPr>
              <a:t>진수 </a:t>
            </a:r>
            <a:r>
              <a:rPr lang="en-US" altLang="ko-KR" dirty="0">
                <a:latin typeface="+mn-ea"/>
              </a:rPr>
              <a:t>-</a:t>
            </a:r>
            <a:r>
              <a:rPr lang="en-US" altLang="ko-KR" dirty="0" smtClean="0">
                <a:latin typeface="+mn-ea"/>
              </a:rPr>
              <a:t> 0</a:t>
            </a:r>
            <a:r>
              <a:rPr lang="en-US" altLang="ko-KR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rPr>
              <a:t>x</a:t>
            </a:r>
            <a:r>
              <a:rPr lang="en-US" altLang="ko-KR" dirty="0" smtClean="0">
                <a:latin typeface="+mn-ea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00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latin typeface="+mn-ea"/>
              </a:rPr>
              <a:t>정수자료형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5333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부호 있는 정수형의 경우 접두어가 없으나</a:t>
            </a:r>
            <a:r>
              <a:rPr lang="en-US" altLang="ko-KR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n-ea"/>
              </a:rPr>
              <a:t>    </a:t>
            </a:r>
            <a:r>
              <a:rPr lang="ko-KR" altLang="en-US" dirty="0" smtClean="0">
                <a:latin typeface="+mn-ea"/>
              </a:rPr>
              <a:t>부호가 없는 경우에는 접두어</a:t>
            </a:r>
            <a:r>
              <a:rPr lang="ko-KR" altLang="en-US" dirty="0">
                <a:latin typeface="+mn-ea"/>
              </a:rPr>
              <a:t>로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U</a:t>
            </a:r>
            <a:r>
              <a:rPr lang="ko-KR" altLang="en-US" dirty="0" smtClean="0">
                <a:latin typeface="+mn-ea"/>
              </a:rPr>
              <a:t>가 들어감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17487"/>
              </p:ext>
            </p:extLst>
          </p:nvPr>
        </p:nvGraphicFramePr>
        <p:xfrm>
          <a:off x="1691680" y="2192090"/>
          <a:ext cx="2880320" cy="15661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Int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Int8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Int16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Int32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Uint32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Int64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Uint64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93305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err="1" smtClean="0">
                <a:latin typeface="+mn-ea"/>
              </a:rPr>
              <a:t>Int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Int.min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Int.max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130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7772400" cy="540672"/>
          </a:xfrm>
        </p:spPr>
        <p:txBody>
          <a:bodyPr/>
          <a:lstStyle/>
          <a:p>
            <a:r>
              <a:rPr lang="ko-KR" altLang="en-US" sz="3200" b="1" dirty="0" smtClean="0">
                <a:latin typeface="+mn-ea"/>
                <a:ea typeface="+mn-ea"/>
              </a:rPr>
              <a:t>자료</a:t>
            </a:r>
            <a:r>
              <a:rPr lang="ko-KR" altLang="en-US" sz="3200" b="1" dirty="0">
                <a:latin typeface="+mn-ea"/>
                <a:ea typeface="+mn-ea"/>
              </a:rPr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801216"/>
            <a:ext cx="7772400" cy="53955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실</a:t>
            </a:r>
            <a:r>
              <a:rPr lang="ko-KR" altLang="en-US" sz="2400" dirty="0" smtClean="0">
                <a:latin typeface="+mn-ea"/>
              </a:rPr>
              <a:t>수자료형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1268760"/>
            <a:ext cx="679384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실수자료형은 정수자료형보다 </a:t>
            </a:r>
            <a:r>
              <a:rPr lang="ko-KR" altLang="en-US" dirty="0">
                <a:latin typeface="+mn-ea"/>
              </a:rPr>
              <a:t>큼</a:t>
            </a:r>
            <a:r>
              <a:rPr lang="en-US" altLang="ko-KR" dirty="0" smtClean="0">
                <a:latin typeface="+mn-ea"/>
              </a:rPr>
              <a:t> (</a:t>
            </a:r>
            <a:r>
              <a:rPr lang="ko-KR" altLang="en-US" dirty="0" smtClean="0">
                <a:latin typeface="+mn-ea"/>
              </a:rPr>
              <a:t>메모리공간의 크기와 무관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4byte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float</a:t>
            </a:r>
            <a:r>
              <a:rPr lang="ko-KR" altLang="en-US" dirty="0" smtClean="0">
                <a:latin typeface="+mn-ea"/>
              </a:rPr>
              <a:t>에 저장할 수 있는 값이 </a:t>
            </a:r>
            <a:r>
              <a:rPr lang="en-US" altLang="ko-KR" dirty="0" smtClean="0">
                <a:latin typeface="+mn-ea"/>
              </a:rPr>
              <a:t>8byte long</a:t>
            </a:r>
            <a:r>
              <a:rPr lang="ko-KR" altLang="en-US" dirty="0" smtClean="0">
                <a:latin typeface="+mn-ea"/>
              </a:rPr>
              <a:t>보다 큼</a:t>
            </a:r>
            <a:endParaRPr lang="en-US" altLang="ko-KR" dirty="0" smtClean="0"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20605"/>
              </p:ext>
            </p:extLst>
          </p:nvPr>
        </p:nvGraphicFramePr>
        <p:xfrm>
          <a:off x="1691680" y="2345282"/>
          <a:ext cx="2880320" cy="9397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자료형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실수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Float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3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8byte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Double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9632" y="3573016"/>
            <a:ext cx="5301451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자료형의 크기는 </a:t>
            </a:r>
            <a:r>
              <a:rPr lang="en-US" altLang="ko-KR" dirty="0" err="1" smtClean="0">
                <a:latin typeface="+mn-ea"/>
              </a:rPr>
              <a:t>sizeof</a:t>
            </a:r>
            <a:r>
              <a:rPr lang="en-US" altLang="ko-KR" dirty="0" smtClean="0">
                <a:latin typeface="+mn-ea"/>
              </a:rPr>
              <a:t>(Float)</a:t>
            </a:r>
            <a:r>
              <a:rPr lang="ko-KR" altLang="en-US" dirty="0" smtClean="0">
                <a:latin typeface="+mn-ea"/>
              </a:rPr>
              <a:t>로 확인 가능</a:t>
            </a:r>
            <a:endParaRPr lang="en-US" altLang="ko-KR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+mn-ea"/>
              </a:rPr>
              <a:t>각 자료형이 제공하는 </a:t>
            </a:r>
            <a:r>
              <a:rPr lang="en-US" altLang="ko-KR" dirty="0" smtClean="0">
                <a:latin typeface="+mn-ea"/>
              </a:rPr>
              <a:t>min, max</a:t>
            </a:r>
            <a:r>
              <a:rPr lang="ko-KR" altLang="en-US" dirty="0" smtClean="0">
                <a:latin typeface="+mn-ea"/>
              </a:rPr>
              <a:t>는 아래와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같음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</a:t>
            </a:r>
            <a:r>
              <a:rPr lang="en-US" altLang="ko-KR" dirty="0" err="1" smtClean="0">
                <a:latin typeface="+mn-ea"/>
              </a:rPr>
              <a:t>Float.min</a:t>
            </a:r>
            <a:r>
              <a:rPr lang="en-US" altLang="ko-KR" dirty="0">
                <a:latin typeface="+mn-ea"/>
              </a:rPr>
              <a:t>,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Float.max</a:t>
            </a:r>
            <a:r>
              <a:rPr lang="en-US" altLang="ko-KR" dirty="0" smtClean="0">
                <a:latin typeface="+mn-e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912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트로">
  <a:themeElements>
    <a:clrScheme name="메트로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메트로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메트로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673</TotalTime>
  <Words>2460</Words>
  <Application>Microsoft Office PowerPoint</Application>
  <PresentationFormat>화면 슬라이드 쇼(4:3)</PresentationFormat>
  <Paragraphs>536</Paragraphs>
  <Slides>45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7" baseType="lpstr">
      <vt:lpstr>메트로</vt:lpstr>
      <vt:lpstr>포장기 셸 개체</vt:lpstr>
      <vt:lpstr>Swift</vt:lpstr>
      <vt:lpstr>PowerPoint 프레젠테이션</vt:lpstr>
      <vt:lpstr>변 수</vt:lpstr>
      <vt:lpstr>변 수</vt:lpstr>
      <vt:lpstr>상 수</vt:lpstr>
      <vt:lpstr>PowerPoint 프레젠테이션</vt:lpstr>
      <vt:lpstr>자료형</vt:lpstr>
      <vt:lpstr>자료형</vt:lpstr>
      <vt:lpstr>자료형</vt:lpstr>
      <vt:lpstr>자료형</vt:lpstr>
      <vt:lpstr>자료형</vt:lpstr>
      <vt:lpstr>PowerPoint 프레젠테이션</vt:lpstr>
      <vt:lpstr>저장 클래스와 접근범위</vt:lpstr>
      <vt:lpstr>저장 클래스와 접근범위</vt:lpstr>
      <vt:lpstr>저장 클래스와 접근범위</vt:lpstr>
      <vt:lpstr>PowerPoint 프레젠테이션</vt:lpstr>
      <vt:lpstr>옵셔널</vt:lpstr>
      <vt:lpstr>옵셔널</vt:lpstr>
      <vt:lpstr>옵셔널</vt:lpstr>
      <vt:lpstr>PowerPoint 프레젠테이션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연산자</vt:lpstr>
      <vt:lpstr>PowerPoint 프레젠테이션</vt:lpstr>
      <vt:lpstr>제어문: 반복문</vt:lpstr>
      <vt:lpstr>제어문: 반복문</vt:lpstr>
      <vt:lpstr>PowerPoint 프레젠테이션</vt:lpstr>
      <vt:lpstr>제어문: 조건문</vt:lpstr>
      <vt:lpstr>제어문: 조건문</vt:lpstr>
      <vt:lpstr>제어문: 조건문</vt:lpstr>
      <vt:lpstr>제어문: 조건문</vt:lpstr>
      <vt:lpstr>제어문: 조건문</vt:lpstr>
      <vt:lpstr>제어문: 조건문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</dc:title>
  <dc:creator>JongDong Lee</dc:creator>
  <cp:lastModifiedBy>JongDong Lee</cp:lastModifiedBy>
  <cp:revision>72</cp:revision>
  <dcterms:created xsi:type="dcterms:W3CDTF">2017-01-16T12:38:17Z</dcterms:created>
  <dcterms:modified xsi:type="dcterms:W3CDTF">2017-01-19T15:16:35Z</dcterms:modified>
</cp:coreProperties>
</file>