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6" r:id="rId6"/>
    <p:sldId id="263" r:id="rId7"/>
    <p:sldId id="264" r:id="rId8"/>
    <p:sldId id="265" r:id="rId9"/>
    <p:sldId id="257" r:id="rId10"/>
    <p:sldId id="258" r:id="rId11"/>
    <p:sldId id="259" r:id="rId12"/>
    <p:sldId id="267" r:id="rId13"/>
    <p:sldId id="26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8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gradFill>
          <a:gsLst>
            <a:gs pos="0">
              <a:schemeClr val="bg1"/>
            </a:gs>
            <a:gs pos="6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00050"/>
            <a:ext cx="10972800" cy="3124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333399"/>
                </a:solidFill>
              </a:rPr>
              <a:t>Zero Defect Computing, Inc.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00"/>
            <a:fld id="{BD3184A2-173B-423B-91E8-206D740C64B4}" type="slidenum">
              <a:rPr lang="en-US" smtClean="0">
                <a:solidFill>
                  <a:srgbClr val="333399"/>
                </a:solidFill>
              </a:rPr>
              <a:pPr defTabSz="914400"/>
              <a:t>‹#›</a:t>
            </a:fld>
            <a:endParaRPr 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759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31BD-D1C2-48B1-BFDC-539EA68D011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E3F9-B931-4C98-A0D4-0A479073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Oracle Multitenant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DBA team</a:t>
            </a:r>
          </a:p>
        </p:txBody>
      </p:sp>
    </p:spTree>
    <p:extLst>
      <p:ext uri="{BB962C8B-B14F-4D97-AF65-F5344CB8AC3E}">
        <p14:creationId xmlns:p14="http://schemas.microsoft.com/office/powerpoint/2010/main" val="200435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99930" y="75611"/>
            <a:ext cx="11192139" cy="6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Per-PDB I/O Resource Management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03200" y="838200"/>
            <a:ext cx="1158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Run SLOB</a:t>
            </a:r>
          </a:p>
          <a:p>
            <a:r>
              <a:rPr lang="en-US"/>
              <a:t>Set MAX_IOPS in PDB</a:t>
            </a:r>
          </a:p>
          <a:p>
            <a:pPr lvl="1"/>
            <a:r>
              <a:rPr lang="en-US" sz="1800">
                <a:latin typeface="Consolas"/>
                <a:cs typeface="Consolas"/>
              </a:rPr>
              <a:t>alter system set max_iops=4000;</a:t>
            </a:r>
          </a:p>
          <a:p>
            <a:r>
              <a:rPr lang="en-US"/>
              <a:t>Check results in OEM</a:t>
            </a:r>
            <a:endParaRPr lang="en-US" dirty="0"/>
          </a:p>
        </p:txBody>
      </p:sp>
      <p:pic>
        <p:nvPicPr>
          <p:cNvPr id="6" name="Picture 5" descr="Screen Shot 2016-09-12 at 12.5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00" y="3034261"/>
            <a:ext cx="6562080" cy="3042153"/>
          </a:xfrm>
          <a:prstGeom prst="rect">
            <a:avLst/>
          </a:prstGeom>
        </p:spPr>
      </p:pic>
      <p:pic>
        <p:nvPicPr>
          <p:cNvPr id="7" name="Picture 6" descr="Screen Shot 2016-09-12 at 3.57.4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" y="799720"/>
            <a:ext cx="11156466" cy="20342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 bwMode="auto">
          <a:xfrm>
            <a:off x="1519177" y="1234500"/>
            <a:ext cx="1388626" cy="842784"/>
          </a:xfrm>
          <a:prstGeom prst="wedgeEllipseCallout">
            <a:avLst>
              <a:gd name="adj1" fmla="val 54541"/>
              <a:gd name="adj2" fmla="val 72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No</a:t>
            </a:r>
          </a:p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Limit</a:t>
            </a:r>
            <a:r>
              <a:rPr kumimoji="0" lang="en-US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9043859" y="1446251"/>
            <a:ext cx="1600368" cy="842784"/>
          </a:xfrm>
          <a:prstGeom prst="wedgeEllipseCallout">
            <a:avLst>
              <a:gd name="adj1" fmla="val -83050"/>
              <a:gd name="adj2" fmla="val 4827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Caged!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5813712" y="3155557"/>
            <a:ext cx="1388626" cy="842784"/>
          </a:xfrm>
          <a:prstGeom prst="wedgeEllipseCallout">
            <a:avLst>
              <a:gd name="adj1" fmla="val 54541"/>
              <a:gd name="adj2" fmla="val 72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No</a:t>
            </a:r>
          </a:p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Limit</a:t>
            </a:r>
            <a:r>
              <a:rPr kumimoji="0" lang="en-US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10086403" y="3224866"/>
            <a:ext cx="1600368" cy="842784"/>
          </a:xfrm>
          <a:prstGeom prst="wedgeEllipseCallout">
            <a:avLst>
              <a:gd name="adj1" fmla="val -59318"/>
              <a:gd name="adj2" fmla="val 16236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Caged!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02624"/>
            <a:ext cx="11192139" cy="6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Per-PDB Performance Profiles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49224" y="1064623"/>
            <a:ext cx="1158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PDB profiles require 3 attributes</a:t>
            </a:r>
          </a:p>
          <a:p>
            <a:pPr lvl="1"/>
            <a:r>
              <a:rPr lang="en-US">
                <a:latin typeface="Consolas"/>
                <a:cs typeface="Consolas"/>
              </a:rPr>
              <a:t>share</a:t>
            </a:r>
            <a:r>
              <a:rPr lang="en-US"/>
              <a:t> – portion of resources allocated to the profile</a:t>
            </a:r>
          </a:p>
          <a:p>
            <a:pPr lvl="1"/>
            <a:r>
              <a:rPr lang="en-US">
                <a:latin typeface="Consolas"/>
                <a:cs typeface="Consolas"/>
              </a:rPr>
              <a:t>utilization_limit</a:t>
            </a:r>
            <a:r>
              <a:rPr lang="en-US"/>
              <a:t> – hard cap for resources (percentage-based)</a:t>
            </a:r>
          </a:p>
          <a:p>
            <a:pPr lvl="1"/>
            <a:r>
              <a:rPr lang="en-US">
                <a:latin typeface="Consolas"/>
                <a:cs typeface="Consolas"/>
              </a:rPr>
              <a:t>parallel_server_limit</a:t>
            </a:r>
            <a:r>
              <a:rPr lang="en-US"/>
              <a:t> – maximum percentage of parallel servers used by PDB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63052"/>
              </p:ext>
            </p:extLst>
          </p:nvPr>
        </p:nvGraphicFramePr>
        <p:xfrm>
          <a:off x="1410665" y="3153944"/>
          <a:ext cx="9934003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5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PDB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cs typeface="Consolas"/>
                        </a:rPr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nsolas"/>
                          <a:cs typeface="Consolas"/>
                        </a:rPr>
                        <a:t>utilization_limit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nsolas"/>
                          <a:cs typeface="Consolas"/>
                        </a:rPr>
                        <a:t>parallel_server_limit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autotask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9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 benefits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41893036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39E-65AB-41DD-B418-5C9BBBB2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C914-8585-4132-AF7B-A0CC8BE8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large setup, it is common to see 20 or 30 different instances running in production environment. </a:t>
            </a:r>
          </a:p>
          <a:p>
            <a:r>
              <a:rPr lang="en-US" dirty="0"/>
              <a:t>With Pluggable Databases feature, We just have to do all this for ONE single instance ( or each PDB inside the CDB )</a:t>
            </a:r>
          </a:p>
          <a:p>
            <a:pPr lvl="1"/>
            <a:r>
              <a:rPr lang="en-US" dirty="0"/>
              <a:t>Setup - HA architecture (RAC - Data Guard)</a:t>
            </a:r>
          </a:p>
          <a:p>
            <a:pPr lvl="1"/>
            <a:r>
              <a:rPr lang="en-US" dirty="0"/>
              <a:t>Monitor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Patch</a:t>
            </a:r>
          </a:p>
          <a:p>
            <a:pPr lvl="1"/>
            <a:r>
              <a:rPr lang="en-US" dirty="0"/>
              <a:t>Optimize</a:t>
            </a:r>
          </a:p>
          <a:p>
            <a:pPr lvl="1"/>
            <a:r>
              <a:rPr lang="en-US" dirty="0"/>
              <a:t>Tuning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39E-65AB-41DD-B418-5C9BBBB2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C914-8585-4132-AF7B-A0CC8BE8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Upgrade and patch apply at whole database</a:t>
            </a:r>
          </a:p>
          <a:p>
            <a:pPr lvl="1"/>
            <a:r>
              <a:rPr lang="en-US" dirty="0"/>
              <a:t>Make sure all applications are compatible</a:t>
            </a:r>
          </a:p>
          <a:p>
            <a:pPr lvl="1"/>
            <a:r>
              <a:rPr lang="en-US" dirty="0"/>
              <a:t>Or detach/attach PDB or avoid the upgrade </a:t>
            </a:r>
          </a:p>
          <a:p>
            <a:pPr lvl="1"/>
            <a:endParaRPr lang="en-US" dirty="0"/>
          </a:p>
          <a:p>
            <a:r>
              <a:rPr lang="en-US" dirty="0" err="1"/>
              <a:t>Dataguard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Switchover at PDB level available at 18c</a:t>
            </a:r>
          </a:p>
          <a:p>
            <a:pPr lvl="1"/>
            <a:r>
              <a:rPr lang="en-US" dirty="0"/>
              <a:t>Have to use </a:t>
            </a:r>
            <a:r>
              <a:rPr lang="en-US" dirty="0" err="1"/>
              <a:t>sso</a:t>
            </a:r>
            <a:r>
              <a:rPr lang="en-US" dirty="0"/>
              <a:t> file (TDE)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pPr lvl="1"/>
            <a:r>
              <a:rPr lang="en-US" dirty="0"/>
              <a:t>Operation behavior will be different from before</a:t>
            </a:r>
          </a:p>
          <a:p>
            <a:pPr lvl="1"/>
            <a:r>
              <a:rPr lang="en-US" dirty="0"/>
              <a:t>Need time to read and understand the 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271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Database Cloud Architectures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14" y="1480050"/>
            <a:ext cx="10515600" cy="4351338"/>
          </a:xfrm>
        </p:spPr>
        <p:txBody>
          <a:bodyPr/>
          <a:lstStyle/>
          <a:p>
            <a:r>
              <a:rPr lang="en-US" dirty="0"/>
              <a:t>Oracle Database 12</a:t>
            </a:r>
            <a:r>
              <a:rPr lang="en-US" i="1" dirty="0"/>
              <a:t>c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9"/>
          <p:cNvSpPr txBox="1">
            <a:spLocks/>
          </p:cNvSpPr>
          <p:nvPr/>
        </p:nvSpPr>
        <p:spPr>
          <a:xfrm>
            <a:off x="1997421" y="1377652"/>
            <a:ext cx="8229586" cy="40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997421" y="1780330"/>
            <a:ext cx="8229600" cy="30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9337" y="2214154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Dedicated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0361" y="4799239"/>
            <a:ext cx="267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share servers and OS</a:t>
            </a:r>
          </a:p>
          <a:p>
            <a:endParaRPr lang="en-US" sz="1600" dirty="0" err="1">
              <a:solidFill>
                <a:srgbClr val="424545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18374" y="2214154"/>
            <a:ext cx="1886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Virtual Machines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86" y="4846864"/>
            <a:ext cx="267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share servers</a:t>
            </a:r>
          </a:p>
          <a:p>
            <a:endParaRPr lang="en-US" sz="1600" dirty="0" err="1">
              <a:solidFill>
                <a:srgbClr val="424545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19099" y="2214154"/>
            <a:ext cx="2377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Pluggable Databases</a:t>
            </a:r>
          </a:p>
        </p:txBody>
      </p:sp>
      <p:sp>
        <p:nvSpPr>
          <p:cNvPr id="11" name="TextBox 115"/>
          <p:cNvSpPr txBox="1">
            <a:spLocks noChangeArrowheads="1"/>
          </p:cNvSpPr>
          <p:nvPr/>
        </p:nvSpPr>
        <p:spPr bwMode="auto">
          <a:xfrm>
            <a:off x="6839675" y="4770664"/>
            <a:ext cx="32538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share servers, OS and database</a:t>
            </a:r>
          </a:p>
          <a:p>
            <a:pPr algn="ctr"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418" y="2837089"/>
            <a:ext cx="1457856" cy="20157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 bwMode="auto">
          <a:xfrm>
            <a:off x="1765822" y="5145432"/>
            <a:ext cx="7711026" cy="569865"/>
          </a:xfrm>
          <a:prstGeom prst="rightArrow">
            <a:avLst/>
          </a:prstGeom>
          <a:gradFill flip="none" rotWithShape="1">
            <a:gsLst>
              <a:gs pos="0">
                <a:srgbClr val="FD0000">
                  <a:shade val="51000"/>
                  <a:satMod val="130000"/>
                </a:srgbClr>
              </a:gs>
              <a:gs pos="80000">
                <a:srgbClr val="FD0000">
                  <a:shade val="93000"/>
                  <a:satMod val="130000"/>
                </a:srgbClr>
              </a:gs>
              <a:gs pos="100000">
                <a:srgbClr val="FD0000">
                  <a:shade val="94000"/>
                  <a:satMod val="13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indent="-119063"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D0000"/>
              </a:buClr>
              <a:defRPr/>
            </a:pPr>
            <a:r>
              <a:rPr lang="en-US" sz="1400" b="1" kern="0" dirty="0">
                <a:solidFill>
                  <a:srgbClr val="FFFFFF"/>
                </a:solidFill>
              </a:rPr>
              <a:t>Increasing Consolidation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457008" y="2702562"/>
            <a:ext cx="1963942" cy="1911696"/>
            <a:chOff x="122033" y="940360"/>
            <a:chExt cx="3770367" cy="3599059"/>
          </a:xfrm>
        </p:grpSpPr>
        <p:grpSp>
          <p:nvGrpSpPr>
            <p:cNvPr id="15" name="Group 71"/>
            <p:cNvGrpSpPr/>
            <p:nvPr/>
          </p:nvGrpSpPr>
          <p:grpSpPr>
            <a:xfrm>
              <a:off x="122033" y="940360"/>
              <a:ext cx="3770367" cy="3599059"/>
              <a:chOff x="507948" y="2025170"/>
              <a:chExt cx="2603823" cy="2485518"/>
            </a:xfrm>
          </p:grpSpPr>
          <p:pic>
            <p:nvPicPr>
              <p:cNvPr id="28" name="Picture 27" descr="Multiple PDB Root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948" y="2565443"/>
                <a:ext cx="2603823" cy="1945245"/>
              </a:xfrm>
              <a:prstGeom prst="rect">
                <a:avLst/>
              </a:prstGeom>
            </p:spPr>
          </p:pic>
          <p:pic>
            <p:nvPicPr>
              <p:cNvPr id="29" name="Picture 28" descr="Embedded DW PDB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3921" y="2025170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30" name="Picture 29" descr="Embedded BI PDB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165" y="2262519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31" name="Picture 30" descr="Embedded ERP PDB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887" y="2498153"/>
                <a:ext cx="624917" cy="918629"/>
              </a:xfrm>
              <a:prstGeom prst="rect">
                <a:avLst/>
              </a:prstGeom>
            </p:spPr>
          </p:pic>
          <p:pic>
            <p:nvPicPr>
              <p:cNvPr id="32" name="Picture 31" descr="Embedded HCM PDB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1822" y="2713822"/>
                <a:ext cx="624917" cy="927908"/>
              </a:xfrm>
              <a:prstGeom prst="rect">
                <a:avLst/>
              </a:prstGeom>
            </p:spPr>
          </p:pic>
          <p:pic>
            <p:nvPicPr>
              <p:cNvPr id="33" name="Picture 32" descr="Embedded CRM PDB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721" y="2927776"/>
                <a:ext cx="624917" cy="937376"/>
              </a:xfrm>
              <a:prstGeom prst="rect">
                <a:avLst/>
              </a:prstGeom>
            </p:spPr>
          </p:pic>
        </p:grpSp>
        <p:pic>
          <p:nvPicPr>
            <p:cNvPr id="16" name="Picture 15" descr="Sys Use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244" y="2140586"/>
              <a:ext cx="540000" cy="594236"/>
            </a:xfrm>
            <a:prstGeom prst="rect">
              <a:avLst/>
            </a:prstGeom>
          </p:spPr>
        </p:pic>
        <p:pic>
          <p:nvPicPr>
            <p:cNvPr id="17" name="Picture 16" descr="Sys Use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74" y="2822690"/>
              <a:ext cx="540000" cy="594236"/>
            </a:xfrm>
            <a:prstGeom prst="rect">
              <a:avLst/>
            </a:prstGeom>
          </p:spPr>
        </p:pic>
        <p:pic>
          <p:nvPicPr>
            <p:cNvPr id="18" name="Picture 17" descr="User Blake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528" y="2501047"/>
              <a:ext cx="576000" cy="624384"/>
            </a:xfrm>
            <a:prstGeom prst="rect">
              <a:avLst/>
            </a:prstGeom>
          </p:spPr>
        </p:pic>
        <p:pic>
          <p:nvPicPr>
            <p:cNvPr id="19" name="Picture 18" descr="User Scott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8" y="2203929"/>
              <a:ext cx="540000" cy="594236"/>
            </a:xfrm>
            <a:prstGeom prst="rect">
              <a:avLst/>
            </a:prstGeom>
          </p:spPr>
        </p:pic>
        <p:pic>
          <p:nvPicPr>
            <p:cNvPr id="20" name="Picture 19" descr="Sys Use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122" y="1802308"/>
              <a:ext cx="540000" cy="594236"/>
            </a:xfrm>
            <a:prstGeom prst="rect">
              <a:avLst/>
            </a:prstGeom>
          </p:spPr>
        </p:pic>
        <p:pic>
          <p:nvPicPr>
            <p:cNvPr id="21" name="Picture 20" descr="Sys Use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454" y="1436656"/>
              <a:ext cx="540000" cy="594236"/>
            </a:xfrm>
            <a:prstGeom prst="rect">
              <a:avLst/>
            </a:prstGeom>
          </p:spPr>
        </p:pic>
        <p:pic>
          <p:nvPicPr>
            <p:cNvPr id="22" name="Picture 21" descr="Sys User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49" y="2495501"/>
              <a:ext cx="540000" cy="594236"/>
            </a:xfrm>
            <a:prstGeom prst="rect">
              <a:avLst/>
            </a:prstGeom>
          </p:spPr>
        </p:pic>
        <p:pic>
          <p:nvPicPr>
            <p:cNvPr id="23" name="Picture 22" descr="User Blake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241" y="2173781"/>
              <a:ext cx="576000" cy="624384"/>
            </a:xfrm>
            <a:prstGeom prst="rect">
              <a:avLst/>
            </a:prstGeom>
          </p:spPr>
        </p:pic>
        <p:pic>
          <p:nvPicPr>
            <p:cNvPr id="24" name="Picture 23" descr="User King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053" y="1868227"/>
              <a:ext cx="540000" cy="591878"/>
            </a:xfrm>
            <a:prstGeom prst="rect">
              <a:avLst/>
            </a:prstGeom>
          </p:spPr>
        </p:pic>
        <p:pic>
          <p:nvPicPr>
            <p:cNvPr id="25" name="Picture 24" descr="User Jones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975" y="1836619"/>
              <a:ext cx="540000" cy="596842"/>
            </a:xfrm>
            <a:prstGeom prst="rect">
              <a:avLst/>
            </a:prstGeom>
          </p:spPr>
        </p:pic>
        <p:pic>
          <p:nvPicPr>
            <p:cNvPr id="26" name="Picture 25" descr="User Sally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20" y="1494098"/>
              <a:ext cx="540000" cy="594236"/>
            </a:xfrm>
            <a:prstGeom prst="rect">
              <a:avLst/>
            </a:prstGeom>
          </p:spPr>
        </p:pic>
        <p:pic>
          <p:nvPicPr>
            <p:cNvPr id="27" name="Picture 26" descr="User Scott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036" y="1117354"/>
              <a:ext cx="540000" cy="594236"/>
            </a:xfrm>
            <a:prstGeom prst="rect">
              <a:avLst/>
            </a:prstGeom>
          </p:spPr>
        </p:pic>
      </p:grpSp>
      <p:pic>
        <p:nvPicPr>
          <p:cNvPr id="34" name="Picture 33" descr="Database clust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92370" y="2733767"/>
            <a:ext cx="1366242" cy="19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RAC support for Oracle Multitenant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88" y="1380605"/>
            <a:ext cx="10515600" cy="4351338"/>
          </a:xfrm>
        </p:spPr>
        <p:txBody>
          <a:bodyPr/>
          <a:lstStyle/>
          <a:p>
            <a:r>
              <a:rPr lang="en-US" dirty="0"/>
              <a:t>RAC Database, non-CDB</a:t>
            </a:r>
          </a:p>
          <a:p>
            <a:endParaRPr lang="en-US" dirty="0"/>
          </a:p>
        </p:txBody>
      </p:sp>
      <p:sp>
        <p:nvSpPr>
          <p:cNvPr id="4" name="Title 9"/>
          <p:cNvSpPr txBox="1">
            <a:spLocks/>
          </p:cNvSpPr>
          <p:nvPr/>
        </p:nvSpPr>
        <p:spPr>
          <a:xfrm>
            <a:off x="2485101" y="1604075"/>
            <a:ext cx="8229586" cy="40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85101" y="2006753"/>
            <a:ext cx="8229600" cy="30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9961" y="5266227"/>
            <a:ext cx="476713" cy="246221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CRM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76724" y="3848990"/>
            <a:ext cx="0" cy="407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Red Database Dr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36" y="4575434"/>
            <a:ext cx="642718" cy="9370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024538" y="3744479"/>
            <a:ext cx="0" cy="511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55"/>
          <p:cNvGrpSpPr/>
          <p:nvPr/>
        </p:nvGrpSpPr>
        <p:grpSpPr>
          <a:xfrm>
            <a:off x="6327400" y="2526326"/>
            <a:ext cx="1391228" cy="1485952"/>
            <a:chOff x="4646646" y="1167789"/>
            <a:chExt cx="1391228" cy="1485952"/>
          </a:xfrm>
        </p:grpSpPr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646646" y="1177710"/>
              <a:ext cx="1391228" cy="14760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defTabSz="228600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Node 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0908" y="1607185"/>
              <a:ext cx="1162705" cy="778757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/>
            <a:lstStyle/>
            <a:p>
              <a:pPr defTabSz="228600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RAC Instance 1</a:t>
              </a: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5107472" y="1167789"/>
              <a:ext cx="458073" cy="508253"/>
              <a:chOff x="4804301" y="943096"/>
              <a:chExt cx="458073" cy="508253"/>
            </a:xfrm>
          </p:grpSpPr>
          <p:pic>
            <p:nvPicPr>
              <p:cNvPr id="14" name="Picture 13" descr="Red Funnel.png"/>
              <p:cNvPicPr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804301" y="943349"/>
                <a:ext cx="215900" cy="508000"/>
              </a:xfrm>
              <a:prstGeom prst="rect">
                <a:avLst/>
              </a:prstGeom>
            </p:spPr>
          </p:pic>
          <p:pic>
            <p:nvPicPr>
              <p:cNvPr id="15" name="Picture 14" descr="Red Funnel.png"/>
              <p:cNvPicPr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046474" y="943096"/>
                <a:ext cx="215900" cy="50800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1761429" y="2312702"/>
            <a:ext cx="4570722" cy="3649680"/>
            <a:chOff x="80675" y="954165"/>
            <a:chExt cx="4570722" cy="3649680"/>
          </a:xfrm>
        </p:grpSpPr>
        <p:cxnSp>
          <p:nvCxnSpPr>
            <p:cNvPr id="17" name="Straight Connector 16"/>
            <p:cNvCxnSpPr>
              <a:stCxn id="20" idx="6"/>
            </p:cNvCxnSpPr>
            <p:nvPr/>
          </p:nvCxnSpPr>
          <p:spPr>
            <a:xfrm flipV="1">
              <a:off x="3730355" y="2213328"/>
              <a:ext cx="921042" cy="565677"/>
            </a:xfrm>
            <a:prstGeom prst="line">
              <a:avLst/>
            </a:prstGeom>
            <a:ln w="76200" cmpd="sng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2"/>
            <p:cNvGrpSpPr/>
            <p:nvPr/>
          </p:nvGrpSpPr>
          <p:grpSpPr>
            <a:xfrm>
              <a:off x="80675" y="954165"/>
              <a:ext cx="3649680" cy="3649680"/>
              <a:chOff x="80675" y="954165"/>
              <a:chExt cx="3887034" cy="388703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433669" y="1264035"/>
                <a:ext cx="6764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424545"/>
                    </a:solidFill>
                  </a:rPr>
                  <a:t>Services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0675" y="954165"/>
                <a:ext cx="3887034" cy="38870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809124" y="1586987"/>
                <a:ext cx="2506068" cy="265883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b"/>
              <a:lstStyle/>
              <a:p>
                <a:pPr defTabSz="228600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r>
                  <a:rPr lang="en-US" dirty="0">
                    <a:solidFill>
                      <a:srgbClr val="000000"/>
                    </a:solidFill>
                  </a:rPr>
                  <a:t>Node 1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971286" y="2341514"/>
                <a:ext cx="2192506" cy="1530153"/>
                <a:chOff x="901580" y="1623787"/>
                <a:chExt cx="2540000" cy="1772669"/>
              </a:xfrm>
            </p:grpSpPr>
            <p:sp>
              <p:nvSpPr>
                <p:cNvPr id="31" name="Rounded Rectangle 22"/>
                <p:cNvSpPr/>
                <p:nvPr/>
              </p:nvSpPr>
              <p:spPr>
                <a:xfrm>
                  <a:off x="901580" y="1623787"/>
                  <a:ext cx="2540000" cy="1553244"/>
                </a:xfrm>
                <a:prstGeom prst="round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anchor="t"/>
                <a:lstStyle/>
                <a:p>
                  <a:pPr algn="ctr" defTabSz="228600"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FD0000"/>
                    </a:buClr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RAC Instance 1</a:t>
                  </a:r>
                </a:p>
              </p:txBody>
            </p:sp>
            <p:pic>
              <p:nvPicPr>
                <p:cNvPr id="32" name="Picture 31" descr="Instance Corner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580" y="2743471"/>
                  <a:ext cx="2540000" cy="652985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34"/>
              <p:cNvGrpSpPr/>
              <p:nvPr/>
            </p:nvGrpSpPr>
            <p:grpSpPr>
              <a:xfrm>
                <a:off x="1637904" y="1545359"/>
                <a:ext cx="816192" cy="905151"/>
                <a:chOff x="4917191" y="925844"/>
                <a:chExt cx="458073" cy="508000"/>
              </a:xfrm>
            </p:grpSpPr>
            <p:pic>
              <p:nvPicPr>
                <p:cNvPr id="29" name="Picture 28" descr="Red Funnel.png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4917191" y="925844"/>
                  <a:ext cx="215900" cy="508000"/>
                </a:xfrm>
                <a:prstGeom prst="rect">
                  <a:avLst/>
                </a:prstGeom>
              </p:spPr>
            </p:pic>
            <p:pic>
              <p:nvPicPr>
                <p:cNvPr id="30" name="Picture 29" descr="Red Funnel.png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159364" y="925844"/>
                  <a:ext cx="215900" cy="5080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1596268" y="1994493"/>
                <a:ext cx="466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424545"/>
                    </a:solidFill>
                    <a:effectLst>
                      <a:glow rad="177800">
                        <a:prstClr val="white">
                          <a:alpha val="98000"/>
                        </a:prstClr>
                      </a:glow>
                    </a:effectLst>
                  </a:rPr>
                  <a:t>CRM</a:t>
                </a:r>
              </a:p>
              <a:p>
                <a:pPr algn="ctr"/>
                <a:r>
                  <a:rPr lang="en-US" sz="900" dirty="0">
                    <a:solidFill>
                      <a:srgbClr val="424545"/>
                    </a:solidFill>
                    <a:effectLst>
                      <a:glow rad="177800">
                        <a:prstClr val="white">
                          <a:alpha val="98000"/>
                        </a:prstClr>
                      </a:glow>
                    </a:effectLst>
                  </a:rPr>
                  <a:t>North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02066" y="1987476"/>
                <a:ext cx="486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424545"/>
                    </a:solidFill>
                    <a:effectLst>
                      <a:glow rad="190500">
                        <a:prstClr val="white"/>
                      </a:glow>
                    </a:effectLst>
                  </a:rPr>
                  <a:t>CRM</a:t>
                </a:r>
              </a:p>
              <a:p>
                <a:pPr algn="ctr"/>
                <a:r>
                  <a:rPr lang="en-US" sz="900" dirty="0">
                    <a:solidFill>
                      <a:srgbClr val="424545"/>
                    </a:solidFill>
                    <a:effectLst>
                      <a:glow rad="190500">
                        <a:prstClr val="white"/>
                      </a:glow>
                    </a:effectLst>
                  </a:rPr>
                  <a:t>South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079435" y="4164103"/>
                <a:ext cx="0" cy="677096"/>
              </a:xfrm>
              <a:prstGeom prst="line">
                <a:avLst/>
              </a:prstGeom>
              <a:ln w="3810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Picture 26" descr="Wide Pointer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99" y="1987476"/>
                <a:ext cx="715925" cy="388065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75503" y="2032391"/>
                <a:ext cx="8209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424545"/>
                    </a:solidFill>
                  </a:rPr>
                  <a:t>Services</a:t>
                </a:r>
              </a:p>
            </p:txBody>
          </p:sp>
        </p:grpSp>
      </p:grpSp>
      <p:grpSp>
        <p:nvGrpSpPr>
          <p:cNvPr id="33" name="Group 54"/>
          <p:cNvGrpSpPr/>
          <p:nvPr/>
        </p:nvGrpSpPr>
        <p:grpSpPr>
          <a:xfrm>
            <a:off x="8404339" y="2526326"/>
            <a:ext cx="1391228" cy="1485952"/>
            <a:chOff x="6723585" y="1203616"/>
            <a:chExt cx="1391228" cy="1485952"/>
          </a:xfrm>
        </p:grpSpPr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723585" y="1213537"/>
              <a:ext cx="1391228" cy="14760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defTabSz="228600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Node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06099" y="1643012"/>
              <a:ext cx="1162705" cy="778757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/>
            <a:lstStyle/>
            <a:p>
              <a:pPr defTabSz="228600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RAC Instance 2</a:t>
              </a:r>
            </a:p>
          </p:txBody>
        </p:sp>
        <p:pic>
          <p:nvPicPr>
            <p:cNvPr id="36" name="Picture 35" descr="Red Funnel.png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285480" y="1203616"/>
              <a:ext cx="215900" cy="508000"/>
            </a:xfrm>
            <a:prstGeom prst="rect">
              <a:avLst/>
            </a:prstGeom>
          </p:spPr>
        </p:pic>
      </p:grpSp>
      <p:cxnSp>
        <p:nvCxnSpPr>
          <p:cNvPr id="37" name="Straight Connector 36"/>
          <p:cNvCxnSpPr/>
          <p:nvPr/>
        </p:nvCxnSpPr>
        <p:spPr>
          <a:xfrm>
            <a:off x="7024538" y="4256219"/>
            <a:ext cx="20521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8" idx="0"/>
          </p:cNvCxnSpPr>
          <p:nvPr/>
        </p:nvCxnSpPr>
        <p:spPr>
          <a:xfrm flipH="1">
            <a:off x="8064095" y="4247232"/>
            <a:ext cx="11612" cy="328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36936" y="2171261"/>
            <a:ext cx="8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424545"/>
                </a:solidFill>
              </a:rPr>
              <a:t>CRM Reporting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5713" y="2171261"/>
            <a:ext cx="8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424545"/>
                </a:solidFill>
              </a:rPr>
              <a:t>CRM Reporting</a:t>
            </a:r>
          </a:p>
        </p:txBody>
      </p:sp>
      <p:pic>
        <p:nvPicPr>
          <p:cNvPr id="41" name="Picture 40" descr="Red Funne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44421" y="2512932"/>
            <a:ext cx="215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503"/>
          </a:xfrm>
        </p:spPr>
        <p:txBody>
          <a:bodyPr>
            <a:normAutofit fontScale="90000"/>
          </a:bodyPr>
          <a:lstStyle/>
          <a:p>
            <a:r>
              <a:rPr lang="en-US" dirty="0"/>
              <a:t>Oracle RAC support for Oracle Multitenant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355"/>
            <a:ext cx="10515600" cy="4351338"/>
          </a:xfrm>
        </p:spPr>
        <p:txBody>
          <a:bodyPr/>
          <a:lstStyle/>
          <a:p>
            <a:r>
              <a:rPr lang="en-US" dirty="0"/>
              <a:t>Flexible Consolidation Model – In Detail</a:t>
            </a:r>
          </a:p>
          <a:p>
            <a:endParaRPr lang="en-US" dirty="0"/>
          </a:p>
        </p:txBody>
      </p:sp>
      <p:sp>
        <p:nvSpPr>
          <p:cNvPr id="4" name="Title 9"/>
          <p:cNvSpPr txBox="1">
            <a:spLocks/>
          </p:cNvSpPr>
          <p:nvPr/>
        </p:nvSpPr>
        <p:spPr>
          <a:xfrm>
            <a:off x="2293512" y="1284293"/>
            <a:ext cx="8229586" cy="40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93512" y="1686971"/>
            <a:ext cx="8229600" cy="30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522410" y="4898133"/>
            <a:ext cx="4304759" cy="299243"/>
          </a:xfrm>
          <a:prstGeom prst="trapezoi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endParaRPr lang="en-US" sz="9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14205" y="3681691"/>
            <a:ext cx="11317" cy="567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98749" y="3414958"/>
            <a:ext cx="0" cy="291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96523" y="3390357"/>
            <a:ext cx="0" cy="291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150322" y="1984031"/>
            <a:ext cx="1391228" cy="1476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b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Node2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209875" y="2002382"/>
            <a:ext cx="1391228" cy="1476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b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Node1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4293" y="3681691"/>
            <a:ext cx="1919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522411" y="5197377"/>
            <a:ext cx="4304758" cy="439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CDB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33819" y="2431857"/>
            <a:ext cx="1162705" cy="7787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CDB Instance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64584" y="2413506"/>
            <a:ext cx="1162705" cy="77875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CDB Instance 3</a:t>
            </a:r>
          </a:p>
        </p:txBody>
      </p:sp>
      <p:pic>
        <p:nvPicPr>
          <p:cNvPr id="18" name="Picture 17" descr="PDB Green 2D 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04" y="2687490"/>
            <a:ext cx="300350" cy="482600"/>
          </a:xfrm>
          <a:prstGeom prst="rect">
            <a:avLst/>
          </a:prstGeom>
        </p:spPr>
      </p:pic>
      <p:pic>
        <p:nvPicPr>
          <p:cNvPr id="19" name="Picture 18" descr="PDB Yello 2D 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47" y="2687490"/>
            <a:ext cx="300350" cy="482600"/>
          </a:xfrm>
          <a:prstGeom prst="rect">
            <a:avLst/>
          </a:prstGeom>
        </p:spPr>
      </p:pic>
      <p:pic>
        <p:nvPicPr>
          <p:cNvPr id="20" name="Picture 19" descr="PDB Purple 2D Ic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44" y="2687490"/>
            <a:ext cx="300349" cy="482600"/>
          </a:xfrm>
          <a:prstGeom prst="rect">
            <a:avLst/>
          </a:prstGeom>
        </p:spPr>
      </p:pic>
      <p:pic>
        <p:nvPicPr>
          <p:cNvPr id="23" name="Picture 22" descr="PDB Purple 2D 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51" y="2679749"/>
            <a:ext cx="304800" cy="489752"/>
          </a:xfrm>
          <a:prstGeom prst="rect">
            <a:avLst/>
          </a:prstGeom>
        </p:spPr>
      </p:pic>
      <p:pic>
        <p:nvPicPr>
          <p:cNvPr id="24" name="Picture 23" descr="PDB Yello 2D Ic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78" y="2679749"/>
            <a:ext cx="304800" cy="489751"/>
          </a:xfrm>
          <a:prstGeom prst="rect">
            <a:avLst/>
          </a:prstGeom>
        </p:spPr>
      </p:pic>
      <p:pic>
        <p:nvPicPr>
          <p:cNvPr id="25" name="Picture 24" descr="Wide Point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93" y="2082849"/>
            <a:ext cx="1488017" cy="401120"/>
          </a:xfrm>
          <a:prstGeom prst="rect">
            <a:avLst/>
          </a:prstGeom>
        </p:spPr>
      </p:pic>
      <p:pic>
        <p:nvPicPr>
          <p:cNvPr id="26" name="Picture 25" descr="Wide Point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22" y="2394889"/>
            <a:ext cx="1446185" cy="7277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4783" y="2140819"/>
            <a:ext cx="676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5602" y="2568065"/>
            <a:ext cx="1214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Single SGA per</a:t>
            </a:r>
          </a:p>
          <a:p>
            <a:r>
              <a:rPr lang="en-US" sz="1000" dirty="0">
                <a:solidFill>
                  <a:schemeClr val="tx2"/>
                </a:solidFill>
              </a:rPr>
              <a:t>Root/CDB Instance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8418" y="2978073"/>
            <a:ext cx="17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err="1">
              <a:solidFill>
                <a:schemeClr val="tx2"/>
              </a:solidFill>
            </a:endParaRPr>
          </a:p>
        </p:txBody>
      </p:sp>
      <p:grpSp>
        <p:nvGrpSpPr>
          <p:cNvPr id="35" name="Group 22"/>
          <p:cNvGrpSpPr/>
          <p:nvPr/>
        </p:nvGrpSpPr>
        <p:grpSpPr>
          <a:xfrm>
            <a:off x="5499772" y="1983168"/>
            <a:ext cx="907023" cy="508000"/>
            <a:chOff x="3323142" y="924397"/>
            <a:chExt cx="907023" cy="508000"/>
          </a:xfrm>
        </p:grpSpPr>
        <p:pic>
          <p:nvPicPr>
            <p:cNvPr id="36" name="Picture 35" descr="Green Funnel.png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323142" y="924397"/>
              <a:ext cx="215900" cy="508000"/>
            </a:xfrm>
            <a:prstGeom prst="rect">
              <a:avLst/>
            </a:prstGeom>
          </p:spPr>
        </p:pic>
        <p:pic>
          <p:nvPicPr>
            <p:cNvPr id="37" name="Picture 36" descr="Yellow Funnel.png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547119" y="924397"/>
              <a:ext cx="215900" cy="508000"/>
            </a:xfrm>
            <a:prstGeom prst="rect">
              <a:avLst/>
            </a:prstGeom>
          </p:spPr>
        </p:pic>
        <p:pic>
          <p:nvPicPr>
            <p:cNvPr id="38" name="Picture 37" descr="Purple Funnel.png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777663" y="924397"/>
              <a:ext cx="215900" cy="508000"/>
            </a:xfrm>
            <a:prstGeom prst="rect">
              <a:avLst/>
            </a:prstGeom>
          </p:spPr>
        </p:pic>
        <p:pic>
          <p:nvPicPr>
            <p:cNvPr id="39" name="Picture 38" descr="Purple Funnel.png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014265" y="924397"/>
              <a:ext cx="215900" cy="508000"/>
            </a:xfrm>
            <a:prstGeom prst="rect">
              <a:avLst/>
            </a:prstGeom>
          </p:spPr>
        </p:pic>
      </p:grpSp>
      <p:pic>
        <p:nvPicPr>
          <p:cNvPr id="40" name="Picture 39" descr="Purple Funnel.png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09425" y="1958467"/>
            <a:ext cx="214013" cy="499790"/>
          </a:xfrm>
          <a:prstGeom prst="rect">
            <a:avLst/>
          </a:prstGeom>
        </p:spPr>
      </p:pic>
      <p:pic>
        <p:nvPicPr>
          <p:cNvPr id="41" name="Picture 40" descr="Purple Funnel.png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43959" y="1958467"/>
            <a:ext cx="214013" cy="499790"/>
          </a:xfrm>
          <a:prstGeom prst="rect">
            <a:avLst/>
          </a:prstGeom>
        </p:spPr>
      </p:pic>
      <p:pic>
        <p:nvPicPr>
          <p:cNvPr id="42" name="Picture 41" descr="PDB Row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7" y="3970460"/>
            <a:ext cx="3687156" cy="1198848"/>
          </a:xfrm>
          <a:prstGeom prst="rect">
            <a:avLst/>
          </a:prstGeom>
        </p:spPr>
      </p:pic>
      <p:sp>
        <p:nvSpPr>
          <p:cNvPr id="43" name="Oval 42"/>
          <p:cNvSpPr>
            <a:spLocks noChangeAspect="1"/>
          </p:cNvSpPr>
          <p:nvPr/>
        </p:nvSpPr>
        <p:spPr>
          <a:xfrm>
            <a:off x="1794928" y="2056226"/>
            <a:ext cx="3566160" cy="3566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568600" y="4949634"/>
            <a:ext cx="0" cy="677096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2389495" y="2569470"/>
            <a:ext cx="2372657" cy="25840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b"/>
          <a:lstStyle/>
          <a:p>
            <a:pPr defTabSz="228600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Node3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" name="Group 63"/>
          <p:cNvGrpSpPr/>
          <p:nvPr/>
        </p:nvGrpSpPr>
        <p:grpSpPr>
          <a:xfrm>
            <a:off x="2534965" y="3323997"/>
            <a:ext cx="2075788" cy="1487137"/>
            <a:chOff x="901580" y="1623787"/>
            <a:chExt cx="2540000" cy="1772669"/>
          </a:xfrm>
        </p:grpSpPr>
        <p:sp>
          <p:nvSpPr>
            <p:cNvPr id="47" name="Rounded Rectangle 46"/>
            <p:cNvSpPr/>
            <p:nvPr/>
          </p:nvSpPr>
          <p:spPr>
            <a:xfrm>
              <a:off x="901580" y="1623787"/>
              <a:ext cx="2540000" cy="155324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/>
            <a:lstStyle/>
            <a:p>
              <a:pPr algn="ctr" defTabSz="228600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r>
                <a:rPr lang="en-US" sz="1050" dirty="0">
                  <a:solidFill>
                    <a:schemeClr val="tx1"/>
                  </a:solidFill>
                  <a:latin typeface="Arial" charset="0"/>
                </a:rPr>
                <a:t>CDB Instance 3</a:t>
              </a:r>
            </a:p>
          </p:txBody>
        </p:sp>
        <p:pic>
          <p:nvPicPr>
            <p:cNvPr id="48" name="Picture 47" descr="PDB Purple 2D Icon.png"/>
            <p:cNvPicPr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643" y="1956071"/>
              <a:ext cx="508000" cy="787400"/>
            </a:xfrm>
            <a:prstGeom prst="rect">
              <a:avLst/>
            </a:prstGeom>
          </p:spPr>
        </p:pic>
        <p:pic>
          <p:nvPicPr>
            <p:cNvPr id="49" name="Picture 48" descr="PDB Yello 2D Icon.png"/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1956071"/>
              <a:ext cx="508000" cy="787400"/>
            </a:xfrm>
            <a:prstGeom prst="rect">
              <a:avLst/>
            </a:prstGeom>
          </p:spPr>
        </p:pic>
        <p:pic>
          <p:nvPicPr>
            <p:cNvPr id="50" name="Picture 49" descr="Instance Corner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80" y="2743471"/>
              <a:ext cx="2540000" cy="652985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161741" y="2290163"/>
              <a:ext cx="586102" cy="303073"/>
            </a:xfrm>
            <a:prstGeom prst="rect">
              <a:avLst/>
            </a:prstGeom>
            <a:noFill/>
            <a:effectLst>
              <a:glow rad="101600">
                <a:schemeClr val="bg1">
                  <a:alpha val="75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effectLst>
                    <a:glow rad="88900">
                      <a:schemeClr val="bg1">
                        <a:alpha val="75000"/>
                      </a:schemeClr>
                    </a:glow>
                  </a:effectLst>
                </a:rPr>
                <a:t>HCM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71801" y="2290163"/>
              <a:ext cx="547003" cy="303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effectLst>
                    <a:glow rad="88900">
                      <a:schemeClr val="bg1">
                        <a:alpha val="75000"/>
                      </a:schemeClr>
                    </a:glow>
                  </a:effectLst>
                </a:rPr>
                <a:t>ERP</a:t>
              </a:r>
            </a:p>
          </p:txBody>
        </p:sp>
      </p:grpSp>
      <p:grpSp>
        <p:nvGrpSpPr>
          <p:cNvPr id="53" name="Group 2"/>
          <p:cNvGrpSpPr/>
          <p:nvPr/>
        </p:nvGrpSpPr>
        <p:grpSpPr>
          <a:xfrm>
            <a:off x="2753485" y="2526264"/>
            <a:ext cx="1579898" cy="892820"/>
            <a:chOff x="1217689" y="1543780"/>
            <a:chExt cx="1668733" cy="918645"/>
          </a:xfrm>
        </p:grpSpPr>
        <p:pic>
          <p:nvPicPr>
            <p:cNvPr id="54" name="Picture 53" descr="Yellow Funnel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72301" y="1543780"/>
              <a:ext cx="388620" cy="914400"/>
            </a:xfrm>
            <a:prstGeom prst="rect">
              <a:avLst/>
            </a:prstGeom>
          </p:spPr>
        </p:pic>
        <p:pic>
          <p:nvPicPr>
            <p:cNvPr id="55" name="Picture 54" descr="Yellow Funnel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97802" y="1543780"/>
              <a:ext cx="388620" cy="914400"/>
            </a:xfrm>
            <a:prstGeom prst="rect">
              <a:avLst/>
            </a:prstGeom>
          </p:spPr>
        </p:pic>
        <p:pic>
          <p:nvPicPr>
            <p:cNvPr id="56" name="Picture 55" descr="Purple Funnel.png"/>
            <p:cNvPicPr>
              <a:picLocks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17689" y="1543780"/>
              <a:ext cx="390424" cy="918645"/>
            </a:xfrm>
            <a:prstGeom prst="rect">
              <a:avLst/>
            </a:prstGeom>
          </p:spPr>
        </p:pic>
        <p:pic>
          <p:nvPicPr>
            <p:cNvPr id="57" name="Picture 56" descr="Purple Funnel.png"/>
            <p:cNvPicPr>
              <a:picLocks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644995" y="1543780"/>
              <a:ext cx="390424" cy="918645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2624506" y="2999266"/>
            <a:ext cx="59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90500">
                    <a:schemeClr val="bg1">
                      <a:alpha val="99000"/>
                    </a:schemeClr>
                  </a:glow>
                </a:effectLst>
              </a:rPr>
              <a:t>ERP</a:t>
            </a:r>
          </a:p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90500">
                    <a:schemeClr val="bg1">
                      <a:alpha val="99000"/>
                    </a:schemeClr>
                  </a:glow>
                </a:effectLst>
              </a:rPr>
              <a:t>Reporting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38777" y="3006283"/>
            <a:ext cx="42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ERP</a:t>
            </a:r>
          </a:p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Batch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17395" y="2999266"/>
            <a:ext cx="454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90500">
                    <a:schemeClr val="bg1"/>
                  </a:glow>
                </a:effectLst>
              </a:rPr>
              <a:t>HCM</a:t>
            </a:r>
          </a:p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190500">
                    <a:schemeClr val="bg1"/>
                  </a:glow>
                </a:effectLst>
              </a:rPr>
              <a:t>EMEA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63823" y="2999266"/>
            <a:ext cx="579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254000">
                    <a:schemeClr val="bg1">
                      <a:alpha val="93000"/>
                    </a:schemeClr>
                  </a:glow>
                </a:effectLst>
              </a:rPr>
              <a:t>HCM</a:t>
            </a:r>
          </a:p>
          <a:p>
            <a:pPr algn="ctr"/>
            <a:r>
              <a:rPr lang="en-US" sz="700" dirty="0">
                <a:solidFill>
                  <a:schemeClr val="tx2"/>
                </a:solidFill>
                <a:effectLst>
                  <a:glow rad="254000">
                    <a:schemeClr val="bg1">
                      <a:alpha val="93000"/>
                    </a:schemeClr>
                  </a:glow>
                </a:effectLst>
              </a:rPr>
              <a:t>Americas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296523" y="3509254"/>
            <a:ext cx="2367312" cy="1256057"/>
          </a:xfrm>
          <a:prstGeom prst="line">
            <a:avLst/>
          </a:prstGeom>
          <a:ln w="762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Yellow Funnel.png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78598" y="1958467"/>
            <a:ext cx="215900" cy="508000"/>
          </a:xfrm>
          <a:prstGeom prst="rect">
            <a:avLst/>
          </a:prstGeom>
        </p:spPr>
      </p:pic>
      <p:pic>
        <p:nvPicPr>
          <p:cNvPr id="64" name="Picture 63" descr="Yellow Funnel.png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01514" y="1958467"/>
            <a:ext cx="215900" cy="508000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5939649" y="3460063"/>
            <a:ext cx="14644" cy="221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770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02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insight</a:t>
            </a:r>
          </a:p>
        </p:txBody>
      </p:sp>
    </p:spTree>
    <p:extLst>
      <p:ext uri="{BB962C8B-B14F-4D97-AF65-F5344CB8AC3E}">
        <p14:creationId xmlns:p14="http://schemas.microsoft.com/office/powerpoint/2010/main" val="6424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62" y="2058431"/>
            <a:ext cx="5556748" cy="38857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02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insight</a:t>
            </a:r>
          </a:p>
        </p:txBody>
      </p:sp>
    </p:spTree>
    <p:extLst>
      <p:ext uri="{BB962C8B-B14F-4D97-AF65-F5344CB8AC3E}">
        <p14:creationId xmlns:p14="http://schemas.microsoft.com/office/powerpoint/2010/main" val="37870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Multitenant 12.2 vs schema consolidation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060519" y="6479560"/>
            <a:ext cx="588558" cy="163293"/>
          </a:xfrm>
        </p:spPr>
        <p:txBody>
          <a:bodyPr/>
          <a:lstStyle/>
          <a:p>
            <a:fld id="{EB020F43-4C24-4584-ADC8-08CFC77D2B3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AutoShape 2" descr="Bildergebnis für x3650 m5"/>
          <p:cNvSpPr>
            <a:spLocks noChangeAspect="1" noChangeArrowheads="1"/>
          </p:cNvSpPr>
          <p:nvPr/>
        </p:nvSpPr>
        <p:spPr bwMode="auto">
          <a:xfrm>
            <a:off x="1206500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de-CH" sz="1800">
              <a:solidFill>
                <a:prstClr val="black"/>
              </a:solidFill>
            </a:endParaRPr>
          </a:p>
        </p:txBody>
      </p:sp>
      <p:sp>
        <p:nvSpPr>
          <p:cNvPr id="7" name="AutoShape 4" descr="Bildergebnis für x3650 m5"/>
          <p:cNvSpPr>
            <a:spLocks noChangeAspect="1" noChangeArrowheads="1"/>
          </p:cNvSpPr>
          <p:nvPr/>
        </p:nvSpPr>
        <p:spPr bwMode="auto">
          <a:xfrm>
            <a:off x="1206500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de-CH" sz="1800">
              <a:solidFill>
                <a:prstClr val="black"/>
              </a:solidFill>
            </a:endParaRPr>
          </a:p>
        </p:txBody>
      </p:sp>
      <p:sp>
        <p:nvSpPr>
          <p:cNvPr id="8" name="AutoShape 6" descr="Bildergebnis für x3650 m5"/>
          <p:cNvSpPr>
            <a:spLocks noChangeAspect="1" noChangeArrowheads="1"/>
          </p:cNvSpPr>
          <p:nvPr/>
        </p:nvSpPr>
        <p:spPr bwMode="auto">
          <a:xfrm>
            <a:off x="1206500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de-CH" sz="1800">
              <a:solidFill>
                <a:prstClr val="black"/>
              </a:solidFill>
            </a:endParaRPr>
          </a:p>
        </p:txBody>
      </p:sp>
      <p:sp>
        <p:nvSpPr>
          <p:cNvPr id="9" name="Pfeil nach rechts 14"/>
          <p:cNvSpPr/>
          <p:nvPr/>
        </p:nvSpPr>
        <p:spPr>
          <a:xfrm>
            <a:off x="557771" y="1262120"/>
            <a:ext cx="10794813" cy="288032"/>
          </a:xfrm>
          <a:prstGeom prst="rightArrow">
            <a:avLst/>
          </a:prstGeom>
          <a:gradFill rotWithShape="1">
            <a:gsLst>
              <a:gs pos="0">
                <a:srgbClr val="DA2324">
                  <a:tint val="100000"/>
                  <a:shade val="50000"/>
                  <a:satMod val="130000"/>
                </a:srgbClr>
              </a:gs>
              <a:gs pos="80000">
                <a:srgbClr val="DA2324">
                  <a:tint val="100000"/>
                  <a:shade val="90000"/>
                  <a:alpha val="100000"/>
                  <a:satMod val="130000"/>
                </a:srgbClr>
              </a:gs>
              <a:gs pos="100000">
                <a:srgbClr val="DA2324">
                  <a:tint val="100000"/>
                  <a:shade val="100000"/>
                  <a:alpha val="100000"/>
                  <a:satMod val="130000"/>
                </a:srgbClr>
              </a:gs>
            </a:gsLst>
            <a:lin ang="16200000" scaled="1"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2014                                                            2015                                                   2016                                                      2017           </a:t>
            </a:r>
          </a:p>
        </p:txBody>
      </p:sp>
      <p:graphicFrame>
        <p:nvGraphicFramePr>
          <p:cNvPr id="11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025536"/>
              </p:ext>
            </p:extLst>
          </p:nvPr>
        </p:nvGraphicFramePr>
        <p:xfrm>
          <a:off x="1703512" y="2401904"/>
          <a:ext cx="8382866" cy="24109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7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CH" sz="1600" dirty="0" err="1"/>
                        <a:t>Multitenant</a:t>
                      </a:r>
                      <a:r>
                        <a:rPr lang="de-CH" sz="1600" baseline="0" dirty="0"/>
                        <a:t> 12.2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CH" sz="1600" dirty="0"/>
                        <a:t>Schema </a:t>
                      </a:r>
                      <a:r>
                        <a:rPr lang="de-CH" sz="1600" dirty="0" err="1"/>
                        <a:t>consolidation</a:t>
                      </a:r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8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350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00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baseline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baseline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039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07943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11915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15886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519858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023829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527801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031772" algn="l" defTabSz="1007943" rtl="0" eaLnBrk="1" latinLnBrk="0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baseline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feld 97"/>
          <p:cNvSpPr txBox="1"/>
          <p:nvPr/>
        </p:nvSpPr>
        <p:spPr>
          <a:xfrm>
            <a:off x="1627429" y="2711299"/>
            <a:ext cx="421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License costs</a:t>
            </a:r>
          </a:p>
        </p:txBody>
      </p:sp>
      <p:sp>
        <p:nvSpPr>
          <p:cNvPr id="13" name="Textfeld 98"/>
          <p:cNvSpPr txBox="1"/>
          <p:nvPr/>
        </p:nvSpPr>
        <p:spPr>
          <a:xfrm>
            <a:off x="5974156" y="2715058"/>
            <a:ext cx="32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No additional costs</a:t>
            </a:r>
          </a:p>
        </p:txBody>
      </p:sp>
      <p:sp>
        <p:nvSpPr>
          <p:cNvPr id="14" name="Textfeld 99"/>
          <p:cNvSpPr txBox="1"/>
          <p:nvPr/>
        </p:nvSpPr>
        <p:spPr>
          <a:xfrm>
            <a:off x="1635537" y="2992581"/>
            <a:ext cx="407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PDB cloning is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now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possible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also online</a:t>
            </a:r>
          </a:p>
        </p:txBody>
      </p:sp>
      <p:sp>
        <p:nvSpPr>
          <p:cNvPr id="15" name="Textfeld 100"/>
          <p:cNvSpPr txBox="1"/>
          <p:nvPr/>
        </p:nvSpPr>
        <p:spPr>
          <a:xfrm>
            <a:off x="5979360" y="3009300"/>
            <a:ext cx="32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RMAN cloning is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not possible</a:t>
            </a:r>
          </a:p>
        </p:txBody>
      </p:sp>
      <p:sp>
        <p:nvSpPr>
          <p:cNvPr id="16" name="Textfeld 101"/>
          <p:cNvSpPr txBox="1"/>
          <p:nvPr/>
        </p:nvSpPr>
        <p:spPr>
          <a:xfrm>
            <a:off x="5976758" y="3311104"/>
            <a:ext cx="32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Flashback on database level</a:t>
            </a:r>
          </a:p>
        </p:txBody>
      </p:sp>
      <p:sp>
        <p:nvSpPr>
          <p:cNvPr id="17" name="Textfeld 102"/>
          <p:cNvSpPr txBox="1"/>
          <p:nvPr/>
        </p:nvSpPr>
        <p:spPr>
          <a:xfrm>
            <a:off x="1635537" y="3300322"/>
            <a:ext cx="427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Flashback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now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possible 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PDB level</a:t>
            </a:r>
          </a:p>
        </p:txBody>
      </p:sp>
      <p:sp>
        <p:nvSpPr>
          <p:cNvPr id="18" name="Textfeld 103"/>
          <p:cNvSpPr txBox="1"/>
          <p:nvPr/>
        </p:nvSpPr>
        <p:spPr>
          <a:xfrm>
            <a:off x="5974156" y="3607392"/>
            <a:ext cx="32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AWR on database level</a:t>
            </a:r>
          </a:p>
        </p:txBody>
      </p:sp>
      <p:sp>
        <p:nvSpPr>
          <p:cNvPr id="19" name="Textfeld 104"/>
          <p:cNvSpPr txBox="1"/>
          <p:nvPr/>
        </p:nvSpPr>
        <p:spPr>
          <a:xfrm>
            <a:off x="1635537" y="3588907"/>
            <a:ext cx="395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AWR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now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available 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9B4A"/>
                </a:solidFill>
                <a:effectLst/>
                <a:uLnTx/>
                <a:uFillTx/>
              </a:rPr>
              <a:t>PDB level</a:t>
            </a:r>
          </a:p>
        </p:txBody>
      </p:sp>
      <p:sp>
        <p:nvSpPr>
          <p:cNvPr id="20" name="Textfeld 105"/>
          <p:cNvSpPr txBox="1"/>
          <p:nvPr/>
        </p:nvSpPr>
        <p:spPr>
          <a:xfrm>
            <a:off x="1627429" y="3903275"/>
            <a:ext cx="443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Backup / Restore on PDB level with RMAN</a:t>
            </a:r>
          </a:p>
        </p:txBody>
      </p:sp>
      <p:sp>
        <p:nvSpPr>
          <p:cNvPr id="21" name="Textfeld 106"/>
          <p:cNvSpPr txBox="1"/>
          <p:nvPr/>
        </p:nvSpPr>
        <p:spPr>
          <a:xfrm>
            <a:off x="5974155" y="3928453"/>
            <a:ext cx="404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Backup / Restore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only with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datapump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Textfeld 107"/>
          <p:cNvSpPr txBox="1"/>
          <p:nvPr/>
        </p:nvSpPr>
        <p:spPr>
          <a:xfrm>
            <a:off x="1635537" y="4188711"/>
            <a:ext cx="331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Changes for DB administration</a:t>
            </a:r>
          </a:p>
        </p:txBody>
      </p:sp>
      <p:sp>
        <p:nvSpPr>
          <p:cNvPr id="23" name="Textfeld 108"/>
          <p:cNvSpPr txBox="1"/>
          <p:nvPr/>
        </p:nvSpPr>
        <p:spPr>
          <a:xfrm>
            <a:off x="5974156" y="4222637"/>
            <a:ext cx="32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Still conventional databases</a:t>
            </a:r>
          </a:p>
        </p:txBody>
      </p:sp>
      <p:sp>
        <p:nvSpPr>
          <p:cNvPr id="24" name="Textfeld 109"/>
          <p:cNvSpPr txBox="1"/>
          <p:nvPr/>
        </p:nvSpPr>
        <p:spPr>
          <a:xfrm>
            <a:off x="1635537" y="4495046"/>
            <a:ext cx="369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Memory management on PDB level</a:t>
            </a:r>
          </a:p>
        </p:txBody>
      </p:sp>
      <p:sp>
        <p:nvSpPr>
          <p:cNvPr id="25" name="Textfeld 110"/>
          <p:cNvSpPr txBox="1"/>
          <p:nvPr/>
        </p:nvSpPr>
        <p:spPr>
          <a:xfrm>
            <a:off x="5974156" y="4506422"/>
            <a:ext cx="384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Only </a:t>
            </a: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limited</a:t>
            </a: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resource manager </a:t>
            </a:r>
          </a:p>
        </p:txBody>
      </p:sp>
      <p:sp>
        <p:nvSpPr>
          <p:cNvPr id="26" name="Raute 112"/>
          <p:cNvSpPr/>
          <p:nvPr/>
        </p:nvSpPr>
        <p:spPr>
          <a:xfrm>
            <a:off x="7290420" y="1523122"/>
            <a:ext cx="461764" cy="396122"/>
          </a:xfrm>
          <a:prstGeom prst="diamond">
            <a:avLst/>
          </a:prstGeom>
          <a:solidFill>
            <a:srgbClr val="DA2324"/>
          </a:solidFill>
          <a:ln w="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779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827314"/>
            <a:ext cx="9705975" cy="5920106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085845" y="60326"/>
            <a:ext cx="11106155" cy="86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Multitenant 12.2 vs schema consolidation</a:t>
            </a:r>
          </a:p>
        </p:txBody>
      </p:sp>
    </p:spTree>
    <p:extLst>
      <p:ext uri="{BB962C8B-B14F-4D97-AF65-F5344CB8AC3E}">
        <p14:creationId xmlns:p14="http://schemas.microsoft.com/office/powerpoint/2010/main" val="110646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PDB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582" y="1825625"/>
            <a:ext cx="6057217" cy="4351338"/>
          </a:xfrm>
        </p:spPr>
        <p:txBody>
          <a:bodyPr/>
          <a:lstStyle/>
          <a:p>
            <a:r>
              <a:rPr lang="en-US" sz="2000" dirty="0"/>
              <a:t>SGA/PGA size for a PDB can also be capped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SGA_TARGET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PGA_AGGREGATE_LIMIT</a:t>
            </a:r>
          </a:p>
          <a:p>
            <a:r>
              <a:rPr lang="en-US" sz="2000" dirty="0"/>
              <a:t>Per-PDB I/O Resource Management</a:t>
            </a:r>
          </a:p>
          <a:p>
            <a:pPr lvl="1"/>
            <a:r>
              <a:rPr lang="en-US" sz="1600" dirty="0"/>
              <a:t>Control IOPS and throughput for storage</a:t>
            </a:r>
          </a:p>
          <a:p>
            <a:pPr lvl="1"/>
            <a:r>
              <a:rPr lang="en-US" sz="1600" dirty="0"/>
              <a:t>New PDB parameters:  MAX_IOPS, MAX_MBPS</a:t>
            </a:r>
          </a:p>
          <a:p>
            <a:r>
              <a:rPr lang="en-US" sz="2000" dirty="0"/>
              <a:t>Per-PDB Performance Profiles</a:t>
            </a:r>
            <a:endParaRPr lang="en-US" sz="2000" dirty="0">
              <a:latin typeface="Consolas"/>
              <a:cs typeface="Consolas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573077"/>
            <a:ext cx="4180009" cy="4722223"/>
            <a:chOff x="6000310" y="0"/>
            <a:chExt cx="5576292" cy="5181600"/>
          </a:xfrm>
        </p:grpSpPr>
        <p:sp>
          <p:nvSpPr>
            <p:cNvPr id="24" name="Rounded Rectangle 23"/>
            <p:cNvSpPr/>
            <p:nvPr/>
          </p:nvSpPr>
          <p:spPr>
            <a:xfrm>
              <a:off x="6000310" y="0"/>
              <a:ext cx="5576292" cy="51816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12"/>
            <p:cNvSpPr/>
            <p:nvPr/>
          </p:nvSpPr>
          <p:spPr>
            <a:xfrm>
              <a:off x="6000310" y="0"/>
              <a:ext cx="5576292" cy="1554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/>
                <a:t>PDBs in 12.2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6574" y="2735227"/>
            <a:ext cx="3344007" cy="687927"/>
            <a:chOff x="6557940" y="1554606"/>
            <a:chExt cx="4461033" cy="754848"/>
          </a:xfrm>
        </p:grpSpPr>
        <p:sp>
          <p:nvSpPr>
            <p:cNvPr id="22" name="Rounded Rectangle 21"/>
            <p:cNvSpPr/>
            <p:nvPr/>
          </p:nvSpPr>
          <p:spPr>
            <a:xfrm>
              <a:off x="6557940" y="1554606"/>
              <a:ext cx="4461033" cy="75484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3" name="Rounded Rectangle 14"/>
            <p:cNvSpPr/>
            <p:nvPr/>
          </p:nvSpPr>
          <p:spPr>
            <a:xfrm>
              <a:off x="6580049" y="1576715"/>
              <a:ext cx="4416815" cy="71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5880" tIns="41910" rIns="5588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More control of memory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16574" y="3606206"/>
            <a:ext cx="3344007" cy="687927"/>
            <a:chOff x="6557940" y="2425585"/>
            <a:chExt cx="4461033" cy="754848"/>
          </a:xfrm>
        </p:grpSpPr>
        <p:sp>
          <p:nvSpPr>
            <p:cNvPr id="20" name="Rounded Rectangle 19"/>
            <p:cNvSpPr/>
            <p:nvPr/>
          </p:nvSpPr>
          <p:spPr>
            <a:xfrm>
              <a:off x="6557940" y="2425585"/>
              <a:ext cx="4461033" cy="75484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1" name="Rounded Rectangle 16"/>
            <p:cNvSpPr/>
            <p:nvPr/>
          </p:nvSpPr>
          <p:spPr>
            <a:xfrm>
              <a:off x="6580049" y="2447694"/>
              <a:ext cx="4416815" cy="71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5880" tIns="41910" rIns="5588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General I/O resource management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16574" y="4477186"/>
            <a:ext cx="3344007" cy="687927"/>
            <a:chOff x="6557940" y="3296565"/>
            <a:chExt cx="4461033" cy="754848"/>
          </a:xfrm>
        </p:grpSpPr>
        <p:sp>
          <p:nvSpPr>
            <p:cNvPr id="18" name="Rounded Rectangle 17"/>
            <p:cNvSpPr/>
            <p:nvPr/>
          </p:nvSpPr>
          <p:spPr>
            <a:xfrm>
              <a:off x="6557940" y="3296565"/>
              <a:ext cx="4461033" cy="75484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9" name="Rounded Rectangle 18"/>
            <p:cNvSpPr/>
            <p:nvPr/>
          </p:nvSpPr>
          <p:spPr>
            <a:xfrm>
              <a:off x="6580049" y="3318674"/>
              <a:ext cx="4416815" cy="71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5880" tIns="41910" rIns="5588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Proper instance caging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6574" y="5348165"/>
            <a:ext cx="3344007" cy="687927"/>
            <a:chOff x="6557940" y="4167544"/>
            <a:chExt cx="4461033" cy="754848"/>
          </a:xfrm>
        </p:grpSpPr>
        <p:sp>
          <p:nvSpPr>
            <p:cNvPr id="16" name="Rounded Rectangle 15"/>
            <p:cNvSpPr/>
            <p:nvPr/>
          </p:nvSpPr>
          <p:spPr>
            <a:xfrm>
              <a:off x="6557940" y="4167544"/>
              <a:ext cx="4461033" cy="75484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7" name="Rounded Rectangle 20"/>
            <p:cNvSpPr/>
            <p:nvPr/>
          </p:nvSpPr>
          <p:spPr>
            <a:xfrm>
              <a:off x="6580049" y="4189653"/>
              <a:ext cx="4416815" cy="71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5880" tIns="41910" rIns="5588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Simplified resource management plans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469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Gill Sans</vt:lpstr>
      <vt:lpstr>ヒラギノ角ゴ ProN W3</vt:lpstr>
      <vt:lpstr>Office Theme</vt:lpstr>
      <vt:lpstr>The Oracle Multitenant Architecture</vt:lpstr>
      <vt:lpstr>Private Database Cloud Architectures </vt:lpstr>
      <vt:lpstr>Oracle RAC support for Oracle Multitenant </vt:lpstr>
      <vt:lpstr>Oracle RAC support for Oracle Multitenant </vt:lpstr>
      <vt:lpstr>PowerPoint Presentation</vt:lpstr>
      <vt:lpstr>PowerPoint Presentation</vt:lpstr>
      <vt:lpstr>PowerPoint Presentation</vt:lpstr>
      <vt:lpstr>PowerPoint Presentation</vt:lpstr>
      <vt:lpstr>Controlling PDB Resources</vt:lpstr>
      <vt:lpstr>PowerPoint Presentation</vt:lpstr>
      <vt:lpstr>PowerPoint Presentation</vt:lpstr>
      <vt:lpstr>Operation benefits and limitations</vt:lpstr>
      <vt:lpstr>Operation benefits</vt:lpstr>
      <vt:lpstr>Operation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 IT. Nguyen The</dc:creator>
  <cp:lastModifiedBy>Admin</cp:lastModifiedBy>
  <cp:revision>17</cp:revision>
  <dcterms:created xsi:type="dcterms:W3CDTF">2018-11-22T04:25:00Z</dcterms:created>
  <dcterms:modified xsi:type="dcterms:W3CDTF">2020-06-09T02:36:56Z</dcterms:modified>
</cp:coreProperties>
</file>