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1"/>
  </p:notesMasterIdLst>
  <p:handoutMasterIdLst>
    <p:handoutMasterId r:id="rId52"/>
  </p:handoutMasterIdLst>
  <p:sldIdLst>
    <p:sldId id="315" r:id="rId2"/>
    <p:sldId id="382" r:id="rId3"/>
    <p:sldId id="429" r:id="rId4"/>
    <p:sldId id="384" r:id="rId5"/>
    <p:sldId id="385" r:id="rId6"/>
    <p:sldId id="389" r:id="rId7"/>
    <p:sldId id="430" r:id="rId8"/>
    <p:sldId id="431" r:id="rId9"/>
    <p:sldId id="432" r:id="rId10"/>
    <p:sldId id="433" r:id="rId11"/>
    <p:sldId id="434" r:id="rId12"/>
    <p:sldId id="395" r:id="rId13"/>
    <p:sldId id="435" r:id="rId14"/>
    <p:sldId id="397" r:id="rId15"/>
    <p:sldId id="436" r:id="rId16"/>
    <p:sldId id="437" r:id="rId17"/>
    <p:sldId id="444" r:id="rId18"/>
    <p:sldId id="439" r:id="rId19"/>
    <p:sldId id="440" r:id="rId20"/>
    <p:sldId id="403" r:id="rId21"/>
    <p:sldId id="442" r:id="rId22"/>
    <p:sldId id="443" r:id="rId23"/>
    <p:sldId id="406" r:id="rId24"/>
    <p:sldId id="407" r:id="rId25"/>
    <p:sldId id="408" r:id="rId26"/>
    <p:sldId id="409" r:id="rId27"/>
    <p:sldId id="410" r:id="rId28"/>
    <p:sldId id="411" r:id="rId29"/>
    <p:sldId id="412" r:id="rId30"/>
    <p:sldId id="416" r:id="rId31"/>
    <p:sldId id="415" r:id="rId32"/>
    <p:sldId id="414" r:id="rId33"/>
    <p:sldId id="413" r:id="rId34"/>
    <p:sldId id="417" r:id="rId35"/>
    <p:sldId id="418" r:id="rId36"/>
    <p:sldId id="419" r:id="rId37"/>
    <p:sldId id="420" r:id="rId38"/>
    <p:sldId id="421" r:id="rId39"/>
    <p:sldId id="424" r:id="rId40"/>
    <p:sldId id="445" r:id="rId41"/>
    <p:sldId id="448" r:id="rId42"/>
    <p:sldId id="446" r:id="rId43"/>
    <p:sldId id="427" r:id="rId44"/>
    <p:sldId id="447" r:id="rId45"/>
    <p:sldId id="426" r:id="rId46"/>
    <p:sldId id="425" r:id="rId47"/>
    <p:sldId id="423" r:id="rId48"/>
    <p:sldId id="422" r:id="rId49"/>
    <p:sldId id="428" r:id="rId50"/>
  </p:sldIdLst>
  <p:sldSz cx="9144000" cy="6858000" type="screen4x3"/>
  <p:notesSz cx="6991350" cy="9282113"/>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6600"/>
    <a:srgbClr val="FFCC66"/>
    <a:srgbClr val="CC9900"/>
    <a:srgbClr val="006699"/>
    <a:srgbClr val="CC3300"/>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0408" autoAdjust="0"/>
    <p:restoredTop sz="78007" autoAdjust="0"/>
  </p:normalViewPr>
  <p:slideViewPr>
    <p:cSldViewPr>
      <p:cViewPr>
        <p:scale>
          <a:sx n="47" d="100"/>
          <a:sy n="47" d="100"/>
        </p:scale>
        <p:origin x="-1969" y="-168"/>
      </p:cViewPr>
      <p:guideLst>
        <p:guide orient="horz" pos="2160"/>
        <p:guide orient="horz" pos="960"/>
        <p:guide orient="horz" pos="480"/>
        <p:guide pos="2880"/>
        <p:guide pos="384"/>
        <p:guide pos="480"/>
        <p:guide pos="768"/>
        <p:guide pos="105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15" d="100"/>
          <a:sy n="115" d="100"/>
        </p:scale>
        <p:origin x="-1662" y="2556"/>
      </p:cViewPr>
      <p:guideLst>
        <p:guide orient="horz" pos="288"/>
        <p:guide orient="horz" pos="3312"/>
        <p:guide orient="horz" pos="3456"/>
        <p:guide pos="2202"/>
        <p:guide pos="288"/>
        <p:guide pos="384"/>
        <p:guide pos="432"/>
        <p:guide pos="57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7"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defTabSz="930275" eaLnBrk="1" hangingPunct="1">
              <a:buClr>
                <a:srgbClr val="000000"/>
              </a:buClr>
              <a:buFont typeface="Arial" charset="0"/>
              <a:buNone/>
              <a:defRPr sz="1200"/>
            </a:lvl1pPr>
          </a:lstStyle>
          <a:p>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t" anchorCtr="0" compatLnSpc="1">
            <a:prstTxWarp prst="textNoShape">
              <a:avLst/>
            </a:prstTxWarp>
          </a:bodyPr>
          <a:lstStyle>
            <a:lvl1pPr algn="r" defTabSz="930275" eaLnBrk="1" hangingPunct="1">
              <a:buClr>
                <a:srgbClr val="000000"/>
              </a:buClr>
              <a:buFont typeface="Arial" charset="0"/>
              <a:buNone/>
              <a:defRPr sz="1200"/>
            </a:lvl1pPr>
          </a:lstStyle>
          <a:p>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defTabSz="930275" eaLnBrk="1" hangingPunct="1">
              <a:buClr>
                <a:srgbClr val="000000"/>
              </a:buClr>
              <a:buFont typeface="Arial" charset="0"/>
              <a:buNone/>
              <a:defRPr sz="1200"/>
            </a:lvl1pPr>
          </a:lstStyle>
          <a:p>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85" tIns="46493" rIns="92985" bIns="46493" numCol="1" anchor="b" anchorCtr="0" compatLnSpc="1">
            <a:prstTxWarp prst="textNoShape">
              <a:avLst/>
            </a:prstTxWarp>
          </a:bodyPr>
          <a:lstStyle>
            <a:lvl1pPr algn="r" defTabSz="930275" eaLnBrk="1" hangingPunct="1">
              <a:buClr>
                <a:srgbClr val="000000"/>
              </a:buClr>
              <a:buFont typeface="Arial" charset="0"/>
              <a:buNone/>
              <a:defRPr sz="1200"/>
            </a:lvl1pPr>
          </a:lstStyle>
          <a:p>
            <a:fld id="{FA7DE6B6-54DF-4B9F-8FB6-73AB0B563CBA}" type="slidenum">
              <a:rPr lang="en-US"/>
              <a:pPr/>
              <a:t>‹#›</a:t>
            </a:fld>
            <a:endParaRPr lang="en-US"/>
          </a:p>
        </p:txBody>
      </p:sp>
    </p:spTree>
    <p:extLst>
      <p:ext uri="{BB962C8B-B14F-4D97-AF65-F5344CB8AC3E}">
        <p14:creationId xmlns:p14="http://schemas.microsoft.com/office/powerpoint/2010/main" val="1991167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915" tIns="12915" rIns="12915" bIns="1291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2" name="NotesMaster_TextBoxGuide" hidden="1"/>
          <p:cNvSpPr>
            <a:spLocks noChangeShapeType="1"/>
          </p:cNvSpPr>
          <p:nvPr/>
        </p:nvSpPr>
        <p:spPr bwMode="auto">
          <a:xfrm>
            <a:off x="457200" y="8875713"/>
            <a:ext cx="6076950" cy="0"/>
          </a:xfrm>
          <a:prstGeom prst="line">
            <a:avLst/>
          </a:prstGeom>
          <a:noFill/>
          <a:ln w="9525">
            <a:solidFill>
              <a:srgbClr val="0082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100"/>
            </a:lvl1pPr>
          </a:lstStyle>
          <a:p>
            <a:r>
              <a:rPr lang="en-US"/>
              <a:t>Oracle Database 11</a:t>
            </a:r>
            <a:r>
              <a:rPr lang="en-US" i="1"/>
              <a:t>g</a:t>
            </a:r>
            <a:r>
              <a:rPr lang="en-US"/>
              <a:t>: Administration Workshop I   I - </a:t>
            </a:r>
            <a:fld id="{AC5B541C-565F-4AB8-961D-85F299C6CC60}" type="slidenum">
              <a:rPr lang="en-US"/>
              <a:pPr/>
              <a:t>‹#›</a:t>
            </a:fld>
            <a:endParaRPr lang="en-US"/>
          </a:p>
        </p:txBody>
      </p:sp>
    </p:spTree>
    <p:extLst>
      <p:ext uri="{BB962C8B-B14F-4D97-AF65-F5344CB8AC3E}">
        <p14:creationId xmlns:p14="http://schemas.microsoft.com/office/powerpoint/2010/main" val="3416521286"/>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panose="020B0604020202020204" pitchFamily="34"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anose="02020603050405020304" pitchFamily="18" charset="0"/>
        <a:ea typeface="+mn-ea"/>
        <a:cs typeface="+mn-cs"/>
      </a:defRPr>
    </a:lvl2pPr>
    <a:lvl3pPr marL="4572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anose="02020603050405020304"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anose="02020603050405020304" pitchFamily="18" charset="0"/>
        <a:ea typeface="+mn-ea"/>
        <a:cs typeface="+mn-cs"/>
      </a:defRPr>
    </a:lvl4pPr>
    <a:lvl5pPr marL="914400" algn="l" defTabSz="457200" rtl="0" eaLnBrk="0" fontAlgn="base" hangingPunct="0">
      <a:spcBef>
        <a:spcPct val="0"/>
      </a:spcBef>
      <a:spcAft>
        <a:spcPct val="0"/>
      </a:spcAft>
      <a:buSzPct val="100000"/>
      <a:buFont typeface="Times New Roman" pitchFamily="18" charset="0"/>
      <a:defRPr sz="1100" kern="1200">
        <a:solidFill>
          <a:srgbClr val="000000"/>
        </a:solidFill>
        <a:latin typeface="Courier New" panose="02070309020205020404"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vietpace.com/kienthuc/VietPace_toiuu_caulenh_Oracle_SQL_Phan1.html#_Gi&#7843;i_ngh&#297;a_t&#7915;"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6"/>
          <p:cNvSpPr>
            <a:spLocks noChangeArrowheads="1" noTextEdit="1"/>
          </p:cNvSpPr>
          <p:nvPr>
            <p:ph type="sldImg"/>
          </p:nvPr>
        </p:nvSpPr>
        <p:spPr>
          <a:ln/>
        </p:spPr>
      </p:sp>
      <p:sp>
        <p:nvSpPr>
          <p:cNvPr id="54275" name="Rectangle 7"/>
          <p:cNvSpPr>
            <a:spLocks noGrp="1" noChangeArrowheads="1"/>
          </p:cNvSpPr>
          <p:nvPr>
            <p:ph type="body" idx="1"/>
          </p:nvPr>
        </p:nvSpPr>
        <p:spPr>
          <a:noFill/>
        </p:spPr>
        <p:txBody>
          <a:bodyPr/>
          <a:lstStyle/>
          <a:p>
            <a:pPr eaLnBrk="1" hangingPunct="1"/>
            <a:r>
              <a:rPr lang="en-US" smtClean="0">
                <a:solidFill>
                  <a:srgbClr val="0000FF"/>
                </a:solidFill>
                <a:latin typeface="Arial" charset="0"/>
              </a:rPr>
              <a:t> </a:t>
            </a:r>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A4B30122-942D-435B-B89B-83C7D160D2FE}" type="slidenum">
              <a:rPr lang="en-US"/>
              <a:pPr/>
              <a:t>10</a:t>
            </a:fld>
            <a:endParaRPr lang="en-US"/>
          </a:p>
        </p:txBody>
      </p:sp>
      <p:sp>
        <p:nvSpPr>
          <p:cNvPr id="63491" name="Rectangle 2"/>
          <p:cNvSpPr>
            <a:spLocks noChangeArrowheads="1" noTextEdit="1"/>
          </p:cNvSpPr>
          <p:nvPr>
            <p:ph type="sldImg"/>
          </p:nvPr>
        </p:nvSpPr>
        <p:spPr>
          <a:xfrm>
            <a:off x="477838" y="463550"/>
            <a:ext cx="6037262" cy="4527550"/>
          </a:xfrm>
          <a:ln/>
        </p:spPr>
      </p:sp>
      <p:sp>
        <p:nvSpPr>
          <p:cNvPr id="63492" name="Rectangle 3"/>
          <p:cNvSpPr>
            <a:spLocks noGrp="1" noChangeArrowheads="1"/>
          </p:cNvSpPr>
          <p:nvPr>
            <p:ph type="body" idx="1"/>
          </p:nvPr>
        </p:nvSpPr>
        <p:spPr>
          <a:xfrm>
            <a:off x="457200" y="5222875"/>
            <a:ext cx="6076950" cy="3654425"/>
          </a:xfrm>
          <a:noFill/>
        </p:spPr>
        <p:txBody>
          <a:bodyPr/>
          <a:lstStyle/>
          <a:p>
            <a:pPr lvl="1">
              <a:lnSpc>
                <a:spcPct val="110000"/>
              </a:lnSpc>
              <a:spcBef>
                <a:spcPct val="0"/>
              </a:spcBef>
            </a:pPr>
            <a:r>
              <a:rPr lang="en-US" smtClean="0">
                <a:ea typeface="MS Mincho" pitchFamily="49" charset="-128"/>
                <a:cs typeface="Times New Roman" pitchFamily="18" charset="0"/>
              </a:rPr>
              <a:t>Cung cấp một vùng nhớ lớn, được cấp phát cho các trường hợp như: </a:t>
            </a:r>
          </a:p>
          <a:p>
            <a:pPr marL="1143000" lvl="2">
              <a:lnSpc>
                <a:spcPct val="110000"/>
              </a:lnSpc>
              <a:buFont typeface="Arial" charset="0"/>
              <a:buChar char="•"/>
            </a:pPr>
            <a:r>
              <a:rPr lang="en-US" smtClean="0">
                <a:ea typeface="MS Mincho" pitchFamily="49" charset="-128"/>
                <a:cs typeface="Times New Roman" pitchFamily="18" charset="0"/>
              </a:rPr>
              <a:t>Vùng bộ nhớ cho các giao dịch lớn</a:t>
            </a:r>
          </a:p>
          <a:p>
            <a:pPr marL="1143000" lvl="2">
              <a:lnSpc>
                <a:spcPct val="110000"/>
              </a:lnSpc>
              <a:buFont typeface="Arial" charset="0"/>
              <a:buChar char="•"/>
            </a:pPr>
            <a:r>
              <a:rPr lang="en-US" smtClean="0">
                <a:ea typeface="MS Mincho" pitchFamily="49" charset="-128"/>
                <a:cs typeface="Times New Roman" pitchFamily="18" charset="0"/>
              </a:rPr>
              <a:t>xử lý I/O</a:t>
            </a:r>
          </a:p>
          <a:p>
            <a:pPr marL="1143000" lvl="2">
              <a:lnSpc>
                <a:spcPct val="110000"/>
              </a:lnSpc>
              <a:spcAft>
                <a:spcPts val="1000"/>
              </a:spcAft>
              <a:buFont typeface="Arial" charset="0"/>
              <a:buChar char="•"/>
            </a:pPr>
            <a:r>
              <a:rPr lang="en-US" smtClean="0">
                <a:ea typeface="MS Mincho" pitchFamily="49" charset="-128"/>
                <a:cs typeface="Times New Roman" pitchFamily="18" charset="0"/>
              </a:rPr>
              <a:t>Backup và recovery hệ thống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93FEA410-0F45-41D6-AD54-F84E8B174299}" type="slidenum">
              <a:rPr lang="en-US"/>
              <a:pPr/>
              <a:t>11</a:t>
            </a:fld>
            <a:endParaRPr lang="en-US"/>
          </a:p>
        </p:txBody>
      </p:sp>
      <p:sp>
        <p:nvSpPr>
          <p:cNvPr id="64515" name="Rectangle 2"/>
          <p:cNvSpPr>
            <a:spLocks noChangeArrowheads="1" noTextEdit="1"/>
          </p:cNvSpPr>
          <p:nvPr>
            <p:ph type="sldImg"/>
          </p:nvPr>
        </p:nvSpPr>
        <p:spPr>
          <a:xfrm>
            <a:off x="477838" y="463550"/>
            <a:ext cx="6037262" cy="4527550"/>
          </a:xfrm>
          <a:ln/>
        </p:spPr>
      </p:sp>
      <p:sp>
        <p:nvSpPr>
          <p:cNvPr id="64516" name="Rectangle 3"/>
          <p:cNvSpPr>
            <a:spLocks noGrp="1" noChangeArrowheads="1"/>
          </p:cNvSpPr>
          <p:nvPr>
            <p:ph type="body" idx="1"/>
          </p:nvPr>
        </p:nvSpPr>
        <p:spPr>
          <a:xfrm>
            <a:off x="457200" y="5222875"/>
            <a:ext cx="6076950" cy="3654425"/>
          </a:xfrm>
          <a:noFill/>
        </p:spPr>
        <p:txBody>
          <a:bodyPr/>
          <a:lstStyle/>
          <a:p>
            <a:pPr marL="800100" lvl="1" indent="-342900">
              <a:lnSpc>
                <a:spcPct val="110000"/>
              </a:lnSpc>
              <a:spcBef>
                <a:spcPct val="0"/>
              </a:spcBef>
              <a:buFont typeface="Arial" charset="0"/>
              <a:buChar char="•"/>
            </a:pPr>
            <a:r>
              <a:rPr lang="en-US" sz="2000" smtClean="0">
                <a:ea typeface="MS Mincho" pitchFamily="49" charset="-128"/>
                <a:cs typeface="Times New Roman" pitchFamily="18" charset="0"/>
              </a:rPr>
              <a:t>Java Pool là vùng dùng cho các Procedure viết bằng Java. </a:t>
            </a:r>
          </a:p>
          <a:p>
            <a:pPr marL="800100" lvl="1" indent="-342900">
              <a:lnSpc>
                <a:spcPct val="110000"/>
              </a:lnSpc>
              <a:spcBef>
                <a:spcPct val="0"/>
              </a:spcBef>
              <a:spcAft>
                <a:spcPts val="1000"/>
              </a:spcAft>
              <a:buFont typeface="Arial" charset="0"/>
              <a:buChar char="•"/>
            </a:pPr>
            <a:r>
              <a:rPr lang="en-US" sz="2000" smtClean="0">
                <a:ea typeface="MS Mincho" pitchFamily="49" charset="-128"/>
                <a:cs typeface="Times New Roman" pitchFamily="18" charset="0"/>
              </a:rPr>
              <a:t>Stream Pool dùng cho Oracle Stream.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p:spPr>
        <p:txBody>
          <a:bodyPr/>
          <a:lstStyle/>
          <a:p>
            <a:endParaRPr lang="en-US" smtClean="0">
              <a:latin typeface="Arial" charset="0"/>
            </a:endParaRPr>
          </a:p>
        </p:txBody>
      </p:sp>
      <p:sp>
        <p:nvSpPr>
          <p:cNvPr id="65540"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F2983E59-ED6E-40EE-8581-456BD24E9E21}"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CC0B0A96-CAA6-4BA0-847E-C5574E1111D4}" type="slidenum">
              <a:rPr lang="en-US"/>
              <a:pPr/>
              <a:t>13</a:t>
            </a:fld>
            <a:endParaRPr lang="en-US"/>
          </a:p>
        </p:txBody>
      </p:sp>
      <p:sp>
        <p:nvSpPr>
          <p:cNvPr id="66563" name="Rectangle 1026"/>
          <p:cNvSpPr>
            <a:spLocks noChangeArrowheads="1" noTextEdit="1"/>
          </p:cNvSpPr>
          <p:nvPr>
            <p:ph type="sldImg"/>
          </p:nvPr>
        </p:nvSpPr>
        <p:spPr>
          <a:xfrm>
            <a:off x="477838" y="463550"/>
            <a:ext cx="6037262" cy="4527550"/>
          </a:xfrm>
          <a:ln/>
        </p:spPr>
      </p:sp>
      <p:sp>
        <p:nvSpPr>
          <p:cNvPr id="66564" name="Rectangle 1027"/>
          <p:cNvSpPr>
            <a:spLocks noGrp="1" noChangeArrowheads="1"/>
          </p:cNvSpPr>
          <p:nvPr>
            <p:ph type="body" idx="1"/>
          </p:nvPr>
        </p:nvSpPr>
        <p:spPr>
          <a:xfrm>
            <a:off x="457200" y="5222875"/>
            <a:ext cx="6076950" cy="3654425"/>
          </a:xfrm>
          <a:noFill/>
        </p:spPr>
        <p:txBody>
          <a:bodyPr/>
          <a:lstStyle/>
          <a:p>
            <a:r>
              <a:rPr lang="en-US" smtClean="0">
                <a:latin typeface="Arial" charset="0"/>
              </a:rPr>
              <a:t>PGA bao gồm:</a:t>
            </a:r>
            <a:endParaRPr lang="en-US" sz="1100" smtClean="0">
              <a:latin typeface="Arial" charset="0"/>
            </a:endParaRPr>
          </a:p>
          <a:p>
            <a:pPr lvl="1"/>
            <a:r>
              <a:rPr lang="en-US" smtClean="0"/>
              <a:t>Stack space : lưu trữ các biến và các mảng được xử lý trên PGA</a:t>
            </a:r>
            <a:endParaRPr lang="en-US" sz="1100" smtClean="0"/>
          </a:p>
          <a:p>
            <a:pPr lvl="1"/>
            <a:r>
              <a:rPr lang="en-US" smtClean="0"/>
              <a:t>User Global Area (UGA):</a:t>
            </a:r>
            <a:endParaRPr lang="en-US" sz="1100" smtClean="0"/>
          </a:p>
          <a:p>
            <a:pPr lvl="2"/>
            <a:r>
              <a:rPr lang="en-US" smtClean="0"/>
              <a:t>Cursor State : lưu trữ thông tin con trỏ</a:t>
            </a:r>
            <a:endParaRPr lang="en-US" sz="1100" smtClean="0"/>
          </a:p>
          <a:p>
            <a:pPr lvl="2"/>
            <a:r>
              <a:rPr lang="en-US" smtClean="0"/>
              <a:t>User session data :  Lưu trữ thông tin điều khiển của 1 session</a:t>
            </a:r>
            <a:endParaRPr lang="en-US" sz="1100" smtClean="0"/>
          </a:p>
          <a:p>
            <a:pPr lvl="2"/>
            <a:r>
              <a:rPr lang="en-US" smtClean="0"/>
              <a:t>SQL working Areas : thực thi các câu lệnh truy vấn SQL :</a:t>
            </a:r>
            <a:endParaRPr lang="en-US" sz="1100" smtClean="0"/>
          </a:p>
          <a:p>
            <a:pPr lvl="3"/>
            <a:r>
              <a:rPr lang="en-US" smtClean="0"/>
              <a:t>Sort area : sử dụng cho các hàm gom nhóm dữ liêu như :</a:t>
            </a:r>
            <a:endParaRPr lang="en-US" sz="1100" smtClean="0"/>
          </a:p>
          <a:p>
            <a:r>
              <a:rPr lang="en-US" smtClean="0">
                <a:latin typeface="Arial" charset="0"/>
              </a:rPr>
              <a:t>ORDER BY and GROUP BY</a:t>
            </a:r>
            <a:endParaRPr lang="en-US" sz="1100" smtClean="0">
              <a:latin typeface="Arial" charset="0"/>
            </a:endParaRPr>
          </a:p>
          <a:p>
            <a:pPr lvl="3"/>
            <a:r>
              <a:rPr lang="en-US" smtClean="0"/>
              <a:t>Hash area : kết nối giữa các bảng bằng hash</a:t>
            </a:r>
            <a:endParaRPr lang="en-US" sz="1100" smtClean="0"/>
          </a:p>
          <a:p>
            <a:pPr lvl="3"/>
            <a:r>
              <a:rPr lang="en-US" smtClean="0"/>
              <a:t>Create bitmap area : được sử dụng để tạo index bitmap</a:t>
            </a:r>
            <a:endParaRPr lang="en-US" sz="1100" smtClean="0"/>
          </a:p>
          <a:p>
            <a:pPr lvl="3"/>
            <a:r>
              <a:rPr lang="en-US" smtClean="0"/>
              <a:t>Bitmap merge area : được sử dụng để tạo các kế hoạch cho index bitmap</a:t>
            </a:r>
            <a:endParaRPr lang="en-US" sz="1100" smtClean="0"/>
          </a:p>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p:spPr>
        <p:txBody>
          <a:bodyPr/>
          <a:lstStyle/>
          <a:p>
            <a:r>
              <a:rPr lang="vi-VN" smtClean="0">
                <a:latin typeface="Arial" charset="0"/>
              </a:rPr>
              <a:t>-	Background process (các tiến trình nền) thực hiện các chức năng thay cho lời gọi tiến trình xử lý tương ứng. Nó điều khiển vào ra, cung cấp các cơ chế xử lý song song nâng cao hiệu quả và độ tin cậy. Tùy theo từng cấu hình mà Oracle instance có các Background process như: </a:t>
            </a:r>
            <a:r>
              <a:rPr lang="en-US" smtClean="0">
                <a:latin typeface="Arial" charset="0"/>
              </a:rPr>
              <a:t>trên hình </a:t>
            </a:r>
          </a:p>
        </p:txBody>
      </p:sp>
      <p:sp>
        <p:nvSpPr>
          <p:cNvPr id="67588"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38F625D2-E4B7-40A4-9AE8-AADBD46C58E7}" type="slidenum">
              <a:rPr lang="en-US"/>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F20859F3-DF4D-4B7D-AA95-F15A411CD684}" type="slidenum">
              <a:rPr lang="en-US"/>
              <a:pPr/>
              <a:t>15</a:t>
            </a:fld>
            <a:endParaRPr lang="en-US"/>
          </a:p>
        </p:txBody>
      </p:sp>
      <p:sp>
        <p:nvSpPr>
          <p:cNvPr id="68611" name="Rectangle 4"/>
          <p:cNvSpPr>
            <a:spLocks noChangeArrowheads="1" noTextEdit="1"/>
          </p:cNvSpPr>
          <p:nvPr>
            <p:ph type="sldImg"/>
          </p:nvPr>
        </p:nvSpPr>
        <p:spPr>
          <a:ln/>
        </p:spPr>
      </p:sp>
      <p:sp>
        <p:nvSpPr>
          <p:cNvPr id="68612" name="Rectangle 5"/>
          <p:cNvSpPr>
            <a:spLocks noGrp="1" noChangeArrowheads="1"/>
          </p:cNvSpPr>
          <p:nvPr>
            <p:ph type="body" idx="1"/>
          </p:nvPr>
        </p:nvSpPr>
        <p:spPr>
          <a:noFill/>
        </p:spPr>
        <p:txBody>
          <a:bodyPr/>
          <a:lstStyle/>
          <a:p>
            <a:pPr lvl="1"/>
            <a:r>
              <a:rPr lang="en-US" sz="1800" b="1" smtClean="0"/>
              <a:t>Database Writer</a:t>
            </a:r>
            <a:r>
              <a:rPr lang="en-US" sz="1800" smtClean="0"/>
              <a:t> </a:t>
            </a:r>
            <a:r>
              <a:rPr lang="en-US" sz="1800" b="1" smtClean="0"/>
              <a:t>(DBWn)</a:t>
            </a:r>
            <a:r>
              <a:rPr lang="en-US" sz="1800" smtClean="0"/>
              <a:t> sẽ có nhiệm vụ ghi các modified (dirty) buffer từ Database buffer xuống đĩa (Data files).</a:t>
            </a:r>
          </a:p>
          <a:p>
            <a:pPr lvl="1"/>
            <a:r>
              <a:rPr lang="en-US" sz="1800" smtClean="0"/>
              <a:t>Những trường hợp mà </a:t>
            </a:r>
            <a:r>
              <a:rPr lang="en-US" sz="1800" b="1" smtClean="0"/>
              <a:t>DBWn</a:t>
            </a:r>
            <a:r>
              <a:rPr lang="en-US" sz="1800" smtClean="0"/>
              <a:t> thực hiện công việc ghi trên:</a:t>
            </a:r>
          </a:p>
          <a:p>
            <a:pPr lvl="2"/>
            <a:r>
              <a:rPr lang="en-US" sz="1600" smtClean="0"/>
              <a:t>Đã hết các free buffers.</a:t>
            </a:r>
          </a:p>
          <a:p>
            <a:pPr lvl="2"/>
            <a:r>
              <a:rPr lang="en-US" sz="1600" smtClean="0"/>
              <a:t>Có quá nhiều dirty buffers.</a:t>
            </a:r>
          </a:p>
          <a:p>
            <a:pPr lvl="2"/>
            <a:r>
              <a:rPr lang="en-US" sz="1600" smtClean="0"/>
              <a:t>Cứ mỗi 3 giây một lần.</a:t>
            </a:r>
          </a:p>
          <a:p>
            <a:pPr lvl="2"/>
            <a:r>
              <a:rPr lang="en-US" sz="1600" smtClean="0"/>
              <a:t>Xảy ra Checkpoint.</a:t>
            </a:r>
          </a:p>
          <a:p>
            <a:pPr lvl="1"/>
            <a:r>
              <a:rPr lang="en-US" sz="1800" smtClean="0"/>
              <a:t>Lí do : đồng bộ dữ liệu giữa database buffer cache và data files</a:t>
            </a:r>
          </a:p>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35A479C6-F13C-4B96-AB9A-50FD6F676525}" type="slidenum">
              <a:rPr lang="en-US"/>
              <a:pPr/>
              <a:t>16</a:t>
            </a:fld>
            <a:endParaRPr lang="en-US"/>
          </a:p>
        </p:txBody>
      </p:sp>
      <p:sp>
        <p:nvSpPr>
          <p:cNvPr id="69635" name="Rectangle 2"/>
          <p:cNvSpPr>
            <a:spLocks noChangeArrowheads="1" noTextEdit="1"/>
          </p:cNvSpPr>
          <p:nvPr>
            <p:ph type="sldImg"/>
          </p:nvPr>
        </p:nvSpPr>
        <p:spPr>
          <a:xfrm>
            <a:off x="474663" y="441325"/>
            <a:ext cx="6037262" cy="4527550"/>
          </a:xfrm>
          <a:ln/>
        </p:spPr>
      </p:sp>
      <p:sp>
        <p:nvSpPr>
          <p:cNvPr id="69636" name="Rectangle 3"/>
          <p:cNvSpPr>
            <a:spLocks noGrp="1" noChangeArrowheads="1"/>
          </p:cNvSpPr>
          <p:nvPr>
            <p:ph type="body" idx="1"/>
          </p:nvPr>
        </p:nvSpPr>
        <p:spPr>
          <a:xfrm>
            <a:off x="457200" y="5222875"/>
            <a:ext cx="6076950" cy="3654425"/>
          </a:xfrm>
          <a:noFill/>
        </p:spPr>
        <p:txBody>
          <a:bodyPr/>
          <a:lstStyle/>
          <a:p>
            <a:pPr lvl="1"/>
            <a:r>
              <a:rPr lang="en-US" sz="1800" b="1" smtClean="0"/>
              <a:t>Log Writer Process (LGWR)</a:t>
            </a:r>
            <a:r>
              <a:rPr lang="en-US" sz="1800" smtClean="0"/>
              <a:t>: Có nhiệm vụ ghi các Redo log buffer xuống một Redo log file.</a:t>
            </a:r>
          </a:p>
          <a:p>
            <a:pPr lvl="1"/>
            <a:r>
              <a:rPr lang="en-US" sz="1800" smtClean="0"/>
              <a:t>Các trường hợp </a:t>
            </a:r>
            <a:r>
              <a:rPr lang="en-US" sz="1800" b="1" smtClean="0"/>
              <a:t>LGWR</a:t>
            </a:r>
            <a:r>
              <a:rPr lang="en-US" sz="1800" smtClean="0"/>
              <a:t> thực hiện công việc ghi trên:</a:t>
            </a:r>
          </a:p>
          <a:p>
            <a:pPr lvl="2"/>
            <a:r>
              <a:rPr lang="en-US" sz="1600" smtClean="0"/>
              <a:t>Khi User Process thực hiện </a:t>
            </a:r>
            <a:r>
              <a:rPr lang="en-US" sz="1600" b="1" smtClean="0"/>
              <a:t>commit</a:t>
            </a:r>
            <a:r>
              <a:rPr lang="en-US" sz="1600" smtClean="0"/>
              <a:t> một transaction.</a:t>
            </a:r>
          </a:p>
          <a:p>
            <a:pPr lvl="2"/>
            <a:r>
              <a:rPr lang="en-US" sz="1600" smtClean="0"/>
              <a:t>Khi Redo log buffer đã đầy.</a:t>
            </a:r>
          </a:p>
          <a:p>
            <a:pPr lvl="2"/>
            <a:r>
              <a:rPr lang="en-US" sz="1600" smtClean="0"/>
              <a:t>Trước khi DBWn ghi dữ liệu xuống đĩa.</a:t>
            </a:r>
          </a:p>
          <a:p>
            <a:pPr lvl="2"/>
            <a:r>
              <a:rPr lang="en-US" sz="1600" smtClean="0"/>
              <a:t>Cứ mỗi 3 giây một lần.</a:t>
            </a:r>
          </a:p>
          <a:p>
            <a:pPr lvl="1"/>
            <a:r>
              <a:rPr lang="en-US" sz="1800" smtClean="0"/>
              <a:t>Đồng bộ dữ liệu, giải phóng bộ nhớ</a:t>
            </a:r>
          </a:p>
          <a:p>
            <a:r>
              <a:rPr lang="en-US" sz="2400" smtClean="0">
                <a:latin typeface="Arial" charset="0"/>
              </a:rPr>
              <a:t> </a:t>
            </a:r>
            <a:endParaRPr lang="en-US" sz="200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14B9E1A8-90C9-4D38-ACF3-EF48FB337BAE}" type="slidenum">
              <a:rPr lang="en-US"/>
              <a:pPr/>
              <a:t>17</a:t>
            </a:fld>
            <a:endParaRPr lang="en-US"/>
          </a:p>
        </p:txBody>
      </p:sp>
      <p:sp>
        <p:nvSpPr>
          <p:cNvPr id="70659" name="Rectangle 2"/>
          <p:cNvSpPr>
            <a:spLocks noChangeArrowheads="1" noTextEdit="1"/>
          </p:cNvSpPr>
          <p:nvPr>
            <p:ph type="sldImg"/>
          </p:nvPr>
        </p:nvSpPr>
        <p:spPr>
          <a:xfrm>
            <a:off x="477838" y="463550"/>
            <a:ext cx="6037262" cy="4527550"/>
          </a:xfrm>
          <a:ln/>
        </p:spPr>
      </p:sp>
      <p:sp>
        <p:nvSpPr>
          <p:cNvPr id="70660" name="Rectangle 3"/>
          <p:cNvSpPr>
            <a:spLocks noGrp="1" noChangeArrowheads="1"/>
          </p:cNvSpPr>
          <p:nvPr>
            <p:ph type="body" idx="1"/>
          </p:nvPr>
        </p:nvSpPr>
        <p:spPr>
          <a:xfrm>
            <a:off x="457200" y="5222875"/>
            <a:ext cx="6076950" cy="3654425"/>
          </a:xfrm>
          <a:noFill/>
        </p:spPr>
        <p:txBody>
          <a:bodyPr/>
          <a:lstStyle/>
          <a:p>
            <a:r>
              <a:rPr lang="en-US" sz="2400" smtClean="0">
                <a:latin typeface="Arial" charset="0"/>
              </a:rPr>
              <a:t> </a:t>
            </a:r>
            <a:endParaRPr lang="en-US" sz="2000" smtClean="0">
              <a:latin typeface="Arial" charset="0"/>
            </a:endParaRPr>
          </a:p>
          <a:p>
            <a:pPr lvl="1"/>
            <a:r>
              <a:rPr lang="en-US" sz="1800" smtClean="0"/>
              <a:t>Xác định SCN cho mỗi thao tác được thực hiện </a:t>
            </a:r>
          </a:p>
          <a:p>
            <a:pPr lvl="1"/>
            <a:r>
              <a:rPr lang="en-US" sz="1800" smtClean="0"/>
              <a:t>Được ghi vào control file và mỗi header của data file.</a:t>
            </a:r>
          </a:p>
          <a:p>
            <a:pPr lvl="1"/>
            <a:r>
              <a:rPr lang="en-US" sz="1800" smtClean="0"/>
              <a:t>Checkpoint: dùng để kiểm tra sự đồng bộ giữa các datafile và controlfile, nó được gọi thực hiện khi:</a:t>
            </a:r>
            <a:br>
              <a:rPr lang="en-US" sz="1800" smtClean="0"/>
            </a:br>
            <a:r>
              <a:rPr lang="en-US" sz="1800" smtClean="0"/>
              <a:t>- </a:t>
            </a:r>
            <a:r>
              <a:rPr lang="en-US" sz="1600" smtClean="0"/>
              <a:t>Mỗi khi có switch log, khi đó CKPT sẽ kiểm tra các datafile và control -&gt; yêu cầu DBW ghi các dirty block xuống datafile</a:t>
            </a:r>
            <a:br>
              <a:rPr lang="en-US" sz="1600" smtClean="0"/>
            </a:br>
            <a:r>
              <a:rPr lang="en-US" sz="1600" smtClean="0"/>
              <a:t>- Khi Instance bị shutdown ngoài trừ chế độ abort</a:t>
            </a:r>
            <a:br>
              <a:rPr lang="en-US" sz="1600" smtClean="0"/>
            </a:br>
            <a:r>
              <a:rPr lang="en-US" sz="1600" smtClean="0"/>
              <a:t>- Default 3s checkpoint kiem tra các datafile, controlfile 1 lần</a:t>
            </a:r>
          </a:p>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3837B4FC-A16A-4796-A58E-C228E3CC04F3}" type="slidenum">
              <a:rPr lang="en-US"/>
              <a:pPr/>
              <a:t>18</a:t>
            </a:fld>
            <a:endParaRPr lang="en-US"/>
          </a:p>
        </p:txBody>
      </p:sp>
      <p:sp>
        <p:nvSpPr>
          <p:cNvPr id="71683" name="Rectangle 2"/>
          <p:cNvSpPr>
            <a:spLocks noChangeArrowheads="1" noTextEdit="1"/>
          </p:cNvSpPr>
          <p:nvPr>
            <p:ph type="sldImg"/>
          </p:nvPr>
        </p:nvSpPr>
        <p:spPr>
          <a:xfrm>
            <a:off x="477838" y="463550"/>
            <a:ext cx="6037262" cy="4527550"/>
          </a:xfrm>
          <a:ln/>
        </p:spPr>
      </p:sp>
      <p:sp>
        <p:nvSpPr>
          <p:cNvPr id="71684" name="Rectangle 3"/>
          <p:cNvSpPr>
            <a:spLocks noGrp="1" noChangeArrowheads="1"/>
          </p:cNvSpPr>
          <p:nvPr>
            <p:ph type="body" idx="1"/>
          </p:nvPr>
        </p:nvSpPr>
        <p:spPr>
          <a:xfrm>
            <a:off x="457200" y="5222875"/>
            <a:ext cx="6076950" cy="3654425"/>
          </a:xfrm>
          <a:noFill/>
        </p:spPr>
        <p:txBody>
          <a:bodyPr/>
          <a:lstStyle/>
          <a:p>
            <a:pPr lvl="1"/>
            <a:r>
              <a:rPr lang="en-US" sz="2400" b="1" smtClean="0"/>
              <a:t>SMON</a:t>
            </a:r>
            <a:r>
              <a:rPr lang="en-US" sz="2400" smtClean="0"/>
              <a:t> có các nhiệm vụ:</a:t>
            </a:r>
            <a:endParaRPr lang="en-US" sz="2000" smtClean="0"/>
          </a:p>
          <a:p>
            <a:pPr lvl="2"/>
            <a:r>
              <a:rPr lang="en-US" smtClean="0"/>
              <a:t>Recovery instance khi startup nếu cần thiết.</a:t>
            </a:r>
            <a:endParaRPr lang="en-US" sz="1800" smtClean="0"/>
          </a:p>
          <a:p>
            <a:pPr lvl="2"/>
            <a:r>
              <a:rPr lang="en-US" smtClean="0"/>
              <a:t>Clean temporary segment.</a:t>
            </a:r>
            <a:endParaRPr lang="en-US" sz="18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F9D34BA4-5923-461D-8DD4-F816DD95B9B9}" type="slidenum">
              <a:rPr lang="en-US"/>
              <a:pPr/>
              <a:t>19</a:t>
            </a:fld>
            <a:endParaRPr lang="en-US"/>
          </a:p>
        </p:txBody>
      </p:sp>
      <p:sp>
        <p:nvSpPr>
          <p:cNvPr id="72707" name="Rectangle 2"/>
          <p:cNvSpPr>
            <a:spLocks noChangeArrowheads="1" noTextEdit="1"/>
          </p:cNvSpPr>
          <p:nvPr>
            <p:ph type="sldImg"/>
          </p:nvPr>
        </p:nvSpPr>
        <p:spPr>
          <a:xfrm>
            <a:off x="477838" y="463550"/>
            <a:ext cx="6037262" cy="4527550"/>
          </a:xfrm>
          <a:ln/>
        </p:spPr>
      </p:sp>
      <p:sp>
        <p:nvSpPr>
          <p:cNvPr id="72708" name="Rectangle 3"/>
          <p:cNvSpPr>
            <a:spLocks noGrp="1" noChangeArrowheads="1"/>
          </p:cNvSpPr>
          <p:nvPr>
            <p:ph type="body" idx="1"/>
          </p:nvPr>
        </p:nvSpPr>
        <p:spPr>
          <a:xfrm>
            <a:off x="457200" y="5222875"/>
            <a:ext cx="6076950" cy="3654425"/>
          </a:xfrm>
          <a:noFill/>
        </p:spPr>
        <p:txBody>
          <a:bodyPr/>
          <a:lstStyle/>
          <a:p>
            <a:pPr marL="0" lvl="3" indent="0">
              <a:spcBef>
                <a:spcPct val="50000"/>
              </a:spcBef>
              <a:buFont typeface="Arial" charset="0"/>
              <a:buNone/>
            </a:pPr>
            <a:r>
              <a:rPr lang="en-US" smtClean="0"/>
              <a:t>Ví dụ : nó thiết lập lại (reset) trạng thái của các bảng đang thực hiện trong transaction, giải phóng các locks trên bảng này, và huỷ bỏ process ID của nó ra khỏi danh sách các active processes. </a:t>
            </a:r>
            <a:endParaRPr lang="en-US" sz="1100" smtClean="0"/>
          </a:p>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9B2BA183-B21E-4036-8F70-DF807CE45905}" type="slidenum">
              <a:rPr lang="en-US"/>
              <a:pPr/>
              <a:t>2</a:t>
            </a:fld>
            <a:endParaRPr lang="en-US"/>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xfrm>
            <a:off x="457200" y="5221288"/>
            <a:ext cx="6076950" cy="3541712"/>
          </a:xfrm>
          <a:noFill/>
        </p:spPr>
        <p:txBody>
          <a:bodyPr/>
          <a:lstStyle/>
          <a:p>
            <a:r>
              <a:rPr lang="en-US" smtClean="0">
                <a:latin typeface="Arial" charset="0"/>
              </a:rPr>
              <a:t>Oracle server :</a:t>
            </a:r>
            <a:endParaRPr lang="en-US" sz="1100" smtClean="0">
              <a:latin typeface="Arial" charset="0"/>
            </a:endParaRPr>
          </a:p>
          <a:p>
            <a:pPr lvl="1"/>
            <a:r>
              <a:rPr lang="en-US" smtClean="0"/>
              <a:t>Là tập hợp những file, những tiến trình và cấu trúc bộ nhớ </a:t>
            </a:r>
            <a:endParaRPr lang="en-US" sz="1100" smtClean="0"/>
          </a:p>
          <a:p>
            <a:pPr lvl="1"/>
            <a:r>
              <a:rPr lang="en-US" smtClean="0"/>
              <a:t>Oracle server bao gồm Oracle Instance và Oracle Database</a:t>
            </a:r>
            <a:endParaRPr lang="en-US" sz="1100" smtClean="0"/>
          </a:p>
          <a:p>
            <a:r>
              <a:rPr lang="en-US" smtClean="0">
                <a:latin typeface="Arial" charset="0"/>
              </a:rPr>
              <a:t>Oracle Instance</a:t>
            </a:r>
            <a:endParaRPr lang="en-US" sz="1100" smtClean="0">
              <a:latin typeface="Arial" charset="0"/>
            </a:endParaRPr>
          </a:p>
          <a:p>
            <a:pPr lvl="1"/>
            <a:r>
              <a:rPr lang="en-US" smtClean="0"/>
              <a:t>Là tập hợp của các tiến trình ngầm (background processes) và cấu trúc bộ nhớ (memory structure). Một Instance được khởi động để truy cập dữ liệu trong Oracle Database.</a:t>
            </a:r>
            <a:endParaRPr lang="en-US" sz="1100" smtClean="0"/>
          </a:p>
          <a:p>
            <a:pPr lvl="1"/>
            <a:r>
              <a:rPr lang="en-US" smtClean="0"/>
              <a:t>Mỗi một lần khi một Instance được khởi động, một System Global Area (SGA) được cấp phát và các tiến trình ngầm của Oracle cũng sẽ được khởi động. Các tiến trình ngầm này sẽ thực hiện tác vụ vào/ra và quản lý các tiến trình khác của Oracle nhằm cung cấp khả năng chạy song song để thi hành tốt hơn và tin cậy hơn.</a:t>
            </a:r>
            <a:endParaRPr lang="en-US" sz="1100" smtClean="0"/>
          </a:p>
          <a:p>
            <a:r>
              <a:rPr lang="en-US" smtClean="0">
                <a:latin typeface="Arial" charset="0"/>
              </a:rPr>
              <a:t>Oracle Database</a:t>
            </a:r>
            <a:endParaRPr lang="en-US" sz="1100" smtClean="0">
              <a:latin typeface="Arial" charset="0"/>
            </a:endParaRPr>
          </a:p>
          <a:p>
            <a:pPr lvl="1"/>
            <a:r>
              <a:rPr lang="en-US" smtClean="0"/>
              <a:t>Là một tập hợp các file hệ thống hay còn gọi là các file Database. Chúng cung cấp các thông tin về những thiết bị lưu trữ vật lý và thông tin và Database. Những file Database được sử dụng để đảm bảo rằng dữ liệu được lưu giữ ở trạng thái nhất quán, và có thể được khôi phục lại tại thời điểm một Instance bị lỗi.</a:t>
            </a:r>
            <a:endParaRPr lang="en-US" sz="1100" smtClean="0"/>
          </a:p>
          <a:p>
            <a:r>
              <a:rPr lang="en-US" smtClean="0">
                <a:latin typeface="Arial" charset="0"/>
              </a:rPr>
              <a:t> </a:t>
            </a:r>
            <a:endParaRPr lang="en-US" sz="1100" smtClean="0">
              <a:latin typeface="Arial" charset="0"/>
            </a:endParaRPr>
          </a:p>
          <a:p>
            <a:pPr eaLnBrk="1" hangingPunct="1"/>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BEB25DDD-203A-4875-84CA-E30BE00477B7}" type="slidenum">
              <a:rPr lang="en-US"/>
              <a:pPr/>
              <a:t>21</a:t>
            </a:fld>
            <a:endParaRPr lang="en-US"/>
          </a:p>
        </p:txBody>
      </p:sp>
      <p:sp>
        <p:nvSpPr>
          <p:cNvPr id="73731" name="Rectangle 2"/>
          <p:cNvSpPr>
            <a:spLocks noChangeArrowheads="1" noTextEdit="1"/>
          </p:cNvSpPr>
          <p:nvPr>
            <p:ph type="sldImg"/>
          </p:nvPr>
        </p:nvSpPr>
        <p:spPr>
          <a:xfrm>
            <a:off x="477838" y="463550"/>
            <a:ext cx="6037262" cy="4527550"/>
          </a:xfrm>
          <a:ln/>
        </p:spPr>
      </p:sp>
      <p:sp>
        <p:nvSpPr>
          <p:cNvPr id="73732" name="Rectangle 3"/>
          <p:cNvSpPr>
            <a:spLocks noGrp="1" noChangeArrowheads="1"/>
          </p:cNvSpPr>
          <p:nvPr>
            <p:ph type="body" idx="1"/>
          </p:nvPr>
        </p:nvSpPr>
        <p:spPr>
          <a:xfrm>
            <a:off x="457200" y="5222875"/>
            <a:ext cx="6076950" cy="3654425"/>
          </a:xfrm>
          <a:noFill/>
        </p:spPr>
        <p:txBody>
          <a:bodyPr/>
          <a:lstStyle/>
          <a:p>
            <a:pPr lvl="1"/>
            <a:r>
              <a:rPr lang="en-US" sz="2400" smtClean="0"/>
              <a:t>Copy redo log file xuống archive destination mỗi khi switch log xảy ra</a:t>
            </a:r>
            <a:endParaRPr lang="en-US" sz="2000" smtClean="0"/>
          </a:p>
          <a:p>
            <a:pPr lvl="1"/>
            <a:r>
              <a:rPr lang="en-US" sz="2400" smtClean="0"/>
              <a:t>Sử dụng để lưu trữ redolog file sử dụng khi db cần recovery</a:t>
            </a:r>
            <a:endParaRPr lang="en-US" sz="20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8FEC10D6-B40C-4415-AD02-27385FCD5BD0}" type="slidenum">
              <a:rPr lang="en-US"/>
              <a:pPr/>
              <a:t>22</a:t>
            </a:fld>
            <a:endParaRPr lang="en-US"/>
          </a:p>
        </p:txBody>
      </p:sp>
      <p:sp>
        <p:nvSpPr>
          <p:cNvPr id="74755" name="Rectangle 2"/>
          <p:cNvSpPr>
            <a:spLocks noChangeArrowheads="1" noTextEdit="1"/>
          </p:cNvSpPr>
          <p:nvPr>
            <p:ph type="sldImg"/>
          </p:nvPr>
        </p:nvSpPr>
        <p:spPr>
          <a:xfrm>
            <a:off x="482600" y="463550"/>
            <a:ext cx="6032500" cy="4524375"/>
          </a:xfrm>
          <a:ln/>
        </p:spPr>
      </p:sp>
      <p:sp>
        <p:nvSpPr>
          <p:cNvPr id="74756" name="Rectangle 3"/>
          <p:cNvSpPr>
            <a:spLocks noGrp="1" noChangeArrowheads="1"/>
          </p:cNvSpPr>
          <p:nvPr>
            <p:ph type="body" idx="1"/>
          </p:nvPr>
        </p:nvSpPr>
        <p:spPr>
          <a:xfrm>
            <a:off x="458788" y="5219700"/>
            <a:ext cx="6073775" cy="3543300"/>
          </a:xfrm>
          <a:noFill/>
        </p:spPr>
        <p:txBody>
          <a:bodyPr/>
          <a:lstStyle/>
          <a:p>
            <a:r>
              <a:rPr lang="en-US" smtClean="0">
                <a:latin typeface="Arial" charset="0"/>
              </a:rPr>
              <a:t>Database Storage Architecture</a:t>
            </a:r>
          </a:p>
          <a:p>
            <a:pPr lvl="1"/>
            <a:r>
              <a:rPr lang="en-US" smtClean="0"/>
              <a:t>The files that constitute an Oracle database are organized into the following:</a:t>
            </a:r>
          </a:p>
          <a:p>
            <a:pPr lvl="2"/>
            <a:r>
              <a:rPr lang="en-US" b="1" smtClean="0"/>
              <a:t>Control files:</a:t>
            </a:r>
            <a:r>
              <a:rPr lang="en-US" smtClean="0"/>
              <a:t> Contain data about the database itself (that is, physical database structure information). These files are critical to the database. Without them, you cannot open data files to access the data in the database. It can also contain metadata related to backups.</a:t>
            </a:r>
          </a:p>
          <a:p>
            <a:pPr lvl="2"/>
            <a:r>
              <a:rPr lang="en-US" b="1" smtClean="0"/>
              <a:t>Data files:</a:t>
            </a:r>
            <a:r>
              <a:rPr lang="en-US" smtClean="0"/>
              <a:t> Contain the user or application data of the database, as well as metadata and the data dictionary</a:t>
            </a:r>
          </a:p>
          <a:p>
            <a:pPr lvl="2"/>
            <a:r>
              <a:rPr lang="en-US" b="1" smtClean="0"/>
              <a:t>Online redo log files:</a:t>
            </a:r>
            <a:r>
              <a:rPr lang="en-US" smtClean="0"/>
              <a:t> Allow for instance recovery of the database. If the database server crashes and does not lose any data files, the instance can recover the database with the information in these files.</a:t>
            </a:r>
          </a:p>
          <a:p>
            <a:pPr lvl="1"/>
            <a:r>
              <a:rPr lang="en-US" smtClean="0"/>
              <a:t>The following additional files are important to the successful running of the database:</a:t>
            </a:r>
          </a:p>
          <a:p>
            <a:pPr lvl="2"/>
            <a:r>
              <a:rPr lang="en-US" b="1" smtClean="0"/>
              <a:t>Parameter file:</a:t>
            </a:r>
            <a:r>
              <a:rPr lang="en-US" smtClean="0"/>
              <a:t> Is used to define how the instance is configured when it starts up</a:t>
            </a:r>
          </a:p>
          <a:p>
            <a:pPr lvl="2"/>
            <a:r>
              <a:rPr lang="en-US" b="1" smtClean="0"/>
              <a:t>Password file:</a:t>
            </a:r>
            <a:r>
              <a:rPr lang="en-US" smtClean="0"/>
              <a:t> Allows users using the </a:t>
            </a:r>
            <a:r>
              <a:rPr lang="en-US" smtClean="0">
                <a:latin typeface="Courier New" pitchFamily="49" charset="0"/>
                <a:cs typeface="Arial" charset="0"/>
              </a:rPr>
              <a:t>sysdba</a:t>
            </a:r>
            <a:r>
              <a:rPr lang="en-US" smtClean="0">
                <a:cs typeface="Arial" charset="0"/>
              </a:rPr>
              <a:t>, </a:t>
            </a:r>
            <a:r>
              <a:rPr lang="en-US" smtClean="0">
                <a:latin typeface="Courier New" pitchFamily="49" charset="0"/>
                <a:cs typeface="Arial" charset="0"/>
              </a:rPr>
              <a:t>sysoper</a:t>
            </a:r>
            <a:r>
              <a:rPr lang="en-US" smtClean="0">
                <a:cs typeface="Arial" charset="0"/>
              </a:rPr>
              <a:t>, and </a:t>
            </a:r>
            <a:r>
              <a:rPr lang="en-US" smtClean="0">
                <a:latin typeface="Courier New" pitchFamily="49" charset="0"/>
                <a:cs typeface="Arial" charset="0"/>
              </a:rPr>
              <a:t>sysasm</a:t>
            </a:r>
            <a:r>
              <a:rPr lang="en-US" smtClean="0">
                <a:cs typeface="Arial" charset="0"/>
              </a:rPr>
              <a:t> roles </a:t>
            </a:r>
            <a:r>
              <a:rPr lang="en-US" smtClean="0"/>
              <a:t>to connect remotely to the instance and perform administrative tasks </a:t>
            </a:r>
          </a:p>
          <a:p>
            <a:pPr lvl="2"/>
            <a:r>
              <a:rPr lang="en-US" b="1" smtClean="0"/>
              <a:t>Backup files:</a:t>
            </a:r>
            <a:r>
              <a:rPr lang="en-US" smtClean="0"/>
              <a:t> Are used for database recovery. You typically restore a backup file when a media failure or user error has damaged or deleted the original file.</a:t>
            </a:r>
          </a:p>
          <a:p>
            <a:pPr lvl="2"/>
            <a:r>
              <a:rPr lang="en-US" b="1" smtClean="0"/>
              <a:t>Archived redo log files:</a:t>
            </a:r>
            <a:r>
              <a:rPr lang="en-US" smtClean="0"/>
              <a:t> Contain an ongoing history of the data changes (redo) that are generated by the instance. Using these files and a backup of the database, you can recover a lost data file. That is, archive logs enable the recovery of restored data files.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0" lvl="1">
              <a:spcBef>
                <a:spcPct val="50000"/>
              </a:spcBef>
              <a:buFont typeface="Arial" charset="0"/>
              <a:buNone/>
            </a:pPr>
            <a:r>
              <a:rPr lang="en-US" smtClean="0"/>
              <a:t>. Các database datafiles chứa toàn bộ dữ liệu trong database. Các dữ liệu thuộc cấu trúc logic của database như tables hay indexes đều được lưu trữ dưới dạng vật lý trong các datafiles của database.</a:t>
            </a:r>
          </a:p>
          <a:p>
            <a:pPr marL="0" lvl="1">
              <a:spcBef>
                <a:spcPct val="50000"/>
              </a:spcBef>
              <a:buFontTx/>
              <a:buChar char="-"/>
            </a:pPr>
            <a:r>
              <a:rPr lang="en-US" smtClean="0"/>
              <a:t>Dữ liệu trong một datafile có thể đọc ra và lưu vào vùng nhớ bộ đệm của Oracle. Ví dụ: khi một user muốn truy cập dữ liệu trong một table thuộc database. Trong trường hợp thông tin yêu cầu không có trong cache memory hiện thời, nó sẽ được đọc trực tiếp từ các datafiles ra và lưu trữ vào trong bộ nhớ. </a:t>
            </a:r>
            <a:endParaRPr lang="en-US" sz="1100" smtClean="0"/>
          </a:p>
          <a:p>
            <a:pPr marL="0" lvl="1">
              <a:spcBef>
                <a:spcPct val="50000"/>
              </a:spcBef>
              <a:buFontTx/>
              <a:buChar char="-"/>
            </a:pPr>
            <a:r>
              <a:rPr lang="en-US" smtClean="0"/>
              <a:t>Tuy nhiên, việc bổ sung hay thêm mới dữ liệu vào database không nhất thiết phải ghi ngay vào các datafile. Các dữ liệu có thể tạm thời ghi vào bộ nhớ để giảm thiểu việc truy xuất tới bộ nhớ ngoài (ổ đĩa) làm tăng hiệu năng sử dụng hệ thống. Công việc ghi dữ liệu này được thực hiện bởi DBWn background process. </a:t>
            </a:r>
            <a:endParaRPr lang="en-US" sz="1100" smtClean="0"/>
          </a:p>
          <a:p>
            <a:endParaRPr lang="en-US" smtClean="0">
              <a:latin typeface="Arial" charset="0"/>
            </a:endParaRPr>
          </a:p>
        </p:txBody>
      </p:sp>
      <p:sp>
        <p:nvSpPr>
          <p:cNvPr id="75780"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1FE524FA-AF32-47F3-BE1D-93905A93B08A}" type="slidenum">
              <a:rPr lang="en-US"/>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p:spPr>
        <p:txBody>
          <a:bodyPr/>
          <a:lstStyle/>
          <a:p>
            <a:pPr lvl="1"/>
            <a:r>
              <a:rPr lang="en-US" smtClean="0"/>
              <a:t>- Các redo log files trong database thường được gọi là database's redo log. Một redo log được tạo thành từ nhiều redo entries (gọi là các redo records). </a:t>
            </a:r>
            <a:endParaRPr lang="en-US" sz="1100" smtClean="0"/>
          </a:p>
          <a:p>
            <a:pPr lvl="1"/>
            <a:r>
              <a:rPr lang="en-US" smtClean="0"/>
              <a:t>- Redo log files được sử dụng để bảo vệ database khỏi những hỏng hóc do sự cố. Oracle cho phép sử dụng cùng một lúc nhiều redo log gọi là multiplexed redo log để cùng lưu trữ các bản sao của redo log trên các ổ đĩa khác nhau. </a:t>
            </a:r>
            <a:endParaRPr lang="en-US" sz="1100" smtClean="0"/>
          </a:p>
          <a:p>
            <a:endParaRPr lang="en-US" smtClean="0">
              <a:latin typeface="Arial" charset="0"/>
            </a:endParaRPr>
          </a:p>
        </p:txBody>
      </p:sp>
      <p:sp>
        <p:nvSpPr>
          <p:cNvPr id="76804"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ECE389C2-D4DF-4CB5-9FAD-57A84CB729F4}" type="slidenum">
              <a:rPr lang="en-US"/>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p:spPr>
        <p:txBody>
          <a:bodyPr/>
          <a:lstStyle/>
          <a:p>
            <a:pPr marL="0" lvl="1">
              <a:spcBef>
                <a:spcPct val="50000"/>
              </a:spcBef>
              <a:buFont typeface="Arial" charset="0"/>
              <a:buNone/>
            </a:pPr>
            <a:r>
              <a:rPr lang="en-US" smtClean="0"/>
              <a:t>Mỗi khi nào một instance của Oracle database được mở, control file của nó sẽ được sử dụng để xác định data files và các redo log files đi kèm.</a:t>
            </a:r>
            <a:endParaRPr lang="en-US" sz="1100" smtClean="0"/>
          </a:p>
          <a:p>
            <a:endParaRPr lang="en-US" smtClean="0">
              <a:latin typeface="Arial" charset="0"/>
            </a:endParaRPr>
          </a:p>
        </p:txBody>
      </p:sp>
      <p:sp>
        <p:nvSpPr>
          <p:cNvPr id="77828"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A218BBBF-4C03-4E60-95C2-5679BB9BB0D4}" type="slidenum">
              <a:rPr lang="en-US"/>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p:spPr>
        <p:txBody>
          <a:bodyPr/>
          <a:lstStyle/>
          <a:p>
            <a:pPr lvl="1"/>
            <a:r>
              <a:rPr lang="en-US" smtClean="0"/>
              <a:t>Ví dụ như: Các vùng nhớ khởi tạo được cấp phát bao nhiêu G, các control_file nằm ở đâu, bao nhiêu process, session v.v… </a:t>
            </a:r>
            <a:endParaRPr lang="en-US" sz="1100" smtClean="0"/>
          </a:p>
          <a:p>
            <a:pPr lvl="1"/>
            <a:r>
              <a:rPr lang="en-US" smtClean="0"/>
              <a:t>Tuy nhiên, khi DB đang hoạt động, muốn sửa lại một số thông tin cấu hình, nếu sử dụng spfile thì những thông tin thay đổi có thể được lưu lại cho những lần khởi động sau. Còn nếu sử dụng pfile, thì bạn phải stop db, sửa lại cấu hình và start lại db.</a:t>
            </a:r>
            <a:endParaRPr lang="en-US" sz="1100" smtClean="0"/>
          </a:p>
          <a:p>
            <a:endParaRPr lang="en-US" smtClean="0">
              <a:latin typeface="Arial" charset="0"/>
            </a:endParaRPr>
          </a:p>
        </p:txBody>
      </p:sp>
      <p:sp>
        <p:nvSpPr>
          <p:cNvPr id="78852"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2520DDD1-99F2-4FB2-87BD-9FC8333592B0}" type="slidenum">
              <a:rPr lang="en-US"/>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endParaRPr lang="en-US" smtClean="0">
              <a:latin typeface="Arial" charset="0"/>
            </a:endParaRPr>
          </a:p>
        </p:txBody>
      </p:sp>
      <p:sp>
        <p:nvSpPr>
          <p:cNvPr id="79876"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6728D552-5042-46A1-8ADC-4C1C95ADB0E0}" type="slidenum">
              <a:rPr lang="en-US"/>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p:spPr>
        <p:txBody>
          <a:bodyPr/>
          <a:lstStyle/>
          <a:p>
            <a:r>
              <a:rPr lang="en-US" smtClean="0">
                <a:latin typeface="Arial" charset="0"/>
              </a:rPr>
              <a:t>Cấu trúc logic databse </a:t>
            </a:r>
            <a:endParaRPr lang="en-US" sz="1100" smtClean="0">
              <a:latin typeface="Arial" charset="0"/>
            </a:endParaRPr>
          </a:p>
          <a:p>
            <a:pPr lvl="1"/>
            <a:r>
              <a:rPr lang="en-US" smtClean="0"/>
              <a:t>- Cấu trúc logic của Oracle database bao gồm các đối tượng tablespaces, schema objects, data blocks, extents, và segments. </a:t>
            </a:r>
            <a:endParaRPr lang="en-US" sz="1100" smtClean="0"/>
          </a:p>
          <a:p>
            <a:pPr lvl="1"/>
            <a:r>
              <a:rPr lang="en-US" smtClean="0"/>
              <a:t>- Tablespaces </a:t>
            </a:r>
            <a:endParaRPr lang="en-US" sz="1100" smtClean="0"/>
          </a:p>
          <a:p>
            <a:pPr lvl="2"/>
            <a:r>
              <a:rPr lang="en-US" smtClean="0"/>
              <a:t>Một database có thể được phân chia về mặt logic thành các đơn vị gọi là các tablespaces, Tablespaces thường bao gồm một nhóm các thành phần có quan hệ logic với nhau. </a:t>
            </a:r>
            <a:endParaRPr lang="en-US" sz="1100" smtClean="0"/>
          </a:p>
          <a:p>
            <a:pPr lvl="2"/>
            <a:r>
              <a:rPr lang="en-US" smtClean="0"/>
              <a:t>Mỗi tablespace có thể được tạo nên, về mặt vật lý, bởi một hoặc nhiều datafiles. </a:t>
            </a:r>
            <a:endParaRPr lang="en-US" sz="1100" smtClean="0"/>
          </a:p>
          <a:p>
            <a:pPr lvl="2"/>
            <a:r>
              <a:rPr lang="en-US" smtClean="0"/>
              <a:t>Kích thước của một tablespace bằng tổng kích thước của các datafiles của nó. </a:t>
            </a:r>
            <a:endParaRPr lang="en-US" sz="1100" smtClean="0"/>
          </a:p>
          <a:p>
            <a:pPr lvl="2"/>
            <a:r>
              <a:rPr lang="en-US" smtClean="0"/>
              <a:t>Kích thước của database cũng có thể xác định được bằng tổng kích thước của các tablespaces của nó. </a:t>
            </a:r>
            <a:endParaRPr lang="en-US" sz="1100" smtClean="0"/>
          </a:p>
          <a:p>
            <a:r>
              <a:rPr lang="en-US" smtClean="0">
                <a:latin typeface="Arial" charset="0"/>
              </a:rPr>
              <a:t>Phân loại Tablespace</a:t>
            </a:r>
            <a:endParaRPr lang="en-US" sz="1100" smtClean="0">
              <a:latin typeface="Arial" charset="0"/>
            </a:endParaRPr>
          </a:p>
          <a:p>
            <a:pPr lvl="1"/>
            <a:r>
              <a:rPr lang="en-US" smtClean="0"/>
              <a:t>Một database gồm có ít nhất một tablespace là tablespace SYSTEM là nơi lưu trữ thông tin hệ thống,ngoài ra còn có các tablespace khác nơi chứa dữ liệu của các user Non-SYSTEM tablespace.</a:t>
            </a:r>
            <a:endParaRPr lang="en-US" sz="1100" smtClean="0"/>
          </a:p>
          <a:p>
            <a:pPr lvl="1"/>
            <a:r>
              <a:rPr lang="en-US" smtClean="0"/>
              <a:t>Tablespace SYSTEM</a:t>
            </a:r>
            <a:endParaRPr lang="en-US" sz="1100" smtClean="0"/>
          </a:p>
          <a:p>
            <a:pPr lvl="2"/>
            <a:r>
              <a:rPr lang="en-US" smtClean="0"/>
              <a:t>Sẽ tự động được tạo khi database tạo.</a:t>
            </a:r>
            <a:endParaRPr lang="en-US" sz="1100" smtClean="0"/>
          </a:p>
          <a:p>
            <a:pPr lvl="2"/>
            <a:r>
              <a:rPr lang="en-US" smtClean="0"/>
              <a:t>Có trong tất cả các database dùng cho hoạt động của database</a:t>
            </a:r>
            <a:endParaRPr lang="en-US" sz="1100" smtClean="0"/>
          </a:p>
          <a:p>
            <a:pPr lvl="3"/>
            <a:r>
              <a:rPr lang="en-US" smtClean="0"/>
              <a:t>Chứa thông tin về các data dictionary view,các định nghĩa của store procedure,pakage và các database trigger.</a:t>
            </a:r>
            <a:endParaRPr lang="en-US" sz="1100" smtClean="0"/>
          </a:p>
          <a:p>
            <a:pPr lvl="3"/>
            <a:r>
              <a:rPr lang="en-US" smtClean="0"/>
              <a:t>Chứa SYSTEM </a:t>
            </a:r>
            <a:r>
              <a:rPr lang="en-US" b="1" u="sng" smtClean="0"/>
              <a:t>Undo segment</a:t>
            </a:r>
            <a:r>
              <a:rPr lang="en-US" smtClean="0"/>
              <a:t>.</a:t>
            </a:r>
            <a:endParaRPr lang="en-US" sz="1100" smtClean="0"/>
          </a:p>
          <a:p>
            <a:pPr lvl="3"/>
            <a:r>
              <a:rPr lang="en-US" smtClean="0"/>
              <a:t>Chứa SYSTEM </a:t>
            </a:r>
            <a:r>
              <a:rPr lang="en-US" b="1" u="sng" smtClean="0"/>
              <a:t>rollback segment</a:t>
            </a:r>
            <a:endParaRPr lang="en-US" sz="1100" smtClean="0"/>
          </a:p>
          <a:p>
            <a:pPr lvl="1"/>
            <a:r>
              <a:rPr lang="en-US" smtClean="0"/>
              <a:t>Non – SystemTablespace</a:t>
            </a:r>
            <a:endParaRPr lang="en-US" sz="1100" smtClean="0"/>
          </a:p>
          <a:p>
            <a:pPr lvl="2"/>
            <a:r>
              <a:rPr lang="en-US" smtClean="0"/>
              <a:t>Có thể lưu trữ rollback segment,temporary segment,data segment,index segment </a:t>
            </a:r>
            <a:endParaRPr lang="en-US" sz="1100" smtClean="0"/>
          </a:p>
          <a:p>
            <a:pPr lvl="2"/>
            <a:r>
              <a:rPr lang="en-US" smtClean="0"/>
              <a:t>Giúp cho quản trị database linh hoạt hơn.</a:t>
            </a:r>
            <a:endParaRPr lang="en-US" sz="1100" smtClean="0"/>
          </a:p>
          <a:p>
            <a:r>
              <a:rPr lang="en-US" smtClean="0">
                <a:latin typeface="Arial" charset="0"/>
              </a:rPr>
              <a:t> </a:t>
            </a:r>
            <a:endParaRPr lang="en-US" sz="1100" smtClean="0">
              <a:latin typeface="Arial" charset="0"/>
            </a:endParaRPr>
          </a:p>
          <a:p>
            <a:endParaRPr lang="en-US" smtClean="0">
              <a:latin typeface="Arial" charset="0"/>
            </a:endParaRPr>
          </a:p>
        </p:txBody>
      </p:sp>
      <p:sp>
        <p:nvSpPr>
          <p:cNvPr id="80900"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A5012260-593C-444D-B88A-F87C1C774C35}" type="slidenum">
              <a:rPr lang="en-US"/>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p:spPr>
        <p:txBody>
          <a:bodyPr/>
          <a:lstStyle/>
          <a:p>
            <a:pPr lvl="1"/>
            <a:r>
              <a:rPr lang="en-US" smtClean="0"/>
              <a:t>Data Row chứa dữ liệu</a:t>
            </a:r>
            <a:endParaRPr lang="en-US" sz="1100" smtClean="0"/>
          </a:p>
          <a:p>
            <a:pPr lvl="1"/>
            <a:r>
              <a:rPr lang="en-US" smtClean="0"/>
              <a:t>Khi create/alter bất kỳ table/index nào, Oracle sẽ sử dụng 2 tham số đề điều khiển không gian</a:t>
            </a:r>
            <a:endParaRPr lang="en-US" sz="1100" smtClean="0"/>
          </a:p>
          <a:p>
            <a:pPr lvl="2"/>
            <a:r>
              <a:rPr lang="en-US" smtClean="0"/>
              <a:t>PCTFREE: Số % dành riêng cho việc update các dữ liệu đã có trong tương lai</a:t>
            </a:r>
            <a:endParaRPr lang="en-US" sz="1100" smtClean="0"/>
          </a:p>
          <a:p>
            <a:pPr lvl="2"/>
            <a:r>
              <a:rPr lang="en-US" smtClean="0"/>
              <a:t>PCTUSED: Số % của không gian nhỏ nhất đã được sử dụng cho việc insert data mới, giá trị này xác định khi nào thì các blocks sẽ được đưa trở lại vào trong FREELIST</a:t>
            </a:r>
            <a:endParaRPr lang="en-US" sz="1100" smtClean="0"/>
          </a:p>
          <a:p>
            <a:pPr lvl="2"/>
            <a:r>
              <a:rPr lang="en-US" smtClean="0"/>
              <a:t>FREELIST: Cấu trúc xác định mà Oracle sử dụng để maitains 1 danh sách các block free hiện có. </a:t>
            </a:r>
            <a:endParaRPr lang="en-US" sz="1100" smtClean="0"/>
          </a:p>
          <a:p>
            <a:pPr lvl="1"/>
            <a:r>
              <a:rPr lang="en-US" smtClean="0"/>
              <a:t>Tham số PCTFREE xác định số % nhỏ nhất (không gian) của 1 data block được dành riêng cho việc update những row đã có trong block đó. </a:t>
            </a:r>
            <a:endParaRPr lang="en-US" sz="1100" smtClean="0"/>
          </a:p>
          <a:p>
            <a:pPr lvl="1"/>
            <a:r>
              <a:rPr lang="en-US" smtClean="0"/>
              <a:t>Ví dụ: Ta xác định 20% là giá trị của PCTFREE trong câu lệnh CREATE TABLE, thì có nghĩa, 20% của từng data block trong table segment sẽ được dành riêng cho việc update các row đã có bên trong từng block. </a:t>
            </a:r>
            <a:endParaRPr lang="en-US" sz="1100" smtClean="0"/>
          </a:p>
          <a:p>
            <a:pPr lvl="1"/>
            <a:r>
              <a:rPr lang="en-US" smtClean="0"/>
              <a:t>Block chỉ được phép insert dữ liệu khi dữ liệu khi % block giảm xuống nhỏ hơn PCTUSED</a:t>
            </a:r>
            <a:endParaRPr lang="en-US" sz="1100" smtClean="0"/>
          </a:p>
          <a:p>
            <a:endParaRPr lang="en-US" smtClean="0">
              <a:latin typeface="Arial" charset="0"/>
            </a:endParaRPr>
          </a:p>
        </p:txBody>
      </p:sp>
      <p:sp>
        <p:nvSpPr>
          <p:cNvPr id="81924"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9A58AEB2-C5A3-44C5-8329-D1001620D31F}" type="slidenum">
              <a:rPr lang="en-US"/>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pPr marL="0" lvl="1">
              <a:spcBef>
                <a:spcPct val="50000"/>
              </a:spcBef>
              <a:buFont typeface="Arial" charset="0"/>
              <a:buNone/>
            </a:pPr>
            <a:r>
              <a:rPr lang="en-US" smtClean="0"/>
              <a:t>Đối với trường hợp Row Migration, việc Full Table Scan không bị ảnh hưởng (I/O increase), là bởi vì Forward address sẽ bị bỏ qua, tuy nhiên, Row Migration lại làm ảnh hưởng đến việc đọc Index. Bởi vì, Index sẽ nói rằng : “Đến file X, block Y, slot Z…để tìm row này”, và vì thế, khi nhận được thông điệp trên, ta lại mất thêm 1 I/O physical hoặc logical để tìm row này. (Physical I/O, Logical I/O đề cập ở phần khác). </a:t>
            </a:r>
            <a:endParaRPr lang="en-US" sz="1100" smtClean="0"/>
          </a:p>
          <a:p>
            <a:endParaRPr lang="en-US" smtClean="0">
              <a:latin typeface="Arial" charset="0"/>
            </a:endParaRPr>
          </a:p>
        </p:txBody>
      </p:sp>
      <p:sp>
        <p:nvSpPr>
          <p:cNvPr id="82948"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F55AE52E-38D8-4B4A-AA10-CB596F6FAE9E}" type="slidenum">
              <a:rPr lang="en-US"/>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A435A0E5-383F-4C86-A3CF-03F388CC1761}" type="slidenum">
              <a:rPr lang="en-US"/>
              <a:pPr/>
              <a:t>3</a:t>
            </a:fld>
            <a:endParaRPr lang="en-US"/>
          </a:p>
        </p:txBody>
      </p:sp>
      <p:sp>
        <p:nvSpPr>
          <p:cNvPr id="56323" name="Rectangle 2"/>
          <p:cNvSpPr>
            <a:spLocks noChangeArrowheads="1" noTextEdit="1"/>
          </p:cNvSpPr>
          <p:nvPr>
            <p:ph type="sldImg"/>
          </p:nvPr>
        </p:nvSpPr>
        <p:spPr>
          <a:xfrm>
            <a:off x="477838" y="463550"/>
            <a:ext cx="6037262" cy="4527550"/>
          </a:xfrm>
          <a:ln/>
        </p:spPr>
      </p:sp>
      <p:sp>
        <p:nvSpPr>
          <p:cNvPr id="56324" name="Rectangle 3"/>
          <p:cNvSpPr>
            <a:spLocks noGrp="1" noChangeArrowheads="1"/>
          </p:cNvSpPr>
          <p:nvPr>
            <p:ph type="body" idx="1"/>
          </p:nvPr>
        </p:nvSpPr>
        <p:spPr>
          <a:xfrm>
            <a:off x="457200" y="5222875"/>
            <a:ext cx="6076950" cy="3654425"/>
          </a:xfrm>
          <a:noFill/>
        </p:spPr>
        <p:txBody>
          <a:bodyPr/>
          <a:lstStyle/>
          <a:p>
            <a:r>
              <a:rPr lang="en-US" smtClean="0">
                <a:latin typeface="Arial" charset="0"/>
              </a:rPr>
              <a:t>Mục đích của SGA :</a:t>
            </a:r>
            <a:endParaRPr lang="en-US" sz="1100" smtClean="0">
              <a:latin typeface="Arial" charset="0"/>
            </a:endParaRPr>
          </a:p>
          <a:p>
            <a:pPr lvl="1"/>
            <a:r>
              <a:rPr lang="en-US" smtClean="0"/>
              <a:t>Quản lý hoạt động của các tiến trình truy cập tới Oracle Database</a:t>
            </a:r>
            <a:endParaRPr lang="en-US" sz="1100" smtClean="0"/>
          </a:p>
          <a:p>
            <a:pPr lvl="1"/>
            <a:r>
              <a:rPr lang="en-US" smtClean="0"/>
              <a:t>Đọc những block dữ liệu từ đĩa</a:t>
            </a:r>
            <a:endParaRPr lang="en-US" sz="1100" smtClean="0"/>
          </a:p>
          <a:p>
            <a:pPr lvl="1"/>
            <a:r>
              <a:rPr lang="en-US" smtClean="0"/>
              <a:t>Làm bộ đệm cho dữ liệu </a:t>
            </a:r>
            <a:endParaRPr lang="en-US" sz="1100" smtClean="0"/>
          </a:p>
          <a:p>
            <a:pPr lvl="1"/>
            <a:r>
              <a:rPr lang="en-US" smtClean="0"/>
              <a:t>Lưu trữ kế hoạch thực thi các câu truy vấn</a:t>
            </a:r>
            <a:endParaRPr lang="en-US" sz="1100" smtClean="0"/>
          </a:p>
          <a:p>
            <a:r>
              <a:rPr lang="en-US" smtClean="0">
                <a:latin typeface="Arial" charset="0"/>
              </a:rPr>
              <a:t> </a:t>
            </a:r>
            <a:endParaRPr lang="en-US" sz="1100" smtClean="0">
              <a:latin typeface="Arial" charset="0"/>
            </a:endParaRPr>
          </a:p>
          <a:p>
            <a:pPr eaLnBrk="1" hangingPunct="1"/>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p:spPr>
        <p:txBody>
          <a:bodyPr/>
          <a:lstStyle/>
          <a:p>
            <a:r>
              <a:rPr lang="en-US" smtClean="0">
                <a:latin typeface="Arial" charset="0"/>
              </a:rPr>
              <a:t>Trong nhiều trường hợp, data cho 1 row quá lớn để lưu trong 1 single data block, do vậy, Oracle sẽ lưu data của row này vào trong 1 hoặc nhiều chained data block (các data block móc nối). Lấy ví dụ, nếu ta sử dụng 1 data block size 4KB cho Database, và cần insert 1 row với size 8KB, Oracle sẽ sử dụng 3 blocks để lưu lại data trong row. </a:t>
            </a:r>
          </a:p>
        </p:txBody>
      </p:sp>
      <p:sp>
        <p:nvSpPr>
          <p:cNvPr id="83972"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E971062A-F339-40FE-B61A-437FD4497B16}" type="slidenum">
              <a:rPr lang="en-US"/>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p:spPr>
        <p:txBody>
          <a:bodyPr/>
          <a:lstStyle/>
          <a:p>
            <a:r>
              <a:rPr lang="en-US" smtClean="0">
                <a:latin typeface="Arial" charset="0"/>
              </a:rPr>
              <a:t>Open</a:t>
            </a:r>
            <a:endParaRPr lang="en-US" sz="1100" smtClean="0">
              <a:latin typeface="Arial" charset="0"/>
            </a:endParaRPr>
          </a:p>
          <a:p>
            <a:pPr lvl="1"/>
            <a:r>
              <a:rPr lang="en-US" smtClean="0"/>
              <a:t>Ngầm định khai báo và khởi tạo Cursor cho câu lệnh SQL</a:t>
            </a:r>
            <a:endParaRPr lang="en-US" sz="1100" smtClean="0"/>
          </a:p>
          <a:p>
            <a:r>
              <a:rPr lang="en-US" smtClean="0">
                <a:latin typeface="Arial" charset="0"/>
              </a:rPr>
              <a:t>Parse</a:t>
            </a:r>
            <a:endParaRPr lang="en-US" sz="1100" smtClean="0">
              <a:latin typeface="Arial" charset="0"/>
            </a:endParaRPr>
          </a:p>
          <a:p>
            <a:pPr lvl="1"/>
            <a:r>
              <a:rPr lang="en-US" smtClean="0"/>
              <a:t>Syntatic: Kiểm tra cú pháp </a:t>
            </a:r>
            <a:endParaRPr lang="en-US" sz="1100" smtClean="0"/>
          </a:p>
          <a:p>
            <a:pPr lvl="1"/>
            <a:r>
              <a:rPr lang="en-US" smtClean="0"/>
              <a:t>Semantic : Kiểm tra đối tượng (object) </a:t>
            </a:r>
            <a:endParaRPr lang="en-US" sz="1100" smtClean="0"/>
          </a:p>
          <a:p>
            <a:pPr lvl="1"/>
            <a:r>
              <a:rPr lang="en-US" smtClean="0"/>
              <a:t>View merging: Rewrite lại câu lệnh dựa vào các based table thay vì sử dụng view </a:t>
            </a:r>
            <a:endParaRPr lang="en-US" sz="1100" smtClean="0"/>
          </a:p>
          <a:p>
            <a:pPr lvl="1"/>
            <a:r>
              <a:rPr lang="en-US" smtClean="0"/>
              <a:t>Statement Transformation : Rewirte lại sự biến đổi của câu lệnh để phân tích thành những câu đơn giản hơn. </a:t>
            </a:r>
            <a:endParaRPr lang="en-US" sz="1100" smtClean="0"/>
          </a:p>
          <a:p>
            <a:pPr lvl="1"/>
            <a:r>
              <a:rPr lang="en-US" smtClean="0"/>
              <a:t>Optmization : Tối ưu hóa câu lệnh</a:t>
            </a:r>
            <a:endParaRPr lang="en-US" sz="1100" smtClean="0"/>
          </a:p>
          <a:p>
            <a:pPr lvl="1"/>
            <a:r>
              <a:rPr lang="en-US" smtClean="0"/>
              <a:t>QEP Generation : Query Evulation Plan : đánh giá kế hoạch cho câu lệnh</a:t>
            </a:r>
            <a:endParaRPr lang="en-US" sz="1100" smtClean="0"/>
          </a:p>
          <a:p>
            <a:r>
              <a:rPr lang="en-US" smtClean="0">
                <a:latin typeface="Arial" charset="0"/>
              </a:rPr>
              <a:t>Bind</a:t>
            </a:r>
            <a:endParaRPr lang="en-US" sz="1100" smtClean="0">
              <a:latin typeface="Arial" charset="0"/>
            </a:endParaRPr>
          </a:p>
          <a:p>
            <a:pPr lvl="1"/>
            <a:r>
              <a:rPr lang="en-US" smtClean="0"/>
              <a:t>Tìm và gán giá trị cho các </a:t>
            </a:r>
            <a:r>
              <a:rPr lang="en-US" b="1" smtClean="0">
                <a:hlinkClick r:id="rId3"/>
              </a:rPr>
              <a:t>bind-variable</a:t>
            </a:r>
            <a:r>
              <a:rPr lang="en-US" smtClean="0"/>
              <a:t> nếu có</a:t>
            </a:r>
            <a:endParaRPr lang="en-US" sz="1100" smtClean="0"/>
          </a:p>
          <a:p>
            <a:r>
              <a:rPr lang="en-US" smtClean="0">
                <a:latin typeface="Arial" charset="0"/>
              </a:rPr>
              <a:t>Execute</a:t>
            </a:r>
            <a:endParaRPr lang="en-US" sz="1100" smtClean="0">
              <a:latin typeface="Arial" charset="0"/>
            </a:endParaRPr>
          </a:p>
          <a:p>
            <a:pPr lvl="1"/>
            <a:r>
              <a:rPr lang="en-US" smtClean="0"/>
              <a:t>Thực thi các bước mô tả trong “sơ đồ thực thi câu lệnh SQL”</a:t>
            </a:r>
            <a:endParaRPr lang="en-US" sz="1100" smtClean="0"/>
          </a:p>
          <a:p>
            <a:r>
              <a:rPr lang="en-US" smtClean="0">
                <a:latin typeface="Arial" charset="0"/>
              </a:rPr>
              <a:t>Fetch</a:t>
            </a:r>
            <a:endParaRPr lang="en-US" sz="1100" smtClean="0">
              <a:latin typeface="Arial" charset="0"/>
            </a:endParaRPr>
          </a:p>
          <a:p>
            <a:pPr lvl="1"/>
            <a:r>
              <a:rPr lang="en-US" smtClean="0"/>
              <a:t>Chuyển kết quả về nơi gọi thực thi lệnh</a:t>
            </a:r>
            <a:endParaRPr lang="en-US" sz="1100" smtClean="0"/>
          </a:p>
          <a:p>
            <a:pPr lvl="1"/>
            <a:r>
              <a:rPr lang="en-US" smtClean="0"/>
              <a:t>Fetch ở đây có thể lặp lại nhiều lần do tham số limit của nó ( giới hạn xử lý mỗi lần)</a:t>
            </a:r>
            <a:endParaRPr lang="en-US" sz="1100" smtClean="0"/>
          </a:p>
          <a:p>
            <a:r>
              <a:rPr lang="en-US" smtClean="0">
                <a:latin typeface="Arial" charset="0"/>
              </a:rPr>
              <a:t>Close</a:t>
            </a:r>
            <a:endParaRPr lang="en-US" sz="1100" smtClean="0">
              <a:latin typeface="Arial" charset="0"/>
            </a:endParaRPr>
          </a:p>
          <a:p>
            <a:pPr lvl="1"/>
            <a:r>
              <a:rPr lang="en-US" smtClean="0"/>
              <a:t>Ngầm định đóng Cursor cho câu lệnh</a:t>
            </a:r>
            <a:endParaRPr lang="en-US" sz="1100" smtClean="0"/>
          </a:p>
        </p:txBody>
      </p:sp>
      <p:sp>
        <p:nvSpPr>
          <p:cNvPr id="84996"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8885720A-D88D-4B87-A999-9F6AA4DBC5F5}" type="slidenum">
              <a:rPr lang="en-US"/>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p:spPr>
        <p:txBody>
          <a:bodyPr/>
          <a:lstStyle/>
          <a:p>
            <a:r>
              <a:rPr lang="en-US" smtClean="0">
                <a:latin typeface="Arial" charset="0"/>
              </a:rPr>
              <a:t>Ngoài ra còn các view sau:</a:t>
            </a:r>
          </a:p>
          <a:p>
            <a:r>
              <a:rPr lang="en-US" u="sng" smtClean="0">
                <a:latin typeface="Arial" charset="0"/>
              </a:rPr>
              <a:t>Instance/Database</a:t>
            </a:r>
            <a:endParaRPr lang="en-US" smtClean="0">
              <a:latin typeface="Arial" charset="0"/>
            </a:endParaRPr>
          </a:p>
          <a:p>
            <a:pPr lvl="1"/>
            <a:r>
              <a:rPr lang="en-US" smtClean="0"/>
              <a:t>V$SPPARAMETER:   hiển thị thông tin về nội dung của các tập tin tham số máy chủ. </a:t>
            </a:r>
          </a:p>
          <a:p>
            <a:pPr lvl="1"/>
            <a:r>
              <a:rPr lang="en-US" smtClean="0"/>
              <a:t>V$SYSTEM_PARAMETER:  hiển thị thông tin về các tham số parameter hiện đang có hiệu lực. Một session mới được thừa hưởng giá trị tham số từ các giá trị instance mở rộng.</a:t>
            </a:r>
          </a:p>
          <a:p>
            <a:pPr lvl="1"/>
            <a:r>
              <a:rPr lang="en-US" smtClean="0"/>
              <a:t>V$PROCESS: chứa thông tin về các tiến trình đang hoạt động</a:t>
            </a:r>
          </a:p>
          <a:p>
            <a:pPr lvl="1"/>
            <a:r>
              <a:rPr lang="en-US" smtClean="0"/>
              <a:t>V$BGPROCESS: hiển thị thông tin về các tiến trình nền(background processes)</a:t>
            </a:r>
          </a:p>
          <a:p>
            <a:pPr lvl="1"/>
            <a:r>
              <a:rPr lang="en-US" smtClean="0"/>
              <a:t>V$PX_PROCESS_SYSSTAT: chứa thông tin về các session chạy thực hiện song song      </a:t>
            </a:r>
          </a:p>
          <a:p>
            <a:pPr lvl="1"/>
            <a:r>
              <a:rPr lang="en-US" smtClean="0"/>
              <a:t>V$SYSTEM_EVENT: chứa thông tin về tổng số chờ đợi cho một sự kiện.  </a:t>
            </a:r>
          </a:p>
          <a:p>
            <a:r>
              <a:rPr lang="en-US" u="sng" smtClean="0">
                <a:latin typeface="Arial" charset="0"/>
              </a:rPr>
              <a:t>Disk</a:t>
            </a:r>
            <a:endParaRPr lang="en-US" smtClean="0">
              <a:latin typeface="Arial" charset="0"/>
            </a:endParaRPr>
          </a:p>
          <a:p>
            <a:pPr lvl="1"/>
            <a:r>
              <a:rPr lang="en-US" smtClean="0"/>
              <a:t>V$FILESTAT: hiển thị số lượng vật lý đọc và ghi được thực hiện và tổng số single-block và multi-block I / O được thực hiện. </a:t>
            </a:r>
          </a:p>
          <a:p>
            <a:pPr lvl="1"/>
            <a:r>
              <a:rPr lang="en-US" smtClean="0"/>
              <a:t>V$LOG_HISTORY: chứa log thông tin đăng nhập lịch sử từ control file.</a:t>
            </a:r>
          </a:p>
          <a:p>
            <a:pPr lvl="1"/>
            <a:r>
              <a:rPr lang="en-US" smtClean="0"/>
              <a:t>V$DBFILE: chứa thông tin datafile từ các tập tin control file.</a:t>
            </a:r>
          </a:p>
          <a:p>
            <a:pPr lvl="1"/>
            <a:r>
              <a:rPr lang="en-US" smtClean="0"/>
              <a:t>V$TEMPFILE: hiển thị thông tin tempfile.</a:t>
            </a:r>
          </a:p>
          <a:p>
            <a:pPr lvl="1"/>
            <a:r>
              <a:rPr lang="en-US" smtClean="0"/>
              <a:t>V$TEMPSEG_USAGE: mô tả chi tiết sử dụng temporary segment (Bảng chứa dữ liệu tạm thời)</a:t>
            </a:r>
          </a:p>
          <a:p>
            <a:pPr lvl="1"/>
            <a:r>
              <a:rPr lang="en-US" smtClean="0"/>
              <a:t>V$SEGMENT_STATISTICS:  hiển thị thông tin về số liệu thống kê segment-level statistics. Tham số tĩnh.</a:t>
            </a:r>
          </a:p>
          <a:p>
            <a:r>
              <a:rPr lang="en-US" u="sng" smtClean="0">
                <a:latin typeface="Arial" charset="0"/>
              </a:rPr>
              <a:t>Memory</a:t>
            </a:r>
            <a:endParaRPr lang="en-US" smtClean="0">
              <a:latin typeface="Arial" charset="0"/>
            </a:endParaRPr>
          </a:p>
          <a:p>
            <a:pPr lvl="1"/>
            <a:r>
              <a:rPr lang="en-US" smtClean="0"/>
              <a:t>V$LIBRARYCACHE: chứa số liệu thống kê tham số về hiệu suất bộ nhớ cache thư viện và hoạt động.</a:t>
            </a:r>
          </a:p>
          <a:p>
            <a:pPr lvl="1"/>
            <a:r>
              <a:rPr lang="en-US" smtClean="0"/>
              <a:t>V$SGAINFO: hiển thị thông tin về kích thước SGA, bao gồm các kích thước của các thành phần khác nhau SGA, kích thước hạt, và bộ nhớ miễn phí.</a:t>
            </a:r>
          </a:p>
          <a:p>
            <a:pPr lvl="1"/>
            <a:r>
              <a:rPr lang="en-US" smtClean="0"/>
              <a:t>V$PGASTAT:  cung cấp thông tin về PGA thống kê sử dụng bộ nhớ cũng như thống kê về quản lý bộ nhớ PGA tự động khi nó được kích hoạt.</a:t>
            </a:r>
          </a:p>
          <a:p>
            <a:r>
              <a:rPr lang="en-US" u="sng" smtClean="0">
                <a:latin typeface="Arial" charset="0"/>
              </a:rPr>
              <a:t>Contention</a:t>
            </a:r>
            <a:endParaRPr lang="en-US" smtClean="0">
              <a:latin typeface="Arial" charset="0"/>
            </a:endParaRPr>
          </a:p>
          <a:p>
            <a:pPr lvl="1"/>
            <a:r>
              <a:rPr lang="en-US" smtClean="0"/>
              <a:t>V$UNDOSTAT: hiển thị một biểu đồ số liệu thống kê cho thấy hệ thống làm việc như thế nào. Số liệu thống kê bao gồm tiêu thụ undo space, các transaction đồng thời , và chiều dài của các truy vấn được thực hiện trong mọi trường hợp.</a:t>
            </a:r>
          </a:p>
          <a:p>
            <a:pPr lvl="1"/>
            <a:r>
              <a:rPr lang="en-US" smtClean="0"/>
              <a:t>V$WAITSTAT: thông số block contention. Bảng này chỉ được cập nhật khi time statistic được kích hoạt.</a:t>
            </a:r>
          </a:p>
          <a:p>
            <a:endParaRPr lang="en-US" smtClean="0">
              <a:latin typeface="Arial" charset="0"/>
            </a:endParaRPr>
          </a:p>
        </p:txBody>
      </p:sp>
      <p:sp>
        <p:nvSpPr>
          <p:cNvPr id="86020"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E6707E50-111F-43FB-8ADF-5D83F45C5BE7}" type="slidenum">
              <a:rPr lang="en-US"/>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p:spPr>
        <p:txBody>
          <a:bodyPr/>
          <a:lstStyle/>
          <a:p>
            <a:r>
              <a:rPr lang="en-US" smtClean="0">
                <a:latin typeface="Arial" charset="0"/>
              </a:rPr>
              <a:t>Bao gồm 3 bước :</a:t>
            </a:r>
            <a:endParaRPr lang="en-US" sz="1100" smtClean="0">
              <a:latin typeface="Arial" charset="0"/>
            </a:endParaRPr>
          </a:p>
          <a:p>
            <a:pPr lvl="1"/>
            <a:r>
              <a:rPr lang="en-US" smtClean="0"/>
              <a:t>Nomount</a:t>
            </a:r>
            <a:endParaRPr lang="en-US" sz="1100" smtClean="0"/>
          </a:p>
          <a:p>
            <a:pPr lvl="2"/>
            <a:r>
              <a:rPr lang="en-US" smtClean="0"/>
              <a:t>Instance đã được khởi động nhưng chưa được kết nối vs db</a:t>
            </a:r>
            <a:endParaRPr lang="en-US" sz="1100" smtClean="0"/>
          </a:p>
          <a:p>
            <a:pPr lvl="2"/>
            <a:r>
              <a:rPr lang="en-US" smtClean="0"/>
              <a:t>Oracle  sẽ tìm đến spfile ( hoặc pfile nếu được chỉ định)</a:t>
            </a:r>
            <a:endParaRPr lang="en-US" sz="1100" smtClean="0"/>
          </a:p>
          <a:p>
            <a:pPr lvl="2"/>
            <a:r>
              <a:rPr lang="en-US" smtClean="0"/>
              <a:t>Đọc  parameter file để cài đặt các tham số</a:t>
            </a:r>
            <a:endParaRPr lang="en-US" sz="1100" smtClean="0"/>
          </a:p>
          <a:p>
            <a:pPr lvl="2"/>
            <a:r>
              <a:rPr lang="en-US" smtClean="0"/>
              <a:t>Khởi động các background process cần thiết</a:t>
            </a:r>
            <a:endParaRPr lang="en-US" sz="1100" smtClean="0"/>
          </a:p>
          <a:p>
            <a:pPr lvl="2"/>
            <a:r>
              <a:rPr lang="en-US" smtClean="0"/>
              <a:t>Mở alertlog và trace file để  ghi lại log về các tham số đã khởi động</a:t>
            </a:r>
            <a:endParaRPr lang="en-US" sz="1100" smtClean="0"/>
          </a:p>
          <a:p>
            <a:pPr lvl="1"/>
            <a:r>
              <a:rPr lang="en-US" smtClean="0"/>
              <a:t>Mount</a:t>
            </a:r>
            <a:endParaRPr lang="en-US" sz="1100" smtClean="0"/>
          </a:p>
          <a:p>
            <a:pPr lvl="2"/>
            <a:r>
              <a:rPr lang="en-US" smtClean="0"/>
              <a:t>Instance đã được kết nối với db bằng cách đọc control file</a:t>
            </a:r>
            <a:endParaRPr lang="en-US" sz="1100" smtClean="0"/>
          </a:p>
          <a:p>
            <a:pPr lvl="2"/>
            <a:r>
              <a:rPr lang="en-US" smtClean="0"/>
              <a:t>DB chưa được mở, chỉ có DBA mới có quyền truy cập</a:t>
            </a:r>
            <a:endParaRPr lang="en-US" sz="1100" smtClean="0"/>
          </a:p>
          <a:p>
            <a:pPr lvl="2"/>
            <a:r>
              <a:rPr lang="en-US" smtClean="0"/>
              <a:t>Oracle sau khi đọc spfile ( hoặc pfile) xác định được vị trí control file và đọc nó để có tên của các datafile và redolog file</a:t>
            </a:r>
            <a:endParaRPr lang="en-US" sz="1100" smtClean="0"/>
          </a:p>
          <a:p>
            <a:pPr lvl="1"/>
            <a:r>
              <a:rPr lang="en-US" smtClean="0"/>
              <a:t>Open</a:t>
            </a:r>
            <a:endParaRPr lang="en-US" sz="1100" smtClean="0"/>
          </a:p>
          <a:p>
            <a:pPr lvl="2"/>
            <a:r>
              <a:rPr lang="en-US" smtClean="0"/>
              <a:t>DB đã mở, người dùng hợp lệ có thể thao tác vs dữ liệu trên db thông qua instance</a:t>
            </a:r>
            <a:endParaRPr lang="en-US" sz="1100" smtClean="0"/>
          </a:p>
          <a:p>
            <a:pPr lvl="2"/>
            <a:r>
              <a:rPr lang="en-US" smtClean="0"/>
              <a:t>Oracle open datafile và online redo logfile</a:t>
            </a:r>
            <a:endParaRPr lang="en-US" sz="1100" smtClean="0"/>
          </a:p>
          <a:p>
            <a:endParaRPr lang="en-US" smtClean="0">
              <a:latin typeface="Arial" charset="0"/>
            </a:endParaRPr>
          </a:p>
        </p:txBody>
      </p:sp>
      <p:sp>
        <p:nvSpPr>
          <p:cNvPr id="87044"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C38D4D59-0E42-4E9C-BF41-829AAD61299B}" type="slidenum">
              <a:rPr lang="en-US"/>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p:spPr>
        <p:txBody>
          <a:bodyPr/>
          <a:lstStyle/>
          <a:p>
            <a:pPr marL="0" lvl="1">
              <a:spcBef>
                <a:spcPct val="50000"/>
              </a:spcBef>
              <a:buFont typeface="Arial" charset="0"/>
              <a:buNone/>
            </a:pPr>
            <a:r>
              <a:rPr lang="en-US" sz="1800" smtClean="0"/>
              <a:t>-	Nguyên nhân của sự cố gây ảnh hưởng đến dữ liệu có thể thuộc một trong 2 dạng chính sau:</a:t>
            </a:r>
          </a:p>
          <a:p>
            <a:pPr lvl="2"/>
            <a:r>
              <a:rPr lang="en-US" sz="1600" smtClean="0"/>
              <a:t>Nguyên nhân khách quan: Sự cố xảy ra ngoài ý muốn, con người không thể biết trước được, thường là các thảm họa (VD: thiên tai, cháy nổ,…). Do đó cần cất giữ bản sao ở xa bản chính.</a:t>
            </a:r>
          </a:p>
          <a:p>
            <a:pPr lvl="2"/>
            <a:r>
              <a:rPr lang="en-US" sz="1600" smtClean="0"/>
              <a:t>Nguyên nhân chủ quan: Sự cố xảy ra do những thao tác không chính xác của con người (ví dụ: lỗi phần cứng, lỗi phần mềm, thao tác nhầm…). Do đó cần cất giữ bản sao ở vị trí sao cho thuận lợi cho việc phục hồi dữ liệu, không nhất thiết phải lưu trữ ở nơi xa bản chính.</a:t>
            </a:r>
          </a:p>
          <a:p>
            <a:pPr marL="0" lvl="1">
              <a:spcBef>
                <a:spcPct val="50000"/>
              </a:spcBef>
              <a:buFont typeface="Arial" charset="0"/>
              <a:buNone/>
            </a:pPr>
            <a:endParaRPr lang="en-US" sz="1800" smtClean="0"/>
          </a:p>
          <a:p>
            <a:endParaRPr lang="en-US" smtClean="0">
              <a:latin typeface="Arial" charset="0"/>
            </a:endParaRPr>
          </a:p>
        </p:txBody>
      </p:sp>
      <p:sp>
        <p:nvSpPr>
          <p:cNvPr id="88068"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EE5949BB-60EB-4C37-A96F-45015E306E76}" type="slidenum">
              <a:rPr lang="en-US"/>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p:spPr>
        <p:txBody>
          <a:bodyPr/>
          <a:lstStyle/>
          <a:p>
            <a:r>
              <a:rPr lang="en-US" smtClean="0">
                <a:latin typeface="Arial" charset="0"/>
              </a:rPr>
              <a:t>Vậy chúng ta nên có bản incremental backup vì </a:t>
            </a:r>
            <a:endParaRPr lang="en-US" sz="1100" smtClean="0">
              <a:latin typeface="Arial" charset="0"/>
            </a:endParaRPr>
          </a:p>
          <a:p>
            <a:r>
              <a:rPr lang="en-US" smtClean="0">
                <a:latin typeface="Arial" charset="0"/>
              </a:rPr>
              <a:t> </a:t>
            </a:r>
            <a:endParaRPr lang="en-US" sz="1100" smtClean="0">
              <a:latin typeface="Arial" charset="0"/>
            </a:endParaRPr>
          </a:p>
          <a:p>
            <a:pPr lvl="1"/>
            <a:r>
              <a:rPr lang="en-US" smtClean="0"/>
              <a:t>Tiết kiệm thời gian và dung lượng backup.</a:t>
            </a:r>
            <a:endParaRPr lang="en-US" sz="1100" smtClean="0"/>
          </a:p>
          <a:p>
            <a:pPr lvl="1"/>
            <a:r>
              <a:rPr lang="en-US" smtClean="0"/>
              <a:t>Restore nhanh hơn so với Full backup. Tuy nhiên khi Restore cần đủ file: 1 File Full backup lần gần nhất và tất cả các File Incremental backup từ thời điểm Full backup đến thời điểm cần restore.</a:t>
            </a:r>
            <a:endParaRPr lang="en-US" sz="1100" smtClean="0"/>
          </a:p>
          <a:p>
            <a:endParaRPr lang="en-US" smtClean="0">
              <a:latin typeface="Arial" charset="0"/>
            </a:endParaRPr>
          </a:p>
        </p:txBody>
      </p:sp>
      <p:sp>
        <p:nvSpPr>
          <p:cNvPr id="89092"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569FCD5D-A2E4-437C-8EC8-64CDE21A6109}" type="slidenum">
              <a:rPr lang="en-US"/>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p:spPr>
        <p:txBody>
          <a:bodyPr/>
          <a:lstStyle/>
          <a:p>
            <a:pPr marL="0" lvl="2" indent="0">
              <a:spcBef>
                <a:spcPct val="50000"/>
              </a:spcBef>
              <a:buFont typeface="Arial" charset="0"/>
              <a:buNone/>
            </a:pPr>
            <a:r>
              <a:rPr lang="en-US" smtClean="0"/>
              <a:t>Khi cần recover thì mang ra sử dụng</a:t>
            </a:r>
            <a:endParaRPr lang="en-US" sz="1800" smtClean="0"/>
          </a:p>
          <a:p>
            <a:endParaRPr lang="en-US" smtClean="0">
              <a:latin typeface="Arial" charset="0"/>
            </a:endParaRPr>
          </a:p>
        </p:txBody>
      </p:sp>
      <p:sp>
        <p:nvSpPr>
          <p:cNvPr id="90116"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C71C47AA-D2C3-47D8-BD47-F88F65623894}" type="slidenum">
              <a:rPr lang="en-US"/>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p:spPr>
        <p:txBody>
          <a:bodyPr/>
          <a:lstStyle/>
          <a:p>
            <a:endParaRPr lang="en-US" smtClean="0">
              <a:latin typeface="Arial" charset="0"/>
            </a:endParaRPr>
          </a:p>
        </p:txBody>
      </p:sp>
      <p:sp>
        <p:nvSpPr>
          <p:cNvPr id="91140"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C7DEAFC5-A255-41DE-AB03-B5C26C5B69E8}" type="slidenum">
              <a:rPr lang="en-US"/>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p:spPr>
        <p:txBody>
          <a:bodyPr/>
          <a:lstStyle/>
          <a:p>
            <a:r>
              <a:rPr lang="en-US" smtClean="0">
                <a:latin typeface="Arial" charset="0"/>
              </a:rPr>
              <a:t>Rollforward phase :</a:t>
            </a:r>
          </a:p>
          <a:p>
            <a:pPr lvl="1"/>
            <a:r>
              <a:rPr lang="en-US" smtClean="0"/>
              <a:t>Trong pha này, Oracle sẽ kiểm tra lại toàn bộ những transaction ở online redolog với điểm xuất phát là checkpoint gần nhất.</a:t>
            </a:r>
          </a:p>
          <a:p>
            <a:pPr lvl="1"/>
            <a:r>
              <a:rPr lang="en-US" smtClean="0"/>
              <a:t>Checkpoint này là thời điểm nhất quán của dữ liệu gần nhất</a:t>
            </a:r>
          </a:p>
          <a:p>
            <a:pPr lvl="1"/>
            <a:r>
              <a:rPr lang="en-US" smtClean="0"/>
              <a:t>Điều này xảy ra vs tất cả các transaction </a:t>
            </a:r>
          </a:p>
          <a:p>
            <a:pPr lvl="2"/>
            <a:r>
              <a:rPr lang="en-US" smtClean="0"/>
              <a:t>Transaction đã được commit thì tạo checkpoint cho nó</a:t>
            </a:r>
          </a:p>
          <a:p>
            <a:pPr lvl="2"/>
            <a:r>
              <a:rPr lang="en-US" smtClean="0"/>
              <a:t>Transaction chưa được commit thì chuyển tới pha 2</a:t>
            </a:r>
          </a:p>
          <a:p>
            <a:r>
              <a:rPr lang="en-US" smtClean="0">
                <a:latin typeface="Arial" charset="0"/>
              </a:rPr>
              <a:t> </a:t>
            </a:r>
          </a:p>
          <a:p>
            <a:r>
              <a:rPr lang="en-US" smtClean="0">
                <a:latin typeface="Arial" charset="0"/>
              </a:rPr>
              <a:t>Rollback phase :</a:t>
            </a:r>
          </a:p>
          <a:p>
            <a:pPr lvl="1"/>
            <a:r>
              <a:rPr lang="en-US" smtClean="0"/>
              <a:t>Sử dụng undo segment ( hoặc undo tablespace) để đưa các transaction chưa được commit về thời điểm nó bắt đầu</a:t>
            </a:r>
          </a:p>
          <a:p>
            <a:endParaRPr lang="en-US" smtClean="0">
              <a:latin typeface="Arial" charset="0"/>
            </a:endParaRPr>
          </a:p>
        </p:txBody>
      </p:sp>
      <p:sp>
        <p:nvSpPr>
          <p:cNvPr id="92164"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45C80540-96CC-4AE6-A554-210ADECFDF3A}" type="slidenum">
              <a:rPr lang="en-US"/>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p:spPr>
        <p:txBody>
          <a:bodyPr/>
          <a:lstStyle/>
          <a:p>
            <a:r>
              <a:rPr lang="en-US" b="0" smtClean="0">
                <a:latin typeface="Arial" charset="0"/>
              </a:rPr>
              <a:t>Luật quan trọng nhất với dữ liệu là không được phép đặt nó trong trình trạng không thể recovery. Nhưng điều luật này đồng nghĩa với việc không thể sử dụng các option để rút ngắn thời gian hoặc gia tăng hiệu năng của hệ thống</a:t>
            </a:r>
          </a:p>
          <a:p>
            <a:endParaRPr lang="en-US" b="0" smtClean="0">
              <a:latin typeface="Arial" charset="0"/>
            </a:endParaRPr>
          </a:p>
        </p:txBody>
      </p:sp>
      <p:sp>
        <p:nvSpPr>
          <p:cNvPr id="93188"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DF64A3EA-2291-4F4B-8DEA-1CBD2AF2FEC3}" type="slidenum">
              <a:rPr lang="en-US"/>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A310A82D-7201-43B4-B47C-58362F67A62A}" type="slidenum">
              <a:rPr lang="en-US"/>
              <a:pPr/>
              <a:t>4</a:t>
            </a:fld>
            <a:endParaRPr lang="en-US"/>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xfrm>
            <a:off x="457200" y="5221288"/>
            <a:ext cx="6076950" cy="3541712"/>
          </a:xfrm>
          <a:noFill/>
        </p:spPr>
        <p:txBody>
          <a:bodyPr/>
          <a:lstStyle/>
          <a:p>
            <a:pPr eaLnBrk="1" hangingPunct="1"/>
            <a:r>
              <a:rPr lang="en-US" smtClean="0">
                <a:latin typeface="Arial" charset="0"/>
              </a:rPr>
              <a:t>Oracle Products and Services</a:t>
            </a:r>
          </a:p>
          <a:p>
            <a:pPr lvl="2" eaLnBrk="1" hangingPunct="1">
              <a:spcBef>
                <a:spcPct val="25000"/>
              </a:spcBef>
            </a:pPr>
            <a:r>
              <a:rPr lang="en-US" b="1" smtClean="0"/>
              <a:t>Oracle Database:</a:t>
            </a:r>
            <a:r>
              <a:rPr lang="en-US" smtClean="0"/>
              <a:t> The Oracle database is the first database that is designed for enterprise grid computing (the most flexible and cost-effective way to manage information and applications). </a:t>
            </a:r>
          </a:p>
          <a:p>
            <a:pPr lvl="2" eaLnBrk="1" hangingPunct="1"/>
            <a:r>
              <a:rPr lang="en-US" b="1" smtClean="0"/>
              <a:t>Oracle WebLogic Application Server:</a:t>
            </a:r>
            <a:r>
              <a:rPr lang="en-US" smtClean="0"/>
              <a:t> Oracle’s Java 2 Platform, Enterprise Edition, certified server integrates everything that is needed to develop and deploy Web-based applications. The application server deploys e-business portals, Web services, and transactional applications such as PL/SQL, Oracle Forms, and Java EE based applications. </a:t>
            </a:r>
          </a:p>
          <a:p>
            <a:pPr lvl="2" eaLnBrk="1" hangingPunct="1"/>
            <a:r>
              <a:rPr lang="en-US" b="1" smtClean="0"/>
              <a:t>Oracle Applications:</a:t>
            </a:r>
            <a:r>
              <a:rPr lang="en-US" smtClean="0"/>
              <a:t> Oracle E-Business Suite is a complete set of business applications for managing and automating processes across your organization.</a:t>
            </a:r>
          </a:p>
          <a:p>
            <a:pPr lvl="2" eaLnBrk="1" hangingPunct="1"/>
            <a:r>
              <a:rPr lang="en-US" b="1" smtClean="0"/>
              <a:t>Oracle Collaboration Suite:</a:t>
            </a:r>
            <a:r>
              <a:rPr lang="en-US" smtClean="0"/>
              <a:t> Oracle Collaboration Suite is a single integrated system for all your organization’s communications data: voice, email, fax, wireless, calendar information, and files.</a:t>
            </a:r>
          </a:p>
          <a:p>
            <a:pPr lvl="2" eaLnBrk="1" hangingPunct="1"/>
            <a:r>
              <a:rPr lang="en-US" b="1" smtClean="0"/>
              <a:t>Oracle Developer Suite:</a:t>
            </a:r>
            <a:r>
              <a:rPr lang="en-US" smtClean="0"/>
              <a:t> Oracle Developer Suite is a complete, integrated environment that combines application development and business intelligence tools.</a:t>
            </a:r>
          </a:p>
          <a:p>
            <a:pPr lvl="2" eaLnBrk="1" hangingPunct="1"/>
            <a:r>
              <a:rPr lang="en-US" b="1" smtClean="0"/>
              <a:t>Oracle Services:</a:t>
            </a:r>
            <a:r>
              <a:rPr lang="en-US" smtClean="0"/>
              <a:t> Services such as Oracle Consulting and Oracle University provide you with the necessary expertise for your Oracle projects. For links to a variety of resources, see the appendix titled “Next Steps: Continuing Your Education.”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p:spPr>
        <p:txBody>
          <a:bodyPr/>
          <a:lstStyle/>
          <a:p>
            <a:r>
              <a:rPr lang="en-US" smtClean="0">
                <a:latin typeface="Arial" charset="0"/>
              </a:rPr>
              <a:t>Trong một số trường hợp khi ở chế độ NOLOGGING những câu lệnh vẫn ghi log:</a:t>
            </a:r>
            <a:endParaRPr lang="en-US" sz="1100" smtClean="0">
              <a:latin typeface="Arial" charset="0"/>
            </a:endParaRPr>
          </a:p>
          <a:p>
            <a:pPr lvl="1"/>
            <a:r>
              <a:rPr lang="en-US" smtClean="0"/>
              <a:t>CREATE TABLE ... AS SELECT</a:t>
            </a:r>
            <a:endParaRPr lang="en-US" sz="1100" smtClean="0"/>
          </a:p>
          <a:p>
            <a:pPr lvl="1"/>
            <a:r>
              <a:rPr lang="en-US" smtClean="0"/>
              <a:t>CREATE INDEX.</a:t>
            </a:r>
            <a:endParaRPr lang="en-US" sz="1100" smtClean="0"/>
          </a:p>
          <a:p>
            <a:pPr lvl="1"/>
            <a:r>
              <a:rPr lang="en-US" smtClean="0"/>
              <a:t>UPDATE/INSERRT/DELETE</a:t>
            </a:r>
            <a:endParaRPr lang="en-US" sz="1100" smtClean="0"/>
          </a:p>
          <a:p>
            <a:endParaRPr lang="en-US" smtClean="0">
              <a:latin typeface="Arial" charset="0"/>
            </a:endParaRPr>
          </a:p>
        </p:txBody>
      </p:sp>
      <p:sp>
        <p:nvSpPr>
          <p:cNvPr id="94212"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11AC39CB-798E-4FE4-8627-AF780416AAD5}" type="slidenum">
              <a:rPr lang="en-US"/>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p:spPr>
        <p:txBody>
          <a:bodyPr/>
          <a:lstStyle/>
          <a:p>
            <a:endParaRPr lang="en-US" smtClean="0">
              <a:latin typeface="Arial" charset="0"/>
            </a:endParaRPr>
          </a:p>
        </p:txBody>
      </p:sp>
      <p:sp>
        <p:nvSpPr>
          <p:cNvPr id="95236"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4FD4FF77-3171-4BC0-B206-FF9297962DE2}" type="slidenum">
              <a:rPr lang="en-US"/>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p:spPr>
        <p:txBody>
          <a:bodyPr/>
          <a:lstStyle/>
          <a:p>
            <a:r>
              <a:rPr lang="en-US" smtClean="0">
                <a:latin typeface="Arial" charset="0"/>
              </a:rPr>
              <a:t>- Ví dụ, khi một người sử dụng commit một transaction, cơ sở dữ liệu ghi lại một SCN này và commit ghi trên redo log.</a:t>
            </a:r>
          </a:p>
          <a:p>
            <a:r>
              <a:rPr lang="en-US" smtClean="0">
                <a:latin typeface="Arial" charset="0"/>
              </a:rPr>
              <a:t>- SCNs là quan trọng đối với transaction bởi vì nó có chức năng như một dấu thời gian đồng bộ commit transaction , ngay cả khi transaction không thành công. Nếu một transaction thay đổi dữ liệu sai hoặc không phù hợp, một quản trị viên có thể sử dụng SCN này để phối hợp thay đổi trên cơ sở dữ liệu. SCN  cho transaction commit cũng có thể được sử dụng để xác định các transaction sau đó.</a:t>
            </a:r>
          </a:p>
          <a:p>
            <a:r>
              <a:rPr lang="en-US" smtClean="0">
                <a:latin typeface="Arial" charset="0"/>
              </a:rPr>
              <a:t>- Nếu SCN không đồng nhất giữa các thành phần CSDL sẽ nảy sinh vấn đề:</a:t>
            </a:r>
          </a:p>
          <a:p>
            <a:r>
              <a:rPr lang="en-US" smtClean="0">
                <a:latin typeface="Arial" charset="0"/>
              </a:rPr>
              <a:t>Control file lưu 1 thông tin rất quan trọng là SCN. Con số này được phát sinh và tăng liên tục theo thời gian. Oracle dựa vào con số này đề đồng bộ tất cả các file trong database như: datafile, control file, redo log file v.v... </a:t>
            </a:r>
          </a:p>
          <a:p>
            <a:r>
              <a:rPr lang="en-US" smtClean="0">
                <a:latin typeface="Arial" charset="0"/>
              </a:rPr>
              <a:t>Tình huống của gà đưa ra là, có 1 control file và pfile tương ứng. Sau đó tạo thêm 1 control file và pfile thứ 2. Khi start database lên và dùng pfile cũ, dĩ nhiên chỉ có control file cũ là được sử dụng và lúc này số SCN được cập nhật liên tục vào control file này. Ngay lúc này, 2 control file khác nhau. Khi stop db và start lại bằng pfile mới, chắc chắn sẽ không được, vì số SCN trên 2 control file này khác nhau, hay nói cách khác là không đồng bộ. =&gt; DB lỗi ko start được. Cách giải quyết copy control file đúng đè lên control file bị sai hoặc restore lại control file.</a:t>
            </a:r>
          </a:p>
          <a:p>
            <a:endParaRPr lang="en-US" smtClean="0">
              <a:latin typeface="Arial" charset="0"/>
            </a:endParaRPr>
          </a:p>
        </p:txBody>
      </p:sp>
      <p:sp>
        <p:nvSpPr>
          <p:cNvPr id="96260"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C449099D-A6BB-4ADD-A8CA-FFD1C65F6934}" type="slidenum">
              <a:rPr lang="en-US"/>
              <a:pPr/>
              <a:t>46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p:txBody>
          <a:bodyPr/>
          <a:lstStyle/>
          <a:p>
            <a:r>
              <a:rPr lang="en-US" smtClean="0">
                <a:latin typeface="Arial" charset="0"/>
              </a:rPr>
              <a:t>Quyết định index đối với 1 bảng dựa vào các yêu tố :</a:t>
            </a:r>
            <a:endParaRPr lang="en-US" sz="1100" smtClean="0">
              <a:latin typeface="Arial" charset="0"/>
            </a:endParaRPr>
          </a:p>
          <a:p>
            <a:pPr lvl="1"/>
            <a:r>
              <a:rPr lang="en-US" smtClean="0"/>
              <a:t>Thao tác với bảng là gì : select hay insert</a:t>
            </a:r>
            <a:endParaRPr lang="en-US" sz="1100" smtClean="0"/>
          </a:p>
          <a:p>
            <a:pPr lvl="2"/>
            <a:r>
              <a:rPr lang="en-US" smtClean="0"/>
              <a:t>nếu Database sử dụng INSERT hay UPDATE nhiều hơn là SELECT thì Index chỉ làm chậm thêm mà thôi</a:t>
            </a:r>
            <a:endParaRPr lang="en-US" sz="1100" smtClean="0"/>
          </a:p>
          <a:p>
            <a:pPr lvl="1"/>
            <a:r>
              <a:rPr lang="en-US" smtClean="0"/>
              <a:t>Số data row nhỏ hơn giá trị của db_file_multiblock_read_count :</a:t>
            </a:r>
            <a:endParaRPr lang="en-US" sz="1100" smtClean="0"/>
          </a:p>
          <a:p>
            <a:pPr lvl="2"/>
            <a:r>
              <a:rPr lang="en-US" smtClean="0"/>
              <a:t>Cấu trúc của câu lệnh SQL thực hiện trên bảng, plan thực hiện truy vấn. Nếu data truy vấn &lt; 30% data của bảng thì không nên dùng index</a:t>
            </a:r>
          </a:p>
          <a:p>
            <a:pPr lvl="2"/>
            <a:endParaRPr lang="en-US" sz="1100" smtClean="0"/>
          </a:p>
          <a:p>
            <a:r>
              <a:rPr lang="en-US" smtClean="0">
                <a:latin typeface="Arial" charset="0"/>
              </a:rPr>
              <a:t>Các loại index chính:</a:t>
            </a:r>
            <a:endParaRPr lang="en-US" sz="1100" smtClean="0">
              <a:latin typeface="Arial" charset="0"/>
            </a:endParaRPr>
          </a:p>
          <a:p>
            <a:pPr lvl="1"/>
            <a:r>
              <a:rPr lang="en-US" smtClean="0"/>
              <a:t>B-Tree indexes</a:t>
            </a:r>
            <a:endParaRPr lang="en-US" sz="1100" smtClean="0"/>
          </a:p>
          <a:p>
            <a:pPr lvl="2"/>
            <a:r>
              <a:rPr lang="en-US" smtClean="0"/>
              <a:t>Btree Index được dùng để giúp truy vấn các câu truy vấn dạng Insert, Update, delete.</a:t>
            </a:r>
            <a:endParaRPr lang="en-US" sz="1100" smtClean="0"/>
          </a:p>
          <a:p>
            <a:pPr lvl="2"/>
            <a:r>
              <a:rPr lang="en-US" smtClean="0"/>
              <a:t>B-tree là loại index mặc định - nếu tạo ra một index mà không xác định bất cứ điều gì, thì đó là một index B-tree.</a:t>
            </a:r>
            <a:endParaRPr lang="en-US" sz="1100" smtClean="0"/>
          </a:p>
          <a:p>
            <a:pPr lvl="1"/>
            <a:r>
              <a:rPr lang="en-US" smtClean="0"/>
              <a:t>Bitmap indexes</a:t>
            </a:r>
            <a:endParaRPr lang="en-US" sz="1100" smtClean="0"/>
          </a:p>
          <a:p>
            <a:pPr lvl="2"/>
            <a:r>
              <a:rPr lang="en-US" smtClean="0"/>
              <a:t>Là 1 index được dùng để làm việc với những trường có dữ liệu rời rạc, với số lượng ít các giá trị khác nhau (tức mức độ lặp lại ở trong trường này thường là lớn)</a:t>
            </a:r>
            <a:endParaRPr lang="en-US" sz="1100" smtClean="0"/>
          </a:p>
          <a:p>
            <a:pPr lvl="2"/>
            <a:r>
              <a:rPr lang="en-US" smtClean="0"/>
              <a:t>Được sử dụng khI Mức độ dữ liệu trùng lặp lớn: trong oracle thì quyết định là: distinct val/ total val &lt; 1% thì dùng bitmap index : Tức nếu số giá trị rời rạc của 1 cột trong bảng trên tổng số dòng của bảng mà nhỏ hơn 1% thì ta dùng Bitmap index.</a:t>
            </a:r>
            <a:br>
              <a:rPr lang="en-US" smtClean="0"/>
            </a:br>
            <a:r>
              <a:rPr lang="en-US" smtClean="0"/>
              <a:t>ví dụ trường giới tính: distinct val = 2 &lt;số giá trị riêng biệt&gt;</a:t>
            </a:r>
            <a:br>
              <a:rPr lang="en-US" smtClean="0"/>
            </a:br>
            <a:r>
              <a:rPr lang="en-US" smtClean="0"/>
              <a:t>và Total val = 1000 dòng. 2/1000 &lt; 10%  dùng bitmap.</a:t>
            </a:r>
            <a:endParaRPr lang="en-US" sz="1100" smtClean="0"/>
          </a:p>
          <a:p>
            <a:pPr lvl="2"/>
            <a:r>
              <a:rPr lang="en-US" smtClean="0"/>
              <a:t>Không hoặc là ít thao tác update hoặc insert lên bảng dữ liệu.</a:t>
            </a:r>
            <a:endParaRPr lang="en-US" sz="1100" smtClean="0"/>
          </a:p>
          <a:p>
            <a:pPr lvl="2"/>
            <a:r>
              <a:rPr lang="en-US" smtClean="0"/>
              <a:t>Bảng có rất nhiều cột</a:t>
            </a:r>
            <a:endParaRPr lang="en-US" sz="1100" smtClean="0"/>
          </a:p>
          <a:p>
            <a:pPr lvl="1"/>
            <a:r>
              <a:rPr lang="en-US" smtClean="0"/>
              <a:t>Bitmap join indexes</a:t>
            </a:r>
            <a:endParaRPr lang="en-US" sz="1100" smtClean="0"/>
          </a:p>
          <a:p>
            <a:pPr lvl="2"/>
            <a:r>
              <a:rPr lang="en-US" smtClean="0"/>
              <a:t>Bitmap join index cho tham gia giữa các bảng (2 trở lên). Tạo Bitmap join index được xác định trên một bảng duy nhất. Nó lưu trữ các kết quả của sự join. </a:t>
            </a:r>
            <a:endParaRPr lang="en-US" sz="1100" smtClean="0"/>
          </a:p>
          <a:p>
            <a:pPr lvl="1"/>
            <a:r>
              <a:rPr lang="en-US" smtClean="0"/>
              <a:t>Function-based indexes</a:t>
            </a:r>
            <a:endParaRPr lang="en-US" sz="1100" smtClean="0"/>
          </a:p>
          <a:p>
            <a:pPr lvl="2"/>
            <a:r>
              <a:rPr lang="en-US" smtClean="0"/>
              <a:t>Có thể tạo fuction-based indexes cho những truy vấn sử dụng các function đối với các trường:</a:t>
            </a:r>
            <a:endParaRPr lang="en-US" sz="1100" smtClean="0"/>
          </a:p>
          <a:p>
            <a:pPr lvl="3"/>
            <a:r>
              <a:rPr lang="en-US" smtClean="0"/>
              <a:t>Upper(abc)</a:t>
            </a:r>
            <a:endParaRPr lang="en-US" sz="1100" smtClean="0"/>
          </a:p>
          <a:p>
            <a:pPr lvl="3"/>
            <a:r>
              <a:rPr lang="en-US" smtClean="0"/>
              <a:t>12 *salary</a:t>
            </a:r>
            <a:endParaRPr lang="en-US" sz="1100" smtClean="0"/>
          </a:p>
          <a:p>
            <a:pPr lvl="2">
              <a:buFont typeface="Times New Roman" pitchFamily="18" charset="0"/>
              <a:buNone/>
            </a:pPr>
            <a:endParaRPr lang="en-US" sz="1100" smtClean="0"/>
          </a:p>
          <a:p>
            <a:r>
              <a:rPr lang="en-US" smtClean="0">
                <a:latin typeface="Arial" charset="0"/>
              </a:rPr>
              <a:t> </a:t>
            </a:r>
          </a:p>
          <a:p>
            <a:r>
              <a:rPr lang="en-US" smtClean="0">
                <a:latin typeface="Arial" charset="0"/>
              </a:rPr>
              <a:t> </a:t>
            </a:r>
          </a:p>
          <a:p>
            <a:endParaRPr lang="en-US" smtClean="0">
              <a:latin typeface="Arial" charset="0"/>
            </a:endParaRPr>
          </a:p>
        </p:txBody>
      </p:sp>
      <p:sp>
        <p:nvSpPr>
          <p:cNvPr id="97284"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E0F81FFA-103A-429B-A720-43D0E3011792}" type="slidenum">
              <a:rPr lang="en-US"/>
              <a:pPr/>
              <a:t>47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p:spPr>
        <p:txBody>
          <a:bodyPr/>
          <a:lstStyle/>
          <a:p>
            <a:pPr lvl="1"/>
            <a:r>
              <a:rPr lang="en-US" smtClean="0"/>
              <a:t>- Dữ liệu trong một bảng tạm thời là trong phiên giao dịch, có nghĩa là mỗi phiên chỉ có thể xem và sửa đổi dữ liệu riêng của mình .</a:t>
            </a:r>
            <a:endParaRPr lang="en-US" sz="1100" smtClean="0"/>
          </a:p>
          <a:p>
            <a:pPr lvl="1"/>
            <a:r>
              <a:rPr lang="en-US" smtClean="0"/>
              <a:t>- Ví dụ một giỏ mua hàng trong một ứng dụng trực tuyến có thể là một bảng tạm thời. Mỗi mục được đại diện bởi một hàng trong bảng tạm thời. Trong khi bạn đang mua sắm tại một cửa hàng trực tuyến, bạn có thể tiếp tục thêm hoặc loại bỏ các mục từ giỏ của bạn. Trong phiên giao dịch , dữ liệu hàng này là tư nhân. Sau khi bạn hoàn thành mua sắm của bạn và làm cho các khoản thanh toán , ứng dụng di chuyển hàng cho các giỏ hàng lựa chọn vào một bảng vĩnh viễn. Vào cuối phiên giao dịch, các dữ liệu trong các dữ liệu tạm thời được tự động giảm xuống.</a:t>
            </a:r>
            <a:endParaRPr lang="en-US" sz="1100" smtClean="0"/>
          </a:p>
          <a:p>
            <a:endParaRPr lang="en-US" smtClean="0">
              <a:latin typeface="Arial" charset="0"/>
            </a:endParaRPr>
          </a:p>
        </p:txBody>
      </p:sp>
      <p:sp>
        <p:nvSpPr>
          <p:cNvPr id="98308"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66028694-D7D9-4703-8ABC-FA86E85E9B69}" type="slidenum">
              <a:rPr lang="en-US"/>
              <a:pPr/>
              <a:t>48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p:spPr>
        <p:txBody>
          <a:bodyPr/>
          <a:lstStyle/>
          <a:p>
            <a:pPr lvl="1"/>
            <a:r>
              <a:rPr lang="en-US" smtClean="0"/>
              <a:t>- Bảng tạm thời có thể cải thiện đồng thời hoạt động nhiều loại không phù hợp trong bộ nhớ và có thể cải thiện hiệu quả hoạt động quản lý không gian trong các loại.</a:t>
            </a:r>
            <a:endParaRPr lang="en-US" sz="1100" smtClean="0"/>
          </a:p>
          <a:p>
            <a:pPr lvl="1"/>
            <a:r>
              <a:rPr lang="en-US" smtClean="0"/>
              <a:t>- Trong một bảng tạm thời, tất cả các hoạt động sắp xếp cho một ví dụ cụ thể chia sẻ một đơn phân khúc loại , sắp xếp và phân đoạn tồn tại cho mỗi trường hợp mà thực hiện hoạt động loại đòi hỏi không gian tạm thời. Một bộ phận loại được tạo ra bởi các tuyên bố đầu tiên sau khi khởi động mà sử dụng bảng tạm thời để phân loại, và được phát hành chỉ lúc tắt máy.</a:t>
            </a:r>
            <a:endParaRPr lang="en-US" sz="1100" smtClean="0"/>
          </a:p>
          <a:p>
            <a:pPr lvl="1"/>
            <a:r>
              <a:rPr lang="en-US" smtClean="0"/>
              <a:t>- Bạn có thể tạo bảng tạm thời bổ sung với CREATE TABLESPACE tuyên bố. Bạn có thể chỉ định một bảng tạm thời cho mỗi người dùng cơ sở dữ liệu với CREATE USER hay ALTER USER tuyên bố. Một bảng tạm thời duy nhất có thể được chia sẻ bởi nhiều người dùng. Bạn không thể tạo ra một cách rõ ràng các đối tượng trong một không gian bảng tạm thời.</a:t>
            </a:r>
            <a:endParaRPr lang="en-US" sz="1100" smtClean="0"/>
          </a:p>
          <a:p>
            <a:r>
              <a:rPr lang="en-US" smtClean="0">
                <a:latin typeface="Arial" charset="0"/>
              </a:rPr>
              <a:t> </a:t>
            </a:r>
          </a:p>
          <a:p>
            <a:endParaRPr lang="en-US" smtClean="0">
              <a:latin typeface="Arial" charset="0"/>
            </a:endParaRPr>
          </a:p>
        </p:txBody>
      </p:sp>
      <p:sp>
        <p:nvSpPr>
          <p:cNvPr id="99332" name="Footer Placeholder 3"/>
          <p:cNvSpPr>
            <a:spLocks noGrp="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ADABBFA3-28AA-430C-981E-3B17F1DE6F84}" type="slidenum">
              <a:rPr lang="en-US"/>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148204B3-D47F-4112-98E5-CC3B468481C7}" type="slidenum">
              <a:rPr lang="en-US"/>
              <a:pPr/>
              <a:t>5</a:t>
            </a:fld>
            <a:endParaRPr lang="en-US"/>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xfrm>
            <a:off x="457200" y="5221288"/>
            <a:ext cx="6076950" cy="3541712"/>
          </a:xfrm>
          <a:noFill/>
        </p:spPr>
        <p:txBody>
          <a:bodyPr/>
          <a:lstStyle/>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I - </a:t>
            </a:r>
            <a:fld id="{183D129E-FF29-404B-838B-E7CBB6B875E0}" type="slidenum">
              <a:rPr lang="en-US"/>
              <a:pPr/>
              <a:t>6</a:t>
            </a:fld>
            <a:endParaRPr lang="en-US"/>
          </a:p>
        </p:txBody>
      </p:sp>
      <p:sp>
        <p:nvSpPr>
          <p:cNvPr id="59395" name="Rectangle 2"/>
          <p:cNvSpPr>
            <a:spLocks noChangeArrowheads="1" noTextEdit="1"/>
          </p:cNvSpPr>
          <p:nvPr>
            <p:ph type="sldImg"/>
          </p:nvPr>
        </p:nvSpPr>
        <p:spPr>
          <a:xfrm>
            <a:off x="447675" y="450850"/>
            <a:ext cx="6035675" cy="4525963"/>
          </a:xfrm>
          <a:ln/>
        </p:spPr>
      </p:sp>
      <p:sp>
        <p:nvSpPr>
          <p:cNvPr id="59396" name="Rectangle 3"/>
          <p:cNvSpPr>
            <a:spLocks noGrp="1" noChangeArrowheads="1"/>
          </p:cNvSpPr>
          <p:nvPr>
            <p:ph type="body" idx="1"/>
          </p:nvPr>
        </p:nvSpPr>
        <p:spPr>
          <a:noFill/>
        </p:spPr>
        <p:txBody>
          <a:bodyPr/>
          <a:lstStyle/>
          <a:p>
            <a:pPr lvl="1"/>
            <a:r>
              <a:rPr lang="en-US" smtClean="0"/>
              <a:t>- System Global Area (SGA): Là vùng bộ nhớ chia sẻ được sử dụng để lưu trữ dữ liệu và các thông tin điều khiển của Oracle server. Được chỉ định khi một Instance được khởi động, và là thành phần cơ bản của một Oralce Instance.</a:t>
            </a:r>
            <a:endParaRPr lang="en-US" sz="1100" smtClean="0"/>
          </a:p>
          <a:p>
            <a:pPr lvl="1"/>
            <a:r>
              <a:rPr lang="en-US" smtClean="0"/>
              <a:t>- Program Global Area (PGA): Là một phần cấu trúc bộ nhớ lưu trữ dành cho 1 User process kết nối tới 1 Instance bao gồm dữ liệu và thông tin điều khiển cho một Server hoặc một Background process. Được chỉ định khi một Server Process được khởi động.</a:t>
            </a:r>
            <a:endParaRPr lang="en-US" sz="1100" smtClean="0"/>
          </a:p>
          <a:p>
            <a:pPr eaLnBrk="1" hangingPunct="1"/>
            <a:endParaRPr lang="en-US" smtClean="0">
              <a:latin typeface="Courier New" pitchFamily="49"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C4CABD1B-C0CA-45A9-A685-9A48C469E678}" type="slidenum">
              <a:rPr lang="en-US"/>
              <a:pPr/>
              <a:t>7</a:t>
            </a:fld>
            <a:endParaRPr lang="en-US"/>
          </a:p>
        </p:txBody>
      </p:sp>
      <p:sp>
        <p:nvSpPr>
          <p:cNvPr id="60419" name="Rectangle 2"/>
          <p:cNvSpPr>
            <a:spLocks noChangeArrowheads="1" noTextEdit="1"/>
          </p:cNvSpPr>
          <p:nvPr>
            <p:ph type="sldImg"/>
          </p:nvPr>
        </p:nvSpPr>
        <p:spPr>
          <a:xfrm>
            <a:off x="477838" y="463550"/>
            <a:ext cx="6037262" cy="4527550"/>
          </a:xfrm>
          <a:ln/>
        </p:spPr>
      </p:sp>
      <p:sp>
        <p:nvSpPr>
          <p:cNvPr id="60420" name="Rectangle 3"/>
          <p:cNvSpPr>
            <a:spLocks noGrp="1" noChangeArrowheads="1"/>
          </p:cNvSpPr>
          <p:nvPr>
            <p:ph type="body" idx="1"/>
          </p:nvPr>
        </p:nvSpPr>
        <p:spPr>
          <a:xfrm>
            <a:off x="457200" y="5222875"/>
            <a:ext cx="6076950" cy="3654425"/>
          </a:xfrm>
          <a:noFill/>
        </p:spPr>
        <p:txBody>
          <a:bodyPr/>
          <a:lstStyle/>
          <a:p>
            <a:pPr lvl="1"/>
            <a:r>
              <a:rPr lang="en-US" b="1" smtClean="0"/>
              <a:t>Library cache</a:t>
            </a:r>
            <a:r>
              <a:rPr lang="en-US" smtClean="0"/>
              <a:t>: Lưu trữ những định nghĩa về những đoạn lệnh SQL và PL/SQL vừa được thực thi gần đây nhất theo thuật giải Least Recently Used (LRU). Library cache bao gồm 2 cấu trúc là Shared SQL area và Shared PL/SQL area. Kích thước của vùng này được xác định bởi Shared pool sizing.</a:t>
            </a:r>
            <a:endParaRPr lang="en-US" sz="1100" smtClean="0"/>
          </a:p>
          <a:p>
            <a:pPr lvl="1"/>
            <a:r>
              <a:rPr lang="en-US" b="1" smtClean="0"/>
              <a:t>Data dictionary cache</a:t>
            </a:r>
            <a:r>
              <a:rPr lang="en-US" smtClean="0"/>
              <a:t>: Thu thập những định nghĩa được dùng gần đây nhất trên cơ sỡ dữ liệu bao gồm các thông tin về Database file, tables, indexes, columns, user, privileges,…Trong quá trình phân tích cú pháp đoạn lệnh, Server Process sẽ đọc các thông tin định nghĩa ở Data dictionary cache để lấy tên các đối tượng, xác nhận truy cập,…Kích thước của vùng này được xác định bởi Shared pool sizing.</a:t>
            </a:r>
            <a:endParaRPr lang="en-US" sz="1100" smtClean="0"/>
          </a:p>
          <a:p>
            <a:pPr lvl="1"/>
            <a:r>
              <a:rPr lang="en-US" b="1" smtClean="0"/>
              <a:t>Fixed Area</a:t>
            </a:r>
            <a:r>
              <a:rPr lang="en-US" smtClean="0"/>
              <a:t> : được khởi động đồng thời vs SGA, có tác dụng tính toán  kích thước của shared pool hoặc là SGA.</a:t>
            </a:r>
            <a:endParaRPr lang="en-US" sz="1100" smtClean="0"/>
          </a:p>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98C3DF0D-9956-4389-AF63-0F80C05BFEA1}" type="slidenum">
              <a:rPr lang="en-US"/>
              <a:pPr/>
              <a:t>8</a:t>
            </a:fld>
            <a:endParaRPr lang="en-US"/>
          </a:p>
        </p:txBody>
      </p:sp>
      <p:sp>
        <p:nvSpPr>
          <p:cNvPr id="61443" name="Rectangle 2"/>
          <p:cNvSpPr>
            <a:spLocks noChangeArrowheads="1" noTextEdit="1"/>
          </p:cNvSpPr>
          <p:nvPr>
            <p:ph type="sldImg"/>
          </p:nvPr>
        </p:nvSpPr>
        <p:spPr>
          <a:xfrm>
            <a:off x="477838" y="463550"/>
            <a:ext cx="6037262" cy="4527550"/>
          </a:xfrm>
          <a:ln/>
        </p:spPr>
      </p:sp>
      <p:sp>
        <p:nvSpPr>
          <p:cNvPr id="61444" name="Rectangle 3"/>
          <p:cNvSpPr>
            <a:spLocks noGrp="1" noChangeArrowheads="1"/>
          </p:cNvSpPr>
          <p:nvPr>
            <p:ph type="body" idx="1"/>
          </p:nvPr>
        </p:nvSpPr>
        <p:spPr>
          <a:xfrm>
            <a:off x="457200" y="5222875"/>
            <a:ext cx="6076950" cy="3654425"/>
          </a:xfrm>
          <a:noFill/>
        </p:spPr>
        <p:txBody>
          <a:bodyPr/>
          <a:lstStyle/>
          <a:p>
            <a:pPr marL="0" lvl="1">
              <a:spcBef>
                <a:spcPct val="50000"/>
              </a:spcBef>
              <a:buFont typeface="Arial" charset="0"/>
              <a:buNone/>
            </a:pPr>
            <a:r>
              <a:rPr lang="en-US" smtClean="0"/>
              <a:t>Lưu trữ những bản copy của </a:t>
            </a:r>
            <a:r>
              <a:rPr lang="en-US" b="1" smtClean="0"/>
              <a:t>Block</a:t>
            </a:r>
            <a:r>
              <a:rPr lang="en-US" smtClean="0"/>
              <a:t> dữ liệu đã được đọc từ </a:t>
            </a:r>
            <a:r>
              <a:rPr lang="en-US" b="1" smtClean="0"/>
              <a:t>Data File. </a:t>
            </a:r>
            <a:r>
              <a:rPr lang="en-US" smtClean="0"/>
              <a:t>Khi một đoạn SQL được thực thi, thì </a:t>
            </a:r>
            <a:r>
              <a:rPr lang="en-US" b="1" smtClean="0"/>
              <a:t>Server Process</a:t>
            </a:r>
            <a:r>
              <a:rPr lang="en-US" smtClean="0"/>
              <a:t> sẽ đọc các thông tin từ</a:t>
            </a:r>
            <a:r>
              <a:rPr lang="en-US" b="1" smtClean="0"/>
              <a:t> Database buffer cache</a:t>
            </a:r>
            <a:r>
              <a:rPr lang="en-US" smtClean="0"/>
              <a:t> để lấy các </a:t>
            </a:r>
            <a:r>
              <a:rPr lang="en-US" b="1" smtClean="0"/>
              <a:t>block</a:t>
            </a:r>
            <a:r>
              <a:rPr lang="en-US" smtClean="0"/>
              <a:t> dữ liệu cần thiết, điều này giúp cho tốc độ hoạt động của hệ thống sẽ cao hơn vì đọc trên cache sẽ nhanh hơn là đọc trên đĩa cứng . Nếu các block dữ liệu không có trong Database buffer cache thì Server process mới đọc dữ liệu từ data file. Database buffer cache cũng sử dụng thuật giải LRU như ở Shared Pool.</a:t>
            </a:r>
            <a:endParaRPr lang="en-US" sz="1100" smtClean="0"/>
          </a:p>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
          <p:cNvSpPr>
            <a:spLocks noGrp="1" noChangeArrowheads="1"/>
          </p:cNvSpPr>
          <p:nvPr>
            <p:ph type="ftr" sz="quarter" idx="4"/>
          </p:nvPr>
        </p:nvSpPr>
        <p:spPr>
          <a:noFill/>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t>Oracle Database 11</a:t>
            </a:r>
            <a:r>
              <a:rPr lang="en-US" i="1"/>
              <a:t>g</a:t>
            </a:r>
            <a:r>
              <a:rPr lang="en-US"/>
              <a:t>: Administration Workshop I   1 - </a:t>
            </a:r>
            <a:fld id="{87272B2A-1EA7-4365-80AA-ACECD1D011E3}" type="slidenum">
              <a:rPr lang="en-US"/>
              <a:pPr/>
              <a:t>9</a:t>
            </a:fld>
            <a:endParaRPr lang="en-US"/>
          </a:p>
        </p:txBody>
      </p:sp>
      <p:sp>
        <p:nvSpPr>
          <p:cNvPr id="62467" name="Rectangle 2"/>
          <p:cNvSpPr>
            <a:spLocks noChangeArrowheads="1" noTextEdit="1"/>
          </p:cNvSpPr>
          <p:nvPr>
            <p:ph type="sldImg"/>
          </p:nvPr>
        </p:nvSpPr>
        <p:spPr>
          <a:xfrm>
            <a:off x="477838" y="463550"/>
            <a:ext cx="6037262" cy="4527550"/>
          </a:xfrm>
          <a:ln/>
        </p:spPr>
      </p:sp>
      <p:sp>
        <p:nvSpPr>
          <p:cNvPr id="62468" name="Rectangle 3"/>
          <p:cNvSpPr>
            <a:spLocks noGrp="1" noChangeArrowheads="1"/>
          </p:cNvSpPr>
          <p:nvPr>
            <p:ph type="body" idx="1"/>
          </p:nvPr>
        </p:nvSpPr>
        <p:spPr>
          <a:xfrm>
            <a:off x="457200" y="5222875"/>
            <a:ext cx="6076950" cy="3654425"/>
          </a:xfrm>
          <a:noFill/>
        </p:spPr>
        <p:txBody>
          <a:bodyPr/>
          <a:lstStyle/>
          <a:p>
            <a:pPr marL="0" lvl="1">
              <a:spcBef>
                <a:spcPct val="50000"/>
              </a:spcBef>
              <a:buFont typeface="Arial" charset="0"/>
              <a:buNone/>
            </a:pPr>
            <a:r>
              <a:rPr lang="en-US" smtClean="0"/>
              <a:t>Là một bản ghi tạm thời, ghi lại tất cả những thay đổi trên các </a:t>
            </a:r>
            <a:r>
              <a:rPr lang="en-US" b="1" smtClean="0"/>
              <a:t>Data Block</a:t>
            </a:r>
            <a:r>
              <a:rPr lang="en-US" smtClean="0"/>
              <a:t> với mục đích chính là để phục hồi dữ liệu. Được thực hiện bởi các background process.</a:t>
            </a:r>
            <a:endParaRPr lang="en-US" sz="1100" smtClean="0"/>
          </a:p>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700" tIns="12700" rIns="12700" bIns="12700"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eaLnBrk="1" hangingPunct="1">
              <a:buClr>
                <a:srgbClr val="000000"/>
              </a:buClr>
              <a:buFont typeface="Arial" panose="020B0604020202020204" pitchFamily="34" charset="0"/>
              <a:buNone/>
              <a:defRPr/>
            </a:pPr>
            <a:r>
              <a:rPr lang="en-US" sz="27700" smtClean="0">
                <a:solidFill>
                  <a:srgbClr val="CCCCCC"/>
                </a:solidFill>
              </a:rPr>
              <a:t>I</a:t>
            </a:r>
          </a:p>
        </p:txBody>
      </p:sp>
      <p:pic>
        <p:nvPicPr>
          <p:cNvPr id="5" name="Picture 30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Tx/>
              <a:buFontTx/>
              <a:buNone/>
              <a:defRPr/>
            </a:pPr>
            <a:r>
              <a:rPr lang="en-US" sz="1200" b="0" smtClean="0"/>
              <a:t>Copyright © 2009, Oracle. All rights reserved.</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pPr lvl="0"/>
            <a:r>
              <a:rPr lang="en-US" noProof="0" smtClean="0"/>
              <a:t>Introduction</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pPr lvl="0"/>
            <a:endParaRPr lang="en-US" noProof="0" smtClean="0"/>
          </a:p>
        </p:txBody>
      </p:sp>
    </p:spTree>
    <p:extLst>
      <p:ext uri="{BB962C8B-B14F-4D97-AF65-F5344CB8AC3E}">
        <p14:creationId xmlns:p14="http://schemas.microsoft.com/office/powerpoint/2010/main" val="215898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952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145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4431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90100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361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692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331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58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8376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355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Slide_Copyright"/>
          <p:cNvSpPr>
            <a:spLocks noChangeArrowheads="1"/>
          </p:cNvSpPr>
          <p:nvPr/>
        </p:nvSpPr>
        <p:spPr bwMode="auto">
          <a:xfrm>
            <a:off x="2517775" y="6654800"/>
            <a:ext cx="41021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Tx/>
              <a:buFontTx/>
              <a:buNone/>
              <a:defRPr/>
            </a:pPr>
            <a:r>
              <a:rPr lang="en-US" sz="1200" b="0" smtClean="0"/>
              <a:t>Copyright © 2009, Oracle. All rights reserved.</a:t>
            </a:r>
          </a:p>
        </p:txBody>
      </p:sp>
      <p:grpSp>
        <p:nvGrpSpPr>
          <p:cNvPr id="1029" name="Group 29" hidden="1"/>
          <p:cNvGrpSpPr>
            <a:grpSpLocks/>
          </p:cNvGrpSpPr>
          <p:nvPr/>
        </p:nvGrpSpPr>
        <p:grpSpPr bwMode="auto">
          <a:xfrm>
            <a:off x="495300" y="390525"/>
            <a:ext cx="8153400" cy="5857875"/>
            <a:chOff x="296" y="246"/>
            <a:chExt cx="5136" cy="3690"/>
          </a:xfrm>
        </p:grpSpPr>
        <p:grpSp>
          <p:nvGrpSpPr>
            <p:cNvPr id="1032" name="Group 24" hidden="1"/>
            <p:cNvGrpSpPr>
              <a:grpSpLocks/>
            </p:cNvGrpSpPr>
            <p:nvPr userDrawn="1"/>
          </p:nvGrpSpPr>
          <p:grpSpPr bwMode="auto">
            <a:xfrm>
              <a:off x="374" y="246"/>
              <a:ext cx="4965" cy="3690"/>
              <a:chOff x="374" y="246"/>
              <a:chExt cx="4965" cy="3690"/>
            </a:xfrm>
          </p:grpSpPr>
          <p:sp>
            <p:nvSpPr>
              <p:cNvPr id="1034" name="Rectangle 14" hidden="1"/>
              <p:cNvSpPr>
                <a:spLocks noChangeArrowheads="1"/>
              </p:cNvSpPr>
              <p:nvPr userDrawn="1"/>
            </p:nvSpPr>
            <p:spPr bwMode="auto">
              <a:xfrm>
                <a:off x="374" y="336"/>
                <a:ext cx="4965" cy="3600"/>
              </a:xfrm>
              <a:prstGeom prst="rect">
                <a:avLst/>
              </a:prstGeom>
              <a:noFill/>
              <a:ln w="635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20000"/>
                  </a:spcBef>
                  <a:buClr>
                    <a:srgbClr val="FF0000"/>
                  </a:buClr>
                  <a:buFont typeface="Arial" charset="0"/>
                  <a:buNone/>
                </a:pPr>
                <a:endParaRPr lang="en-US"/>
              </a:p>
            </p:txBody>
          </p:sp>
          <p:sp>
            <p:nvSpPr>
              <p:cNvPr id="1035" name="Delete_Instruction_Box" hidden="1"/>
              <p:cNvSpPr>
                <a:spLocks noChangeArrowheads="1"/>
              </p:cNvSpPr>
              <p:nvPr userDrawn="1"/>
            </p:nvSpPr>
            <p:spPr bwMode="gray">
              <a:xfrm>
                <a:off x="4026" y="246"/>
                <a:ext cx="1002" cy="176"/>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eaLnBrk="1" hangingPunct="1">
                  <a:spcBef>
                    <a:spcPct val="0"/>
                  </a:spcBef>
                  <a:buClrTx/>
                  <a:buFontTx/>
                  <a:buNone/>
                  <a:defRPr/>
                </a:pPr>
                <a:r>
                  <a:rPr lang="en-US" sz="1000" b="0" smtClean="0">
                    <a:solidFill>
                      <a:schemeClr val="folHlink"/>
                    </a:solidFill>
                  </a:rPr>
                  <a:t>[ Delete from Slide Master ]</a:t>
                </a:r>
              </a:p>
            </p:txBody>
          </p:sp>
        </p:grpSp>
        <p:sp>
          <p:nvSpPr>
            <p:cNvPr id="1033" name="Line 28" hidden="1"/>
            <p:cNvSpPr>
              <a:spLocks noChangeShapeType="1"/>
            </p:cNvSpPr>
            <p:nvPr userDrawn="1"/>
          </p:nvSpPr>
          <p:spPr bwMode="auto">
            <a:xfrm>
              <a:off x="296" y="816"/>
              <a:ext cx="5136" cy="0"/>
            </a:xfrm>
            <a:prstGeom prst="line">
              <a:avLst/>
            </a:prstGeom>
            <a:noFill/>
            <a:ln w="6350">
              <a:solidFill>
                <a:schemeClr val="folHlink"/>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0" name="Slide_PlaceholderTitle"/>
          <p:cNvSpPr>
            <a:spLocks noGrp="1" noChangeArrowheads="1"/>
          </p:cNvSpPr>
          <p:nvPr>
            <p:ph type="title"/>
          </p:nvPr>
        </p:nvSpPr>
        <p:spPr bwMode="auto">
          <a:xfrm>
            <a:off x="609600" y="439738"/>
            <a:ext cx="79184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1031" name="Slide_Page_Number"/>
          <p:cNvSpPr>
            <a:spLocks noChangeArrowheads="1"/>
          </p:cNvSpPr>
          <p:nvPr/>
        </p:nvSpPr>
        <p:spPr bwMode="auto">
          <a:xfrm>
            <a:off x="457200" y="6654800"/>
            <a:ext cx="96520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1" hangingPunct="1"/>
            <a:r>
              <a:rPr lang="en-US" sz="1200" b="0"/>
              <a:t>I - </a:t>
            </a:r>
            <a:fld id="{66C64FE3-4742-464B-9164-26F7FEFEDB63}" type="slidenum">
              <a:rPr lang="en-US" sz="1200" b="0"/>
              <a:pPr algn="just" eaLnBrk="1" hangingPunct="1"/>
              <a:t>‹#›</a:t>
            </a:fld>
            <a:endParaRPr lang="en-US" sz="1200" b="0"/>
          </a:p>
        </p:txBody>
      </p:sp>
    </p:spTree>
  </p:cSld>
  <p:clrMap bg1="lt1" tx1="dk1" bg2="lt2" tx2="dk2" accent1="accent1" accent2="accent2" accent3="accent3" accent4="accent4" accent5="accent5" accent6="accent6" hlink="hlink" folHlink="folHlink"/>
  <p:sldLayoutIdLst>
    <p:sldLayoutId id="2147483725"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228600" rtl="0" eaLnBrk="0" fontAlgn="base" hangingPunct="0">
        <a:spcBef>
          <a:spcPct val="20000"/>
        </a:spcBef>
        <a:spcAft>
          <a:spcPct val="0"/>
        </a:spcAft>
        <a:buClr>
          <a:srgbClr val="000000"/>
        </a:buClr>
        <a:buFont typeface="Arial" charset="0"/>
        <a:defRPr sz="26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defRPr sz="2600" b="1">
          <a:solidFill>
            <a:schemeClr val="tx1"/>
          </a:solidFill>
          <a:latin typeface="Arial" panose="020B0604020202020204" pitchFamily="34" charset="0"/>
        </a:defRPr>
      </a:lvl9pPr>
    </p:titleStyle>
    <p:bodyStyle>
      <a:lvl1pPr marL="342900" indent="-342900" algn="l" defTabSz="228600" rtl="0" eaLnBrk="0" fontAlgn="base" hangingPunct="0">
        <a:spcBef>
          <a:spcPct val="20000"/>
        </a:spcBef>
        <a:spcAft>
          <a:spcPct val="0"/>
        </a:spcAft>
        <a:buClr>
          <a:srgbClr val="000000"/>
        </a:buClr>
        <a:buFont typeface="Arial" charset="0"/>
        <a:defRPr sz="2200" kern="1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kern="1200">
          <a:solidFill>
            <a:schemeClr val="tx1"/>
          </a:solidFill>
          <a:latin typeface="+mn-lt"/>
          <a:ea typeface="+mn-ea"/>
          <a:cs typeface="+mn-cs"/>
        </a:defRPr>
      </a:lvl2pPr>
      <a:lvl3pPr marL="1020763" indent="-331788" algn="l" defTabSz="228600" rtl="0" eaLnBrk="0" fontAlgn="base" hangingPunct="0">
        <a:spcBef>
          <a:spcPct val="20000"/>
        </a:spcBef>
        <a:spcAft>
          <a:spcPct val="0"/>
        </a:spcAft>
        <a:buClr>
          <a:srgbClr val="FF0000"/>
        </a:buClr>
        <a:buFont typeface="Arial" charset="0"/>
        <a:buChar char="–"/>
        <a:defRPr sz="2000" kern="1200">
          <a:solidFill>
            <a:schemeClr val="tx1"/>
          </a:solidFill>
          <a:latin typeface="+mn-lt"/>
          <a:ea typeface="+mn-ea"/>
          <a:cs typeface="+mn-cs"/>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kern="1200">
          <a:solidFill>
            <a:schemeClr val="tx1"/>
          </a:solidFill>
          <a:latin typeface="+mn-lt"/>
          <a:ea typeface="+mn-ea"/>
          <a:cs typeface="+mn-cs"/>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hidden="1"/>
          <p:cNvSpPr>
            <a:spLocks noChangeArrowheads="1"/>
          </p:cNvSpPr>
          <p:nvPr/>
        </p:nvSpPr>
        <p:spPr bwMode="auto">
          <a:xfrm>
            <a:off x="927100" y="4419600"/>
            <a:ext cx="73279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1" hangingPunct="1">
              <a:spcBef>
                <a:spcPct val="20000"/>
              </a:spcBef>
              <a:buClr>
                <a:srgbClr val="FF3300"/>
              </a:buClr>
              <a:buSzPct val="125000"/>
              <a:tabLst>
                <a:tab pos="571500" algn="l"/>
              </a:tabLst>
            </a:pPr>
            <a:endParaRPr lang="en-US" sz="2200"/>
          </a:p>
        </p:txBody>
      </p:sp>
      <p:sp>
        <p:nvSpPr>
          <p:cNvPr id="3075" name="Line 6"/>
          <p:cNvSpPr>
            <a:spLocks noChangeShapeType="1"/>
          </p:cNvSpPr>
          <p:nvPr/>
        </p:nvSpPr>
        <p:spPr bwMode="auto">
          <a:xfrm>
            <a:off x="1828800" y="4495800"/>
            <a:ext cx="990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endParaRPr lang="en-US"/>
          </a:p>
        </p:txBody>
      </p:sp>
      <p:sp>
        <p:nvSpPr>
          <p:cNvPr id="3076" name="Title 1"/>
          <p:cNvSpPr>
            <a:spLocks noGrp="1"/>
          </p:cNvSpPr>
          <p:nvPr>
            <p:ph type="ctrTitle"/>
          </p:nvPr>
        </p:nvSpPr>
        <p:spPr/>
        <p:txBody>
          <a:bodyPr/>
          <a:lstStyle/>
          <a:p>
            <a:r>
              <a:rPr lang="en-US" smtClean="0"/>
              <a:t>TÌM HIỂU KIẾN TRÚC ORACLE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35"/>
          <p:cNvGrpSpPr>
            <a:grpSpLocks/>
          </p:cNvGrpSpPr>
          <p:nvPr/>
        </p:nvGrpSpPr>
        <p:grpSpPr bwMode="auto">
          <a:xfrm>
            <a:off x="838200" y="3824288"/>
            <a:ext cx="5715000" cy="2424112"/>
            <a:chOff x="576" y="2352"/>
            <a:chExt cx="3600" cy="1527"/>
          </a:xfrm>
        </p:grpSpPr>
        <p:sp>
          <p:nvSpPr>
            <p:cNvPr id="12309" name="AutoShape 36"/>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12310" name="Rectangle 37"/>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311" name="Rectangle 38"/>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312" name="Rectangle 39"/>
            <p:cNvSpPr>
              <a:spLocks noChangeArrowheads="1"/>
            </p:cNvSpPr>
            <p:nvPr/>
          </p:nvSpPr>
          <p:spPr bwMode="blackWhite">
            <a:xfrm>
              <a:off x="672" y="2437"/>
              <a:ext cx="806" cy="656"/>
            </a:xfrm>
            <a:prstGeom prst="rect">
              <a:avLst/>
            </a:prstGeom>
            <a:solidFill>
              <a:srgbClr val="CC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313" name="Text Box 40"/>
            <p:cNvSpPr txBox="1">
              <a:spLocks noChangeArrowheads="1"/>
            </p:cNvSpPr>
            <p:nvPr/>
          </p:nvSpPr>
          <p:spPr bwMode="gray">
            <a:xfrm>
              <a:off x="672" y="2661"/>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Shared pool</a:t>
              </a:r>
            </a:p>
          </p:txBody>
        </p:sp>
        <p:sp>
          <p:nvSpPr>
            <p:cNvPr id="12314" name="Rectangle 41"/>
            <p:cNvSpPr>
              <a:spLocks noChangeArrowheads="1"/>
            </p:cNvSpPr>
            <p:nvPr/>
          </p:nvSpPr>
          <p:spPr bwMode="blackWhite">
            <a:xfrm>
              <a:off x="1584" y="2428"/>
              <a:ext cx="923" cy="658"/>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12315" name="Rectangle 42"/>
            <p:cNvSpPr>
              <a:spLocks noChangeArrowheads="1"/>
            </p:cNvSpPr>
            <p:nvPr/>
          </p:nvSpPr>
          <p:spPr bwMode="blackWhite">
            <a:xfrm>
              <a:off x="2610" y="2428"/>
              <a:ext cx="606" cy="65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12316" name="Rectangle 43"/>
            <p:cNvSpPr>
              <a:spLocks noChangeArrowheads="1"/>
            </p:cNvSpPr>
            <p:nvPr/>
          </p:nvSpPr>
          <p:spPr bwMode="blackWhite">
            <a:xfrm>
              <a:off x="2486" y="3132"/>
              <a:ext cx="730" cy="432"/>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ym typeface="Wingdings" pitchFamily="2" charset="2"/>
              </a:endParaRPr>
            </a:p>
          </p:txBody>
        </p:sp>
        <p:sp>
          <p:nvSpPr>
            <p:cNvPr id="12317" name="Text Box 44"/>
            <p:cNvSpPr txBox="1">
              <a:spLocks noChangeArrowheads="1"/>
            </p:cNvSpPr>
            <p:nvPr/>
          </p:nvSpPr>
          <p:spPr bwMode="gray">
            <a:xfrm>
              <a:off x="2462" y="3188"/>
              <a:ext cx="7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Streams pool</a:t>
              </a:r>
            </a:p>
          </p:txBody>
        </p:sp>
        <p:sp>
          <p:nvSpPr>
            <p:cNvPr id="12318" name="Text Box 45"/>
            <p:cNvSpPr txBox="1">
              <a:spLocks noChangeArrowheads="1"/>
            </p:cNvSpPr>
            <p:nvPr/>
          </p:nvSpPr>
          <p:spPr bwMode="gray">
            <a:xfrm>
              <a:off x="776" y="3276"/>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Large pool</a:t>
              </a:r>
            </a:p>
          </p:txBody>
        </p:sp>
        <p:sp>
          <p:nvSpPr>
            <p:cNvPr id="12319" name="Text Box 46"/>
            <p:cNvSpPr txBox="1">
              <a:spLocks noChangeArrowheads="1"/>
            </p:cNvSpPr>
            <p:nvPr/>
          </p:nvSpPr>
          <p:spPr bwMode="gray">
            <a:xfrm>
              <a:off x="1771" y="3244"/>
              <a:ext cx="6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Java pool</a:t>
              </a:r>
            </a:p>
          </p:txBody>
        </p:sp>
        <p:sp>
          <p:nvSpPr>
            <p:cNvPr id="12320" name="Text Box 47"/>
            <p:cNvSpPr txBox="1">
              <a:spLocks noChangeArrowheads="1"/>
            </p:cNvSpPr>
            <p:nvPr/>
          </p:nvSpPr>
          <p:spPr bwMode="auto">
            <a:xfrm>
              <a:off x="1440" y="3648"/>
              <a:ext cx="19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System Global Area (SGA)</a:t>
              </a:r>
            </a:p>
          </p:txBody>
        </p:sp>
        <p:sp>
          <p:nvSpPr>
            <p:cNvPr id="12321" name="Text Box 48"/>
            <p:cNvSpPr txBox="1">
              <a:spLocks noChangeArrowheads="1"/>
            </p:cNvSpPr>
            <p:nvPr/>
          </p:nvSpPr>
          <p:spPr bwMode="gray">
            <a:xfrm>
              <a:off x="3312" y="2448"/>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KEEP buffer pool</a:t>
              </a:r>
            </a:p>
          </p:txBody>
        </p:sp>
        <p:sp>
          <p:nvSpPr>
            <p:cNvPr id="12322" name="Text Box 49"/>
            <p:cNvSpPr txBox="1">
              <a:spLocks noChangeArrowheads="1"/>
            </p:cNvSpPr>
            <p:nvPr/>
          </p:nvSpPr>
          <p:spPr bwMode="gray">
            <a:xfrm>
              <a:off x="3312" y="2832"/>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RECYCLE buffer pool</a:t>
              </a:r>
            </a:p>
          </p:txBody>
        </p:sp>
        <p:sp>
          <p:nvSpPr>
            <p:cNvPr id="12323" name="Text Box 50"/>
            <p:cNvSpPr txBox="1">
              <a:spLocks noChangeArrowheads="1"/>
            </p:cNvSpPr>
            <p:nvPr/>
          </p:nvSpPr>
          <p:spPr bwMode="gray">
            <a:xfrm>
              <a:off x="3312" y="3216"/>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nK buffer cache</a:t>
              </a:r>
            </a:p>
          </p:txBody>
        </p:sp>
      </p:grpSp>
      <p:sp>
        <p:nvSpPr>
          <p:cNvPr id="12291" name="Rectangle 56"/>
          <p:cNvSpPr>
            <a:spLocks noGrp="1" noChangeArrowheads="1"/>
          </p:cNvSpPr>
          <p:nvPr>
            <p:ph type="title"/>
          </p:nvPr>
        </p:nvSpPr>
        <p:spPr/>
        <p:txBody>
          <a:bodyPr/>
          <a:lstStyle/>
          <a:p>
            <a:r>
              <a:rPr lang="en-US" smtClean="0"/>
              <a:t>Large Pool</a:t>
            </a:r>
            <a:br>
              <a:rPr lang="en-US" smtClean="0"/>
            </a:br>
            <a:r>
              <a:rPr lang="en-US" smtClean="0"/>
              <a:t/>
            </a:r>
            <a:br>
              <a:rPr lang="en-US" smtClean="0"/>
            </a:br>
            <a:endParaRPr lang="en-US" smtClean="0"/>
          </a:p>
        </p:txBody>
      </p:sp>
      <p:sp>
        <p:nvSpPr>
          <p:cNvPr id="12292" name="Rectangle 57"/>
          <p:cNvSpPr>
            <a:spLocks noGrp="1" noChangeArrowheads="1"/>
          </p:cNvSpPr>
          <p:nvPr>
            <p:ph type="body" idx="1"/>
          </p:nvPr>
        </p:nvSpPr>
        <p:spPr/>
        <p:txBody>
          <a:bodyPr/>
          <a:lstStyle/>
          <a:p>
            <a:pPr marL="0" indent="0"/>
            <a:r>
              <a:rPr lang="en-US" smtClean="0"/>
              <a:t>Provides large memory allocations for:</a:t>
            </a:r>
          </a:p>
          <a:p>
            <a:pPr lvl="1"/>
            <a:r>
              <a:rPr lang="en-US" smtClean="0"/>
              <a:t>Session memory for the shared server and the Oracle XA interface</a:t>
            </a:r>
          </a:p>
          <a:p>
            <a:pPr lvl="1"/>
            <a:r>
              <a:rPr lang="en-US" smtClean="0"/>
              <a:t>I/O server processes</a:t>
            </a:r>
          </a:p>
          <a:p>
            <a:pPr lvl="1"/>
            <a:r>
              <a:rPr lang="en-US" smtClean="0"/>
              <a:t>Oracle Database backup and restore operations</a:t>
            </a:r>
          </a:p>
          <a:p>
            <a:pPr marL="0" indent="0"/>
            <a:endParaRPr lang="en-US" smtClean="0"/>
          </a:p>
        </p:txBody>
      </p:sp>
      <p:sp>
        <p:nvSpPr>
          <p:cNvPr id="12293" name="Text Box 4"/>
          <p:cNvSpPr txBox="1">
            <a:spLocks noChangeArrowheads="1"/>
          </p:cNvSpPr>
          <p:nvPr/>
        </p:nvSpPr>
        <p:spPr bwMode="gray">
          <a:xfrm>
            <a:off x="6553200" y="56388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Large pool</a:t>
            </a:r>
          </a:p>
        </p:txBody>
      </p:sp>
      <p:sp>
        <p:nvSpPr>
          <p:cNvPr id="12294" name="Rectangle 5"/>
          <p:cNvSpPr>
            <a:spLocks noChangeArrowheads="1"/>
          </p:cNvSpPr>
          <p:nvPr/>
        </p:nvSpPr>
        <p:spPr bwMode="blackWhite">
          <a:xfrm>
            <a:off x="4808538" y="4419600"/>
            <a:ext cx="3578225" cy="1143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295" name="Rectangle 6"/>
          <p:cNvSpPr>
            <a:spLocks noChangeArrowheads="1"/>
          </p:cNvSpPr>
          <p:nvPr/>
        </p:nvSpPr>
        <p:spPr bwMode="blackWhite">
          <a:xfrm>
            <a:off x="4914900" y="4478338"/>
            <a:ext cx="1004888" cy="4572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296" name="Rectangle 7"/>
          <p:cNvSpPr>
            <a:spLocks noChangeArrowheads="1"/>
          </p:cNvSpPr>
          <p:nvPr/>
        </p:nvSpPr>
        <p:spPr bwMode="blackWhite">
          <a:xfrm>
            <a:off x="4914900" y="5029200"/>
            <a:ext cx="1004888" cy="4572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297" name="Rectangle 8"/>
          <p:cNvSpPr>
            <a:spLocks noChangeArrowheads="1"/>
          </p:cNvSpPr>
          <p:nvPr/>
        </p:nvSpPr>
        <p:spPr bwMode="blackWhite">
          <a:xfrm>
            <a:off x="6029325" y="4495800"/>
            <a:ext cx="1004888" cy="4572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298" name="Rectangle 9"/>
          <p:cNvSpPr>
            <a:spLocks noChangeArrowheads="1"/>
          </p:cNvSpPr>
          <p:nvPr/>
        </p:nvSpPr>
        <p:spPr bwMode="blackWhite">
          <a:xfrm>
            <a:off x="6007100" y="5029200"/>
            <a:ext cx="1004888" cy="4572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299" name="Text Box 10"/>
          <p:cNvSpPr txBox="1">
            <a:spLocks noChangeArrowheads="1"/>
          </p:cNvSpPr>
          <p:nvPr/>
        </p:nvSpPr>
        <p:spPr bwMode="gray">
          <a:xfrm>
            <a:off x="4800600" y="4554538"/>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I/O buffer</a:t>
            </a:r>
          </a:p>
        </p:txBody>
      </p:sp>
      <p:sp>
        <p:nvSpPr>
          <p:cNvPr id="12300" name="Text Box 11"/>
          <p:cNvSpPr txBox="1">
            <a:spLocks noChangeArrowheads="1"/>
          </p:cNvSpPr>
          <p:nvPr/>
        </p:nvSpPr>
        <p:spPr bwMode="gray">
          <a:xfrm>
            <a:off x="4800600" y="4973638"/>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Response queue</a:t>
            </a:r>
          </a:p>
        </p:txBody>
      </p:sp>
      <p:sp>
        <p:nvSpPr>
          <p:cNvPr id="12301" name="Text Box 12"/>
          <p:cNvSpPr txBox="1">
            <a:spLocks noChangeArrowheads="1"/>
          </p:cNvSpPr>
          <p:nvPr/>
        </p:nvSpPr>
        <p:spPr bwMode="gray">
          <a:xfrm>
            <a:off x="5892800" y="4973638"/>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Request queue</a:t>
            </a:r>
          </a:p>
        </p:txBody>
      </p:sp>
      <p:sp>
        <p:nvSpPr>
          <p:cNvPr id="12302" name="Text Box 13"/>
          <p:cNvSpPr txBox="1">
            <a:spLocks noChangeArrowheads="1"/>
          </p:cNvSpPr>
          <p:nvPr/>
        </p:nvSpPr>
        <p:spPr bwMode="gray">
          <a:xfrm>
            <a:off x="5892800" y="4448175"/>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Free memory</a:t>
            </a:r>
          </a:p>
        </p:txBody>
      </p:sp>
      <p:sp>
        <p:nvSpPr>
          <p:cNvPr id="12303" name="Rectangle 51"/>
          <p:cNvSpPr>
            <a:spLocks noChangeArrowheads="1"/>
          </p:cNvSpPr>
          <p:nvPr/>
        </p:nvSpPr>
        <p:spPr bwMode="blackWhite">
          <a:xfrm>
            <a:off x="7158038" y="4495800"/>
            <a:ext cx="1004887" cy="4572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304" name="Rectangle 52"/>
          <p:cNvSpPr>
            <a:spLocks noChangeArrowheads="1"/>
          </p:cNvSpPr>
          <p:nvPr/>
        </p:nvSpPr>
        <p:spPr bwMode="blackWhite">
          <a:xfrm>
            <a:off x="7158038" y="5029200"/>
            <a:ext cx="1004887" cy="4572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2305" name="Text Box 53"/>
          <p:cNvSpPr txBox="1">
            <a:spLocks noChangeArrowheads="1"/>
          </p:cNvSpPr>
          <p:nvPr/>
        </p:nvSpPr>
        <p:spPr bwMode="gray">
          <a:xfrm>
            <a:off x="7019925" y="4467225"/>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Parallel Query</a:t>
            </a:r>
          </a:p>
        </p:txBody>
      </p:sp>
      <p:sp>
        <p:nvSpPr>
          <p:cNvPr id="12306" name="Text Box 54"/>
          <p:cNvSpPr txBox="1">
            <a:spLocks noChangeArrowheads="1"/>
          </p:cNvSpPr>
          <p:nvPr/>
        </p:nvSpPr>
        <p:spPr bwMode="gray">
          <a:xfrm>
            <a:off x="7019925" y="499745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Advanced Queuing</a:t>
            </a:r>
          </a:p>
        </p:txBody>
      </p:sp>
      <p:sp>
        <p:nvSpPr>
          <p:cNvPr id="12307" name="AutoShape 55"/>
          <p:cNvSpPr>
            <a:spLocks noChangeArrowheads="1"/>
          </p:cNvSpPr>
          <p:nvPr/>
        </p:nvSpPr>
        <p:spPr bwMode="gray">
          <a:xfrm flipV="1">
            <a:off x="2613025" y="5568950"/>
            <a:ext cx="5703888" cy="209550"/>
          </a:xfrm>
          <a:prstGeom prst="triangle">
            <a:avLst>
              <a:gd name="adj" fmla="val 0"/>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Freeform 24"/>
          <p:cNvSpPr>
            <a:spLocks/>
          </p:cNvSpPr>
          <p:nvPr/>
        </p:nvSpPr>
        <p:spPr bwMode="blackWhite">
          <a:xfrm>
            <a:off x="2600325" y="4414838"/>
            <a:ext cx="2205038" cy="1347787"/>
          </a:xfrm>
          <a:custGeom>
            <a:avLst/>
            <a:gdLst>
              <a:gd name="T0" fmla="*/ 2147483647 w 1389"/>
              <a:gd name="T1" fmla="*/ 0 h 831"/>
              <a:gd name="T2" fmla="*/ 0 w 1389"/>
              <a:gd name="T3" fmla="*/ 1081140885 h 831"/>
              <a:gd name="T4" fmla="*/ 7561264 w 1389"/>
              <a:gd name="T5" fmla="*/ 2147483647 h 831"/>
              <a:gd name="T6" fmla="*/ 2147483647 w 1389"/>
              <a:gd name="T7" fmla="*/ 1870295313 h 831"/>
              <a:gd name="T8" fmla="*/ 2147483647 w 1389"/>
              <a:gd name="T9" fmla="*/ 0 h 8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9" h="831">
                <a:moveTo>
                  <a:pt x="1389" y="0"/>
                </a:moveTo>
                <a:lnTo>
                  <a:pt x="0" y="411"/>
                </a:lnTo>
                <a:lnTo>
                  <a:pt x="3" y="831"/>
                </a:lnTo>
                <a:lnTo>
                  <a:pt x="1389" y="711"/>
                </a:lnTo>
                <a:lnTo>
                  <a:pt x="1389" y="0"/>
                </a:lnTo>
                <a:close/>
              </a:path>
            </a:pathLst>
          </a:custGeom>
          <a:solidFill>
            <a:srgbClr val="99CCFF"/>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3"/>
          <p:cNvGrpSpPr>
            <a:grpSpLocks/>
          </p:cNvGrpSpPr>
          <p:nvPr/>
        </p:nvGrpSpPr>
        <p:grpSpPr bwMode="auto">
          <a:xfrm>
            <a:off x="1752600" y="3810000"/>
            <a:ext cx="5715000" cy="2424113"/>
            <a:chOff x="576" y="2352"/>
            <a:chExt cx="3600" cy="1527"/>
          </a:xfrm>
        </p:grpSpPr>
        <p:sp>
          <p:nvSpPr>
            <p:cNvPr id="13332" name="AutoShape 14"/>
            <p:cNvSpPr>
              <a:spLocks noChangeArrowheads="1"/>
            </p:cNvSpPr>
            <p:nvPr/>
          </p:nvSpPr>
          <p:spPr bwMode="blackWhite">
            <a:xfrm>
              <a:off x="576" y="2352"/>
              <a:ext cx="3600" cy="1288"/>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13333" name="Rectangle 15"/>
            <p:cNvSpPr>
              <a:spLocks noChangeArrowheads="1"/>
            </p:cNvSpPr>
            <p:nvPr/>
          </p:nvSpPr>
          <p:spPr bwMode="blackWhite">
            <a:xfrm>
              <a:off x="672" y="3140"/>
              <a:ext cx="1016" cy="4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3334" name="Rectangle 16"/>
            <p:cNvSpPr>
              <a:spLocks noChangeArrowheads="1"/>
            </p:cNvSpPr>
            <p:nvPr/>
          </p:nvSpPr>
          <p:spPr bwMode="blackWhite">
            <a:xfrm>
              <a:off x="1790" y="3140"/>
              <a:ext cx="648" cy="432"/>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3335" name="Rectangle 17"/>
            <p:cNvSpPr>
              <a:spLocks noChangeArrowheads="1"/>
            </p:cNvSpPr>
            <p:nvPr/>
          </p:nvSpPr>
          <p:spPr bwMode="blackWhite">
            <a:xfrm>
              <a:off x="672" y="2437"/>
              <a:ext cx="806" cy="656"/>
            </a:xfrm>
            <a:prstGeom prst="rect">
              <a:avLst/>
            </a:prstGeom>
            <a:solidFill>
              <a:srgbClr val="CC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3336" name="Text Box 18"/>
            <p:cNvSpPr txBox="1">
              <a:spLocks noChangeArrowheads="1"/>
            </p:cNvSpPr>
            <p:nvPr/>
          </p:nvSpPr>
          <p:spPr bwMode="gray">
            <a:xfrm>
              <a:off x="672" y="2661"/>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Shared pool</a:t>
              </a:r>
            </a:p>
          </p:txBody>
        </p:sp>
        <p:sp>
          <p:nvSpPr>
            <p:cNvPr id="13337" name="Rectangle 19"/>
            <p:cNvSpPr>
              <a:spLocks noChangeArrowheads="1"/>
            </p:cNvSpPr>
            <p:nvPr/>
          </p:nvSpPr>
          <p:spPr bwMode="blackWhite">
            <a:xfrm>
              <a:off x="1584" y="2428"/>
              <a:ext cx="923" cy="658"/>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13338" name="Rectangle 20"/>
            <p:cNvSpPr>
              <a:spLocks noChangeArrowheads="1"/>
            </p:cNvSpPr>
            <p:nvPr/>
          </p:nvSpPr>
          <p:spPr bwMode="blackWhite">
            <a:xfrm>
              <a:off x="2610" y="2428"/>
              <a:ext cx="606" cy="65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13339" name="Rectangle 21"/>
            <p:cNvSpPr>
              <a:spLocks noChangeArrowheads="1"/>
            </p:cNvSpPr>
            <p:nvPr/>
          </p:nvSpPr>
          <p:spPr bwMode="blackWhite">
            <a:xfrm>
              <a:off x="2486" y="3132"/>
              <a:ext cx="730" cy="432"/>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ym typeface="Wingdings" pitchFamily="2" charset="2"/>
              </a:endParaRPr>
            </a:p>
          </p:txBody>
        </p:sp>
        <p:sp>
          <p:nvSpPr>
            <p:cNvPr id="13340" name="Text Box 22"/>
            <p:cNvSpPr txBox="1">
              <a:spLocks noChangeArrowheads="1"/>
            </p:cNvSpPr>
            <p:nvPr/>
          </p:nvSpPr>
          <p:spPr bwMode="gray">
            <a:xfrm>
              <a:off x="2462" y="3188"/>
              <a:ext cx="7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Streams pool</a:t>
              </a:r>
            </a:p>
          </p:txBody>
        </p:sp>
        <p:sp>
          <p:nvSpPr>
            <p:cNvPr id="13341" name="Text Box 23"/>
            <p:cNvSpPr txBox="1">
              <a:spLocks noChangeArrowheads="1"/>
            </p:cNvSpPr>
            <p:nvPr/>
          </p:nvSpPr>
          <p:spPr bwMode="gray">
            <a:xfrm>
              <a:off x="776" y="3276"/>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Large pool</a:t>
              </a:r>
            </a:p>
          </p:txBody>
        </p:sp>
        <p:sp>
          <p:nvSpPr>
            <p:cNvPr id="13342" name="Text Box 24"/>
            <p:cNvSpPr txBox="1">
              <a:spLocks noChangeArrowheads="1"/>
            </p:cNvSpPr>
            <p:nvPr/>
          </p:nvSpPr>
          <p:spPr bwMode="gray">
            <a:xfrm>
              <a:off x="1771" y="3244"/>
              <a:ext cx="6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Java pool</a:t>
              </a:r>
            </a:p>
          </p:txBody>
        </p:sp>
        <p:sp>
          <p:nvSpPr>
            <p:cNvPr id="13343" name="Text Box 25"/>
            <p:cNvSpPr txBox="1">
              <a:spLocks noChangeArrowheads="1"/>
            </p:cNvSpPr>
            <p:nvPr/>
          </p:nvSpPr>
          <p:spPr bwMode="auto">
            <a:xfrm>
              <a:off x="1440" y="3648"/>
              <a:ext cx="19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System Global Area (SGA)</a:t>
              </a:r>
            </a:p>
          </p:txBody>
        </p:sp>
        <p:sp>
          <p:nvSpPr>
            <p:cNvPr id="13344" name="Text Box 26"/>
            <p:cNvSpPr txBox="1">
              <a:spLocks noChangeArrowheads="1"/>
            </p:cNvSpPr>
            <p:nvPr/>
          </p:nvSpPr>
          <p:spPr bwMode="gray">
            <a:xfrm>
              <a:off x="3312" y="2448"/>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KEEP buffer pool</a:t>
              </a:r>
            </a:p>
          </p:txBody>
        </p:sp>
        <p:sp>
          <p:nvSpPr>
            <p:cNvPr id="13345" name="Text Box 27"/>
            <p:cNvSpPr txBox="1">
              <a:spLocks noChangeArrowheads="1"/>
            </p:cNvSpPr>
            <p:nvPr/>
          </p:nvSpPr>
          <p:spPr bwMode="gray">
            <a:xfrm>
              <a:off x="3312" y="2832"/>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RECYCLE buffer pool</a:t>
              </a:r>
            </a:p>
          </p:txBody>
        </p:sp>
        <p:sp>
          <p:nvSpPr>
            <p:cNvPr id="13346" name="Text Box 28"/>
            <p:cNvSpPr txBox="1">
              <a:spLocks noChangeArrowheads="1"/>
            </p:cNvSpPr>
            <p:nvPr/>
          </p:nvSpPr>
          <p:spPr bwMode="gray">
            <a:xfrm>
              <a:off x="3312" y="3216"/>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nK buffer cache</a:t>
              </a:r>
            </a:p>
          </p:txBody>
        </p:sp>
      </p:grpSp>
      <p:sp>
        <p:nvSpPr>
          <p:cNvPr id="13315" name="Rectangle 36"/>
          <p:cNvSpPr>
            <a:spLocks noGrp="1" noChangeArrowheads="1"/>
          </p:cNvSpPr>
          <p:nvPr>
            <p:ph type="title"/>
          </p:nvPr>
        </p:nvSpPr>
        <p:spPr/>
        <p:txBody>
          <a:bodyPr/>
          <a:lstStyle/>
          <a:p>
            <a:r>
              <a:rPr lang="en-US" smtClean="0"/>
              <a:t>Java Pool</a:t>
            </a:r>
            <a:br>
              <a:rPr lang="en-US" smtClean="0"/>
            </a:br>
            <a:r>
              <a:rPr lang="en-US" smtClean="0"/>
              <a:t>and Streams Pool </a:t>
            </a:r>
            <a:br>
              <a:rPr lang="en-US" smtClean="0"/>
            </a:br>
            <a:r>
              <a:rPr lang="en-US" smtClean="0"/>
              <a:t/>
            </a:r>
            <a:br>
              <a:rPr lang="en-US" smtClean="0"/>
            </a:br>
            <a:endParaRPr lang="en-US" smtClean="0"/>
          </a:p>
        </p:txBody>
      </p:sp>
      <p:sp>
        <p:nvSpPr>
          <p:cNvPr id="13316" name="Rectangle 37"/>
          <p:cNvSpPr>
            <a:spLocks noGrp="1" noChangeArrowheads="1"/>
          </p:cNvSpPr>
          <p:nvPr>
            <p:ph type="body" idx="1"/>
          </p:nvPr>
        </p:nvSpPr>
        <p:spPr/>
        <p:txBody>
          <a:bodyPr/>
          <a:lstStyle/>
          <a:p>
            <a:pPr lvl="1"/>
            <a:r>
              <a:rPr lang="en-US" smtClean="0"/>
              <a:t>Java pool memory is used to store all session-specific Java code and data in the JVM.</a:t>
            </a:r>
          </a:p>
          <a:p>
            <a:pPr lvl="1"/>
            <a:r>
              <a:rPr lang="en-US" smtClean="0"/>
              <a:t>Streams pool memory is used exclusively by Oracle Streams to:</a:t>
            </a:r>
          </a:p>
          <a:p>
            <a:pPr lvl="2"/>
            <a:r>
              <a:rPr lang="en-US" smtClean="0"/>
              <a:t> Store buffered queue messages</a:t>
            </a:r>
          </a:p>
          <a:p>
            <a:pPr lvl="2"/>
            <a:r>
              <a:rPr lang="en-US" smtClean="0"/>
              <a:t> Provide memory for Oracle Streams processes</a:t>
            </a:r>
          </a:p>
        </p:txBody>
      </p:sp>
      <p:grpSp>
        <p:nvGrpSpPr>
          <p:cNvPr id="13317" name="Group 30"/>
          <p:cNvGrpSpPr>
            <a:grpSpLocks/>
          </p:cNvGrpSpPr>
          <p:nvPr/>
        </p:nvGrpSpPr>
        <p:grpSpPr bwMode="auto">
          <a:xfrm>
            <a:off x="1714500" y="4724400"/>
            <a:ext cx="1333500" cy="1409700"/>
            <a:chOff x="240" y="2784"/>
            <a:chExt cx="840" cy="888"/>
          </a:xfrm>
        </p:grpSpPr>
        <p:sp>
          <p:nvSpPr>
            <p:cNvPr id="13329" name="Text Box 5"/>
            <p:cNvSpPr txBox="1">
              <a:spLocks noChangeArrowheads="1"/>
            </p:cNvSpPr>
            <p:nvPr/>
          </p:nvSpPr>
          <p:spPr bwMode="gray">
            <a:xfrm>
              <a:off x="240" y="3480"/>
              <a:ext cx="8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Java pool</a:t>
              </a:r>
            </a:p>
          </p:txBody>
        </p:sp>
        <p:sp>
          <p:nvSpPr>
            <p:cNvPr id="13330" name="Rectangle 7"/>
            <p:cNvSpPr>
              <a:spLocks noChangeArrowheads="1"/>
            </p:cNvSpPr>
            <p:nvPr/>
          </p:nvSpPr>
          <p:spPr bwMode="blackWhite">
            <a:xfrm>
              <a:off x="304" y="2784"/>
              <a:ext cx="720" cy="72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pic>
          <p:nvPicPr>
            <p:cNvPr id="13331" name="Picture 8" descr="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 y="2784"/>
              <a:ext cx="561"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8" name="Group 34"/>
          <p:cNvGrpSpPr>
            <a:grpSpLocks/>
          </p:cNvGrpSpPr>
          <p:nvPr/>
        </p:nvGrpSpPr>
        <p:grpSpPr bwMode="auto">
          <a:xfrm>
            <a:off x="6692900" y="4762500"/>
            <a:ext cx="1308100" cy="1409700"/>
            <a:chOff x="4216" y="3000"/>
            <a:chExt cx="824" cy="888"/>
          </a:xfrm>
        </p:grpSpPr>
        <p:grpSp>
          <p:nvGrpSpPr>
            <p:cNvPr id="13321" name="Group 31"/>
            <p:cNvGrpSpPr>
              <a:grpSpLocks/>
            </p:cNvGrpSpPr>
            <p:nvPr/>
          </p:nvGrpSpPr>
          <p:grpSpPr bwMode="auto">
            <a:xfrm>
              <a:off x="4216" y="3000"/>
              <a:ext cx="824" cy="888"/>
              <a:chOff x="4648" y="2784"/>
              <a:chExt cx="824" cy="888"/>
            </a:xfrm>
          </p:grpSpPr>
          <p:grpSp>
            <p:nvGrpSpPr>
              <p:cNvPr id="13325" name="Group 29"/>
              <p:cNvGrpSpPr>
                <a:grpSpLocks/>
              </p:cNvGrpSpPr>
              <p:nvPr/>
            </p:nvGrpSpPr>
            <p:grpSpPr bwMode="auto">
              <a:xfrm>
                <a:off x="4648" y="2784"/>
                <a:ext cx="824" cy="888"/>
                <a:chOff x="4648" y="2784"/>
                <a:chExt cx="824" cy="888"/>
              </a:xfrm>
            </p:grpSpPr>
            <p:sp>
              <p:nvSpPr>
                <p:cNvPr id="13327" name="Rectangle 2"/>
                <p:cNvSpPr>
                  <a:spLocks noChangeArrowheads="1"/>
                </p:cNvSpPr>
                <p:nvPr/>
              </p:nvSpPr>
              <p:spPr bwMode="blackWhite">
                <a:xfrm>
                  <a:off x="4708" y="2784"/>
                  <a:ext cx="720" cy="72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ym typeface="Wingdings" pitchFamily="2" charset="2"/>
                  </a:endParaRPr>
                </a:p>
              </p:txBody>
            </p:sp>
            <p:sp>
              <p:nvSpPr>
                <p:cNvPr id="13328" name="Text Box 6"/>
                <p:cNvSpPr txBox="1">
                  <a:spLocks noChangeArrowheads="1"/>
                </p:cNvSpPr>
                <p:nvPr/>
              </p:nvSpPr>
              <p:spPr bwMode="gray">
                <a:xfrm>
                  <a:off x="4648" y="3480"/>
                  <a:ext cx="8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Streams pool</a:t>
                  </a:r>
                </a:p>
              </p:txBody>
            </p:sp>
          </p:grpSp>
          <p:pic>
            <p:nvPicPr>
              <p:cNvPr id="13326" name="Picture 9" descr="stre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 y="2898"/>
                <a:ext cx="69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22" name="AutoShape 10"/>
            <p:cNvSpPr>
              <a:spLocks noChangeArrowheads="1"/>
            </p:cNvSpPr>
            <p:nvPr/>
          </p:nvSpPr>
          <p:spPr bwMode="auto">
            <a:xfrm>
              <a:off x="4400" y="3264"/>
              <a:ext cx="144" cy="144"/>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3450 w 21600"/>
                <a:gd name="T13" fmla="*/ 5400 h 21600"/>
                <a:gd name="T14" fmla="*/ 14850 w 21600"/>
                <a:gd name="T15" fmla="*/ 16200 h 21600"/>
              </a:gdLst>
              <a:ahLst/>
              <a:cxnLst>
                <a:cxn ang="T8">
                  <a:pos x="T0" y="T1"/>
                </a:cxn>
                <a:cxn ang="T9">
                  <a:pos x="T2" y="T3"/>
                </a:cxn>
                <a:cxn ang="T10">
                  <a:pos x="T4" y="T5"/>
                </a:cxn>
                <a:cxn ang="T11">
                  <a:pos x="T6" y="T7"/>
                </a:cxn>
              </a:cxnLst>
              <a:rect l="T12" t="T13" r="T14" b="T15"/>
              <a:pathLst>
                <a:path w="21600" h="21600">
                  <a:moveTo>
                    <a:pt x="8031" y="0"/>
                  </a:moveTo>
                  <a:lnTo>
                    <a:pt x="8031" y="5400"/>
                  </a:lnTo>
                  <a:lnTo>
                    <a:pt x="3375" y="5400"/>
                  </a:lnTo>
                  <a:lnTo>
                    <a:pt x="3375" y="16200"/>
                  </a:lnTo>
                  <a:lnTo>
                    <a:pt x="8031" y="16200"/>
                  </a:lnTo>
                  <a:lnTo>
                    <a:pt x="8031" y="21600"/>
                  </a:lnTo>
                  <a:lnTo>
                    <a:pt x="21600" y="10800"/>
                  </a:lnTo>
                  <a:lnTo>
                    <a:pt x="8031"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3300"/>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AutoShape 11"/>
            <p:cNvSpPr>
              <a:spLocks noChangeArrowheads="1"/>
            </p:cNvSpPr>
            <p:nvPr/>
          </p:nvSpPr>
          <p:spPr bwMode="auto">
            <a:xfrm>
              <a:off x="4752" y="3264"/>
              <a:ext cx="144" cy="144"/>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3450 w 21600"/>
                <a:gd name="T13" fmla="*/ 5100 h 21600"/>
                <a:gd name="T14" fmla="*/ 14700 w 21600"/>
                <a:gd name="T15" fmla="*/ 16500 h 21600"/>
              </a:gdLst>
              <a:ahLst/>
              <a:cxnLst>
                <a:cxn ang="T8">
                  <a:pos x="T0" y="T1"/>
                </a:cxn>
                <a:cxn ang="T9">
                  <a:pos x="T2" y="T3"/>
                </a:cxn>
                <a:cxn ang="T10">
                  <a:pos x="T4" y="T5"/>
                </a:cxn>
                <a:cxn ang="T11">
                  <a:pos x="T6" y="T7"/>
                </a:cxn>
              </a:cxnLst>
              <a:rect l="T12" t="T13" r="T14" b="T15"/>
              <a:pathLst>
                <a:path w="21600" h="21600">
                  <a:moveTo>
                    <a:pt x="8554" y="0"/>
                  </a:moveTo>
                  <a:lnTo>
                    <a:pt x="8554" y="5026"/>
                  </a:lnTo>
                  <a:lnTo>
                    <a:pt x="3375" y="5026"/>
                  </a:lnTo>
                  <a:lnTo>
                    <a:pt x="3375" y="16574"/>
                  </a:lnTo>
                  <a:lnTo>
                    <a:pt x="8554" y="16574"/>
                  </a:lnTo>
                  <a:lnTo>
                    <a:pt x="8554" y="21600"/>
                  </a:lnTo>
                  <a:lnTo>
                    <a:pt x="21600" y="10800"/>
                  </a:lnTo>
                  <a:lnTo>
                    <a:pt x="8554" y="0"/>
                  </a:lnTo>
                  <a:close/>
                </a:path>
                <a:path w="21600" h="21600">
                  <a:moveTo>
                    <a:pt x="1350" y="5026"/>
                  </a:moveTo>
                  <a:lnTo>
                    <a:pt x="1350" y="16574"/>
                  </a:lnTo>
                  <a:lnTo>
                    <a:pt x="2700" y="16574"/>
                  </a:lnTo>
                  <a:lnTo>
                    <a:pt x="2700" y="5026"/>
                  </a:lnTo>
                  <a:lnTo>
                    <a:pt x="1350" y="5026"/>
                  </a:lnTo>
                  <a:close/>
                </a:path>
                <a:path w="21600" h="21600">
                  <a:moveTo>
                    <a:pt x="0" y="5026"/>
                  </a:moveTo>
                  <a:lnTo>
                    <a:pt x="0" y="16574"/>
                  </a:lnTo>
                  <a:lnTo>
                    <a:pt x="675" y="16574"/>
                  </a:lnTo>
                  <a:lnTo>
                    <a:pt x="675" y="5026"/>
                  </a:lnTo>
                  <a:lnTo>
                    <a:pt x="0" y="5026"/>
                  </a:lnTo>
                  <a:close/>
                </a:path>
              </a:pathLst>
            </a:custGeom>
            <a:solidFill>
              <a:srgbClr val="00FF00"/>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AutoShape 12"/>
            <p:cNvSpPr>
              <a:spLocks noChangeArrowheads="1"/>
            </p:cNvSpPr>
            <p:nvPr/>
          </p:nvSpPr>
          <p:spPr bwMode="auto">
            <a:xfrm>
              <a:off x="4576" y="3264"/>
              <a:ext cx="144" cy="144"/>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11796480 60000 65536"/>
                <a:gd name="T10" fmla="*/ 5898240 60000 65536"/>
                <a:gd name="T11" fmla="*/ 0 60000 65536"/>
                <a:gd name="T12" fmla="*/ 3450 w 21600"/>
                <a:gd name="T13" fmla="*/ 5100 h 21600"/>
                <a:gd name="T14" fmla="*/ 14100 w 21600"/>
                <a:gd name="T15" fmla="*/ 16500 h 21600"/>
              </a:gdLst>
              <a:ahLst/>
              <a:cxnLst>
                <a:cxn ang="T8">
                  <a:pos x="T0" y="T1"/>
                </a:cxn>
                <a:cxn ang="T9">
                  <a:pos x="T2" y="T3"/>
                </a:cxn>
                <a:cxn ang="T10">
                  <a:pos x="T4" y="T5"/>
                </a:cxn>
                <a:cxn ang="T11">
                  <a:pos x="T6" y="T7"/>
                </a:cxn>
              </a:cxnLst>
              <a:rect l="T12" t="T13" r="T14" b="T15"/>
              <a:pathLst>
                <a:path w="21600" h="21600">
                  <a:moveTo>
                    <a:pt x="7699" y="0"/>
                  </a:moveTo>
                  <a:lnTo>
                    <a:pt x="7699" y="5026"/>
                  </a:lnTo>
                  <a:lnTo>
                    <a:pt x="3375" y="5026"/>
                  </a:lnTo>
                  <a:lnTo>
                    <a:pt x="3375" y="16574"/>
                  </a:lnTo>
                  <a:lnTo>
                    <a:pt x="7699" y="16574"/>
                  </a:lnTo>
                  <a:lnTo>
                    <a:pt x="7699" y="21600"/>
                  </a:lnTo>
                  <a:lnTo>
                    <a:pt x="21600" y="10800"/>
                  </a:lnTo>
                  <a:lnTo>
                    <a:pt x="7699" y="0"/>
                  </a:lnTo>
                  <a:close/>
                </a:path>
                <a:path w="21600" h="21600">
                  <a:moveTo>
                    <a:pt x="1350" y="5026"/>
                  </a:moveTo>
                  <a:lnTo>
                    <a:pt x="1350" y="16574"/>
                  </a:lnTo>
                  <a:lnTo>
                    <a:pt x="2700" y="16574"/>
                  </a:lnTo>
                  <a:lnTo>
                    <a:pt x="2700" y="5026"/>
                  </a:lnTo>
                  <a:lnTo>
                    <a:pt x="1350" y="5026"/>
                  </a:lnTo>
                  <a:close/>
                </a:path>
                <a:path w="21600" h="21600">
                  <a:moveTo>
                    <a:pt x="0" y="5026"/>
                  </a:moveTo>
                  <a:lnTo>
                    <a:pt x="0" y="16574"/>
                  </a:lnTo>
                  <a:lnTo>
                    <a:pt x="675" y="16574"/>
                  </a:lnTo>
                  <a:lnTo>
                    <a:pt x="675" y="5026"/>
                  </a:lnTo>
                  <a:lnTo>
                    <a:pt x="0" y="5026"/>
                  </a:lnTo>
                  <a:close/>
                </a:path>
              </a:pathLst>
            </a:custGeom>
            <a:solidFill>
              <a:srgbClr val="FFFF00"/>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19" name="Freeform 32"/>
          <p:cNvSpPr>
            <a:spLocks/>
          </p:cNvSpPr>
          <p:nvPr/>
        </p:nvSpPr>
        <p:spPr bwMode="blackWhite">
          <a:xfrm>
            <a:off x="5930900" y="4762500"/>
            <a:ext cx="860425" cy="1136650"/>
          </a:xfrm>
          <a:custGeom>
            <a:avLst/>
            <a:gdLst>
              <a:gd name="T0" fmla="*/ 1365924688 w 542"/>
              <a:gd name="T1" fmla="*/ 0 h 716"/>
              <a:gd name="T2" fmla="*/ 10080625 w 542"/>
              <a:gd name="T3" fmla="*/ 448587813 h 716"/>
              <a:gd name="T4" fmla="*/ 0 w 542"/>
              <a:gd name="T5" fmla="*/ 1532255000 h 716"/>
              <a:gd name="T6" fmla="*/ 1360884375 w 542"/>
              <a:gd name="T7" fmla="*/ 1804431875 h 716"/>
              <a:gd name="T8" fmla="*/ 1365924688 w 542"/>
              <a:gd name="T9" fmla="*/ 0 h 7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716">
                <a:moveTo>
                  <a:pt x="542" y="0"/>
                </a:moveTo>
                <a:lnTo>
                  <a:pt x="4" y="178"/>
                </a:lnTo>
                <a:lnTo>
                  <a:pt x="0" y="608"/>
                </a:lnTo>
                <a:lnTo>
                  <a:pt x="540" y="716"/>
                </a:lnTo>
                <a:lnTo>
                  <a:pt x="542" y="0"/>
                </a:lnTo>
                <a:close/>
              </a:path>
            </a:pathLst>
          </a:custGeom>
          <a:solidFill>
            <a:srgbClr val="99CCFF"/>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3320" name="Freeform 33"/>
          <p:cNvSpPr>
            <a:spLocks/>
          </p:cNvSpPr>
          <p:nvPr/>
        </p:nvSpPr>
        <p:spPr bwMode="blackWhite">
          <a:xfrm>
            <a:off x="2955925" y="4721225"/>
            <a:ext cx="720725" cy="1146175"/>
          </a:xfrm>
          <a:custGeom>
            <a:avLst/>
            <a:gdLst>
              <a:gd name="T0" fmla="*/ 1144150938 w 454"/>
              <a:gd name="T1" fmla="*/ 539313438 h 722"/>
              <a:gd name="T2" fmla="*/ 0 w 454"/>
              <a:gd name="T3" fmla="*/ 0 h 722"/>
              <a:gd name="T4" fmla="*/ 0 w 454"/>
              <a:gd name="T5" fmla="*/ 1819552813 h 722"/>
              <a:gd name="T6" fmla="*/ 1139110625 w 454"/>
              <a:gd name="T7" fmla="*/ 1622980625 h 722"/>
              <a:gd name="T8" fmla="*/ 1144150938 w 454"/>
              <a:gd name="T9" fmla="*/ 539313438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722">
                <a:moveTo>
                  <a:pt x="454" y="214"/>
                </a:moveTo>
                <a:lnTo>
                  <a:pt x="0" y="0"/>
                </a:lnTo>
                <a:lnTo>
                  <a:pt x="0" y="722"/>
                </a:lnTo>
                <a:lnTo>
                  <a:pt x="452" y="644"/>
                </a:lnTo>
                <a:lnTo>
                  <a:pt x="454" y="214"/>
                </a:lnTo>
                <a:close/>
              </a:path>
            </a:pathLst>
          </a:custGeom>
          <a:solidFill>
            <a:srgbClr val="CCFFFF"/>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SGA - - OTHER</a:t>
            </a:r>
          </a:p>
        </p:txBody>
      </p:sp>
      <p:sp>
        <p:nvSpPr>
          <p:cNvPr id="3" name="Content Placeholder 2"/>
          <p:cNvSpPr>
            <a:spLocks noGrp="1"/>
          </p:cNvSpPr>
          <p:nvPr>
            <p:ph idx="1"/>
          </p:nvPr>
        </p:nvSpPr>
        <p:spPr>
          <a:xfrm>
            <a:off x="609600" y="1301750"/>
            <a:ext cx="7918450" cy="3275013"/>
          </a:xfrm>
        </p:spPr>
        <p:txBody>
          <a:bodyPr/>
          <a:lstStyle/>
          <a:p>
            <a:pPr>
              <a:buFont typeface="Arial" charset="0"/>
              <a:buChar char="•"/>
            </a:pPr>
            <a:r>
              <a:rPr lang="en-US" b="1" smtClean="0"/>
              <a:t>KEEP buffer pool:</a:t>
            </a:r>
            <a:r>
              <a:rPr lang="en-US" smtClean="0"/>
              <a:t> 1 thành phần database buffer cache đặc biệt để lưu trữ block dữ liệu trên bộ nhớ 1 thời gian dài.</a:t>
            </a:r>
          </a:p>
          <a:p>
            <a:pPr>
              <a:buFont typeface="Arial" charset="0"/>
              <a:buChar char="•"/>
            </a:pPr>
            <a:r>
              <a:rPr lang="en-US" b="1" smtClean="0"/>
              <a:t>RECYCLE buffer pool:</a:t>
            </a:r>
            <a:r>
              <a:rPr lang="en-US" smtClean="0"/>
              <a:t> 1 thành phần database buffer cache đặc biệt để tái sử dụng hoặc loại bỏ những block dữ liệu trên memory 1 cách nhanh chóng..</a:t>
            </a:r>
          </a:p>
          <a:p>
            <a:pPr>
              <a:buFont typeface="Arial" charset="0"/>
              <a:buChar char="•"/>
            </a:pPr>
            <a:r>
              <a:rPr lang="en-US" b="1" smtClean="0"/>
              <a:t>nK buffer cache:</a:t>
            </a:r>
            <a:r>
              <a:rPr lang="en-US" smtClean="0"/>
              <a:t> 1 hoặc nhiều database buffer cache đặc biệt được thiết kế để lưu trữ những block đặc biệt có kích thước lớn hơn kích thước mặc </a:t>
            </a:r>
          </a:p>
          <a:p>
            <a:endParaRPr lang="en-US" smtClean="0"/>
          </a:p>
        </p:txBody>
      </p:sp>
      <p:sp>
        <p:nvSpPr>
          <p:cNvPr id="14340" name="Text Box 1045"/>
          <p:cNvSpPr txBox="1">
            <a:spLocks noChangeArrowheads="1"/>
          </p:cNvSpPr>
          <p:nvPr/>
        </p:nvSpPr>
        <p:spPr bwMode="gray">
          <a:xfrm>
            <a:off x="7010400" y="4116388"/>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buClr>
                <a:srgbClr val="FF0000"/>
              </a:buClr>
              <a:buFont typeface="Arial" charset="0"/>
              <a:buNone/>
            </a:pPr>
            <a:r>
              <a:rPr lang="en-US" sz="1400"/>
              <a:t>KEEP buffer pool</a:t>
            </a:r>
          </a:p>
        </p:txBody>
      </p:sp>
      <p:sp>
        <p:nvSpPr>
          <p:cNvPr id="14341" name="Text Box 1046"/>
          <p:cNvSpPr txBox="1">
            <a:spLocks noChangeArrowheads="1"/>
          </p:cNvSpPr>
          <p:nvPr/>
        </p:nvSpPr>
        <p:spPr bwMode="gray">
          <a:xfrm>
            <a:off x="7010400" y="4725988"/>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buClr>
                <a:srgbClr val="FF0000"/>
              </a:buClr>
              <a:buFont typeface="Arial" charset="0"/>
              <a:buNone/>
            </a:pPr>
            <a:r>
              <a:rPr lang="en-US" sz="1400"/>
              <a:t>RECYCLE buffer pool</a:t>
            </a:r>
          </a:p>
        </p:txBody>
      </p:sp>
      <p:sp>
        <p:nvSpPr>
          <p:cNvPr id="14342" name="Text Box 1047"/>
          <p:cNvSpPr txBox="1">
            <a:spLocks noChangeArrowheads="1"/>
          </p:cNvSpPr>
          <p:nvPr/>
        </p:nvSpPr>
        <p:spPr bwMode="gray">
          <a:xfrm>
            <a:off x="7027863" y="5335588"/>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eaLnBrk="1" hangingPunct="1">
              <a:spcBef>
                <a:spcPct val="50000"/>
              </a:spcBef>
              <a:buClr>
                <a:srgbClr val="FF0000"/>
              </a:buClr>
              <a:buFont typeface="Arial" charset="0"/>
              <a:buNone/>
            </a:pPr>
            <a:r>
              <a:rPr lang="en-US" sz="1400"/>
              <a:t>nK buffer cache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en-US" smtClean="0"/>
              <a:t>Program Global Area (PGA)</a:t>
            </a:r>
          </a:p>
        </p:txBody>
      </p:sp>
      <p:sp>
        <p:nvSpPr>
          <p:cNvPr id="15363" name="Oval 1028"/>
          <p:cNvSpPr>
            <a:spLocks noChangeArrowheads="1"/>
          </p:cNvSpPr>
          <p:nvPr/>
        </p:nvSpPr>
        <p:spPr bwMode="blackWhite">
          <a:xfrm>
            <a:off x="1162050" y="2743200"/>
            <a:ext cx="1279525" cy="731838"/>
          </a:xfrm>
          <a:prstGeom prst="ellipse">
            <a:avLst/>
          </a:prstGeom>
          <a:solidFill>
            <a:srgbClr val="CCFF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Server</a:t>
            </a:r>
            <a:br>
              <a:rPr lang="en-US" sz="1400">
                <a:solidFill>
                  <a:schemeClr val="bg2"/>
                </a:solidFill>
              </a:rPr>
            </a:br>
            <a:r>
              <a:rPr lang="en-US" sz="1400">
                <a:solidFill>
                  <a:schemeClr val="bg2"/>
                </a:solidFill>
              </a:rPr>
              <a:t>process 1</a:t>
            </a:r>
          </a:p>
        </p:txBody>
      </p:sp>
      <p:sp>
        <p:nvSpPr>
          <p:cNvPr id="15364" name="AutoShape 1040"/>
          <p:cNvSpPr>
            <a:spLocks noChangeArrowheads="1"/>
          </p:cNvSpPr>
          <p:nvPr/>
        </p:nvSpPr>
        <p:spPr bwMode="blackWhite">
          <a:xfrm>
            <a:off x="2228850" y="1919288"/>
            <a:ext cx="2362200" cy="1130300"/>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15365" name="Text Box 1041"/>
          <p:cNvSpPr txBox="1">
            <a:spLocks noChangeArrowheads="1"/>
          </p:cNvSpPr>
          <p:nvPr/>
        </p:nvSpPr>
        <p:spPr bwMode="gray">
          <a:xfrm>
            <a:off x="2381250" y="1995488"/>
            <a:ext cx="914400" cy="97155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Stack</a:t>
            </a:r>
          </a:p>
          <a:p>
            <a:pPr algn="ctr">
              <a:spcBef>
                <a:spcPct val="50000"/>
              </a:spcBef>
            </a:pPr>
            <a:r>
              <a:rPr lang="en-US" sz="1400"/>
              <a:t>Space</a:t>
            </a:r>
          </a:p>
          <a:p>
            <a:pPr algn="ctr">
              <a:spcBef>
                <a:spcPct val="50000"/>
              </a:spcBef>
            </a:pPr>
            <a:endParaRPr lang="en-US" sz="1400"/>
          </a:p>
        </p:txBody>
      </p:sp>
      <p:sp>
        <p:nvSpPr>
          <p:cNvPr id="15366" name="Text Box 1042"/>
          <p:cNvSpPr txBox="1">
            <a:spLocks noChangeArrowheads="1"/>
          </p:cNvSpPr>
          <p:nvPr/>
        </p:nvSpPr>
        <p:spPr bwMode="auto">
          <a:xfrm>
            <a:off x="2286000" y="5957888"/>
            <a:ext cx="305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System Global Area (SGA)</a:t>
            </a:r>
          </a:p>
        </p:txBody>
      </p:sp>
      <p:sp>
        <p:nvSpPr>
          <p:cNvPr id="15367" name="Text Box 1043"/>
          <p:cNvSpPr txBox="1">
            <a:spLocks noChangeArrowheads="1"/>
          </p:cNvSpPr>
          <p:nvPr/>
        </p:nvSpPr>
        <p:spPr bwMode="auto">
          <a:xfrm>
            <a:off x="2400300" y="15240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PGA</a:t>
            </a:r>
          </a:p>
        </p:txBody>
      </p:sp>
      <p:grpSp>
        <p:nvGrpSpPr>
          <p:cNvPr id="15368" name="Group 1074"/>
          <p:cNvGrpSpPr>
            <a:grpSpLocks/>
          </p:cNvGrpSpPr>
          <p:nvPr/>
        </p:nvGrpSpPr>
        <p:grpSpPr bwMode="auto">
          <a:xfrm>
            <a:off x="914400" y="3900488"/>
            <a:ext cx="5715000" cy="2044700"/>
            <a:chOff x="576" y="2457"/>
            <a:chExt cx="3600" cy="1288"/>
          </a:xfrm>
        </p:grpSpPr>
        <p:sp>
          <p:nvSpPr>
            <p:cNvPr id="15384" name="AutoShape 1029"/>
            <p:cNvSpPr>
              <a:spLocks noChangeArrowheads="1"/>
            </p:cNvSpPr>
            <p:nvPr/>
          </p:nvSpPr>
          <p:spPr bwMode="blackWhite">
            <a:xfrm>
              <a:off x="576" y="2457"/>
              <a:ext cx="3600" cy="1288"/>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15385" name="Rectangle 1030"/>
            <p:cNvSpPr>
              <a:spLocks noChangeArrowheads="1"/>
            </p:cNvSpPr>
            <p:nvPr/>
          </p:nvSpPr>
          <p:spPr bwMode="blackWhite">
            <a:xfrm>
              <a:off x="672" y="3245"/>
              <a:ext cx="1016" cy="4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5386" name="Rectangle 1031"/>
            <p:cNvSpPr>
              <a:spLocks noChangeArrowheads="1"/>
            </p:cNvSpPr>
            <p:nvPr/>
          </p:nvSpPr>
          <p:spPr bwMode="blackWhite">
            <a:xfrm>
              <a:off x="1790" y="3245"/>
              <a:ext cx="648" cy="432"/>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5387" name="Rectangle 1032"/>
            <p:cNvSpPr>
              <a:spLocks noChangeArrowheads="1"/>
            </p:cNvSpPr>
            <p:nvPr/>
          </p:nvSpPr>
          <p:spPr bwMode="blackWhite">
            <a:xfrm>
              <a:off x="672" y="2542"/>
              <a:ext cx="806" cy="656"/>
            </a:xfrm>
            <a:prstGeom prst="rect">
              <a:avLst/>
            </a:prstGeom>
            <a:solidFill>
              <a:srgbClr val="CC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5388" name="Text Box 1033"/>
            <p:cNvSpPr txBox="1">
              <a:spLocks noChangeArrowheads="1"/>
            </p:cNvSpPr>
            <p:nvPr/>
          </p:nvSpPr>
          <p:spPr bwMode="gray">
            <a:xfrm>
              <a:off x="672" y="2766"/>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Shared pool</a:t>
              </a:r>
            </a:p>
          </p:txBody>
        </p:sp>
        <p:sp>
          <p:nvSpPr>
            <p:cNvPr id="15389" name="Rectangle 1034"/>
            <p:cNvSpPr>
              <a:spLocks noChangeArrowheads="1"/>
            </p:cNvSpPr>
            <p:nvPr/>
          </p:nvSpPr>
          <p:spPr bwMode="blackWhite">
            <a:xfrm>
              <a:off x="1584" y="2533"/>
              <a:ext cx="923" cy="658"/>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15390" name="Rectangle 1035"/>
            <p:cNvSpPr>
              <a:spLocks noChangeArrowheads="1"/>
            </p:cNvSpPr>
            <p:nvPr/>
          </p:nvSpPr>
          <p:spPr bwMode="blackWhite">
            <a:xfrm>
              <a:off x="2610" y="2533"/>
              <a:ext cx="606" cy="65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15391" name="Rectangle 1036"/>
            <p:cNvSpPr>
              <a:spLocks noChangeArrowheads="1"/>
            </p:cNvSpPr>
            <p:nvPr/>
          </p:nvSpPr>
          <p:spPr bwMode="blackWhite">
            <a:xfrm>
              <a:off x="2486" y="3237"/>
              <a:ext cx="730" cy="432"/>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ym typeface="Wingdings" pitchFamily="2" charset="2"/>
              </a:endParaRPr>
            </a:p>
          </p:txBody>
        </p:sp>
        <p:sp>
          <p:nvSpPr>
            <p:cNvPr id="15392" name="Text Box 1037"/>
            <p:cNvSpPr txBox="1">
              <a:spLocks noChangeArrowheads="1"/>
            </p:cNvSpPr>
            <p:nvPr/>
          </p:nvSpPr>
          <p:spPr bwMode="gray">
            <a:xfrm>
              <a:off x="2462" y="3293"/>
              <a:ext cx="72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Streams pool</a:t>
              </a:r>
            </a:p>
          </p:txBody>
        </p:sp>
        <p:sp>
          <p:nvSpPr>
            <p:cNvPr id="15393" name="Text Box 1038"/>
            <p:cNvSpPr txBox="1">
              <a:spLocks noChangeArrowheads="1"/>
            </p:cNvSpPr>
            <p:nvPr/>
          </p:nvSpPr>
          <p:spPr bwMode="gray">
            <a:xfrm>
              <a:off x="776" y="3381"/>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Large pool</a:t>
              </a:r>
            </a:p>
          </p:txBody>
        </p:sp>
        <p:sp>
          <p:nvSpPr>
            <p:cNvPr id="15394" name="Text Box 1039"/>
            <p:cNvSpPr txBox="1">
              <a:spLocks noChangeArrowheads="1"/>
            </p:cNvSpPr>
            <p:nvPr/>
          </p:nvSpPr>
          <p:spPr bwMode="gray">
            <a:xfrm>
              <a:off x="1771" y="3349"/>
              <a:ext cx="67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Java pool</a:t>
              </a:r>
            </a:p>
          </p:txBody>
        </p:sp>
        <p:sp>
          <p:nvSpPr>
            <p:cNvPr id="15395" name="Text Box 1045"/>
            <p:cNvSpPr txBox="1">
              <a:spLocks noChangeArrowheads="1"/>
            </p:cNvSpPr>
            <p:nvPr/>
          </p:nvSpPr>
          <p:spPr bwMode="gray">
            <a:xfrm>
              <a:off x="3312" y="2553"/>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KEEP buffer pool</a:t>
              </a:r>
            </a:p>
          </p:txBody>
        </p:sp>
        <p:sp>
          <p:nvSpPr>
            <p:cNvPr id="15396" name="Text Box 1046"/>
            <p:cNvSpPr txBox="1">
              <a:spLocks noChangeArrowheads="1"/>
            </p:cNvSpPr>
            <p:nvPr/>
          </p:nvSpPr>
          <p:spPr bwMode="gray">
            <a:xfrm>
              <a:off x="3312" y="2937"/>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RECYCLE buffer pool</a:t>
              </a:r>
            </a:p>
          </p:txBody>
        </p:sp>
        <p:sp>
          <p:nvSpPr>
            <p:cNvPr id="15397" name="Text Box 1047"/>
            <p:cNvSpPr txBox="1">
              <a:spLocks noChangeArrowheads="1"/>
            </p:cNvSpPr>
            <p:nvPr/>
          </p:nvSpPr>
          <p:spPr bwMode="gray">
            <a:xfrm>
              <a:off x="3312" y="3321"/>
              <a:ext cx="720" cy="344"/>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nK buffer cache</a:t>
              </a:r>
            </a:p>
          </p:txBody>
        </p:sp>
      </p:grpSp>
      <p:sp>
        <p:nvSpPr>
          <p:cNvPr id="15369" name="Line 1048"/>
          <p:cNvSpPr>
            <a:spLocks noChangeShapeType="1"/>
          </p:cNvSpPr>
          <p:nvPr/>
        </p:nvSpPr>
        <p:spPr bwMode="gray">
          <a:xfrm>
            <a:off x="1771650" y="3505200"/>
            <a:ext cx="0" cy="38100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Rectangle 1049"/>
          <p:cNvSpPr>
            <a:spLocks noChangeArrowheads="1"/>
          </p:cNvSpPr>
          <p:nvPr/>
        </p:nvSpPr>
        <p:spPr bwMode="blackWhite">
          <a:xfrm>
            <a:off x="3448050" y="1981200"/>
            <a:ext cx="962025" cy="9906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User</a:t>
            </a:r>
          </a:p>
          <a:p>
            <a:pPr defTabSz="822325">
              <a:spcBef>
                <a:spcPct val="50000"/>
              </a:spcBef>
            </a:pPr>
            <a:r>
              <a:rPr lang="en-US" sz="1400">
                <a:solidFill>
                  <a:schemeClr val="bg2"/>
                </a:solidFill>
              </a:rPr>
              <a:t>Global</a:t>
            </a:r>
          </a:p>
          <a:p>
            <a:pPr defTabSz="822325">
              <a:spcBef>
                <a:spcPct val="50000"/>
              </a:spcBef>
            </a:pPr>
            <a:r>
              <a:rPr lang="en-US" sz="1400">
                <a:solidFill>
                  <a:schemeClr val="bg2"/>
                </a:solidFill>
              </a:rPr>
              <a:t>Area</a:t>
            </a:r>
          </a:p>
        </p:txBody>
      </p:sp>
      <p:sp>
        <p:nvSpPr>
          <p:cNvPr id="15371" name="Freeform 1056"/>
          <p:cNvSpPr>
            <a:spLocks/>
          </p:cNvSpPr>
          <p:nvPr/>
        </p:nvSpPr>
        <p:spPr bwMode="blackWhite">
          <a:xfrm>
            <a:off x="4405313" y="1447800"/>
            <a:ext cx="595312" cy="1547813"/>
          </a:xfrm>
          <a:custGeom>
            <a:avLst/>
            <a:gdLst>
              <a:gd name="T0" fmla="*/ 854331457 w 375"/>
              <a:gd name="T1" fmla="*/ 0 h 975"/>
              <a:gd name="T2" fmla="*/ 0 w 375"/>
              <a:gd name="T3" fmla="*/ 846772774 h 975"/>
              <a:gd name="T4" fmla="*/ 15120925 w 375"/>
              <a:gd name="T5" fmla="*/ 2147483647 h 975"/>
              <a:gd name="T6" fmla="*/ 945057006 w 375"/>
              <a:gd name="T7" fmla="*/ 2147483647 h 975"/>
              <a:gd name="T8" fmla="*/ 854331457 w 375"/>
              <a:gd name="T9" fmla="*/ 0 h 9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5" h="975">
                <a:moveTo>
                  <a:pt x="339" y="0"/>
                </a:moveTo>
                <a:lnTo>
                  <a:pt x="0" y="336"/>
                </a:lnTo>
                <a:lnTo>
                  <a:pt x="6" y="954"/>
                </a:lnTo>
                <a:lnTo>
                  <a:pt x="375" y="975"/>
                </a:lnTo>
                <a:lnTo>
                  <a:pt x="339" y="0"/>
                </a:lnTo>
                <a:close/>
              </a:path>
            </a:pathLst>
          </a:custGeom>
          <a:solidFill>
            <a:srgbClr val="99CCFF"/>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5372" name="AutoShape 1057"/>
          <p:cNvSpPr>
            <a:spLocks noChangeArrowheads="1"/>
          </p:cNvSpPr>
          <p:nvPr/>
        </p:nvSpPr>
        <p:spPr bwMode="blackWhite">
          <a:xfrm>
            <a:off x="4876800" y="1404938"/>
            <a:ext cx="3581400" cy="1600200"/>
          </a:xfrm>
          <a:prstGeom prst="roundRect">
            <a:avLst>
              <a:gd name="adj" fmla="val 12495"/>
            </a:avLst>
          </a:prstGeom>
          <a:solidFill>
            <a:srgbClr val="FFFF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15373" name="Text Box 1058"/>
          <p:cNvSpPr txBox="1">
            <a:spLocks noChangeArrowheads="1"/>
          </p:cNvSpPr>
          <p:nvPr/>
        </p:nvSpPr>
        <p:spPr bwMode="gray">
          <a:xfrm>
            <a:off x="4953000" y="2349500"/>
            <a:ext cx="1371600" cy="54610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User Session Data</a:t>
            </a:r>
          </a:p>
        </p:txBody>
      </p:sp>
      <p:sp>
        <p:nvSpPr>
          <p:cNvPr id="15374" name="Text Box 1059"/>
          <p:cNvSpPr txBox="1">
            <a:spLocks noChangeArrowheads="1"/>
          </p:cNvSpPr>
          <p:nvPr/>
        </p:nvSpPr>
        <p:spPr bwMode="gray">
          <a:xfrm>
            <a:off x="4953000" y="1524000"/>
            <a:ext cx="1371600" cy="652463"/>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Cursor </a:t>
            </a:r>
          </a:p>
          <a:p>
            <a:pPr algn="ctr">
              <a:spcBef>
                <a:spcPct val="50000"/>
              </a:spcBef>
            </a:pPr>
            <a:r>
              <a:rPr lang="en-US" sz="1400"/>
              <a:t>State </a:t>
            </a:r>
          </a:p>
        </p:txBody>
      </p:sp>
      <p:sp>
        <p:nvSpPr>
          <p:cNvPr id="15375" name="Text Box 1060"/>
          <p:cNvSpPr txBox="1">
            <a:spLocks noChangeArrowheads="1"/>
          </p:cNvSpPr>
          <p:nvPr/>
        </p:nvSpPr>
        <p:spPr bwMode="gray">
          <a:xfrm>
            <a:off x="6400800" y="1524000"/>
            <a:ext cx="9144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Sort Area</a:t>
            </a:r>
          </a:p>
        </p:txBody>
      </p:sp>
      <p:sp>
        <p:nvSpPr>
          <p:cNvPr id="15376" name="Text Box 1061"/>
          <p:cNvSpPr txBox="1">
            <a:spLocks noChangeArrowheads="1"/>
          </p:cNvSpPr>
          <p:nvPr/>
        </p:nvSpPr>
        <p:spPr bwMode="gray">
          <a:xfrm>
            <a:off x="7391400" y="1524000"/>
            <a:ext cx="9144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Hash Area</a:t>
            </a:r>
          </a:p>
        </p:txBody>
      </p:sp>
      <p:sp>
        <p:nvSpPr>
          <p:cNvPr id="15377" name="Text Box 1062"/>
          <p:cNvSpPr txBox="1">
            <a:spLocks noChangeArrowheads="1"/>
          </p:cNvSpPr>
          <p:nvPr/>
        </p:nvSpPr>
        <p:spPr bwMode="gray">
          <a:xfrm>
            <a:off x="6400800" y="2166938"/>
            <a:ext cx="1905000" cy="333375"/>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Create Bitmap Area</a:t>
            </a:r>
          </a:p>
        </p:txBody>
      </p:sp>
      <p:sp>
        <p:nvSpPr>
          <p:cNvPr id="15378" name="Text Box 1063"/>
          <p:cNvSpPr txBox="1">
            <a:spLocks noChangeArrowheads="1"/>
          </p:cNvSpPr>
          <p:nvPr/>
        </p:nvSpPr>
        <p:spPr bwMode="auto">
          <a:xfrm>
            <a:off x="6477000" y="3113088"/>
            <a:ext cx="1797050"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SQL </a:t>
            </a:r>
          </a:p>
          <a:p>
            <a:pPr algn="ctr">
              <a:spcBef>
                <a:spcPct val="20000"/>
              </a:spcBef>
            </a:pPr>
            <a:r>
              <a:rPr lang="en-US"/>
              <a:t>Working Areas</a:t>
            </a:r>
          </a:p>
        </p:txBody>
      </p:sp>
      <p:sp>
        <p:nvSpPr>
          <p:cNvPr id="15379" name="Line 1069"/>
          <p:cNvSpPr>
            <a:spLocks noChangeShapeType="1"/>
          </p:cNvSpPr>
          <p:nvPr/>
        </p:nvSpPr>
        <p:spPr bwMode="gray">
          <a:xfrm>
            <a:off x="6343650" y="3505200"/>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1070"/>
          <p:cNvSpPr>
            <a:spLocks noChangeShapeType="1"/>
          </p:cNvSpPr>
          <p:nvPr/>
        </p:nvSpPr>
        <p:spPr bwMode="gray">
          <a:xfrm>
            <a:off x="8229600" y="3505200"/>
            <a:ext cx="7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Text Box 1071"/>
          <p:cNvSpPr txBox="1">
            <a:spLocks noChangeArrowheads="1"/>
          </p:cNvSpPr>
          <p:nvPr/>
        </p:nvSpPr>
        <p:spPr bwMode="gray">
          <a:xfrm>
            <a:off x="6400800" y="2590800"/>
            <a:ext cx="1905000" cy="333375"/>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Bitmap Merge Area</a:t>
            </a:r>
          </a:p>
        </p:txBody>
      </p:sp>
      <p:sp>
        <p:nvSpPr>
          <p:cNvPr id="15382" name="Line 1072"/>
          <p:cNvSpPr>
            <a:spLocks noChangeShapeType="1"/>
          </p:cNvSpPr>
          <p:nvPr/>
        </p:nvSpPr>
        <p:spPr bwMode="gray">
          <a:xfrm flipV="1">
            <a:off x="6348413" y="3048000"/>
            <a:ext cx="0" cy="45720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Line 1073"/>
          <p:cNvSpPr>
            <a:spLocks noChangeShapeType="1"/>
          </p:cNvSpPr>
          <p:nvPr/>
        </p:nvSpPr>
        <p:spPr bwMode="gray">
          <a:xfrm flipV="1">
            <a:off x="8305800" y="3048000"/>
            <a:ext cx="0" cy="45720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Background process</a:t>
            </a:r>
          </a:p>
        </p:txBody>
      </p:sp>
      <p:pic>
        <p:nvPicPr>
          <p:cNvPr id="1638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524000"/>
            <a:ext cx="7324725" cy="44958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6081713" y="4124325"/>
            <a:ext cx="1325562" cy="1143000"/>
          </a:xfrm>
          <a:prstGeom prst="rect">
            <a:avLst/>
          </a:prstGeom>
          <a:solidFill>
            <a:srgbClr val="6666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sp>
        <p:nvSpPr>
          <p:cNvPr id="17411" name="Rectangle 61"/>
          <p:cNvSpPr>
            <a:spLocks noGrp="1" noChangeArrowheads="1"/>
          </p:cNvSpPr>
          <p:nvPr>
            <p:ph type="title"/>
          </p:nvPr>
        </p:nvSpPr>
        <p:spPr/>
        <p:txBody>
          <a:bodyPr/>
          <a:lstStyle/>
          <a:p>
            <a:r>
              <a:rPr lang="en-US" smtClean="0"/>
              <a:t>Database Writer Process (DBWn)</a:t>
            </a:r>
            <a:br>
              <a:rPr lang="en-US" smtClean="0"/>
            </a:br>
            <a:endParaRPr lang="en-US" smtClean="0"/>
          </a:p>
        </p:txBody>
      </p:sp>
      <p:sp>
        <p:nvSpPr>
          <p:cNvPr id="17412" name="Rectangle 62"/>
          <p:cNvSpPr>
            <a:spLocks noGrp="1" noChangeArrowheads="1"/>
          </p:cNvSpPr>
          <p:nvPr>
            <p:ph type="body" idx="1"/>
          </p:nvPr>
        </p:nvSpPr>
        <p:spPr>
          <a:xfrm>
            <a:off x="609600" y="1447800"/>
            <a:ext cx="7918450" cy="1498600"/>
          </a:xfrm>
        </p:spPr>
        <p:txBody>
          <a:bodyPr/>
          <a:lstStyle/>
          <a:p>
            <a:pPr marL="0" indent="0"/>
            <a:r>
              <a:rPr lang="en-US" smtClean="0"/>
              <a:t>Writes modified (dirty) buffers in the database buffer cache to disk:</a:t>
            </a:r>
          </a:p>
          <a:p>
            <a:pPr lvl="1"/>
            <a:r>
              <a:rPr lang="en-US" smtClean="0"/>
              <a:t>Asynchronously while performing other processing</a:t>
            </a:r>
          </a:p>
          <a:p>
            <a:pPr lvl="1"/>
            <a:r>
              <a:rPr lang="en-US" smtClean="0"/>
              <a:t>To advance the checkpoint</a:t>
            </a:r>
          </a:p>
        </p:txBody>
      </p:sp>
      <p:sp>
        <p:nvSpPr>
          <p:cNvPr id="17413" name="Line 5"/>
          <p:cNvSpPr>
            <a:spLocks noChangeShapeType="1"/>
          </p:cNvSpPr>
          <p:nvPr/>
        </p:nvSpPr>
        <p:spPr bwMode="auto">
          <a:xfrm>
            <a:off x="2921000" y="4975225"/>
            <a:ext cx="11430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4" name="Line 6"/>
          <p:cNvSpPr>
            <a:spLocks noChangeShapeType="1"/>
          </p:cNvSpPr>
          <p:nvPr/>
        </p:nvSpPr>
        <p:spPr bwMode="auto">
          <a:xfrm>
            <a:off x="4681538" y="4975225"/>
            <a:ext cx="1371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Text Box 7"/>
          <p:cNvSpPr txBox="1">
            <a:spLocks noChangeArrowheads="1"/>
          </p:cNvSpPr>
          <p:nvPr/>
        </p:nvSpPr>
        <p:spPr bwMode="auto">
          <a:xfrm>
            <a:off x="1233488" y="5334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Database buffer cache</a:t>
            </a:r>
          </a:p>
        </p:txBody>
      </p:sp>
      <p:sp>
        <p:nvSpPr>
          <p:cNvPr id="17416" name="Text Box 8"/>
          <p:cNvSpPr txBox="1">
            <a:spLocks noChangeArrowheads="1"/>
          </p:cNvSpPr>
          <p:nvPr/>
        </p:nvSpPr>
        <p:spPr bwMode="auto">
          <a:xfrm>
            <a:off x="3530600" y="5334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Database writer process</a:t>
            </a:r>
          </a:p>
        </p:txBody>
      </p:sp>
      <p:sp>
        <p:nvSpPr>
          <p:cNvPr id="17417" name="Text Box 9"/>
          <p:cNvSpPr txBox="1">
            <a:spLocks noChangeArrowheads="1"/>
          </p:cNvSpPr>
          <p:nvPr/>
        </p:nvSpPr>
        <p:spPr bwMode="auto">
          <a:xfrm>
            <a:off x="5905500" y="5334000"/>
            <a:ext cx="1676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Data files</a:t>
            </a:r>
          </a:p>
        </p:txBody>
      </p:sp>
      <p:sp>
        <p:nvSpPr>
          <p:cNvPr id="17418" name="Oval 10"/>
          <p:cNvSpPr>
            <a:spLocks noChangeArrowheads="1"/>
          </p:cNvSpPr>
          <p:nvPr/>
        </p:nvSpPr>
        <p:spPr bwMode="blackWhite">
          <a:xfrm>
            <a:off x="4071938" y="4837113"/>
            <a:ext cx="593725" cy="274637"/>
          </a:xfrm>
          <a:prstGeom prst="ellipse">
            <a:avLst/>
          </a:prstGeom>
          <a:solidFill>
            <a:srgbClr val="FFFF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sz="1200"/>
              <a:t> DBW</a:t>
            </a:r>
            <a:r>
              <a:rPr lang="en-US" sz="1200" i="1"/>
              <a:t>n</a:t>
            </a:r>
          </a:p>
        </p:txBody>
      </p:sp>
      <p:grpSp>
        <p:nvGrpSpPr>
          <p:cNvPr id="17419" name="Group 11"/>
          <p:cNvGrpSpPr>
            <a:grpSpLocks/>
          </p:cNvGrpSpPr>
          <p:nvPr/>
        </p:nvGrpSpPr>
        <p:grpSpPr bwMode="auto">
          <a:xfrm>
            <a:off x="6397625" y="4216400"/>
            <a:ext cx="692150" cy="958850"/>
            <a:chOff x="2593" y="2912"/>
            <a:chExt cx="436" cy="604"/>
          </a:xfrm>
        </p:grpSpPr>
        <p:grpSp>
          <p:nvGrpSpPr>
            <p:cNvPr id="17461" name="Group 12"/>
            <p:cNvGrpSpPr>
              <a:grpSpLocks/>
            </p:cNvGrpSpPr>
            <p:nvPr/>
          </p:nvGrpSpPr>
          <p:grpSpPr bwMode="auto">
            <a:xfrm>
              <a:off x="2593" y="3178"/>
              <a:ext cx="436" cy="338"/>
              <a:chOff x="2128" y="3492"/>
              <a:chExt cx="532" cy="412"/>
            </a:xfrm>
          </p:grpSpPr>
          <p:sp>
            <p:nvSpPr>
              <p:cNvPr id="17466" name="Rectangle 13"/>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7"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8"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462" name="Group 16"/>
            <p:cNvGrpSpPr>
              <a:grpSpLocks/>
            </p:cNvGrpSpPr>
            <p:nvPr/>
          </p:nvGrpSpPr>
          <p:grpSpPr bwMode="auto">
            <a:xfrm>
              <a:off x="2593" y="2912"/>
              <a:ext cx="436" cy="338"/>
              <a:chOff x="2128" y="2685"/>
              <a:chExt cx="532" cy="412"/>
            </a:xfrm>
          </p:grpSpPr>
          <p:sp>
            <p:nvSpPr>
              <p:cNvPr id="17463"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4"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65"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7420" name="Rectangle 20"/>
          <p:cNvSpPr>
            <a:spLocks noChangeArrowheads="1"/>
          </p:cNvSpPr>
          <p:nvPr/>
        </p:nvSpPr>
        <p:spPr bwMode="blackWhite">
          <a:xfrm>
            <a:off x="1220788" y="3663950"/>
            <a:ext cx="1700212" cy="1681163"/>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17421" name="Group 21"/>
          <p:cNvGrpSpPr>
            <a:grpSpLocks/>
          </p:cNvGrpSpPr>
          <p:nvPr/>
        </p:nvGrpSpPr>
        <p:grpSpPr bwMode="auto">
          <a:xfrm>
            <a:off x="1219200" y="3663950"/>
            <a:ext cx="1703388" cy="1681163"/>
            <a:chOff x="768" y="2308"/>
            <a:chExt cx="1073" cy="1059"/>
          </a:xfrm>
        </p:grpSpPr>
        <p:sp>
          <p:nvSpPr>
            <p:cNvPr id="17422" name="Line 22"/>
            <p:cNvSpPr>
              <a:spLocks noChangeShapeType="1"/>
            </p:cNvSpPr>
            <p:nvPr/>
          </p:nvSpPr>
          <p:spPr bwMode="blackWhite">
            <a:xfrm>
              <a:off x="769" y="2308"/>
              <a:ext cx="0" cy="105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23" name="Line 23"/>
            <p:cNvSpPr>
              <a:spLocks noChangeShapeType="1"/>
            </p:cNvSpPr>
            <p:nvPr/>
          </p:nvSpPr>
          <p:spPr bwMode="blackWhite">
            <a:xfrm>
              <a:off x="876"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24" name="Line 24"/>
            <p:cNvSpPr>
              <a:spLocks noChangeShapeType="1"/>
            </p:cNvSpPr>
            <p:nvPr/>
          </p:nvSpPr>
          <p:spPr bwMode="blackWhite">
            <a:xfrm>
              <a:off x="983"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25" name="Line 25"/>
            <p:cNvSpPr>
              <a:spLocks noChangeShapeType="1"/>
            </p:cNvSpPr>
            <p:nvPr/>
          </p:nvSpPr>
          <p:spPr bwMode="blackWhite">
            <a:xfrm>
              <a:off x="1090"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26" name="Line 26"/>
            <p:cNvSpPr>
              <a:spLocks noChangeShapeType="1"/>
            </p:cNvSpPr>
            <p:nvPr/>
          </p:nvSpPr>
          <p:spPr bwMode="blackWhite">
            <a:xfrm>
              <a:off x="1197"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27" name="Line 27"/>
            <p:cNvSpPr>
              <a:spLocks noChangeShapeType="1"/>
            </p:cNvSpPr>
            <p:nvPr/>
          </p:nvSpPr>
          <p:spPr bwMode="blackWhite">
            <a:xfrm>
              <a:off x="1305"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28" name="Line 28"/>
            <p:cNvSpPr>
              <a:spLocks noChangeShapeType="1"/>
            </p:cNvSpPr>
            <p:nvPr/>
          </p:nvSpPr>
          <p:spPr bwMode="blackWhite">
            <a:xfrm>
              <a:off x="1412"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29" name="Line 29"/>
            <p:cNvSpPr>
              <a:spLocks noChangeShapeType="1"/>
            </p:cNvSpPr>
            <p:nvPr/>
          </p:nvSpPr>
          <p:spPr bwMode="blackWhite">
            <a:xfrm>
              <a:off x="1519"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0" name="Line 30"/>
            <p:cNvSpPr>
              <a:spLocks noChangeShapeType="1"/>
            </p:cNvSpPr>
            <p:nvPr/>
          </p:nvSpPr>
          <p:spPr bwMode="blackWhite">
            <a:xfrm>
              <a:off x="1626"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1" name="Line 31"/>
            <p:cNvSpPr>
              <a:spLocks noChangeShapeType="1"/>
            </p:cNvSpPr>
            <p:nvPr/>
          </p:nvSpPr>
          <p:spPr bwMode="blackWhite">
            <a:xfrm>
              <a:off x="1733" y="2308"/>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2" name="Line 32"/>
            <p:cNvSpPr>
              <a:spLocks noChangeShapeType="1"/>
            </p:cNvSpPr>
            <p:nvPr/>
          </p:nvSpPr>
          <p:spPr bwMode="blackWhite">
            <a:xfrm>
              <a:off x="1841" y="2308"/>
              <a:ext cx="0" cy="105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3" name="Line 33"/>
            <p:cNvSpPr>
              <a:spLocks noChangeShapeType="1"/>
            </p:cNvSpPr>
            <p:nvPr/>
          </p:nvSpPr>
          <p:spPr bwMode="blackWhite">
            <a:xfrm>
              <a:off x="768" y="2485"/>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4" name="Line 34"/>
            <p:cNvSpPr>
              <a:spLocks noChangeShapeType="1"/>
            </p:cNvSpPr>
            <p:nvPr/>
          </p:nvSpPr>
          <p:spPr bwMode="blackWhite">
            <a:xfrm>
              <a:off x="768" y="2661"/>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5" name="Line 35"/>
            <p:cNvSpPr>
              <a:spLocks noChangeShapeType="1"/>
            </p:cNvSpPr>
            <p:nvPr/>
          </p:nvSpPr>
          <p:spPr bwMode="blackWhite">
            <a:xfrm>
              <a:off x="768" y="2838"/>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6" name="Line 36"/>
            <p:cNvSpPr>
              <a:spLocks noChangeShapeType="1"/>
            </p:cNvSpPr>
            <p:nvPr/>
          </p:nvSpPr>
          <p:spPr bwMode="blackWhite">
            <a:xfrm>
              <a:off x="768" y="3014"/>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7" name="Line 37"/>
            <p:cNvSpPr>
              <a:spLocks noChangeShapeType="1"/>
            </p:cNvSpPr>
            <p:nvPr/>
          </p:nvSpPr>
          <p:spPr bwMode="blackWhite">
            <a:xfrm>
              <a:off x="768" y="3191"/>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8" name="Line 38"/>
            <p:cNvSpPr>
              <a:spLocks noChangeShapeType="1"/>
            </p:cNvSpPr>
            <p:nvPr/>
          </p:nvSpPr>
          <p:spPr bwMode="blackWhite">
            <a:xfrm>
              <a:off x="768" y="3367"/>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39" name="Line 39"/>
            <p:cNvSpPr>
              <a:spLocks noChangeShapeType="1"/>
            </p:cNvSpPr>
            <p:nvPr/>
          </p:nvSpPr>
          <p:spPr bwMode="blackWhite">
            <a:xfrm>
              <a:off x="768" y="2396"/>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40" name="Line 40"/>
            <p:cNvSpPr>
              <a:spLocks noChangeShapeType="1"/>
            </p:cNvSpPr>
            <p:nvPr/>
          </p:nvSpPr>
          <p:spPr bwMode="blackWhite">
            <a:xfrm>
              <a:off x="768" y="2573"/>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41" name="Line 41"/>
            <p:cNvSpPr>
              <a:spLocks noChangeShapeType="1"/>
            </p:cNvSpPr>
            <p:nvPr/>
          </p:nvSpPr>
          <p:spPr bwMode="blackWhite">
            <a:xfrm>
              <a:off x="768" y="2749"/>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42" name="Line 42"/>
            <p:cNvSpPr>
              <a:spLocks noChangeShapeType="1"/>
            </p:cNvSpPr>
            <p:nvPr/>
          </p:nvSpPr>
          <p:spPr bwMode="blackWhite">
            <a:xfrm>
              <a:off x="768" y="2926"/>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43" name="Line 43"/>
            <p:cNvSpPr>
              <a:spLocks noChangeShapeType="1"/>
            </p:cNvSpPr>
            <p:nvPr/>
          </p:nvSpPr>
          <p:spPr bwMode="blackWhite">
            <a:xfrm>
              <a:off x="768" y="3102"/>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44" name="Line 44"/>
            <p:cNvSpPr>
              <a:spLocks noChangeShapeType="1"/>
            </p:cNvSpPr>
            <p:nvPr/>
          </p:nvSpPr>
          <p:spPr bwMode="blackWhite">
            <a:xfrm>
              <a:off x="768" y="3279"/>
              <a:ext cx="106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45" name="Line 45"/>
            <p:cNvSpPr>
              <a:spLocks noChangeShapeType="1"/>
            </p:cNvSpPr>
            <p:nvPr/>
          </p:nvSpPr>
          <p:spPr bwMode="blackWhite">
            <a:xfrm>
              <a:off x="768" y="2308"/>
              <a:ext cx="106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7446" name="Rectangle 46"/>
            <p:cNvSpPr>
              <a:spLocks noChangeArrowheads="1"/>
            </p:cNvSpPr>
            <p:nvPr/>
          </p:nvSpPr>
          <p:spPr bwMode="black">
            <a:xfrm>
              <a:off x="776" y="2838"/>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47" name="Rectangle 47"/>
            <p:cNvSpPr>
              <a:spLocks noChangeArrowheads="1"/>
            </p:cNvSpPr>
            <p:nvPr/>
          </p:nvSpPr>
          <p:spPr bwMode="black">
            <a:xfrm>
              <a:off x="1096" y="2749"/>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48" name="Rectangle 48"/>
            <p:cNvSpPr>
              <a:spLocks noChangeArrowheads="1"/>
            </p:cNvSpPr>
            <p:nvPr/>
          </p:nvSpPr>
          <p:spPr bwMode="black">
            <a:xfrm>
              <a:off x="1099" y="2661"/>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49" name="Rectangle 49"/>
            <p:cNvSpPr>
              <a:spLocks noChangeArrowheads="1"/>
            </p:cNvSpPr>
            <p:nvPr/>
          </p:nvSpPr>
          <p:spPr bwMode="black">
            <a:xfrm>
              <a:off x="994" y="2661"/>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0" name="Rectangle 50"/>
            <p:cNvSpPr>
              <a:spLocks noChangeArrowheads="1"/>
            </p:cNvSpPr>
            <p:nvPr/>
          </p:nvSpPr>
          <p:spPr bwMode="black">
            <a:xfrm>
              <a:off x="1420" y="2485"/>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1" name="Rectangle 51"/>
            <p:cNvSpPr>
              <a:spLocks noChangeArrowheads="1"/>
            </p:cNvSpPr>
            <p:nvPr/>
          </p:nvSpPr>
          <p:spPr bwMode="black">
            <a:xfrm>
              <a:off x="1420" y="2396"/>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2" name="Rectangle 52"/>
            <p:cNvSpPr>
              <a:spLocks noChangeArrowheads="1"/>
            </p:cNvSpPr>
            <p:nvPr/>
          </p:nvSpPr>
          <p:spPr bwMode="black">
            <a:xfrm>
              <a:off x="1312" y="2396"/>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3" name="Rectangle 53"/>
            <p:cNvSpPr>
              <a:spLocks noChangeArrowheads="1"/>
            </p:cNvSpPr>
            <p:nvPr/>
          </p:nvSpPr>
          <p:spPr bwMode="black">
            <a:xfrm>
              <a:off x="1629" y="2749"/>
              <a:ext cx="93"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4" name="Rectangle 54"/>
            <p:cNvSpPr>
              <a:spLocks noChangeArrowheads="1"/>
            </p:cNvSpPr>
            <p:nvPr/>
          </p:nvSpPr>
          <p:spPr bwMode="black">
            <a:xfrm>
              <a:off x="1739" y="2838"/>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5" name="Rectangle 55"/>
            <p:cNvSpPr>
              <a:spLocks noChangeArrowheads="1"/>
            </p:cNvSpPr>
            <p:nvPr/>
          </p:nvSpPr>
          <p:spPr bwMode="black">
            <a:xfrm>
              <a:off x="1518" y="2923"/>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6" name="Rectangle 56"/>
            <p:cNvSpPr>
              <a:spLocks noChangeArrowheads="1"/>
            </p:cNvSpPr>
            <p:nvPr/>
          </p:nvSpPr>
          <p:spPr bwMode="black">
            <a:xfrm>
              <a:off x="1419" y="2923"/>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7" name="Rectangle 57"/>
            <p:cNvSpPr>
              <a:spLocks noChangeArrowheads="1"/>
            </p:cNvSpPr>
            <p:nvPr/>
          </p:nvSpPr>
          <p:spPr bwMode="black">
            <a:xfrm>
              <a:off x="1093" y="3102"/>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8" name="Rectangle 58"/>
            <p:cNvSpPr>
              <a:spLocks noChangeArrowheads="1"/>
            </p:cNvSpPr>
            <p:nvPr/>
          </p:nvSpPr>
          <p:spPr bwMode="black">
            <a:xfrm>
              <a:off x="989" y="3102"/>
              <a:ext cx="93"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59" name="Rectangle 59"/>
            <p:cNvSpPr>
              <a:spLocks noChangeArrowheads="1"/>
            </p:cNvSpPr>
            <p:nvPr/>
          </p:nvSpPr>
          <p:spPr bwMode="black">
            <a:xfrm>
              <a:off x="1204" y="3102"/>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7460" name="Rectangle 60"/>
            <p:cNvSpPr>
              <a:spLocks noChangeArrowheads="1"/>
            </p:cNvSpPr>
            <p:nvPr/>
          </p:nvSpPr>
          <p:spPr bwMode="black">
            <a:xfrm>
              <a:off x="1521" y="3102"/>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6"/>
          <p:cNvSpPr>
            <a:spLocks noGrp="1" noChangeArrowheads="1"/>
          </p:cNvSpPr>
          <p:nvPr>
            <p:ph type="title"/>
          </p:nvPr>
        </p:nvSpPr>
        <p:spPr/>
        <p:txBody>
          <a:bodyPr/>
          <a:lstStyle/>
          <a:p>
            <a:r>
              <a:rPr lang="en-US" smtClean="0"/>
              <a:t>Log Writer Process (LGWR)</a:t>
            </a:r>
          </a:p>
        </p:txBody>
      </p:sp>
      <p:sp>
        <p:nvSpPr>
          <p:cNvPr id="18435" name="Rectangle 37"/>
          <p:cNvSpPr>
            <a:spLocks noGrp="1" noChangeArrowheads="1"/>
          </p:cNvSpPr>
          <p:nvPr>
            <p:ph type="body" idx="1"/>
          </p:nvPr>
        </p:nvSpPr>
        <p:spPr/>
        <p:txBody>
          <a:bodyPr/>
          <a:lstStyle/>
          <a:p>
            <a:pPr lvl="1"/>
            <a:r>
              <a:rPr lang="en-US" smtClean="0"/>
              <a:t>Writes the redo log buffer to a redo log file on disk</a:t>
            </a:r>
          </a:p>
          <a:p>
            <a:pPr lvl="1"/>
            <a:r>
              <a:rPr lang="en-US" smtClean="0"/>
              <a:t>Writes:</a:t>
            </a:r>
          </a:p>
          <a:p>
            <a:pPr lvl="2"/>
            <a:r>
              <a:rPr lang="en-US" smtClean="0"/>
              <a:t>When a user process commits a transaction </a:t>
            </a:r>
          </a:p>
          <a:p>
            <a:pPr lvl="2"/>
            <a:r>
              <a:rPr lang="en-US" smtClean="0"/>
              <a:t>When the redo log buffer is one-third full</a:t>
            </a:r>
          </a:p>
          <a:p>
            <a:pPr lvl="2"/>
            <a:r>
              <a:rPr lang="en-US" smtClean="0"/>
              <a:t>Before a DBWn process writes modified buffers to disk</a:t>
            </a:r>
          </a:p>
          <a:p>
            <a:pPr lvl="2"/>
            <a:r>
              <a:rPr lang="en-US" smtClean="0"/>
              <a:t>Every 3 seconds</a:t>
            </a:r>
          </a:p>
        </p:txBody>
      </p:sp>
      <p:sp>
        <p:nvSpPr>
          <p:cNvPr id="18436" name="Rectangle 4"/>
          <p:cNvSpPr>
            <a:spLocks noChangeArrowheads="1"/>
          </p:cNvSpPr>
          <p:nvPr/>
        </p:nvSpPr>
        <p:spPr bwMode="blackWhite">
          <a:xfrm>
            <a:off x="6081713" y="4325938"/>
            <a:ext cx="1325562" cy="11430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sp>
        <p:nvSpPr>
          <p:cNvPr id="18437" name="Line 5"/>
          <p:cNvSpPr>
            <a:spLocks noChangeShapeType="1"/>
          </p:cNvSpPr>
          <p:nvPr/>
        </p:nvSpPr>
        <p:spPr bwMode="auto">
          <a:xfrm>
            <a:off x="2921000" y="5176838"/>
            <a:ext cx="11430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Line 6"/>
          <p:cNvSpPr>
            <a:spLocks noChangeShapeType="1"/>
          </p:cNvSpPr>
          <p:nvPr/>
        </p:nvSpPr>
        <p:spPr bwMode="auto">
          <a:xfrm>
            <a:off x="4681538" y="5176838"/>
            <a:ext cx="1371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Text Box 7"/>
          <p:cNvSpPr txBox="1">
            <a:spLocks noChangeArrowheads="1"/>
          </p:cNvSpPr>
          <p:nvPr/>
        </p:nvSpPr>
        <p:spPr bwMode="auto">
          <a:xfrm>
            <a:off x="1447800" y="5535613"/>
            <a:ext cx="1676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Redo log buffer</a:t>
            </a:r>
          </a:p>
        </p:txBody>
      </p:sp>
      <p:sp>
        <p:nvSpPr>
          <p:cNvPr id="18440" name="Text Box 8"/>
          <p:cNvSpPr txBox="1">
            <a:spLocks noChangeArrowheads="1"/>
          </p:cNvSpPr>
          <p:nvPr/>
        </p:nvSpPr>
        <p:spPr bwMode="auto">
          <a:xfrm>
            <a:off x="3530600" y="5535613"/>
            <a:ext cx="1676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Log Writer process</a:t>
            </a:r>
          </a:p>
        </p:txBody>
      </p:sp>
      <p:sp>
        <p:nvSpPr>
          <p:cNvPr id="18441" name="Text Box 9"/>
          <p:cNvSpPr txBox="1">
            <a:spLocks noChangeArrowheads="1"/>
          </p:cNvSpPr>
          <p:nvPr/>
        </p:nvSpPr>
        <p:spPr bwMode="auto">
          <a:xfrm>
            <a:off x="5905500" y="5535613"/>
            <a:ext cx="1676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Redo log files</a:t>
            </a:r>
          </a:p>
        </p:txBody>
      </p:sp>
      <p:sp>
        <p:nvSpPr>
          <p:cNvPr id="18442" name="Oval 10"/>
          <p:cNvSpPr>
            <a:spLocks noChangeArrowheads="1"/>
          </p:cNvSpPr>
          <p:nvPr/>
        </p:nvSpPr>
        <p:spPr bwMode="blackWhite">
          <a:xfrm>
            <a:off x="4064000" y="4713288"/>
            <a:ext cx="889000" cy="600075"/>
          </a:xfrm>
          <a:prstGeom prst="ellipse">
            <a:avLst/>
          </a:prstGeom>
          <a:solidFill>
            <a:srgbClr val="FFFF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sz="1200"/>
              <a:t> LGWR</a:t>
            </a:r>
          </a:p>
        </p:txBody>
      </p:sp>
      <p:grpSp>
        <p:nvGrpSpPr>
          <p:cNvPr id="18443" name="Group 11"/>
          <p:cNvGrpSpPr>
            <a:grpSpLocks/>
          </p:cNvGrpSpPr>
          <p:nvPr/>
        </p:nvGrpSpPr>
        <p:grpSpPr bwMode="auto">
          <a:xfrm>
            <a:off x="6397625" y="4418013"/>
            <a:ext cx="692150" cy="958850"/>
            <a:chOff x="2593" y="2912"/>
            <a:chExt cx="436" cy="604"/>
          </a:xfrm>
        </p:grpSpPr>
        <p:grpSp>
          <p:nvGrpSpPr>
            <p:cNvPr id="18460" name="Group 12"/>
            <p:cNvGrpSpPr>
              <a:grpSpLocks/>
            </p:cNvGrpSpPr>
            <p:nvPr/>
          </p:nvGrpSpPr>
          <p:grpSpPr bwMode="auto">
            <a:xfrm>
              <a:off x="2593" y="3178"/>
              <a:ext cx="436" cy="338"/>
              <a:chOff x="2128" y="3492"/>
              <a:chExt cx="532" cy="412"/>
            </a:xfrm>
          </p:grpSpPr>
          <p:sp>
            <p:nvSpPr>
              <p:cNvPr id="18465" name="Rectangle 13"/>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6"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7"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461" name="Group 16"/>
            <p:cNvGrpSpPr>
              <a:grpSpLocks/>
            </p:cNvGrpSpPr>
            <p:nvPr/>
          </p:nvGrpSpPr>
          <p:grpSpPr bwMode="auto">
            <a:xfrm>
              <a:off x="2593" y="2912"/>
              <a:ext cx="436" cy="338"/>
              <a:chOff x="2128" y="2685"/>
              <a:chExt cx="532" cy="412"/>
            </a:xfrm>
          </p:grpSpPr>
          <p:sp>
            <p:nvSpPr>
              <p:cNvPr id="18462"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3"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4"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8444" name="Group 20"/>
          <p:cNvGrpSpPr>
            <a:grpSpLocks/>
          </p:cNvGrpSpPr>
          <p:nvPr/>
        </p:nvGrpSpPr>
        <p:grpSpPr bwMode="auto">
          <a:xfrm>
            <a:off x="1585913" y="3859213"/>
            <a:ext cx="1316037" cy="1676400"/>
            <a:chOff x="999" y="2304"/>
            <a:chExt cx="829" cy="1056"/>
          </a:xfrm>
        </p:grpSpPr>
        <p:sp>
          <p:nvSpPr>
            <p:cNvPr id="18445" name="Rectangle 21"/>
            <p:cNvSpPr>
              <a:spLocks noChangeArrowheads="1"/>
            </p:cNvSpPr>
            <p:nvPr/>
          </p:nvSpPr>
          <p:spPr bwMode="blackWhite">
            <a:xfrm>
              <a:off x="999" y="2304"/>
              <a:ext cx="829" cy="1056"/>
            </a:xfrm>
            <a:prstGeom prst="rect">
              <a:avLst/>
            </a:prstGeom>
            <a:solidFill>
              <a:srgbClr val="FFFF99"/>
            </a:solidFill>
            <a:ln w="2857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18446" name="Group 22"/>
            <p:cNvGrpSpPr>
              <a:grpSpLocks/>
            </p:cNvGrpSpPr>
            <p:nvPr/>
          </p:nvGrpSpPr>
          <p:grpSpPr bwMode="auto">
            <a:xfrm>
              <a:off x="1187" y="2304"/>
              <a:ext cx="453" cy="1056"/>
              <a:chOff x="2184" y="2016"/>
              <a:chExt cx="288" cy="672"/>
            </a:xfrm>
          </p:grpSpPr>
          <p:sp>
            <p:nvSpPr>
              <p:cNvPr id="18456" name="Line 23"/>
              <p:cNvSpPr>
                <a:spLocks noChangeShapeType="1"/>
              </p:cNvSpPr>
              <p:nvPr/>
            </p:nvSpPr>
            <p:spPr bwMode="blackWhite">
              <a:xfrm>
                <a:off x="2184" y="20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8457" name="Line 24"/>
              <p:cNvSpPr>
                <a:spLocks noChangeShapeType="1"/>
              </p:cNvSpPr>
              <p:nvPr/>
            </p:nvSpPr>
            <p:spPr bwMode="blackWhite">
              <a:xfrm>
                <a:off x="2280" y="20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8458" name="Line 25"/>
              <p:cNvSpPr>
                <a:spLocks noChangeShapeType="1"/>
              </p:cNvSpPr>
              <p:nvPr/>
            </p:nvSpPr>
            <p:spPr bwMode="blackWhite">
              <a:xfrm>
                <a:off x="2376" y="20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8459" name="Line 26"/>
              <p:cNvSpPr>
                <a:spLocks noChangeShapeType="1"/>
              </p:cNvSpPr>
              <p:nvPr/>
            </p:nvSpPr>
            <p:spPr bwMode="blackWhite">
              <a:xfrm>
                <a:off x="2472" y="20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18447" name="Group 27"/>
            <p:cNvGrpSpPr>
              <a:grpSpLocks/>
            </p:cNvGrpSpPr>
            <p:nvPr/>
          </p:nvGrpSpPr>
          <p:grpSpPr bwMode="auto">
            <a:xfrm>
              <a:off x="999" y="2502"/>
              <a:ext cx="829" cy="679"/>
              <a:chOff x="2064" y="2160"/>
              <a:chExt cx="528" cy="432"/>
            </a:xfrm>
          </p:grpSpPr>
          <p:sp>
            <p:nvSpPr>
              <p:cNvPr id="18451" name="Line 28"/>
              <p:cNvSpPr>
                <a:spLocks noChangeShapeType="1"/>
              </p:cNvSpPr>
              <p:nvPr/>
            </p:nvSpPr>
            <p:spPr bwMode="blackWhite">
              <a:xfrm>
                <a:off x="2064" y="2160"/>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8452" name="Line 29"/>
              <p:cNvSpPr>
                <a:spLocks noChangeShapeType="1"/>
              </p:cNvSpPr>
              <p:nvPr/>
            </p:nvSpPr>
            <p:spPr bwMode="blackWhite">
              <a:xfrm>
                <a:off x="2064" y="2268"/>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8453" name="Line 30"/>
              <p:cNvSpPr>
                <a:spLocks noChangeShapeType="1"/>
              </p:cNvSpPr>
              <p:nvPr/>
            </p:nvSpPr>
            <p:spPr bwMode="blackWhite">
              <a:xfrm>
                <a:off x="2064" y="2376"/>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8454" name="Line 31"/>
              <p:cNvSpPr>
                <a:spLocks noChangeShapeType="1"/>
              </p:cNvSpPr>
              <p:nvPr/>
            </p:nvSpPr>
            <p:spPr bwMode="blackWhite">
              <a:xfrm>
                <a:off x="2064" y="2484"/>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8455" name="Line 32"/>
              <p:cNvSpPr>
                <a:spLocks noChangeShapeType="1"/>
              </p:cNvSpPr>
              <p:nvPr/>
            </p:nvSpPr>
            <p:spPr bwMode="blackWhite">
              <a:xfrm>
                <a:off x="2064" y="2592"/>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sp>
          <p:nvSpPr>
            <p:cNvPr id="18448" name="Rectangle 33"/>
            <p:cNvSpPr>
              <a:spLocks noChangeAspect="1" noChangeArrowheads="1"/>
            </p:cNvSpPr>
            <p:nvPr/>
          </p:nvSpPr>
          <p:spPr bwMode="black">
            <a:xfrm>
              <a:off x="1183" y="2505"/>
              <a:ext cx="163" cy="164"/>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8449" name="Rectangle 34"/>
            <p:cNvSpPr>
              <a:spLocks noChangeAspect="1" noChangeArrowheads="1"/>
            </p:cNvSpPr>
            <p:nvPr/>
          </p:nvSpPr>
          <p:spPr bwMode="black">
            <a:xfrm>
              <a:off x="1333" y="2505"/>
              <a:ext cx="164" cy="164"/>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8450" name="Rectangle 35"/>
            <p:cNvSpPr>
              <a:spLocks noChangeAspect="1" noChangeArrowheads="1"/>
            </p:cNvSpPr>
            <p:nvPr/>
          </p:nvSpPr>
          <p:spPr bwMode="black">
            <a:xfrm>
              <a:off x="1484" y="2505"/>
              <a:ext cx="163" cy="164"/>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0"/>
          <p:cNvSpPr>
            <a:spLocks noGrp="1" noChangeArrowheads="1"/>
          </p:cNvSpPr>
          <p:nvPr>
            <p:ph type="title"/>
          </p:nvPr>
        </p:nvSpPr>
        <p:spPr/>
        <p:txBody>
          <a:bodyPr/>
          <a:lstStyle/>
          <a:p>
            <a:r>
              <a:rPr lang="en-US" smtClean="0"/>
              <a:t>Checkpoint Process (CKPT) </a:t>
            </a:r>
            <a:br>
              <a:rPr lang="en-US" smtClean="0"/>
            </a:br>
            <a:endParaRPr lang="en-US" smtClean="0"/>
          </a:p>
        </p:txBody>
      </p:sp>
      <p:sp>
        <p:nvSpPr>
          <p:cNvPr id="19459" name="Rectangle 31"/>
          <p:cNvSpPr>
            <a:spLocks noGrp="1" noChangeArrowheads="1"/>
          </p:cNvSpPr>
          <p:nvPr>
            <p:ph type="body" idx="1"/>
          </p:nvPr>
        </p:nvSpPr>
        <p:spPr/>
        <p:txBody>
          <a:bodyPr/>
          <a:lstStyle/>
          <a:p>
            <a:pPr lvl="1"/>
            <a:r>
              <a:rPr lang="en-US" smtClean="0"/>
              <a:t>Records checkpoint information in</a:t>
            </a:r>
          </a:p>
          <a:p>
            <a:pPr lvl="2"/>
            <a:r>
              <a:rPr lang="en-US" smtClean="0"/>
              <a:t>Control file </a:t>
            </a:r>
          </a:p>
          <a:p>
            <a:pPr lvl="2"/>
            <a:r>
              <a:rPr lang="en-US" smtClean="0"/>
              <a:t>Each data file header</a:t>
            </a:r>
          </a:p>
        </p:txBody>
      </p:sp>
      <p:sp>
        <p:nvSpPr>
          <p:cNvPr id="19460" name="Line 4"/>
          <p:cNvSpPr>
            <a:spLocks noChangeShapeType="1"/>
          </p:cNvSpPr>
          <p:nvPr/>
        </p:nvSpPr>
        <p:spPr bwMode="auto">
          <a:xfrm>
            <a:off x="2895600" y="3810000"/>
            <a:ext cx="27416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Line 5"/>
          <p:cNvSpPr>
            <a:spLocks noChangeShapeType="1"/>
          </p:cNvSpPr>
          <p:nvPr/>
        </p:nvSpPr>
        <p:spPr bwMode="auto">
          <a:xfrm>
            <a:off x="2895600" y="4495800"/>
            <a:ext cx="27416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2" name="Text Box 6"/>
          <p:cNvSpPr txBox="1">
            <a:spLocks noChangeArrowheads="1"/>
          </p:cNvSpPr>
          <p:nvPr/>
        </p:nvSpPr>
        <p:spPr bwMode="auto">
          <a:xfrm>
            <a:off x="1752600" y="4648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Checkpoint process</a:t>
            </a:r>
          </a:p>
        </p:txBody>
      </p:sp>
      <p:sp>
        <p:nvSpPr>
          <p:cNvPr id="19463" name="Text Box 7"/>
          <p:cNvSpPr txBox="1">
            <a:spLocks noChangeArrowheads="1"/>
          </p:cNvSpPr>
          <p:nvPr/>
        </p:nvSpPr>
        <p:spPr bwMode="auto">
          <a:xfrm>
            <a:off x="5776913" y="55419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Data files</a:t>
            </a:r>
          </a:p>
        </p:txBody>
      </p:sp>
      <p:sp>
        <p:nvSpPr>
          <p:cNvPr id="19464" name="Text Box 8"/>
          <p:cNvSpPr txBox="1">
            <a:spLocks noChangeArrowheads="1"/>
          </p:cNvSpPr>
          <p:nvPr/>
        </p:nvSpPr>
        <p:spPr bwMode="auto">
          <a:xfrm>
            <a:off x="5776913" y="39751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Control file</a:t>
            </a:r>
          </a:p>
        </p:txBody>
      </p:sp>
      <p:sp>
        <p:nvSpPr>
          <p:cNvPr id="19465" name="Rectangle 9"/>
          <p:cNvSpPr>
            <a:spLocks noChangeArrowheads="1"/>
          </p:cNvSpPr>
          <p:nvPr/>
        </p:nvSpPr>
        <p:spPr bwMode="blackWhite">
          <a:xfrm>
            <a:off x="5648325" y="2857500"/>
            <a:ext cx="1325563" cy="1143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grpSp>
        <p:nvGrpSpPr>
          <p:cNvPr id="19466" name="Group 10"/>
          <p:cNvGrpSpPr>
            <a:grpSpLocks/>
          </p:cNvGrpSpPr>
          <p:nvPr/>
        </p:nvGrpSpPr>
        <p:grpSpPr bwMode="auto">
          <a:xfrm>
            <a:off x="5964238" y="2949575"/>
            <a:ext cx="692150" cy="958850"/>
            <a:chOff x="2593" y="2912"/>
            <a:chExt cx="436" cy="604"/>
          </a:xfrm>
        </p:grpSpPr>
        <p:grpSp>
          <p:nvGrpSpPr>
            <p:cNvPr id="19478" name="Group 11"/>
            <p:cNvGrpSpPr>
              <a:grpSpLocks/>
            </p:cNvGrpSpPr>
            <p:nvPr/>
          </p:nvGrpSpPr>
          <p:grpSpPr bwMode="auto">
            <a:xfrm>
              <a:off x="2593" y="3178"/>
              <a:ext cx="436" cy="338"/>
              <a:chOff x="2128" y="3492"/>
              <a:chExt cx="532" cy="412"/>
            </a:xfrm>
          </p:grpSpPr>
          <p:sp>
            <p:nvSpPr>
              <p:cNvPr id="19483" name="Rectangle 12"/>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Oval 13"/>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Oval 14"/>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79" name="Group 15"/>
            <p:cNvGrpSpPr>
              <a:grpSpLocks/>
            </p:cNvGrpSpPr>
            <p:nvPr/>
          </p:nvGrpSpPr>
          <p:grpSpPr bwMode="auto">
            <a:xfrm>
              <a:off x="2593" y="2912"/>
              <a:ext cx="436" cy="338"/>
              <a:chOff x="2128" y="2685"/>
              <a:chExt cx="532" cy="412"/>
            </a:xfrm>
          </p:grpSpPr>
          <p:sp>
            <p:nvSpPr>
              <p:cNvPr id="19480" name="Rectangle 16"/>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Oval 17"/>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Oval 18"/>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467" name="Rectangle 19"/>
          <p:cNvSpPr>
            <a:spLocks noChangeArrowheads="1"/>
          </p:cNvSpPr>
          <p:nvPr/>
        </p:nvSpPr>
        <p:spPr bwMode="blackWhite">
          <a:xfrm>
            <a:off x="5648325" y="4419600"/>
            <a:ext cx="1325563" cy="1143000"/>
          </a:xfrm>
          <a:prstGeom prst="rect">
            <a:avLst/>
          </a:prstGeom>
          <a:solidFill>
            <a:srgbClr val="6666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grpSp>
        <p:nvGrpSpPr>
          <p:cNvPr id="19468" name="Group 20"/>
          <p:cNvGrpSpPr>
            <a:grpSpLocks/>
          </p:cNvGrpSpPr>
          <p:nvPr/>
        </p:nvGrpSpPr>
        <p:grpSpPr bwMode="auto">
          <a:xfrm>
            <a:off x="5964238" y="4511675"/>
            <a:ext cx="692150" cy="958850"/>
            <a:chOff x="2593" y="2912"/>
            <a:chExt cx="436" cy="604"/>
          </a:xfrm>
        </p:grpSpPr>
        <p:grpSp>
          <p:nvGrpSpPr>
            <p:cNvPr id="19470" name="Group 21"/>
            <p:cNvGrpSpPr>
              <a:grpSpLocks/>
            </p:cNvGrpSpPr>
            <p:nvPr/>
          </p:nvGrpSpPr>
          <p:grpSpPr bwMode="auto">
            <a:xfrm>
              <a:off x="2593" y="3178"/>
              <a:ext cx="436" cy="338"/>
              <a:chOff x="2128" y="3492"/>
              <a:chExt cx="532" cy="412"/>
            </a:xfrm>
          </p:grpSpPr>
          <p:sp>
            <p:nvSpPr>
              <p:cNvPr id="19475" name="Rectangle 22"/>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Oval 23"/>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Oval 24"/>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471" name="Group 25"/>
            <p:cNvGrpSpPr>
              <a:grpSpLocks/>
            </p:cNvGrpSpPr>
            <p:nvPr/>
          </p:nvGrpSpPr>
          <p:grpSpPr bwMode="auto">
            <a:xfrm>
              <a:off x="2593" y="2912"/>
              <a:ext cx="436" cy="338"/>
              <a:chOff x="2128" y="2685"/>
              <a:chExt cx="532" cy="412"/>
            </a:xfrm>
          </p:grpSpPr>
          <p:sp>
            <p:nvSpPr>
              <p:cNvPr id="19472" name="Rectangle 26"/>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Oval 27"/>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Oval 28"/>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469" name="Oval 29"/>
          <p:cNvSpPr>
            <a:spLocks noChangeArrowheads="1"/>
          </p:cNvSpPr>
          <p:nvPr/>
        </p:nvSpPr>
        <p:spPr bwMode="blackWhite">
          <a:xfrm>
            <a:off x="1295400" y="3657600"/>
            <a:ext cx="1946275" cy="979488"/>
          </a:xfrm>
          <a:prstGeom prst="ellipse">
            <a:avLst/>
          </a:prstGeom>
          <a:solidFill>
            <a:srgbClr val="FFFF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a:t>    CKPT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
          <p:cNvSpPr>
            <a:spLocks noGrp="1" noChangeArrowheads="1"/>
          </p:cNvSpPr>
          <p:nvPr>
            <p:ph type="title"/>
          </p:nvPr>
        </p:nvSpPr>
        <p:spPr/>
        <p:txBody>
          <a:bodyPr/>
          <a:lstStyle/>
          <a:p>
            <a:r>
              <a:rPr lang="en-US" smtClean="0"/>
              <a:t>System Monitor Process (SMON)</a:t>
            </a:r>
            <a:br>
              <a:rPr lang="en-US" smtClean="0"/>
            </a:br>
            <a:endParaRPr lang="en-US" smtClean="0"/>
          </a:p>
        </p:txBody>
      </p:sp>
      <p:sp>
        <p:nvSpPr>
          <p:cNvPr id="20483" name="Rectangle 15"/>
          <p:cNvSpPr>
            <a:spLocks noGrp="1" noChangeArrowheads="1"/>
          </p:cNvSpPr>
          <p:nvPr>
            <p:ph type="body" idx="1"/>
          </p:nvPr>
        </p:nvSpPr>
        <p:spPr/>
        <p:txBody>
          <a:bodyPr/>
          <a:lstStyle/>
          <a:p>
            <a:pPr lvl="1"/>
            <a:r>
              <a:rPr lang="en-US" smtClean="0"/>
              <a:t>Performs recovery at instance startup</a:t>
            </a:r>
          </a:p>
          <a:p>
            <a:pPr lvl="1"/>
            <a:r>
              <a:rPr lang="en-US" smtClean="0"/>
              <a:t>Cleans up unused temporary segments</a:t>
            </a:r>
          </a:p>
        </p:txBody>
      </p:sp>
      <p:pic>
        <p:nvPicPr>
          <p:cNvPr id="20484" name="Picture 4" descr="Cube: Box, Dark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4681538" y="4502150"/>
            <a:ext cx="1049337" cy="996950"/>
          </a:xfrm>
          <a:prstGeom prst="rect">
            <a:avLst/>
          </a:prstGeom>
          <a:solidFill>
            <a:schemeClr val="accent1"/>
          </a:solidFill>
          <a:ln w="9525">
            <a:solidFill>
              <a:schemeClr val="tx1"/>
            </a:solidFill>
            <a:prstDash val="lgDash"/>
            <a:miter lim="800000"/>
            <a:headEnd/>
            <a:tailEnd/>
          </a:ln>
        </p:spPr>
      </p:pic>
      <p:sp>
        <p:nvSpPr>
          <p:cNvPr id="20485" name="Line 5"/>
          <p:cNvSpPr>
            <a:spLocks noChangeShapeType="1"/>
          </p:cNvSpPr>
          <p:nvPr/>
        </p:nvSpPr>
        <p:spPr bwMode="auto">
          <a:xfrm>
            <a:off x="2857500" y="4567238"/>
            <a:ext cx="18288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486" name="Picture 6" descr="symbo0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913" y="4318000"/>
            <a:ext cx="4921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Insta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800" y="2917825"/>
            <a:ext cx="1524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Line 8"/>
          <p:cNvSpPr>
            <a:spLocks noChangeShapeType="1"/>
          </p:cNvSpPr>
          <p:nvPr/>
        </p:nvSpPr>
        <p:spPr bwMode="auto">
          <a:xfrm>
            <a:off x="2857500" y="3810000"/>
            <a:ext cx="18288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489" name="Picture 9" descr="symbo0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200" y="3181350"/>
            <a:ext cx="5953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10"/>
          <p:cNvSpPr txBox="1">
            <a:spLocks noChangeArrowheads="1"/>
          </p:cNvSpPr>
          <p:nvPr/>
        </p:nvSpPr>
        <p:spPr bwMode="auto">
          <a:xfrm>
            <a:off x="5181600" y="38989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Instance</a:t>
            </a:r>
          </a:p>
        </p:txBody>
      </p:sp>
      <p:sp>
        <p:nvSpPr>
          <p:cNvPr id="20491" name="Text Box 11"/>
          <p:cNvSpPr txBox="1">
            <a:spLocks noChangeArrowheads="1"/>
          </p:cNvSpPr>
          <p:nvPr/>
        </p:nvSpPr>
        <p:spPr bwMode="auto">
          <a:xfrm>
            <a:off x="4673600" y="5486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Temporary segment</a:t>
            </a:r>
          </a:p>
        </p:txBody>
      </p:sp>
      <p:sp>
        <p:nvSpPr>
          <p:cNvPr id="20492" name="Text Box 12"/>
          <p:cNvSpPr txBox="1">
            <a:spLocks noChangeArrowheads="1"/>
          </p:cNvSpPr>
          <p:nvPr/>
        </p:nvSpPr>
        <p:spPr bwMode="auto">
          <a:xfrm>
            <a:off x="1409700" y="4660900"/>
            <a:ext cx="1646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System Monitor process</a:t>
            </a:r>
          </a:p>
        </p:txBody>
      </p:sp>
      <p:sp>
        <p:nvSpPr>
          <p:cNvPr id="20493" name="Oval 13"/>
          <p:cNvSpPr>
            <a:spLocks noChangeArrowheads="1"/>
          </p:cNvSpPr>
          <p:nvPr/>
        </p:nvSpPr>
        <p:spPr bwMode="blackWhite">
          <a:xfrm>
            <a:off x="1333500" y="3670300"/>
            <a:ext cx="1946275" cy="979488"/>
          </a:xfrm>
          <a:prstGeom prst="ellipse">
            <a:avLst/>
          </a:prstGeom>
          <a:solidFill>
            <a:srgbClr val="FFFF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a:t>SMON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8"/>
          <p:cNvSpPr>
            <a:spLocks noGrp="1" noChangeArrowheads="1"/>
          </p:cNvSpPr>
          <p:nvPr>
            <p:ph type="title"/>
          </p:nvPr>
        </p:nvSpPr>
        <p:spPr/>
        <p:txBody>
          <a:bodyPr/>
          <a:lstStyle/>
          <a:p>
            <a:r>
              <a:rPr lang="en-US" smtClean="0"/>
              <a:t>Process Monitor Process (PMON)</a:t>
            </a:r>
            <a:br>
              <a:rPr lang="en-US" smtClean="0"/>
            </a:br>
            <a:endParaRPr lang="en-US" smtClean="0"/>
          </a:p>
        </p:txBody>
      </p:sp>
      <p:sp>
        <p:nvSpPr>
          <p:cNvPr id="21507" name="Rectangle 59"/>
          <p:cNvSpPr>
            <a:spLocks noGrp="1" noChangeArrowheads="1"/>
          </p:cNvSpPr>
          <p:nvPr>
            <p:ph type="body" idx="1"/>
          </p:nvPr>
        </p:nvSpPr>
        <p:spPr>
          <a:xfrm>
            <a:off x="609600" y="1447800"/>
            <a:ext cx="7918450" cy="1871663"/>
          </a:xfrm>
        </p:spPr>
        <p:txBody>
          <a:bodyPr/>
          <a:lstStyle/>
          <a:p>
            <a:pPr lvl="1"/>
            <a:r>
              <a:rPr lang="en-US" sz="2400" b="1" smtClean="0"/>
              <a:t>PMON </a:t>
            </a:r>
            <a:r>
              <a:rPr lang="en-US" sz="2400" smtClean="0"/>
              <a:t>có nhiệm vụ recovery 1 process khi thất bại:</a:t>
            </a:r>
            <a:endParaRPr lang="en-US" sz="2000" smtClean="0"/>
          </a:p>
          <a:p>
            <a:pPr lvl="2"/>
            <a:r>
              <a:rPr lang="en-US" smtClean="0"/>
              <a:t>Quay trở lại transaction.</a:t>
            </a:r>
            <a:endParaRPr lang="en-US" sz="1800" smtClean="0"/>
          </a:p>
          <a:p>
            <a:pPr lvl="2"/>
            <a:r>
              <a:rPr lang="en-US" smtClean="0"/>
              <a:t>Giải phóng blocks.</a:t>
            </a:r>
            <a:endParaRPr lang="en-US" sz="1800" smtClean="0"/>
          </a:p>
          <a:p>
            <a:pPr lvl="2"/>
            <a:r>
              <a:rPr lang="en-US" smtClean="0"/>
              <a:t>Giải phóng những tài nguyên khác.</a:t>
            </a:r>
            <a:endParaRPr lang="en-US" sz="1800" smtClean="0"/>
          </a:p>
          <a:p>
            <a:pPr lvl="2"/>
            <a:r>
              <a:rPr lang="en-US" smtClean="0"/>
              <a:t>Tự động đăng ký Database services với Listeners</a:t>
            </a:r>
            <a:endParaRPr lang="en-US" sz="1800" smtClean="0"/>
          </a:p>
        </p:txBody>
      </p:sp>
      <p:sp>
        <p:nvSpPr>
          <p:cNvPr id="21508" name="Text Box 4"/>
          <p:cNvSpPr txBox="1">
            <a:spLocks noChangeArrowheads="1"/>
          </p:cNvSpPr>
          <p:nvPr/>
        </p:nvSpPr>
        <p:spPr bwMode="auto">
          <a:xfrm>
            <a:off x="3200400" y="5791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Process Monitor process</a:t>
            </a:r>
          </a:p>
        </p:txBody>
      </p:sp>
      <p:sp>
        <p:nvSpPr>
          <p:cNvPr id="21509" name="Text Box 5"/>
          <p:cNvSpPr txBox="1">
            <a:spLocks noChangeArrowheads="1"/>
          </p:cNvSpPr>
          <p:nvPr/>
        </p:nvSpPr>
        <p:spPr bwMode="auto">
          <a:xfrm>
            <a:off x="6273800" y="5715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Database buffer cache</a:t>
            </a:r>
          </a:p>
        </p:txBody>
      </p:sp>
      <p:sp>
        <p:nvSpPr>
          <p:cNvPr id="21510" name="Line 6"/>
          <p:cNvSpPr>
            <a:spLocks noChangeShapeType="1"/>
          </p:cNvSpPr>
          <p:nvPr/>
        </p:nvSpPr>
        <p:spPr bwMode="auto">
          <a:xfrm>
            <a:off x="4953000" y="5113338"/>
            <a:ext cx="1244600" cy="1587"/>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Text Box 7"/>
          <p:cNvSpPr txBox="1">
            <a:spLocks noChangeArrowheads="1"/>
          </p:cNvSpPr>
          <p:nvPr/>
        </p:nvSpPr>
        <p:spPr bwMode="auto">
          <a:xfrm>
            <a:off x="914400" y="5791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Failed user process</a:t>
            </a:r>
          </a:p>
        </p:txBody>
      </p:sp>
      <p:sp>
        <p:nvSpPr>
          <p:cNvPr id="21512" name="Rectangle 8"/>
          <p:cNvSpPr>
            <a:spLocks noChangeArrowheads="1"/>
          </p:cNvSpPr>
          <p:nvPr/>
        </p:nvSpPr>
        <p:spPr bwMode="blackWhite">
          <a:xfrm>
            <a:off x="6223000" y="4038600"/>
            <a:ext cx="1700213" cy="1681163"/>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21513" name="Group 9"/>
          <p:cNvGrpSpPr>
            <a:grpSpLocks/>
          </p:cNvGrpSpPr>
          <p:nvPr/>
        </p:nvGrpSpPr>
        <p:grpSpPr bwMode="auto">
          <a:xfrm>
            <a:off x="6221413" y="4038600"/>
            <a:ext cx="1703387" cy="1681163"/>
            <a:chOff x="3919" y="2544"/>
            <a:chExt cx="1073" cy="1059"/>
          </a:xfrm>
        </p:grpSpPr>
        <p:sp>
          <p:nvSpPr>
            <p:cNvPr id="21522" name="Line 10"/>
            <p:cNvSpPr>
              <a:spLocks noChangeShapeType="1"/>
            </p:cNvSpPr>
            <p:nvPr/>
          </p:nvSpPr>
          <p:spPr bwMode="blackWhite">
            <a:xfrm>
              <a:off x="3920" y="2544"/>
              <a:ext cx="0" cy="105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23" name="Line 11"/>
            <p:cNvSpPr>
              <a:spLocks noChangeShapeType="1"/>
            </p:cNvSpPr>
            <p:nvPr/>
          </p:nvSpPr>
          <p:spPr bwMode="blackWhite">
            <a:xfrm>
              <a:off x="4027"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24" name="Line 12"/>
            <p:cNvSpPr>
              <a:spLocks noChangeShapeType="1"/>
            </p:cNvSpPr>
            <p:nvPr/>
          </p:nvSpPr>
          <p:spPr bwMode="blackWhite">
            <a:xfrm>
              <a:off x="4134"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25" name="Line 13"/>
            <p:cNvSpPr>
              <a:spLocks noChangeShapeType="1"/>
            </p:cNvSpPr>
            <p:nvPr/>
          </p:nvSpPr>
          <p:spPr bwMode="blackWhite">
            <a:xfrm>
              <a:off x="4241"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26" name="Line 14"/>
            <p:cNvSpPr>
              <a:spLocks noChangeShapeType="1"/>
            </p:cNvSpPr>
            <p:nvPr/>
          </p:nvSpPr>
          <p:spPr bwMode="blackWhite">
            <a:xfrm>
              <a:off x="4348"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27" name="Line 15"/>
            <p:cNvSpPr>
              <a:spLocks noChangeShapeType="1"/>
            </p:cNvSpPr>
            <p:nvPr/>
          </p:nvSpPr>
          <p:spPr bwMode="blackWhite">
            <a:xfrm>
              <a:off x="4456"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28" name="Line 16"/>
            <p:cNvSpPr>
              <a:spLocks noChangeShapeType="1"/>
            </p:cNvSpPr>
            <p:nvPr/>
          </p:nvSpPr>
          <p:spPr bwMode="blackWhite">
            <a:xfrm>
              <a:off x="4563"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29" name="Line 17"/>
            <p:cNvSpPr>
              <a:spLocks noChangeShapeType="1"/>
            </p:cNvSpPr>
            <p:nvPr/>
          </p:nvSpPr>
          <p:spPr bwMode="blackWhite">
            <a:xfrm>
              <a:off x="4670"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0" name="Line 18"/>
            <p:cNvSpPr>
              <a:spLocks noChangeShapeType="1"/>
            </p:cNvSpPr>
            <p:nvPr/>
          </p:nvSpPr>
          <p:spPr bwMode="blackWhite">
            <a:xfrm>
              <a:off x="4777"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1" name="Line 19"/>
            <p:cNvSpPr>
              <a:spLocks noChangeShapeType="1"/>
            </p:cNvSpPr>
            <p:nvPr/>
          </p:nvSpPr>
          <p:spPr bwMode="blackWhite">
            <a:xfrm>
              <a:off x="4884" y="2544"/>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2" name="Line 20"/>
            <p:cNvSpPr>
              <a:spLocks noChangeShapeType="1"/>
            </p:cNvSpPr>
            <p:nvPr/>
          </p:nvSpPr>
          <p:spPr bwMode="blackWhite">
            <a:xfrm>
              <a:off x="4992" y="2544"/>
              <a:ext cx="0" cy="105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3" name="Line 21"/>
            <p:cNvSpPr>
              <a:spLocks noChangeShapeType="1"/>
            </p:cNvSpPr>
            <p:nvPr/>
          </p:nvSpPr>
          <p:spPr bwMode="blackWhite">
            <a:xfrm>
              <a:off x="3919" y="2721"/>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4" name="Line 22"/>
            <p:cNvSpPr>
              <a:spLocks noChangeShapeType="1"/>
            </p:cNvSpPr>
            <p:nvPr/>
          </p:nvSpPr>
          <p:spPr bwMode="blackWhite">
            <a:xfrm>
              <a:off x="3919" y="2897"/>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5" name="Line 23"/>
            <p:cNvSpPr>
              <a:spLocks noChangeShapeType="1"/>
            </p:cNvSpPr>
            <p:nvPr/>
          </p:nvSpPr>
          <p:spPr bwMode="blackWhite">
            <a:xfrm>
              <a:off x="3919" y="3074"/>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6" name="Line 24"/>
            <p:cNvSpPr>
              <a:spLocks noChangeShapeType="1"/>
            </p:cNvSpPr>
            <p:nvPr/>
          </p:nvSpPr>
          <p:spPr bwMode="blackWhite">
            <a:xfrm>
              <a:off x="3919" y="3250"/>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7" name="Line 25"/>
            <p:cNvSpPr>
              <a:spLocks noChangeShapeType="1"/>
            </p:cNvSpPr>
            <p:nvPr/>
          </p:nvSpPr>
          <p:spPr bwMode="blackWhite">
            <a:xfrm>
              <a:off x="3919" y="3427"/>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8" name="Line 26"/>
            <p:cNvSpPr>
              <a:spLocks noChangeShapeType="1"/>
            </p:cNvSpPr>
            <p:nvPr/>
          </p:nvSpPr>
          <p:spPr bwMode="blackWhite">
            <a:xfrm>
              <a:off x="3919" y="3603"/>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39" name="Line 27"/>
            <p:cNvSpPr>
              <a:spLocks noChangeShapeType="1"/>
            </p:cNvSpPr>
            <p:nvPr/>
          </p:nvSpPr>
          <p:spPr bwMode="blackWhite">
            <a:xfrm>
              <a:off x="3919" y="2632"/>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40" name="Line 28"/>
            <p:cNvSpPr>
              <a:spLocks noChangeShapeType="1"/>
            </p:cNvSpPr>
            <p:nvPr/>
          </p:nvSpPr>
          <p:spPr bwMode="blackWhite">
            <a:xfrm>
              <a:off x="3919" y="2809"/>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41" name="Line 29"/>
            <p:cNvSpPr>
              <a:spLocks noChangeShapeType="1"/>
            </p:cNvSpPr>
            <p:nvPr/>
          </p:nvSpPr>
          <p:spPr bwMode="blackWhite">
            <a:xfrm>
              <a:off x="3919" y="2985"/>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42" name="Line 30"/>
            <p:cNvSpPr>
              <a:spLocks noChangeShapeType="1"/>
            </p:cNvSpPr>
            <p:nvPr/>
          </p:nvSpPr>
          <p:spPr bwMode="blackWhite">
            <a:xfrm>
              <a:off x="3919" y="3162"/>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43" name="Line 31"/>
            <p:cNvSpPr>
              <a:spLocks noChangeShapeType="1"/>
            </p:cNvSpPr>
            <p:nvPr/>
          </p:nvSpPr>
          <p:spPr bwMode="blackWhite">
            <a:xfrm>
              <a:off x="3919" y="3338"/>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44" name="Line 32"/>
            <p:cNvSpPr>
              <a:spLocks noChangeShapeType="1"/>
            </p:cNvSpPr>
            <p:nvPr/>
          </p:nvSpPr>
          <p:spPr bwMode="blackWhite">
            <a:xfrm>
              <a:off x="3919" y="3515"/>
              <a:ext cx="106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45" name="Line 33"/>
            <p:cNvSpPr>
              <a:spLocks noChangeShapeType="1"/>
            </p:cNvSpPr>
            <p:nvPr/>
          </p:nvSpPr>
          <p:spPr bwMode="blackWhite">
            <a:xfrm>
              <a:off x="3919" y="2544"/>
              <a:ext cx="106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21546" name="Rectangle 34"/>
            <p:cNvSpPr>
              <a:spLocks noChangeArrowheads="1"/>
            </p:cNvSpPr>
            <p:nvPr/>
          </p:nvSpPr>
          <p:spPr bwMode="black">
            <a:xfrm>
              <a:off x="3927" y="3074"/>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47" name="Rectangle 35"/>
            <p:cNvSpPr>
              <a:spLocks noChangeArrowheads="1"/>
            </p:cNvSpPr>
            <p:nvPr/>
          </p:nvSpPr>
          <p:spPr bwMode="black">
            <a:xfrm>
              <a:off x="4247" y="2985"/>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48" name="Rectangle 36"/>
            <p:cNvSpPr>
              <a:spLocks noChangeArrowheads="1"/>
            </p:cNvSpPr>
            <p:nvPr/>
          </p:nvSpPr>
          <p:spPr bwMode="black">
            <a:xfrm>
              <a:off x="4250" y="2897"/>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49" name="Rectangle 37"/>
            <p:cNvSpPr>
              <a:spLocks noChangeArrowheads="1"/>
            </p:cNvSpPr>
            <p:nvPr/>
          </p:nvSpPr>
          <p:spPr bwMode="black">
            <a:xfrm>
              <a:off x="4145" y="2897"/>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0" name="Rectangle 38"/>
            <p:cNvSpPr>
              <a:spLocks noChangeArrowheads="1"/>
            </p:cNvSpPr>
            <p:nvPr/>
          </p:nvSpPr>
          <p:spPr bwMode="black">
            <a:xfrm>
              <a:off x="4571" y="2721"/>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1" name="Rectangle 39"/>
            <p:cNvSpPr>
              <a:spLocks noChangeArrowheads="1"/>
            </p:cNvSpPr>
            <p:nvPr/>
          </p:nvSpPr>
          <p:spPr bwMode="black">
            <a:xfrm>
              <a:off x="4571" y="2632"/>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2" name="Rectangle 40"/>
            <p:cNvSpPr>
              <a:spLocks noChangeArrowheads="1"/>
            </p:cNvSpPr>
            <p:nvPr/>
          </p:nvSpPr>
          <p:spPr bwMode="black">
            <a:xfrm>
              <a:off x="4463" y="2632"/>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3" name="Rectangle 41"/>
            <p:cNvSpPr>
              <a:spLocks noChangeArrowheads="1"/>
            </p:cNvSpPr>
            <p:nvPr/>
          </p:nvSpPr>
          <p:spPr bwMode="black">
            <a:xfrm>
              <a:off x="4780" y="2985"/>
              <a:ext cx="93"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4" name="Rectangle 42"/>
            <p:cNvSpPr>
              <a:spLocks noChangeArrowheads="1"/>
            </p:cNvSpPr>
            <p:nvPr/>
          </p:nvSpPr>
          <p:spPr bwMode="black">
            <a:xfrm>
              <a:off x="4890" y="3074"/>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5" name="Rectangle 43"/>
            <p:cNvSpPr>
              <a:spLocks noChangeArrowheads="1"/>
            </p:cNvSpPr>
            <p:nvPr/>
          </p:nvSpPr>
          <p:spPr bwMode="black">
            <a:xfrm>
              <a:off x="4669" y="3159"/>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6" name="Rectangle 44"/>
            <p:cNvSpPr>
              <a:spLocks noChangeArrowheads="1"/>
            </p:cNvSpPr>
            <p:nvPr/>
          </p:nvSpPr>
          <p:spPr bwMode="black">
            <a:xfrm>
              <a:off x="4570" y="3159"/>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7" name="Rectangle 45"/>
            <p:cNvSpPr>
              <a:spLocks noChangeArrowheads="1"/>
            </p:cNvSpPr>
            <p:nvPr/>
          </p:nvSpPr>
          <p:spPr bwMode="black">
            <a:xfrm>
              <a:off x="4244" y="3338"/>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8" name="Rectangle 46"/>
            <p:cNvSpPr>
              <a:spLocks noChangeArrowheads="1"/>
            </p:cNvSpPr>
            <p:nvPr/>
          </p:nvSpPr>
          <p:spPr bwMode="black">
            <a:xfrm>
              <a:off x="4140" y="3338"/>
              <a:ext cx="93"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59" name="Rectangle 47"/>
            <p:cNvSpPr>
              <a:spLocks noChangeArrowheads="1"/>
            </p:cNvSpPr>
            <p:nvPr/>
          </p:nvSpPr>
          <p:spPr bwMode="black">
            <a:xfrm>
              <a:off x="4355" y="3338"/>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21560" name="Rectangle 48"/>
            <p:cNvSpPr>
              <a:spLocks noChangeArrowheads="1"/>
            </p:cNvSpPr>
            <p:nvPr/>
          </p:nvSpPr>
          <p:spPr bwMode="black">
            <a:xfrm>
              <a:off x="4672" y="3338"/>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grpSp>
      <p:sp>
        <p:nvSpPr>
          <p:cNvPr id="21514" name="Oval 49"/>
          <p:cNvSpPr>
            <a:spLocks noChangeArrowheads="1"/>
          </p:cNvSpPr>
          <p:nvPr/>
        </p:nvSpPr>
        <p:spPr bwMode="blackWhite">
          <a:xfrm>
            <a:off x="1295400" y="5260975"/>
            <a:ext cx="914400" cy="533400"/>
          </a:xfrm>
          <a:prstGeom prst="ellipse">
            <a:avLst/>
          </a:prstGeom>
          <a:solidFill>
            <a:srgbClr val="CCFF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a:t>User</a:t>
            </a:r>
          </a:p>
        </p:txBody>
      </p:sp>
      <p:pic>
        <p:nvPicPr>
          <p:cNvPr id="21515" name="Picture 50" descr="symbo0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2990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Oval 51"/>
          <p:cNvSpPr>
            <a:spLocks noChangeArrowheads="1"/>
          </p:cNvSpPr>
          <p:nvPr/>
        </p:nvSpPr>
        <p:spPr bwMode="blackWhite">
          <a:xfrm>
            <a:off x="3006725" y="4618038"/>
            <a:ext cx="1946275" cy="979487"/>
          </a:xfrm>
          <a:prstGeom prst="ellipse">
            <a:avLst/>
          </a:prstGeom>
          <a:solidFill>
            <a:srgbClr val="FFFF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a:t>PMON</a:t>
            </a:r>
          </a:p>
        </p:txBody>
      </p:sp>
      <p:sp>
        <p:nvSpPr>
          <p:cNvPr id="21517" name="Oval 52"/>
          <p:cNvSpPr>
            <a:spLocks noChangeArrowheads="1"/>
          </p:cNvSpPr>
          <p:nvPr/>
        </p:nvSpPr>
        <p:spPr bwMode="blackWhite">
          <a:xfrm>
            <a:off x="1295400" y="4038600"/>
            <a:ext cx="914400" cy="533400"/>
          </a:xfrm>
          <a:prstGeom prst="ellipse">
            <a:avLst/>
          </a:prstGeom>
          <a:solidFill>
            <a:srgbClr val="FFFF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sz="1200"/>
              <a:t>Server</a:t>
            </a:r>
            <a:br>
              <a:rPr lang="en-US" sz="1200"/>
            </a:br>
            <a:r>
              <a:rPr lang="en-US" sz="1200"/>
              <a:t>process</a:t>
            </a:r>
          </a:p>
        </p:txBody>
      </p:sp>
      <p:sp>
        <p:nvSpPr>
          <p:cNvPr id="21518" name="Line 53"/>
          <p:cNvSpPr>
            <a:spLocks noChangeShapeType="1"/>
          </p:cNvSpPr>
          <p:nvPr/>
        </p:nvSpPr>
        <p:spPr bwMode="gray">
          <a:xfrm>
            <a:off x="2209800" y="4343400"/>
            <a:ext cx="4038600" cy="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1519" name="AutoShape 54"/>
          <p:cNvCxnSpPr>
            <a:cxnSpLocks noChangeShapeType="1"/>
            <a:stCxn id="21515" idx="0"/>
            <a:endCxn id="21517" idx="4"/>
          </p:cNvCxnSpPr>
          <p:nvPr/>
        </p:nvCxnSpPr>
        <p:spPr bwMode="gray">
          <a:xfrm flipV="1">
            <a:off x="1752600" y="4586288"/>
            <a:ext cx="0" cy="712787"/>
          </a:xfrm>
          <a:prstGeom prst="straightConnector1">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0" name="Oval 55"/>
          <p:cNvSpPr>
            <a:spLocks noChangeArrowheads="1"/>
          </p:cNvSpPr>
          <p:nvPr/>
        </p:nvSpPr>
        <p:spPr bwMode="blackWhite">
          <a:xfrm>
            <a:off x="5105400" y="5486400"/>
            <a:ext cx="914400" cy="533400"/>
          </a:xfrm>
          <a:prstGeom prst="ellipse">
            <a:avLst/>
          </a:prstGeom>
          <a:solidFill>
            <a:srgbClr val="CCFF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a:t>tnslsnr</a:t>
            </a:r>
          </a:p>
        </p:txBody>
      </p:sp>
      <p:cxnSp>
        <p:nvCxnSpPr>
          <p:cNvPr id="21521" name="AutoShape 56"/>
          <p:cNvCxnSpPr>
            <a:cxnSpLocks noChangeShapeType="1"/>
            <a:stCxn id="21516" idx="4"/>
            <a:endCxn id="21520" idx="2"/>
          </p:cNvCxnSpPr>
          <p:nvPr/>
        </p:nvCxnSpPr>
        <p:spPr bwMode="gray">
          <a:xfrm rot="16200000" flipH="1">
            <a:off x="4464844" y="5126832"/>
            <a:ext cx="141287" cy="1111250"/>
          </a:xfrm>
          <a:prstGeom prst="bentConnector2">
            <a:avLst/>
          </a:prstGeom>
          <a:noFill/>
          <a:ln w="2857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p:txBody>
          <a:bodyPr/>
          <a:lstStyle/>
          <a:p>
            <a:pPr eaLnBrk="1" hangingPunct="1"/>
            <a:r>
              <a:rPr lang="en-US" sz="2800" smtClean="0"/>
              <a:t>Tổng quan về các thành phần trong kiến trúc Oracle</a:t>
            </a:r>
            <a:r>
              <a:rPr lang="en-US" smtClean="0"/>
              <a:t/>
            </a:r>
            <a:br>
              <a:rPr lang="en-US" smtClean="0"/>
            </a:br>
            <a:endParaRPr lang="en-US" smtClean="0"/>
          </a:p>
        </p:txBody>
      </p:sp>
      <p:pic>
        <p:nvPicPr>
          <p:cNvPr id="4099"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89000" y="1600200"/>
            <a:ext cx="7340600" cy="4572000"/>
          </a:xfrm>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Recoverer Process</a:t>
            </a:r>
          </a:p>
        </p:txBody>
      </p:sp>
      <p:sp>
        <p:nvSpPr>
          <p:cNvPr id="22531" name="Content Placeholder 2"/>
          <p:cNvSpPr>
            <a:spLocks noGrp="1"/>
          </p:cNvSpPr>
          <p:nvPr>
            <p:ph idx="1"/>
          </p:nvPr>
        </p:nvSpPr>
        <p:spPr>
          <a:xfrm>
            <a:off x="609600" y="1447800"/>
            <a:ext cx="7918450" cy="1169988"/>
          </a:xfrm>
        </p:spPr>
        <p:txBody>
          <a:bodyPr/>
          <a:lstStyle/>
          <a:p>
            <a:pPr marL="0" lvl="1" indent="0">
              <a:buClr>
                <a:srgbClr val="000000"/>
              </a:buClr>
              <a:buFont typeface="Arial" charset="0"/>
              <a:buNone/>
            </a:pPr>
            <a:r>
              <a:rPr lang="en-US" sz="2400" smtClean="0"/>
              <a:t>Được xử dụng để cấu hình db phân tán để giải quyết các vấn đề về đồng bộ dữ liệu  giữa các database</a:t>
            </a:r>
            <a:endParaRPr lang="en-US" sz="2000" smtClean="0"/>
          </a:p>
          <a:p>
            <a:pPr marL="0" indent="0"/>
            <a:endParaRPr lang="en-US" smtClean="0"/>
          </a:p>
        </p:txBody>
      </p:sp>
      <p:pic>
        <p:nvPicPr>
          <p:cNvPr id="225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3276600"/>
            <a:ext cx="4470400"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1"/>
          <p:cNvSpPr>
            <a:spLocks noGrp="1" noChangeArrowheads="1"/>
          </p:cNvSpPr>
          <p:nvPr>
            <p:ph type="title"/>
          </p:nvPr>
        </p:nvSpPr>
        <p:spPr/>
        <p:txBody>
          <a:bodyPr/>
          <a:lstStyle/>
          <a:p>
            <a:r>
              <a:rPr lang="en-US" smtClean="0"/>
              <a:t>Archiver Processes (ARC</a:t>
            </a:r>
            <a:r>
              <a:rPr lang="en-US" i="1" smtClean="0"/>
              <a:t>n</a:t>
            </a:r>
            <a:r>
              <a:rPr lang="en-US" smtClean="0"/>
              <a:t>)</a:t>
            </a:r>
          </a:p>
        </p:txBody>
      </p:sp>
      <p:sp>
        <p:nvSpPr>
          <p:cNvPr id="23555" name="Rectangle 32"/>
          <p:cNvSpPr>
            <a:spLocks noGrp="1" noChangeArrowheads="1"/>
          </p:cNvSpPr>
          <p:nvPr>
            <p:ph type="body" idx="1"/>
          </p:nvPr>
        </p:nvSpPr>
        <p:spPr/>
        <p:txBody>
          <a:bodyPr/>
          <a:lstStyle/>
          <a:p>
            <a:pPr lvl="1"/>
            <a:r>
              <a:rPr lang="en-US" smtClean="0"/>
              <a:t>Copy redo log files to a designated storage device after a log switch has occurred</a:t>
            </a:r>
          </a:p>
          <a:p>
            <a:pPr lvl="1"/>
            <a:r>
              <a:rPr lang="en-US" smtClean="0"/>
              <a:t>Can collect transaction redo data and transmit that data to standby destinations</a:t>
            </a:r>
          </a:p>
        </p:txBody>
      </p:sp>
      <p:sp>
        <p:nvSpPr>
          <p:cNvPr id="23556" name="Line 4"/>
          <p:cNvSpPr>
            <a:spLocks noChangeShapeType="1"/>
          </p:cNvSpPr>
          <p:nvPr/>
        </p:nvSpPr>
        <p:spPr bwMode="auto">
          <a:xfrm>
            <a:off x="3048000" y="4648200"/>
            <a:ext cx="990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Line 5"/>
          <p:cNvSpPr>
            <a:spLocks noChangeShapeType="1"/>
          </p:cNvSpPr>
          <p:nvPr/>
        </p:nvSpPr>
        <p:spPr bwMode="auto">
          <a:xfrm>
            <a:off x="5257800" y="4648200"/>
            <a:ext cx="13716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8" name="Text Box 6"/>
          <p:cNvSpPr txBox="1">
            <a:spLocks noChangeArrowheads="1"/>
          </p:cNvSpPr>
          <p:nvPr/>
        </p:nvSpPr>
        <p:spPr bwMode="auto">
          <a:xfrm>
            <a:off x="1600200" y="5330825"/>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Archiver process</a:t>
            </a:r>
          </a:p>
        </p:txBody>
      </p:sp>
      <p:sp>
        <p:nvSpPr>
          <p:cNvPr id="23559" name="Text Box 7"/>
          <p:cNvSpPr txBox="1">
            <a:spLocks noChangeArrowheads="1"/>
          </p:cNvSpPr>
          <p:nvPr/>
        </p:nvSpPr>
        <p:spPr bwMode="auto">
          <a:xfrm>
            <a:off x="6197600" y="5330825"/>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Archive destination </a:t>
            </a:r>
          </a:p>
        </p:txBody>
      </p:sp>
      <p:pic>
        <p:nvPicPr>
          <p:cNvPr id="23560" name="Picture 8" descr="Concept: Safe, Secur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288" y="3937000"/>
            <a:ext cx="1065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 Box 9"/>
          <p:cNvSpPr txBox="1">
            <a:spLocks noChangeArrowheads="1"/>
          </p:cNvSpPr>
          <p:nvPr/>
        </p:nvSpPr>
        <p:spPr bwMode="auto">
          <a:xfrm>
            <a:off x="3770313" y="533082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200"/>
              <a:t>Copies of redo log files</a:t>
            </a:r>
          </a:p>
        </p:txBody>
      </p:sp>
      <p:sp>
        <p:nvSpPr>
          <p:cNvPr id="23562" name="Rectangle 10"/>
          <p:cNvSpPr>
            <a:spLocks noChangeArrowheads="1"/>
          </p:cNvSpPr>
          <p:nvPr/>
        </p:nvSpPr>
        <p:spPr bwMode="blackWhite">
          <a:xfrm>
            <a:off x="3944938" y="4038600"/>
            <a:ext cx="1325562" cy="11430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grpSp>
        <p:nvGrpSpPr>
          <p:cNvPr id="23563" name="Group 11"/>
          <p:cNvGrpSpPr>
            <a:grpSpLocks/>
          </p:cNvGrpSpPr>
          <p:nvPr/>
        </p:nvGrpSpPr>
        <p:grpSpPr bwMode="auto">
          <a:xfrm>
            <a:off x="4262438" y="4130675"/>
            <a:ext cx="692150" cy="958850"/>
            <a:chOff x="2593" y="2912"/>
            <a:chExt cx="436" cy="604"/>
          </a:xfrm>
        </p:grpSpPr>
        <p:grpSp>
          <p:nvGrpSpPr>
            <p:cNvPr id="23575" name="Group 12"/>
            <p:cNvGrpSpPr>
              <a:grpSpLocks/>
            </p:cNvGrpSpPr>
            <p:nvPr/>
          </p:nvGrpSpPr>
          <p:grpSpPr bwMode="auto">
            <a:xfrm>
              <a:off x="2593" y="3178"/>
              <a:ext cx="436" cy="338"/>
              <a:chOff x="2128" y="3492"/>
              <a:chExt cx="532" cy="412"/>
            </a:xfrm>
          </p:grpSpPr>
          <p:sp>
            <p:nvSpPr>
              <p:cNvPr id="23580" name="Rectangle 13"/>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1" name="Oval 14"/>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2" name="Oval 15"/>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76" name="Group 16"/>
            <p:cNvGrpSpPr>
              <a:grpSpLocks/>
            </p:cNvGrpSpPr>
            <p:nvPr/>
          </p:nvGrpSpPr>
          <p:grpSpPr bwMode="auto">
            <a:xfrm>
              <a:off x="2593" y="2912"/>
              <a:ext cx="436" cy="338"/>
              <a:chOff x="2128" y="2685"/>
              <a:chExt cx="532" cy="412"/>
            </a:xfrm>
          </p:grpSpPr>
          <p:sp>
            <p:nvSpPr>
              <p:cNvPr id="23577" name="Rectangle 17"/>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Oval 18"/>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Oval 19"/>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3564" name="Rectangle 20"/>
          <p:cNvSpPr>
            <a:spLocks noChangeArrowheads="1"/>
          </p:cNvSpPr>
          <p:nvPr/>
        </p:nvSpPr>
        <p:spPr bwMode="auto">
          <a:xfrm>
            <a:off x="3859213" y="3962400"/>
            <a:ext cx="1498600" cy="1295400"/>
          </a:xfrm>
          <a:prstGeom prst="rect">
            <a:avLst/>
          </a:prstGeom>
          <a:noFill/>
          <a:ln w="28575">
            <a:solidFill>
              <a:schemeClr val="tx1"/>
            </a:solidFill>
            <a:prstDash val="dash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Oval 21"/>
          <p:cNvSpPr>
            <a:spLocks noChangeArrowheads="1"/>
          </p:cNvSpPr>
          <p:nvPr/>
        </p:nvSpPr>
        <p:spPr bwMode="blackWhite">
          <a:xfrm>
            <a:off x="1846263" y="4292600"/>
            <a:ext cx="1412875" cy="711200"/>
          </a:xfrm>
          <a:prstGeom prst="ellipse">
            <a:avLst/>
          </a:prstGeom>
          <a:solidFill>
            <a:srgbClr val="FFFF99"/>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r>
              <a:rPr lang="en-US"/>
              <a:t>ARC</a:t>
            </a:r>
            <a:r>
              <a:rPr lang="en-US" i="1"/>
              <a:t>n</a:t>
            </a:r>
          </a:p>
        </p:txBody>
      </p:sp>
      <p:grpSp>
        <p:nvGrpSpPr>
          <p:cNvPr id="23566" name="Group 22"/>
          <p:cNvGrpSpPr>
            <a:grpSpLocks/>
          </p:cNvGrpSpPr>
          <p:nvPr/>
        </p:nvGrpSpPr>
        <p:grpSpPr bwMode="auto">
          <a:xfrm>
            <a:off x="6858000" y="4495800"/>
            <a:ext cx="361950" cy="501650"/>
            <a:chOff x="2593" y="2912"/>
            <a:chExt cx="436" cy="604"/>
          </a:xfrm>
        </p:grpSpPr>
        <p:grpSp>
          <p:nvGrpSpPr>
            <p:cNvPr id="23567" name="Group 23"/>
            <p:cNvGrpSpPr>
              <a:grpSpLocks/>
            </p:cNvGrpSpPr>
            <p:nvPr/>
          </p:nvGrpSpPr>
          <p:grpSpPr bwMode="auto">
            <a:xfrm>
              <a:off x="2593" y="3178"/>
              <a:ext cx="436" cy="338"/>
              <a:chOff x="2128" y="3492"/>
              <a:chExt cx="532" cy="412"/>
            </a:xfrm>
          </p:grpSpPr>
          <p:sp>
            <p:nvSpPr>
              <p:cNvPr id="23572" name="Rectangle 24"/>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Oval 25"/>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Oval 26"/>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8" name="Group 27"/>
            <p:cNvGrpSpPr>
              <a:grpSpLocks/>
            </p:cNvGrpSpPr>
            <p:nvPr/>
          </p:nvGrpSpPr>
          <p:grpSpPr bwMode="auto">
            <a:xfrm>
              <a:off x="2593" y="2912"/>
              <a:ext cx="436" cy="338"/>
              <a:chOff x="2128" y="2685"/>
              <a:chExt cx="532" cy="412"/>
            </a:xfrm>
          </p:grpSpPr>
          <p:sp>
            <p:nvSpPr>
              <p:cNvPr id="23569" name="Rectangle 28"/>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0" name="Oval 29"/>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Oval 30"/>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oncept: Safe, Secur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963" y="3343275"/>
            <a:ext cx="10652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Grp="1" noChangeArrowheads="1"/>
          </p:cNvSpPr>
          <p:nvPr>
            <p:ph type="title"/>
          </p:nvPr>
        </p:nvSpPr>
        <p:spPr>
          <a:noFill/>
        </p:spPr>
        <p:txBody>
          <a:bodyPr/>
          <a:lstStyle/>
          <a:p>
            <a:r>
              <a:rPr lang="en-US" smtClean="0"/>
              <a:t>Database Storage Architecture</a:t>
            </a:r>
          </a:p>
        </p:txBody>
      </p:sp>
      <p:sp>
        <p:nvSpPr>
          <p:cNvPr id="24580" name="Rectangle 4"/>
          <p:cNvSpPr>
            <a:spLocks noChangeArrowheads="1"/>
          </p:cNvSpPr>
          <p:nvPr/>
        </p:nvSpPr>
        <p:spPr bwMode="auto">
          <a:xfrm>
            <a:off x="6051550" y="2933700"/>
            <a:ext cx="233045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pPr defTabSz="228600">
              <a:buClr>
                <a:srgbClr val="000000"/>
              </a:buClr>
            </a:pPr>
            <a:r>
              <a:rPr lang="en-US"/>
              <a:t>Online redo log files</a:t>
            </a:r>
          </a:p>
        </p:txBody>
      </p:sp>
      <p:sp>
        <p:nvSpPr>
          <p:cNvPr id="24581" name="Rectangle 5"/>
          <p:cNvSpPr>
            <a:spLocks noChangeArrowheads="1"/>
          </p:cNvSpPr>
          <p:nvPr/>
        </p:nvSpPr>
        <p:spPr bwMode="auto">
          <a:xfrm>
            <a:off x="887413" y="6024563"/>
            <a:ext cx="1617662"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pPr defTabSz="228600">
              <a:buClr>
                <a:srgbClr val="000000"/>
              </a:buClr>
            </a:pPr>
            <a:r>
              <a:rPr lang="en-US"/>
              <a:t>Password file</a:t>
            </a:r>
          </a:p>
        </p:txBody>
      </p:sp>
      <p:sp>
        <p:nvSpPr>
          <p:cNvPr id="24582" name="Rectangle 6"/>
          <p:cNvSpPr>
            <a:spLocks noChangeArrowheads="1"/>
          </p:cNvSpPr>
          <p:nvPr/>
        </p:nvSpPr>
        <p:spPr bwMode="auto">
          <a:xfrm>
            <a:off x="704850" y="4497388"/>
            <a:ext cx="1981200"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pPr defTabSz="228600">
              <a:buClr>
                <a:srgbClr val="000000"/>
              </a:buClr>
            </a:pPr>
            <a:r>
              <a:rPr lang="en-US"/>
              <a:t>Parameter file</a:t>
            </a:r>
          </a:p>
        </p:txBody>
      </p:sp>
      <p:sp>
        <p:nvSpPr>
          <p:cNvPr id="24583" name="Rectangle 7"/>
          <p:cNvSpPr>
            <a:spLocks noChangeArrowheads="1"/>
          </p:cNvSpPr>
          <p:nvPr/>
        </p:nvSpPr>
        <p:spPr bwMode="auto">
          <a:xfrm>
            <a:off x="6111875" y="4497388"/>
            <a:ext cx="2209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pPr defTabSz="228600">
              <a:buClr>
                <a:srgbClr val="000000"/>
              </a:buClr>
            </a:pPr>
            <a:r>
              <a:rPr lang="en-US"/>
              <a:t>Archived redo log files</a:t>
            </a:r>
          </a:p>
        </p:txBody>
      </p:sp>
      <p:sp>
        <p:nvSpPr>
          <p:cNvPr id="24584" name="Rectangle 8"/>
          <p:cNvSpPr>
            <a:spLocks noChangeArrowheads="1"/>
          </p:cNvSpPr>
          <p:nvPr/>
        </p:nvSpPr>
        <p:spPr bwMode="auto">
          <a:xfrm>
            <a:off x="954088" y="2933700"/>
            <a:ext cx="148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28575" rIns="57150" bIns="28575">
            <a:spAutoFit/>
          </a:bodyPr>
          <a:lstStyle/>
          <a:p>
            <a:pPr defTabSz="369888">
              <a:lnSpc>
                <a:spcPct val="85000"/>
              </a:lnSpc>
            </a:pPr>
            <a:r>
              <a:rPr lang="en-US"/>
              <a:t>Control files</a:t>
            </a:r>
          </a:p>
        </p:txBody>
      </p:sp>
      <p:sp>
        <p:nvSpPr>
          <p:cNvPr id="24585" name="Rectangle 9"/>
          <p:cNvSpPr>
            <a:spLocks noChangeArrowheads="1"/>
          </p:cNvSpPr>
          <p:nvPr/>
        </p:nvSpPr>
        <p:spPr bwMode="auto">
          <a:xfrm>
            <a:off x="3683000" y="2933700"/>
            <a:ext cx="1371600" cy="3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pPr defTabSz="228600">
              <a:buClr>
                <a:srgbClr val="000000"/>
              </a:buClr>
            </a:pPr>
            <a:r>
              <a:rPr lang="en-US"/>
              <a:t>Data files</a:t>
            </a:r>
          </a:p>
        </p:txBody>
      </p:sp>
      <p:sp>
        <p:nvSpPr>
          <p:cNvPr id="24586" name="Rectangle 10"/>
          <p:cNvSpPr>
            <a:spLocks noChangeArrowheads="1"/>
          </p:cNvSpPr>
          <p:nvPr/>
        </p:nvSpPr>
        <p:spPr bwMode="auto">
          <a:xfrm>
            <a:off x="4343400" y="6024563"/>
            <a:ext cx="2590800" cy="300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pPr defTabSz="228600">
              <a:buClr>
                <a:srgbClr val="000000"/>
              </a:buClr>
            </a:pPr>
            <a:r>
              <a:rPr lang="en-US"/>
              <a:t>Alert log and trace files</a:t>
            </a:r>
          </a:p>
        </p:txBody>
      </p:sp>
      <p:sp>
        <p:nvSpPr>
          <p:cNvPr id="24587" name="Rectangle 11"/>
          <p:cNvSpPr>
            <a:spLocks noChangeArrowheads="1"/>
          </p:cNvSpPr>
          <p:nvPr/>
        </p:nvSpPr>
        <p:spPr bwMode="auto">
          <a:xfrm>
            <a:off x="3597275" y="4497388"/>
            <a:ext cx="1543050" cy="300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700" tIns="12700" rIns="12700" bIns="12700">
            <a:spAutoFit/>
          </a:bodyPr>
          <a:lstStyle/>
          <a:p>
            <a:pPr defTabSz="228600">
              <a:buClr>
                <a:srgbClr val="000000"/>
              </a:buClr>
            </a:pPr>
            <a:r>
              <a:rPr lang="en-US"/>
              <a:t>Backup files</a:t>
            </a:r>
          </a:p>
        </p:txBody>
      </p:sp>
      <p:pic>
        <p:nvPicPr>
          <p:cNvPr id="24588" name="Picture 12" descr="Concept: Safe, Securit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400" y="3343275"/>
            <a:ext cx="10652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13" descr="Documents: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25" y="3441700"/>
            <a:ext cx="5016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0" name="Group 14"/>
          <p:cNvGrpSpPr>
            <a:grpSpLocks/>
          </p:cNvGrpSpPr>
          <p:nvPr/>
        </p:nvGrpSpPr>
        <p:grpSpPr bwMode="auto">
          <a:xfrm>
            <a:off x="1390650" y="5014913"/>
            <a:ext cx="609600" cy="1003300"/>
            <a:chOff x="1680" y="3264"/>
            <a:chExt cx="384" cy="632"/>
          </a:xfrm>
        </p:grpSpPr>
        <p:pic>
          <p:nvPicPr>
            <p:cNvPr id="24650" name="Picture 15" descr="Documents: F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3264"/>
              <a:ext cx="316"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51" name="Picture 16" descr="Concept: User Identification, Authentication, I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 y="3478"/>
              <a:ext cx="28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91" name="Rectangle 17"/>
          <p:cNvSpPr>
            <a:spLocks noChangeArrowheads="1"/>
          </p:cNvSpPr>
          <p:nvPr/>
        </p:nvSpPr>
        <p:spPr bwMode="blackWhite">
          <a:xfrm>
            <a:off x="1031875" y="1752600"/>
            <a:ext cx="1325563" cy="11430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grpSp>
        <p:nvGrpSpPr>
          <p:cNvPr id="24592" name="Group 18"/>
          <p:cNvGrpSpPr>
            <a:grpSpLocks/>
          </p:cNvGrpSpPr>
          <p:nvPr/>
        </p:nvGrpSpPr>
        <p:grpSpPr bwMode="auto">
          <a:xfrm>
            <a:off x="1349375" y="1844675"/>
            <a:ext cx="692150" cy="958850"/>
            <a:chOff x="2593" y="2912"/>
            <a:chExt cx="436" cy="604"/>
          </a:xfrm>
        </p:grpSpPr>
        <p:grpSp>
          <p:nvGrpSpPr>
            <p:cNvPr id="24642" name="Group 19"/>
            <p:cNvGrpSpPr>
              <a:grpSpLocks/>
            </p:cNvGrpSpPr>
            <p:nvPr/>
          </p:nvGrpSpPr>
          <p:grpSpPr bwMode="auto">
            <a:xfrm>
              <a:off x="2593" y="3178"/>
              <a:ext cx="436" cy="338"/>
              <a:chOff x="2128" y="3492"/>
              <a:chExt cx="532" cy="412"/>
            </a:xfrm>
          </p:grpSpPr>
          <p:sp>
            <p:nvSpPr>
              <p:cNvPr id="24647" name="Rectangle 2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8" name="Oval 2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9" name="Oval 2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43" name="Group 23"/>
            <p:cNvGrpSpPr>
              <a:grpSpLocks/>
            </p:cNvGrpSpPr>
            <p:nvPr/>
          </p:nvGrpSpPr>
          <p:grpSpPr bwMode="auto">
            <a:xfrm>
              <a:off x="2593" y="2912"/>
              <a:ext cx="436" cy="338"/>
              <a:chOff x="2128" y="2685"/>
              <a:chExt cx="532" cy="412"/>
            </a:xfrm>
          </p:grpSpPr>
          <p:sp>
            <p:nvSpPr>
              <p:cNvPr id="24644" name="Rectangle 2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5" name="Oval 2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6" name="Oval 2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4593" name="Rectangle 27"/>
          <p:cNvSpPr>
            <a:spLocks noChangeArrowheads="1"/>
          </p:cNvSpPr>
          <p:nvPr/>
        </p:nvSpPr>
        <p:spPr bwMode="blackWhite">
          <a:xfrm>
            <a:off x="3705225" y="1752600"/>
            <a:ext cx="1325563" cy="1143000"/>
          </a:xfrm>
          <a:prstGeom prst="rect">
            <a:avLst/>
          </a:prstGeom>
          <a:solidFill>
            <a:srgbClr val="6666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grpSp>
        <p:nvGrpSpPr>
          <p:cNvPr id="24594" name="Group 28"/>
          <p:cNvGrpSpPr>
            <a:grpSpLocks/>
          </p:cNvGrpSpPr>
          <p:nvPr/>
        </p:nvGrpSpPr>
        <p:grpSpPr bwMode="auto">
          <a:xfrm>
            <a:off x="4022725" y="1844675"/>
            <a:ext cx="692150" cy="958850"/>
            <a:chOff x="2593" y="2912"/>
            <a:chExt cx="436" cy="604"/>
          </a:xfrm>
        </p:grpSpPr>
        <p:grpSp>
          <p:nvGrpSpPr>
            <p:cNvPr id="24634" name="Group 29"/>
            <p:cNvGrpSpPr>
              <a:grpSpLocks/>
            </p:cNvGrpSpPr>
            <p:nvPr/>
          </p:nvGrpSpPr>
          <p:grpSpPr bwMode="auto">
            <a:xfrm>
              <a:off x="2593" y="3178"/>
              <a:ext cx="436" cy="338"/>
              <a:chOff x="2128" y="3492"/>
              <a:chExt cx="532" cy="412"/>
            </a:xfrm>
          </p:grpSpPr>
          <p:sp>
            <p:nvSpPr>
              <p:cNvPr id="24639" name="Rectangle 3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0" name="Oval 3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1" name="Oval 3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35" name="Group 33"/>
            <p:cNvGrpSpPr>
              <a:grpSpLocks/>
            </p:cNvGrpSpPr>
            <p:nvPr/>
          </p:nvGrpSpPr>
          <p:grpSpPr bwMode="auto">
            <a:xfrm>
              <a:off x="2593" y="2912"/>
              <a:ext cx="436" cy="338"/>
              <a:chOff x="2128" y="2685"/>
              <a:chExt cx="532" cy="412"/>
            </a:xfrm>
          </p:grpSpPr>
          <p:sp>
            <p:nvSpPr>
              <p:cNvPr id="24636" name="Rectangle 3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7" name="Oval 3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8" name="Oval 3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4595" name="Rectangle 37"/>
          <p:cNvSpPr>
            <a:spLocks noChangeArrowheads="1"/>
          </p:cNvSpPr>
          <p:nvPr/>
        </p:nvSpPr>
        <p:spPr bwMode="blackWhite">
          <a:xfrm>
            <a:off x="6553200" y="1752600"/>
            <a:ext cx="1325563" cy="1143000"/>
          </a:xfrm>
          <a:prstGeom prst="rect">
            <a:avLst/>
          </a:prstGeom>
          <a:solidFill>
            <a:srgbClr val="99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grpSp>
        <p:nvGrpSpPr>
          <p:cNvPr id="24596" name="Group 38"/>
          <p:cNvGrpSpPr>
            <a:grpSpLocks/>
          </p:cNvGrpSpPr>
          <p:nvPr/>
        </p:nvGrpSpPr>
        <p:grpSpPr bwMode="auto">
          <a:xfrm>
            <a:off x="6870700" y="1844675"/>
            <a:ext cx="692150" cy="958850"/>
            <a:chOff x="2593" y="2912"/>
            <a:chExt cx="436" cy="604"/>
          </a:xfrm>
        </p:grpSpPr>
        <p:grpSp>
          <p:nvGrpSpPr>
            <p:cNvPr id="24626" name="Group 39"/>
            <p:cNvGrpSpPr>
              <a:grpSpLocks/>
            </p:cNvGrpSpPr>
            <p:nvPr/>
          </p:nvGrpSpPr>
          <p:grpSpPr bwMode="auto">
            <a:xfrm>
              <a:off x="2593" y="3178"/>
              <a:ext cx="436" cy="338"/>
              <a:chOff x="2128" y="3492"/>
              <a:chExt cx="532" cy="412"/>
            </a:xfrm>
          </p:grpSpPr>
          <p:sp>
            <p:nvSpPr>
              <p:cNvPr id="24631" name="Rectangle 4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2" name="Oval 4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3" name="Oval 4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27" name="Group 43"/>
            <p:cNvGrpSpPr>
              <a:grpSpLocks/>
            </p:cNvGrpSpPr>
            <p:nvPr/>
          </p:nvGrpSpPr>
          <p:grpSpPr bwMode="auto">
            <a:xfrm>
              <a:off x="2593" y="2912"/>
              <a:ext cx="436" cy="338"/>
              <a:chOff x="2128" y="2685"/>
              <a:chExt cx="532" cy="412"/>
            </a:xfrm>
          </p:grpSpPr>
          <p:sp>
            <p:nvSpPr>
              <p:cNvPr id="24628" name="Rectangle 4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9" name="Oval 4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0" name="Oval 4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4597" name="Group 47"/>
          <p:cNvGrpSpPr>
            <a:grpSpLocks/>
          </p:cNvGrpSpPr>
          <p:nvPr/>
        </p:nvGrpSpPr>
        <p:grpSpPr bwMode="auto">
          <a:xfrm>
            <a:off x="4105275" y="3578225"/>
            <a:ext cx="527050" cy="730250"/>
            <a:chOff x="2593" y="2912"/>
            <a:chExt cx="436" cy="604"/>
          </a:xfrm>
        </p:grpSpPr>
        <p:grpSp>
          <p:nvGrpSpPr>
            <p:cNvPr id="24618" name="Group 48"/>
            <p:cNvGrpSpPr>
              <a:grpSpLocks/>
            </p:cNvGrpSpPr>
            <p:nvPr/>
          </p:nvGrpSpPr>
          <p:grpSpPr bwMode="auto">
            <a:xfrm>
              <a:off x="2593" y="3178"/>
              <a:ext cx="436" cy="338"/>
              <a:chOff x="2128" y="3492"/>
              <a:chExt cx="532" cy="412"/>
            </a:xfrm>
          </p:grpSpPr>
          <p:sp>
            <p:nvSpPr>
              <p:cNvPr id="24623" name="Rectangle 49"/>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4" name="Oval 50"/>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5" name="Oval 51"/>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19" name="Group 52"/>
            <p:cNvGrpSpPr>
              <a:grpSpLocks/>
            </p:cNvGrpSpPr>
            <p:nvPr/>
          </p:nvGrpSpPr>
          <p:grpSpPr bwMode="auto">
            <a:xfrm>
              <a:off x="2593" y="2912"/>
              <a:ext cx="436" cy="338"/>
              <a:chOff x="2128" y="2685"/>
              <a:chExt cx="532" cy="412"/>
            </a:xfrm>
          </p:grpSpPr>
          <p:sp>
            <p:nvSpPr>
              <p:cNvPr id="24620" name="Rectangle 53"/>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1" name="Oval 54"/>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22" name="Oval 55"/>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4598" name="Group 56"/>
          <p:cNvGrpSpPr>
            <a:grpSpLocks/>
          </p:cNvGrpSpPr>
          <p:nvPr/>
        </p:nvGrpSpPr>
        <p:grpSpPr bwMode="auto">
          <a:xfrm>
            <a:off x="6953250" y="3578225"/>
            <a:ext cx="527050" cy="730250"/>
            <a:chOff x="2593" y="2912"/>
            <a:chExt cx="436" cy="604"/>
          </a:xfrm>
        </p:grpSpPr>
        <p:grpSp>
          <p:nvGrpSpPr>
            <p:cNvPr id="24610" name="Group 57"/>
            <p:cNvGrpSpPr>
              <a:grpSpLocks/>
            </p:cNvGrpSpPr>
            <p:nvPr/>
          </p:nvGrpSpPr>
          <p:grpSpPr bwMode="auto">
            <a:xfrm>
              <a:off x="2593" y="3178"/>
              <a:ext cx="436" cy="338"/>
              <a:chOff x="2128" y="3492"/>
              <a:chExt cx="532" cy="412"/>
            </a:xfrm>
          </p:grpSpPr>
          <p:sp>
            <p:nvSpPr>
              <p:cNvPr id="24615" name="Rectangle 58"/>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6" name="Oval 59"/>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7" name="Oval 60"/>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11" name="Group 61"/>
            <p:cNvGrpSpPr>
              <a:grpSpLocks/>
            </p:cNvGrpSpPr>
            <p:nvPr/>
          </p:nvGrpSpPr>
          <p:grpSpPr bwMode="auto">
            <a:xfrm>
              <a:off x="2593" y="2912"/>
              <a:ext cx="436" cy="338"/>
              <a:chOff x="2128" y="2685"/>
              <a:chExt cx="532" cy="412"/>
            </a:xfrm>
          </p:grpSpPr>
          <p:sp>
            <p:nvSpPr>
              <p:cNvPr id="24612" name="Rectangle 62"/>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3" name="Oval 63"/>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Oval 64"/>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4599" name="Rectangle 65"/>
          <p:cNvSpPr>
            <a:spLocks noChangeArrowheads="1"/>
          </p:cNvSpPr>
          <p:nvPr/>
        </p:nvSpPr>
        <p:spPr bwMode="blackWhite">
          <a:xfrm>
            <a:off x="4975225" y="4875213"/>
            <a:ext cx="1325563" cy="11430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defTabSz="1041400">
              <a:lnSpc>
                <a:spcPct val="85000"/>
              </a:lnSpc>
              <a:spcBef>
                <a:spcPct val="50000"/>
              </a:spcBef>
            </a:pPr>
            <a:endParaRPr lang="en-US">
              <a:solidFill>
                <a:schemeClr val="bg2"/>
              </a:solidFill>
            </a:endParaRPr>
          </a:p>
        </p:txBody>
      </p:sp>
      <p:grpSp>
        <p:nvGrpSpPr>
          <p:cNvPr id="24600" name="Group 66"/>
          <p:cNvGrpSpPr>
            <a:grpSpLocks/>
          </p:cNvGrpSpPr>
          <p:nvPr/>
        </p:nvGrpSpPr>
        <p:grpSpPr bwMode="auto">
          <a:xfrm>
            <a:off x="5292725" y="4967288"/>
            <a:ext cx="692150" cy="958850"/>
            <a:chOff x="2593" y="2912"/>
            <a:chExt cx="436" cy="604"/>
          </a:xfrm>
        </p:grpSpPr>
        <p:grpSp>
          <p:nvGrpSpPr>
            <p:cNvPr id="24602" name="Group 67"/>
            <p:cNvGrpSpPr>
              <a:grpSpLocks/>
            </p:cNvGrpSpPr>
            <p:nvPr/>
          </p:nvGrpSpPr>
          <p:grpSpPr bwMode="auto">
            <a:xfrm>
              <a:off x="2593" y="3178"/>
              <a:ext cx="436" cy="338"/>
              <a:chOff x="2128" y="3492"/>
              <a:chExt cx="532" cy="412"/>
            </a:xfrm>
          </p:grpSpPr>
          <p:sp>
            <p:nvSpPr>
              <p:cNvPr id="24607" name="Rectangle 68"/>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8" name="Oval 69"/>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9" name="Oval 70"/>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03" name="Group 71"/>
            <p:cNvGrpSpPr>
              <a:grpSpLocks/>
            </p:cNvGrpSpPr>
            <p:nvPr/>
          </p:nvGrpSpPr>
          <p:grpSpPr bwMode="auto">
            <a:xfrm>
              <a:off x="2593" y="2912"/>
              <a:ext cx="436" cy="338"/>
              <a:chOff x="2128" y="2685"/>
              <a:chExt cx="532" cy="412"/>
            </a:xfrm>
          </p:grpSpPr>
          <p:sp>
            <p:nvSpPr>
              <p:cNvPr id="24604" name="Rectangle 72"/>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Oval 73"/>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6" name="Oval 74"/>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24601" name="Picture 75" descr="Symbols: Alert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1475" y="5043488"/>
            <a:ext cx="37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DATA FILE</a:t>
            </a:r>
          </a:p>
        </p:txBody>
      </p:sp>
      <p:sp>
        <p:nvSpPr>
          <p:cNvPr id="25603" name="Content Placeholder 2"/>
          <p:cNvSpPr>
            <a:spLocks noGrp="1"/>
          </p:cNvSpPr>
          <p:nvPr>
            <p:ph idx="1"/>
          </p:nvPr>
        </p:nvSpPr>
        <p:spPr>
          <a:xfrm>
            <a:off x="609600" y="1447800"/>
            <a:ext cx="7918450" cy="3952875"/>
          </a:xfrm>
        </p:spPr>
        <p:txBody>
          <a:bodyPr/>
          <a:lstStyle/>
          <a:p>
            <a:pPr marL="0" indent="0"/>
            <a:r>
              <a:rPr lang="en-US" smtClean="0"/>
              <a:t>Mỗi một Oracle database đều có thể có một hay nhiều datafiles.</a:t>
            </a:r>
          </a:p>
          <a:p>
            <a:pPr lvl="1"/>
            <a:r>
              <a:rPr lang="en-US" sz="2400" smtClean="0"/>
              <a:t>Một số tính chất của datafiles: </a:t>
            </a:r>
            <a:endParaRPr lang="en-US" sz="2000" smtClean="0"/>
          </a:p>
          <a:p>
            <a:pPr lvl="2"/>
            <a:r>
              <a:rPr lang="en-US" smtClean="0"/>
              <a:t>Mỗi datafile chỉ có thể được sử dụng trong một database. </a:t>
            </a:r>
            <a:endParaRPr lang="en-US" sz="1800" smtClean="0"/>
          </a:p>
          <a:p>
            <a:pPr lvl="2"/>
            <a:r>
              <a:rPr lang="en-US" smtClean="0"/>
              <a:t>Bên cạnh đó, datafiles cũng còn có một số tính chất cho phép tự động mở rộng kích thước mỗi khi database hết chỗ lưu trữ dữ liệu. </a:t>
            </a:r>
            <a:endParaRPr lang="en-US" sz="1800" smtClean="0"/>
          </a:p>
          <a:p>
            <a:pPr lvl="2"/>
            <a:r>
              <a:rPr lang="en-US" smtClean="0"/>
              <a:t>Một hay nhiều datafiles tạo nên một đơn vị lưu trữ logic của database gọi là tablespace. </a:t>
            </a:r>
            <a:endParaRPr lang="en-US" sz="1800" smtClean="0"/>
          </a:p>
          <a:p>
            <a:pPr lvl="2"/>
            <a:r>
              <a:rPr lang="en-US" smtClean="0"/>
              <a:t>Một datafile chỉ thuộc về một tablespace. </a:t>
            </a:r>
            <a:endParaRPr lang="en-US" sz="1800" smtClean="0"/>
          </a:p>
          <a:p>
            <a:pPr marL="0" indent="0"/>
            <a:endParaRPr lang="en-US" smtClean="0"/>
          </a:p>
        </p:txBody>
      </p:sp>
      <p:sp>
        <p:nvSpPr>
          <p:cNvPr id="25604" name="Rectangle 27"/>
          <p:cNvSpPr>
            <a:spLocks noChangeArrowheads="1"/>
          </p:cNvSpPr>
          <p:nvPr/>
        </p:nvSpPr>
        <p:spPr bwMode="blackWhite">
          <a:xfrm>
            <a:off x="6999288" y="4365625"/>
            <a:ext cx="1477962" cy="1447800"/>
          </a:xfrm>
          <a:prstGeom prst="rect">
            <a:avLst/>
          </a:prstGeom>
          <a:solidFill>
            <a:srgbClr val="6666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algn="ctr" defTabSz="1041400">
              <a:lnSpc>
                <a:spcPct val="85000"/>
              </a:lnSpc>
              <a:spcBef>
                <a:spcPct val="50000"/>
              </a:spcBef>
            </a:pPr>
            <a:endParaRPr lang="en-US">
              <a:solidFill>
                <a:schemeClr val="bg2"/>
              </a:solidFill>
            </a:endParaRPr>
          </a:p>
        </p:txBody>
      </p:sp>
      <p:grpSp>
        <p:nvGrpSpPr>
          <p:cNvPr id="25605" name="Group 28"/>
          <p:cNvGrpSpPr>
            <a:grpSpLocks/>
          </p:cNvGrpSpPr>
          <p:nvPr/>
        </p:nvGrpSpPr>
        <p:grpSpPr bwMode="auto">
          <a:xfrm>
            <a:off x="7378700" y="4487863"/>
            <a:ext cx="820738" cy="1203325"/>
            <a:chOff x="2593" y="2912"/>
            <a:chExt cx="436" cy="604"/>
          </a:xfrm>
        </p:grpSpPr>
        <p:grpSp>
          <p:nvGrpSpPr>
            <p:cNvPr id="25607" name="Group 29"/>
            <p:cNvGrpSpPr>
              <a:grpSpLocks/>
            </p:cNvGrpSpPr>
            <p:nvPr/>
          </p:nvGrpSpPr>
          <p:grpSpPr bwMode="auto">
            <a:xfrm>
              <a:off x="2593" y="3178"/>
              <a:ext cx="436" cy="338"/>
              <a:chOff x="2128" y="3492"/>
              <a:chExt cx="532" cy="412"/>
            </a:xfrm>
          </p:grpSpPr>
          <p:sp>
            <p:nvSpPr>
              <p:cNvPr id="25612" name="Rectangle 30"/>
              <p:cNvSpPr>
                <a:spLocks noChangeArrowheads="1"/>
              </p:cNvSpPr>
              <p:nvPr/>
            </p:nvSpPr>
            <p:spPr bwMode="auto">
              <a:xfrm>
                <a:off x="2128" y="3576"/>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20000"/>
                  </a:spcBef>
                  <a:buClr>
                    <a:srgbClr val="FF0000"/>
                  </a:buClr>
                  <a:buFont typeface="Arial" charset="0"/>
                  <a:buNone/>
                </a:pPr>
                <a:endParaRPr lang="en-US"/>
              </a:p>
            </p:txBody>
          </p:sp>
          <p:sp>
            <p:nvSpPr>
              <p:cNvPr id="25613" name="Oval 31"/>
              <p:cNvSpPr>
                <a:spLocks noChangeArrowheads="1"/>
              </p:cNvSpPr>
              <p:nvPr/>
            </p:nvSpPr>
            <p:spPr bwMode="auto">
              <a:xfrm>
                <a:off x="2128" y="3492"/>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20000"/>
                  </a:spcBef>
                  <a:buClr>
                    <a:srgbClr val="FF0000"/>
                  </a:buClr>
                  <a:buFont typeface="Arial" charset="0"/>
                  <a:buNone/>
                </a:pPr>
                <a:endParaRPr lang="en-US"/>
              </a:p>
            </p:txBody>
          </p:sp>
          <p:sp>
            <p:nvSpPr>
              <p:cNvPr id="25614" name="Oval 32"/>
              <p:cNvSpPr>
                <a:spLocks noChangeArrowheads="1"/>
              </p:cNvSpPr>
              <p:nvPr/>
            </p:nvSpPr>
            <p:spPr bwMode="auto">
              <a:xfrm>
                <a:off x="2128" y="3746"/>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20000"/>
                  </a:spcBef>
                  <a:buClr>
                    <a:srgbClr val="FF0000"/>
                  </a:buClr>
                  <a:buFont typeface="Arial" charset="0"/>
                  <a:buNone/>
                </a:pPr>
                <a:endParaRPr lang="en-US"/>
              </a:p>
            </p:txBody>
          </p:sp>
        </p:grpSp>
        <p:grpSp>
          <p:nvGrpSpPr>
            <p:cNvPr id="25608" name="Group 33"/>
            <p:cNvGrpSpPr>
              <a:grpSpLocks/>
            </p:cNvGrpSpPr>
            <p:nvPr/>
          </p:nvGrpSpPr>
          <p:grpSpPr bwMode="auto">
            <a:xfrm>
              <a:off x="2593" y="2912"/>
              <a:ext cx="436" cy="338"/>
              <a:chOff x="2128" y="2685"/>
              <a:chExt cx="532" cy="412"/>
            </a:xfrm>
          </p:grpSpPr>
          <p:sp>
            <p:nvSpPr>
              <p:cNvPr id="25609" name="Rectangle 34"/>
              <p:cNvSpPr>
                <a:spLocks noChangeArrowheads="1"/>
              </p:cNvSpPr>
              <p:nvPr/>
            </p:nvSpPr>
            <p:spPr bwMode="auto">
              <a:xfrm>
                <a:off x="2128" y="2769"/>
                <a:ext cx="532" cy="246"/>
              </a:xfrm>
              <a:prstGeom prst="rect">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20000"/>
                  </a:spcBef>
                  <a:buClr>
                    <a:srgbClr val="FF0000"/>
                  </a:buClr>
                  <a:buFont typeface="Arial" charset="0"/>
                  <a:buNone/>
                </a:pPr>
                <a:endParaRPr lang="en-US"/>
              </a:p>
            </p:txBody>
          </p:sp>
          <p:sp>
            <p:nvSpPr>
              <p:cNvPr id="25610" name="Oval 35"/>
              <p:cNvSpPr>
                <a:spLocks noChangeArrowheads="1"/>
              </p:cNvSpPr>
              <p:nvPr/>
            </p:nvSpPr>
            <p:spPr bwMode="auto">
              <a:xfrm>
                <a:off x="2128" y="2685"/>
                <a:ext cx="532" cy="158"/>
              </a:xfrm>
              <a:prstGeom prst="ellipse">
                <a:avLst/>
              </a:prstGeom>
              <a:gradFill rotWithShape="0">
                <a:gsLst>
                  <a:gs pos="0">
                    <a:srgbClr val="89E5E5"/>
                  </a:gs>
                  <a:gs pos="100000">
                    <a:srgbClr val="99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20000"/>
                  </a:spcBef>
                  <a:buClr>
                    <a:srgbClr val="FF0000"/>
                  </a:buClr>
                  <a:buFont typeface="Arial" charset="0"/>
                  <a:buNone/>
                </a:pPr>
                <a:endParaRPr lang="en-US"/>
              </a:p>
            </p:txBody>
          </p:sp>
          <p:sp>
            <p:nvSpPr>
              <p:cNvPr id="25611" name="Oval 36"/>
              <p:cNvSpPr>
                <a:spLocks noChangeArrowheads="1"/>
              </p:cNvSpPr>
              <p:nvPr/>
            </p:nvSpPr>
            <p:spPr bwMode="auto">
              <a:xfrm>
                <a:off x="2128" y="2939"/>
                <a:ext cx="532" cy="158"/>
              </a:xfrm>
              <a:prstGeom prst="ellipse">
                <a:avLst/>
              </a:prstGeom>
              <a:gradFill rotWithShape="0">
                <a:gsLst>
                  <a:gs pos="0">
                    <a:srgbClr val="89E5E5"/>
                  </a:gs>
                  <a:gs pos="50000">
                    <a:srgbClr val="99FFFF"/>
                  </a:gs>
                  <a:gs pos="100000">
                    <a:srgbClr val="89E5E5"/>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20000"/>
                  </a:spcBef>
                  <a:buClr>
                    <a:srgbClr val="FF0000"/>
                  </a:buClr>
                  <a:buFont typeface="Arial" charset="0"/>
                  <a:buNone/>
                </a:pPr>
                <a:endParaRPr lang="en-US"/>
              </a:p>
            </p:txBody>
          </p:sp>
        </p:grpSp>
      </p:grpSp>
      <p:sp>
        <p:nvSpPr>
          <p:cNvPr id="25606" name="Rectangle 13"/>
          <p:cNvSpPr>
            <a:spLocks noChangeArrowheads="1"/>
          </p:cNvSpPr>
          <p:nvPr/>
        </p:nvSpPr>
        <p:spPr bwMode="auto">
          <a:xfrm>
            <a:off x="7183438" y="5848350"/>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t>Data files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Redo Log Files </a:t>
            </a:r>
            <a:br>
              <a:rPr lang="en-US" smtClean="0"/>
            </a:br>
            <a:endParaRPr lang="en-US" smtClean="0"/>
          </a:p>
        </p:txBody>
      </p:sp>
      <p:sp>
        <p:nvSpPr>
          <p:cNvPr id="26627" name="Content Placeholder 2"/>
          <p:cNvSpPr>
            <a:spLocks noGrp="1"/>
          </p:cNvSpPr>
          <p:nvPr>
            <p:ph idx="1"/>
          </p:nvPr>
        </p:nvSpPr>
        <p:spPr>
          <a:xfrm>
            <a:off x="609600" y="1600200"/>
            <a:ext cx="7918450" cy="3614738"/>
          </a:xfrm>
        </p:spPr>
        <p:txBody>
          <a:bodyPr/>
          <a:lstStyle/>
          <a:p>
            <a:pPr lvl="1"/>
            <a:r>
              <a:rPr lang="en-US" smtClean="0"/>
              <a:t>Mỗi Oracle database đều có một tập hợp từ 02 redo log files trở lên. </a:t>
            </a:r>
          </a:p>
          <a:p>
            <a:pPr lvl="1"/>
            <a:r>
              <a:rPr lang="en-US" smtClean="0"/>
              <a:t>Chức năng chính của redo log là ghi lại tất cả các thay đổi đối với dữ liệu trong database. </a:t>
            </a:r>
          </a:p>
          <a:p>
            <a:pPr lvl="1"/>
            <a:r>
              <a:rPr lang="en-US" smtClean="0"/>
              <a:t>Các thông tin trong redo log file chỉ được sử dụng để khôi phục lại database trong trường hợp hệ thống gặp sự cố và không cho phép viết trực tiếp dữ liệu trong database lên các datafiles trong database</a:t>
            </a:r>
            <a:br>
              <a:rPr lang="en-US" smtClean="0"/>
            </a:br>
            <a:endParaRPr lang="en-US" smtClean="0"/>
          </a:p>
          <a:p>
            <a:pPr marL="0" indent="0"/>
            <a:endParaRPr lang="en-US" smtClean="0"/>
          </a:p>
        </p:txBody>
      </p:sp>
      <p:pic>
        <p:nvPicPr>
          <p:cNvPr id="2662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395788"/>
            <a:ext cx="19145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Control Files </a:t>
            </a:r>
            <a:br>
              <a:rPr lang="en-US" smtClean="0"/>
            </a:br>
            <a:endParaRPr lang="en-US" smtClean="0"/>
          </a:p>
        </p:txBody>
      </p:sp>
      <p:sp>
        <p:nvSpPr>
          <p:cNvPr id="27651" name="Content Placeholder 2"/>
          <p:cNvSpPr>
            <a:spLocks noGrp="1"/>
          </p:cNvSpPr>
          <p:nvPr>
            <p:ph idx="1"/>
          </p:nvPr>
        </p:nvSpPr>
        <p:spPr>
          <a:xfrm>
            <a:off x="609600" y="1211263"/>
            <a:ext cx="7918450" cy="4273550"/>
          </a:xfrm>
        </p:spPr>
        <p:txBody>
          <a:bodyPr/>
          <a:lstStyle/>
          <a:p>
            <a:pPr lvl="1"/>
            <a:r>
              <a:rPr lang="en-US" sz="2400" smtClean="0"/>
              <a:t>Mỗi Oracle database đều có ít nhất một control file. Control file chứa các mục thông tin quy định cấu trúc vật lý của database như: </a:t>
            </a:r>
            <a:endParaRPr lang="en-US" sz="2000" smtClean="0"/>
          </a:p>
          <a:p>
            <a:pPr lvl="2"/>
            <a:r>
              <a:rPr lang="en-US" smtClean="0"/>
              <a:t>Tên của database. </a:t>
            </a:r>
            <a:endParaRPr lang="en-US" sz="1800" smtClean="0"/>
          </a:p>
          <a:p>
            <a:pPr lvl="2"/>
            <a:r>
              <a:rPr lang="en-US" smtClean="0"/>
              <a:t>Tên và nơi lưu trữ các datafiles hay redo log files. </a:t>
            </a:r>
            <a:endParaRPr lang="en-US" sz="1800" smtClean="0"/>
          </a:p>
          <a:p>
            <a:pPr lvl="2"/>
            <a:r>
              <a:rPr lang="en-US" smtClean="0"/>
              <a:t>Time stamp (mốc thời gian) tạo lập database, ... </a:t>
            </a:r>
            <a:endParaRPr lang="en-US" sz="1800" smtClean="0"/>
          </a:p>
          <a:p>
            <a:pPr lvl="1"/>
            <a:r>
              <a:rPr lang="en-US" sz="2400" smtClean="0"/>
              <a:t>Khi các thành phần vật lý cả database bị thay, Control file sẽ được tự động thay đổi tương ứng bởi Oracle. </a:t>
            </a:r>
            <a:endParaRPr lang="en-US" sz="2000" smtClean="0"/>
          </a:p>
          <a:p>
            <a:pPr lvl="1"/>
            <a:r>
              <a:rPr lang="en-US" sz="2400" smtClean="0"/>
              <a:t>Control file cũng được sử dụng đến khi thực hiện khôi phục lại dữ liệu. </a:t>
            </a:r>
            <a:endParaRPr lang="en-US" sz="2000" smtClean="0"/>
          </a:p>
          <a:p>
            <a:pPr marL="0" indent="0"/>
            <a:endParaRPr lang="en-US" smtClean="0"/>
          </a:p>
        </p:txBody>
      </p:sp>
      <p:pic>
        <p:nvPicPr>
          <p:cNvPr id="2765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724400"/>
            <a:ext cx="1833563"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Parameter file</a:t>
            </a:r>
            <a:br>
              <a:rPr lang="en-US" smtClean="0"/>
            </a:br>
            <a:endParaRPr lang="en-US" smtClean="0"/>
          </a:p>
        </p:txBody>
      </p:sp>
      <p:sp>
        <p:nvSpPr>
          <p:cNvPr id="28675" name="Content Placeholder 2"/>
          <p:cNvSpPr>
            <a:spLocks noGrp="1"/>
          </p:cNvSpPr>
          <p:nvPr>
            <p:ph idx="1"/>
          </p:nvPr>
        </p:nvSpPr>
        <p:spPr>
          <a:xfrm>
            <a:off x="609600" y="1517650"/>
            <a:ext cx="7918450" cy="2795588"/>
          </a:xfrm>
        </p:spPr>
        <p:txBody>
          <a:bodyPr/>
          <a:lstStyle/>
          <a:p>
            <a:pPr lvl="1"/>
            <a:r>
              <a:rPr lang="en-US" sz="2400" smtClean="0"/>
              <a:t>File chứa những thông tin cấu hình của 1 db. </a:t>
            </a:r>
            <a:endParaRPr lang="en-US" sz="2000" smtClean="0"/>
          </a:p>
          <a:p>
            <a:pPr lvl="1"/>
            <a:r>
              <a:rPr lang="en-US" sz="2400" smtClean="0"/>
              <a:t>Parameter có 2 loại là SPFile (file Binary) và Pfile (file text), nhiệm vụ của 2 file này là giống nhau.</a:t>
            </a:r>
            <a:endParaRPr lang="en-US" sz="2000" smtClean="0"/>
          </a:p>
          <a:p>
            <a:pPr lvl="1"/>
            <a:r>
              <a:rPr lang="en-US" sz="2400" smtClean="0"/>
              <a:t>Mặc định, lúc khởi động DB, Oracle sẽ ưu tiên sử dụng spfile trước, nếu không có thì sẽ chuyển sang dùng pfile.</a:t>
            </a:r>
            <a:endParaRPr lang="en-US" sz="2000" smtClean="0"/>
          </a:p>
          <a:p>
            <a:pPr marL="0" indent="0"/>
            <a:endParaRPr lang="en-US" smtClean="0"/>
          </a:p>
        </p:txBody>
      </p:sp>
      <p:pic>
        <p:nvPicPr>
          <p:cNvPr id="2867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291013"/>
            <a:ext cx="2093913"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Backup file - Archivelog file - Password file</a:t>
            </a:r>
            <a:br>
              <a:rPr lang="en-US" smtClean="0"/>
            </a:br>
            <a:r>
              <a:rPr lang="en-US" smtClean="0"/>
              <a:t/>
            </a:r>
            <a:br>
              <a:rPr lang="en-US" smtClean="0"/>
            </a:br>
            <a:r>
              <a:rPr lang="en-US" smtClean="0"/>
              <a:t/>
            </a:r>
            <a:br>
              <a:rPr lang="en-US" smtClean="0"/>
            </a:br>
            <a:endParaRPr lang="en-US" smtClean="0"/>
          </a:p>
        </p:txBody>
      </p:sp>
      <p:sp>
        <p:nvSpPr>
          <p:cNvPr id="29699" name="Content Placeholder 2"/>
          <p:cNvSpPr>
            <a:spLocks noGrp="1"/>
          </p:cNvSpPr>
          <p:nvPr>
            <p:ph idx="1"/>
          </p:nvPr>
        </p:nvSpPr>
        <p:spPr>
          <a:xfrm>
            <a:off x="609600" y="1447800"/>
            <a:ext cx="7918450" cy="3017838"/>
          </a:xfrm>
        </p:spPr>
        <p:txBody>
          <a:bodyPr/>
          <a:lstStyle/>
          <a:p>
            <a:pPr marL="0" indent="0"/>
            <a:r>
              <a:rPr lang="en-US" sz="2400" smtClean="0"/>
              <a:t>Backup file</a:t>
            </a:r>
            <a:endParaRPr lang="en-US" sz="2000" smtClean="0"/>
          </a:p>
          <a:p>
            <a:pPr lvl="1"/>
            <a:r>
              <a:rPr lang="en-US" sz="2400" smtClean="0"/>
              <a:t>Lưu trữ các file backup của DB</a:t>
            </a:r>
            <a:endParaRPr lang="en-US" sz="2000" smtClean="0"/>
          </a:p>
          <a:p>
            <a:pPr marL="0" indent="0"/>
            <a:r>
              <a:rPr lang="en-US" sz="2400" smtClean="0"/>
              <a:t>Archivelog file</a:t>
            </a:r>
            <a:endParaRPr lang="en-US" sz="2000" smtClean="0"/>
          </a:p>
          <a:p>
            <a:pPr lvl="1"/>
            <a:r>
              <a:rPr lang="en-US" sz="2400" smtClean="0"/>
              <a:t>Lưu trữ các file redo logfile</a:t>
            </a:r>
            <a:endParaRPr lang="en-US" sz="2000" smtClean="0"/>
          </a:p>
          <a:p>
            <a:pPr marL="0" indent="0"/>
            <a:r>
              <a:rPr lang="en-US" sz="2400" smtClean="0"/>
              <a:t>Password file</a:t>
            </a:r>
            <a:endParaRPr lang="en-US" sz="2000" smtClean="0"/>
          </a:p>
          <a:p>
            <a:pPr lvl="1"/>
            <a:r>
              <a:rPr lang="en-US" sz="2400" smtClean="0"/>
              <a:t>Lưu trữ thông tin account – password của DB</a:t>
            </a:r>
            <a:endParaRPr lang="en-US" sz="2000" smtClean="0"/>
          </a:p>
          <a:p>
            <a:pPr marL="0" indent="0"/>
            <a:endParaRPr lang="en-US" smtClean="0"/>
          </a:p>
        </p:txBody>
      </p:sp>
      <p:pic>
        <p:nvPicPr>
          <p:cNvPr id="2970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1313" y="4502150"/>
            <a:ext cx="13716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4375150"/>
            <a:ext cx="12382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371975"/>
            <a:ext cx="16764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Cấu Trúc Logical and Physical Database </a:t>
            </a:r>
          </a:p>
        </p:txBody>
      </p:sp>
      <p:pic>
        <p:nvPicPr>
          <p:cNvPr id="30723"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781175" y="1282700"/>
            <a:ext cx="5575300" cy="4852988"/>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PCT USED – PCT FREE</a:t>
            </a:r>
          </a:p>
        </p:txBody>
      </p:sp>
      <p:sp>
        <p:nvSpPr>
          <p:cNvPr id="31747" name="Content Placeholder 2"/>
          <p:cNvSpPr>
            <a:spLocks noGrp="1"/>
          </p:cNvSpPr>
          <p:nvPr>
            <p:ph idx="1"/>
          </p:nvPr>
        </p:nvSpPr>
        <p:spPr>
          <a:xfrm>
            <a:off x="609600" y="1316038"/>
            <a:ext cx="7918450" cy="1909762"/>
          </a:xfrm>
        </p:spPr>
        <p:txBody>
          <a:bodyPr/>
          <a:lstStyle/>
          <a:p>
            <a:pPr marL="0" lvl="1" indent="0">
              <a:buClr>
                <a:srgbClr val="000000"/>
              </a:buClr>
              <a:buFont typeface="Arial" charset="0"/>
              <a:buNone/>
            </a:pPr>
            <a:r>
              <a:rPr lang="en-US" sz="2400" smtClean="0"/>
              <a:t>PCT space: Không gian cấp phát cho việc insert/update trong tương lai, ảnh hưởng bởi giá trị của 2 tham số là PCTUSED và PCTFREE</a:t>
            </a:r>
          </a:p>
          <a:p>
            <a:pPr marL="0" lvl="1" indent="0">
              <a:buClr>
                <a:srgbClr val="000000"/>
              </a:buClr>
              <a:buFont typeface="Arial" charset="0"/>
              <a:buNone/>
            </a:pPr>
            <a:endParaRPr lang="en-US" sz="2000" smtClean="0"/>
          </a:p>
          <a:p>
            <a:pPr marL="0" indent="0"/>
            <a:endParaRPr lang="en-US" smtClean="0"/>
          </a:p>
        </p:txBody>
      </p:sp>
      <p:pic>
        <p:nvPicPr>
          <p:cNvPr id="31748" name="Picture 3" descr="Description of Figure 2-3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55913"/>
            <a:ext cx="3394075" cy="301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descr="Description of Figure 2-4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855913"/>
            <a:ext cx="3216275" cy="301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0"/>
          <p:cNvSpPr>
            <a:spLocks noGrp="1" noChangeArrowheads="1"/>
          </p:cNvSpPr>
          <p:nvPr>
            <p:ph type="title"/>
          </p:nvPr>
        </p:nvSpPr>
        <p:spPr/>
        <p:txBody>
          <a:bodyPr/>
          <a:lstStyle/>
          <a:p>
            <a:r>
              <a:rPr lang="en-US" smtClean="0"/>
              <a:t>Oracle Database Memory Structures</a:t>
            </a:r>
          </a:p>
        </p:txBody>
      </p:sp>
      <p:sp>
        <p:nvSpPr>
          <p:cNvPr id="5123" name="Oval 107"/>
          <p:cNvSpPr>
            <a:spLocks noChangeArrowheads="1"/>
          </p:cNvSpPr>
          <p:nvPr/>
        </p:nvSpPr>
        <p:spPr bwMode="blackWhite">
          <a:xfrm>
            <a:off x="1162050" y="2514600"/>
            <a:ext cx="1279525" cy="731838"/>
          </a:xfrm>
          <a:prstGeom prst="ellipse">
            <a:avLst/>
          </a:prstGeom>
          <a:solidFill>
            <a:srgbClr val="CCFF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Server</a:t>
            </a:r>
            <a:br>
              <a:rPr lang="en-US" sz="1400">
                <a:solidFill>
                  <a:schemeClr val="bg2"/>
                </a:solidFill>
              </a:rPr>
            </a:br>
            <a:r>
              <a:rPr lang="en-US" sz="1400">
                <a:solidFill>
                  <a:schemeClr val="bg2"/>
                </a:solidFill>
              </a:rPr>
              <a:t>process 1</a:t>
            </a:r>
          </a:p>
        </p:txBody>
      </p:sp>
      <p:sp>
        <p:nvSpPr>
          <p:cNvPr id="5124" name="AutoShape 108"/>
          <p:cNvSpPr>
            <a:spLocks noChangeArrowheads="1"/>
          </p:cNvSpPr>
          <p:nvPr/>
        </p:nvSpPr>
        <p:spPr bwMode="blackWhite">
          <a:xfrm>
            <a:off x="914400" y="3733800"/>
            <a:ext cx="5715000" cy="2044700"/>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5125" name="Rectangle 109"/>
          <p:cNvSpPr>
            <a:spLocks noChangeArrowheads="1"/>
          </p:cNvSpPr>
          <p:nvPr/>
        </p:nvSpPr>
        <p:spPr bwMode="blackWhite">
          <a:xfrm>
            <a:off x="1066800" y="4984750"/>
            <a:ext cx="1612900" cy="685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5126" name="Rectangle 110"/>
          <p:cNvSpPr>
            <a:spLocks noChangeArrowheads="1"/>
          </p:cNvSpPr>
          <p:nvPr/>
        </p:nvSpPr>
        <p:spPr bwMode="blackWhite">
          <a:xfrm>
            <a:off x="2841625" y="4984750"/>
            <a:ext cx="1028700" cy="6858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5127" name="Rectangle 111"/>
          <p:cNvSpPr>
            <a:spLocks noChangeArrowheads="1"/>
          </p:cNvSpPr>
          <p:nvPr/>
        </p:nvSpPr>
        <p:spPr bwMode="blackWhite">
          <a:xfrm>
            <a:off x="1066800" y="3868738"/>
            <a:ext cx="1279525" cy="1041400"/>
          </a:xfrm>
          <a:prstGeom prst="rect">
            <a:avLst/>
          </a:prstGeom>
          <a:solidFill>
            <a:srgbClr val="CC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5128" name="Text Box 112"/>
          <p:cNvSpPr txBox="1">
            <a:spLocks noChangeArrowheads="1"/>
          </p:cNvSpPr>
          <p:nvPr/>
        </p:nvSpPr>
        <p:spPr bwMode="gray">
          <a:xfrm>
            <a:off x="1066800" y="42243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Shared pool</a:t>
            </a:r>
          </a:p>
        </p:txBody>
      </p:sp>
      <p:sp>
        <p:nvSpPr>
          <p:cNvPr id="5129" name="Rectangle 113"/>
          <p:cNvSpPr>
            <a:spLocks noChangeArrowheads="1"/>
          </p:cNvSpPr>
          <p:nvPr/>
        </p:nvSpPr>
        <p:spPr bwMode="blackWhite">
          <a:xfrm>
            <a:off x="2514600" y="3854450"/>
            <a:ext cx="1465263" cy="104457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5130" name="Rectangle 114"/>
          <p:cNvSpPr>
            <a:spLocks noChangeArrowheads="1"/>
          </p:cNvSpPr>
          <p:nvPr/>
        </p:nvSpPr>
        <p:spPr bwMode="blackWhite">
          <a:xfrm>
            <a:off x="4143375" y="3854450"/>
            <a:ext cx="962025" cy="1044575"/>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5131" name="Rectangle 115"/>
          <p:cNvSpPr>
            <a:spLocks noChangeArrowheads="1"/>
          </p:cNvSpPr>
          <p:nvPr/>
        </p:nvSpPr>
        <p:spPr bwMode="blackWhite">
          <a:xfrm>
            <a:off x="3946525" y="4972050"/>
            <a:ext cx="1158875" cy="6858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ym typeface="Wingdings" pitchFamily="2" charset="2"/>
            </a:endParaRPr>
          </a:p>
        </p:txBody>
      </p:sp>
      <p:sp>
        <p:nvSpPr>
          <p:cNvPr id="5132" name="Text Box 116"/>
          <p:cNvSpPr txBox="1">
            <a:spLocks noChangeArrowheads="1"/>
          </p:cNvSpPr>
          <p:nvPr/>
        </p:nvSpPr>
        <p:spPr bwMode="gray">
          <a:xfrm>
            <a:off x="3908425" y="506095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Streams pool</a:t>
            </a:r>
          </a:p>
        </p:txBody>
      </p:sp>
      <p:sp>
        <p:nvSpPr>
          <p:cNvPr id="5133" name="Text Box 117"/>
          <p:cNvSpPr txBox="1">
            <a:spLocks noChangeArrowheads="1"/>
          </p:cNvSpPr>
          <p:nvPr/>
        </p:nvSpPr>
        <p:spPr bwMode="gray">
          <a:xfrm>
            <a:off x="1231900" y="520065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Large pool</a:t>
            </a:r>
          </a:p>
        </p:txBody>
      </p:sp>
      <p:sp>
        <p:nvSpPr>
          <p:cNvPr id="5134" name="Text Box 118"/>
          <p:cNvSpPr txBox="1">
            <a:spLocks noChangeArrowheads="1"/>
          </p:cNvSpPr>
          <p:nvPr/>
        </p:nvSpPr>
        <p:spPr bwMode="gray">
          <a:xfrm>
            <a:off x="2811463" y="5149850"/>
            <a:ext cx="1071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Java pool</a:t>
            </a:r>
          </a:p>
        </p:txBody>
      </p:sp>
      <p:sp>
        <p:nvSpPr>
          <p:cNvPr id="5135" name="AutoShape 119"/>
          <p:cNvSpPr>
            <a:spLocks noChangeArrowheads="1"/>
          </p:cNvSpPr>
          <p:nvPr/>
        </p:nvSpPr>
        <p:spPr bwMode="blackWhite">
          <a:xfrm>
            <a:off x="2228850" y="1690688"/>
            <a:ext cx="2362200" cy="1130300"/>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5136" name="Text Box 125"/>
          <p:cNvSpPr txBox="1">
            <a:spLocks noChangeArrowheads="1"/>
          </p:cNvSpPr>
          <p:nvPr/>
        </p:nvSpPr>
        <p:spPr bwMode="gray">
          <a:xfrm>
            <a:off x="2381250" y="1766888"/>
            <a:ext cx="914400" cy="97155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Stack</a:t>
            </a:r>
          </a:p>
          <a:p>
            <a:pPr algn="ctr">
              <a:spcBef>
                <a:spcPct val="50000"/>
              </a:spcBef>
            </a:pPr>
            <a:r>
              <a:rPr lang="en-US" sz="1400"/>
              <a:t>Space</a:t>
            </a:r>
          </a:p>
          <a:p>
            <a:pPr algn="ctr">
              <a:spcBef>
                <a:spcPct val="50000"/>
              </a:spcBef>
            </a:pPr>
            <a:endParaRPr lang="en-US" sz="1400"/>
          </a:p>
        </p:txBody>
      </p:sp>
      <p:sp>
        <p:nvSpPr>
          <p:cNvPr id="5137" name="Text Box 126"/>
          <p:cNvSpPr txBox="1">
            <a:spLocks noChangeArrowheads="1"/>
          </p:cNvSpPr>
          <p:nvPr/>
        </p:nvSpPr>
        <p:spPr bwMode="auto">
          <a:xfrm>
            <a:off x="2286000" y="579120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System Global Area (SGA)</a:t>
            </a:r>
          </a:p>
        </p:txBody>
      </p:sp>
      <p:sp>
        <p:nvSpPr>
          <p:cNvPr id="5138" name="Text Box 127"/>
          <p:cNvSpPr txBox="1">
            <a:spLocks noChangeArrowheads="1"/>
          </p:cNvSpPr>
          <p:nvPr/>
        </p:nvSpPr>
        <p:spPr bwMode="auto">
          <a:xfrm>
            <a:off x="2228850" y="1309688"/>
            <a:ext cx="318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Program Global Area (PGA)</a:t>
            </a:r>
          </a:p>
        </p:txBody>
      </p:sp>
      <p:sp>
        <p:nvSpPr>
          <p:cNvPr id="5139" name="Oval 133"/>
          <p:cNvSpPr>
            <a:spLocks noChangeArrowheads="1"/>
          </p:cNvSpPr>
          <p:nvPr/>
        </p:nvSpPr>
        <p:spPr bwMode="blackWhite">
          <a:xfrm>
            <a:off x="4876800" y="2544763"/>
            <a:ext cx="1279525" cy="731837"/>
          </a:xfrm>
          <a:prstGeom prst="ellipse">
            <a:avLst/>
          </a:prstGeom>
          <a:solidFill>
            <a:srgbClr val="CCFFFF"/>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Server</a:t>
            </a:r>
            <a:br>
              <a:rPr lang="en-US" sz="1400">
                <a:solidFill>
                  <a:schemeClr val="bg2"/>
                </a:solidFill>
              </a:rPr>
            </a:br>
            <a:r>
              <a:rPr lang="en-US" sz="1400">
                <a:solidFill>
                  <a:schemeClr val="bg2"/>
                </a:solidFill>
              </a:rPr>
              <a:t>process 2</a:t>
            </a:r>
          </a:p>
        </p:txBody>
      </p:sp>
      <p:sp>
        <p:nvSpPr>
          <p:cNvPr id="5140" name="Text Box 135"/>
          <p:cNvSpPr txBox="1">
            <a:spLocks noChangeArrowheads="1"/>
          </p:cNvSpPr>
          <p:nvPr/>
        </p:nvSpPr>
        <p:spPr bwMode="gray">
          <a:xfrm>
            <a:off x="5257800" y="38862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KEEP buffer pool</a:t>
            </a:r>
          </a:p>
        </p:txBody>
      </p:sp>
      <p:sp>
        <p:nvSpPr>
          <p:cNvPr id="5141" name="Text Box 136"/>
          <p:cNvSpPr txBox="1">
            <a:spLocks noChangeArrowheads="1"/>
          </p:cNvSpPr>
          <p:nvPr/>
        </p:nvSpPr>
        <p:spPr bwMode="gray">
          <a:xfrm>
            <a:off x="5257800" y="44958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RECYCLE buffer pool</a:t>
            </a:r>
          </a:p>
        </p:txBody>
      </p:sp>
      <p:sp>
        <p:nvSpPr>
          <p:cNvPr id="5142" name="Text Box 137"/>
          <p:cNvSpPr txBox="1">
            <a:spLocks noChangeArrowheads="1"/>
          </p:cNvSpPr>
          <p:nvPr/>
        </p:nvSpPr>
        <p:spPr bwMode="gray">
          <a:xfrm>
            <a:off x="5257800" y="51054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nK buffer cache</a:t>
            </a:r>
          </a:p>
        </p:txBody>
      </p:sp>
      <p:sp>
        <p:nvSpPr>
          <p:cNvPr id="5143" name="Line 171"/>
          <p:cNvSpPr>
            <a:spLocks noChangeShapeType="1"/>
          </p:cNvSpPr>
          <p:nvPr/>
        </p:nvSpPr>
        <p:spPr bwMode="gray">
          <a:xfrm>
            <a:off x="1801813" y="3263900"/>
            <a:ext cx="0" cy="45720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Rectangle 172"/>
          <p:cNvSpPr>
            <a:spLocks noChangeArrowheads="1"/>
          </p:cNvSpPr>
          <p:nvPr/>
        </p:nvSpPr>
        <p:spPr bwMode="blackWhite">
          <a:xfrm>
            <a:off x="3448050" y="1752600"/>
            <a:ext cx="962025" cy="9906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User</a:t>
            </a:r>
          </a:p>
          <a:p>
            <a:pPr defTabSz="822325">
              <a:spcBef>
                <a:spcPct val="50000"/>
              </a:spcBef>
            </a:pPr>
            <a:r>
              <a:rPr lang="en-US" sz="1400">
                <a:solidFill>
                  <a:schemeClr val="bg2"/>
                </a:solidFill>
              </a:rPr>
              <a:t>Global</a:t>
            </a:r>
          </a:p>
          <a:p>
            <a:pPr defTabSz="822325">
              <a:spcBef>
                <a:spcPct val="50000"/>
              </a:spcBef>
            </a:pPr>
            <a:r>
              <a:rPr lang="en-US" sz="1400">
                <a:solidFill>
                  <a:schemeClr val="bg2"/>
                </a:solidFill>
              </a:rPr>
              <a:t>Area</a:t>
            </a:r>
          </a:p>
        </p:txBody>
      </p:sp>
      <p:sp>
        <p:nvSpPr>
          <p:cNvPr id="5145" name="AutoShape 173"/>
          <p:cNvSpPr>
            <a:spLocks noChangeArrowheads="1"/>
          </p:cNvSpPr>
          <p:nvPr/>
        </p:nvSpPr>
        <p:spPr bwMode="blackWhite">
          <a:xfrm>
            <a:off x="5867400" y="1689100"/>
            <a:ext cx="2362200" cy="1130300"/>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5146" name="Text Box 174"/>
          <p:cNvSpPr txBox="1">
            <a:spLocks noChangeArrowheads="1"/>
          </p:cNvSpPr>
          <p:nvPr/>
        </p:nvSpPr>
        <p:spPr bwMode="gray">
          <a:xfrm>
            <a:off x="6019800" y="1765300"/>
            <a:ext cx="914400" cy="97155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Stack</a:t>
            </a:r>
          </a:p>
          <a:p>
            <a:pPr algn="ctr">
              <a:spcBef>
                <a:spcPct val="50000"/>
              </a:spcBef>
            </a:pPr>
            <a:r>
              <a:rPr lang="en-US" sz="1400"/>
              <a:t>Space</a:t>
            </a:r>
          </a:p>
          <a:p>
            <a:pPr algn="ctr">
              <a:spcBef>
                <a:spcPct val="50000"/>
              </a:spcBef>
            </a:pPr>
            <a:endParaRPr lang="en-US" sz="1400"/>
          </a:p>
        </p:txBody>
      </p:sp>
      <p:sp>
        <p:nvSpPr>
          <p:cNvPr id="5147" name="Rectangle 175"/>
          <p:cNvSpPr>
            <a:spLocks noChangeArrowheads="1"/>
          </p:cNvSpPr>
          <p:nvPr/>
        </p:nvSpPr>
        <p:spPr bwMode="blackWhite">
          <a:xfrm>
            <a:off x="7086600" y="1751013"/>
            <a:ext cx="962025" cy="9906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User</a:t>
            </a:r>
          </a:p>
          <a:p>
            <a:pPr defTabSz="822325">
              <a:spcBef>
                <a:spcPct val="50000"/>
              </a:spcBef>
            </a:pPr>
            <a:r>
              <a:rPr lang="en-US" sz="1400">
                <a:solidFill>
                  <a:schemeClr val="bg2"/>
                </a:solidFill>
              </a:rPr>
              <a:t>Global</a:t>
            </a:r>
          </a:p>
          <a:p>
            <a:pPr defTabSz="822325">
              <a:spcBef>
                <a:spcPct val="50000"/>
              </a:spcBef>
            </a:pPr>
            <a:r>
              <a:rPr lang="en-US" sz="1400">
                <a:solidFill>
                  <a:schemeClr val="bg2"/>
                </a:solidFill>
              </a:rPr>
              <a:t>Area</a:t>
            </a:r>
          </a:p>
        </p:txBody>
      </p:sp>
      <p:sp>
        <p:nvSpPr>
          <p:cNvPr id="5148" name="Line 176"/>
          <p:cNvSpPr>
            <a:spLocks noChangeShapeType="1"/>
          </p:cNvSpPr>
          <p:nvPr/>
        </p:nvSpPr>
        <p:spPr bwMode="gray">
          <a:xfrm>
            <a:off x="5516563" y="3263900"/>
            <a:ext cx="0" cy="457200"/>
          </a:xfrm>
          <a:prstGeom prst="line">
            <a:avLst/>
          </a:prstGeom>
          <a:noFill/>
          <a:ln w="2857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Text Box 177"/>
          <p:cNvSpPr txBox="1">
            <a:spLocks noChangeArrowheads="1"/>
          </p:cNvSpPr>
          <p:nvPr/>
        </p:nvSpPr>
        <p:spPr bwMode="auto">
          <a:xfrm>
            <a:off x="5943600" y="130968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PGA</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Row Migration</a:t>
            </a:r>
          </a:p>
        </p:txBody>
      </p:sp>
      <p:sp>
        <p:nvSpPr>
          <p:cNvPr id="32771" name="Content Placeholder 2"/>
          <p:cNvSpPr>
            <a:spLocks noGrp="1"/>
          </p:cNvSpPr>
          <p:nvPr>
            <p:ph idx="1"/>
          </p:nvPr>
        </p:nvSpPr>
        <p:spPr>
          <a:xfrm>
            <a:off x="609600" y="1316038"/>
            <a:ext cx="7918450" cy="2647950"/>
          </a:xfrm>
        </p:spPr>
        <p:txBody>
          <a:bodyPr/>
          <a:lstStyle/>
          <a:p>
            <a:pPr marL="0" lvl="1" indent="0">
              <a:buClr>
                <a:srgbClr val="000000"/>
              </a:buClr>
              <a:buFont typeface="Arial" charset="0"/>
              <a:buNone/>
            </a:pPr>
            <a:r>
              <a:rPr lang="en-US" sz="2400" smtClean="0"/>
              <a:t>Trong trường hợp : 1 row đã được lưu overhead vào trong 1 data block, tuy nhiên, khi insert dữ liệu vào thì free space đã đầy. Vì thế, Oracle sẽ (dịch chuyển) data của toàn bộ row này sang 1 data block mới, với data block cũ, Oracle sẽ giữ lại 1 row piece – cũng chính là rowID để trỏ tới block mới.</a:t>
            </a:r>
            <a:endParaRPr lang="en-US" sz="2000" smtClean="0"/>
          </a:p>
          <a:p>
            <a:pPr marL="0" indent="0"/>
            <a:endParaRPr lang="en-US" smtClean="0"/>
          </a:p>
        </p:txBody>
      </p:sp>
      <p:pic>
        <p:nvPicPr>
          <p:cNvPr id="32772" name="Picture 3"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038600"/>
            <a:ext cx="66230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Row Chaining</a:t>
            </a:r>
          </a:p>
        </p:txBody>
      </p:sp>
      <p:sp>
        <p:nvSpPr>
          <p:cNvPr id="33795" name="Content Placeholder 2"/>
          <p:cNvSpPr>
            <a:spLocks noGrp="1"/>
          </p:cNvSpPr>
          <p:nvPr>
            <p:ph idx="1"/>
          </p:nvPr>
        </p:nvSpPr>
        <p:spPr>
          <a:xfrm>
            <a:off x="609600" y="1447800"/>
            <a:ext cx="7918450" cy="1785938"/>
          </a:xfrm>
        </p:spPr>
        <p:txBody>
          <a:bodyPr/>
          <a:lstStyle/>
          <a:p>
            <a:pPr lvl="1"/>
            <a:r>
              <a:rPr lang="en-US" smtClean="0"/>
              <a:t>Row chaining xảy ra với các trường hợp</a:t>
            </a:r>
            <a:br>
              <a:rPr lang="en-US" smtClean="0"/>
            </a:br>
            <a:r>
              <a:rPr lang="en-US" smtClean="0"/>
              <a:t>- Rowsize vượt quá data block size</a:t>
            </a:r>
            <a:br>
              <a:rPr lang="en-US" smtClean="0"/>
            </a:br>
            <a:r>
              <a:rPr lang="en-US" smtClean="0"/>
              <a:t>- Table có LONG và LONGRAW columns</a:t>
            </a:r>
            <a:br>
              <a:rPr lang="en-US" smtClean="0"/>
            </a:br>
            <a:r>
              <a:rPr lang="en-US" smtClean="0"/>
              <a:t>- Table có trên 255 column</a:t>
            </a:r>
          </a:p>
          <a:p>
            <a:pPr marL="0" indent="0"/>
            <a:endParaRPr lang="en-US" smtClean="0"/>
          </a:p>
        </p:txBody>
      </p:sp>
      <p:pic>
        <p:nvPicPr>
          <p:cNvPr id="33796" name="Picture 3"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3657600"/>
            <a:ext cx="67913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Kế hoạch thực thi 1 câu lệnh trong Oracle</a:t>
            </a:r>
          </a:p>
        </p:txBody>
      </p:sp>
      <p:sp>
        <p:nvSpPr>
          <p:cNvPr id="34819" name="Content Placeholder 2"/>
          <p:cNvSpPr>
            <a:spLocks noGrp="1"/>
          </p:cNvSpPr>
          <p:nvPr>
            <p:ph idx="1"/>
          </p:nvPr>
        </p:nvSpPr>
        <p:spPr>
          <a:xfrm>
            <a:off x="609600" y="1447800"/>
            <a:ext cx="7918450" cy="1109663"/>
          </a:xfrm>
        </p:spPr>
        <p:txBody>
          <a:bodyPr/>
          <a:lstStyle/>
          <a:p>
            <a:pPr marL="0" indent="0"/>
            <a:r>
              <a:rPr lang="en-US" smtClean="0"/>
              <a:t>Oracle Server xử lý câu lệnh SQL theo trình tự chính sách thực thi các bước sau:</a:t>
            </a:r>
          </a:p>
          <a:p>
            <a:pPr marL="0" indent="0"/>
            <a:endParaRPr lang="en-US" smtClean="0"/>
          </a:p>
        </p:txBody>
      </p:sp>
      <p:pic>
        <p:nvPicPr>
          <p:cNvPr id="34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2557463"/>
            <a:ext cx="5657850"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View Cơ Bản Của Oracle</a:t>
            </a:r>
            <a:br>
              <a:rPr lang="en-US" smtClean="0"/>
            </a:br>
            <a:endParaRPr lang="en-US" smtClean="0"/>
          </a:p>
        </p:txBody>
      </p:sp>
      <p:sp>
        <p:nvSpPr>
          <p:cNvPr id="35843" name="Content Placeholder 2"/>
          <p:cNvSpPr>
            <a:spLocks noGrp="1"/>
          </p:cNvSpPr>
          <p:nvPr>
            <p:ph idx="1"/>
          </p:nvPr>
        </p:nvSpPr>
        <p:spPr>
          <a:xfrm>
            <a:off x="609600" y="1211263"/>
            <a:ext cx="7918450" cy="5233987"/>
          </a:xfrm>
        </p:spPr>
        <p:txBody>
          <a:bodyPr/>
          <a:lstStyle/>
          <a:p>
            <a:pPr marL="0" indent="0"/>
            <a:r>
              <a:rPr lang="en-US" sz="2400" u="sng" smtClean="0"/>
              <a:t>Instance/Database</a:t>
            </a:r>
            <a:endParaRPr lang="en-US" sz="2400" smtClean="0"/>
          </a:p>
          <a:p>
            <a:pPr lvl="1"/>
            <a:r>
              <a:rPr lang="en-US" sz="1600" smtClean="0"/>
              <a:t>V$DATABASE:  hiển thị thông tin về cơ sở dữ liệu từ các tập tin control file.</a:t>
            </a:r>
          </a:p>
          <a:p>
            <a:pPr lvl="1"/>
            <a:r>
              <a:rPr lang="en-US" sz="1600" smtClean="0"/>
              <a:t>V$INSTANCE:  hiển thị trạng thái của instance hiện tại.</a:t>
            </a:r>
          </a:p>
          <a:p>
            <a:pPr lvl="1"/>
            <a:r>
              <a:rPr lang="en-US" sz="1600" smtClean="0"/>
              <a:t>V$PARAMETER:  hiển thị thông tin về các tham số khởi tạo hiện đang có hiệu lực trong phiên làm việc. Một phiên làm việc mới được thừa hưởng giá trị tham số từ các giá trị sử dụng hoàn toàn hiển thị bởi V $ SYSTEM_PARAMETER.</a:t>
            </a:r>
          </a:p>
          <a:p>
            <a:pPr marL="0" indent="0"/>
            <a:r>
              <a:rPr lang="en-US" sz="2400" u="sng" smtClean="0"/>
              <a:t>Disk</a:t>
            </a:r>
            <a:endParaRPr lang="en-US" sz="2400" smtClean="0"/>
          </a:p>
          <a:p>
            <a:pPr lvl="1"/>
            <a:r>
              <a:rPr lang="en-US" sz="1600" smtClean="0"/>
              <a:t>V$DATAFILE:  chứa thông tin datafile từ các tập tin control file.</a:t>
            </a:r>
          </a:p>
          <a:p>
            <a:pPr lvl="1"/>
            <a:r>
              <a:rPr lang="en-US" sz="1600" smtClean="0"/>
              <a:t>V$LOG_FILE: chứa thông tin về redo log file.</a:t>
            </a:r>
          </a:p>
          <a:p>
            <a:pPr marL="0" indent="0"/>
            <a:r>
              <a:rPr lang="en-US" sz="2400" u="sng" smtClean="0"/>
              <a:t>Memory</a:t>
            </a:r>
            <a:endParaRPr lang="en-US" sz="2400" smtClean="0"/>
          </a:p>
          <a:p>
            <a:pPr lvl="1"/>
            <a:r>
              <a:rPr lang="en-US" sz="1600" smtClean="0"/>
              <a:t>V$BUFFER_POOL_STATISTICS:  hiển thị số liệu thống kê về tất cả tham số về vùng nhớ đệm buffer pools.</a:t>
            </a:r>
          </a:p>
          <a:p>
            <a:pPr marL="0" indent="0"/>
            <a:r>
              <a:rPr lang="en-US" sz="2400" u="sng" smtClean="0"/>
              <a:t>Contention</a:t>
            </a:r>
            <a:endParaRPr lang="en-US" sz="2400" smtClean="0"/>
          </a:p>
          <a:p>
            <a:pPr lvl="1"/>
            <a:r>
              <a:rPr lang="en-US" sz="1600" smtClean="0"/>
              <a:t>V$LOCK: liệt kê các lock hiện đang nắm giữ cơ sở dữ liệu Oracle và yêu </a:t>
            </a:r>
          </a:p>
          <a:p>
            <a:pPr marL="0" indent="0"/>
            <a:r>
              <a:rPr lang="en-US" sz="1600" smtClean="0"/>
              <a:t>cầu requests lock</a:t>
            </a:r>
          </a:p>
          <a:p>
            <a:pPr marL="0" indent="0"/>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2800" smtClean="0"/>
              <a:t>Khởi động Oracle database</a:t>
            </a:r>
            <a:r>
              <a:rPr lang="en-US" smtClean="0"/>
              <a:t/>
            </a:r>
            <a:br>
              <a:rPr lang="en-US" smtClean="0"/>
            </a:br>
            <a:endParaRPr lang="en-US" smtClean="0"/>
          </a:p>
        </p:txBody>
      </p:sp>
      <p:sp>
        <p:nvSpPr>
          <p:cNvPr id="36867" name="Content Placeholder 2"/>
          <p:cNvSpPr>
            <a:spLocks noGrp="1"/>
          </p:cNvSpPr>
          <p:nvPr>
            <p:ph idx="1"/>
          </p:nvPr>
        </p:nvSpPr>
        <p:spPr>
          <a:xfrm>
            <a:off x="609600" y="1447800"/>
            <a:ext cx="7918450" cy="769938"/>
          </a:xfrm>
        </p:spPr>
        <p:txBody>
          <a:bodyPr/>
          <a:lstStyle/>
          <a:p>
            <a:pPr marL="0" indent="0"/>
            <a:r>
              <a:rPr lang="en-US" smtClean="0"/>
              <a:t>Chỉ có thể thực hiện bởi SYSDBA hoặc SYSOPER</a:t>
            </a:r>
          </a:p>
          <a:p>
            <a:pPr marL="0" indent="0"/>
            <a:endParaRPr lang="en-US" smtClean="0"/>
          </a:p>
        </p:txBody>
      </p:sp>
      <p:pic>
        <p:nvPicPr>
          <p:cNvPr id="368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667000"/>
            <a:ext cx="53784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BACKUP DATABASE</a:t>
            </a:r>
          </a:p>
        </p:txBody>
      </p:sp>
      <p:sp>
        <p:nvSpPr>
          <p:cNvPr id="37891" name="Content Placeholder 2"/>
          <p:cNvSpPr>
            <a:spLocks noGrp="1"/>
          </p:cNvSpPr>
          <p:nvPr>
            <p:ph idx="1"/>
          </p:nvPr>
        </p:nvSpPr>
        <p:spPr>
          <a:xfrm>
            <a:off x="609600" y="1600200"/>
            <a:ext cx="7918450" cy="3165475"/>
          </a:xfrm>
        </p:spPr>
        <p:txBody>
          <a:bodyPr/>
          <a:lstStyle/>
          <a:p>
            <a:pPr lvl="1"/>
            <a:r>
              <a:rPr lang="en-US" sz="2400" smtClean="0"/>
              <a:t>Data backup là việc tạo ra các bản sao của dữ liệu gốc, cất giữ ở một nơi an toàn. Và lấy ra sử dụng (restore) khi hệ thống gặp sự cố</a:t>
            </a:r>
          </a:p>
          <a:p>
            <a:pPr lvl="1"/>
            <a:r>
              <a:rPr lang="en-US" sz="2400" smtClean="0"/>
              <a:t>Mục địch của việc backup-restore dữ liệu này là để đưa hệ thống trở lại trạng thái trước khi gặp sự cố. </a:t>
            </a:r>
          </a:p>
          <a:p>
            <a:pPr lvl="1"/>
            <a:r>
              <a:rPr lang="en-US" sz="2400" smtClean="0"/>
              <a:t>Sao lưu (backup) dữ liệu là cách tốt nhất hiện nay để bảo vệ dữ liệu</a:t>
            </a:r>
          </a:p>
          <a:p>
            <a:pPr lvl="1"/>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BACKUP DATABASE (Next)</a:t>
            </a:r>
          </a:p>
        </p:txBody>
      </p:sp>
      <p:sp>
        <p:nvSpPr>
          <p:cNvPr id="68611" name="Content Placeholder 2"/>
          <p:cNvSpPr>
            <a:spLocks noGrp="1"/>
          </p:cNvSpPr>
          <p:nvPr>
            <p:ph idx="1"/>
          </p:nvPr>
        </p:nvSpPr>
        <p:spPr>
          <a:xfrm>
            <a:off x="609600" y="1447800"/>
            <a:ext cx="7918450" cy="4051300"/>
          </a:xfrm>
        </p:spPr>
        <p:txBody>
          <a:bodyPr/>
          <a:lstStyle/>
          <a:p>
            <a:pPr>
              <a:buFont typeface="Arial" charset="0"/>
              <a:buChar char="•"/>
            </a:pPr>
            <a:r>
              <a:rPr lang="en-US" sz="2400" smtClean="0"/>
              <a:t>Backup full: backup toàn bộ block của file đã chọn. Mục đích nhất quán data.</a:t>
            </a:r>
          </a:p>
          <a:p>
            <a:endParaRPr lang="en-US" sz="2400" smtClean="0"/>
          </a:p>
          <a:p>
            <a:pPr>
              <a:buFont typeface="Arial" charset="0"/>
              <a:buChar char="•"/>
            </a:pPr>
            <a:r>
              <a:rPr lang="en-US" sz="2400" smtClean="0"/>
              <a:t>Incremental backup là chỉ backup những block thay đổi so với bản backup trước. Backup kiểu incremental chia làm 2 loại:</a:t>
            </a:r>
          </a:p>
          <a:p>
            <a:pPr lvl="2"/>
            <a:r>
              <a:rPr lang="en-US" sz="2400" smtClean="0"/>
              <a:t>Cumulative - thay đổi so với bản backup level 0 bản full </a:t>
            </a:r>
          </a:p>
          <a:p>
            <a:pPr lvl="2"/>
            <a:r>
              <a:rPr lang="en-US" sz="2400" smtClean="0"/>
              <a:t>Differential - thay đổi so với bản backup trước đó</a:t>
            </a:r>
          </a:p>
          <a:p>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BACKUP DATABASE (Next)</a:t>
            </a:r>
          </a:p>
        </p:txBody>
      </p:sp>
      <p:sp>
        <p:nvSpPr>
          <p:cNvPr id="39939" name="Content Placeholder 2"/>
          <p:cNvSpPr>
            <a:spLocks noGrp="1"/>
          </p:cNvSpPr>
          <p:nvPr>
            <p:ph idx="1"/>
          </p:nvPr>
        </p:nvSpPr>
        <p:spPr>
          <a:xfrm>
            <a:off x="609600" y="1270000"/>
            <a:ext cx="7918450" cy="3411538"/>
          </a:xfrm>
        </p:spPr>
        <p:txBody>
          <a:bodyPr/>
          <a:lstStyle/>
          <a:p>
            <a:pPr marL="0" indent="0"/>
            <a:r>
              <a:rPr lang="en-US" sz="2400" smtClean="0"/>
              <a:t>Có 2 cách backup DB:</a:t>
            </a:r>
            <a:endParaRPr lang="en-US" sz="2000" smtClean="0"/>
          </a:p>
          <a:p>
            <a:pPr lvl="1"/>
            <a:r>
              <a:rPr lang="en-US" sz="2400" smtClean="0"/>
              <a:t>Export và import : data pump</a:t>
            </a:r>
            <a:endParaRPr lang="en-US" sz="2000" smtClean="0"/>
          </a:p>
          <a:p>
            <a:pPr lvl="2"/>
            <a:r>
              <a:rPr lang="en-US" smtClean="0"/>
              <a:t>Oracle export dữ liệu ra file .dmp</a:t>
            </a:r>
            <a:endParaRPr lang="en-US" sz="1800" smtClean="0"/>
          </a:p>
          <a:p>
            <a:pPr lvl="2"/>
            <a:r>
              <a:rPr lang="en-US" smtClean="0"/>
              <a:t>File .dmp có thể được lưu trữ như 1 file backup cho db</a:t>
            </a:r>
            <a:endParaRPr lang="en-US" sz="1800" smtClean="0"/>
          </a:p>
          <a:p>
            <a:pPr lvl="1"/>
            <a:r>
              <a:rPr lang="en-US" sz="2400" smtClean="0"/>
              <a:t>Backup bằng cách sử dụng rman</a:t>
            </a:r>
            <a:endParaRPr lang="en-US" sz="2000" smtClean="0"/>
          </a:p>
          <a:p>
            <a:pPr lvl="2"/>
            <a:r>
              <a:rPr lang="en-US" smtClean="0"/>
              <a:t>Oracle copy toàn bộ các data file và control file, có thể bao gồm archivelog file và spfile thành 1 hoặc nhiều file, lưu trữ ở vùng FRA. Khi cần recover thì mang ra sử dụng</a:t>
            </a:r>
            <a:endParaRPr lang="en-US" sz="1800" smtClean="0"/>
          </a:p>
          <a:p>
            <a:pPr marL="0" indent="0"/>
            <a:endParaRPr lang="en-US" smtClean="0"/>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4419600"/>
            <a:ext cx="42545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3200" smtClean="0"/>
              <a:t>Restore DB</a:t>
            </a:r>
            <a:r>
              <a:rPr lang="en-US" smtClean="0"/>
              <a:t/>
            </a:r>
            <a:br>
              <a:rPr lang="en-US" smtClean="0"/>
            </a:br>
            <a:endParaRPr lang="en-US" smtClean="0"/>
          </a:p>
        </p:txBody>
      </p:sp>
      <p:sp>
        <p:nvSpPr>
          <p:cNvPr id="40963" name="Content Placeholder 2"/>
          <p:cNvSpPr>
            <a:spLocks noGrp="1"/>
          </p:cNvSpPr>
          <p:nvPr>
            <p:ph idx="1"/>
          </p:nvPr>
        </p:nvSpPr>
        <p:spPr>
          <a:xfrm>
            <a:off x="609600" y="1676400"/>
            <a:ext cx="7918450" cy="4051300"/>
          </a:xfrm>
        </p:spPr>
        <p:txBody>
          <a:bodyPr/>
          <a:lstStyle/>
          <a:p>
            <a:pPr marL="0" indent="0"/>
            <a:r>
              <a:rPr lang="en-US" sz="2400" smtClean="0"/>
              <a:t>Khi muốn restore DB thì DB phải ở chế độ shutdown</a:t>
            </a:r>
            <a:endParaRPr lang="en-US" sz="2000" smtClean="0"/>
          </a:p>
          <a:p>
            <a:pPr marL="0" indent="0"/>
            <a:r>
              <a:rPr lang="en-US" sz="2400" smtClean="0"/>
              <a:t>Khởi động lại DB bằng rman</a:t>
            </a:r>
            <a:endParaRPr lang="en-US" sz="2000" smtClean="0"/>
          </a:p>
          <a:p>
            <a:pPr lvl="1"/>
            <a:r>
              <a:rPr lang="en-US" sz="2400" smtClean="0"/>
              <a:t>Ở chế độ nomount : DB sẽ đọc spfile. Nếu spfile cần restore, thì cần chỉ định file spfile cần restore. DB sẽ đọc file này và tìm tới control file</a:t>
            </a:r>
            <a:endParaRPr lang="en-US" sz="2000" smtClean="0"/>
          </a:p>
          <a:p>
            <a:pPr lvl="1"/>
            <a:r>
              <a:rPr lang="en-US" sz="2400" smtClean="0"/>
              <a:t>Tiếp đến DB sẽ đọc control file, nếu cần restore control file thì cần chỉ định.</a:t>
            </a:r>
            <a:endParaRPr lang="en-US" sz="2000" smtClean="0"/>
          </a:p>
          <a:p>
            <a:pPr lvl="1"/>
            <a:r>
              <a:rPr lang="en-US" sz="2400" smtClean="0"/>
              <a:t>Sau đó : khi được chỉ định file( hoặc thời gian)  cần restore : DB sẽ kiểm tra lại SCN của file đó,</a:t>
            </a:r>
            <a:endParaRPr lang="en-US" sz="2000" smtClean="0"/>
          </a:p>
          <a:p>
            <a:pPr marL="0" indent="0"/>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z="3200" smtClean="0"/>
              <a:t>Redolog - archivelog </a:t>
            </a:r>
            <a:br>
              <a:rPr lang="en-US" sz="3200" smtClean="0"/>
            </a:br>
            <a:endParaRPr lang="en-US" sz="3200" smtClean="0"/>
          </a:p>
        </p:txBody>
      </p:sp>
      <p:sp>
        <p:nvSpPr>
          <p:cNvPr id="41987" name="Content Placeholder 2"/>
          <p:cNvSpPr>
            <a:spLocks noGrp="1"/>
          </p:cNvSpPr>
          <p:nvPr>
            <p:ph idx="1"/>
          </p:nvPr>
        </p:nvSpPr>
        <p:spPr>
          <a:xfrm>
            <a:off x="609600" y="1524000"/>
            <a:ext cx="7918450" cy="3867150"/>
          </a:xfrm>
        </p:spPr>
        <p:txBody>
          <a:bodyPr/>
          <a:lstStyle/>
          <a:p>
            <a:pPr lvl="1"/>
            <a:r>
              <a:rPr lang="en-US" sz="2400" smtClean="0"/>
              <a:t>Việc tạo nên REDO LOG file là  một phần quan trọng của quá trình  Oracle recovery. Nếu không có nó thì 1 instance ko thể recovery bị crash hoặc không thể khởi động 1 cách nhất quán</a:t>
            </a:r>
          </a:p>
          <a:p>
            <a:pPr lvl="1"/>
            <a:r>
              <a:rPr lang="en-US" sz="2400" smtClean="0"/>
              <a:t>Redolog thường gồm ít nhất 2 đơn vị, ghi lại những thao tác tác động lên DB, khi 1 redolog đầy sẽ switch sang redo log bên cạnh. Khi switch sang 1 redolog đã có dữ liệu, dữ liệu này sẽ được ghi xuống archivelog để lưu trữ</a:t>
            </a:r>
          </a:p>
          <a:p>
            <a:pPr lvl="1"/>
            <a:endParaRPr lang="en-US"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eaLnBrk="1" hangingPunct="1"/>
            <a:r>
              <a:rPr lang="en-US" smtClean="0"/>
              <a:t>Quá trình hoạt động của instance</a:t>
            </a:r>
            <a:br>
              <a:rPr lang="en-US" smtClean="0"/>
            </a:br>
            <a:endParaRPr lang="en-US" smtClean="0"/>
          </a:p>
        </p:txBody>
      </p:sp>
      <p:pic>
        <p:nvPicPr>
          <p:cNvPr id="6147" name="Content Placeholder 6"/>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447800"/>
            <a:ext cx="7918450" cy="4343400"/>
          </a:xfrm>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2800" smtClean="0"/>
              <a:t>Redolog - archivelog</a:t>
            </a:r>
            <a:endParaRPr lang="en-US" smtClean="0"/>
          </a:p>
        </p:txBody>
      </p:sp>
      <p:sp>
        <p:nvSpPr>
          <p:cNvPr id="3" name="Content Placeholder 2"/>
          <p:cNvSpPr>
            <a:spLocks noGrp="1"/>
          </p:cNvSpPr>
          <p:nvPr>
            <p:ph idx="1"/>
          </p:nvPr>
        </p:nvSpPr>
        <p:spPr>
          <a:xfrm>
            <a:off x="609600" y="1447800"/>
            <a:ext cx="7918450" cy="2389188"/>
          </a:xfrm>
        </p:spPr>
        <p:txBody>
          <a:bodyPr/>
          <a:lstStyle/>
          <a:p>
            <a:pPr>
              <a:buFont typeface="Arial" charset="0"/>
              <a:buChar char="•"/>
            </a:pPr>
            <a:r>
              <a:rPr lang="en-US" sz="2400" smtClean="0"/>
              <a:t>Redolog thường gồm ít nhất 2 đơn vị( group) . </a:t>
            </a:r>
          </a:p>
          <a:p>
            <a:pPr>
              <a:buFont typeface="Arial" charset="0"/>
              <a:buChar char="•"/>
            </a:pPr>
            <a:r>
              <a:rPr lang="en-US" sz="2400" smtClean="0"/>
              <a:t>Khi 1 redolog đầy sẽ switch sang redo log bên cạnh. Khi switch sang 1 group redolog đã có dữ liệu thì dữ liệu này sẽ được ghi xuống archivelog để lưu trữ</a:t>
            </a:r>
          </a:p>
          <a:p>
            <a:pPr>
              <a:buFont typeface="Arial" charset="0"/>
              <a:buChar char="•"/>
            </a:pPr>
            <a:endParaRPr lang="en-US" smtClean="0"/>
          </a:p>
          <a:p>
            <a:endParaRPr lang="en-US" smtClean="0"/>
          </a:p>
        </p:txBody>
      </p:sp>
      <p:pic>
        <p:nvPicPr>
          <p:cNvPr id="430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71800"/>
            <a:ext cx="3733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3600" smtClean="0"/>
              <a:t>Undo</a:t>
            </a:r>
          </a:p>
        </p:txBody>
      </p:sp>
      <p:sp>
        <p:nvSpPr>
          <p:cNvPr id="3" name="Content Placeholder 2"/>
          <p:cNvSpPr>
            <a:spLocks noGrp="1"/>
          </p:cNvSpPr>
          <p:nvPr>
            <p:ph idx="1"/>
          </p:nvPr>
        </p:nvSpPr>
        <p:spPr>
          <a:xfrm>
            <a:off x="609600" y="1447800"/>
            <a:ext cx="7918450" cy="2463800"/>
          </a:xfrm>
        </p:spPr>
        <p:txBody>
          <a:bodyPr/>
          <a:lstStyle/>
          <a:p>
            <a:pPr>
              <a:buFont typeface="Arial" charset="0"/>
              <a:buChar char="•"/>
            </a:pPr>
            <a:r>
              <a:rPr lang="en-US" smtClean="0"/>
              <a:t>Khi các thao tác DML như: insert/ update / delete thực sự tạo thay đổi cho data block, mặc dù chưa commit thao tác. Để chắc chắn tính nguyên vẹn của database Oracle ghi dữ liệu cũ vào UNDO để có thể rollback lại. Còn các thao tác với dữ liệu ghi vào REDO log để re-play lại thao tác đó nếu như nó thất bại</a:t>
            </a:r>
          </a:p>
          <a:p>
            <a:endParaRPr lang="en-US" smtClean="0"/>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325" y="3505200"/>
            <a:ext cx="6545263"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z="2800" smtClean="0"/>
              <a:t>Recovery database</a:t>
            </a:r>
            <a:r>
              <a:rPr lang="en-US" smtClean="0"/>
              <a:t/>
            </a:r>
            <a:br>
              <a:rPr lang="en-US" smtClean="0"/>
            </a:br>
            <a:endParaRPr lang="en-US" smtClean="0"/>
          </a:p>
        </p:txBody>
      </p:sp>
      <p:sp>
        <p:nvSpPr>
          <p:cNvPr id="3" name="Content Placeholder 2"/>
          <p:cNvSpPr>
            <a:spLocks noGrp="1"/>
          </p:cNvSpPr>
          <p:nvPr>
            <p:ph idx="1"/>
          </p:nvPr>
        </p:nvSpPr>
        <p:spPr>
          <a:xfrm>
            <a:off x="609600" y="1447800"/>
            <a:ext cx="7918450" cy="2759075"/>
          </a:xfrm>
        </p:spPr>
        <p:txBody>
          <a:bodyPr/>
          <a:lstStyle/>
          <a:p>
            <a:pPr>
              <a:buFont typeface="Arial" charset="0"/>
              <a:buChar char="•"/>
            </a:pPr>
            <a:r>
              <a:rPr lang="en-US" sz="2800" smtClean="0"/>
              <a:t>Nếu database bị crash hoặc shutdown đột ngột thì khi khởi động lại thì Oracle thực hiện công việc recovery. Công việc này gồm 2 pha chính :</a:t>
            </a:r>
          </a:p>
          <a:p>
            <a:pPr lvl="2"/>
            <a:r>
              <a:rPr lang="en-US" sz="2800" smtClean="0"/>
              <a:t>Rollforward phase</a:t>
            </a:r>
          </a:p>
          <a:p>
            <a:pPr lvl="2"/>
            <a:r>
              <a:rPr lang="en-US" sz="2800" smtClean="0"/>
              <a:t>Rollback phase</a:t>
            </a:r>
          </a:p>
          <a:p>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z="3600" smtClean="0"/>
              <a:t>Logging và nologging</a:t>
            </a:r>
            <a:br>
              <a:rPr lang="en-US" sz="3600" smtClean="0"/>
            </a:br>
            <a:endParaRPr lang="en-US" sz="3600" smtClean="0"/>
          </a:p>
        </p:txBody>
      </p:sp>
      <p:sp>
        <p:nvSpPr>
          <p:cNvPr id="46083" name="Content Placeholder 2"/>
          <p:cNvSpPr>
            <a:spLocks noGrp="1"/>
          </p:cNvSpPr>
          <p:nvPr>
            <p:ph idx="1"/>
          </p:nvPr>
        </p:nvSpPr>
        <p:spPr>
          <a:xfrm>
            <a:off x="609600" y="1447800"/>
            <a:ext cx="7918450" cy="3127375"/>
          </a:xfrm>
        </p:spPr>
        <p:txBody>
          <a:bodyPr/>
          <a:lstStyle/>
          <a:p>
            <a:pPr>
              <a:buFont typeface="Arial" charset="0"/>
              <a:buChar char="•"/>
            </a:pPr>
            <a:r>
              <a:rPr lang="en-US" sz="2800" smtClean="0"/>
              <a:t>Tuy  việc tạo nên REDOLOG là  một phần quan trọng của quá trình  Oracle recovery nhưng vẫn có khả năng có những redo log file được tạo nên từ những thao tác không mong muốn</a:t>
            </a:r>
          </a:p>
          <a:p>
            <a:pPr>
              <a:buFont typeface="Arial" charset="0"/>
              <a:buChar char="•"/>
            </a:pPr>
            <a:r>
              <a:rPr lang="en-US" sz="2800" smtClean="0"/>
              <a:t>Oracle cung cấp cho người sử dụng khả năng giới hạn ghi log vào bảng và indexes bằng NOLOGGING mode.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2800" smtClean="0"/>
              <a:t>NOLOGGING</a:t>
            </a:r>
          </a:p>
        </p:txBody>
      </p:sp>
      <p:sp>
        <p:nvSpPr>
          <p:cNvPr id="47107" name="Content Placeholder 2"/>
          <p:cNvSpPr>
            <a:spLocks noGrp="1"/>
          </p:cNvSpPr>
          <p:nvPr>
            <p:ph idx="1"/>
          </p:nvPr>
        </p:nvSpPr>
        <p:spPr>
          <a:xfrm>
            <a:off x="609600" y="1447800"/>
            <a:ext cx="7918450" cy="3275013"/>
          </a:xfrm>
        </p:spPr>
        <p:txBody>
          <a:bodyPr/>
          <a:lstStyle/>
          <a:p>
            <a:pPr lvl="1"/>
            <a:r>
              <a:rPr lang="en-US" sz="2400" smtClean="0"/>
              <a:t>NOLOGGING có tác động mạnh đến việc recovery.</a:t>
            </a:r>
          </a:p>
          <a:p>
            <a:pPr lvl="1"/>
            <a:r>
              <a:rPr lang="en-US" sz="2400" smtClean="0"/>
              <a:t>Đặc điểm chính cần chú ý:</a:t>
            </a:r>
          </a:p>
          <a:p>
            <a:pPr lvl="2"/>
            <a:r>
              <a:rPr lang="en-US" sz="2400" smtClean="0"/>
              <a:t>NOLOGGING được thiết kế để insert 1 lượng dữ liệu lớn(bulk data)</a:t>
            </a:r>
          </a:p>
          <a:p>
            <a:pPr lvl="2"/>
            <a:r>
              <a:rPr lang="en-US" sz="2400" smtClean="0"/>
              <a:t>Nếu dữ liệu không được ghi log thì nó không thể được recover, dữ liệu nên được backup sau khi chỉnh sửa.</a:t>
            </a:r>
          </a:p>
          <a:p>
            <a:pPr marL="0" indent="0"/>
            <a:endParaRPr lang="en-US" sz="2400" smtClean="0"/>
          </a:p>
        </p:txBody>
      </p:sp>
      <p:pic>
        <p:nvPicPr>
          <p:cNvPr id="471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4343400"/>
            <a:ext cx="6629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42900" y="152400"/>
            <a:ext cx="3579813" cy="1600200"/>
          </a:xfrm>
        </p:spPr>
        <p:txBody>
          <a:bodyPr/>
          <a:lstStyle/>
          <a:p>
            <a:r>
              <a:rPr lang="en-US" sz="2800" smtClean="0"/>
              <a:t>Direct-Conventional Path</a:t>
            </a:r>
            <a:endParaRPr lang="en-US" smtClean="0"/>
          </a:p>
        </p:txBody>
      </p:sp>
      <p:sp>
        <p:nvSpPr>
          <p:cNvPr id="48131" name="Text Placeholder 10"/>
          <p:cNvSpPr>
            <a:spLocks noGrp="1"/>
          </p:cNvSpPr>
          <p:nvPr>
            <p:ph type="body" sz="half" idx="2"/>
          </p:nvPr>
        </p:nvSpPr>
        <p:spPr>
          <a:xfrm>
            <a:off x="784225" y="2057400"/>
            <a:ext cx="3103563" cy="3860800"/>
          </a:xfrm>
        </p:spPr>
        <p:txBody>
          <a:bodyPr/>
          <a:lstStyle/>
          <a:p>
            <a:r>
              <a:rPr lang="en-US" sz="1800" smtClean="0"/>
              <a:t>SQL loader  cung cấp 2 phương thức  để cập nhật dữ liệu</a:t>
            </a:r>
          </a:p>
          <a:p>
            <a:r>
              <a:rPr lang="en-US" smtClean="0"/>
              <a:t>Conventional path thực thi  câu lệnh insert tới các bảng trong 1 Oracle DB:</a:t>
            </a:r>
          </a:p>
          <a:p>
            <a:pPr lvl="1"/>
            <a:r>
              <a:rPr lang="en-US" sz="1600" smtClean="0"/>
              <a:t>INSERT INTO TABLE T PARTITION (P) VALUES ... </a:t>
            </a:r>
          </a:p>
          <a:p>
            <a:r>
              <a:rPr lang="en-US" smtClean="0"/>
              <a:t>Direct path ghi trực tiếp lên các datablock  trên datafile</a:t>
            </a:r>
          </a:p>
          <a:p>
            <a:pPr lvl="1"/>
            <a:r>
              <a:rPr lang="en-US" sz="1600" smtClean="0"/>
              <a:t>LOAD INTO TABLE T PARTITION (P) VALUES ... </a:t>
            </a:r>
          </a:p>
          <a:p>
            <a:r>
              <a:rPr lang="en-US" smtClean="0"/>
              <a:t> </a:t>
            </a:r>
          </a:p>
          <a:p>
            <a:endParaRPr lang="en-US" smtClean="0"/>
          </a:p>
        </p:txBody>
      </p:sp>
      <p:pic>
        <p:nvPicPr>
          <p:cNvPr id="48132" name="Picture Placeholder 11"/>
          <p:cNvPicPr>
            <a:picLocks noGrp="1"/>
          </p:cNvPicPr>
          <p:nvPr>
            <p:ph type="pic" idx="1"/>
          </p:nvPr>
        </p:nvPicPr>
        <p:blipFill>
          <a:blip r:embed="rId3">
            <a:extLst>
              <a:ext uri="{28A0092B-C50C-407E-A947-70E740481C1C}">
                <a14:useLocalDpi xmlns:a14="http://schemas.microsoft.com/office/drawing/2010/main" val="0"/>
              </a:ext>
            </a:extLst>
          </a:blip>
          <a:srcRect t="4143" b="4143"/>
          <a:stretch>
            <a:fillRect/>
          </a:stretch>
        </p:blipFill>
        <p:spPr>
          <a:xfrm>
            <a:off x="3887788" y="165100"/>
            <a:ext cx="5256212" cy="3429000"/>
          </a:xfrm>
        </p:spPr>
      </p:pic>
      <p:pic>
        <p:nvPicPr>
          <p:cNvPr id="4813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713" y="3594100"/>
            <a:ext cx="5221287"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3200" smtClean="0"/>
              <a:t>Oracle SCN</a:t>
            </a:r>
            <a:r>
              <a:rPr lang="en-US" smtClean="0"/>
              <a:t/>
            </a:r>
            <a:br>
              <a:rPr lang="en-US" smtClean="0"/>
            </a:br>
            <a:endParaRPr lang="en-US" smtClean="0"/>
          </a:p>
        </p:txBody>
      </p:sp>
      <p:sp>
        <p:nvSpPr>
          <p:cNvPr id="49155" name="Content Placeholder 2"/>
          <p:cNvSpPr>
            <a:spLocks noGrp="1"/>
          </p:cNvSpPr>
          <p:nvPr>
            <p:ph idx="1"/>
          </p:nvPr>
        </p:nvSpPr>
        <p:spPr>
          <a:xfrm>
            <a:off x="609600" y="1447800"/>
            <a:ext cx="7918450" cy="4679950"/>
          </a:xfrm>
        </p:spPr>
        <p:txBody>
          <a:bodyPr/>
          <a:lstStyle/>
          <a:p>
            <a:pPr lvl="1"/>
            <a:r>
              <a:rPr lang="en-US" sz="2400" smtClean="0"/>
              <a:t>SCN (System Change Number): đây là một số gia tăng duy nhất trong cơ sở dữ liệu (như đồng hồ thời gian của bạn). Số SCN được tăng lên mỗi 3 giây. Con số này là rất hữu ích trong khi phục hồi cơ sở dữ liệu.</a:t>
            </a:r>
          </a:p>
          <a:p>
            <a:pPr lvl="1"/>
            <a:r>
              <a:rPr lang="en-US" sz="2400" smtClean="0"/>
              <a:t>SCN xác định một phiên bản đã commit của cơ sở dữ liệu tại một thời điểm. Oracle gán mọi transaction đã commit một SCN.</a:t>
            </a:r>
          </a:p>
          <a:p>
            <a:pPr lvl="1"/>
            <a:r>
              <a:rPr lang="en-US" sz="2400" smtClean="0"/>
              <a:t>SCN là một dấu thời gian nội bộ cho một commited version  của cơ sở dữ liệu . Các máy chủ cơ sở dữ liệu Oracle sử dụng SCN clock để đảm bảo tính nhất quán SCN transaction. </a:t>
            </a:r>
          </a:p>
          <a:p>
            <a:pPr lvl="1"/>
            <a:endParaRPr lang="en-US" sz="2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09600" y="457200"/>
            <a:ext cx="7918450" cy="876300"/>
          </a:xfrm>
        </p:spPr>
        <p:txBody>
          <a:bodyPr/>
          <a:lstStyle/>
          <a:p>
            <a:r>
              <a:rPr lang="en-US" sz="3200" smtClean="0"/>
              <a:t>Cơ chế index của Oracle</a:t>
            </a:r>
          </a:p>
        </p:txBody>
      </p:sp>
      <p:sp>
        <p:nvSpPr>
          <p:cNvPr id="50179" name="Content Placeholder 2"/>
          <p:cNvSpPr>
            <a:spLocks noGrp="1"/>
          </p:cNvSpPr>
          <p:nvPr>
            <p:ph idx="1"/>
          </p:nvPr>
        </p:nvSpPr>
        <p:spPr>
          <a:xfrm>
            <a:off x="609600" y="1676400"/>
            <a:ext cx="7918450" cy="4937125"/>
          </a:xfrm>
        </p:spPr>
        <p:txBody>
          <a:bodyPr/>
          <a:lstStyle/>
          <a:p>
            <a:pPr>
              <a:buFont typeface="Arial" charset="0"/>
              <a:buChar char="•"/>
            </a:pPr>
            <a:r>
              <a:rPr lang="en-US" sz="2400" smtClean="0"/>
              <a:t>Index là những cấu trúc tùy chọn liên quan đến bảng và cột. </a:t>
            </a:r>
          </a:p>
          <a:p>
            <a:pPr>
              <a:buFont typeface="Arial" charset="0"/>
              <a:buChar char="•"/>
            </a:pPr>
            <a:r>
              <a:rPr lang="en-US" sz="2400" smtClean="0"/>
              <a:t>Có thể tạo index trên một hoặc nhiều cột của một bảng để tăng tốc độ thực hiện câu lệnh SQL trên bảng đó. </a:t>
            </a:r>
          </a:p>
          <a:p>
            <a:pPr>
              <a:buFont typeface="Arial" charset="0"/>
              <a:buChar char="•"/>
            </a:pPr>
            <a:r>
              <a:rPr lang="en-US" sz="2400" smtClean="0"/>
              <a:t>Các index này sẽ giúp bạn xác định vị trí thông tin nhanh hơn. Index là cách thức chính của việc giảm đĩa I / O khi được sử dụng đúng cách.</a:t>
            </a:r>
          </a:p>
          <a:p>
            <a:pPr>
              <a:buFont typeface="Arial" charset="0"/>
              <a:buChar char="•"/>
            </a:pPr>
            <a:r>
              <a:rPr lang="en-US" sz="2400" smtClean="0"/>
              <a:t>Các loại index chính :</a:t>
            </a:r>
          </a:p>
          <a:p>
            <a:pPr marL="917575" lvl="1" indent="-342900"/>
            <a:r>
              <a:rPr lang="en-US" sz="2400" smtClean="0"/>
              <a:t>B-Tree indexes</a:t>
            </a:r>
          </a:p>
          <a:p>
            <a:pPr marL="917575" lvl="1" indent="-342900"/>
            <a:r>
              <a:rPr lang="en-US" sz="2400" smtClean="0"/>
              <a:t>Bitmap indexes</a:t>
            </a:r>
          </a:p>
          <a:p>
            <a:pPr marL="917575" lvl="1" indent="-342900"/>
            <a:r>
              <a:rPr lang="en-US" sz="2400" smtClean="0"/>
              <a:t>Function-based indexes</a:t>
            </a:r>
          </a:p>
          <a:p>
            <a:pPr marL="917575" lvl="1" indent="-342900"/>
            <a:endParaRPr lang="en-US" sz="24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2400" smtClean="0"/>
              <a:t>TEMPORY TABLESPACE &amp; TEMPORARY TABLE</a:t>
            </a:r>
            <a:br>
              <a:rPr lang="en-US" sz="2400" smtClean="0"/>
            </a:br>
            <a:endParaRPr lang="en-US" sz="2400" smtClean="0"/>
          </a:p>
        </p:txBody>
      </p:sp>
      <p:sp>
        <p:nvSpPr>
          <p:cNvPr id="51203" name="Content Placeholder 2"/>
          <p:cNvSpPr>
            <a:spLocks noGrp="1"/>
          </p:cNvSpPr>
          <p:nvPr>
            <p:ph idx="1"/>
          </p:nvPr>
        </p:nvSpPr>
        <p:spPr>
          <a:xfrm>
            <a:off x="609600" y="1447800"/>
            <a:ext cx="7918450" cy="2425700"/>
          </a:xfrm>
        </p:spPr>
        <p:txBody>
          <a:bodyPr/>
          <a:lstStyle/>
          <a:p>
            <a:pPr marL="0" indent="0"/>
            <a:r>
              <a:rPr lang="en-US" sz="2400" smtClean="0"/>
              <a:t>TEMPORARY TABLE:</a:t>
            </a:r>
            <a:endParaRPr lang="en-US" sz="2000" smtClean="0"/>
          </a:p>
          <a:p>
            <a:pPr lvl="1"/>
            <a:r>
              <a:rPr lang="en-US" sz="2400" smtClean="0"/>
              <a:t>Temporary Table là một bảng chứa dữ liệu mà chỉ tồn tại trong thời gian của một giao dịch hoặc phiên . </a:t>
            </a:r>
            <a:endParaRPr lang="en-US" sz="2000" smtClean="0"/>
          </a:p>
          <a:p>
            <a:pPr lvl="1"/>
            <a:r>
              <a:rPr lang="en-US" sz="2400" smtClean="0"/>
              <a:t>Temporary table rất hữu ích trong các ứng dụng một tập hợp kết quả phải được đếm.</a:t>
            </a:r>
            <a:endParaRPr lang="en-US" sz="2000" smtClean="0"/>
          </a:p>
          <a:p>
            <a:pPr lvl="1"/>
            <a:endParaRPr lang="en-US" smtClean="0"/>
          </a:p>
        </p:txBody>
      </p:sp>
      <p:pic>
        <p:nvPicPr>
          <p:cNvPr id="512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113" y="3505200"/>
            <a:ext cx="37814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2400" smtClean="0"/>
              <a:t>TEMPORY TABLESPACE &amp; TEMPORARY TABLE</a:t>
            </a:r>
          </a:p>
        </p:txBody>
      </p:sp>
      <p:sp>
        <p:nvSpPr>
          <p:cNvPr id="52227" name="Content Placeholder 2"/>
          <p:cNvSpPr>
            <a:spLocks noGrp="1"/>
          </p:cNvSpPr>
          <p:nvPr>
            <p:ph idx="1"/>
          </p:nvPr>
        </p:nvSpPr>
        <p:spPr>
          <a:xfrm>
            <a:off x="609600" y="1600200"/>
            <a:ext cx="7918450" cy="4273550"/>
          </a:xfrm>
        </p:spPr>
        <p:txBody>
          <a:bodyPr/>
          <a:lstStyle/>
          <a:p>
            <a:pPr lvl="1"/>
            <a:r>
              <a:rPr lang="en-US" sz="2400" smtClean="0"/>
              <a:t>Tablespace tempory chứa dữ liệu tạm thời đó vẫn còn tồn tại chỉ trong thời gian của phiên giao dịch. </a:t>
            </a:r>
            <a:endParaRPr lang="en-US" sz="2000" smtClean="0"/>
          </a:p>
          <a:p>
            <a:pPr lvl="1"/>
            <a:r>
              <a:rPr lang="en-US" sz="2400" smtClean="0"/>
              <a:t>Temporary tablespaces sử dụng lưu trữ:</a:t>
            </a:r>
            <a:endParaRPr lang="en-US" sz="2000" smtClean="0"/>
          </a:p>
          <a:p>
            <a:pPr lvl="2"/>
            <a:r>
              <a:rPr lang="en-US" smtClean="0"/>
              <a:t>Intermediate sort results</a:t>
            </a:r>
            <a:endParaRPr lang="en-US" sz="1800" smtClean="0"/>
          </a:p>
          <a:p>
            <a:pPr lvl="2"/>
            <a:r>
              <a:rPr lang="en-US" smtClean="0"/>
              <a:t>Temporary tables and temporary indexes</a:t>
            </a:r>
            <a:endParaRPr lang="en-US" sz="1800" smtClean="0"/>
          </a:p>
          <a:p>
            <a:pPr lvl="2"/>
            <a:r>
              <a:rPr lang="en-US" smtClean="0"/>
              <a:t>Temporary LOBs</a:t>
            </a:r>
            <a:endParaRPr lang="en-US" sz="1800" smtClean="0"/>
          </a:p>
          <a:p>
            <a:pPr lvl="2"/>
            <a:r>
              <a:rPr lang="en-US" smtClean="0"/>
              <a:t>Temporary B-trees</a:t>
            </a:r>
            <a:endParaRPr lang="en-US" sz="1800" smtClean="0"/>
          </a:p>
          <a:p>
            <a:pPr lvl="1"/>
            <a:r>
              <a:rPr lang="en-US" sz="2400" smtClean="0"/>
              <a:t>Theo mặc định, một bảng có tên tạm thời duy nhất TEMP được tạo ra cho mỗi Oracle cài đặt cơ sở dữ liệu mới. </a:t>
            </a:r>
            <a:endParaRPr lang="en-US" sz="2000" smtClean="0"/>
          </a:p>
          <a:p>
            <a:pPr marL="0" indent="0"/>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Quá trình kết nối tới instance</a:t>
            </a:r>
          </a:p>
        </p:txBody>
      </p:sp>
      <p:sp>
        <p:nvSpPr>
          <p:cNvPr id="7171" name="Content Placeholder 1"/>
          <p:cNvSpPr>
            <a:spLocks noGrp="1"/>
          </p:cNvSpPr>
          <p:nvPr>
            <p:ph idx="1"/>
          </p:nvPr>
        </p:nvSpPr>
        <p:spPr>
          <a:xfrm>
            <a:off x="609600" y="5029200"/>
            <a:ext cx="7918450" cy="1355725"/>
          </a:xfrm>
        </p:spPr>
        <p:txBody>
          <a:bodyPr/>
          <a:lstStyle/>
          <a:p>
            <a:pPr marL="0" lvl="1" indent="0">
              <a:buClr>
                <a:srgbClr val="000000"/>
              </a:buClr>
              <a:buFont typeface="Arial" charset="0"/>
              <a:buNone/>
            </a:pPr>
            <a:r>
              <a:rPr lang="en-US" sz="2000" smtClean="0"/>
              <a:t>Khi user muốn thao tác với database thì  phải tạo ra  các yêu cầu (user process), các yêu cầu này được gửi tới  server và server sẽ thực hiện các yêu cầu này để thao tác với db.</a:t>
            </a:r>
          </a:p>
          <a:p>
            <a:pPr marL="0" indent="0"/>
            <a:endParaRPr lang="en-US" smtClean="0"/>
          </a:p>
        </p:txBody>
      </p:sp>
      <p:pic>
        <p:nvPicPr>
          <p:cNvPr id="7172"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44613"/>
            <a:ext cx="6858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Kiến trúc bộ nhớ</a:t>
            </a:r>
          </a:p>
        </p:txBody>
      </p:sp>
      <p:sp>
        <p:nvSpPr>
          <p:cNvPr id="8195" name="Rectangle 3"/>
          <p:cNvSpPr>
            <a:spLocks noGrp="1" noChangeArrowheads="1"/>
          </p:cNvSpPr>
          <p:nvPr>
            <p:ph type="body" idx="1"/>
          </p:nvPr>
        </p:nvSpPr>
        <p:spPr>
          <a:xfrm>
            <a:off x="609600" y="1365250"/>
            <a:ext cx="7918450" cy="1176338"/>
          </a:xfrm>
        </p:spPr>
        <p:txBody>
          <a:bodyPr/>
          <a:lstStyle/>
          <a:p>
            <a:pPr marL="0" indent="0" eaLnBrk="1" hangingPunct="1"/>
            <a:r>
              <a:rPr lang="en-US" smtClean="0"/>
              <a:t>Có hai cấu trúc bộ nhớ cơ bản trong một Instance:</a:t>
            </a:r>
          </a:p>
          <a:p>
            <a:pPr lvl="1" eaLnBrk="1" hangingPunct="1"/>
            <a:r>
              <a:rPr lang="en-US" smtClean="0"/>
              <a:t>System Global Area (SGA)</a:t>
            </a:r>
          </a:p>
          <a:p>
            <a:pPr lvl="1" eaLnBrk="1" hangingPunct="1"/>
            <a:r>
              <a:rPr lang="en-US" smtClean="0"/>
              <a:t>Program Global Area (PGA)</a:t>
            </a: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2619375"/>
            <a:ext cx="7162800"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31"/>
          <p:cNvSpPr>
            <a:spLocks noChangeArrowheads="1"/>
          </p:cNvSpPr>
          <p:nvPr/>
        </p:nvSpPr>
        <p:spPr bwMode="blackWhite">
          <a:xfrm>
            <a:off x="2438400" y="3733800"/>
            <a:ext cx="5715000" cy="2044700"/>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9219" name="Rectangle 32"/>
          <p:cNvSpPr>
            <a:spLocks noChangeArrowheads="1"/>
          </p:cNvSpPr>
          <p:nvPr/>
        </p:nvSpPr>
        <p:spPr bwMode="blackWhite">
          <a:xfrm>
            <a:off x="2590800" y="4984750"/>
            <a:ext cx="1612900" cy="685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20" name="Rectangle 33"/>
          <p:cNvSpPr>
            <a:spLocks noChangeArrowheads="1"/>
          </p:cNvSpPr>
          <p:nvPr/>
        </p:nvSpPr>
        <p:spPr bwMode="blackWhite">
          <a:xfrm>
            <a:off x="4365625" y="4984750"/>
            <a:ext cx="1028700" cy="6858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21" name="Rectangle 34"/>
          <p:cNvSpPr>
            <a:spLocks noChangeArrowheads="1"/>
          </p:cNvSpPr>
          <p:nvPr/>
        </p:nvSpPr>
        <p:spPr bwMode="blackWhite">
          <a:xfrm>
            <a:off x="2590800" y="3868738"/>
            <a:ext cx="1279525" cy="1041400"/>
          </a:xfrm>
          <a:prstGeom prst="rect">
            <a:avLst/>
          </a:prstGeom>
          <a:solidFill>
            <a:srgbClr val="CC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22" name="Text Box 35"/>
          <p:cNvSpPr txBox="1">
            <a:spLocks noChangeArrowheads="1"/>
          </p:cNvSpPr>
          <p:nvPr/>
        </p:nvSpPr>
        <p:spPr bwMode="gray">
          <a:xfrm>
            <a:off x="2590800" y="42243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Shared pool</a:t>
            </a:r>
          </a:p>
        </p:txBody>
      </p:sp>
      <p:sp>
        <p:nvSpPr>
          <p:cNvPr id="9223" name="Rectangle 36"/>
          <p:cNvSpPr>
            <a:spLocks noChangeArrowheads="1"/>
          </p:cNvSpPr>
          <p:nvPr/>
        </p:nvSpPr>
        <p:spPr bwMode="blackWhite">
          <a:xfrm>
            <a:off x="4038600" y="3854450"/>
            <a:ext cx="1465263" cy="104457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9224" name="Rectangle 37"/>
          <p:cNvSpPr>
            <a:spLocks noChangeArrowheads="1"/>
          </p:cNvSpPr>
          <p:nvPr/>
        </p:nvSpPr>
        <p:spPr bwMode="blackWhite">
          <a:xfrm>
            <a:off x="5667375" y="3854450"/>
            <a:ext cx="962025" cy="1044575"/>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9225" name="Rectangle 38"/>
          <p:cNvSpPr>
            <a:spLocks noChangeArrowheads="1"/>
          </p:cNvSpPr>
          <p:nvPr/>
        </p:nvSpPr>
        <p:spPr bwMode="blackWhite">
          <a:xfrm>
            <a:off x="5470525" y="4972050"/>
            <a:ext cx="1158875" cy="6858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ym typeface="Wingdings" pitchFamily="2" charset="2"/>
            </a:endParaRPr>
          </a:p>
        </p:txBody>
      </p:sp>
      <p:sp>
        <p:nvSpPr>
          <p:cNvPr id="9226" name="Text Box 39"/>
          <p:cNvSpPr txBox="1">
            <a:spLocks noChangeArrowheads="1"/>
          </p:cNvSpPr>
          <p:nvPr/>
        </p:nvSpPr>
        <p:spPr bwMode="gray">
          <a:xfrm>
            <a:off x="5432425" y="506095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Streams pool</a:t>
            </a:r>
          </a:p>
        </p:txBody>
      </p:sp>
      <p:sp>
        <p:nvSpPr>
          <p:cNvPr id="9227" name="Text Box 40"/>
          <p:cNvSpPr txBox="1">
            <a:spLocks noChangeArrowheads="1"/>
          </p:cNvSpPr>
          <p:nvPr/>
        </p:nvSpPr>
        <p:spPr bwMode="gray">
          <a:xfrm>
            <a:off x="2755900" y="520065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Large pool</a:t>
            </a:r>
          </a:p>
        </p:txBody>
      </p:sp>
      <p:sp>
        <p:nvSpPr>
          <p:cNvPr id="9228" name="Text Box 41"/>
          <p:cNvSpPr txBox="1">
            <a:spLocks noChangeArrowheads="1"/>
          </p:cNvSpPr>
          <p:nvPr/>
        </p:nvSpPr>
        <p:spPr bwMode="gray">
          <a:xfrm>
            <a:off x="4335463" y="5149850"/>
            <a:ext cx="1071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Java pool</a:t>
            </a:r>
          </a:p>
        </p:txBody>
      </p:sp>
      <p:sp>
        <p:nvSpPr>
          <p:cNvPr id="9229" name="Text Box 42"/>
          <p:cNvSpPr txBox="1">
            <a:spLocks noChangeArrowheads="1"/>
          </p:cNvSpPr>
          <p:nvPr/>
        </p:nvSpPr>
        <p:spPr bwMode="auto">
          <a:xfrm>
            <a:off x="3810000" y="579120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System Global Area (SGA)</a:t>
            </a:r>
          </a:p>
        </p:txBody>
      </p:sp>
      <p:sp>
        <p:nvSpPr>
          <p:cNvPr id="9230" name="Text Box 43"/>
          <p:cNvSpPr txBox="1">
            <a:spLocks noChangeArrowheads="1"/>
          </p:cNvSpPr>
          <p:nvPr/>
        </p:nvSpPr>
        <p:spPr bwMode="gray">
          <a:xfrm>
            <a:off x="6781800" y="38735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KEEP buffer pool</a:t>
            </a:r>
          </a:p>
        </p:txBody>
      </p:sp>
      <p:sp>
        <p:nvSpPr>
          <p:cNvPr id="9231" name="Text Box 44"/>
          <p:cNvSpPr txBox="1">
            <a:spLocks noChangeArrowheads="1"/>
          </p:cNvSpPr>
          <p:nvPr/>
        </p:nvSpPr>
        <p:spPr bwMode="gray">
          <a:xfrm>
            <a:off x="6781800" y="44831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RECYCLE buffer pool</a:t>
            </a:r>
          </a:p>
        </p:txBody>
      </p:sp>
      <p:sp>
        <p:nvSpPr>
          <p:cNvPr id="9232" name="Text Box 45"/>
          <p:cNvSpPr txBox="1">
            <a:spLocks noChangeArrowheads="1"/>
          </p:cNvSpPr>
          <p:nvPr/>
        </p:nvSpPr>
        <p:spPr bwMode="gray">
          <a:xfrm>
            <a:off x="6781800" y="50927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nK buffer cache</a:t>
            </a:r>
          </a:p>
        </p:txBody>
      </p:sp>
      <p:sp>
        <p:nvSpPr>
          <p:cNvPr id="9233" name="Rectangle 61"/>
          <p:cNvSpPr>
            <a:spLocks noGrp="1" noChangeArrowheads="1"/>
          </p:cNvSpPr>
          <p:nvPr>
            <p:ph type="title"/>
          </p:nvPr>
        </p:nvSpPr>
        <p:spPr/>
        <p:txBody>
          <a:bodyPr/>
          <a:lstStyle/>
          <a:p>
            <a:r>
              <a:rPr lang="en-US" smtClean="0"/>
              <a:t>Shared Pool</a:t>
            </a:r>
            <a:br>
              <a:rPr lang="en-US" smtClean="0"/>
            </a:br>
            <a:r>
              <a:rPr lang="en-US" smtClean="0"/>
              <a:t/>
            </a:r>
            <a:br>
              <a:rPr lang="en-US" smtClean="0"/>
            </a:br>
            <a:endParaRPr lang="en-US" smtClean="0"/>
          </a:p>
        </p:txBody>
      </p:sp>
      <p:sp>
        <p:nvSpPr>
          <p:cNvPr id="9234" name="Rectangle 62"/>
          <p:cNvSpPr>
            <a:spLocks noGrp="1" noChangeArrowheads="1"/>
          </p:cNvSpPr>
          <p:nvPr>
            <p:ph type="body" idx="1"/>
          </p:nvPr>
        </p:nvSpPr>
        <p:spPr/>
        <p:txBody>
          <a:bodyPr/>
          <a:lstStyle/>
          <a:p>
            <a:pPr lvl="1"/>
            <a:r>
              <a:rPr lang="en-US" smtClean="0"/>
              <a:t>Is a portion of the SGA </a:t>
            </a:r>
          </a:p>
          <a:p>
            <a:pPr lvl="1"/>
            <a:r>
              <a:rPr lang="en-US" smtClean="0"/>
              <a:t>Contains:</a:t>
            </a:r>
          </a:p>
          <a:p>
            <a:pPr lvl="2"/>
            <a:r>
              <a:rPr lang="en-US" smtClean="0"/>
              <a:t>Library cache</a:t>
            </a:r>
          </a:p>
          <a:p>
            <a:pPr lvl="3"/>
            <a:r>
              <a:rPr lang="en-US" smtClean="0"/>
              <a:t>Shared SQL area</a:t>
            </a:r>
          </a:p>
          <a:p>
            <a:pPr lvl="2"/>
            <a:r>
              <a:rPr lang="en-US" smtClean="0"/>
              <a:t>Data dictionary cache</a:t>
            </a:r>
          </a:p>
          <a:p>
            <a:pPr lvl="2"/>
            <a:r>
              <a:rPr lang="en-US" smtClean="0"/>
              <a:t>Control structures</a:t>
            </a:r>
          </a:p>
        </p:txBody>
      </p:sp>
      <p:sp>
        <p:nvSpPr>
          <p:cNvPr id="9235" name="AutoShape 59"/>
          <p:cNvSpPr>
            <a:spLocks noChangeArrowheads="1"/>
          </p:cNvSpPr>
          <p:nvPr/>
        </p:nvSpPr>
        <p:spPr bwMode="gray">
          <a:xfrm flipV="1">
            <a:off x="3860800" y="4264025"/>
            <a:ext cx="4251325" cy="639763"/>
          </a:xfrm>
          <a:prstGeom prst="triangle">
            <a:avLst>
              <a:gd name="adj" fmla="val 0"/>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Freeform 49"/>
          <p:cNvSpPr>
            <a:spLocks/>
          </p:cNvSpPr>
          <p:nvPr/>
        </p:nvSpPr>
        <p:spPr bwMode="blackWhite">
          <a:xfrm>
            <a:off x="3862388" y="1966913"/>
            <a:ext cx="1366837" cy="2938462"/>
          </a:xfrm>
          <a:custGeom>
            <a:avLst/>
            <a:gdLst>
              <a:gd name="T0" fmla="*/ 2147483647 w 861"/>
              <a:gd name="T1" fmla="*/ 0 h 1851"/>
              <a:gd name="T2" fmla="*/ 0 w 861"/>
              <a:gd name="T3" fmla="*/ 2147483647 h 1851"/>
              <a:gd name="T4" fmla="*/ 7559672 w 861"/>
              <a:gd name="T5" fmla="*/ 2147483647 h 1851"/>
              <a:gd name="T6" fmla="*/ 2139611080 w 861"/>
              <a:gd name="T7" fmla="*/ 2147483647 h 1851"/>
              <a:gd name="T8" fmla="*/ 2147483647 w 861"/>
              <a:gd name="T9" fmla="*/ 0 h 18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1" h="1851">
                <a:moveTo>
                  <a:pt x="861" y="0"/>
                </a:moveTo>
                <a:lnTo>
                  <a:pt x="0" y="1200"/>
                </a:lnTo>
                <a:lnTo>
                  <a:pt x="3" y="1851"/>
                </a:lnTo>
                <a:lnTo>
                  <a:pt x="849" y="1443"/>
                </a:lnTo>
                <a:lnTo>
                  <a:pt x="861" y="0"/>
                </a:lnTo>
                <a:close/>
              </a:path>
            </a:pathLst>
          </a:custGeom>
          <a:solidFill>
            <a:srgbClr val="99CCFF"/>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9237" name="Group 60"/>
          <p:cNvGrpSpPr>
            <a:grpSpLocks/>
          </p:cNvGrpSpPr>
          <p:nvPr/>
        </p:nvGrpSpPr>
        <p:grpSpPr bwMode="auto">
          <a:xfrm>
            <a:off x="5181600" y="1981200"/>
            <a:ext cx="3054350" cy="2286000"/>
            <a:chOff x="4008" y="384"/>
            <a:chExt cx="1924" cy="1440"/>
          </a:xfrm>
        </p:grpSpPr>
        <p:sp>
          <p:nvSpPr>
            <p:cNvPr id="9238" name="Rectangle 14"/>
            <p:cNvSpPr>
              <a:spLocks noChangeArrowheads="1"/>
            </p:cNvSpPr>
            <p:nvPr/>
          </p:nvSpPr>
          <p:spPr bwMode="blackWhite">
            <a:xfrm>
              <a:off x="4032" y="384"/>
              <a:ext cx="1900" cy="1440"/>
            </a:xfrm>
            <a:prstGeom prst="rect">
              <a:avLst/>
            </a:prstGeom>
            <a:solidFill>
              <a:srgbClr val="CC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39" name="Rectangle 15"/>
            <p:cNvSpPr>
              <a:spLocks noChangeArrowheads="1"/>
            </p:cNvSpPr>
            <p:nvPr/>
          </p:nvSpPr>
          <p:spPr bwMode="blackWhite">
            <a:xfrm>
              <a:off x="4104" y="480"/>
              <a:ext cx="672" cy="1288"/>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40" name="Rectangle 16"/>
            <p:cNvSpPr>
              <a:spLocks noChangeArrowheads="1"/>
            </p:cNvSpPr>
            <p:nvPr/>
          </p:nvSpPr>
          <p:spPr bwMode="blackWhite">
            <a:xfrm>
              <a:off x="4160" y="520"/>
              <a:ext cx="576" cy="480"/>
            </a:xfrm>
            <a:prstGeom prst="rect">
              <a:avLst/>
            </a:prstGeom>
            <a:gradFill rotWithShape="0">
              <a:gsLst>
                <a:gs pos="0">
                  <a:srgbClr val="A3A3CC"/>
                </a:gs>
                <a:gs pos="100000">
                  <a:srgbClr val="CCCCFF"/>
                </a:gs>
              </a:gsLst>
              <a:lin ang="18900000" scaled="1"/>
            </a:gra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41" name="Text Box 17"/>
            <p:cNvSpPr txBox="1">
              <a:spLocks noChangeArrowheads="1"/>
            </p:cNvSpPr>
            <p:nvPr/>
          </p:nvSpPr>
          <p:spPr bwMode="gray">
            <a:xfrm>
              <a:off x="4032" y="576"/>
              <a:ext cx="76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Shared </a:t>
              </a:r>
              <a:br>
                <a:rPr lang="en-US" sz="1400"/>
              </a:br>
              <a:r>
                <a:rPr lang="en-US" sz="1400"/>
                <a:t>SQL area</a:t>
              </a:r>
            </a:p>
          </p:txBody>
        </p:sp>
        <p:sp>
          <p:nvSpPr>
            <p:cNvPr id="9242" name="Text Box 18"/>
            <p:cNvSpPr txBox="1">
              <a:spLocks noChangeArrowheads="1"/>
            </p:cNvSpPr>
            <p:nvPr/>
          </p:nvSpPr>
          <p:spPr bwMode="gray">
            <a:xfrm>
              <a:off x="4008" y="1440"/>
              <a:ext cx="76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Library cache</a:t>
              </a:r>
            </a:p>
          </p:txBody>
        </p:sp>
        <p:sp>
          <p:nvSpPr>
            <p:cNvPr id="9243" name="Rectangle 19"/>
            <p:cNvSpPr>
              <a:spLocks noChangeArrowheads="1"/>
            </p:cNvSpPr>
            <p:nvPr/>
          </p:nvSpPr>
          <p:spPr bwMode="blackWhite">
            <a:xfrm>
              <a:off x="4824" y="480"/>
              <a:ext cx="1056" cy="435"/>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44" name="Text Box 20"/>
            <p:cNvSpPr txBox="1">
              <a:spLocks noChangeArrowheads="1"/>
            </p:cNvSpPr>
            <p:nvPr/>
          </p:nvSpPr>
          <p:spPr bwMode="gray">
            <a:xfrm>
              <a:off x="4876" y="531"/>
              <a:ext cx="100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spcBef>
                  <a:spcPct val="20000"/>
                </a:spcBef>
              </a:pPr>
              <a:r>
                <a:rPr lang="en-US" sz="1400"/>
                <a:t>Data dictionary cache</a:t>
              </a:r>
            </a:p>
          </p:txBody>
        </p:sp>
        <p:sp>
          <p:nvSpPr>
            <p:cNvPr id="9245" name="Rectangle 21"/>
            <p:cNvSpPr>
              <a:spLocks noChangeArrowheads="1"/>
            </p:cNvSpPr>
            <p:nvPr/>
          </p:nvSpPr>
          <p:spPr bwMode="blackWhite">
            <a:xfrm>
              <a:off x="4828" y="1336"/>
              <a:ext cx="1056" cy="432"/>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46" name="Text Box 22"/>
            <p:cNvSpPr txBox="1">
              <a:spLocks noChangeArrowheads="1"/>
            </p:cNvSpPr>
            <p:nvPr/>
          </p:nvSpPr>
          <p:spPr bwMode="gray">
            <a:xfrm>
              <a:off x="4843" y="1456"/>
              <a:ext cx="4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Other</a:t>
              </a:r>
            </a:p>
          </p:txBody>
        </p:sp>
        <p:sp>
          <p:nvSpPr>
            <p:cNvPr id="9247" name="Rectangle 50"/>
            <p:cNvSpPr>
              <a:spLocks noChangeArrowheads="1"/>
            </p:cNvSpPr>
            <p:nvPr/>
          </p:nvSpPr>
          <p:spPr bwMode="blackWhite">
            <a:xfrm>
              <a:off x="4828" y="981"/>
              <a:ext cx="1056" cy="288"/>
            </a:xfrm>
            <a:prstGeom prst="rect">
              <a:avLst/>
            </a:prstGeom>
            <a:solidFill>
              <a:srgbClr val="FFCC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9248" name="Text Box 51"/>
            <p:cNvSpPr txBox="1">
              <a:spLocks noChangeArrowheads="1"/>
            </p:cNvSpPr>
            <p:nvPr/>
          </p:nvSpPr>
          <p:spPr bwMode="gray">
            <a:xfrm>
              <a:off x="4880" y="1032"/>
              <a:ext cx="10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spcBef>
                  <a:spcPct val="20000"/>
                </a:spcBef>
              </a:pPr>
              <a:r>
                <a:rPr lang="en-US" sz="1400"/>
                <a:t>Fixed Area</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63"/>
          <p:cNvSpPr>
            <a:spLocks noChangeArrowheads="1"/>
          </p:cNvSpPr>
          <p:nvPr/>
        </p:nvSpPr>
        <p:spPr bwMode="blackWhite">
          <a:xfrm>
            <a:off x="2438400" y="3733800"/>
            <a:ext cx="5715000" cy="2044700"/>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10243" name="Rectangle 64"/>
          <p:cNvSpPr>
            <a:spLocks noChangeArrowheads="1"/>
          </p:cNvSpPr>
          <p:nvPr/>
        </p:nvSpPr>
        <p:spPr bwMode="blackWhite">
          <a:xfrm>
            <a:off x="2590800" y="4984750"/>
            <a:ext cx="1612900" cy="685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244" name="Rectangle 65"/>
          <p:cNvSpPr>
            <a:spLocks noChangeArrowheads="1"/>
          </p:cNvSpPr>
          <p:nvPr/>
        </p:nvSpPr>
        <p:spPr bwMode="blackWhite">
          <a:xfrm>
            <a:off x="4365625" y="4984750"/>
            <a:ext cx="1028700" cy="6858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245" name="Rectangle 66"/>
          <p:cNvSpPr>
            <a:spLocks noChangeArrowheads="1"/>
          </p:cNvSpPr>
          <p:nvPr/>
        </p:nvSpPr>
        <p:spPr bwMode="blackWhite">
          <a:xfrm>
            <a:off x="2590800" y="3868738"/>
            <a:ext cx="1279525" cy="1041400"/>
          </a:xfrm>
          <a:prstGeom prst="rect">
            <a:avLst/>
          </a:prstGeom>
          <a:solidFill>
            <a:srgbClr val="CC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246" name="Text Box 67"/>
          <p:cNvSpPr txBox="1">
            <a:spLocks noChangeArrowheads="1"/>
          </p:cNvSpPr>
          <p:nvPr/>
        </p:nvSpPr>
        <p:spPr bwMode="gray">
          <a:xfrm>
            <a:off x="2590800" y="42243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Shared pool</a:t>
            </a:r>
          </a:p>
        </p:txBody>
      </p:sp>
      <p:sp>
        <p:nvSpPr>
          <p:cNvPr id="10247" name="Rectangle 68"/>
          <p:cNvSpPr>
            <a:spLocks noChangeArrowheads="1"/>
          </p:cNvSpPr>
          <p:nvPr/>
        </p:nvSpPr>
        <p:spPr bwMode="blackWhite">
          <a:xfrm>
            <a:off x="4038600" y="3854450"/>
            <a:ext cx="1465263" cy="104457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10248" name="Rectangle 69"/>
          <p:cNvSpPr>
            <a:spLocks noChangeArrowheads="1"/>
          </p:cNvSpPr>
          <p:nvPr/>
        </p:nvSpPr>
        <p:spPr bwMode="blackWhite">
          <a:xfrm>
            <a:off x="5667375" y="3854450"/>
            <a:ext cx="962025" cy="1044575"/>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10249" name="Rectangle 70"/>
          <p:cNvSpPr>
            <a:spLocks noChangeArrowheads="1"/>
          </p:cNvSpPr>
          <p:nvPr/>
        </p:nvSpPr>
        <p:spPr bwMode="blackWhite">
          <a:xfrm>
            <a:off x="5470525" y="4972050"/>
            <a:ext cx="1158875" cy="6858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ym typeface="Wingdings" pitchFamily="2" charset="2"/>
            </a:endParaRPr>
          </a:p>
        </p:txBody>
      </p:sp>
      <p:sp>
        <p:nvSpPr>
          <p:cNvPr id="10250" name="Text Box 71"/>
          <p:cNvSpPr txBox="1">
            <a:spLocks noChangeArrowheads="1"/>
          </p:cNvSpPr>
          <p:nvPr/>
        </p:nvSpPr>
        <p:spPr bwMode="gray">
          <a:xfrm>
            <a:off x="5432425" y="506095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Streams pool</a:t>
            </a:r>
          </a:p>
        </p:txBody>
      </p:sp>
      <p:sp>
        <p:nvSpPr>
          <p:cNvPr id="10251" name="Text Box 72"/>
          <p:cNvSpPr txBox="1">
            <a:spLocks noChangeArrowheads="1"/>
          </p:cNvSpPr>
          <p:nvPr/>
        </p:nvSpPr>
        <p:spPr bwMode="gray">
          <a:xfrm>
            <a:off x="2755900" y="520065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Large pool</a:t>
            </a:r>
          </a:p>
        </p:txBody>
      </p:sp>
      <p:sp>
        <p:nvSpPr>
          <p:cNvPr id="10252" name="Text Box 73"/>
          <p:cNvSpPr txBox="1">
            <a:spLocks noChangeArrowheads="1"/>
          </p:cNvSpPr>
          <p:nvPr/>
        </p:nvSpPr>
        <p:spPr bwMode="gray">
          <a:xfrm>
            <a:off x="4335463" y="5149850"/>
            <a:ext cx="1071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Java pool</a:t>
            </a:r>
          </a:p>
        </p:txBody>
      </p:sp>
      <p:sp>
        <p:nvSpPr>
          <p:cNvPr id="10253" name="Text Box 74"/>
          <p:cNvSpPr txBox="1">
            <a:spLocks noChangeArrowheads="1"/>
          </p:cNvSpPr>
          <p:nvPr/>
        </p:nvSpPr>
        <p:spPr bwMode="auto">
          <a:xfrm>
            <a:off x="3810000" y="579120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System Global Area (SGA)</a:t>
            </a:r>
          </a:p>
        </p:txBody>
      </p:sp>
      <p:sp>
        <p:nvSpPr>
          <p:cNvPr id="10254" name="Text Box 75"/>
          <p:cNvSpPr txBox="1">
            <a:spLocks noChangeArrowheads="1"/>
          </p:cNvSpPr>
          <p:nvPr/>
        </p:nvSpPr>
        <p:spPr bwMode="gray">
          <a:xfrm>
            <a:off x="6781800" y="38862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KEEP buffer pool</a:t>
            </a:r>
          </a:p>
        </p:txBody>
      </p:sp>
      <p:sp>
        <p:nvSpPr>
          <p:cNvPr id="10255" name="Text Box 76"/>
          <p:cNvSpPr txBox="1">
            <a:spLocks noChangeArrowheads="1"/>
          </p:cNvSpPr>
          <p:nvPr/>
        </p:nvSpPr>
        <p:spPr bwMode="gray">
          <a:xfrm>
            <a:off x="6781800" y="44958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RECYCLE buffer pool</a:t>
            </a:r>
          </a:p>
        </p:txBody>
      </p:sp>
      <p:sp>
        <p:nvSpPr>
          <p:cNvPr id="10256" name="Text Box 77"/>
          <p:cNvSpPr txBox="1">
            <a:spLocks noChangeArrowheads="1"/>
          </p:cNvSpPr>
          <p:nvPr/>
        </p:nvSpPr>
        <p:spPr bwMode="gray">
          <a:xfrm>
            <a:off x="6781800" y="51054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nK buffer cache</a:t>
            </a:r>
          </a:p>
        </p:txBody>
      </p:sp>
      <p:sp>
        <p:nvSpPr>
          <p:cNvPr id="10257" name="Rectangle 79"/>
          <p:cNvSpPr>
            <a:spLocks noGrp="1" noChangeArrowheads="1"/>
          </p:cNvSpPr>
          <p:nvPr>
            <p:ph type="title"/>
          </p:nvPr>
        </p:nvSpPr>
        <p:spPr/>
        <p:txBody>
          <a:bodyPr/>
          <a:lstStyle/>
          <a:p>
            <a:r>
              <a:rPr lang="en-US" smtClean="0"/>
              <a:t>Database Buffer Cache</a:t>
            </a:r>
            <a:br>
              <a:rPr lang="en-US" smtClean="0"/>
            </a:br>
            <a:endParaRPr lang="en-US" smtClean="0"/>
          </a:p>
        </p:txBody>
      </p:sp>
      <p:sp>
        <p:nvSpPr>
          <p:cNvPr id="10258" name="Rectangle 80"/>
          <p:cNvSpPr>
            <a:spLocks noGrp="1" noChangeArrowheads="1"/>
          </p:cNvSpPr>
          <p:nvPr>
            <p:ph type="body" idx="1"/>
          </p:nvPr>
        </p:nvSpPr>
        <p:spPr/>
        <p:txBody>
          <a:bodyPr/>
          <a:lstStyle/>
          <a:p>
            <a:pPr lvl="1"/>
            <a:r>
              <a:rPr lang="en-US" smtClean="0"/>
              <a:t>Is part of the SGA </a:t>
            </a:r>
          </a:p>
          <a:p>
            <a:pPr lvl="1"/>
            <a:r>
              <a:rPr lang="en-US" smtClean="0"/>
              <a:t>Holds copies of data blocks that are read from data files</a:t>
            </a:r>
          </a:p>
          <a:p>
            <a:pPr lvl="1"/>
            <a:r>
              <a:rPr lang="en-US" smtClean="0"/>
              <a:t>Is shared by all concurrent users</a:t>
            </a:r>
          </a:p>
        </p:txBody>
      </p:sp>
      <p:sp>
        <p:nvSpPr>
          <p:cNvPr id="10259" name="Freeform 21"/>
          <p:cNvSpPr>
            <a:spLocks/>
          </p:cNvSpPr>
          <p:nvPr/>
        </p:nvSpPr>
        <p:spPr bwMode="blackWhite">
          <a:xfrm>
            <a:off x="3238500" y="3543300"/>
            <a:ext cx="800100" cy="1614488"/>
          </a:xfrm>
          <a:custGeom>
            <a:avLst/>
            <a:gdLst>
              <a:gd name="T0" fmla="*/ 1270158750 w 504"/>
              <a:gd name="T1" fmla="*/ 488910464 h 1017"/>
              <a:gd name="T2" fmla="*/ 0 w 504"/>
              <a:gd name="T3" fmla="*/ 0 h 1017"/>
              <a:gd name="T4" fmla="*/ 7561263 w 504"/>
              <a:gd name="T5" fmla="*/ 2147483647 h 1017"/>
              <a:gd name="T6" fmla="*/ 1262599075 w 504"/>
              <a:gd name="T7" fmla="*/ 2147173790 h 1017"/>
              <a:gd name="T8" fmla="*/ 1270158750 w 504"/>
              <a:gd name="T9" fmla="*/ 488910464 h 10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 h="1017">
                <a:moveTo>
                  <a:pt x="504" y="194"/>
                </a:moveTo>
                <a:lnTo>
                  <a:pt x="0" y="0"/>
                </a:lnTo>
                <a:lnTo>
                  <a:pt x="3" y="1017"/>
                </a:lnTo>
                <a:lnTo>
                  <a:pt x="501" y="852"/>
                </a:lnTo>
                <a:lnTo>
                  <a:pt x="504" y="194"/>
                </a:lnTo>
                <a:close/>
              </a:path>
            </a:pathLst>
          </a:custGeom>
          <a:solidFill>
            <a:srgbClr val="99CCFF"/>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0260" name="Rectangle 22"/>
          <p:cNvSpPr>
            <a:spLocks noChangeArrowheads="1"/>
          </p:cNvSpPr>
          <p:nvPr/>
        </p:nvSpPr>
        <p:spPr bwMode="blackWhite">
          <a:xfrm>
            <a:off x="1296988" y="3552825"/>
            <a:ext cx="1947862" cy="1604963"/>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10261" name="Group 23"/>
          <p:cNvGrpSpPr>
            <a:grpSpLocks/>
          </p:cNvGrpSpPr>
          <p:nvPr/>
        </p:nvGrpSpPr>
        <p:grpSpPr bwMode="auto">
          <a:xfrm>
            <a:off x="1295400" y="3552825"/>
            <a:ext cx="1951038" cy="1604963"/>
            <a:chOff x="781" y="2013"/>
            <a:chExt cx="1073" cy="1059"/>
          </a:xfrm>
        </p:grpSpPr>
        <p:sp>
          <p:nvSpPr>
            <p:cNvPr id="10262" name="Line 24"/>
            <p:cNvSpPr>
              <a:spLocks noChangeShapeType="1"/>
            </p:cNvSpPr>
            <p:nvPr/>
          </p:nvSpPr>
          <p:spPr bwMode="blackWhite">
            <a:xfrm>
              <a:off x="782" y="2013"/>
              <a:ext cx="0" cy="105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63" name="Line 25"/>
            <p:cNvSpPr>
              <a:spLocks noChangeShapeType="1"/>
            </p:cNvSpPr>
            <p:nvPr/>
          </p:nvSpPr>
          <p:spPr bwMode="blackWhite">
            <a:xfrm>
              <a:off x="889"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64" name="Line 26"/>
            <p:cNvSpPr>
              <a:spLocks noChangeShapeType="1"/>
            </p:cNvSpPr>
            <p:nvPr/>
          </p:nvSpPr>
          <p:spPr bwMode="blackWhite">
            <a:xfrm>
              <a:off x="996"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65" name="Line 27"/>
            <p:cNvSpPr>
              <a:spLocks noChangeShapeType="1"/>
            </p:cNvSpPr>
            <p:nvPr/>
          </p:nvSpPr>
          <p:spPr bwMode="blackWhite">
            <a:xfrm>
              <a:off x="1103"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66" name="Line 28"/>
            <p:cNvSpPr>
              <a:spLocks noChangeShapeType="1"/>
            </p:cNvSpPr>
            <p:nvPr/>
          </p:nvSpPr>
          <p:spPr bwMode="blackWhite">
            <a:xfrm>
              <a:off x="1210"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67" name="Line 29"/>
            <p:cNvSpPr>
              <a:spLocks noChangeShapeType="1"/>
            </p:cNvSpPr>
            <p:nvPr/>
          </p:nvSpPr>
          <p:spPr bwMode="blackWhite">
            <a:xfrm>
              <a:off x="1318"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68" name="Line 30"/>
            <p:cNvSpPr>
              <a:spLocks noChangeShapeType="1"/>
            </p:cNvSpPr>
            <p:nvPr/>
          </p:nvSpPr>
          <p:spPr bwMode="blackWhite">
            <a:xfrm>
              <a:off x="1425"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69" name="Line 31"/>
            <p:cNvSpPr>
              <a:spLocks noChangeShapeType="1"/>
            </p:cNvSpPr>
            <p:nvPr/>
          </p:nvSpPr>
          <p:spPr bwMode="blackWhite">
            <a:xfrm>
              <a:off x="1532"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0" name="Line 32"/>
            <p:cNvSpPr>
              <a:spLocks noChangeShapeType="1"/>
            </p:cNvSpPr>
            <p:nvPr/>
          </p:nvSpPr>
          <p:spPr bwMode="blackWhite">
            <a:xfrm>
              <a:off x="1639"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1" name="Line 33"/>
            <p:cNvSpPr>
              <a:spLocks noChangeShapeType="1"/>
            </p:cNvSpPr>
            <p:nvPr/>
          </p:nvSpPr>
          <p:spPr bwMode="blackWhite">
            <a:xfrm>
              <a:off x="1746" y="2013"/>
              <a:ext cx="0" cy="10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2" name="Line 34"/>
            <p:cNvSpPr>
              <a:spLocks noChangeShapeType="1"/>
            </p:cNvSpPr>
            <p:nvPr/>
          </p:nvSpPr>
          <p:spPr bwMode="blackWhite">
            <a:xfrm>
              <a:off x="1854" y="2013"/>
              <a:ext cx="0" cy="105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3" name="Line 35"/>
            <p:cNvSpPr>
              <a:spLocks noChangeShapeType="1"/>
            </p:cNvSpPr>
            <p:nvPr/>
          </p:nvSpPr>
          <p:spPr bwMode="blackWhite">
            <a:xfrm>
              <a:off x="781" y="2190"/>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4" name="Line 36"/>
            <p:cNvSpPr>
              <a:spLocks noChangeShapeType="1"/>
            </p:cNvSpPr>
            <p:nvPr/>
          </p:nvSpPr>
          <p:spPr bwMode="blackWhite">
            <a:xfrm>
              <a:off x="781" y="2366"/>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5" name="Line 37"/>
            <p:cNvSpPr>
              <a:spLocks noChangeShapeType="1"/>
            </p:cNvSpPr>
            <p:nvPr/>
          </p:nvSpPr>
          <p:spPr bwMode="blackWhite">
            <a:xfrm>
              <a:off x="781" y="2543"/>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6" name="Line 38"/>
            <p:cNvSpPr>
              <a:spLocks noChangeShapeType="1"/>
            </p:cNvSpPr>
            <p:nvPr/>
          </p:nvSpPr>
          <p:spPr bwMode="blackWhite">
            <a:xfrm>
              <a:off x="781" y="2719"/>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7" name="Line 39"/>
            <p:cNvSpPr>
              <a:spLocks noChangeShapeType="1"/>
            </p:cNvSpPr>
            <p:nvPr/>
          </p:nvSpPr>
          <p:spPr bwMode="blackWhite">
            <a:xfrm>
              <a:off x="781" y="2896"/>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8" name="Line 40"/>
            <p:cNvSpPr>
              <a:spLocks noChangeShapeType="1"/>
            </p:cNvSpPr>
            <p:nvPr/>
          </p:nvSpPr>
          <p:spPr bwMode="blackWhite">
            <a:xfrm>
              <a:off x="781" y="3072"/>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79" name="Line 41"/>
            <p:cNvSpPr>
              <a:spLocks noChangeShapeType="1"/>
            </p:cNvSpPr>
            <p:nvPr/>
          </p:nvSpPr>
          <p:spPr bwMode="blackWhite">
            <a:xfrm>
              <a:off x="781" y="2101"/>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80" name="Line 42"/>
            <p:cNvSpPr>
              <a:spLocks noChangeShapeType="1"/>
            </p:cNvSpPr>
            <p:nvPr/>
          </p:nvSpPr>
          <p:spPr bwMode="blackWhite">
            <a:xfrm>
              <a:off x="781" y="2278"/>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81" name="Line 43"/>
            <p:cNvSpPr>
              <a:spLocks noChangeShapeType="1"/>
            </p:cNvSpPr>
            <p:nvPr/>
          </p:nvSpPr>
          <p:spPr bwMode="blackWhite">
            <a:xfrm>
              <a:off x="781" y="2454"/>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82" name="Line 44"/>
            <p:cNvSpPr>
              <a:spLocks noChangeShapeType="1"/>
            </p:cNvSpPr>
            <p:nvPr/>
          </p:nvSpPr>
          <p:spPr bwMode="blackWhite">
            <a:xfrm>
              <a:off x="781" y="2631"/>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83" name="Line 45"/>
            <p:cNvSpPr>
              <a:spLocks noChangeShapeType="1"/>
            </p:cNvSpPr>
            <p:nvPr/>
          </p:nvSpPr>
          <p:spPr bwMode="blackWhite">
            <a:xfrm>
              <a:off x="781" y="2807"/>
              <a:ext cx="10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84" name="Line 46"/>
            <p:cNvSpPr>
              <a:spLocks noChangeShapeType="1"/>
            </p:cNvSpPr>
            <p:nvPr/>
          </p:nvSpPr>
          <p:spPr bwMode="blackWhite">
            <a:xfrm>
              <a:off x="781" y="2984"/>
              <a:ext cx="106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85" name="Line 47"/>
            <p:cNvSpPr>
              <a:spLocks noChangeShapeType="1"/>
            </p:cNvSpPr>
            <p:nvPr/>
          </p:nvSpPr>
          <p:spPr bwMode="blackWhite">
            <a:xfrm>
              <a:off x="781" y="2013"/>
              <a:ext cx="106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en-US"/>
            </a:p>
          </p:txBody>
        </p:sp>
        <p:sp>
          <p:nvSpPr>
            <p:cNvPr id="10286" name="Rectangle 48"/>
            <p:cNvSpPr>
              <a:spLocks noChangeArrowheads="1"/>
            </p:cNvSpPr>
            <p:nvPr/>
          </p:nvSpPr>
          <p:spPr bwMode="blackWhite">
            <a:xfrm>
              <a:off x="789" y="2543"/>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87" name="Rectangle 49"/>
            <p:cNvSpPr>
              <a:spLocks noChangeArrowheads="1"/>
            </p:cNvSpPr>
            <p:nvPr/>
          </p:nvSpPr>
          <p:spPr bwMode="blackWhite">
            <a:xfrm>
              <a:off x="1109" y="2454"/>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88" name="Rectangle 50"/>
            <p:cNvSpPr>
              <a:spLocks noChangeArrowheads="1"/>
            </p:cNvSpPr>
            <p:nvPr/>
          </p:nvSpPr>
          <p:spPr bwMode="blackWhite">
            <a:xfrm>
              <a:off x="1112" y="2366"/>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89" name="Rectangle 51"/>
            <p:cNvSpPr>
              <a:spLocks noChangeArrowheads="1"/>
            </p:cNvSpPr>
            <p:nvPr/>
          </p:nvSpPr>
          <p:spPr bwMode="blackWhite">
            <a:xfrm>
              <a:off x="1007" y="2366"/>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0" name="Rectangle 52"/>
            <p:cNvSpPr>
              <a:spLocks noChangeArrowheads="1"/>
            </p:cNvSpPr>
            <p:nvPr/>
          </p:nvSpPr>
          <p:spPr bwMode="blackWhite">
            <a:xfrm>
              <a:off x="1433" y="2190"/>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1" name="Rectangle 53"/>
            <p:cNvSpPr>
              <a:spLocks noChangeArrowheads="1"/>
            </p:cNvSpPr>
            <p:nvPr/>
          </p:nvSpPr>
          <p:spPr bwMode="blackWhite">
            <a:xfrm>
              <a:off x="1433" y="2101"/>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2" name="Rectangle 54"/>
            <p:cNvSpPr>
              <a:spLocks noChangeArrowheads="1"/>
            </p:cNvSpPr>
            <p:nvPr/>
          </p:nvSpPr>
          <p:spPr bwMode="blackWhite">
            <a:xfrm>
              <a:off x="1325" y="2101"/>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3" name="Rectangle 55"/>
            <p:cNvSpPr>
              <a:spLocks noChangeArrowheads="1"/>
            </p:cNvSpPr>
            <p:nvPr/>
          </p:nvSpPr>
          <p:spPr bwMode="blackWhite">
            <a:xfrm>
              <a:off x="1642" y="2454"/>
              <a:ext cx="93"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4" name="Rectangle 56"/>
            <p:cNvSpPr>
              <a:spLocks noChangeArrowheads="1"/>
            </p:cNvSpPr>
            <p:nvPr/>
          </p:nvSpPr>
          <p:spPr bwMode="blackWhite">
            <a:xfrm>
              <a:off x="1752" y="2543"/>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5" name="Rectangle 57"/>
            <p:cNvSpPr>
              <a:spLocks noChangeArrowheads="1"/>
            </p:cNvSpPr>
            <p:nvPr/>
          </p:nvSpPr>
          <p:spPr bwMode="blackWhite">
            <a:xfrm>
              <a:off x="1531" y="2628"/>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6" name="Rectangle 58"/>
            <p:cNvSpPr>
              <a:spLocks noChangeArrowheads="1"/>
            </p:cNvSpPr>
            <p:nvPr/>
          </p:nvSpPr>
          <p:spPr bwMode="blackWhite">
            <a:xfrm>
              <a:off x="1432" y="2628"/>
              <a:ext cx="94" cy="88"/>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7" name="Rectangle 59"/>
            <p:cNvSpPr>
              <a:spLocks noChangeArrowheads="1"/>
            </p:cNvSpPr>
            <p:nvPr/>
          </p:nvSpPr>
          <p:spPr bwMode="blackWhite">
            <a:xfrm>
              <a:off x="1106" y="2807"/>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8" name="Rectangle 60"/>
            <p:cNvSpPr>
              <a:spLocks noChangeArrowheads="1"/>
            </p:cNvSpPr>
            <p:nvPr/>
          </p:nvSpPr>
          <p:spPr bwMode="blackWhite">
            <a:xfrm>
              <a:off x="1002" y="2807"/>
              <a:ext cx="93"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299" name="Rectangle 61"/>
            <p:cNvSpPr>
              <a:spLocks noChangeArrowheads="1"/>
            </p:cNvSpPr>
            <p:nvPr/>
          </p:nvSpPr>
          <p:spPr bwMode="blackWhite">
            <a:xfrm>
              <a:off x="1217" y="2807"/>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0300" name="Rectangle 62"/>
            <p:cNvSpPr>
              <a:spLocks noChangeArrowheads="1"/>
            </p:cNvSpPr>
            <p:nvPr/>
          </p:nvSpPr>
          <p:spPr bwMode="blackWhite">
            <a:xfrm>
              <a:off x="1534" y="2807"/>
              <a:ext cx="94" cy="89"/>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5"/>
          <p:cNvSpPr>
            <a:spLocks noGrp="1" noChangeArrowheads="1"/>
          </p:cNvSpPr>
          <p:nvPr>
            <p:ph type="title"/>
          </p:nvPr>
        </p:nvSpPr>
        <p:spPr/>
        <p:txBody>
          <a:bodyPr/>
          <a:lstStyle/>
          <a:p>
            <a:r>
              <a:rPr lang="en-US" smtClean="0"/>
              <a:t>Redo Log Buffer</a:t>
            </a:r>
            <a:br>
              <a:rPr lang="en-US" smtClean="0"/>
            </a:br>
            <a:endParaRPr lang="en-US" smtClean="0"/>
          </a:p>
        </p:txBody>
      </p:sp>
      <p:sp>
        <p:nvSpPr>
          <p:cNvPr id="11267" name="Rectangle 56"/>
          <p:cNvSpPr>
            <a:spLocks noGrp="1" noChangeArrowheads="1"/>
          </p:cNvSpPr>
          <p:nvPr>
            <p:ph type="body" idx="1"/>
          </p:nvPr>
        </p:nvSpPr>
        <p:spPr/>
        <p:txBody>
          <a:bodyPr/>
          <a:lstStyle/>
          <a:p>
            <a:pPr lvl="1"/>
            <a:r>
              <a:rPr lang="en-US" smtClean="0"/>
              <a:t>Is a circular buffer in the SGA </a:t>
            </a:r>
          </a:p>
          <a:p>
            <a:pPr lvl="1"/>
            <a:r>
              <a:rPr lang="en-US" smtClean="0"/>
              <a:t>Holds information about changes made to the database</a:t>
            </a:r>
          </a:p>
          <a:p>
            <a:pPr lvl="1"/>
            <a:r>
              <a:rPr lang="en-US" smtClean="0"/>
              <a:t>Contains redo entries that have the information to redo changes made by operations such as DML and DDL</a:t>
            </a:r>
          </a:p>
        </p:txBody>
      </p:sp>
      <p:sp>
        <p:nvSpPr>
          <p:cNvPr id="11268" name="AutoShape 38"/>
          <p:cNvSpPr>
            <a:spLocks noChangeArrowheads="1"/>
          </p:cNvSpPr>
          <p:nvPr/>
        </p:nvSpPr>
        <p:spPr bwMode="blackWhite">
          <a:xfrm>
            <a:off x="2667000" y="3733800"/>
            <a:ext cx="5715000" cy="2044700"/>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sz="1400"/>
          </a:p>
        </p:txBody>
      </p:sp>
      <p:sp>
        <p:nvSpPr>
          <p:cNvPr id="11269" name="Rectangle 39"/>
          <p:cNvSpPr>
            <a:spLocks noChangeArrowheads="1"/>
          </p:cNvSpPr>
          <p:nvPr/>
        </p:nvSpPr>
        <p:spPr bwMode="blackWhite">
          <a:xfrm>
            <a:off x="2819400" y="4984750"/>
            <a:ext cx="1612900" cy="6858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70" name="Rectangle 40"/>
          <p:cNvSpPr>
            <a:spLocks noChangeArrowheads="1"/>
          </p:cNvSpPr>
          <p:nvPr/>
        </p:nvSpPr>
        <p:spPr bwMode="blackWhite">
          <a:xfrm>
            <a:off x="4594225" y="4984750"/>
            <a:ext cx="1028700" cy="6858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71" name="Rectangle 41"/>
          <p:cNvSpPr>
            <a:spLocks noChangeArrowheads="1"/>
          </p:cNvSpPr>
          <p:nvPr/>
        </p:nvSpPr>
        <p:spPr bwMode="blackWhite">
          <a:xfrm>
            <a:off x="2819400" y="3868738"/>
            <a:ext cx="1279525" cy="1041400"/>
          </a:xfrm>
          <a:prstGeom prst="rect">
            <a:avLst/>
          </a:prstGeom>
          <a:solidFill>
            <a:srgbClr val="CC99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72" name="Text Box 42"/>
          <p:cNvSpPr txBox="1">
            <a:spLocks noChangeArrowheads="1"/>
          </p:cNvSpPr>
          <p:nvPr/>
        </p:nvSpPr>
        <p:spPr bwMode="gray">
          <a:xfrm>
            <a:off x="2819400" y="4224338"/>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Shared pool</a:t>
            </a:r>
          </a:p>
        </p:txBody>
      </p:sp>
      <p:sp>
        <p:nvSpPr>
          <p:cNvPr id="11273" name="Rectangle 43"/>
          <p:cNvSpPr>
            <a:spLocks noChangeArrowheads="1"/>
          </p:cNvSpPr>
          <p:nvPr/>
        </p:nvSpPr>
        <p:spPr bwMode="blackWhite">
          <a:xfrm>
            <a:off x="4267200" y="3854450"/>
            <a:ext cx="1465263" cy="1044575"/>
          </a:xfrm>
          <a:prstGeom prst="rect">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11274" name="Rectangle 45"/>
          <p:cNvSpPr>
            <a:spLocks noChangeArrowheads="1"/>
          </p:cNvSpPr>
          <p:nvPr/>
        </p:nvSpPr>
        <p:spPr bwMode="blackWhite">
          <a:xfrm>
            <a:off x="5699125" y="4972050"/>
            <a:ext cx="1158875" cy="685800"/>
          </a:xfrm>
          <a:prstGeom prst="rect">
            <a:avLst/>
          </a:prstGeom>
          <a:solidFill>
            <a:srgbClr val="FFCC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ym typeface="Wingdings" pitchFamily="2" charset="2"/>
            </a:endParaRPr>
          </a:p>
        </p:txBody>
      </p:sp>
      <p:sp>
        <p:nvSpPr>
          <p:cNvPr id="11275" name="Text Box 46"/>
          <p:cNvSpPr txBox="1">
            <a:spLocks noChangeArrowheads="1"/>
          </p:cNvSpPr>
          <p:nvPr/>
        </p:nvSpPr>
        <p:spPr bwMode="gray">
          <a:xfrm>
            <a:off x="5661025" y="5060950"/>
            <a:ext cx="1143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Streams pool</a:t>
            </a:r>
          </a:p>
        </p:txBody>
      </p:sp>
      <p:sp>
        <p:nvSpPr>
          <p:cNvPr id="11276" name="Text Box 47"/>
          <p:cNvSpPr txBox="1">
            <a:spLocks noChangeArrowheads="1"/>
          </p:cNvSpPr>
          <p:nvPr/>
        </p:nvSpPr>
        <p:spPr bwMode="gray">
          <a:xfrm>
            <a:off x="2984500" y="520065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Large pool</a:t>
            </a:r>
          </a:p>
        </p:txBody>
      </p:sp>
      <p:sp>
        <p:nvSpPr>
          <p:cNvPr id="11277" name="Text Box 48"/>
          <p:cNvSpPr txBox="1">
            <a:spLocks noChangeArrowheads="1"/>
          </p:cNvSpPr>
          <p:nvPr/>
        </p:nvSpPr>
        <p:spPr bwMode="gray">
          <a:xfrm>
            <a:off x="4564063" y="5149850"/>
            <a:ext cx="10715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sz="1400"/>
              <a:t>Java pool</a:t>
            </a:r>
          </a:p>
        </p:txBody>
      </p:sp>
      <p:sp>
        <p:nvSpPr>
          <p:cNvPr id="11278" name="Text Box 49"/>
          <p:cNvSpPr txBox="1">
            <a:spLocks noChangeArrowheads="1"/>
          </p:cNvSpPr>
          <p:nvPr/>
        </p:nvSpPr>
        <p:spPr bwMode="auto">
          <a:xfrm>
            <a:off x="4038600" y="579120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20000"/>
              </a:spcBef>
            </a:pPr>
            <a:r>
              <a:rPr lang="en-US"/>
              <a:t>System Global Area (SGA)</a:t>
            </a:r>
          </a:p>
        </p:txBody>
      </p:sp>
      <p:sp>
        <p:nvSpPr>
          <p:cNvPr id="11279" name="Text Box 50"/>
          <p:cNvSpPr txBox="1">
            <a:spLocks noChangeArrowheads="1"/>
          </p:cNvSpPr>
          <p:nvPr/>
        </p:nvSpPr>
        <p:spPr bwMode="gray">
          <a:xfrm>
            <a:off x="7010400" y="38862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KEEP buffer pool</a:t>
            </a:r>
          </a:p>
        </p:txBody>
      </p:sp>
      <p:sp>
        <p:nvSpPr>
          <p:cNvPr id="11280" name="Text Box 51"/>
          <p:cNvSpPr txBox="1">
            <a:spLocks noChangeArrowheads="1"/>
          </p:cNvSpPr>
          <p:nvPr/>
        </p:nvSpPr>
        <p:spPr bwMode="gray">
          <a:xfrm>
            <a:off x="7010400" y="44958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RECYCLE buffer pool</a:t>
            </a:r>
          </a:p>
        </p:txBody>
      </p:sp>
      <p:sp>
        <p:nvSpPr>
          <p:cNvPr id="11281" name="Text Box 52"/>
          <p:cNvSpPr txBox="1">
            <a:spLocks noChangeArrowheads="1"/>
          </p:cNvSpPr>
          <p:nvPr/>
        </p:nvSpPr>
        <p:spPr bwMode="gray">
          <a:xfrm>
            <a:off x="7010400" y="5105400"/>
            <a:ext cx="1143000" cy="54610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228600">
              <a:defRPr b="1">
                <a:solidFill>
                  <a:schemeClr val="tx1"/>
                </a:solidFill>
                <a:latin typeface="Arial" charset="0"/>
              </a:defRPr>
            </a:lvl1pPr>
            <a:lvl2pPr marL="742950" indent="-285750" defTabSz="228600">
              <a:defRPr b="1">
                <a:solidFill>
                  <a:schemeClr val="tx1"/>
                </a:solidFill>
                <a:latin typeface="Arial" charset="0"/>
              </a:defRPr>
            </a:lvl2pPr>
            <a:lvl3pPr marL="1143000" indent="-228600" defTabSz="228600">
              <a:defRPr b="1">
                <a:solidFill>
                  <a:schemeClr val="tx1"/>
                </a:solidFill>
                <a:latin typeface="Arial" charset="0"/>
              </a:defRPr>
            </a:lvl3pPr>
            <a:lvl4pPr marL="1600200" indent="-228600" defTabSz="228600">
              <a:defRPr b="1">
                <a:solidFill>
                  <a:schemeClr val="tx1"/>
                </a:solidFill>
                <a:latin typeface="Arial" charset="0"/>
              </a:defRPr>
            </a:lvl4pPr>
            <a:lvl5pPr marL="2057400" indent="-228600" defTabSz="228600">
              <a:defRPr b="1">
                <a:solidFill>
                  <a:schemeClr val="tx1"/>
                </a:solidFill>
                <a:latin typeface="Arial" charset="0"/>
              </a:defRPr>
            </a:lvl5pPr>
            <a:lvl6pPr marL="2514600" indent="-228600" defTabSz="228600" eaLnBrk="0" fontAlgn="base" hangingPunct="0">
              <a:spcBef>
                <a:spcPct val="0"/>
              </a:spcBef>
              <a:spcAft>
                <a:spcPct val="0"/>
              </a:spcAft>
              <a:defRPr b="1">
                <a:solidFill>
                  <a:schemeClr val="tx1"/>
                </a:solidFill>
                <a:latin typeface="Arial" charset="0"/>
              </a:defRPr>
            </a:lvl6pPr>
            <a:lvl7pPr marL="2971800" indent="-228600" defTabSz="228600" eaLnBrk="0" fontAlgn="base" hangingPunct="0">
              <a:spcBef>
                <a:spcPct val="0"/>
              </a:spcBef>
              <a:spcAft>
                <a:spcPct val="0"/>
              </a:spcAft>
              <a:defRPr b="1">
                <a:solidFill>
                  <a:schemeClr val="tx1"/>
                </a:solidFill>
                <a:latin typeface="Arial" charset="0"/>
              </a:defRPr>
            </a:lvl7pPr>
            <a:lvl8pPr marL="3429000" indent="-228600" defTabSz="228600" eaLnBrk="0" fontAlgn="base" hangingPunct="0">
              <a:spcBef>
                <a:spcPct val="0"/>
              </a:spcBef>
              <a:spcAft>
                <a:spcPct val="0"/>
              </a:spcAft>
              <a:defRPr b="1">
                <a:solidFill>
                  <a:schemeClr val="tx1"/>
                </a:solidFill>
                <a:latin typeface="Arial" charset="0"/>
              </a:defRPr>
            </a:lvl8pPr>
            <a:lvl9pPr marL="3886200" indent="-228600" defTabSz="228600" eaLnBrk="0" fontAlgn="base" hangingPunct="0">
              <a:spcBef>
                <a:spcPct val="0"/>
              </a:spcBef>
              <a:spcAft>
                <a:spcPct val="0"/>
              </a:spcAft>
              <a:defRPr b="1">
                <a:solidFill>
                  <a:schemeClr val="tx1"/>
                </a:solidFill>
                <a:latin typeface="Arial" charset="0"/>
              </a:defRPr>
            </a:lvl9pPr>
          </a:lstStyle>
          <a:p>
            <a:pPr algn="ctr">
              <a:spcBef>
                <a:spcPct val="50000"/>
              </a:spcBef>
            </a:pPr>
            <a:r>
              <a:rPr lang="en-US" sz="1400"/>
              <a:t>nK buffer cache</a:t>
            </a:r>
          </a:p>
        </p:txBody>
      </p:sp>
      <p:sp>
        <p:nvSpPr>
          <p:cNvPr id="11282" name="Rectangle 44"/>
          <p:cNvSpPr>
            <a:spLocks noChangeArrowheads="1"/>
          </p:cNvSpPr>
          <p:nvPr/>
        </p:nvSpPr>
        <p:spPr bwMode="blackWhite">
          <a:xfrm>
            <a:off x="5895975" y="3854450"/>
            <a:ext cx="962025" cy="1044575"/>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822325">
              <a:spcBef>
                <a:spcPct val="50000"/>
              </a:spcBef>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11283" name="AutoShape 54"/>
          <p:cNvSpPr>
            <a:spLocks noChangeArrowheads="1"/>
          </p:cNvSpPr>
          <p:nvPr/>
        </p:nvSpPr>
        <p:spPr bwMode="gray">
          <a:xfrm flipH="1">
            <a:off x="1057275" y="3851275"/>
            <a:ext cx="4835525" cy="639763"/>
          </a:xfrm>
          <a:prstGeom prst="triangle">
            <a:avLst>
              <a:gd name="adj" fmla="val 0"/>
            </a:avLst>
          </a:prstGeom>
          <a:solidFill>
            <a:srgbClr val="CC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Freeform 37"/>
          <p:cNvSpPr>
            <a:spLocks/>
          </p:cNvSpPr>
          <p:nvPr/>
        </p:nvSpPr>
        <p:spPr bwMode="blackWhite">
          <a:xfrm>
            <a:off x="2276475" y="3857625"/>
            <a:ext cx="3619500" cy="2305050"/>
          </a:xfrm>
          <a:custGeom>
            <a:avLst/>
            <a:gdLst>
              <a:gd name="T0" fmla="*/ 2147483647 w 2280"/>
              <a:gd name="T1" fmla="*/ 0 h 1452"/>
              <a:gd name="T2" fmla="*/ 0 w 2280"/>
              <a:gd name="T3" fmla="*/ 997981875 h 1452"/>
              <a:gd name="T4" fmla="*/ 0 w 2280"/>
              <a:gd name="T5" fmla="*/ 2147483647 h 1452"/>
              <a:gd name="T6" fmla="*/ 2147483647 w 2280"/>
              <a:gd name="T7" fmla="*/ 1633061250 h 1452"/>
              <a:gd name="T8" fmla="*/ 2147483647 w 2280"/>
              <a:gd name="T9" fmla="*/ 0 h 1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0" h="1452">
                <a:moveTo>
                  <a:pt x="2280" y="0"/>
                </a:moveTo>
                <a:lnTo>
                  <a:pt x="0" y="396"/>
                </a:lnTo>
                <a:lnTo>
                  <a:pt x="0" y="1452"/>
                </a:lnTo>
                <a:lnTo>
                  <a:pt x="2274" y="648"/>
                </a:lnTo>
                <a:lnTo>
                  <a:pt x="2280" y="0"/>
                </a:lnTo>
                <a:close/>
              </a:path>
            </a:pathLst>
          </a:custGeom>
          <a:solidFill>
            <a:srgbClr val="99CCFF"/>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11285" name="Group 4"/>
          <p:cNvGrpSpPr>
            <a:grpSpLocks/>
          </p:cNvGrpSpPr>
          <p:nvPr/>
        </p:nvGrpSpPr>
        <p:grpSpPr bwMode="auto">
          <a:xfrm>
            <a:off x="969963" y="4495800"/>
            <a:ext cx="1316037" cy="1676400"/>
            <a:chOff x="2064" y="2016"/>
            <a:chExt cx="528" cy="672"/>
          </a:xfrm>
        </p:grpSpPr>
        <p:sp>
          <p:nvSpPr>
            <p:cNvPr id="11286" name="Rectangle 5"/>
            <p:cNvSpPr>
              <a:spLocks noChangeArrowheads="1"/>
            </p:cNvSpPr>
            <p:nvPr/>
          </p:nvSpPr>
          <p:spPr bwMode="blackWhite">
            <a:xfrm>
              <a:off x="2064" y="2016"/>
              <a:ext cx="528" cy="672"/>
            </a:xfrm>
            <a:prstGeom prst="rect">
              <a:avLst/>
            </a:prstGeom>
            <a:solidFill>
              <a:srgbClr val="FFFF99"/>
            </a:solidFill>
            <a:ln w="2857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11287" name="Group 6"/>
            <p:cNvGrpSpPr>
              <a:grpSpLocks/>
            </p:cNvGrpSpPr>
            <p:nvPr/>
          </p:nvGrpSpPr>
          <p:grpSpPr bwMode="auto">
            <a:xfrm>
              <a:off x="2184" y="2016"/>
              <a:ext cx="288" cy="672"/>
              <a:chOff x="2184" y="2016"/>
              <a:chExt cx="288" cy="672"/>
            </a:xfrm>
          </p:grpSpPr>
          <p:sp>
            <p:nvSpPr>
              <p:cNvPr id="11297" name="Line 7"/>
              <p:cNvSpPr>
                <a:spLocks noChangeShapeType="1"/>
              </p:cNvSpPr>
              <p:nvPr/>
            </p:nvSpPr>
            <p:spPr bwMode="blackWhite">
              <a:xfrm>
                <a:off x="2184" y="20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98" name="Line 8"/>
              <p:cNvSpPr>
                <a:spLocks noChangeShapeType="1"/>
              </p:cNvSpPr>
              <p:nvPr/>
            </p:nvSpPr>
            <p:spPr bwMode="blackWhite">
              <a:xfrm>
                <a:off x="2280" y="20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99" name="Line 9"/>
              <p:cNvSpPr>
                <a:spLocks noChangeShapeType="1"/>
              </p:cNvSpPr>
              <p:nvPr/>
            </p:nvSpPr>
            <p:spPr bwMode="blackWhite">
              <a:xfrm>
                <a:off x="2376" y="20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300" name="Line 10"/>
              <p:cNvSpPr>
                <a:spLocks noChangeShapeType="1"/>
              </p:cNvSpPr>
              <p:nvPr/>
            </p:nvSpPr>
            <p:spPr bwMode="blackWhite">
              <a:xfrm>
                <a:off x="2472" y="20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11288" name="Group 11"/>
            <p:cNvGrpSpPr>
              <a:grpSpLocks/>
            </p:cNvGrpSpPr>
            <p:nvPr/>
          </p:nvGrpSpPr>
          <p:grpSpPr bwMode="auto">
            <a:xfrm>
              <a:off x="2064" y="2142"/>
              <a:ext cx="528" cy="432"/>
              <a:chOff x="2064" y="2160"/>
              <a:chExt cx="528" cy="432"/>
            </a:xfrm>
          </p:grpSpPr>
          <p:sp>
            <p:nvSpPr>
              <p:cNvPr id="11292" name="Line 12"/>
              <p:cNvSpPr>
                <a:spLocks noChangeShapeType="1"/>
              </p:cNvSpPr>
              <p:nvPr/>
            </p:nvSpPr>
            <p:spPr bwMode="blackWhite">
              <a:xfrm>
                <a:off x="2064" y="2160"/>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93" name="Line 13"/>
              <p:cNvSpPr>
                <a:spLocks noChangeShapeType="1"/>
              </p:cNvSpPr>
              <p:nvPr/>
            </p:nvSpPr>
            <p:spPr bwMode="blackWhite">
              <a:xfrm>
                <a:off x="2064" y="2268"/>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94" name="Line 14"/>
              <p:cNvSpPr>
                <a:spLocks noChangeShapeType="1"/>
              </p:cNvSpPr>
              <p:nvPr/>
            </p:nvSpPr>
            <p:spPr bwMode="blackWhite">
              <a:xfrm>
                <a:off x="2064" y="2376"/>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95" name="Line 15"/>
              <p:cNvSpPr>
                <a:spLocks noChangeShapeType="1"/>
              </p:cNvSpPr>
              <p:nvPr/>
            </p:nvSpPr>
            <p:spPr bwMode="blackWhite">
              <a:xfrm>
                <a:off x="2064" y="2484"/>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296" name="Line 16"/>
              <p:cNvSpPr>
                <a:spLocks noChangeShapeType="1"/>
              </p:cNvSpPr>
              <p:nvPr/>
            </p:nvSpPr>
            <p:spPr bwMode="blackWhite">
              <a:xfrm>
                <a:off x="2064" y="2592"/>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sp>
          <p:nvSpPr>
            <p:cNvPr id="11289" name="Rectangle 17"/>
            <p:cNvSpPr>
              <a:spLocks noChangeAspect="1" noChangeArrowheads="1"/>
            </p:cNvSpPr>
            <p:nvPr/>
          </p:nvSpPr>
          <p:spPr bwMode="blackWhite">
            <a:xfrm>
              <a:off x="2181" y="2144"/>
              <a:ext cx="104" cy="104"/>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1290" name="Rectangle 18"/>
            <p:cNvSpPr>
              <a:spLocks noChangeAspect="1" noChangeArrowheads="1"/>
            </p:cNvSpPr>
            <p:nvPr/>
          </p:nvSpPr>
          <p:spPr bwMode="blackWhite">
            <a:xfrm>
              <a:off x="2277" y="2144"/>
              <a:ext cx="104" cy="104"/>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sp>
          <p:nvSpPr>
            <p:cNvPr id="11291" name="Rectangle 19"/>
            <p:cNvSpPr>
              <a:spLocks noChangeAspect="1" noChangeArrowheads="1"/>
            </p:cNvSpPr>
            <p:nvPr/>
          </p:nvSpPr>
          <p:spPr bwMode="blackWhite">
            <a:xfrm>
              <a:off x="2373" y="2144"/>
              <a:ext cx="104" cy="104"/>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228600">
                <a:lnSpc>
                  <a:spcPct val="80000"/>
                </a:lnSpc>
                <a:spcBef>
                  <a:spcPct val="40000"/>
                </a:spcBef>
              </a:pPr>
              <a:endParaRPr lang="en-US" sz="1400">
                <a:solidFill>
                  <a:srgbClr val="FF0066"/>
                </a:solidFill>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OU6_Jan09</Template>
  <TotalTime>965</TotalTime>
  <Words>5871</Words>
  <Application>Microsoft Office PowerPoint</Application>
  <PresentationFormat>On-screen Show (4:3)</PresentationFormat>
  <Paragraphs>626</Paragraphs>
  <Slides>49</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Times New Roman</vt:lpstr>
      <vt:lpstr>Courier New</vt:lpstr>
      <vt:lpstr>Wingdings</vt:lpstr>
      <vt:lpstr>MS Mincho</vt:lpstr>
      <vt:lpstr>OU6_Jan09</vt:lpstr>
      <vt:lpstr>TÌM HIỂU KIẾN TRÚC ORACLE</vt:lpstr>
      <vt:lpstr>Tổng quan về các thành phần trong kiến trúc Oracle </vt:lpstr>
      <vt:lpstr>Oracle Database Memory Structures</vt:lpstr>
      <vt:lpstr>Quá trình hoạt động của instance </vt:lpstr>
      <vt:lpstr>Quá trình kết nối tới instance</vt:lpstr>
      <vt:lpstr>Kiến trúc bộ nhớ</vt:lpstr>
      <vt:lpstr>Shared Pool  </vt:lpstr>
      <vt:lpstr>Database Buffer Cache </vt:lpstr>
      <vt:lpstr>Redo Log Buffer </vt:lpstr>
      <vt:lpstr>Large Pool  </vt:lpstr>
      <vt:lpstr>Java Pool and Streams Pool   </vt:lpstr>
      <vt:lpstr>SGA - - OTHER</vt:lpstr>
      <vt:lpstr>Program Global Area (PGA)</vt:lpstr>
      <vt:lpstr>Background process</vt:lpstr>
      <vt:lpstr>Database Writer Process (DBWn) </vt:lpstr>
      <vt:lpstr>Log Writer Process (LGWR)</vt:lpstr>
      <vt:lpstr>Checkpoint Process (CKPT)  </vt:lpstr>
      <vt:lpstr>System Monitor Process (SMON) </vt:lpstr>
      <vt:lpstr>Process Monitor Process (PMON) </vt:lpstr>
      <vt:lpstr>Recoverer Process</vt:lpstr>
      <vt:lpstr>Archiver Processes (ARCn)</vt:lpstr>
      <vt:lpstr>Database Storage Architecture</vt:lpstr>
      <vt:lpstr>DATA FILE</vt:lpstr>
      <vt:lpstr>Redo Log Files  </vt:lpstr>
      <vt:lpstr>Control Files  </vt:lpstr>
      <vt:lpstr>Parameter file </vt:lpstr>
      <vt:lpstr>Backup file - Archivelog file - Password file   </vt:lpstr>
      <vt:lpstr>Cấu Trúc Logical and Physical Database </vt:lpstr>
      <vt:lpstr>PCT USED – PCT FREE</vt:lpstr>
      <vt:lpstr>Row Migration</vt:lpstr>
      <vt:lpstr>Row Chaining</vt:lpstr>
      <vt:lpstr>Kế hoạch thực thi 1 câu lệnh trong Oracle</vt:lpstr>
      <vt:lpstr>View Cơ Bản Của Oracle </vt:lpstr>
      <vt:lpstr>Khởi động Oracle database </vt:lpstr>
      <vt:lpstr>BACKUP DATABASE</vt:lpstr>
      <vt:lpstr>BACKUP DATABASE (Next)</vt:lpstr>
      <vt:lpstr>BACKUP DATABASE (Next)</vt:lpstr>
      <vt:lpstr>Restore DB </vt:lpstr>
      <vt:lpstr>Redolog - archivelog  </vt:lpstr>
      <vt:lpstr>Redolog - archivelog</vt:lpstr>
      <vt:lpstr>Undo</vt:lpstr>
      <vt:lpstr>Recovery database </vt:lpstr>
      <vt:lpstr>Logging và nologging </vt:lpstr>
      <vt:lpstr>NOLOGGING</vt:lpstr>
      <vt:lpstr>Direct-Conventional Path</vt:lpstr>
      <vt:lpstr>Oracle SCN </vt:lpstr>
      <vt:lpstr>Cơ chế index của Oracle</vt:lpstr>
      <vt:lpstr>TEMPORY TABLESPACE &amp; TEMPORARY TABLE </vt:lpstr>
      <vt:lpstr>TEMPORY TABLESPACE &amp; TEMPORARY TABLE</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OU6_Jan09</dc:subject>
  <dc:creator>Mark Fuller</dc:creator>
  <dc:description>Oracle University Production Services: Graphics Team</dc:description>
  <cp:lastModifiedBy>Administrator</cp:lastModifiedBy>
  <cp:revision>68</cp:revision>
  <cp:lastPrinted>2002-03-28T23:57:22Z</cp:lastPrinted>
  <dcterms:created xsi:type="dcterms:W3CDTF">2009-06-12T00:34:56Z</dcterms:created>
  <dcterms:modified xsi:type="dcterms:W3CDTF">2014-07-31T02:44:35Z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